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7" r:id="rId11"/>
    <p:sldId id="265" r:id="rId12"/>
    <p:sldId id="30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6" r:id="rId27"/>
    <p:sldId id="310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6923"/>
            <a:ext cx="89865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0380"/>
          </a:xfrm>
          <a:custGeom>
            <a:avLst/>
            <a:gdLst/>
            <a:ahLst/>
            <a:cxnLst/>
            <a:rect l="l" t="t" r="r" b="b"/>
            <a:pathLst>
              <a:path w="9144000" h="500380">
                <a:moveTo>
                  <a:pt x="9144000" y="0"/>
                </a:moveTo>
                <a:lnTo>
                  <a:pt x="0" y="0"/>
                </a:lnTo>
                <a:lnTo>
                  <a:pt x="0" y="500037"/>
                </a:lnTo>
                <a:lnTo>
                  <a:pt x="9144000" y="500037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6923"/>
            <a:ext cx="89865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812" y="1065149"/>
            <a:ext cx="8663305" cy="4799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00505"/>
          </a:xfrm>
          <a:custGeom>
            <a:avLst/>
            <a:gdLst/>
            <a:ahLst/>
            <a:cxnLst/>
            <a:rect l="l" t="t" r="r" b="b"/>
            <a:pathLst>
              <a:path w="9144000" h="1500505">
                <a:moveTo>
                  <a:pt x="9144000" y="0"/>
                </a:moveTo>
                <a:lnTo>
                  <a:pt x="0" y="0"/>
                </a:lnTo>
                <a:lnTo>
                  <a:pt x="0" y="1500124"/>
                </a:lnTo>
                <a:lnTo>
                  <a:pt x="9144000" y="1500124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96849"/>
            <a:ext cx="806521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/>
              <a:t>Convolutional</a:t>
            </a:r>
            <a:r>
              <a:rPr sz="3200" spc="-235" dirty="0"/>
              <a:t> </a:t>
            </a:r>
            <a:r>
              <a:rPr sz="3200" spc="220" dirty="0"/>
              <a:t>Neural</a:t>
            </a:r>
            <a:r>
              <a:rPr sz="3200" spc="-225" dirty="0"/>
              <a:t> </a:t>
            </a:r>
            <a:r>
              <a:rPr sz="3200" spc="385" dirty="0"/>
              <a:t>Network</a:t>
            </a:r>
            <a:r>
              <a:rPr sz="3200" spc="-245" dirty="0"/>
              <a:t> </a:t>
            </a:r>
            <a:r>
              <a:rPr sz="3200" spc="505" dirty="0"/>
              <a:t>(CNN)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791200" y="6025388"/>
            <a:ext cx="279399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spc="190" dirty="0" smtClean="0">
                <a:latin typeface="Bandal"/>
                <a:cs typeface="Bandal"/>
              </a:rPr>
              <a:t>200504</a:t>
            </a:r>
            <a:r>
              <a:rPr sz="2400" b="0" spc="-270" smtClean="0">
                <a:latin typeface="Bandal"/>
                <a:cs typeface="Bandal"/>
              </a:rPr>
              <a:t> </a:t>
            </a:r>
            <a:r>
              <a:rPr sz="2400" b="0" spc="665" dirty="0">
                <a:latin typeface="Bandal"/>
                <a:cs typeface="Bandal"/>
              </a:rPr>
              <a:t>이승한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1813" y="1967395"/>
            <a:ext cx="6028791" cy="3439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37" y="1416050"/>
            <a:ext cx="6070600" cy="521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39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5400" y="1370012"/>
            <a:ext cx="1600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2800" y="1370012"/>
            <a:ext cx="2057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91200" y="1370012"/>
            <a:ext cx="1143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FILTER ( = weight 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37" y="1416050"/>
            <a:ext cx="6070600" cy="521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39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5400" y="1370012"/>
            <a:ext cx="1600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2800" y="1370012"/>
            <a:ext cx="2057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91200" y="1370012"/>
            <a:ext cx="1143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FILTER ( = weight 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19200" y="1447800"/>
            <a:ext cx="1828800" cy="518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24200" y="1447800"/>
            <a:ext cx="11430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15000" y="16764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37" y="1416050"/>
            <a:ext cx="6070600" cy="521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39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5400" y="1370012"/>
            <a:ext cx="1600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2800" y="1370012"/>
            <a:ext cx="2057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91200" y="1370012"/>
            <a:ext cx="1143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FILTER ( = weight 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19200" y="1447800"/>
            <a:ext cx="1828800" cy="518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19600" y="1447800"/>
            <a:ext cx="11430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15000" y="23622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987" y="1357249"/>
            <a:ext cx="8303386" cy="3500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7007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912" y="785799"/>
            <a:ext cx="7786751" cy="556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245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4648201"/>
            <a:ext cx="7326986" cy="1887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80" dirty="0" smtClean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lang="en-US" sz="2750" dirty="0" smtClean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750">
              <a:latin typeface="Noto Sans CJK JP Bold"/>
              <a:cs typeface="Noto Sans CJK JP Bold"/>
            </a:endParaRPr>
          </a:p>
          <a:p>
            <a:pPr marL="1591310" algn="ctr">
              <a:lnSpc>
                <a:spcPct val="100000"/>
              </a:lnSpc>
            </a:pPr>
            <a:r>
              <a:rPr sz="1800" spc="-100">
                <a:latin typeface="Noto Sans CJK JP Bold"/>
                <a:cs typeface="Noto Sans CJK JP Bold"/>
              </a:rPr>
              <a:t>FC </a:t>
            </a:r>
            <a:r>
              <a:rPr sz="1800" spc="140" smtClean="0">
                <a:latin typeface="Noto Sans CJK JP Black"/>
                <a:cs typeface="Noto Sans CJK JP Black"/>
              </a:rPr>
              <a:t>대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신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105" dirty="0">
                <a:latin typeface="Noto Sans CJK JP Bold"/>
                <a:cs typeface="Noto Sans CJK JP Bold"/>
              </a:rPr>
              <a:t>Convolutional </a:t>
            </a:r>
            <a:r>
              <a:rPr sz="1800" spc="-140">
                <a:latin typeface="Noto Sans CJK JP Bold"/>
                <a:cs typeface="Noto Sans CJK JP Bold"/>
              </a:rPr>
              <a:t>Layer </a:t>
            </a:r>
            <a:r>
              <a:rPr lang="en-US" sz="1800" spc="-140" dirty="0" smtClean="0">
                <a:latin typeface="Noto Sans CJK JP Bold"/>
                <a:cs typeface="Noto Sans CJK JP Bold"/>
              </a:rPr>
              <a:t> </a:t>
            </a:r>
            <a:r>
              <a:rPr lang="ko-KR" altLang="en-US" sz="1800" spc="-140" dirty="0" smtClean="0">
                <a:latin typeface="Noto Sans CJK JP Bold"/>
                <a:cs typeface="Noto Sans CJK JP Bold"/>
              </a:rPr>
              <a:t>쓰는</a:t>
            </a:r>
            <a:r>
              <a:rPr lang="en-US" altLang="ko-KR" sz="1800" spc="-140" dirty="0" smtClean="0">
                <a:latin typeface="Noto Sans CJK JP Bold"/>
                <a:cs typeface="Noto Sans CJK JP Bold"/>
              </a:rPr>
              <a:t>(</a:t>
            </a:r>
            <a:r>
              <a:rPr sz="1800" spc="140" smtClean="0">
                <a:latin typeface="Noto Sans CJK JP Black"/>
                <a:cs typeface="Noto Sans CJK JP Black"/>
              </a:rPr>
              <a:t>써야하는</a:t>
            </a:r>
            <a:r>
              <a:rPr lang="en-US" sz="1800" spc="140" dirty="0" smtClean="0">
                <a:latin typeface="Noto Sans CJK JP Black"/>
                <a:cs typeface="Noto Sans CJK JP Black"/>
              </a:rPr>
              <a:t>)</a:t>
            </a:r>
            <a:r>
              <a:rPr sz="1800" spc="370" smtClean="0">
                <a:latin typeface="Noto Sans CJK JP Black"/>
                <a:cs typeface="Noto Sans CJK JP Black"/>
              </a:rPr>
              <a:t> </a:t>
            </a:r>
            <a:r>
              <a:rPr sz="1800" spc="60" dirty="0">
                <a:latin typeface="Noto Sans CJK JP Black"/>
                <a:cs typeface="Noto Sans CJK JP Black"/>
              </a:rPr>
              <a:t>이유</a:t>
            </a:r>
            <a:r>
              <a:rPr sz="1800" spc="60" dirty="0">
                <a:latin typeface="Noto Sans CJK JP Bold"/>
                <a:cs typeface="Noto Sans CJK JP Bold"/>
              </a:rPr>
              <a:t>?</a:t>
            </a:r>
            <a:endParaRPr sz="1800">
              <a:latin typeface="Noto Sans CJK JP Bold"/>
              <a:cs typeface="Noto Sans CJK JP Bold"/>
            </a:endParaRPr>
          </a:p>
          <a:p>
            <a:pPr marL="1590675" algn="ctr">
              <a:lnSpc>
                <a:spcPct val="100000"/>
              </a:lnSpc>
              <a:spcBef>
                <a:spcPts val="1145"/>
              </a:spcBef>
            </a:pPr>
            <a:r>
              <a:rPr sz="2000" b="1" spc="135" dirty="0">
                <a:solidFill>
                  <a:srgbClr val="FF0000"/>
                </a:solidFill>
                <a:latin typeface="Bandal"/>
                <a:cs typeface="Bandal"/>
              </a:rPr>
              <a:t>“Parameter </a:t>
            </a:r>
            <a:r>
              <a:rPr sz="2000" b="1" spc="585" dirty="0">
                <a:solidFill>
                  <a:srgbClr val="FF0000"/>
                </a:solidFill>
                <a:latin typeface="Bandal"/>
                <a:cs typeface="Bandal"/>
              </a:rPr>
              <a:t>수의</a:t>
            </a:r>
            <a:r>
              <a:rPr sz="2000" b="1" spc="-480" dirty="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2000" b="1" spc="315" dirty="0">
                <a:solidFill>
                  <a:srgbClr val="FF0000"/>
                </a:solidFill>
                <a:latin typeface="Bandal"/>
                <a:cs typeface="Bandal"/>
              </a:rPr>
              <a:t>감소!”</a:t>
            </a:r>
            <a:endParaRPr sz="20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0048" y="1859914"/>
            <a:ext cx="394335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5749" y="1583690"/>
            <a:ext cx="3200400" cy="3216910"/>
            <a:chOff x="485749" y="1359408"/>
            <a:chExt cx="3200400" cy="3216910"/>
          </a:xfrm>
        </p:grpSpPr>
        <p:sp>
          <p:nvSpPr>
            <p:cNvPr id="5" name="object 5"/>
            <p:cNvSpPr/>
            <p:nvPr/>
          </p:nvSpPr>
          <p:spPr>
            <a:xfrm>
              <a:off x="523849" y="1359408"/>
              <a:ext cx="3162300" cy="3209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037" y="4559808"/>
              <a:ext cx="1000125" cy="1905"/>
            </a:xfrm>
            <a:custGeom>
              <a:avLst/>
              <a:gdLst/>
              <a:ahLst/>
              <a:cxnLst/>
              <a:rect l="l" t="t" r="r" b="b"/>
              <a:pathLst>
                <a:path w="1000125" h="1904">
                  <a:moveTo>
                    <a:pt x="0" y="0"/>
                  </a:moveTo>
                  <a:lnTo>
                    <a:pt x="1000086" y="16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08878" y="1383791"/>
            <a:ext cx="1396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05" dirty="0">
                <a:latin typeface="Noto Sans CJK JP Bold"/>
                <a:cs typeface="Noto Sans CJK JP Bold"/>
              </a:rPr>
              <a:t>3x3x16x32</a:t>
            </a:r>
            <a:r>
              <a:rPr sz="1800" spc="185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39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3.</a:t>
            </a:r>
            <a:r>
              <a:rPr spc="-190" dirty="0"/>
              <a:t> </a:t>
            </a:r>
            <a:r>
              <a:rPr spc="520" dirty="0"/>
              <a:t>Why</a:t>
            </a:r>
            <a:r>
              <a:rPr spc="-165" dirty="0"/>
              <a:t> </a:t>
            </a:r>
            <a:r>
              <a:rPr spc="125" dirty="0"/>
              <a:t>Convolutional</a:t>
            </a:r>
            <a:r>
              <a:rPr spc="-180" dirty="0"/>
              <a:t> </a:t>
            </a:r>
            <a:r>
              <a:rPr spc="20" dirty="0"/>
              <a:t>Layer?</a:t>
            </a:r>
          </a:p>
        </p:txBody>
      </p:sp>
      <p:sp>
        <p:nvSpPr>
          <p:cNvPr id="9" name="object 9"/>
          <p:cNvSpPr/>
          <p:nvPr/>
        </p:nvSpPr>
        <p:spPr>
          <a:xfrm>
            <a:off x="5857875" y="1783715"/>
            <a:ext cx="1643380" cy="1905"/>
          </a:xfrm>
          <a:custGeom>
            <a:avLst/>
            <a:gdLst/>
            <a:ahLst/>
            <a:cxnLst/>
            <a:rect l="l" t="t" r="r" b="b"/>
            <a:pathLst>
              <a:path w="1643379" h="1905">
                <a:moveTo>
                  <a:pt x="0" y="0"/>
                </a:moveTo>
                <a:lnTo>
                  <a:pt x="1643126" y="1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85800" y="773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[ Fully Connected</a:t>
            </a:r>
            <a:r>
              <a:rPr lang="ko-KR" altLang="en-US" b="1" dirty="0" smtClean="0">
                <a:solidFill>
                  <a:srgbClr val="FF0000"/>
                </a:solidFill>
              </a:rPr>
              <a:t>를 쓸 경우 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773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[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Convolutional</a:t>
            </a:r>
            <a:r>
              <a:rPr lang="en-US" altLang="ko-KR" b="1" dirty="0" smtClean="0">
                <a:solidFill>
                  <a:srgbClr val="FF0000"/>
                </a:solidFill>
              </a:rPr>
              <a:t> Layer</a:t>
            </a:r>
            <a:r>
              <a:rPr lang="ko-KR" altLang="en-US" b="1" dirty="0" smtClean="0">
                <a:solidFill>
                  <a:srgbClr val="FF0000"/>
                </a:solidFill>
              </a:rPr>
              <a:t>를 쓸 경우 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228600" y="4876800"/>
            <a:ext cx="1905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>
                <a:latin typeface="Noto Sans CJK JP Bold"/>
                <a:cs typeface="Noto Sans CJK JP Bold"/>
              </a:rPr>
              <a:t>( </a:t>
            </a:r>
            <a:r>
              <a:rPr lang="en-US" sz="1800" spc="-105" dirty="0" smtClean="0">
                <a:latin typeface="Noto Sans CJK JP Bold"/>
                <a:cs typeface="Noto Sans CJK JP Bold"/>
              </a:rPr>
              <a:t>1024 </a:t>
            </a:r>
            <a:r>
              <a:rPr lang="en-US" spc="-105" dirty="0" smtClean="0">
                <a:latin typeface="Noto Sans CJK JP Bold"/>
                <a:cs typeface="Noto Sans CJK JP Bold"/>
              </a:rPr>
              <a:t>x 1024 x 16 )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4800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</a:t>
            </a:r>
            <a:r>
              <a:rPr lang="ko-KR" altLang="en-US" dirty="0" smtClean="0"/>
              <a:t>이미지가 </a:t>
            </a:r>
            <a:r>
              <a:rPr lang="en-US" altLang="ko-KR" dirty="0" smtClean="0"/>
              <a:t>1024x1024 </a:t>
            </a:r>
            <a:r>
              <a:rPr lang="ko-KR" altLang="en-US" dirty="0" smtClean="0"/>
              <a:t>크기일 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8" y="26923"/>
            <a:ext cx="2435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4. </a:t>
            </a:r>
            <a:r>
              <a:rPr sz="2400" b="0" spc="700" dirty="0">
                <a:latin typeface="Bandal"/>
                <a:cs typeface="Bandal"/>
              </a:rPr>
              <a:t>용어</a:t>
            </a:r>
            <a:r>
              <a:rPr sz="2400" b="0" spc="-525" dirty="0">
                <a:latin typeface="Bandal"/>
                <a:cs typeface="Bandal"/>
              </a:rPr>
              <a:t> </a:t>
            </a:r>
            <a:r>
              <a:rPr sz="2400" b="0" spc="600" dirty="0">
                <a:latin typeface="Bandal"/>
                <a:cs typeface="Bandal"/>
              </a:rPr>
              <a:t>설명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8873" y="1453804"/>
            <a:ext cx="6587167" cy="443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671576"/>
            <a:ext cx="23785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(1)</a:t>
            </a:r>
            <a:r>
              <a:rPr sz="1800" b="1" u="sng" spc="-1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Channel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582" y="571500"/>
            <a:ext cx="8625840" cy="4749165"/>
            <a:chOff x="388582" y="571500"/>
            <a:chExt cx="8625840" cy="4749165"/>
          </a:xfrm>
        </p:grpSpPr>
        <p:sp>
          <p:nvSpPr>
            <p:cNvPr id="3" name="object 3"/>
            <p:cNvSpPr/>
            <p:nvPr/>
          </p:nvSpPr>
          <p:spPr>
            <a:xfrm>
              <a:off x="388582" y="1747290"/>
              <a:ext cx="6459822" cy="35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72126" y="584200"/>
              <a:ext cx="3929126" cy="170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5776" y="577850"/>
              <a:ext cx="3942079" cy="1714500"/>
            </a:xfrm>
            <a:custGeom>
              <a:avLst/>
              <a:gdLst/>
              <a:ahLst/>
              <a:cxnLst/>
              <a:rect l="l" t="t" r="r" b="b"/>
              <a:pathLst>
                <a:path w="3942079" h="1714500">
                  <a:moveTo>
                    <a:pt x="0" y="1714500"/>
                  </a:moveTo>
                  <a:lnTo>
                    <a:pt x="3941826" y="1714500"/>
                  </a:lnTo>
                  <a:lnTo>
                    <a:pt x="3941826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642" y="671576"/>
            <a:ext cx="4207358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(2) </a:t>
            </a:r>
            <a:r>
              <a:rPr sz="1800" b="1" u="sng" spc="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Feature</a:t>
            </a:r>
            <a:r>
              <a:rPr sz="1800" b="1" u="sng" spc="-3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3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Map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  <a:p>
            <a:pPr marL="83820">
              <a:lnSpc>
                <a:spcPct val="100000"/>
              </a:lnSpc>
              <a:spcBef>
                <a:spcPts val="1775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합성곱을 </a:t>
            </a:r>
            <a:r>
              <a:rPr sz="1800" spc="140">
                <a:latin typeface="Noto Sans CJK JP Black"/>
                <a:cs typeface="Noto Sans CJK JP Black"/>
              </a:rPr>
              <a:t>통해서 </a:t>
            </a:r>
            <a:r>
              <a:rPr sz="1800" spc="140" smtClean="0">
                <a:latin typeface="Noto Sans CJK JP Black"/>
                <a:cs typeface="Noto Sans CJK JP Black"/>
              </a:rPr>
              <a:t>만들어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진</a:t>
            </a:r>
            <a:r>
              <a:rPr sz="1800" spc="330" smtClean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출력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818" y="5550204"/>
            <a:ext cx="7898181" cy="84638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합성곱 계층의</a:t>
            </a:r>
            <a:r>
              <a:rPr sz="1800" spc="290" dirty="0">
                <a:latin typeface="Noto Sans CJK JP Black"/>
                <a:cs typeface="Noto Sans CJK JP Black"/>
              </a:rPr>
              <a:t> </a:t>
            </a:r>
            <a:r>
              <a:rPr sz="1800" spc="60" dirty="0">
                <a:latin typeface="Noto Sans CJK JP Black"/>
                <a:cs typeface="Noto Sans CJK JP Black"/>
              </a:rPr>
              <a:t>의미</a:t>
            </a:r>
            <a:r>
              <a:rPr sz="1800" spc="60" dirty="0">
                <a:latin typeface="Noto Sans CJK JP Bold"/>
                <a:cs typeface="Noto Sans CJK JP Bold"/>
              </a:rPr>
              <a:t>?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40">
                <a:latin typeface="Noto Sans CJK JP Black"/>
                <a:cs typeface="Noto Sans CJK JP Black"/>
              </a:rPr>
              <a:t>여러 </a:t>
            </a:r>
            <a:r>
              <a:rPr lang="ko-KR" altLang="en-US" spc="140" dirty="0">
                <a:latin typeface="Noto Sans CJK JP Black"/>
                <a:cs typeface="Noto Sans CJK JP Black"/>
              </a:rPr>
              <a:t>채</a:t>
            </a:r>
            <a:r>
              <a:rPr sz="1800" spc="140" smtClean="0">
                <a:latin typeface="Noto Sans CJK JP Black"/>
                <a:cs typeface="Noto Sans CJK JP Black"/>
              </a:rPr>
              <a:t>널에서 </a:t>
            </a:r>
            <a:r>
              <a:rPr sz="1800" b="1" spc="140" smtClean="0">
                <a:latin typeface="Noto Sans CJK JP Black"/>
                <a:cs typeface="Noto Sans CJK JP Black"/>
              </a:rPr>
              <a:t>특별</a:t>
            </a:r>
            <a:r>
              <a:rPr lang="ko-KR" altLang="en-US" sz="1800" b="1" spc="140" dirty="0" smtClean="0">
                <a:latin typeface="Noto Sans CJK JP Black"/>
                <a:cs typeface="Noto Sans CJK JP Black"/>
              </a:rPr>
              <a:t>한</a:t>
            </a:r>
            <a:r>
              <a:rPr sz="1800" b="1" spc="140" smtClean="0">
                <a:latin typeface="Noto Sans CJK JP Black"/>
                <a:cs typeface="Noto Sans CJK JP Black"/>
              </a:rPr>
              <a:t> </a:t>
            </a:r>
            <a:r>
              <a:rPr sz="1800" b="1" spc="-100" dirty="0">
                <a:latin typeface="Noto Sans CJK JP Black"/>
                <a:cs typeface="Noto Sans CJK JP Black"/>
              </a:rPr>
              <a:t>“특징”이 </a:t>
            </a:r>
            <a:r>
              <a:rPr sz="1800" b="1" spc="140" dirty="0">
                <a:latin typeface="Noto Sans CJK JP Black"/>
                <a:cs typeface="Noto Sans CJK JP Black"/>
              </a:rPr>
              <a:t>나타내는 위치를 </a:t>
            </a:r>
            <a:r>
              <a:rPr sz="1800" b="1" spc="140">
                <a:latin typeface="Noto Sans CJK JP Black"/>
                <a:cs typeface="Noto Sans CJK JP Black"/>
              </a:rPr>
              <a:t>찾아내</a:t>
            </a:r>
            <a:r>
              <a:rPr sz="1800" spc="140">
                <a:latin typeface="Noto Sans CJK JP Black"/>
                <a:cs typeface="Noto Sans CJK JP Black"/>
              </a:rPr>
              <a:t>는</a:t>
            </a:r>
            <a:r>
              <a:rPr sz="1800" spc="650">
                <a:latin typeface="Noto Sans CJK JP Black"/>
                <a:cs typeface="Noto Sans CJK JP Black"/>
              </a:rPr>
              <a:t> </a:t>
            </a:r>
            <a:r>
              <a:rPr sz="1800" spc="45" smtClean="0">
                <a:latin typeface="Noto Sans CJK JP Black"/>
                <a:cs typeface="Noto Sans CJK JP Black"/>
              </a:rPr>
              <a:t>역</a:t>
            </a:r>
            <a:r>
              <a:rPr lang="ko-KR" altLang="en-US" sz="1800" spc="45" dirty="0" smtClean="0">
                <a:latin typeface="Noto Sans CJK JP Black"/>
                <a:cs typeface="Noto Sans CJK JP Black"/>
              </a:rPr>
              <a:t>할</a:t>
            </a:r>
            <a:r>
              <a:rPr sz="1800" spc="45" smtClean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3274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8326" y="4022333"/>
            <a:ext cx="3186430" cy="3041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spc="-90" dirty="0">
                <a:latin typeface="Noto Sans CJK JP Bold"/>
                <a:cs typeface="Noto Sans CJK JP Bold"/>
              </a:rPr>
              <a:t>Stride</a:t>
            </a:r>
            <a:r>
              <a:rPr sz="1800" spc="-90" dirty="0">
                <a:latin typeface="Noto Sans CJK JP Black"/>
                <a:cs typeface="Noto Sans CJK JP Black"/>
              </a:rPr>
              <a:t>로 </a:t>
            </a:r>
            <a:r>
              <a:rPr sz="1800" spc="140" dirty="0">
                <a:latin typeface="Noto Sans CJK JP Black"/>
                <a:cs typeface="Noto Sans CJK JP Black"/>
              </a:rPr>
              <a:t>영상 크기</a:t>
            </a:r>
            <a:r>
              <a:rPr sz="1800" spc="220" dirty="0">
                <a:latin typeface="Noto Sans CJK JP Black"/>
                <a:cs typeface="Noto Sans CJK JP Black"/>
              </a:rPr>
              <a:t> </a:t>
            </a:r>
            <a:r>
              <a:rPr sz="1800" spc="95" dirty="0">
                <a:latin typeface="Noto Sans CJK JP Black"/>
                <a:cs typeface="Noto Sans CJK JP Black"/>
              </a:rPr>
              <a:t>줄어들기도</a:t>
            </a:r>
            <a:r>
              <a:rPr sz="1800" spc="9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3550" y="1285875"/>
            <a:ext cx="57150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288" y="5264484"/>
            <a:ext cx="7188912" cy="84574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합성곱 </a:t>
            </a:r>
            <a:r>
              <a:rPr sz="1800" spc="55" dirty="0">
                <a:latin typeface="Noto Sans CJK JP Black"/>
                <a:cs typeface="Noto Sans CJK JP Black"/>
              </a:rPr>
              <a:t>계산시</a:t>
            </a:r>
            <a:r>
              <a:rPr sz="1800" spc="55" dirty="0">
                <a:latin typeface="Noto Sans CJK JP Bold"/>
                <a:cs typeface="Noto Sans CJK JP Bold"/>
              </a:rPr>
              <a:t>, </a:t>
            </a:r>
            <a:r>
              <a:rPr sz="1800" spc="140" dirty="0">
                <a:latin typeface="Noto Sans CJK JP Black"/>
                <a:cs typeface="Noto Sans CJK JP Black"/>
              </a:rPr>
              <a:t>커널을 이동시키는</a:t>
            </a:r>
            <a:r>
              <a:rPr sz="1800" spc="70" dirty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거리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90" dirty="0">
                <a:latin typeface="Noto Sans CJK JP Bold"/>
                <a:cs typeface="Noto Sans CJK JP Bold"/>
              </a:rPr>
              <a:t>Stride</a:t>
            </a:r>
            <a:r>
              <a:rPr sz="1800" spc="-90" dirty="0">
                <a:latin typeface="Noto Sans CJK JP Black"/>
                <a:cs typeface="Noto Sans CJK JP Black"/>
              </a:rPr>
              <a:t>를 </a:t>
            </a:r>
            <a:r>
              <a:rPr sz="1800" spc="145">
                <a:latin typeface="Noto Sans CJK JP Black"/>
                <a:cs typeface="Noto Sans CJK JP Black"/>
              </a:rPr>
              <a:t>크게 </a:t>
            </a:r>
            <a:r>
              <a:rPr lang="ko-KR" altLang="en-US" sz="1800" spc="145" dirty="0" smtClean="0">
                <a:latin typeface="Noto Sans CJK JP Black"/>
                <a:cs typeface="Noto Sans CJK JP Black"/>
              </a:rPr>
              <a:t>할</a:t>
            </a:r>
            <a:r>
              <a:rPr sz="1800" spc="145" smtClean="0">
                <a:latin typeface="Noto Sans CJK JP Black"/>
                <a:cs typeface="Noto Sans CJK JP Black"/>
              </a:rPr>
              <a:t> </a:t>
            </a:r>
            <a:r>
              <a:rPr sz="1800" spc="30" dirty="0">
                <a:latin typeface="Noto Sans CJK JP Black"/>
                <a:cs typeface="Noto Sans CJK JP Black"/>
              </a:rPr>
              <a:t>수록</a:t>
            </a:r>
            <a:r>
              <a:rPr sz="1800" spc="30">
                <a:latin typeface="Noto Sans CJK JP Bold"/>
                <a:cs typeface="Noto Sans CJK JP Bold"/>
              </a:rPr>
              <a:t>, </a:t>
            </a:r>
            <a:r>
              <a:rPr lang="en-US" sz="1800" spc="30" dirty="0" smtClean="0">
                <a:latin typeface="Noto Sans CJK JP Bold"/>
                <a:cs typeface="Noto Sans CJK JP Bold"/>
              </a:rPr>
              <a:t>Feature Map</a:t>
            </a:r>
            <a:r>
              <a:rPr lang="ko-KR" altLang="en-US" sz="1800" spc="30" dirty="0" smtClean="0">
                <a:latin typeface="Noto Sans CJK JP Bold"/>
                <a:cs typeface="Noto Sans CJK JP Bold"/>
              </a:rPr>
              <a:t>의</a:t>
            </a:r>
            <a:r>
              <a:rPr sz="1800" spc="120" smtClean="0">
                <a:latin typeface="Noto Sans CJK JP Black"/>
                <a:cs typeface="Noto Sans CJK JP Black"/>
              </a:rPr>
              <a:t> </a:t>
            </a:r>
            <a:r>
              <a:rPr sz="1800" spc="145">
                <a:latin typeface="Noto Sans CJK JP Black"/>
                <a:cs typeface="Noto Sans CJK JP Black"/>
              </a:rPr>
              <a:t>크기는</a:t>
            </a:r>
            <a:r>
              <a:rPr sz="1800" spc="155">
                <a:latin typeface="Noto Sans CJK JP Black"/>
                <a:cs typeface="Noto Sans CJK JP Black"/>
              </a:rPr>
              <a:t> </a:t>
            </a:r>
            <a:r>
              <a:rPr sz="1800" spc="85" smtClean="0">
                <a:latin typeface="Noto Sans CJK JP Black"/>
                <a:cs typeface="Noto Sans CJK JP Black"/>
              </a:rPr>
              <a:t>줄어</a:t>
            </a:r>
            <a:r>
              <a:rPr lang="ko-KR" altLang="en-US" sz="1800" spc="85" dirty="0" err="1" smtClean="0">
                <a:latin typeface="Noto Sans CJK JP Black"/>
                <a:cs typeface="Noto Sans CJK JP Black"/>
              </a:rPr>
              <a:t>듬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642" y="671576"/>
            <a:ext cx="13879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(3)</a:t>
            </a:r>
            <a:r>
              <a:rPr sz="1800" b="1" u="sng" spc="-19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Stride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512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671576"/>
            <a:ext cx="29881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(4)</a:t>
            </a:r>
            <a:r>
              <a:rPr sz="1800" b="1" u="sng" spc="-1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Padding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7448" y="1509649"/>
            <a:ext cx="3124200" cy="280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4764384"/>
            <a:ext cx="8565084" cy="12604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주위에 </a:t>
            </a:r>
            <a:r>
              <a:rPr sz="1800" spc="85" dirty="0">
                <a:latin typeface="Noto Sans CJK JP Black"/>
                <a:cs typeface="Noto Sans CJK JP Black"/>
              </a:rPr>
              <a:t>숫자</a:t>
            </a:r>
            <a:r>
              <a:rPr sz="1800" spc="85" dirty="0">
                <a:latin typeface="Noto Sans CJK JP Bold"/>
                <a:cs typeface="Noto Sans CJK JP Bold"/>
              </a:rPr>
              <a:t>(</a:t>
            </a:r>
            <a:r>
              <a:rPr sz="1800" spc="85" dirty="0">
                <a:latin typeface="Noto Sans CJK JP Black"/>
                <a:cs typeface="Noto Sans CJK JP Black"/>
              </a:rPr>
              <a:t>주로 </a:t>
            </a:r>
            <a:r>
              <a:rPr sz="1800" spc="-20" dirty="0">
                <a:latin typeface="Noto Sans CJK JP Bold"/>
                <a:cs typeface="Noto Sans CJK JP Bold"/>
              </a:rPr>
              <a:t>0)</a:t>
            </a:r>
            <a:r>
              <a:rPr sz="1800" spc="-20" dirty="0">
                <a:latin typeface="Noto Sans CJK JP Black"/>
                <a:cs typeface="Noto Sans CJK JP Black"/>
              </a:rPr>
              <a:t>을 </a:t>
            </a:r>
            <a:r>
              <a:rPr sz="1800" spc="140" dirty="0">
                <a:latin typeface="Noto Sans CJK JP Black"/>
                <a:cs typeface="Noto Sans CJK JP Black"/>
              </a:rPr>
              <a:t>둘러씌우는 </a:t>
            </a:r>
            <a:r>
              <a:rPr sz="1800" spc="-5" dirty="0">
                <a:latin typeface="Noto Sans CJK JP Black"/>
                <a:cs typeface="Noto Sans CJK JP Black"/>
              </a:rPr>
              <a:t>것</a:t>
            </a:r>
            <a:r>
              <a:rPr sz="1800" spc="-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20">
                <a:latin typeface="Noto Sans CJK JP Bold"/>
                <a:cs typeface="Noto Sans CJK JP Bold"/>
              </a:rPr>
              <a:t>For </a:t>
            </a:r>
            <a:r>
              <a:rPr lang="en-US" sz="1800" spc="-120" dirty="0" smtClean="0">
                <a:latin typeface="Noto Sans CJK JP Bold"/>
                <a:cs typeface="Noto Sans CJK JP Bold"/>
              </a:rPr>
              <a:t> </a:t>
            </a:r>
            <a:r>
              <a:rPr sz="1800" spc="140" smtClean="0">
                <a:latin typeface="Noto Sans CJK JP Black"/>
                <a:cs typeface="Noto Sans CJK JP Black"/>
              </a:rPr>
              <a:t>크기 </a:t>
            </a:r>
            <a:r>
              <a:rPr sz="1800" spc="140" dirty="0">
                <a:latin typeface="Noto Sans CJK JP Black"/>
                <a:cs typeface="Noto Sans CJK JP Black"/>
              </a:rPr>
              <a:t>보존</a:t>
            </a:r>
            <a:r>
              <a:rPr sz="1800" spc="405" dirty="0"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합성 </a:t>
            </a:r>
            <a:r>
              <a:rPr sz="1800" spc="145" dirty="0">
                <a:latin typeface="Noto Sans CJK JP Black"/>
                <a:cs typeface="Noto Sans CJK JP Black"/>
              </a:rPr>
              <a:t>곱 </a:t>
            </a:r>
            <a:r>
              <a:rPr sz="1800" spc="55" dirty="0">
                <a:latin typeface="Noto Sans CJK JP Black"/>
                <a:cs typeface="Noto Sans CJK JP Black"/>
              </a:rPr>
              <a:t>연산시</a:t>
            </a:r>
            <a:r>
              <a:rPr sz="1800" spc="55" dirty="0">
                <a:latin typeface="Noto Sans CJK JP Bold"/>
                <a:cs typeface="Noto Sans CJK JP Bold"/>
              </a:rPr>
              <a:t>, </a:t>
            </a:r>
            <a:r>
              <a:rPr sz="1800" spc="60" dirty="0">
                <a:latin typeface="Noto Sans CJK JP Black"/>
                <a:cs typeface="Noto Sans CJK JP Black"/>
              </a:rPr>
              <a:t>필터</a:t>
            </a:r>
            <a:r>
              <a:rPr sz="1800" spc="60" dirty="0">
                <a:latin typeface="Noto Sans CJK JP Bold"/>
                <a:cs typeface="Noto Sans CJK JP Bold"/>
              </a:rPr>
              <a:t>(</a:t>
            </a:r>
            <a:r>
              <a:rPr sz="1800" spc="60" dirty="0">
                <a:latin typeface="Noto Sans CJK JP Black"/>
                <a:cs typeface="Noto Sans CJK JP Black"/>
              </a:rPr>
              <a:t>커널</a:t>
            </a:r>
            <a:r>
              <a:rPr sz="1800" spc="60" dirty="0">
                <a:latin typeface="Noto Sans CJK JP Bold"/>
                <a:cs typeface="Noto Sans CJK JP Bold"/>
              </a:rPr>
              <a:t>)</a:t>
            </a:r>
            <a:r>
              <a:rPr sz="1800" spc="6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크기에 따라 영상의 크기가 줄어드는 문제</a:t>
            </a:r>
            <a:r>
              <a:rPr sz="1800" spc="17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발생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35" dirty="0">
                <a:latin typeface="Noto Sans CJK JP Bold"/>
                <a:cs typeface="Noto Sans CJK JP Bold"/>
              </a:rPr>
              <a:t>ex) </a:t>
            </a:r>
            <a:r>
              <a:rPr sz="1800" spc="140" dirty="0">
                <a:latin typeface="Noto Sans CJK JP Black"/>
                <a:cs typeface="Noto Sans CJK JP Black"/>
              </a:rPr>
              <a:t>크기가 </a:t>
            </a:r>
            <a:r>
              <a:rPr sz="1800" spc="-5" dirty="0">
                <a:latin typeface="Noto Sans CJK JP Bold"/>
                <a:cs typeface="Noto Sans CJK JP Bold"/>
              </a:rPr>
              <a:t>(2N+1)</a:t>
            </a:r>
            <a:r>
              <a:rPr sz="1800" spc="-5" dirty="0">
                <a:latin typeface="Noto Sans CJK JP Black"/>
                <a:cs typeface="Noto Sans CJK JP Black"/>
              </a:rPr>
              <a:t>인 </a:t>
            </a:r>
            <a:r>
              <a:rPr sz="1800" spc="140" dirty="0">
                <a:latin typeface="Noto Sans CJK JP Black"/>
                <a:cs typeface="Noto Sans CJK JP Black"/>
              </a:rPr>
              <a:t>커널 </a:t>
            </a:r>
            <a:r>
              <a:rPr sz="1800" spc="135" dirty="0">
                <a:latin typeface="Noto Sans CJK JP Bold"/>
                <a:cs typeface="Noto Sans CJK JP Bold"/>
              </a:rPr>
              <a:t>-&gt; </a:t>
            </a:r>
            <a:r>
              <a:rPr sz="1800" spc="140" dirty="0">
                <a:latin typeface="Noto Sans CJK JP Black"/>
                <a:cs typeface="Noto Sans CJK JP Black"/>
              </a:rPr>
              <a:t>상하좌우로 </a:t>
            </a:r>
            <a:r>
              <a:rPr sz="1800" spc="105" dirty="0">
                <a:latin typeface="Noto Sans CJK JP Bold"/>
                <a:cs typeface="Noto Sans CJK JP Bold"/>
              </a:rPr>
              <a:t>N</a:t>
            </a:r>
            <a:r>
              <a:rPr sz="1800" spc="105" dirty="0">
                <a:latin typeface="Noto Sans CJK JP Black"/>
                <a:cs typeface="Noto Sans CJK JP Black"/>
              </a:rPr>
              <a:t>개의</a:t>
            </a:r>
            <a:r>
              <a:rPr sz="1800" spc="425" dirty="0">
                <a:latin typeface="Noto Sans CJK JP Black"/>
                <a:cs typeface="Noto Sans CJK JP Black"/>
              </a:rPr>
              <a:t> </a:t>
            </a:r>
            <a:r>
              <a:rPr sz="1800" spc="-85" dirty="0">
                <a:latin typeface="Noto Sans CJK JP Bold"/>
                <a:cs typeface="Noto Sans CJK JP Bold"/>
              </a:rPr>
              <a:t>zero-padding!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7084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[복습]</a:t>
            </a:r>
            <a:r>
              <a:rPr spc="-160" dirty="0"/>
              <a:t> </a:t>
            </a:r>
            <a:r>
              <a:rPr spc="20" dirty="0"/>
              <a:t>Fully</a:t>
            </a:r>
            <a:r>
              <a:rPr spc="-150" dirty="0"/>
              <a:t> </a:t>
            </a:r>
            <a:r>
              <a:rPr spc="170" dirty="0"/>
              <a:t>Connected</a:t>
            </a:r>
            <a:r>
              <a:rPr spc="-130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465" dirty="0"/>
              <a:t>(전결합</a:t>
            </a:r>
            <a:r>
              <a:rPr spc="-150" dirty="0"/>
              <a:t> </a:t>
            </a:r>
            <a:r>
              <a:rPr spc="350" dirty="0"/>
              <a:t>계층)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1066800"/>
            <a:ext cx="5395976" cy="4749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2400" y="144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vector</a:t>
            </a:r>
          </a:p>
          <a:p>
            <a:r>
              <a:rPr lang="en-US" altLang="ko-KR" dirty="0" smtClean="0"/>
              <a:t>( 2.4, 1.2, 1.5, 1.8 )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43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135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516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0761" y="2597398"/>
            <a:ext cx="6388919" cy="2285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200" y="5264484"/>
            <a:ext cx="6716064" cy="84899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spc="-40" dirty="0">
                <a:latin typeface="Noto Sans CJK JP Bold"/>
                <a:cs typeface="Noto Sans CJK JP Bold"/>
              </a:rPr>
              <a:t>Sampling</a:t>
            </a:r>
            <a:r>
              <a:rPr sz="1800" spc="-40" dirty="0">
                <a:latin typeface="Noto Sans CJK JP Black"/>
                <a:cs typeface="Noto Sans CJK JP Black"/>
              </a:rPr>
              <a:t>이라고 </a:t>
            </a:r>
            <a:r>
              <a:rPr sz="1800" spc="140" dirty="0">
                <a:latin typeface="Noto Sans CJK JP Black"/>
                <a:cs typeface="Noto Sans CJK JP Black"/>
              </a:rPr>
              <a:t>보면 </a:t>
            </a:r>
            <a:r>
              <a:rPr sz="1800" spc="-5" dirty="0">
                <a:latin typeface="Noto Sans CJK JP Black"/>
                <a:cs typeface="Noto Sans CJK JP Black"/>
              </a:rPr>
              <a:t>됨</a:t>
            </a:r>
            <a:r>
              <a:rPr sz="1800" spc="-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140" dirty="0">
                <a:latin typeface="Noto Sans CJK JP Black"/>
                <a:cs typeface="Noto Sans CJK JP Black"/>
              </a:rPr>
              <a:t>여러 화소를 하나의 화소로 </a:t>
            </a:r>
            <a:r>
              <a:rPr sz="1800" spc="45" dirty="0">
                <a:latin typeface="Noto Sans CJK JP Black"/>
                <a:cs typeface="Noto Sans CJK JP Black"/>
              </a:rPr>
              <a:t>축약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r>
              <a:rPr sz="1800" spc="445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0" dirty="0">
                <a:latin typeface="Noto Sans CJK JP Black"/>
                <a:cs typeface="Noto Sans CJK JP Black"/>
              </a:rPr>
              <a:t>즉, </a:t>
            </a:r>
            <a:r>
              <a:rPr sz="1800" spc="35" dirty="0">
                <a:latin typeface="Noto Sans CJK JP Black"/>
                <a:cs typeface="Noto Sans CJK JP Black"/>
              </a:rPr>
              <a:t>“영상</a:t>
            </a:r>
            <a:r>
              <a:rPr sz="1800" spc="35">
                <a:latin typeface="Noto Sans CJK JP Bold"/>
                <a:cs typeface="Noto Sans CJK JP Bold"/>
              </a:rPr>
              <a:t>/</a:t>
            </a:r>
            <a:r>
              <a:rPr sz="1800" spc="35" smtClean="0">
                <a:latin typeface="Noto Sans CJK JP Black"/>
                <a:cs typeface="Noto Sans CJK JP Black"/>
              </a:rPr>
              <a:t>사</a:t>
            </a:r>
            <a:r>
              <a:rPr lang="ko-KR" altLang="en-US" sz="1800" spc="35" dirty="0" smtClean="0">
                <a:latin typeface="Noto Sans CJK JP Black"/>
                <a:cs typeface="Noto Sans CJK JP Black"/>
              </a:rPr>
              <a:t>진</a:t>
            </a:r>
            <a:r>
              <a:rPr sz="1800" spc="35" smtClean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크기가 </a:t>
            </a:r>
            <a:r>
              <a:rPr sz="1800" spc="75" dirty="0">
                <a:latin typeface="Noto Sans CJK JP Black"/>
                <a:cs typeface="Noto Sans CJK JP Black"/>
              </a:rPr>
              <a:t>줄어들고</a:t>
            </a:r>
            <a:r>
              <a:rPr sz="1800" spc="75" dirty="0">
                <a:latin typeface="Noto Sans CJK JP Bold"/>
                <a:cs typeface="Noto Sans CJK JP Bold"/>
              </a:rPr>
              <a:t>, </a:t>
            </a:r>
            <a:r>
              <a:rPr sz="1800" b="1" spc="140" dirty="0">
                <a:latin typeface="Noto Sans CJK JP Black"/>
                <a:cs typeface="Noto Sans CJK JP Black"/>
              </a:rPr>
              <a:t>정보가</a:t>
            </a:r>
            <a:r>
              <a:rPr sz="1800" b="1" spc="95" dirty="0">
                <a:latin typeface="Noto Sans CJK JP Black"/>
                <a:cs typeface="Noto Sans CJK JP Black"/>
              </a:rPr>
              <a:t> </a:t>
            </a:r>
            <a:r>
              <a:rPr sz="1800" b="1" spc="-10" dirty="0">
                <a:latin typeface="Noto Sans CJK JP Black"/>
                <a:cs typeface="Noto Sans CJK JP Black"/>
              </a:rPr>
              <a:t>종합</a:t>
            </a:r>
            <a:r>
              <a:rPr sz="1800" b="1" spc="-10" dirty="0">
                <a:latin typeface="Noto Sans CJK JP Bold"/>
                <a:cs typeface="Noto Sans CJK JP Bold"/>
              </a:rPr>
              <a:t>(</a:t>
            </a:r>
            <a:r>
              <a:rPr sz="1800" b="1" spc="-10" dirty="0">
                <a:latin typeface="Noto Sans CJK JP Black"/>
                <a:cs typeface="Noto Sans CJK JP Black"/>
              </a:rPr>
              <a:t>요약</a:t>
            </a:r>
            <a:r>
              <a:rPr sz="1800" b="1" spc="-10" dirty="0">
                <a:latin typeface="Noto Sans CJK JP Bold"/>
                <a:cs typeface="Noto Sans CJK JP Bold"/>
              </a:rPr>
              <a:t>)</a:t>
            </a:r>
            <a:r>
              <a:rPr sz="1800" spc="-10" dirty="0">
                <a:latin typeface="Noto Sans CJK JP Black"/>
                <a:cs typeface="Noto Sans CJK JP Black"/>
              </a:rPr>
              <a:t>된다!”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671576"/>
            <a:ext cx="20737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(5)</a:t>
            </a:r>
            <a:r>
              <a:rPr sz="1800" b="1" u="sng" spc="-1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Pooling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131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773298" y="554355"/>
            <a:ext cx="6377305" cy="1744345"/>
            <a:chOff x="2773298" y="554355"/>
            <a:chExt cx="6377305" cy="1744345"/>
          </a:xfrm>
        </p:grpSpPr>
        <p:sp>
          <p:nvSpPr>
            <p:cNvPr id="7" name="object 7"/>
            <p:cNvSpPr/>
            <p:nvPr/>
          </p:nvSpPr>
          <p:spPr>
            <a:xfrm>
              <a:off x="2831535" y="658124"/>
              <a:ext cx="6284004" cy="1593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9648" y="560705"/>
              <a:ext cx="6364605" cy="1731645"/>
            </a:xfrm>
            <a:custGeom>
              <a:avLst/>
              <a:gdLst/>
              <a:ahLst/>
              <a:cxnLst/>
              <a:rect l="l" t="t" r="r" b="b"/>
              <a:pathLst>
                <a:path w="6364605" h="1731645">
                  <a:moveTo>
                    <a:pt x="0" y="1731645"/>
                  </a:moveTo>
                  <a:lnTo>
                    <a:pt x="6364351" y="1731645"/>
                  </a:lnTo>
                </a:path>
                <a:path w="6364605" h="1731645">
                  <a:moveTo>
                    <a:pt x="6364351" y="0"/>
                  </a:moveTo>
                  <a:lnTo>
                    <a:pt x="0" y="0"/>
                  </a:lnTo>
                  <a:lnTo>
                    <a:pt x="0" y="17316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462" y="1273175"/>
            <a:ext cx="8380730" cy="3025775"/>
            <a:chOff x="344462" y="1273175"/>
            <a:chExt cx="8380730" cy="3025775"/>
          </a:xfrm>
        </p:grpSpPr>
        <p:sp>
          <p:nvSpPr>
            <p:cNvPr id="3" name="object 3"/>
            <p:cNvSpPr/>
            <p:nvPr/>
          </p:nvSpPr>
          <p:spPr>
            <a:xfrm>
              <a:off x="647674" y="1495425"/>
              <a:ext cx="8077200" cy="2676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162" y="1286509"/>
              <a:ext cx="4429760" cy="2999740"/>
            </a:xfrm>
            <a:custGeom>
              <a:avLst/>
              <a:gdLst/>
              <a:ahLst/>
              <a:cxnLst/>
              <a:rect l="l" t="t" r="r" b="b"/>
              <a:pathLst>
                <a:path w="4429760" h="2999740">
                  <a:moveTo>
                    <a:pt x="4429214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0" y="2913380"/>
                  </a:lnTo>
                  <a:lnTo>
                    <a:pt x="0" y="2999740"/>
                  </a:lnTo>
                  <a:lnTo>
                    <a:pt x="4429214" y="2999740"/>
                  </a:lnTo>
                  <a:lnTo>
                    <a:pt x="4429214" y="2913888"/>
                  </a:lnTo>
                  <a:lnTo>
                    <a:pt x="4429214" y="2913380"/>
                  </a:lnTo>
                  <a:lnTo>
                    <a:pt x="4429214" y="85217"/>
                  </a:lnTo>
                  <a:lnTo>
                    <a:pt x="4343362" y="85217"/>
                  </a:lnTo>
                  <a:lnTo>
                    <a:pt x="4343362" y="2913380"/>
                  </a:lnTo>
                  <a:lnTo>
                    <a:pt x="85801" y="2913380"/>
                  </a:lnTo>
                  <a:lnTo>
                    <a:pt x="85801" y="85090"/>
                  </a:lnTo>
                  <a:lnTo>
                    <a:pt x="4429214" y="85090"/>
                  </a:lnTo>
                  <a:lnTo>
                    <a:pt x="44292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285875"/>
              <a:ext cx="4429760" cy="3000375"/>
            </a:xfrm>
            <a:custGeom>
              <a:avLst/>
              <a:gdLst/>
              <a:ahLst/>
              <a:cxnLst/>
              <a:rect l="l" t="t" r="r" b="b"/>
              <a:pathLst>
                <a:path w="4429760" h="3000375">
                  <a:moveTo>
                    <a:pt x="0" y="0"/>
                  </a:moveTo>
                  <a:lnTo>
                    <a:pt x="4429213" y="0"/>
                  </a:lnTo>
                  <a:lnTo>
                    <a:pt x="4429213" y="3000375"/>
                  </a:lnTo>
                  <a:lnTo>
                    <a:pt x="0" y="3000375"/>
                  </a:lnTo>
                  <a:lnTo>
                    <a:pt x="0" y="0"/>
                  </a:lnTo>
                  <a:close/>
                </a:path>
                <a:path w="4429760" h="3000375">
                  <a:moveTo>
                    <a:pt x="85801" y="85851"/>
                  </a:moveTo>
                  <a:lnTo>
                    <a:pt x="85801" y="2914523"/>
                  </a:lnTo>
                  <a:lnTo>
                    <a:pt x="4343361" y="2914523"/>
                  </a:lnTo>
                  <a:lnTo>
                    <a:pt x="4343361" y="85851"/>
                  </a:lnTo>
                  <a:lnTo>
                    <a:pt x="85801" y="8585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1868" y="4648200"/>
            <a:ext cx="6288532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0" spc="110" dirty="0">
                <a:latin typeface="Bandal"/>
                <a:cs typeface="Bandal"/>
              </a:rPr>
              <a:t>Pooling</a:t>
            </a:r>
            <a:r>
              <a:rPr sz="1800" b="0" spc="-120" dirty="0">
                <a:latin typeface="Bandal"/>
                <a:cs typeface="Bandal"/>
              </a:rPr>
              <a:t> </a:t>
            </a:r>
            <a:r>
              <a:rPr sz="1800" b="0" spc="30" dirty="0">
                <a:latin typeface="Bandal"/>
                <a:cs typeface="Bandal"/>
              </a:rPr>
              <a:t>Layer</a:t>
            </a:r>
            <a:r>
              <a:rPr sz="1800" b="0" spc="-95" dirty="0">
                <a:latin typeface="Bandal"/>
                <a:cs typeface="Bandal"/>
              </a:rPr>
              <a:t> </a:t>
            </a:r>
            <a:r>
              <a:rPr sz="1800" b="0" spc="40" dirty="0">
                <a:latin typeface="Bandal"/>
                <a:cs typeface="Bandal"/>
              </a:rPr>
              <a:t>(</a:t>
            </a:r>
            <a:r>
              <a:rPr sz="1800" b="0" spc="-110" dirty="0">
                <a:latin typeface="Bandal"/>
                <a:cs typeface="Bandal"/>
              </a:rPr>
              <a:t> </a:t>
            </a:r>
            <a:r>
              <a:rPr sz="1800" b="0" spc="-10">
                <a:latin typeface="Bandal"/>
                <a:cs typeface="Bandal"/>
              </a:rPr>
              <a:t>vs</a:t>
            </a:r>
            <a:r>
              <a:rPr sz="1800" b="0" spc="-110">
                <a:latin typeface="Bandal"/>
                <a:cs typeface="Bandal"/>
              </a:rPr>
              <a:t> </a:t>
            </a:r>
            <a:r>
              <a:rPr sz="1800" b="0" spc="110" smtClean="0">
                <a:latin typeface="Bandal"/>
                <a:cs typeface="Bandal"/>
              </a:rPr>
              <a:t>Convolution</a:t>
            </a:r>
            <a:r>
              <a:rPr lang="en-US" sz="1800" b="0" spc="110" dirty="0" smtClean="0">
                <a:latin typeface="Bandal"/>
                <a:cs typeface="Bandal"/>
              </a:rPr>
              <a:t>al</a:t>
            </a:r>
            <a:r>
              <a:rPr sz="1800" b="0" spc="-95" smtClean="0">
                <a:latin typeface="Bandal"/>
                <a:cs typeface="Bandal"/>
              </a:rPr>
              <a:t> </a:t>
            </a:r>
            <a:r>
              <a:rPr sz="1800" b="0" spc="30" dirty="0">
                <a:latin typeface="Bandal"/>
                <a:cs typeface="Bandal"/>
              </a:rPr>
              <a:t>Layer</a:t>
            </a:r>
            <a:r>
              <a:rPr sz="1800" b="0" spc="-100" dirty="0">
                <a:latin typeface="Bandal"/>
                <a:cs typeface="Bandal"/>
              </a:rPr>
              <a:t> </a:t>
            </a:r>
            <a:r>
              <a:rPr sz="1800" b="0" spc="40" dirty="0">
                <a:latin typeface="Bandal"/>
                <a:cs typeface="Bandal"/>
              </a:rPr>
              <a:t>)</a:t>
            </a:r>
            <a:endParaRPr sz="1800">
              <a:latin typeface="Bandal"/>
              <a:cs typeface="Bandal"/>
            </a:endParaRPr>
          </a:p>
          <a:p>
            <a:pPr marL="287020" indent="-274320">
              <a:lnSpc>
                <a:spcPct val="100000"/>
              </a:lnSpc>
              <a:spcBef>
                <a:spcPts val="1080"/>
              </a:spcBef>
              <a:buFont typeface="Noto Sans CJK JP Bold"/>
              <a:buAutoNum type="arabicParenR"/>
              <a:tabLst>
                <a:tab pos="287020" algn="l"/>
              </a:tabLst>
            </a:pPr>
            <a:r>
              <a:rPr sz="1800" spc="140" dirty="0">
                <a:latin typeface="Noto Sans CJK JP Black"/>
                <a:cs typeface="Noto Sans CJK JP Black"/>
              </a:rPr>
              <a:t>학습대상 </a:t>
            </a:r>
            <a:r>
              <a:rPr sz="1800" spc="-130" dirty="0">
                <a:latin typeface="Noto Sans CJK JP Bold"/>
                <a:cs typeface="Noto Sans CJK JP Bold"/>
              </a:rPr>
              <a:t>parameter</a:t>
            </a:r>
            <a:r>
              <a:rPr sz="1800" spc="3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없음</a:t>
            </a:r>
            <a:endParaRPr sz="1800">
              <a:latin typeface="Noto Sans CJK JP Black"/>
              <a:cs typeface="Noto Sans CJK JP Black"/>
            </a:endParaRPr>
          </a:p>
          <a:p>
            <a:pPr marL="286385" indent="-274320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287020" algn="l"/>
              </a:tabLst>
            </a:pPr>
            <a:r>
              <a:rPr sz="1800" spc="-100" dirty="0">
                <a:latin typeface="Noto Sans CJK JP Bold"/>
                <a:cs typeface="Noto Sans CJK JP Bold"/>
              </a:rPr>
              <a:t>Pooling  </a:t>
            </a:r>
            <a:r>
              <a:rPr sz="1800" spc="-95" dirty="0">
                <a:latin typeface="Noto Sans CJK JP Bold"/>
                <a:cs typeface="Noto Sans CJK JP Bold"/>
              </a:rPr>
              <a:t>Layer</a:t>
            </a:r>
            <a:r>
              <a:rPr sz="1800" spc="-95" dirty="0">
                <a:latin typeface="Noto Sans CJK JP Black"/>
                <a:cs typeface="Noto Sans CJK JP Black"/>
              </a:rPr>
              <a:t>를  </a:t>
            </a:r>
            <a:r>
              <a:rPr sz="1800" spc="140" dirty="0">
                <a:latin typeface="Noto Sans CJK JP Black"/>
                <a:cs typeface="Noto Sans CJK JP Black"/>
              </a:rPr>
              <a:t>통과하면 행렬의 크기</a:t>
            </a:r>
            <a:r>
              <a:rPr sz="1800" spc="35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감소</a:t>
            </a:r>
            <a:endParaRPr sz="1800">
              <a:latin typeface="Noto Sans CJK JP Black"/>
              <a:cs typeface="Noto Sans CJK JP Black"/>
            </a:endParaRPr>
          </a:p>
          <a:p>
            <a:pPr marL="286385" indent="-274320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287020" algn="l"/>
              </a:tabLst>
            </a:pPr>
            <a:r>
              <a:rPr sz="1800" spc="-100" dirty="0">
                <a:latin typeface="Noto Sans CJK JP Bold"/>
                <a:cs typeface="Noto Sans CJK JP Bold"/>
              </a:rPr>
              <a:t>Pooling  </a:t>
            </a:r>
            <a:r>
              <a:rPr sz="1800" spc="-95" dirty="0">
                <a:latin typeface="Noto Sans CJK JP Bold"/>
                <a:cs typeface="Noto Sans CJK JP Bold"/>
              </a:rPr>
              <a:t>Layer</a:t>
            </a:r>
            <a:r>
              <a:rPr sz="1800" spc="-95" dirty="0">
                <a:latin typeface="Noto Sans CJK JP Black"/>
                <a:cs typeface="Noto Sans CJK JP Black"/>
              </a:rPr>
              <a:t>를  </a:t>
            </a:r>
            <a:r>
              <a:rPr sz="1800" spc="140">
                <a:latin typeface="Noto Sans CJK JP Black"/>
                <a:cs typeface="Noto Sans CJK JP Black"/>
              </a:rPr>
              <a:t>통해서 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채</a:t>
            </a:r>
            <a:r>
              <a:rPr sz="1800" spc="140" smtClean="0">
                <a:latin typeface="Noto Sans CJK JP Black"/>
                <a:cs typeface="Noto Sans CJK JP Black"/>
              </a:rPr>
              <a:t>널 </a:t>
            </a:r>
            <a:r>
              <a:rPr sz="1800" spc="140" dirty="0">
                <a:latin typeface="Noto Sans CJK JP Black"/>
                <a:cs typeface="Noto Sans CJK JP Black"/>
              </a:rPr>
              <a:t>수 변경</a:t>
            </a:r>
            <a:r>
              <a:rPr sz="1800" spc="43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없음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642" y="671576"/>
            <a:ext cx="38263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(5)</a:t>
            </a:r>
            <a:r>
              <a:rPr sz="1800" b="1" u="sng" spc="-1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Pooling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969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71576"/>
            <a:ext cx="329946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(5)</a:t>
            </a:r>
            <a:r>
              <a:rPr sz="1800" b="1" u="sng" spc="-1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Pooling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  <a:p>
            <a:pPr marL="154940">
              <a:lnSpc>
                <a:spcPct val="100000"/>
              </a:lnSpc>
              <a:spcBef>
                <a:spcPts val="1775"/>
              </a:spcBef>
            </a:pPr>
            <a:r>
              <a:rPr sz="1800" spc="-165" dirty="0">
                <a:latin typeface="Noto Sans CJK JP Bold"/>
                <a:cs typeface="Noto Sans CJK JP Bold"/>
              </a:rPr>
              <a:t>why </a:t>
            </a:r>
            <a:r>
              <a:rPr sz="1800" spc="-80" dirty="0">
                <a:latin typeface="Noto Sans CJK JP Bold"/>
                <a:cs typeface="Noto Sans CJK JP Bold"/>
              </a:rPr>
              <a:t>pooling? </a:t>
            </a:r>
            <a:r>
              <a:rPr sz="1800" spc="-120" dirty="0">
                <a:latin typeface="Noto Sans CJK JP Bold"/>
                <a:cs typeface="Noto Sans CJK JP Bold"/>
              </a:rPr>
              <a:t>Receptive</a:t>
            </a:r>
            <a:r>
              <a:rPr sz="1800" spc="30" dirty="0">
                <a:latin typeface="Noto Sans CJK JP Bold"/>
                <a:cs typeface="Noto Sans CJK JP Bold"/>
              </a:rPr>
              <a:t> </a:t>
            </a:r>
            <a:r>
              <a:rPr sz="1800" spc="-110" dirty="0">
                <a:latin typeface="Noto Sans CJK JP Bold"/>
                <a:cs typeface="Noto Sans CJK JP Bold"/>
              </a:rPr>
              <a:t>Field?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435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1587" y="3859238"/>
            <a:ext cx="3635375" cy="2797175"/>
            <a:chOff x="201587" y="3859238"/>
            <a:chExt cx="3635375" cy="2797175"/>
          </a:xfrm>
        </p:grpSpPr>
        <p:sp>
          <p:nvSpPr>
            <p:cNvPr id="5" name="object 5"/>
            <p:cNvSpPr/>
            <p:nvPr/>
          </p:nvSpPr>
          <p:spPr>
            <a:xfrm>
              <a:off x="595287" y="3948138"/>
              <a:ext cx="3124200" cy="243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937" y="3865588"/>
              <a:ext cx="3622675" cy="2784475"/>
            </a:xfrm>
            <a:custGeom>
              <a:avLst/>
              <a:gdLst/>
              <a:ahLst/>
              <a:cxnLst/>
              <a:rect l="l" t="t" r="r" b="b"/>
              <a:pathLst>
                <a:path w="3622675" h="2784475">
                  <a:moveTo>
                    <a:pt x="0" y="2784475"/>
                  </a:moveTo>
                  <a:lnTo>
                    <a:pt x="3622675" y="2784475"/>
                  </a:lnTo>
                  <a:lnTo>
                    <a:pt x="3622675" y="0"/>
                  </a:lnTo>
                  <a:lnTo>
                    <a:pt x="0" y="0"/>
                  </a:lnTo>
                  <a:lnTo>
                    <a:pt x="0" y="2784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1587" y="1558925"/>
            <a:ext cx="5513413" cy="2174875"/>
            <a:chOff x="201587" y="1558925"/>
            <a:chExt cx="5740400" cy="2217420"/>
          </a:xfrm>
        </p:grpSpPr>
        <p:sp>
          <p:nvSpPr>
            <p:cNvPr id="8" name="object 8"/>
            <p:cNvSpPr/>
            <p:nvPr/>
          </p:nvSpPr>
          <p:spPr>
            <a:xfrm>
              <a:off x="321863" y="1780056"/>
              <a:ext cx="5486400" cy="18422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937" y="1565275"/>
              <a:ext cx="5727700" cy="2204720"/>
            </a:xfrm>
            <a:custGeom>
              <a:avLst/>
              <a:gdLst/>
              <a:ahLst/>
              <a:cxnLst/>
              <a:rect l="l" t="t" r="r" b="b"/>
              <a:pathLst>
                <a:path w="5727700" h="2204720">
                  <a:moveTo>
                    <a:pt x="0" y="2204593"/>
                  </a:moveTo>
                  <a:lnTo>
                    <a:pt x="5727700" y="2204593"/>
                  </a:lnTo>
                  <a:lnTo>
                    <a:pt x="5727700" y="0"/>
                  </a:lnTo>
                  <a:lnTo>
                    <a:pt x="0" y="0"/>
                  </a:lnTo>
                  <a:lnTo>
                    <a:pt x="0" y="220459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67401" y="2119884"/>
            <a:ext cx="2932810" cy="80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75" dirty="0">
                <a:latin typeface="Noto Sans CJK JP Bold"/>
                <a:cs typeface="Noto Sans CJK JP Bold"/>
              </a:rPr>
              <a:t>(h,w)</a:t>
            </a:r>
            <a:r>
              <a:rPr sz="1800" spc="-75" dirty="0">
                <a:latin typeface="Noto Sans CJK JP Black"/>
                <a:cs typeface="Noto Sans CJK JP Black"/>
              </a:rPr>
              <a:t>영상 </a:t>
            </a:r>
            <a:r>
              <a:rPr sz="1800" spc="140" dirty="0">
                <a:latin typeface="Noto Sans CJK JP Black"/>
                <a:cs typeface="Noto Sans CJK JP Black"/>
              </a:rPr>
              <a:t>크기 </a:t>
            </a:r>
            <a:r>
              <a:rPr sz="1800" spc="75" dirty="0">
                <a:latin typeface="Noto Sans CJK JP Black"/>
                <a:cs typeface="Noto Sans CJK JP Black"/>
              </a:rPr>
              <a:t>작아지고</a:t>
            </a:r>
            <a:r>
              <a:rPr sz="1800" spc="75">
                <a:latin typeface="Noto Sans CJK JP Bold"/>
                <a:cs typeface="Noto Sans CJK JP Bold"/>
              </a:rPr>
              <a:t>,  </a:t>
            </a:r>
            <a:endParaRPr lang="en-US" sz="1800" spc="75" dirty="0" smtClean="0">
              <a:latin typeface="Noto Sans CJK JP Bold"/>
              <a:cs typeface="Noto Sans CJK JP Bold"/>
            </a:endParaRPr>
          </a:p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15" smtClean="0">
                <a:latin typeface="Noto Sans CJK JP Bold"/>
                <a:cs typeface="Noto Sans CJK JP Bold"/>
              </a:rPr>
              <a:t>(</a:t>
            </a:r>
            <a:r>
              <a:rPr sz="1800" spc="-15">
                <a:latin typeface="Noto Sans CJK JP Bold"/>
                <a:cs typeface="Noto Sans CJK JP Bold"/>
              </a:rPr>
              <a:t>c</a:t>
            </a:r>
            <a:r>
              <a:rPr sz="1800" spc="-15" smtClean="0">
                <a:latin typeface="Noto Sans CJK JP Bold"/>
                <a:cs typeface="Noto Sans CJK JP Bold"/>
              </a:rPr>
              <a:t>)</a:t>
            </a:r>
            <a:r>
              <a:rPr lang="ko-KR" altLang="en-US" spc="-15" dirty="0">
                <a:latin typeface="Noto Sans CJK JP Black"/>
                <a:cs typeface="Noto Sans CJK JP Bold"/>
              </a:rPr>
              <a:t>채</a:t>
            </a:r>
            <a:r>
              <a:rPr sz="1800" spc="-15" smtClean="0">
                <a:latin typeface="Noto Sans CJK JP Black"/>
                <a:cs typeface="Noto Sans CJK JP Black"/>
              </a:rPr>
              <a:t>널 </a:t>
            </a:r>
            <a:r>
              <a:rPr sz="1800" spc="140" dirty="0">
                <a:latin typeface="Noto Sans CJK JP Black"/>
                <a:cs typeface="Noto Sans CJK JP Black"/>
              </a:rPr>
              <a:t>수 늘어나게 될</a:t>
            </a:r>
            <a:r>
              <a:rPr sz="1800" spc="145" dirty="0">
                <a:latin typeface="Noto Sans CJK JP Black"/>
                <a:cs typeface="Noto Sans CJK JP Black"/>
              </a:rPr>
              <a:t> </a:t>
            </a:r>
            <a:r>
              <a:rPr sz="1800" spc="-5" dirty="0">
                <a:latin typeface="Noto Sans CJK JP Black"/>
                <a:cs typeface="Noto Sans CJK JP Black"/>
              </a:rPr>
              <a:t>것</a:t>
            </a:r>
            <a:r>
              <a:rPr sz="1800" spc="-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8500" y="4478528"/>
            <a:ext cx="5135499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같은 크기의 </a:t>
            </a:r>
            <a:r>
              <a:rPr sz="1800" spc="-75" dirty="0">
                <a:latin typeface="Noto Sans CJK JP Bold"/>
                <a:cs typeface="Noto Sans CJK JP Bold"/>
              </a:rPr>
              <a:t>filter</a:t>
            </a:r>
            <a:r>
              <a:rPr sz="1800" spc="-75" dirty="0">
                <a:latin typeface="Noto Sans CJK JP Black"/>
                <a:cs typeface="Noto Sans CJK JP Black"/>
              </a:rPr>
              <a:t>여도</a:t>
            </a:r>
            <a:r>
              <a:rPr sz="1800" spc="-75" dirty="0">
                <a:latin typeface="Noto Sans CJK JP Bold"/>
                <a:cs typeface="Noto Sans CJK JP Bold"/>
              </a:rPr>
              <a:t>, </a:t>
            </a:r>
            <a:r>
              <a:rPr sz="1800" spc="-70" dirty="0">
                <a:latin typeface="Noto Sans CJK JP Bold"/>
                <a:cs typeface="Noto Sans CJK JP Bold"/>
              </a:rPr>
              <a:t>Pooling</a:t>
            </a:r>
            <a:r>
              <a:rPr sz="1800" spc="-70" dirty="0">
                <a:latin typeface="Noto Sans CJK JP Black"/>
                <a:cs typeface="Noto Sans CJK JP Black"/>
              </a:rPr>
              <a:t>에</a:t>
            </a:r>
            <a:r>
              <a:rPr sz="1800" spc="-3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의해</a:t>
            </a:r>
            <a:endParaRPr sz="1800">
              <a:latin typeface="Noto Sans CJK JP Black"/>
              <a:cs typeface="Noto Sans CJK JP Black"/>
            </a:endParaRPr>
          </a:p>
          <a:p>
            <a:pPr marL="12700" marR="5080">
              <a:lnSpc>
                <a:spcPct val="150000"/>
              </a:lnSpc>
            </a:pPr>
            <a:r>
              <a:rPr sz="1800" spc="140" smtClean="0">
                <a:latin typeface="Noto Sans CJK JP Black"/>
                <a:cs typeface="Noto Sans CJK JP Black"/>
              </a:rPr>
              <a:t>작아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진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120" dirty="0">
                <a:latin typeface="Noto Sans CJK JP Bold"/>
                <a:cs typeface="Noto Sans CJK JP Bold"/>
              </a:rPr>
              <a:t>feature </a:t>
            </a:r>
            <a:r>
              <a:rPr sz="1800" spc="-55" dirty="0">
                <a:latin typeface="Noto Sans CJK JP Bold"/>
                <a:cs typeface="Noto Sans CJK JP Bold"/>
              </a:rPr>
              <a:t>map</a:t>
            </a:r>
            <a:r>
              <a:rPr sz="1800" spc="-55" dirty="0">
                <a:latin typeface="Noto Sans CJK JP Black"/>
                <a:cs typeface="Noto Sans CJK JP Black"/>
              </a:rPr>
              <a:t>에 </a:t>
            </a:r>
            <a:r>
              <a:rPr sz="1800" spc="65" dirty="0">
                <a:latin typeface="Noto Sans CJK JP Black"/>
                <a:cs typeface="Noto Sans CJK JP Black"/>
              </a:rPr>
              <a:t>적용되면, </a:t>
            </a:r>
            <a:r>
              <a:rPr sz="1800" b="1" spc="-60" dirty="0">
                <a:latin typeface="Noto Sans CJK JP Black"/>
                <a:cs typeface="Noto Sans CJK JP Black"/>
              </a:rPr>
              <a:t>“원본 </a:t>
            </a:r>
            <a:r>
              <a:rPr sz="1800" b="1" spc="140" dirty="0">
                <a:latin typeface="Noto Sans CJK JP Black"/>
                <a:cs typeface="Noto Sans CJK JP Black"/>
              </a:rPr>
              <a:t>영상에서  차지하는 </a:t>
            </a:r>
            <a:r>
              <a:rPr sz="1800" b="1" spc="-85" dirty="0">
                <a:latin typeface="Noto Sans CJK JP Black"/>
                <a:cs typeface="Noto Sans CJK JP Black"/>
              </a:rPr>
              <a:t>범위(=receptive </a:t>
            </a:r>
            <a:r>
              <a:rPr sz="1800" b="1" spc="-150" dirty="0">
                <a:latin typeface="Noto Sans CJK JP Black"/>
                <a:cs typeface="Noto Sans CJK JP Black"/>
              </a:rPr>
              <a:t>field)”가</a:t>
            </a:r>
            <a:r>
              <a:rPr sz="1800" b="1" spc="10" dirty="0">
                <a:latin typeface="Noto Sans CJK JP Black"/>
                <a:cs typeface="Noto Sans CJK JP Black"/>
              </a:rPr>
              <a:t> </a:t>
            </a:r>
            <a:r>
              <a:rPr sz="1800" b="1" spc="140" dirty="0">
                <a:latin typeface="Noto Sans CJK JP Black"/>
                <a:cs typeface="Noto Sans CJK JP Black"/>
              </a:rPr>
              <a:t>넓다</a:t>
            </a:r>
            <a:endParaRPr sz="1800" b="1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71576"/>
            <a:ext cx="16927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(6)</a:t>
            </a:r>
            <a:r>
              <a:rPr sz="1800" b="1" u="sng" spc="-19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Flatten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664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1790638"/>
            <a:ext cx="4607700" cy="224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9093" y="4626610"/>
            <a:ext cx="6998107" cy="126444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70" dirty="0">
                <a:latin typeface="Noto Sans CJK JP Black"/>
                <a:cs typeface="Noto Sans CJK JP Black"/>
              </a:rPr>
              <a:t>평탄화</a:t>
            </a:r>
            <a:r>
              <a:rPr sz="1800" b="1" spc="70" dirty="0">
                <a:latin typeface="Noto Sans CJK JP Bold"/>
                <a:cs typeface="Noto Sans CJK JP Bold"/>
              </a:rPr>
              <a:t>!</a:t>
            </a:r>
            <a:r>
              <a:rPr sz="1800" spc="70" dirty="0">
                <a:latin typeface="Noto Sans CJK JP Bold"/>
                <a:cs typeface="Noto Sans CJK JP Bold"/>
              </a:rPr>
              <a:t> </a:t>
            </a:r>
            <a:r>
              <a:rPr sz="1800" spc="135" dirty="0">
                <a:latin typeface="Noto Sans CJK JP Bold"/>
                <a:cs typeface="Noto Sans CJK JP Bold"/>
              </a:rPr>
              <a:t>-&gt; </a:t>
            </a:r>
            <a:r>
              <a:rPr sz="1800" spc="-75" dirty="0">
                <a:latin typeface="Noto Sans CJK JP Bold"/>
                <a:cs typeface="Noto Sans CJK JP Bold"/>
              </a:rPr>
              <a:t>Vector</a:t>
            </a:r>
            <a:r>
              <a:rPr sz="1800" spc="-75" dirty="0">
                <a:latin typeface="Noto Sans CJK JP Black"/>
                <a:cs typeface="Noto Sans CJK JP Black"/>
              </a:rPr>
              <a:t>로</a:t>
            </a:r>
            <a:r>
              <a:rPr sz="1800" spc="9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만들어줌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단지 쭉 피는 것을 </a:t>
            </a:r>
            <a:r>
              <a:rPr sz="1800" spc="45" dirty="0">
                <a:latin typeface="Noto Sans CJK JP Black"/>
                <a:cs typeface="Noto Sans CJK JP Black"/>
              </a:rPr>
              <a:t>의미</a:t>
            </a:r>
            <a:r>
              <a:rPr sz="1800" spc="4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140" dirty="0">
                <a:latin typeface="Noto Sans CJK JP Black"/>
                <a:cs typeface="Noto Sans CJK JP Black"/>
              </a:rPr>
              <a:t>연산 과정 </a:t>
            </a:r>
            <a:r>
              <a:rPr sz="1800" spc="-50" dirty="0">
                <a:latin typeface="Noto Sans CJK JP Bold"/>
                <a:cs typeface="Noto Sans CJK JP Bold"/>
              </a:rPr>
              <a:t>X</a:t>
            </a:r>
            <a:r>
              <a:rPr sz="1800" spc="145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90" smtClean="0">
                <a:latin typeface="Noto Sans CJK JP Bold"/>
                <a:cs typeface="Noto Sans CJK JP Bold"/>
              </a:rPr>
              <a:t>Conv</a:t>
            </a:r>
            <a:r>
              <a:rPr lang="en-US" sz="1800" spc="-90" dirty="0" err="1" smtClean="0">
                <a:latin typeface="Noto Sans CJK JP Bold"/>
                <a:cs typeface="Noto Sans CJK JP Bold"/>
              </a:rPr>
              <a:t>olutional</a:t>
            </a:r>
            <a:r>
              <a:rPr lang="en-US" sz="1800" spc="-90" dirty="0" smtClean="0">
                <a:latin typeface="Noto Sans CJK JP Bold"/>
                <a:cs typeface="Noto Sans CJK JP Bold"/>
              </a:rPr>
              <a:t> Layer</a:t>
            </a:r>
            <a:r>
              <a:rPr sz="1800" spc="-90" smtClean="0">
                <a:latin typeface="Noto Sans CJK JP Bold"/>
                <a:cs typeface="Noto Sans CJK JP Bold"/>
              </a:rPr>
              <a:t> </a:t>
            </a:r>
            <a:r>
              <a:rPr sz="1800" spc="140">
                <a:latin typeface="Noto Sans CJK JP Bold"/>
                <a:cs typeface="Noto Sans CJK JP Bold"/>
              </a:rPr>
              <a:t>&amp; </a:t>
            </a:r>
            <a:r>
              <a:rPr sz="1800" spc="-100" smtClean="0">
                <a:latin typeface="Noto Sans CJK JP Bold"/>
                <a:cs typeface="Noto Sans CJK JP Bold"/>
              </a:rPr>
              <a:t>F</a:t>
            </a:r>
            <a:r>
              <a:rPr lang="en-US" sz="1800" spc="-100" dirty="0" err="1" smtClean="0">
                <a:latin typeface="Noto Sans CJK JP Bold"/>
                <a:cs typeface="Noto Sans CJK JP Bold"/>
              </a:rPr>
              <a:t>ully</a:t>
            </a:r>
            <a:r>
              <a:rPr lang="en-US" sz="1800" spc="-100" dirty="0" smtClean="0">
                <a:latin typeface="Noto Sans CJK JP Bold"/>
                <a:cs typeface="Noto Sans CJK JP Bold"/>
              </a:rPr>
              <a:t> </a:t>
            </a:r>
            <a:r>
              <a:rPr sz="1800" spc="-100" smtClean="0">
                <a:latin typeface="Noto Sans CJK JP Bold"/>
                <a:cs typeface="Noto Sans CJK JP Bold"/>
              </a:rPr>
              <a:t>C</a:t>
            </a:r>
            <a:r>
              <a:rPr lang="en-US" sz="1800" spc="-100" dirty="0" err="1" smtClean="0">
                <a:latin typeface="Noto Sans CJK JP Bold"/>
                <a:cs typeface="Noto Sans CJK JP Bold"/>
              </a:rPr>
              <a:t>onnected</a:t>
            </a:r>
            <a:r>
              <a:rPr lang="en-US" sz="1800" spc="-100" dirty="0" smtClean="0">
                <a:latin typeface="Noto Sans CJK JP Bold"/>
                <a:cs typeface="Noto Sans CJK JP Bold"/>
              </a:rPr>
              <a:t> </a:t>
            </a:r>
            <a:r>
              <a:rPr lang="ko-KR" altLang="en-US" sz="1800" spc="-100" dirty="0" smtClean="0">
                <a:latin typeface="Noto Sans CJK JP Bold"/>
                <a:cs typeface="Noto Sans CJK JP Bold"/>
              </a:rPr>
              <a:t>사이를</a:t>
            </a:r>
            <a:r>
              <a:rPr sz="1800" spc="-100" smtClean="0">
                <a:latin typeface="Noto Sans CJK JP Bold"/>
                <a:cs typeface="Noto Sans CJK JP Bold"/>
              </a:rPr>
              <a:t> </a:t>
            </a:r>
            <a:r>
              <a:rPr sz="1800" spc="140">
                <a:latin typeface="Noto Sans CJK JP Black"/>
                <a:cs typeface="Noto Sans CJK JP Black"/>
              </a:rPr>
              <a:t>연결해주는</a:t>
            </a:r>
            <a:r>
              <a:rPr sz="1800" spc="270">
                <a:latin typeface="Noto Sans CJK JP Black"/>
                <a:cs typeface="Noto Sans CJK JP Black"/>
              </a:rPr>
              <a:t> </a:t>
            </a:r>
            <a:r>
              <a:rPr sz="1800" spc="140" smtClean="0">
                <a:latin typeface="Noto Sans CJK JP Black"/>
                <a:cs typeface="Noto Sans CJK JP Black"/>
              </a:rPr>
              <a:t>역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할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535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Ex) 1024 x 1024 x 3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1383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Ex) 3,145,728</a:t>
            </a:r>
            <a:endParaRPr lang="ko-KR" altLang="en-US" b="1" dirty="0"/>
          </a:p>
        </p:txBody>
      </p:sp>
      <p:grpSp>
        <p:nvGrpSpPr>
          <p:cNvPr id="8" name="object 2"/>
          <p:cNvGrpSpPr/>
          <p:nvPr/>
        </p:nvGrpSpPr>
        <p:grpSpPr>
          <a:xfrm>
            <a:off x="7315200" y="2286000"/>
            <a:ext cx="1703362" cy="1289176"/>
            <a:chOff x="201587" y="2340736"/>
            <a:chExt cx="3025775" cy="2529840"/>
          </a:xfrm>
        </p:grpSpPr>
        <p:sp>
          <p:nvSpPr>
            <p:cNvPr id="9" name="object 3"/>
            <p:cNvSpPr/>
            <p:nvPr/>
          </p:nvSpPr>
          <p:spPr>
            <a:xfrm>
              <a:off x="622105" y="2609468"/>
              <a:ext cx="2388648" cy="21362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207937" y="2347086"/>
              <a:ext cx="3013075" cy="2517140"/>
            </a:xfrm>
            <a:custGeom>
              <a:avLst/>
              <a:gdLst/>
              <a:ahLst/>
              <a:cxnLst/>
              <a:rect l="l" t="t" r="r" b="b"/>
              <a:pathLst>
                <a:path w="3013075" h="2517140">
                  <a:moveTo>
                    <a:pt x="0" y="2517013"/>
                  </a:moveTo>
                  <a:lnTo>
                    <a:pt x="3013075" y="2517013"/>
                  </a:lnTo>
                  <a:lnTo>
                    <a:pt x="3013075" y="0"/>
                  </a:lnTo>
                  <a:lnTo>
                    <a:pt x="0" y="0"/>
                  </a:lnTo>
                  <a:lnTo>
                    <a:pt x="0" y="25170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6248400" y="27432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71576"/>
            <a:ext cx="320230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(7) </a:t>
            </a:r>
            <a:r>
              <a:rPr sz="1800" b="1" u="sng" spc="2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Softmax</a:t>
            </a:r>
            <a:r>
              <a:rPr sz="1800" b="1" u="sng" spc="-3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Function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  <a:p>
            <a:pPr>
              <a:lnSpc>
                <a:spcPct val="100000"/>
              </a:lnSpc>
            </a:pPr>
            <a:endParaRPr sz="1500">
              <a:latin typeface="Bandal"/>
              <a:cs typeface="Bandal"/>
            </a:endParaRPr>
          </a:p>
          <a:p>
            <a:pPr marL="297815">
              <a:lnSpc>
                <a:spcPct val="100000"/>
              </a:lnSpc>
            </a:pPr>
            <a:r>
              <a:rPr sz="1800" spc="-105" dirty="0">
                <a:latin typeface="Noto Sans CJK JP Bold"/>
                <a:cs typeface="Noto Sans CJK JP Bold"/>
              </a:rPr>
              <a:t>for </a:t>
            </a:r>
            <a:r>
              <a:rPr sz="1800" spc="-80" dirty="0">
                <a:latin typeface="Noto Sans CJK JP Bold"/>
                <a:cs typeface="Noto Sans CJK JP Bold"/>
              </a:rPr>
              <a:t>Multi-class</a:t>
            </a:r>
            <a:r>
              <a:rPr sz="1800" spc="160" dirty="0">
                <a:latin typeface="Noto Sans CJK JP Bold"/>
                <a:cs typeface="Noto Sans CJK JP Bold"/>
              </a:rPr>
              <a:t> </a:t>
            </a:r>
            <a:r>
              <a:rPr sz="1800" spc="-105" dirty="0">
                <a:latin typeface="Noto Sans CJK JP Bold"/>
                <a:cs typeface="Noto Sans CJK JP Bold"/>
              </a:rPr>
              <a:t>Classification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sp>
        <p:nvSpPr>
          <p:cNvPr id="4" name="object 4"/>
          <p:cNvSpPr/>
          <p:nvPr/>
        </p:nvSpPr>
        <p:spPr>
          <a:xfrm>
            <a:off x="576237" y="1800225"/>
            <a:ext cx="4572000" cy="267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2190750"/>
            <a:ext cx="2867025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5873" y="4714824"/>
            <a:ext cx="4217035" cy="1815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502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5.</a:t>
            </a:r>
            <a:r>
              <a:rPr spc="-250" dirty="0"/>
              <a:t> </a:t>
            </a:r>
            <a:r>
              <a:rPr spc="225" dirty="0"/>
              <a:t>Dropout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024" y="1416050"/>
            <a:ext cx="5938520" cy="3211830"/>
            <a:chOff x="273024" y="1416050"/>
            <a:chExt cx="5938520" cy="3211830"/>
          </a:xfrm>
        </p:grpSpPr>
        <p:sp>
          <p:nvSpPr>
            <p:cNvPr id="4" name="object 4"/>
            <p:cNvSpPr/>
            <p:nvPr/>
          </p:nvSpPr>
          <p:spPr>
            <a:xfrm>
              <a:off x="375934" y="1531261"/>
              <a:ext cx="5679139" cy="30179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374" y="1422400"/>
              <a:ext cx="5925820" cy="3199130"/>
            </a:xfrm>
            <a:custGeom>
              <a:avLst/>
              <a:gdLst/>
              <a:ahLst/>
              <a:cxnLst/>
              <a:rect l="l" t="t" r="r" b="b"/>
              <a:pathLst>
                <a:path w="5925820" h="3199129">
                  <a:moveTo>
                    <a:pt x="0" y="3198749"/>
                  </a:moveTo>
                  <a:lnTo>
                    <a:pt x="5925566" y="3198749"/>
                  </a:lnTo>
                  <a:lnTo>
                    <a:pt x="5925566" y="0"/>
                  </a:lnTo>
                  <a:lnTo>
                    <a:pt x="0" y="0"/>
                  </a:lnTo>
                  <a:lnTo>
                    <a:pt x="0" y="31987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8200" y="4922396"/>
            <a:ext cx="8279181" cy="132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Noto Sans CJK JP Bold"/>
                <a:cs typeface="Noto Sans CJK JP Bold"/>
              </a:rPr>
              <a:t>Ex) </a:t>
            </a:r>
            <a:r>
              <a:rPr sz="1800" spc="-90" dirty="0">
                <a:latin typeface="Noto Sans CJK JP Bold"/>
                <a:cs typeface="Noto Sans CJK JP Bold"/>
              </a:rPr>
              <a:t>Dropout </a:t>
            </a:r>
            <a:r>
              <a:rPr sz="1800" spc="-130" dirty="0">
                <a:latin typeface="Noto Sans CJK JP Bold"/>
                <a:cs typeface="Noto Sans CJK JP Bold"/>
              </a:rPr>
              <a:t>rate </a:t>
            </a:r>
            <a:r>
              <a:rPr sz="1800" spc="-110" dirty="0">
                <a:latin typeface="Noto Sans CJK JP Bold"/>
                <a:cs typeface="Noto Sans CJK JP Bold"/>
              </a:rPr>
              <a:t>0.3 </a:t>
            </a:r>
            <a:r>
              <a:rPr sz="1800" spc="-195" dirty="0">
                <a:latin typeface="Noto Sans CJK JP Bold"/>
                <a:cs typeface="Noto Sans CJK JP Bold"/>
              </a:rPr>
              <a:t>: </a:t>
            </a:r>
            <a:r>
              <a:rPr sz="1800" spc="-55" dirty="0">
                <a:latin typeface="Noto Sans CJK JP Bold"/>
                <a:cs typeface="Noto Sans CJK JP Bold"/>
              </a:rPr>
              <a:t>30%</a:t>
            </a:r>
            <a:r>
              <a:rPr sz="1800" spc="-55" dirty="0">
                <a:latin typeface="Noto Sans CJK JP Black"/>
                <a:cs typeface="Noto Sans CJK JP Black"/>
              </a:rPr>
              <a:t>의 </a:t>
            </a:r>
            <a:r>
              <a:rPr sz="1800" spc="-40" dirty="0">
                <a:latin typeface="Noto Sans CJK JP Bold"/>
                <a:cs typeface="Noto Sans CJK JP Bold"/>
              </a:rPr>
              <a:t>node</a:t>
            </a:r>
            <a:r>
              <a:rPr sz="1800" spc="-40" dirty="0">
                <a:latin typeface="Noto Sans CJK JP Black"/>
                <a:cs typeface="Noto Sans CJK JP Black"/>
              </a:rPr>
              <a:t>는 </a:t>
            </a:r>
            <a:r>
              <a:rPr sz="1800" spc="140" dirty="0">
                <a:latin typeface="Noto Sans CJK JP Black"/>
                <a:cs typeface="Noto Sans CJK JP Black"/>
              </a:rPr>
              <a:t>사용 </a:t>
            </a:r>
            <a:r>
              <a:rPr sz="1800" spc="-50" dirty="0">
                <a:latin typeface="Noto Sans CJK JP Bold"/>
                <a:cs typeface="Noto Sans CJK JP Bold"/>
              </a:rPr>
              <a:t>X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14" dirty="0">
                <a:latin typeface="Noto Sans CJK JP Bold"/>
                <a:cs typeface="Noto Sans CJK JP Bold"/>
              </a:rPr>
              <a:t>less </a:t>
            </a:r>
            <a:r>
              <a:rPr sz="1800" spc="-130" dirty="0">
                <a:latin typeface="Noto Sans CJK JP Bold"/>
                <a:cs typeface="Noto Sans CJK JP Bold"/>
              </a:rPr>
              <a:t>parameter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latin typeface="Noto Sans CJK JP Bold"/>
                <a:cs typeface="Noto Sans CJK JP Bold"/>
              </a:rPr>
              <a:t>Overfitting </a:t>
            </a:r>
            <a:r>
              <a:rPr sz="1800" b="1" spc="140" dirty="0">
                <a:latin typeface="Noto Sans CJK JP Black"/>
                <a:cs typeface="Noto Sans CJK JP Black"/>
              </a:rPr>
              <a:t>문제가 해결되는 </a:t>
            </a:r>
            <a:r>
              <a:rPr sz="1800" b="1" spc="60" dirty="0">
                <a:latin typeface="Noto Sans CJK JP Black"/>
                <a:cs typeface="Noto Sans CJK JP Black"/>
              </a:rPr>
              <a:t>이유를</a:t>
            </a:r>
            <a:r>
              <a:rPr sz="1800" b="1" spc="60" dirty="0">
                <a:latin typeface="Noto Sans CJK JP Bold"/>
                <a:cs typeface="Noto Sans CJK JP Bold"/>
              </a:rPr>
              <a:t>, </a:t>
            </a:r>
            <a:r>
              <a:rPr sz="1800" b="1" spc="140" dirty="0">
                <a:latin typeface="Noto Sans CJK JP Black"/>
                <a:cs typeface="Noto Sans CJK JP Black"/>
              </a:rPr>
              <a:t>직관적으로</a:t>
            </a:r>
            <a:r>
              <a:rPr sz="1800" b="1" spc="100" dirty="0">
                <a:latin typeface="Noto Sans CJK JP Black"/>
                <a:cs typeface="Noto Sans CJK JP Black"/>
              </a:rPr>
              <a:t> </a:t>
            </a:r>
            <a:r>
              <a:rPr sz="1800" b="1" spc="95" dirty="0">
                <a:latin typeface="Noto Sans CJK JP Black"/>
                <a:cs typeface="Noto Sans CJK JP Black"/>
              </a:rPr>
              <a:t>생각해보자</a:t>
            </a:r>
            <a:r>
              <a:rPr sz="1800" b="1" spc="95" dirty="0">
                <a:latin typeface="Noto Sans CJK JP Bold"/>
                <a:cs typeface="Noto Sans CJK JP Bold"/>
              </a:rPr>
              <a:t>!</a:t>
            </a:r>
            <a:endParaRPr sz="1800" b="1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900" spc="-40" dirty="0">
                <a:latin typeface="Noto Sans CJK JP Bold"/>
                <a:cs typeface="Noto Sans CJK JP Bold"/>
              </a:rPr>
              <a:t>100</a:t>
            </a:r>
            <a:r>
              <a:rPr sz="1900" spc="-40" dirty="0">
                <a:latin typeface="Noto Sans CJK JP Black"/>
                <a:cs typeface="Noto Sans CJK JP Black"/>
              </a:rPr>
              <a:t>가지의 </a:t>
            </a:r>
            <a:r>
              <a:rPr sz="1900" spc="-90" dirty="0">
                <a:latin typeface="Noto Sans CJK JP Black"/>
                <a:cs typeface="Noto Sans CJK JP Black"/>
              </a:rPr>
              <a:t>일</a:t>
            </a:r>
            <a:r>
              <a:rPr sz="1900" spc="-90" dirty="0">
                <a:latin typeface="Noto Sans CJK JP Bold"/>
                <a:cs typeface="Noto Sans CJK JP Bold"/>
              </a:rPr>
              <a:t>, </a:t>
            </a:r>
            <a:r>
              <a:rPr sz="1900" spc="-55" dirty="0">
                <a:latin typeface="Noto Sans CJK JP Bold"/>
                <a:cs typeface="Noto Sans CJK JP Bold"/>
              </a:rPr>
              <a:t>100</a:t>
            </a:r>
            <a:r>
              <a:rPr sz="1900" spc="-55" dirty="0">
                <a:latin typeface="Noto Sans CJK JP Black"/>
                <a:cs typeface="Noto Sans CJK JP Black"/>
              </a:rPr>
              <a:t>명의 </a:t>
            </a:r>
            <a:r>
              <a:rPr sz="1900" spc="50" dirty="0">
                <a:latin typeface="Noto Sans CJK JP Black"/>
                <a:cs typeface="Noto Sans CJK JP Black"/>
              </a:rPr>
              <a:t>사람이 하는 </a:t>
            </a:r>
            <a:r>
              <a:rPr sz="1900" spc="-15" dirty="0">
                <a:latin typeface="Noto Sans CJK JP Black"/>
                <a:cs typeface="Noto Sans CJK JP Black"/>
              </a:rPr>
              <a:t>경우</a:t>
            </a:r>
            <a:r>
              <a:rPr sz="1900" spc="-15" dirty="0">
                <a:latin typeface="Noto Sans CJK JP Bold"/>
                <a:cs typeface="Noto Sans CJK JP Bold"/>
              </a:rPr>
              <a:t>? </a:t>
            </a:r>
            <a:r>
              <a:rPr sz="1900" spc="-40" dirty="0">
                <a:latin typeface="Noto Sans CJK JP Bold"/>
                <a:cs typeface="Noto Sans CJK JP Bold"/>
              </a:rPr>
              <a:t>20</a:t>
            </a:r>
            <a:r>
              <a:rPr sz="1900" spc="-40" dirty="0">
                <a:latin typeface="Noto Sans CJK JP Black"/>
                <a:cs typeface="Noto Sans CJK JP Black"/>
              </a:rPr>
              <a:t>명의 </a:t>
            </a:r>
            <a:r>
              <a:rPr sz="1900" spc="50" dirty="0">
                <a:latin typeface="Noto Sans CJK JP Black"/>
                <a:cs typeface="Noto Sans CJK JP Black"/>
              </a:rPr>
              <a:t>사람이 하는</a:t>
            </a:r>
            <a:r>
              <a:rPr sz="1900" spc="-135" dirty="0">
                <a:latin typeface="Noto Sans CJK JP Black"/>
                <a:cs typeface="Noto Sans CJK JP Black"/>
              </a:rPr>
              <a:t> </a:t>
            </a:r>
            <a:r>
              <a:rPr sz="1900" spc="-15" dirty="0">
                <a:latin typeface="Noto Sans CJK JP Black"/>
                <a:cs typeface="Noto Sans CJK JP Black"/>
              </a:rPr>
              <a:t>경우</a:t>
            </a:r>
            <a:r>
              <a:rPr sz="1900" spc="-15" dirty="0">
                <a:latin typeface="Noto Sans CJK JP Bold"/>
                <a:cs typeface="Noto Sans CJK JP Bold"/>
              </a:rPr>
              <a:t>?</a:t>
            </a:r>
            <a:endParaRPr sz="19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7757" y="2263267"/>
            <a:ext cx="201422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30">
                <a:latin typeface="Noto Sans CJK JP Bold"/>
                <a:cs typeface="Noto Sans CJK JP Bold"/>
              </a:rPr>
              <a:t>Training </a:t>
            </a:r>
            <a:r>
              <a:rPr lang="ko-KR" altLang="en-US" spc="140" dirty="0">
                <a:latin typeface="Noto Sans CJK JP Black"/>
                <a:cs typeface="Noto Sans CJK JP Bold"/>
              </a:rPr>
              <a:t>할</a:t>
            </a:r>
            <a:r>
              <a:rPr sz="1800" spc="235" smtClean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때만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35">
                <a:latin typeface="Noto Sans CJK JP Bold"/>
                <a:cs typeface="Noto Sans CJK JP Bold"/>
              </a:rPr>
              <a:t>( </a:t>
            </a:r>
            <a:r>
              <a:rPr sz="1800" spc="-75" smtClean="0">
                <a:latin typeface="Noto Sans CJK JP Bold"/>
                <a:cs typeface="Noto Sans CJK JP Bold"/>
              </a:rPr>
              <a:t>testing</a:t>
            </a:r>
            <a:r>
              <a:rPr lang="ko-KR" altLang="en-US" spc="-75" dirty="0">
                <a:latin typeface="Noto Sans CJK JP Black"/>
                <a:cs typeface="Noto Sans CJK JP Bold"/>
              </a:rPr>
              <a:t>할</a:t>
            </a:r>
            <a:r>
              <a:rPr sz="1800" spc="-75" smtClean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때는 </a:t>
            </a:r>
            <a:r>
              <a:rPr sz="1800" spc="-50" dirty="0">
                <a:latin typeface="Noto Sans CJK JP Bold"/>
                <a:cs typeface="Noto Sans CJK JP Bold"/>
              </a:rPr>
              <a:t>X</a:t>
            </a:r>
            <a:r>
              <a:rPr sz="1800" spc="300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191" y="885825"/>
            <a:ext cx="31692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10" dirty="0">
                <a:latin typeface="Noto Sans CJK JP Bold"/>
                <a:cs typeface="Noto Sans CJK JP Bold"/>
              </a:rPr>
              <a:t>To</a:t>
            </a:r>
            <a:r>
              <a:rPr sz="2000" b="1" spc="-15" dirty="0">
                <a:latin typeface="Noto Sans CJK JP Bold"/>
                <a:cs typeface="Noto Sans CJK JP Bold"/>
              </a:rPr>
              <a:t> </a:t>
            </a:r>
            <a:r>
              <a:rPr sz="2000" b="1" spc="-125" dirty="0">
                <a:latin typeface="Noto Sans CJK JP Bold"/>
                <a:cs typeface="Noto Sans CJK JP Bold"/>
              </a:rPr>
              <a:t>prevent</a:t>
            </a:r>
            <a:r>
              <a:rPr sz="2000" b="1" spc="-70" dirty="0">
                <a:latin typeface="Noto Sans CJK JP Bold"/>
                <a:cs typeface="Noto Sans CJK JP Bold"/>
              </a:rPr>
              <a:t> </a:t>
            </a:r>
            <a:r>
              <a:rPr sz="2000" b="1" spc="-110" dirty="0">
                <a:latin typeface="Noto Sans CJK JP Bold"/>
                <a:cs typeface="Noto Sans CJK JP Bold"/>
              </a:rPr>
              <a:t>overfitting!</a:t>
            </a:r>
            <a:endParaRPr sz="2000" b="1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721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5" dirty="0" smtClean="0"/>
              <a:t>6</a:t>
            </a:r>
            <a:r>
              <a:rPr spc="105" smtClean="0"/>
              <a:t>. </a:t>
            </a:r>
            <a:r>
              <a:rPr lang="en-US" spc="110" dirty="0" smtClean="0"/>
              <a:t>Gradient Vanishing Problem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435964" y="874522"/>
            <a:ext cx="3755035" cy="7404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u="sng" spc="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Gradient</a:t>
            </a:r>
            <a:r>
              <a:rPr sz="1800" b="1" u="sng" spc="-1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6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Vanishing?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75" dirty="0">
                <a:latin typeface="Noto Sans CJK JP Bold"/>
                <a:cs typeface="Noto Sans CJK JP Bold"/>
              </a:rPr>
              <a:t>(</a:t>
            </a:r>
            <a:r>
              <a:rPr sz="1800" spc="75" dirty="0">
                <a:latin typeface="Noto Sans CJK JP Black"/>
                <a:cs typeface="Noto Sans CJK JP Black"/>
              </a:rPr>
              <a:t>기울기 </a:t>
            </a:r>
            <a:r>
              <a:rPr sz="1800" spc="140" dirty="0">
                <a:latin typeface="Noto Sans CJK JP Black"/>
                <a:cs typeface="Noto Sans CJK JP Black"/>
              </a:rPr>
              <a:t>소실</a:t>
            </a:r>
            <a:r>
              <a:rPr sz="1800" spc="320" dirty="0">
                <a:latin typeface="Noto Sans CJK JP Black"/>
                <a:cs typeface="Noto Sans CJK JP Black"/>
              </a:rPr>
              <a:t> </a:t>
            </a:r>
            <a:r>
              <a:rPr sz="1800" spc="50" dirty="0">
                <a:latin typeface="Noto Sans CJK JP Black"/>
                <a:cs typeface="Noto Sans CJK JP Black"/>
              </a:rPr>
              <a:t>문제</a:t>
            </a:r>
            <a:r>
              <a:rPr sz="1800" spc="50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16048" y="1916048"/>
            <a:ext cx="5168900" cy="2244090"/>
            <a:chOff x="1916048" y="1916048"/>
            <a:chExt cx="5168900" cy="2244090"/>
          </a:xfrm>
        </p:grpSpPr>
        <p:sp>
          <p:nvSpPr>
            <p:cNvPr id="5" name="object 5"/>
            <p:cNvSpPr/>
            <p:nvPr/>
          </p:nvSpPr>
          <p:spPr>
            <a:xfrm>
              <a:off x="2094936" y="2094914"/>
              <a:ext cx="4786197" cy="1827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2398" y="1922398"/>
              <a:ext cx="5156200" cy="2231390"/>
            </a:xfrm>
            <a:custGeom>
              <a:avLst/>
              <a:gdLst/>
              <a:ahLst/>
              <a:cxnLst/>
              <a:rect l="l" t="t" r="r" b="b"/>
              <a:pathLst>
                <a:path w="5156200" h="2231390">
                  <a:moveTo>
                    <a:pt x="0" y="2231009"/>
                  </a:moveTo>
                  <a:lnTo>
                    <a:pt x="5156200" y="2231009"/>
                  </a:lnTo>
                  <a:lnTo>
                    <a:pt x="5156200" y="0"/>
                  </a:lnTo>
                  <a:lnTo>
                    <a:pt x="0" y="0"/>
                  </a:lnTo>
                  <a:lnTo>
                    <a:pt x="0" y="22310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0868" y="4909007"/>
            <a:ext cx="3926332" cy="756617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25">
                <a:latin typeface="Noto Sans CJK JP Bold"/>
                <a:cs typeface="Noto Sans CJK JP Bold"/>
              </a:rPr>
              <a:t>DEEP </a:t>
            </a:r>
            <a:r>
              <a:rPr lang="ko-KR" altLang="en-US" sz="1600" b="1" spc="120" dirty="0">
                <a:latin typeface="Noto Sans CJK JP Black"/>
                <a:cs typeface="Noto Sans CJK JP Bold"/>
              </a:rPr>
              <a:t>할</a:t>
            </a:r>
            <a:r>
              <a:rPr sz="1600" b="1" spc="120" smtClean="0">
                <a:latin typeface="Noto Sans CJK JP Black"/>
                <a:cs typeface="Noto Sans CJK JP Black"/>
              </a:rPr>
              <a:t>수록</a:t>
            </a:r>
            <a:r>
              <a:rPr sz="1600" spc="120" smtClean="0">
                <a:latin typeface="Noto Sans CJK JP Black"/>
                <a:cs typeface="Noto Sans CJK JP Black"/>
              </a:rPr>
              <a:t> </a:t>
            </a:r>
            <a:r>
              <a:rPr sz="1600" spc="-95" dirty="0">
                <a:latin typeface="Noto Sans CJK JP Bold"/>
                <a:cs typeface="Noto Sans CJK JP Bold"/>
              </a:rPr>
              <a:t>gradient </a:t>
            </a:r>
            <a:r>
              <a:rPr sz="1600" spc="-105" dirty="0">
                <a:latin typeface="Noto Sans CJK JP Bold"/>
                <a:cs typeface="Noto Sans CJK JP Bold"/>
              </a:rPr>
              <a:t>vanishing! </a:t>
            </a:r>
            <a:r>
              <a:rPr sz="1600" spc="-30" dirty="0">
                <a:latin typeface="Noto Sans CJK JP Bold"/>
                <a:cs typeface="Noto Sans CJK JP Bold"/>
              </a:rPr>
              <a:t>WHY?</a:t>
            </a:r>
            <a:endParaRPr sz="16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20" dirty="0">
                <a:latin typeface="Noto Sans CJK JP Bold"/>
                <a:cs typeface="Noto Sans CJK JP Bold"/>
              </a:rPr>
              <a:t>( </a:t>
            </a:r>
            <a:r>
              <a:rPr sz="1600" b="1" spc="-85" dirty="0">
                <a:latin typeface="Noto Sans CJK JP Bold"/>
                <a:cs typeface="Noto Sans CJK JP Bold"/>
              </a:rPr>
              <a:t>Backpropagation</a:t>
            </a:r>
            <a:r>
              <a:rPr sz="1600" spc="-85" dirty="0">
                <a:latin typeface="Noto Sans CJK JP Black"/>
                <a:cs typeface="Noto Sans CJK JP Black"/>
              </a:rPr>
              <a:t>의 </a:t>
            </a:r>
            <a:r>
              <a:rPr sz="1600" spc="120" dirty="0">
                <a:latin typeface="Noto Sans CJK JP Black"/>
                <a:cs typeface="Noto Sans CJK JP Black"/>
              </a:rPr>
              <a:t>수식을 생각해보자</a:t>
            </a:r>
            <a:r>
              <a:rPr sz="1600" spc="350" dirty="0">
                <a:latin typeface="Noto Sans CJK JP Black"/>
                <a:cs typeface="Noto Sans CJK JP Black"/>
              </a:rPr>
              <a:t> </a:t>
            </a:r>
            <a:r>
              <a:rPr sz="1600" spc="-120" dirty="0">
                <a:latin typeface="Noto Sans CJK JP Bold"/>
                <a:cs typeface="Noto Sans CJK JP Bold"/>
              </a:rPr>
              <a:t>)</a:t>
            </a:r>
            <a:endParaRPr sz="16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7231" y="4704174"/>
            <a:ext cx="4677278" cy="1316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0" name="직선 연결선 9"/>
          <p:cNvCxnSpPr/>
          <p:nvPr/>
        </p:nvCxnSpPr>
        <p:spPr>
          <a:xfrm>
            <a:off x="5410200" y="6096000"/>
            <a:ext cx="14478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6248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 input layer</a:t>
            </a:r>
            <a:r>
              <a:rPr lang="ko-KR" altLang="en-US" dirty="0" smtClean="0"/>
              <a:t>쪽으로 갈수록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미분값의</a:t>
            </a:r>
            <a:r>
              <a:rPr lang="ko-KR" altLang="en-US" dirty="0" smtClean="0"/>
              <a:t> 곱이 많아짐</a:t>
            </a:r>
            <a:r>
              <a:rPr lang="en-US" altLang="ko-KR" dirty="0" smtClean="0"/>
              <a:t>!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721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5" dirty="0" smtClean="0"/>
              <a:t>6</a:t>
            </a:r>
            <a:r>
              <a:rPr spc="105" smtClean="0"/>
              <a:t>. </a:t>
            </a:r>
            <a:r>
              <a:rPr lang="en-US" spc="110" dirty="0" smtClean="0"/>
              <a:t>Gradient Vanishing Problem</a:t>
            </a:r>
            <a:endParaRPr spc="165" dirty="0"/>
          </a:p>
        </p:txBody>
      </p:sp>
      <p:pic>
        <p:nvPicPr>
          <p:cNvPr id="1028" name="Picture 4" descr="Derivative of Sigmoid – YOU CANalytics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136" y="1295400"/>
            <a:ext cx="4525395" cy="4876800"/>
          </a:xfrm>
          <a:prstGeom prst="rect">
            <a:avLst/>
          </a:prstGeom>
          <a:noFill/>
        </p:spPr>
      </p:pic>
      <p:cxnSp>
        <p:nvCxnSpPr>
          <p:cNvPr id="14" name="직선 화살표 연결선 13"/>
          <p:cNvCxnSpPr/>
          <p:nvPr/>
        </p:nvCxnSpPr>
        <p:spPr>
          <a:xfrm>
            <a:off x="4050531" y="6019800"/>
            <a:ext cx="1447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0731" y="5802868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Maximum : 0.25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762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Derivative of Sigmoid Function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50266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5" dirty="0" smtClean="0"/>
              <a:t>6</a:t>
            </a:r>
            <a:r>
              <a:rPr spc="105" smtClean="0"/>
              <a:t>. </a:t>
            </a:r>
            <a:r>
              <a:rPr lang="en-US" spc="110" dirty="0" smtClean="0"/>
              <a:t>Gradient Vanishing Problem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435965" y="957453"/>
            <a:ext cx="5964835" cy="1223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75025" algn="ctr">
              <a:lnSpc>
                <a:spcPct val="100000"/>
              </a:lnSpc>
              <a:spcBef>
                <a:spcPts val="100"/>
              </a:spcBef>
            </a:pPr>
            <a:r>
              <a:rPr sz="18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Gradient</a:t>
            </a:r>
            <a:r>
              <a:rPr sz="18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Vanishing?</a:t>
            </a:r>
            <a:endParaRPr sz="18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Bandal"/>
              <a:cs typeface="Bandal"/>
            </a:endParaRPr>
          </a:p>
          <a:p>
            <a:pPr marR="3330575" algn="ctr">
              <a:lnSpc>
                <a:spcPct val="100000"/>
              </a:lnSpc>
            </a:pPr>
            <a:r>
              <a:rPr sz="1800" spc="-114" dirty="0">
                <a:latin typeface="Noto Sans CJK JP Bold"/>
                <a:cs typeface="Noto Sans CJK JP Bold"/>
              </a:rPr>
              <a:t>How </a:t>
            </a:r>
            <a:r>
              <a:rPr sz="1800" spc="-100" dirty="0">
                <a:latin typeface="Noto Sans CJK JP Bold"/>
                <a:cs typeface="Noto Sans CJK JP Bold"/>
              </a:rPr>
              <a:t>to</a:t>
            </a:r>
            <a:r>
              <a:rPr sz="1800" spc="-85" dirty="0">
                <a:latin typeface="Noto Sans CJK JP Bold"/>
                <a:cs typeface="Noto Sans CJK JP Bold"/>
              </a:rPr>
              <a:t> </a:t>
            </a:r>
            <a:r>
              <a:rPr sz="1800" spc="-114" dirty="0">
                <a:latin typeface="Noto Sans CJK JP Bold"/>
                <a:cs typeface="Noto Sans CJK JP Bold"/>
              </a:rPr>
              <a:t>Solve?</a:t>
            </a:r>
            <a:endParaRPr sz="1800">
              <a:latin typeface="Noto Sans CJK JP Bold"/>
              <a:cs typeface="Noto Sans CJK JP Bold"/>
            </a:endParaRPr>
          </a:p>
          <a:p>
            <a:pPr marL="826769">
              <a:lnSpc>
                <a:spcPct val="100000"/>
              </a:lnSpc>
              <a:spcBef>
                <a:spcPts val="1080"/>
              </a:spcBef>
              <a:tabLst>
                <a:tab pos="1169670" algn="l"/>
              </a:tabLst>
            </a:pPr>
            <a:r>
              <a:rPr sz="1800" spc="-100" dirty="0">
                <a:latin typeface="Noto Sans CJK JP Bold"/>
                <a:cs typeface="Noto Sans CJK JP Bold"/>
              </a:rPr>
              <a:t>1)	</a:t>
            </a:r>
            <a:r>
              <a:rPr sz="1800" spc="-110" dirty="0">
                <a:latin typeface="Noto Sans CJK JP Bold"/>
                <a:cs typeface="Noto Sans CJK JP Bold"/>
              </a:rPr>
              <a:t>Activation </a:t>
            </a:r>
            <a:r>
              <a:rPr sz="1800" spc="-60" dirty="0">
                <a:latin typeface="Noto Sans CJK JP Bold"/>
                <a:cs typeface="Noto Sans CJK JP Bold"/>
              </a:rPr>
              <a:t>Function</a:t>
            </a:r>
            <a:r>
              <a:rPr sz="1800" spc="-60" dirty="0">
                <a:latin typeface="Noto Sans CJK JP Black"/>
                <a:cs typeface="Noto Sans CJK JP Black"/>
              </a:rPr>
              <a:t>으로 </a:t>
            </a:r>
            <a:r>
              <a:rPr sz="1800" b="0" u="sng" spc="1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Sigmoid -&gt;</a:t>
            </a:r>
            <a:r>
              <a:rPr sz="1800" b="0" u="sng" spc="-5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1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ReLU</a:t>
            </a:r>
            <a:endParaRPr sz="1800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391" y="4907026"/>
            <a:ext cx="6697980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Font typeface="Noto Sans CJK JP Bold"/>
              <a:buAutoNum type="arabicParenR" startAt="2"/>
              <a:tabLst>
                <a:tab pos="287655" algn="l"/>
              </a:tabLst>
            </a:pPr>
            <a:r>
              <a:rPr sz="1800" spc="140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적</a:t>
            </a:r>
            <a:r>
              <a:rPr lang="ko-KR" altLang="en-US" sz="1800" spc="140" dirty="0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절한</a:t>
            </a:r>
            <a:r>
              <a:rPr sz="1800" spc="140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weight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초기값</a:t>
            </a:r>
            <a:r>
              <a:rPr sz="1800" spc="140" dirty="0">
                <a:latin typeface="Noto Sans CJK JP Black"/>
                <a:cs typeface="Noto Sans CJK JP Black"/>
              </a:rPr>
              <a:t> </a:t>
            </a:r>
            <a:r>
              <a:rPr sz="1800" spc="-195" dirty="0">
                <a:latin typeface="Noto Sans CJK JP Bold"/>
                <a:cs typeface="Noto Sans CJK JP Bold"/>
              </a:rPr>
              <a:t>: </a:t>
            </a:r>
            <a:r>
              <a:rPr sz="18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Xavier </a:t>
            </a:r>
            <a:r>
              <a:rPr sz="1800" b="0" u="sng" spc="-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Initialization, </a:t>
            </a:r>
            <a:r>
              <a:rPr sz="1800" b="0" u="sng" spc="2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He</a:t>
            </a:r>
            <a:r>
              <a:rPr sz="1800" b="0" u="sng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-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Initialization</a:t>
            </a:r>
            <a:endParaRPr sz="18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AutoNum type="arabicParenR" startAt="2"/>
            </a:pPr>
            <a:endParaRPr sz="2200">
              <a:latin typeface="Bandal"/>
              <a:cs typeface="Bandal"/>
            </a:endParaRPr>
          </a:p>
          <a:p>
            <a:pPr marL="306705" indent="-294640">
              <a:lnSpc>
                <a:spcPct val="100000"/>
              </a:lnSpc>
              <a:spcBef>
                <a:spcPts val="5"/>
              </a:spcBef>
              <a:buAutoNum type="arabicParenR" startAt="2"/>
              <a:tabLst>
                <a:tab pos="307340" algn="l"/>
              </a:tabLst>
            </a:pPr>
            <a:r>
              <a:rPr sz="1800" b="0" spc="80" dirty="0">
                <a:solidFill>
                  <a:srgbClr val="FF0000"/>
                </a:solidFill>
                <a:latin typeface="Bandal"/>
                <a:cs typeface="Bandal"/>
              </a:rPr>
              <a:t>Batch</a:t>
            </a:r>
            <a:r>
              <a:rPr sz="1800" b="0" spc="-140" dirty="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800" b="0" spc="120" dirty="0">
                <a:solidFill>
                  <a:srgbClr val="FF0000"/>
                </a:solidFill>
                <a:latin typeface="Bandal"/>
                <a:cs typeface="Bandal"/>
              </a:rPr>
              <a:t>Normalization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5112" y="2652929"/>
            <a:ext cx="5129096" cy="197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8234" y="1649756"/>
            <a:ext cx="6387763" cy="2687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5102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965" y="957453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3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Internal </a:t>
            </a:r>
            <a:r>
              <a:rPr sz="1800" b="0" u="sng" spc="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Covariance</a:t>
            </a:r>
            <a:r>
              <a:rPr sz="1800" b="0" u="sng" spc="-23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Shift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4620767"/>
            <a:ext cx="8779358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 marR="930275">
              <a:lnSpc>
                <a:spcPct val="150100"/>
              </a:lnSpc>
              <a:spcBef>
                <a:spcPts val="100"/>
              </a:spcBef>
            </a:pPr>
            <a:r>
              <a:rPr sz="1800" spc="-130" dirty="0">
                <a:latin typeface="Noto Sans CJK JP Bold"/>
                <a:cs typeface="Noto Sans CJK JP Bold"/>
              </a:rPr>
              <a:t>Training </a:t>
            </a:r>
            <a:r>
              <a:rPr sz="1800" spc="75" dirty="0">
                <a:latin typeface="Noto Sans CJK JP Black"/>
                <a:cs typeface="Noto Sans CJK JP Black"/>
              </a:rPr>
              <a:t>과정에서</a:t>
            </a:r>
            <a:r>
              <a:rPr sz="1800" spc="75" dirty="0">
                <a:latin typeface="Noto Sans CJK JP Bold"/>
                <a:cs typeface="Noto Sans CJK JP Bold"/>
              </a:rPr>
              <a:t>, </a:t>
            </a:r>
            <a:r>
              <a:rPr sz="1800" spc="-100" dirty="0">
                <a:latin typeface="Noto Sans CJK JP Bold"/>
                <a:cs typeface="Noto Sans CJK JP Bold"/>
              </a:rPr>
              <a:t>parameter</a:t>
            </a:r>
            <a:r>
              <a:rPr sz="1800" spc="-10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변화로 </a:t>
            </a:r>
            <a:r>
              <a:rPr sz="1800" spc="140">
                <a:latin typeface="Noto Sans CJK JP Black"/>
                <a:cs typeface="Noto Sans CJK JP Black"/>
              </a:rPr>
              <a:t>인해 </a:t>
            </a:r>
            <a:r>
              <a:rPr lang="en-US" sz="1800" spc="140" dirty="0" smtClean="0">
                <a:latin typeface="Noto Sans CJK JP Black"/>
                <a:cs typeface="Noto Sans CJK JP Black"/>
              </a:rPr>
              <a:t/>
            </a:r>
            <a:br>
              <a:rPr lang="en-US" sz="1800" spc="140" dirty="0" smtClean="0">
                <a:latin typeface="Noto Sans CJK JP Black"/>
                <a:cs typeface="Noto Sans CJK JP Black"/>
              </a:rPr>
            </a:br>
            <a:r>
              <a:rPr lang="en-US" sz="1800" spc="-110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I</a:t>
            </a:r>
            <a:r>
              <a:rPr sz="1800" spc="-11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nput </a:t>
            </a:r>
            <a:r>
              <a:rPr sz="1800" spc="-70" dirty="0">
                <a:solidFill>
                  <a:srgbClr val="FF0000"/>
                </a:solidFill>
                <a:latin typeface="Noto Sans CJK JP Bold"/>
                <a:cs typeface="Noto Sans CJK JP Bold"/>
              </a:rPr>
              <a:t>data</a:t>
            </a:r>
            <a:r>
              <a:rPr sz="1800" spc="-7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의  </a:t>
            </a:r>
            <a:r>
              <a:rPr sz="1800" spc="-90" dirty="0">
                <a:solidFill>
                  <a:srgbClr val="FF0000"/>
                </a:solidFill>
                <a:latin typeface="Noto Sans CJK JP Bold"/>
                <a:cs typeface="Noto Sans CJK JP Bold"/>
              </a:rPr>
              <a:t>distribution</a:t>
            </a:r>
            <a:r>
              <a:rPr sz="1800" spc="-9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이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달라지는 </a:t>
            </a:r>
            <a:r>
              <a:rPr sz="1800" spc="45" dirty="0">
                <a:latin typeface="Noto Sans CJK JP Black"/>
                <a:cs typeface="Noto Sans CJK JP Black"/>
              </a:rPr>
              <a:t>현상</a:t>
            </a:r>
            <a:r>
              <a:rPr sz="1800" spc="45" dirty="0">
                <a:latin typeface="Noto Sans CJK JP Bold"/>
                <a:cs typeface="Noto Sans CJK JP Bold"/>
              </a:rPr>
              <a:t>! </a:t>
            </a:r>
            <a:r>
              <a:rPr sz="1800" spc="135">
                <a:latin typeface="Noto Sans CJK JP Bold"/>
                <a:cs typeface="Noto Sans CJK JP Bold"/>
              </a:rPr>
              <a:t>-&gt; </a:t>
            </a:r>
            <a:r>
              <a:rPr sz="1800" spc="140" smtClean="0">
                <a:latin typeface="Noto Sans CJK JP Black"/>
                <a:cs typeface="Noto Sans CJK JP Black"/>
              </a:rPr>
              <a:t>불안정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한</a:t>
            </a:r>
            <a:r>
              <a:rPr sz="1800" spc="40" smtClean="0">
                <a:latin typeface="Noto Sans CJK JP Black"/>
                <a:cs typeface="Noto Sans CJK JP Black"/>
              </a:rPr>
              <a:t> </a:t>
            </a:r>
            <a:r>
              <a:rPr sz="1800" spc="-65" smtClean="0">
                <a:latin typeface="Noto Sans CJK JP Bold"/>
                <a:cs typeface="Noto Sans CJK JP Bold"/>
              </a:rPr>
              <a:t>trainin</a:t>
            </a:r>
            <a:r>
              <a:rPr lang="en-US" sz="1800" spc="-65" dirty="0" smtClean="0">
                <a:latin typeface="Noto Sans CJK JP Bold"/>
                <a:cs typeface="Noto Sans CJK JP Bold"/>
              </a:rPr>
              <a:t>g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sz="1800" spc="140" dirty="0">
                <a:latin typeface="Noto Sans CJK JP Black"/>
                <a:cs typeface="Noto Sans CJK JP Black"/>
              </a:rPr>
              <a:t>이 문제를 해결하는 방법이 </a:t>
            </a:r>
            <a:r>
              <a:rPr sz="1800" b="0" spc="80" dirty="0">
                <a:solidFill>
                  <a:srgbClr val="FF0000"/>
                </a:solidFill>
                <a:latin typeface="Bandal"/>
                <a:cs typeface="Bandal"/>
              </a:rPr>
              <a:t>Batch</a:t>
            </a:r>
            <a:r>
              <a:rPr sz="1800" b="0" spc="185" dirty="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800" b="0" spc="105" dirty="0">
                <a:solidFill>
                  <a:srgbClr val="FF0000"/>
                </a:solidFill>
                <a:latin typeface="Bandal"/>
                <a:cs typeface="Bandal"/>
              </a:rPr>
              <a:t>Normalization</a:t>
            </a:r>
            <a:r>
              <a:rPr sz="1800" spc="10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이로써 안정적인 </a:t>
            </a:r>
            <a:r>
              <a:rPr sz="1800" spc="-80" dirty="0">
                <a:latin typeface="Noto Sans CJK JP Bold"/>
                <a:cs typeface="Noto Sans CJK JP Bold"/>
              </a:rPr>
              <a:t>training</a:t>
            </a:r>
            <a:r>
              <a:rPr sz="1800" spc="-80" dirty="0">
                <a:latin typeface="Noto Sans CJK JP Black"/>
                <a:cs typeface="Noto Sans CJK JP Black"/>
              </a:rPr>
              <a:t>을 </a:t>
            </a:r>
            <a:r>
              <a:rPr sz="1800" spc="140" dirty="0">
                <a:latin typeface="Noto Sans CJK JP Black"/>
                <a:cs typeface="Noto Sans CJK JP Black"/>
              </a:rPr>
              <a:t>가능하게 </a:t>
            </a:r>
            <a:r>
              <a:rPr sz="1800" spc="30" dirty="0">
                <a:latin typeface="Noto Sans CJK JP Black"/>
                <a:cs typeface="Noto Sans CJK JP Black"/>
              </a:rPr>
              <a:t>하고</a:t>
            </a:r>
            <a:r>
              <a:rPr sz="1800" spc="30" dirty="0">
                <a:latin typeface="Noto Sans CJK JP Bold"/>
                <a:cs typeface="Noto Sans CJK JP Bold"/>
              </a:rPr>
              <a:t>, </a:t>
            </a:r>
            <a:r>
              <a:rPr sz="1800" spc="-105" dirty="0">
                <a:latin typeface="Noto Sans CJK JP Bold"/>
                <a:cs typeface="Noto Sans CJK JP Bold"/>
              </a:rPr>
              <a:t>gradient </a:t>
            </a:r>
            <a:r>
              <a:rPr sz="1800" spc="-110">
                <a:latin typeface="Noto Sans CJK JP Bold"/>
                <a:cs typeface="Noto Sans CJK JP Bold"/>
              </a:rPr>
              <a:t>vanishing</a:t>
            </a:r>
            <a:r>
              <a:rPr sz="1800" spc="-70">
                <a:latin typeface="Noto Sans CJK JP Bold"/>
                <a:cs typeface="Noto Sans CJK JP Bold"/>
              </a:rPr>
              <a:t> </a:t>
            </a:r>
            <a:r>
              <a:rPr sz="1800" spc="-65" smtClean="0">
                <a:latin typeface="Noto Sans CJK JP Bold"/>
                <a:cs typeface="Noto Sans CJK JP Bold"/>
              </a:rPr>
              <a:t>problem</a:t>
            </a:r>
            <a:r>
              <a:rPr lang="en-US" sz="1800" spc="-65" dirty="0" smtClean="0">
                <a:latin typeface="Noto Sans CJK JP Bold"/>
                <a:cs typeface="Noto Sans CJK JP Bold"/>
              </a:rPr>
              <a:t> </a:t>
            </a:r>
            <a:r>
              <a:rPr sz="1800" spc="-65" smtClean="0">
                <a:latin typeface="Noto Sans CJK JP Black"/>
                <a:cs typeface="Noto Sans CJK JP Black"/>
              </a:rPr>
              <a:t>해결</a:t>
            </a:r>
            <a:r>
              <a:rPr sz="1800" spc="-6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472" y="1857375"/>
            <a:ext cx="7890130" cy="2868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931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[복습]</a:t>
            </a:r>
            <a:r>
              <a:rPr spc="-160" dirty="0"/>
              <a:t> </a:t>
            </a:r>
            <a:r>
              <a:rPr spc="20" dirty="0"/>
              <a:t>Fully</a:t>
            </a:r>
            <a:r>
              <a:rPr spc="-150" dirty="0"/>
              <a:t> </a:t>
            </a:r>
            <a:r>
              <a:rPr spc="170" dirty="0"/>
              <a:t>Connected</a:t>
            </a:r>
            <a:r>
              <a:rPr spc="-130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465" dirty="0"/>
              <a:t>(전결합</a:t>
            </a:r>
            <a:r>
              <a:rPr spc="-150" dirty="0"/>
              <a:t> </a:t>
            </a:r>
            <a:r>
              <a:rPr spc="350" dirty="0"/>
              <a:t>계층)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417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5394756"/>
            <a:ext cx="8265795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5059045" algn="l"/>
              </a:tabLst>
            </a:pPr>
            <a:r>
              <a:rPr sz="1800" spc="-125" dirty="0">
                <a:latin typeface="Noto Sans CJK JP Bold"/>
                <a:cs typeface="Noto Sans CJK JP Bold"/>
              </a:rPr>
              <a:t>Internal  </a:t>
            </a:r>
            <a:r>
              <a:rPr sz="1800" spc="-114" dirty="0">
                <a:latin typeface="Noto Sans CJK JP Bold"/>
                <a:cs typeface="Noto Sans CJK JP Bold"/>
              </a:rPr>
              <a:t>Covariance  Shift  </a:t>
            </a:r>
            <a:r>
              <a:rPr sz="1800" spc="140" dirty="0">
                <a:latin typeface="Noto Sans CJK JP Black"/>
                <a:cs typeface="Noto Sans CJK JP Black"/>
              </a:rPr>
              <a:t>문제를</a:t>
            </a:r>
            <a:r>
              <a:rPr sz="1800" spc="39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해결하기</a:t>
            </a:r>
            <a:r>
              <a:rPr sz="1800" spc="235" dirty="0">
                <a:latin typeface="Noto Sans CJK JP Black"/>
                <a:cs typeface="Noto Sans CJK JP Black"/>
              </a:rPr>
              <a:t> </a:t>
            </a:r>
            <a:r>
              <a:rPr sz="1800" spc="30" dirty="0">
                <a:latin typeface="Noto Sans CJK JP Black"/>
                <a:cs typeface="Noto Sans CJK JP Black"/>
              </a:rPr>
              <a:t>위해</a:t>
            </a:r>
            <a:r>
              <a:rPr sz="1800" spc="30" dirty="0">
                <a:latin typeface="Noto Sans CJK JP Bold"/>
                <a:cs typeface="Noto Sans CJK JP Bold"/>
              </a:rPr>
              <a:t>,</a:t>
            </a:r>
            <a:r>
              <a:rPr sz="1800" spc="30">
                <a:latin typeface="Noto Sans CJK JP Bold"/>
                <a:cs typeface="Noto Sans CJK JP Bold"/>
              </a:rPr>
              <a:t>	</a:t>
            </a:r>
            <a:r>
              <a:rPr sz="1800" spc="-155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1800" spc="-15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각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층의 </a:t>
            </a:r>
            <a:r>
              <a:rPr sz="1800" spc="-70" dirty="0">
                <a:solidFill>
                  <a:srgbClr val="FF0000"/>
                </a:solidFill>
                <a:latin typeface="Noto Sans CJK JP Bold"/>
                <a:cs typeface="Noto Sans CJK JP Bold"/>
              </a:rPr>
              <a:t>input</a:t>
            </a:r>
            <a:r>
              <a:rPr sz="1800" spc="-7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의 </a:t>
            </a:r>
            <a:r>
              <a:rPr sz="1800" spc="-90" dirty="0">
                <a:solidFill>
                  <a:srgbClr val="FF0000"/>
                </a:solidFill>
                <a:latin typeface="Noto Sans CJK JP Bold"/>
                <a:cs typeface="Noto Sans CJK JP Bold"/>
              </a:rPr>
              <a:t>distribution</a:t>
            </a:r>
            <a:r>
              <a:rPr sz="1800" spc="-9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을 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평균 </a:t>
            </a:r>
            <a:r>
              <a:rPr sz="1800" spc="-130" dirty="0">
                <a:solidFill>
                  <a:srgbClr val="FF0000"/>
                </a:solidFill>
                <a:latin typeface="Noto Sans CJK JP Bold"/>
                <a:cs typeface="Noto Sans CJK JP Bold"/>
              </a:rPr>
              <a:t>0,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표준편차 </a:t>
            </a:r>
            <a:r>
              <a:rPr sz="1800" spc="35" dirty="0">
                <a:solidFill>
                  <a:srgbClr val="FF0000"/>
                </a:solidFill>
                <a:latin typeface="Noto Sans CJK JP Bold"/>
                <a:cs typeface="Noto Sans CJK JP Bold"/>
              </a:rPr>
              <a:t>1</a:t>
            </a:r>
            <a:r>
              <a:rPr sz="1800" spc="3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인 </a:t>
            </a:r>
            <a:r>
              <a:rPr sz="1800" spc="-40" dirty="0">
                <a:solidFill>
                  <a:srgbClr val="FF0000"/>
                </a:solidFill>
                <a:latin typeface="Noto Sans CJK JP Bold"/>
                <a:cs typeface="Noto Sans CJK JP Bold"/>
              </a:rPr>
              <a:t>input</a:t>
            </a:r>
            <a:r>
              <a:rPr sz="1800" spc="-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으로 </a:t>
            </a:r>
            <a:r>
              <a:rPr sz="1800" spc="-18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normalize” </a:t>
            </a:r>
            <a:r>
              <a:rPr sz="1800" spc="140" dirty="0">
                <a:latin typeface="Noto Sans CJK JP Black"/>
                <a:cs typeface="Noto Sans CJK JP Black"/>
              </a:rPr>
              <a:t>시키는</a:t>
            </a:r>
            <a:r>
              <a:rPr sz="1800" spc="-1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방법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4" y="957453"/>
            <a:ext cx="314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Batch</a:t>
            </a:r>
            <a:r>
              <a:rPr sz="1800" b="0" u="sng" spc="-16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1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Normalization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912" y="1500124"/>
            <a:ext cx="3357626" cy="3294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0500" y="3714750"/>
            <a:ext cx="4929505" cy="129522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2075" marR="168275">
              <a:lnSpc>
                <a:spcPct val="150100"/>
              </a:lnSpc>
              <a:spcBef>
                <a:spcPts val="20"/>
              </a:spcBef>
            </a:pPr>
            <a:r>
              <a:rPr sz="1400" spc="-85" dirty="0">
                <a:latin typeface="Noto Sans CJK JP Bold"/>
                <a:cs typeface="Noto Sans CJK JP Bold"/>
              </a:rPr>
              <a:t>training </a:t>
            </a:r>
            <a:r>
              <a:rPr sz="1400" spc="-95">
                <a:latin typeface="Noto Sans CJK JP Bold"/>
                <a:cs typeface="Noto Sans CJK JP Bold"/>
              </a:rPr>
              <a:t>data </a:t>
            </a:r>
            <a:r>
              <a:rPr lang="ko-KR" altLang="en-US" sz="1400" spc="114" dirty="0">
                <a:latin typeface="Noto Sans CJK JP Black"/>
                <a:cs typeface="Noto Sans CJK JP Bold"/>
              </a:rPr>
              <a:t>전</a:t>
            </a:r>
            <a:r>
              <a:rPr sz="1400" spc="114" smtClean="0">
                <a:latin typeface="Noto Sans CJK JP Black"/>
                <a:cs typeface="Noto Sans CJK JP Black"/>
              </a:rPr>
              <a:t>체에 </a:t>
            </a:r>
            <a:r>
              <a:rPr sz="1400" spc="114" dirty="0">
                <a:latin typeface="Noto Sans CJK JP Black"/>
                <a:cs typeface="Noto Sans CJK JP Black"/>
              </a:rPr>
              <a:t>대하여 </a:t>
            </a:r>
            <a:r>
              <a:rPr sz="1400" spc="-50" dirty="0">
                <a:latin typeface="Noto Sans CJK JP Bold"/>
                <a:cs typeface="Noto Sans CJK JP Bold"/>
              </a:rPr>
              <a:t>normalize</a:t>
            </a:r>
            <a:r>
              <a:rPr sz="1400" spc="-50" dirty="0">
                <a:latin typeface="Noto Sans CJK JP Black"/>
                <a:cs typeface="Noto Sans CJK JP Black"/>
              </a:rPr>
              <a:t>하는 </a:t>
            </a:r>
            <a:r>
              <a:rPr sz="1400" spc="114" dirty="0">
                <a:latin typeface="Noto Sans CJK JP Black"/>
                <a:cs typeface="Noto Sans CJK JP Black"/>
              </a:rPr>
              <a:t>것이 </a:t>
            </a:r>
            <a:r>
              <a:rPr sz="1400" spc="60" dirty="0">
                <a:latin typeface="Noto Sans CJK JP Black"/>
                <a:cs typeface="Noto Sans CJK JP Black"/>
              </a:rPr>
              <a:t>좋겠지만</a:t>
            </a:r>
            <a:r>
              <a:rPr sz="1400" spc="60" dirty="0">
                <a:latin typeface="Noto Sans CJK JP Bold"/>
                <a:cs typeface="Noto Sans CJK JP Bold"/>
              </a:rPr>
              <a:t>,  </a:t>
            </a:r>
            <a:r>
              <a:rPr sz="1400" spc="-60" dirty="0">
                <a:latin typeface="Noto Sans CJK JP Bold"/>
                <a:cs typeface="Noto Sans CJK JP Bold"/>
              </a:rPr>
              <a:t>Mini-batch </a:t>
            </a:r>
            <a:r>
              <a:rPr sz="1400" spc="-80" dirty="0">
                <a:latin typeface="Noto Sans CJK JP Bold"/>
                <a:cs typeface="Noto Sans CJK JP Bold"/>
              </a:rPr>
              <a:t>Gradient </a:t>
            </a:r>
            <a:r>
              <a:rPr sz="1400" spc="-15" dirty="0">
                <a:latin typeface="Noto Sans CJK JP Bold"/>
                <a:cs typeface="Noto Sans CJK JP Bold"/>
              </a:rPr>
              <a:t>Descent</a:t>
            </a:r>
            <a:r>
              <a:rPr sz="1400" spc="-15" dirty="0">
                <a:latin typeface="Noto Sans CJK JP Black"/>
                <a:cs typeface="Noto Sans CJK JP Black"/>
              </a:rPr>
              <a:t>방식을 </a:t>
            </a:r>
            <a:r>
              <a:rPr sz="1400" spc="114" dirty="0">
                <a:latin typeface="Noto Sans CJK JP Black"/>
                <a:cs typeface="Noto Sans CJK JP Black"/>
              </a:rPr>
              <a:t>사용하게 </a:t>
            </a:r>
            <a:r>
              <a:rPr sz="1400" spc="25" dirty="0">
                <a:latin typeface="Noto Sans CJK JP Black"/>
                <a:cs typeface="Noto Sans CJK JP Black"/>
              </a:rPr>
              <a:t>되면</a:t>
            </a:r>
            <a:r>
              <a:rPr sz="1400" spc="25">
                <a:latin typeface="Noto Sans CJK JP Bold"/>
                <a:cs typeface="Noto Sans CJK JP Bold"/>
              </a:rPr>
              <a:t>,  </a:t>
            </a:r>
            <a:endParaRPr lang="en-US" sz="1400" spc="25" dirty="0" smtClean="0">
              <a:latin typeface="Noto Sans CJK JP Bold"/>
              <a:cs typeface="Noto Sans CJK JP Bold"/>
            </a:endParaRPr>
          </a:p>
          <a:p>
            <a:pPr marL="92075" marR="168275">
              <a:lnSpc>
                <a:spcPct val="150100"/>
              </a:lnSpc>
              <a:spcBef>
                <a:spcPts val="20"/>
              </a:spcBef>
            </a:pPr>
            <a:r>
              <a:rPr sz="1400" spc="-80" smtClean="0">
                <a:latin typeface="Noto Sans CJK JP Bold"/>
                <a:cs typeface="Noto Sans CJK JP Bold"/>
              </a:rPr>
              <a:t>parameter</a:t>
            </a:r>
            <a:r>
              <a:rPr sz="1400" spc="-80" dirty="0">
                <a:latin typeface="Noto Sans CJK JP Black"/>
                <a:cs typeface="Noto Sans CJK JP Black"/>
              </a:rPr>
              <a:t>의 </a:t>
            </a:r>
            <a:r>
              <a:rPr sz="1400" spc="-55" dirty="0">
                <a:latin typeface="Noto Sans CJK JP Bold"/>
                <a:cs typeface="Noto Sans CJK JP Bold"/>
              </a:rPr>
              <a:t>update</a:t>
            </a:r>
            <a:r>
              <a:rPr sz="1400" spc="-55" dirty="0">
                <a:latin typeface="Noto Sans CJK JP Black"/>
                <a:cs typeface="Noto Sans CJK JP Black"/>
              </a:rPr>
              <a:t>가 </a:t>
            </a:r>
            <a:r>
              <a:rPr sz="1400" spc="-20" dirty="0">
                <a:latin typeface="Noto Sans CJK JP Bold"/>
                <a:cs typeface="Noto Sans CJK JP Bold"/>
              </a:rPr>
              <a:t>Mini-batch</a:t>
            </a:r>
            <a:r>
              <a:rPr sz="1400" spc="-20" dirty="0">
                <a:latin typeface="Noto Sans CJK JP Black"/>
                <a:cs typeface="Noto Sans CJK JP Black"/>
              </a:rPr>
              <a:t>단위로 </a:t>
            </a:r>
            <a:r>
              <a:rPr sz="1400" spc="114">
                <a:latin typeface="Noto Sans CJK JP Black"/>
                <a:cs typeface="Noto Sans CJK JP Black"/>
              </a:rPr>
              <a:t>이루어지기 </a:t>
            </a:r>
            <a:endParaRPr lang="en-US" sz="1400" spc="114" dirty="0" smtClean="0">
              <a:latin typeface="Noto Sans CJK JP Black"/>
              <a:cs typeface="Noto Sans CJK JP Black"/>
            </a:endParaRPr>
          </a:p>
          <a:p>
            <a:pPr marL="92075" marR="168275">
              <a:lnSpc>
                <a:spcPct val="150100"/>
              </a:lnSpc>
              <a:spcBef>
                <a:spcPts val="20"/>
              </a:spcBef>
            </a:pPr>
            <a:r>
              <a:rPr sz="1400" spc="114" smtClean="0">
                <a:latin typeface="Noto Sans CJK JP Black"/>
                <a:cs typeface="Noto Sans CJK JP Black"/>
              </a:rPr>
              <a:t>때문</a:t>
            </a:r>
            <a:r>
              <a:rPr sz="1400" spc="-20" smtClean="0">
                <a:latin typeface="Noto Sans CJK JP Black"/>
                <a:cs typeface="Noto Sans CJK JP Black"/>
              </a:rPr>
              <a:t>에</a:t>
            </a:r>
            <a:r>
              <a:rPr sz="1400" spc="-20" dirty="0">
                <a:latin typeface="Noto Sans CJK JP Bold"/>
                <a:cs typeface="Noto Sans CJK JP Bold"/>
              </a:rPr>
              <a:t>, </a:t>
            </a:r>
            <a:r>
              <a:rPr sz="1400" spc="-45" dirty="0">
                <a:latin typeface="Noto Sans CJK JP Bold"/>
                <a:cs typeface="Noto Sans CJK JP Bold"/>
              </a:rPr>
              <a:t>Mini-batch</a:t>
            </a:r>
            <a:r>
              <a:rPr sz="1400" spc="-45" dirty="0">
                <a:latin typeface="Noto Sans CJK JP Black"/>
                <a:cs typeface="Noto Sans CJK JP Black"/>
              </a:rPr>
              <a:t>를 </a:t>
            </a:r>
            <a:r>
              <a:rPr sz="1400" spc="114" dirty="0">
                <a:latin typeface="Noto Sans CJK JP Black"/>
                <a:cs typeface="Noto Sans CJK JP Black"/>
              </a:rPr>
              <a:t>단위로 </a:t>
            </a:r>
            <a:r>
              <a:rPr sz="1400" spc="-110" dirty="0">
                <a:latin typeface="Noto Sans CJK JP Bold"/>
                <a:cs typeface="Noto Sans CJK JP Bold"/>
              </a:rPr>
              <a:t>Batch </a:t>
            </a:r>
            <a:r>
              <a:rPr sz="1400" spc="-80" dirty="0">
                <a:latin typeface="Noto Sans CJK JP Bold"/>
                <a:cs typeface="Noto Sans CJK JP Bold"/>
              </a:rPr>
              <a:t>Normalization(BN)</a:t>
            </a:r>
            <a:r>
              <a:rPr sz="1400" spc="-120" dirty="0">
                <a:latin typeface="Noto Sans CJK JP Bold"/>
                <a:cs typeface="Noto Sans CJK JP Bold"/>
              </a:rPr>
              <a:t> </a:t>
            </a:r>
            <a:r>
              <a:rPr sz="1400" spc="35" dirty="0">
                <a:latin typeface="Noto Sans CJK JP Black"/>
                <a:cs typeface="Noto Sans CJK JP Black"/>
              </a:rPr>
              <a:t>실시</a:t>
            </a:r>
            <a:r>
              <a:rPr sz="1400" spc="35" dirty="0">
                <a:latin typeface="Noto Sans CJK JP Bold"/>
                <a:cs typeface="Noto Sans CJK JP Bold"/>
              </a:rPr>
              <a:t>!</a:t>
            </a:r>
            <a:endParaRPr sz="14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8692" y="642873"/>
            <a:ext cx="4115308" cy="300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264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957453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3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Internal </a:t>
            </a:r>
            <a:r>
              <a:rPr sz="1800" b="0" u="sng" spc="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Covariance</a:t>
            </a:r>
            <a:r>
              <a:rPr sz="1800" b="0" u="sng" spc="-23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Shift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6175" y="1416050"/>
            <a:ext cx="5669280" cy="5097780"/>
            <a:chOff x="2416175" y="1416050"/>
            <a:chExt cx="5669280" cy="5097780"/>
          </a:xfrm>
        </p:grpSpPr>
        <p:sp>
          <p:nvSpPr>
            <p:cNvPr id="5" name="object 5"/>
            <p:cNvSpPr/>
            <p:nvPr/>
          </p:nvSpPr>
          <p:spPr>
            <a:xfrm>
              <a:off x="2504311" y="3962800"/>
              <a:ext cx="5393741" cy="2445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2525" y="3824922"/>
              <a:ext cx="5656580" cy="2682240"/>
            </a:xfrm>
            <a:custGeom>
              <a:avLst/>
              <a:gdLst/>
              <a:ahLst/>
              <a:cxnLst/>
              <a:rect l="l" t="t" r="r" b="b"/>
              <a:pathLst>
                <a:path w="5656580" h="2682240">
                  <a:moveTo>
                    <a:pt x="0" y="2682240"/>
                  </a:moveTo>
                  <a:lnTo>
                    <a:pt x="5656326" y="2682240"/>
                  </a:lnTo>
                  <a:lnTo>
                    <a:pt x="5656326" y="0"/>
                  </a:lnTo>
                  <a:lnTo>
                    <a:pt x="0" y="0"/>
                  </a:lnTo>
                  <a:lnTo>
                    <a:pt x="0" y="268224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2781" y="1593078"/>
              <a:ext cx="5149377" cy="19984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2525" y="1422400"/>
              <a:ext cx="5656580" cy="2393315"/>
            </a:xfrm>
            <a:custGeom>
              <a:avLst/>
              <a:gdLst/>
              <a:ahLst/>
              <a:cxnLst/>
              <a:rect l="l" t="t" r="r" b="b"/>
              <a:pathLst>
                <a:path w="5656580" h="2393315">
                  <a:moveTo>
                    <a:pt x="0" y="2392807"/>
                  </a:moveTo>
                  <a:lnTo>
                    <a:pt x="5656326" y="2392807"/>
                  </a:lnTo>
                  <a:lnTo>
                    <a:pt x="5656326" y="0"/>
                  </a:lnTo>
                  <a:lnTo>
                    <a:pt x="0" y="0"/>
                  </a:lnTo>
                  <a:lnTo>
                    <a:pt x="0" y="23928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3191" y="2243404"/>
            <a:ext cx="11880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390" dirty="0">
                <a:latin typeface="Bandal"/>
                <a:cs typeface="Bandal"/>
              </a:rPr>
              <a:t>BN</a:t>
            </a:r>
            <a:r>
              <a:rPr sz="1800" b="0" spc="-204" dirty="0">
                <a:latin typeface="Bandal"/>
                <a:cs typeface="Bandal"/>
              </a:rPr>
              <a:t> </a:t>
            </a:r>
            <a:r>
              <a:rPr sz="1800" b="0" spc="120" dirty="0">
                <a:latin typeface="Bandal"/>
                <a:cs typeface="Bandal"/>
              </a:rPr>
              <a:t>(X)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191" y="4815967"/>
            <a:ext cx="11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390" dirty="0">
                <a:latin typeface="Bandal"/>
                <a:cs typeface="Bandal"/>
              </a:rPr>
              <a:t>BN</a:t>
            </a:r>
            <a:r>
              <a:rPr sz="1800" b="0" spc="-210" dirty="0">
                <a:latin typeface="Bandal"/>
                <a:cs typeface="Bandal"/>
              </a:rPr>
              <a:t> </a:t>
            </a:r>
            <a:r>
              <a:rPr sz="1800" b="0" spc="195" dirty="0">
                <a:latin typeface="Bandal"/>
                <a:cs typeface="Bandal"/>
              </a:rPr>
              <a:t>(O)</a:t>
            </a:r>
            <a:endParaRPr sz="18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340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4" y="957453"/>
            <a:ext cx="7031635" cy="4437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8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Batch</a:t>
            </a:r>
            <a:r>
              <a:rPr sz="1800" b="0" u="sng" spc="-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1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Normalization</a:t>
            </a:r>
            <a:endParaRPr sz="1800">
              <a:latin typeface="Bandal"/>
              <a:cs typeface="Bandal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sz="1950">
              <a:latin typeface="Bandal"/>
              <a:cs typeface="Bandal"/>
            </a:endParaRPr>
          </a:p>
          <a:p>
            <a:pPr marL="83820">
              <a:lnSpc>
                <a:spcPct val="150000"/>
              </a:lnSpc>
            </a:pPr>
            <a:r>
              <a:rPr sz="1800" spc="200" dirty="0">
                <a:latin typeface="Noto Sans CJK JP Bold"/>
                <a:cs typeface="Noto Sans CJK JP Bold"/>
              </a:rPr>
              <a:t>&lt; </a:t>
            </a:r>
            <a:r>
              <a:rPr sz="1800" dirty="0">
                <a:latin typeface="Noto Sans CJK JP Bold"/>
                <a:cs typeface="Noto Sans CJK JP Bold"/>
              </a:rPr>
              <a:t>BN</a:t>
            </a:r>
            <a:r>
              <a:rPr sz="180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장점</a:t>
            </a:r>
            <a:r>
              <a:rPr sz="1800" spc="35" dirty="0">
                <a:latin typeface="Noto Sans CJK JP Black"/>
                <a:cs typeface="Noto Sans CJK JP Black"/>
              </a:rPr>
              <a:t> </a:t>
            </a:r>
            <a:r>
              <a:rPr sz="1800" spc="200" dirty="0">
                <a:latin typeface="Noto Sans CJK JP Bold"/>
                <a:cs typeface="Noto Sans CJK JP Bold"/>
              </a:rPr>
              <a:t>&gt;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sz="1000">
              <a:latin typeface="Noto Sans CJK JP Bold"/>
              <a:cs typeface="Noto Sans CJK JP Bold"/>
            </a:endParaRPr>
          </a:p>
          <a:p>
            <a:pPr marL="358140" indent="-274955">
              <a:lnSpc>
                <a:spcPct val="150000"/>
              </a:lnSpc>
              <a:buClr>
                <a:srgbClr val="000000"/>
              </a:buClr>
              <a:buAutoNum type="arabicParenR"/>
              <a:tabLst>
                <a:tab pos="358775" algn="l"/>
              </a:tabLst>
            </a:pPr>
            <a:r>
              <a:rPr sz="1800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Gradient </a:t>
            </a:r>
            <a:r>
              <a:rPr sz="1800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vanishing </a:t>
            </a:r>
            <a:r>
              <a:rPr sz="1800" spc="140" dirty="0">
                <a:latin typeface="Noto Sans CJK JP Black"/>
                <a:cs typeface="Noto Sans CJK JP Black"/>
              </a:rPr>
              <a:t>문제</a:t>
            </a:r>
            <a:r>
              <a:rPr sz="1800" spc="250" dirty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해결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50000"/>
              </a:lnSpc>
              <a:spcBef>
                <a:spcPts val="40"/>
              </a:spcBef>
              <a:buFont typeface="Noto Sans CJK JP Bold"/>
              <a:buAutoNum type="arabicParenR"/>
            </a:pPr>
            <a:endParaRPr sz="1000">
              <a:latin typeface="Noto Sans CJK JP Bold"/>
              <a:cs typeface="Noto Sans CJK JP Bold"/>
            </a:endParaRPr>
          </a:p>
          <a:p>
            <a:pPr marL="358140" indent="-274955">
              <a:lnSpc>
                <a:spcPct val="150000"/>
              </a:lnSpc>
              <a:buClr>
                <a:srgbClr val="000000"/>
              </a:buClr>
              <a:buAutoNum type="arabicParenR"/>
              <a:tabLst>
                <a:tab pos="358775" algn="l"/>
              </a:tabLst>
            </a:pPr>
            <a:r>
              <a:rPr sz="1800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Regularization </a:t>
            </a:r>
            <a:r>
              <a:rPr sz="1800" spc="140" dirty="0">
                <a:latin typeface="Noto Sans CJK JP Black"/>
                <a:cs typeface="Noto Sans CJK JP Black"/>
              </a:rPr>
              <a:t>효과가 있음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05" dirty="0">
                <a:latin typeface="Noto Sans CJK JP Bold"/>
                <a:cs typeface="Noto Sans CJK JP Bold"/>
              </a:rPr>
              <a:t>overfitting </a:t>
            </a:r>
            <a:r>
              <a:rPr sz="1800" spc="140" dirty="0">
                <a:latin typeface="Noto Sans CJK JP Black"/>
                <a:cs typeface="Noto Sans CJK JP Black"/>
              </a:rPr>
              <a:t>방지</a:t>
            </a:r>
            <a:r>
              <a:rPr sz="1800" spc="520" dirty="0"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581025" lvl="1" indent="-154940">
              <a:lnSpc>
                <a:spcPct val="150000"/>
              </a:lnSpc>
              <a:spcBef>
                <a:spcPts val="2005"/>
              </a:spcBef>
              <a:buChar char="-"/>
              <a:tabLst>
                <a:tab pos="581660" algn="l"/>
              </a:tabLst>
            </a:pPr>
            <a:r>
              <a:rPr sz="1600" spc="-100" dirty="0">
                <a:latin typeface="Noto Sans CJK JP Bold"/>
                <a:cs typeface="Noto Sans CJK JP Bold"/>
              </a:rPr>
              <a:t>(regularization </a:t>
            </a:r>
            <a:r>
              <a:rPr sz="1600" spc="125" dirty="0">
                <a:latin typeface="Noto Sans CJK JP Black"/>
                <a:cs typeface="Noto Sans CJK JP Black"/>
              </a:rPr>
              <a:t>효과를 </a:t>
            </a:r>
            <a:r>
              <a:rPr sz="1600" spc="40" dirty="0">
                <a:latin typeface="Noto Sans CJK JP Black"/>
                <a:cs typeface="Noto Sans CJK JP Black"/>
              </a:rPr>
              <a:t>주는</a:t>
            </a:r>
            <a:r>
              <a:rPr sz="1600" spc="40" dirty="0">
                <a:latin typeface="Noto Sans CJK JP Bold"/>
                <a:cs typeface="Noto Sans CJK JP Bold"/>
              </a:rPr>
              <a:t>) </a:t>
            </a:r>
            <a:r>
              <a:rPr sz="1600" spc="-55" dirty="0">
                <a:latin typeface="Noto Sans CJK JP Bold"/>
                <a:cs typeface="Noto Sans CJK JP Bold"/>
              </a:rPr>
              <a:t>Dropout</a:t>
            </a:r>
            <a:r>
              <a:rPr sz="1600" spc="-55">
                <a:latin typeface="Noto Sans CJK JP Black"/>
                <a:cs typeface="Noto Sans CJK JP Black"/>
              </a:rPr>
              <a:t>을 </a:t>
            </a:r>
            <a:r>
              <a:rPr sz="1600" spc="125" smtClean="0">
                <a:latin typeface="Noto Sans CJK JP Black"/>
                <a:cs typeface="Noto Sans CJK JP Black"/>
              </a:rPr>
              <a:t>제외</a:t>
            </a:r>
            <a:r>
              <a:rPr lang="ko-KR" altLang="en-US" sz="1600" spc="125" dirty="0" smtClean="0">
                <a:latin typeface="Noto Sans CJK JP Black"/>
                <a:cs typeface="Noto Sans CJK JP Black"/>
              </a:rPr>
              <a:t>할</a:t>
            </a:r>
            <a:r>
              <a:rPr sz="1600" spc="125" smtClean="0">
                <a:latin typeface="Noto Sans CJK JP Black"/>
                <a:cs typeface="Noto Sans CJK JP Black"/>
              </a:rPr>
              <a:t> </a:t>
            </a:r>
            <a:r>
              <a:rPr sz="1600" spc="125" dirty="0">
                <a:latin typeface="Noto Sans CJK JP Black"/>
                <a:cs typeface="Noto Sans CJK JP Black"/>
              </a:rPr>
              <a:t>수 있게</a:t>
            </a:r>
            <a:r>
              <a:rPr sz="1600" spc="175" dirty="0">
                <a:latin typeface="Noto Sans CJK JP Black"/>
                <a:cs typeface="Noto Sans CJK JP Black"/>
              </a:rPr>
              <a:t> </a:t>
            </a:r>
            <a:r>
              <a:rPr sz="1600" spc="125" dirty="0">
                <a:latin typeface="Noto Sans CJK JP Black"/>
                <a:cs typeface="Noto Sans CJK JP Black"/>
              </a:rPr>
              <a:t>해줌</a:t>
            </a:r>
            <a:endParaRPr sz="1600">
              <a:latin typeface="Noto Sans CJK JP Black"/>
              <a:cs typeface="Noto Sans CJK JP Black"/>
            </a:endParaRPr>
          </a:p>
          <a:p>
            <a:pPr lvl="1">
              <a:lnSpc>
                <a:spcPct val="150000"/>
              </a:lnSpc>
              <a:spcBef>
                <a:spcPts val="10"/>
              </a:spcBef>
              <a:buFont typeface="Noto Sans CJK JP Bold"/>
              <a:buChar char="-"/>
            </a:pPr>
            <a:endParaRPr sz="900">
              <a:latin typeface="Noto Sans CJK JP Black"/>
              <a:cs typeface="Noto Sans CJK JP Black"/>
            </a:endParaRPr>
          </a:p>
          <a:p>
            <a:pPr marL="581025" lvl="1" indent="-154940">
              <a:lnSpc>
                <a:spcPct val="150000"/>
              </a:lnSpc>
              <a:buChar char="-"/>
              <a:tabLst>
                <a:tab pos="581660" algn="l"/>
              </a:tabLst>
            </a:pPr>
            <a:r>
              <a:rPr sz="1600" spc="-80" dirty="0">
                <a:latin typeface="Noto Sans CJK JP Bold"/>
                <a:cs typeface="Noto Sans CJK JP Bold"/>
              </a:rPr>
              <a:t>Dropout </a:t>
            </a:r>
            <a:r>
              <a:rPr sz="1600" spc="120" dirty="0">
                <a:latin typeface="Noto Sans CJK JP Black"/>
                <a:cs typeface="Noto Sans CJK JP Black"/>
              </a:rPr>
              <a:t>경우 효과는 좋지만 학습 </a:t>
            </a:r>
            <a:r>
              <a:rPr sz="1600" spc="120">
                <a:latin typeface="Noto Sans CJK JP Black"/>
                <a:cs typeface="Noto Sans CJK JP Black"/>
              </a:rPr>
              <a:t>속도가 </a:t>
            </a:r>
            <a:r>
              <a:rPr sz="1600" spc="120" smtClean="0">
                <a:latin typeface="Noto Sans CJK JP Black"/>
                <a:cs typeface="Noto Sans CJK JP Black"/>
              </a:rPr>
              <a:t>느려</a:t>
            </a:r>
            <a:r>
              <a:rPr lang="ko-KR" altLang="en-US" sz="1600" spc="120" dirty="0" smtClean="0">
                <a:latin typeface="Noto Sans CJK JP Black"/>
                <a:cs typeface="Noto Sans CJK JP Black"/>
              </a:rPr>
              <a:t>진</a:t>
            </a:r>
            <a:r>
              <a:rPr sz="1600" spc="120" smtClean="0">
                <a:latin typeface="Noto Sans CJK JP Black"/>
                <a:cs typeface="Noto Sans CJK JP Black"/>
              </a:rPr>
              <a:t>다는</a:t>
            </a:r>
            <a:r>
              <a:rPr sz="1600" spc="135" smtClean="0">
                <a:latin typeface="Noto Sans CJK JP Black"/>
                <a:cs typeface="Noto Sans CJK JP Black"/>
              </a:rPr>
              <a:t> </a:t>
            </a:r>
            <a:r>
              <a:rPr sz="1600" spc="35" dirty="0">
                <a:latin typeface="Noto Sans CJK JP Black"/>
                <a:cs typeface="Noto Sans CJK JP Black"/>
              </a:rPr>
              <a:t>단점</a:t>
            </a:r>
            <a:r>
              <a:rPr sz="1600" spc="35" dirty="0">
                <a:latin typeface="Noto Sans CJK JP Bold"/>
                <a:cs typeface="Noto Sans CJK JP Bold"/>
              </a:rPr>
              <a:t>!</a:t>
            </a:r>
            <a:endParaRPr sz="1600">
              <a:latin typeface="Noto Sans CJK JP Bold"/>
              <a:cs typeface="Noto Sans CJK JP Bold"/>
            </a:endParaRPr>
          </a:p>
          <a:p>
            <a:pPr lvl="1">
              <a:lnSpc>
                <a:spcPct val="150000"/>
              </a:lnSpc>
              <a:spcBef>
                <a:spcPts val="70"/>
              </a:spcBef>
              <a:buFont typeface="Noto Sans CJK JP Bold"/>
              <a:buChar char="-"/>
            </a:pPr>
            <a:endParaRPr sz="950">
              <a:latin typeface="Noto Sans CJK JP Bold"/>
              <a:cs typeface="Noto Sans CJK JP Bold"/>
            </a:endParaRPr>
          </a:p>
          <a:p>
            <a:pPr marL="358140" indent="-274955">
              <a:lnSpc>
                <a:spcPct val="150000"/>
              </a:lnSpc>
              <a:buAutoNum type="arabicParenR"/>
              <a:tabLst>
                <a:tab pos="358775" algn="l"/>
              </a:tabLst>
            </a:pPr>
            <a:r>
              <a:rPr sz="1800" spc="-80" dirty="0">
                <a:latin typeface="Noto Sans CJK JP Bold"/>
                <a:cs typeface="Noto Sans CJK JP Bold"/>
              </a:rPr>
              <a:t>Gradient</a:t>
            </a:r>
            <a:r>
              <a:rPr sz="1800" spc="-80" dirty="0">
                <a:latin typeface="Noto Sans CJK JP Black"/>
                <a:cs typeface="Noto Sans CJK JP Black"/>
              </a:rPr>
              <a:t>의 </a:t>
            </a:r>
            <a:r>
              <a:rPr sz="1800" spc="-114" dirty="0">
                <a:solidFill>
                  <a:srgbClr val="FF0000"/>
                </a:solidFill>
                <a:latin typeface="Noto Sans CJK JP Bold"/>
                <a:cs typeface="Noto Sans CJK JP Bold"/>
              </a:rPr>
              <a:t>scale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영향을 덜</a:t>
            </a:r>
            <a:r>
              <a:rPr sz="1800" spc="3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받음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893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4524" y="1058925"/>
            <a:ext cx="7071359" cy="4168775"/>
            <a:chOff x="844524" y="1058925"/>
            <a:chExt cx="7071359" cy="4168775"/>
          </a:xfrm>
        </p:grpSpPr>
        <p:sp>
          <p:nvSpPr>
            <p:cNvPr id="4" name="object 4"/>
            <p:cNvSpPr/>
            <p:nvPr/>
          </p:nvSpPr>
          <p:spPr>
            <a:xfrm>
              <a:off x="857224" y="1071625"/>
              <a:ext cx="7045833" cy="4143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0874" y="1065275"/>
              <a:ext cx="7058659" cy="4156075"/>
            </a:xfrm>
            <a:custGeom>
              <a:avLst/>
              <a:gdLst/>
              <a:ahLst/>
              <a:cxnLst/>
              <a:rect l="l" t="t" r="r" b="b"/>
              <a:pathLst>
                <a:path w="7058659" h="4156075">
                  <a:moveTo>
                    <a:pt x="0" y="4156075"/>
                  </a:moveTo>
                  <a:lnTo>
                    <a:pt x="7058533" y="4156075"/>
                  </a:lnTo>
                  <a:lnTo>
                    <a:pt x="7058533" y="0"/>
                  </a:lnTo>
                  <a:lnTo>
                    <a:pt x="0" y="0"/>
                  </a:lnTo>
                  <a:lnTo>
                    <a:pt x="0" y="4156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64741" y="5550204"/>
            <a:ext cx="479615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40" dirty="0">
                <a:latin typeface="Noto Sans CJK JP Bold"/>
                <a:cs typeface="Noto Sans CJK JP Bold"/>
              </a:rPr>
              <a:t>CNN</a:t>
            </a:r>
            <a:r>
              <a:rPr sz="1800" spc="4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대표 모델들에 대해</a:t>
            </a:r>
            <a:r>
              <a:rPr sz="1800" spc="509" dirty="0">
                <a:latin typeface="Noto Sans CJK JP Black"/>
                <a:cs typeface="Noto Sans CJK JP Black"/>
              </a:rPr>
              <a:t> </a:t>
            </a:r>
            <a:r>
              <a:rPr sz="1800" spc="75" dirty="0">
                <a:latin typeface="Noto Sans CJK JP Black"/>
                <a:cs typeface="Noto Sans CJK JP Black"/>
              </a:rPr>
              <a:t>알아보자</a:t>
            </a:r>
            <a:r>
              <a:rPr sz="1800" spc="75" dirty="0">
                <a:latin typeface="Noto Sans CJK JP Bold"/>
                <a:cs typeface="Noto Sans CJK JP Bold"/>
              </a:rPr>
              <a:t>.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95" dirty="0">
                <a:solidFill>
                  <a:srgbClr val="FF0000"/>
                </a:solidFill>
                <a:latin typeface="Noto Sans CJK JP Bold"/>
                <a:cs typeface="Noto Sans CJK JP Bold"/>
              </a:rPr>
              <a:t>LeNet-5, AlexNet, </a:t>
            </a:r>
            <a:r>
              <a:rPr sz="1800" spc="-65" dirty="0">
                <a:solidFill>
                  <a:srgbClr val="FF0000"/>
                </a:solidFill>
                <a:latin typeface="Noto Sans CJK JP Bold"/>
                <a:cs typeface="Noto Sans CJK JP Bold"/>
              </a:rPr>
              <a:t>VGG16, </a:t>
            </a:r>
            <a:r>
              <a:rPr sz="1800" spc="-80" dirty="0">
                <a:solidFill>
                  <a:srgbClr val="FF0000"/>
                </a:solidFill>
                <a:latin typeface="Noto Sans CJK JP Bold"/>
                <a:cs typeface="Noto Sans CJK JP Bold"/>
              </a:rPr>
              <a:t>GoogLeNet,</a:t>
            </a:r>
            <a:r>
              <a:rPr sz="1800" spc="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800" spc="-100" dirty="0">
                <a:solidFill>
                  <a:srgbClr val="FF0000"/>
                </a:solidFill>
                <a:latin typeface="Noto Sans CJK JP Bold"/>
                <a:cs typeface="Noto Sans CJK JP Bold"/>
              </a:rPr>
              <a:t>ResNet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/>
          <p:nvPr/>
        </p:nvSpPr>
        <p:spPr>
          <a:xfrm>
            <a:off x="800074" y="2209801"/>
            <a:ext cx="7086600" cy="190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0416" y="5217617"/>
            <a:ext cx="3650184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har char="-"/>
              <a:tabLst>
                <a:tab pos="186690" algn="l"/>
              </a:tabLst>
            </a:pPr>
            <a:r>
              <a:rPr sz="1800" spc="-95" dirty="0">
                <a:latin typeface="Noto Sans CJK JP Bold"/>
                <a:cs typeface="Noto Sans CJK JP Bold"/>
              </a:rPr>
              <a:t>1998. </a:t>
            </a:r>
            <a:r>
              <a:rPr sz="1800" spc="40" dirty="0">
                <a:latin typeface="Noto Sans CJK JP Bold"/>
                <a:cs typeface="Noto Sans CJK JP Bold"/>
              </a:rPr>
              <a:t>CNN</a:t>
            </a:r>
            <a:r>
              <a:rPr sz="1800" spc="4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기본구조</a:t>
            </a:r>
            <a:r>
              <a:rPr sz="1800" spc="30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창립</a:t>
            </a:r>
            <a:endParaRPr sz="1800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Noto Sans CJK JP Bold"/>
              <a:buChar char="-"/>
            </a:pPr>
            <a:endParaRPr sz="1000">
              <a:latin typeface="Noto Sans CJK JP Black"/>
              <a:cs typeface="Noto Sans CJK JP Black"/>
            </a:endParaRPr>
          </a:p>
          <a:p>
            <a:pPr marL="186055" indent="-173990">
              <a:lnSpc>
                <a:spcPct val="100000"/>
              </a:lnSpc>
              <a:buChar char="-"/>
              <a:tabLst>
                <a:tab pos="186690" algn="l"/>
              </a:tabLst>
            </a:pPr>
            <a:r>
              <a:rPr sz="1800" spc="-55" dirty="0">
                <a:latin typeface="Noto Sans CJK JP Bold"/>
                <a:cs typeface="Noto Sans CJK JP Bold"/>
              </a:rPr>
              <a:t>MNIST </a:t>
            </a:r>
            <a:r>
              <a:rPr sz="1800" spc="-125" dirty="0">
                <a:latin typeface="Noto Sans CJK JP Bold"/>
                <a:cs typeface="Noto Sans CJK JP Bold"/>
              </a:rPr>
              <a:t>data</a:t>
            </a:r>
            <a:r>
              <a:rPr sz="1800" spc="1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사용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16" y="885825"/>
            <a:ext cx="3358515" cy="903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1.</a:t>
            </a:r>
            <a:r>
              <a:rPr sz="2000" b="0" u="sng" spc="-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LeNet-5</a:t>
            </a:r>
            <a:endParaRPr sz="20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900">
              <a:latin typeface="Bandal"/>
              <a:cs typeface="Bandal"/>
            </a:endParaRPr>
          </a:p>
          <a:p>
            <a:pPr marL="499745" algn="ctr">
              <a:lnSpc>
                <a:spcPct val="100000"/>
              </a:lnSpc>
              <a:spcBef>
                <a:spcPts val="5"/>
              </a:spcBef>
            </a:pPr>
            <a:r>
              <a:rPr sz="1800" spc="90" smtClean="0">
                <a:latin typeface="Noto Sans CJK JP Bold"/>
                <a:cs typeface="Noto Sans CJK JP Bold"/>
              </a:rPr>
              <a:t>6</a:t>
            </a:r>
            <a:r>
              <a:rPr lang="ko-KR" altLang="en-US" spc="90" dirty="0">
                <a:latin typeface="Noto Sans CJK JP Black"/>
                <a:cs typeface="Noto Sans CJK JP Bold"/>
              </a:rPr>
              <a:t>채</a:t>
            </a:r>
            <a:r>
              <a:rPr sz="1800" spc="90" smtClean="0">
                <a:latin typeface="Noto Sans CJK JP Black"/>
                <a:cs typeface="Noto Sans CJK JP Black"/>
              </a:rPr>
              <a:t>널의 </a:t>
            </a:r>
            <a:r>
              <a:rPr sz="1800" spc="-85" dirty="0">
                <a:latin typeface="Noto Sans CJK JP Bold"/>
                <a:cs typeface="Noto Sans CJK JP Bold"/>
              </a:rPr>
              <a:t>28*28 </a:t>
            </a:r>
            <a:r>
              <a:rPr sz="1800" spc="-120" dirty="0">
                <a:latin typeface="Noto Sans CJK JP Bold"/>
                <a:cs typeface="Noto Sans CJK JP Bold"/>
              </a:rPr>
              <a:t>feature</a:t>
            </a:r>
            <a:r>
              <a:rPr sz="1800" spc="-50" dirty="0">
                <a:latin typeface="Noto Sans CJK JP Bold"/>
                <a:cs typeface="Noto Sans CJK JP Bold"/>
              </a:rPr>
              <a:t> </a:t>
            </a:r>
            <a:r>
              <a:rPr sz="1800" spc="-120" dirty="0">
                <a:latin typeface="Noto Sans CJK JP Bold"/>
                <a:cs typeface="Noto Sans CJK JP Bold"/>
              </a:rPr>
              <a:t>map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9455" y="2841881"/>
            <a:ext cx="219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Noto Sans CJK JP Bold"/>
                <a:cs typeface="Noto Sans CJK JP Bold"/>
              </a:rPr>
              <a:t>Softmax </a:t>
            </a:r>
            <a:r>
              <a:rPr sz="1200" spc="95">
                <a:latin typeface="Noto Sans CJK JP Black"/>
                <a:cs typeface="Noto Sans CJK JP Black"/>
              </a:rPr>
              <a:t>나오기 </a:t>
            </a:r>
            <a:r>
              <a:rPr lang="ko-KR" altLang="en-US" sz="1200" spc="95" dirty="0">
                <a:latin typeface="Noto Sans CJK JP Black"/>
                <a:cs typeface="Noto Sans CJK JP Black"/>
              </a:rPr>
              <a:t>전</a:t>
            </a:r>
            <a:r>
              <a:rPr sz="1200" spc="95" smtClean="0">
                <a:latin typeface="Noto Sans CJK JP Black"/>
                <a:cs typeface="Noto Sans CJK JP Black"/>
              </a:rPr>
              <a:t>에 사용</a:t>
            </a:r>
            <a:r>
              <a:rPr lang="ko-KR" altLang="en-US" sz="1200" spc="95" dirty="0" smtClean="0">
                <a:latin typeface="Noto Sans CJK JP Black"/>
                <a:cs typeface="Noto Sans CJK JP Black"/>
              </a:rPr>
              <a:t>한</a:t>
            </a:r>
            <a:r>
              <a:rPr sz="1200" spc="95" smtClean="0">
                <a:latin typeface="Noto Sans CJK JP Black"/>
                <a:cs typeface="Noto Sans CJK JP Black"/>
              </a:rPr>
              <a:t>  </a:t>
            </a:r>
            <a:r>
              <a:rPr sz="1200" spc="-70" dirty="0">
                <a:latin typeface="Noto Sans CJK JP Bold"/>
                <a:cs typeface="Noto Sans CJK JP Bold"/>
              </a:rPr>
              <a:t>multi-class</a:t>
            </a:r>
            <a:r>
              <a:rPr sz="1200" spc="-55" dirty="0">
                <a:latin typeface="Noto Sans CJK JP Bold"/>
                <a:cs typeface="Noto Sans CJK JP Bold"/>
              </a:rPr>
              <a:t> </a:t>
            </a:r>
            <a:r>
              <a:rPr sz="1200" spc="-75" dirty="0">
                <a:latin typeface="Noto Sans CJK JP Bold"/>
                <a:cs typeface="Noto Sans CJK JP Bold"/>
              </a:rPr>
              <a:t>classification</a:t>
            </a:r>
            <a:endParaRPr sz="12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5125" y="396240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283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465" y="5003419"/>
            <a:ext cx="37528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-"/>
              <a:tabLst>
                <a:tab pos="185420" algn="l"/>
              </a:tabLst>
            </a:pPr>
            <a:r>
              <a:rPr sz="1800" spc="-135" dirty="0">
                <a:latin typeface="Noto Sans CJK JP Bold"/>
                <a:cs typeface="Noto Sans CJK JP Bold"/>
              </a:rPr>
              <a:t>Conv, </a:t>
            </a:r>
            <a:r>
              <a:rPr sz="1800" spc="-65" dirty="0">
                <a:latin typeface="Noto Sans CJK JP Bold"/>
                <a:cs typeface="Noto Sans CJK JP Bold"/>
              </a:rPr>
              <a:t>Max </a:t>
            </a:r>
            <a:r>
              <a:rPr sz="1800" spc="-114" dirty="0">
                <a:latin typeface="Noto Sans CJK JP Bold"/>
                <a:cs typeface="Noto Sans CJK JP Bold"/>
              </a:rPr>
              <a:t>Pooling, </a:t>
            </a:r>
            <a:r>
              <a:rPr sz="1800" spc="-90" dirty="0">
                <a:latin typeface="Noto Sans CJK JP Bold"/>
                <a:cs typeface="Noto Sans CJK JP Bold"/>
              </a:rPr>
              <a:t>Dropout</a:t>
            </a:r>
            <a:r>
              <a:rPr sz="1800" spc="-80" dirty="0">
                <a:latin typeface="Noto Sans CJK JP Bold"/>
                <a:cs typeface="Noto Sans CJK JP Bold"/>
              </a:rPr>
              <a:t> </a:t>
            </a:r>
            <a:r>
              <a:rPr sz="1800" spc="45" dirty="0">
                <a:latin typeface="Noto Sans CJK JP Bold"/>
                <a:cs typeface="Noto Sans CJK JP Bold"/>
              </a:rPr>
              <a:t>5</a:t>
            </a:r>
            <a:r>
              <a:rPr sz="1800" spc="45" dirty="0">
                <a:latin typeface="Noto Sans CJK JP Black"/>
                <a:cs typeface="Noto Sans CJK JP Black"/>
              </a:rPr>
              <a:t>개</a:t>
            </a:r>
            <a:endParaRPr sz="1800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Noto Sans CJK JP Bold"/>
              <a:buChar char="-"/>
            </a:pPr>
            <a:endParaRPr sz="1000">
              <a:latin typeface="Noto Sans CJK JP Black"/>
              <a:cs typeface="Noto Sans CJK JP Black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800" spc="-105" dirty="0">
                <a:latin typeface="Noto Sans CJK JP Bold"/>
                <a:cs typeface="Noto Sans CJK JP Bold"/>
              </a:rPr>
              <a:t>Activation </a:t>
            </a:r>
            <a:r>
              <a:rPr sz="1800" spc="-110" dirty="0">
                <a:latin typeface="Noto Sans CJK JP Bold"/>
                <a:cs typeface="Noto Sans CJK JP Bold"/>
              </a:rPr>
              <a:t>function </a:t>
            </a:r>
            <a:r>
              <a:rPr sz="1800" spc="-195" dirty="0">
                <a:latin typeface="Noto Sans CJK JP Bold"/>
                <a:cs typeface="Noto Sans CJK JP Bold"/>
              </a:rPr>
              <a:t>:</a:t>
            </a:r>
            <a:r>
              <a:rPr sz="1800" spc="-160" dirty="0">
                <a:latin typeface="Noto Sans CJK JP Bold"/>
                <a:cs typeface="Noto Sans CJK JP Bold"/>
              </a:rPr>
              <a:t> </a:t>
            </a:r>
            <a:r>
              <a:rPr sz="1800" spc="-145" dirty="0">
                <a:latin typeface="Noto Sans CJK JP Bold"/>
                <a:cs typeface="Noto Sans CJK JP Bold"/>
              </a:rPr>
              <a:t>ReLU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Noto Sans CJK JP Bold"/>
              <a:buChar char="-"/>
            </a:pPr>
            <a:endParaRPr sz="1000">
              <a:latin typeface="Noto Sans CJK JP Bold"/>
              <a:cs typeface="Noto Sans CJK JP Bold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800" spc="-135" dirty="0">
                <a:latin typeface="Noto Sans CJK JP Bold"/>
                <a:cs typeface="Noto Sans CJK JP Bold"/>
              </a:rPr>
              <a:t>Batch </a:t>
            </a:r>
            <a:r>
              <a:rPr sz="1800" spc="-125" dirty="0">
                <a:latin typeface="Noto Sans CJK JP Bold"/>
                <a:cs typeface="Noto Sans CJK JP Bold"/>
              </a:rPr>
              <a:t>Stochastic </a:t>
            </a:r>
            <a:r>
              <a:rPr sz="1800" spc="-105" dirty="0">
                <a:latin typeface="Noto Sans CJK JP Bold"/>
                <a:cs typeface="Noto Sans CJK JP Bold"/>
              </a:rPr>
              <a:t>Gradient</a:t>
            </a:r>
            <a:r>
              <a:rPr sz="1800" spc="20" dirty="0">
                <a:latin typeface="Noto Sans CJK JP Bold"/>
                <a:cs typeface="Noto Sans CJK JP Bold"/>
              </a:rPr>
              <a:t> </a:t>
            </a:r>
            <a:r>
              <a:rPr sz="1800" spc="-95" dirty="0">
                <a:latin typeface="Noto Sans CJK JP Bold"/>
                <a:cs typeface="Noto Sans CJK JP Bold"/>
              </a:rPr>
              <a:t>Descent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885825"/>
            <a:ext cx="2240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2.</a:t>
            </a:r>
            <a:r>
              <a:rPr sz="2000" b="0" u="sng" spc="-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AlexNet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5824" y="2085975"/>
            <a:ext cx="7118350" cy="219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7. </a:t>
            </a:r>
            <a:r>
              <a:rPr sz="2400" b="0" spc="600" dirty="0">
                <a:latin typeface="Bandal"/>
                <a:cs typeface="Bandal"/>
              </a:rPr>
              <a:t>심화</a:t>
            </a:r>
            <a:r>
              <a:rPr sz="2400" b="0" spc="-509" dirty="0">
                <a:latin typeface="Bandal"/>
                <a:cs typeface="Bandal"/>
              </a:rPr>
              <a:t> </a:t>
            </a:r>
            <a:r>
              <a:rPr sz="2400" b="0" spc="585" dirty="0">
                <a:latin typeface="Bandal"/>
                <a:cs typeface="Bandal"/>
              </a:rPr>
              <a:t>CNN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33072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3.</a:t>
            </a:r>
            <a:r>
              <a:rPr sz="2000" b="0" u="sng" spc="-204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VGG-16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1067" y="1655446"/>
            <a:ext cx="6370320" cy="377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24" y="2495273"/>
            <a:ext cx="8536305" cy="2378075"/>
            <a:chOff x="285724" y="2495273"/>
            <a:chExt cx="8536305" cy="2378075"/>
          </a:xfrm>
        </p:grpSpPr>
        <p:sp>
          <p:nvSpPr>
            <p:cNvPr id="4" name="object 4"/>
            <p:cNvSpPr/>
            <p:nvPr/>
          </p:nvSpPr>
          <p:spPr>
            <a:xfrm>
              <a:off x="285724" y="2495273"/>
              <a:ext cx="8535892" cy="2377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2999" y="2857499"/>
              <a:ext cx="1000125" cy="1929130"/>
            </a:xfrm>
            <a:custGeom>
              <a:avLst/>
              <a:gdLst/>
              <a:ahLst/>
              <a:cxnLst/>
              <a:rect l="l" t="t" r="r" b="b"/>
              <a:pathLst>
                <a:path w="1000125" h="1929129">
                  <a:moveTo>
                    <a:pt x="1000125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0" y="1854200"/>
                  </a:lnTo>
                  <a:lnTo>
                    <a:pt x="0" y="1929130"/>
                  </a:lnTo>
                  <a:lnTo>
                    <a:pt x="1000125" y="1929130"/>
                  </a:lnTo>
                  <a:lnTo>
                    <a:pt x="1000125" y="1854581"/>
                  </a:lnTo>
                  <a:lnTo>
                    <a:pt x="1000125" y="1854200"/>
                  </a:lnTo>
                  <a:lnTo>
                    <a:pt x="1000125" y="74168"/>
                  </a:lnTo>
                  <a:lnTo>
                    <a:pt x="925957" y="74168"/>
                  </a:lnTo>
                  <a:lnTo>
                    <a:pt x="925957" y="1854200"/>
                  </a:lnTo>
                  <a:lnTo>
                    <a:pt x="74295" y="1854200"/>
                  </a:lnTo>
                  <a:lnTo>
                    <a:pt x="74295" y="73660"/>
                  </a:lnTo>
                  <a:lnTo>
                    <a:pt x="1000125" y="73660"/>
                  </a:lnTo>
                  <a:lnTo>
                    <a:pt x="1000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2999" y="2857500"/>
              <a:ext cx="1000125" cy="1929130"/>
            </a:xfrm>
            <a:custGeom>
              <a:avLst/>
              <a:gdLst/>
              <a:ahLst/>
              <a:cxnLst/>
              <a:rect l="l" t="t" r="r" b="b"/>
              <a:pathLst>
                <a:path w="1000125" h="1929129">
                  <a:moveTo>
                    <a:pt x="0" y="0"/>
                  </a:moveTo>
                  <a:lnTo>
                    <a:pt x="1000125" y="0"/>
                  </a:lnTo>
                  <a:lnTo>
                    <a:pt x="1000125" y="1928876"/>
                  </a:lnTo>
                  <a:lnTo>
                    <a:pt x="0" y="1928876"/>
                  </a:lnTo>
                  <a:lnTo>
                    <a:pt x="0" y="0"/>
                  </a:lnTo>
                  <a:close/>
                </a:path>
                <a:path w="1000125" h="1929129">
                  <a:moveTo>
                    <a:pt x="74294" y="74167"/>
                  </a:moveTo>
                  <a:lnTo>
                    <a:pt x="74294" y="1854581"/>
                  </a:lnTo>
                  <a:lnTo>
                    <a:pt x="925957" y="1854581"/>
                  </a:lnTo>
                  <a:lnTo>
                    <a:pt x="925957" y="74167"/>
                  </a:lnTo>
                  <a:lnTo>
                    <a:pt x="74294" y="7416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8916" y="885825"/>
            <a:ext cx="5974284" cy="9829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4.</a:t>
            </a:r>
            <a:r>
              <a:rPr sz="2000" b="0" u="sng" spc="-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GoogLeNet</a:t>
            </a:r>
            <a:r>
              <a:rPr sz="2000" b="0" u="sng" spc="-1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</a:t>
            </a:r>
            <a:r>
              <a:rPr sz="2000" b="0" u="sng" spc="-14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Inception</a:t>
            </a:r>
            <a:r>
              <a:rPr sz="2000" b="0" u="sng" spc="-17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)</a:t>
            </a:r>
            <a:endParaRPr sz="2000">
              <a:latin typeface="Bandal"/>
              <a:cs typeface="Bandal"/>
            </a:endParaRPr>
          </a:p>
          <a:p>
            <a:pPr marL="2155825">
              <a:lnSpc>
                <a:spcPct val="100000"/>
              </a:lnSpc>
            </a:pPr>
            <a:endParaRPr lang="en-US" sz="2150" dirty="0">
              <a:latin typeface="Bandal"/>
              <a:cs typeface="Noto Sans CJK JP Black"/>
            </a:endParaRPr>
          </a:p>
          <a:p>
            <a:pPr marL="2155825">
              <a:lnSpc>
                <a:spcPct val="100000"/>
              </a:lnSpc>
            </a:pPr>
            <a:r>
              <a:rPr lang="en-US" sz="2150" dirty="0" smtClean="0">
                <a:latin typeface="Bandal"/>
                <a:cs typeface="Noto Sans CJK JP Black"/>
              </a:rPr>
              <a:t>“Let’s go Deeper and Deeper”</a:t>
            </a:r>
            <a:endParaRPr sz="1900">
              <a:latin typeface="Noto Sans CJK JP Black"/>
              <a:cs typeface="Noto Sans CJK JP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16" y="5375554"/>
            <a:ext cx="49836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Inception </a:t>
            </a:r>
            <a:r>
              <a:rPr sz="1800" spc="140" dirty="0">
                <a:latin typeface="Noto Sans CJK JP Black"/>
                <a:cs typeface="Noto Sans CJK JP Black"/>
              </a:rPr>
              <a:t>모듈에 대해 먼저</a:t>
            </a:r>
            <a:r>
              <a:rPr sz="1800" spc="355" dirty="0">
                <a:latin typeface="Noto Sans CJK JP Black"/>
                <a:cs typeface="Noto Sans CJK JP Black"/>
              </a:rPr>
              <a:t> </a:t>
            </a:r>
            <a:r>
              <a:rPr sz="1800" spc="85" dirty="0">
                <a:latin typeface="Noto Sans CJK JP Black"/>
                <a:cs typeface="Noto Sans CJK JP Black"/>
              </a:rPr>
              <a:t>이해해야</a:t>
            </a:r>
            <a:r>
              <a:rPr sz="1800" spc="8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58923" y="4773676"/>
            <a:ext cx="168275" cy="382905"/>
            <a:chOff x="2058923" y="4773676"/>
            <a:chExt cx="168275" cy="382905"/>
          </a:xfrm>
        </p:grpSpPr>
        <p:sp>
          <p:nvSpPr>
            <p:cNvPr id="10" name="object 10"/>
            <p:cNvSpPr/>
            <p:nvPr/>
          </p:nvSpPr>
          <p:spPr>
            <a:xfrm>
              <a:off x="2071623" y="4786376"/>
              <a:ext cx="142875" cy="357505"/>
            </a:xfrm>
            <a:custGeom>
              <a:avLst/>
              <a:gdLst/>
              <a:ahLst/>
              <a:cxnLst/>
              <a:rect l="l" t="t" r="r" b="b"/>
              <a:pathLst>
                <a:path w="142875" h="357504">
                  <a:moveTo>
                    <a:pt x="107187" y="0"/>
                  </a:moveTo>
                  <a:lnTo>
                    <a:pt x="35813" y="0"/>
                  </a:lnTo>
                  <a:lnTo>
                    <a:pt x="35813" y="285750"/>
                  </a:lnTo>
                  <a:lnTo>
                    <a:pt x="0" y="285750"/>
                  </a:lnTo>
                  <a:lnTo>
                    <a:pt x="71500" y="357124"/>
                  </a:lnTo>
                  <a:lnTo>
                    <a:pt x="142875" y="285750"/>
                  </a:lnTo>
                  <a:lnTo>
                    <a:pt x="107187" y="285750"/>
                  </a:lnTo>
                  <a:lnTo>
                    <a:pt x="1071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1623" y="4786376"/>
              <a:ext cx="142875" cy="357505"/>
            </a:xfrm>
            <a:custGeom>
              <a:avLst/>
              <a:gdLst/>
              <a:ahLst/>
              <a:cxnLst/>
              <a:rect l="l" t="t" r="r" b="b"/>
              <a:pathLst>
                <a:path w="142875" h="357504">
                  <a:moveTo>
                    <a:pt x="0" y="285750"/>
                  </a:moveTo>
                  <a:lnTo>
                    <a:pt x="35813" y="285750"/>
                  </a:lnTo>
                  <a:lnTo>
                    <a:pt x="35813" y="0"/>
                  </a:lnTo>
                  <a:lnTo>
                    <a:pt x="107187" y="0"/>
                  </a:lnTo>
                  <a:lnTo>
                    <a:pt x="107187" y="285750"/>
                  </a:lnTo>
                  <a:lnTo>
                    <a:pt x="142875" y="285750"/>
                  </a:lnTo>
                  <a:lnTo>
                    <a:pt x="71500" y="357124"/>
                  </a:lnTo>
                  <a:lnTo>
                    <a:pt x="0" y="2857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4145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4.</a:t>
            </a:r>
            <a:r>
              <a:rPr sz="2000" b="0" u="sng" spc="-1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GoogLeNet</a:t>
            </a:r>
            <a:r>
              <a:rPr sz="2000" b="0" u="sng" spc="-1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</a:t>
            </a:r>
            <a:r>
              <a:rPr sz="20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Inception</a:t>
            </a:r>
            <a:r>
              <a:rPr sz="2000" b="0" u="sng" spc="-1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)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188" y="2032336"/>
            <a:ext cx="3931270" cy="214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7465" y="4764384"/>
            <a:ext cx="6783705" cy="84574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Inception </a:t>
            </a:r>
            <a:r>
              <a:rPr sz="1800" spc="-100" dirty="0">
                <a:solidFill>
                  <a:srgbClr val="FF0000"/>
                </a:solidFill>
                <a:latin typeface="Noto Sans CJK JP Bold"/>
                <a:cs typeface="Noto Sans CJK JP Bold"/>
              </a:rPr>
              <a:t>module </a:t>
            </a:r>
            <a:r>
              <a:rPr sz="1800" spc="-195">
                <a:latin typeface="Noto Sans CJK JP Bold"/>
                <a:cs typeface="Noto Sans CJK JP Bold"/>
              </a:rPr>
              <a:t>: </a:t>
            </a:r>
            <a:r>
              <a:rPr sz="1800" spc="140" smtClean="0">
                <a:latin typeface="Noto Sans CJK JP Black"/>
                <a:cs typeface="Noto Sans CJK JP Black"/>
              </a:rPr>
              <a:t>다양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크기의 합성곱 </a:t>
            </a:r>
            <a:r>
              <a:rPr sz="1800" spc="140">
                <a:latin typeface="Noto Sans CJK JP Black"/>
                <a:cs typeface="Noto Sans CJK JP Black"/>
              </a:rPr>
              <a:t>계층을 </a:t>
            </a:r>
            <a:r>
              <a:rPr lang="ko-KR" altLang="en-US" spc="140" dirty="0" smtClean="0">
                <a:latin typeface="Noto Sans CJK JP Black"/>
                <a:cs typeface="Noto Sans CJK JP Black"/>
              </a:rPr>
              <a:t>한 </a:t>
            </a:r>
            <a:r>
              <a:rPr sz="1800" spc="140" smtClean="0">
                <a:latin typeface="Noto Sans CJK JP Black"/>
                <a:cs typeface="Noto Sans CJK JP Black"/>
              </a:rPr>
              <a:t>번에</a:t>
            </a:r>
            <a:r>
              <a:rPr sz="1800" spc="570" smtClean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계산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1x1 convolution </a:t>
            </a:r>
            <a:r>
              <a:rPr sz="1800" spc="-195" dirty="0">
                <a:latin typeface="Noto Sans CJK JP Bold"/>
                <a:cs typeface="Noto Sans CJK JP Bold"/>
              </a:rPr>
              <a:t>: </a:t>
            </a:r>
            <a:r>
              <a:rPr sz="1800" spc="-105" dirty="0">
                <a:latin typeface="Noto Sans CJK JP Bold"/>
                <a:cs typeface="Noto Sans CJK JP Bold"/>
              </a:rPr>
              <a:t>for </a:t>
            </a:r>
            <a:r>
              <a:rPr sz="1800" spc="140" dirty="0">
                <a:latin typeface="Noto Sans CJK JP Black"/>
                <a:cs typeface="Noto Sans CJK JP Black"/>
              </a:rPr>
              <a:t>연산량 </a:t>
            </a:r>
            <a:r>
              <a:rPr sz="1800" spc="65" dirty="0">
                <a:latin typeface="Noto Sans CJK JP Black"/>
                <a:cs typeface="Noto Sans CJK JP Black"/>
              </a:rPr>
              <a:t>줄이기</a:t>
            </a:r>
            <a:r>
              <a:rPr sz="1800" spc="6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00" dirty="0">
                <a:latin typeface="Noto Sans CJK JP Bold"/>
                <a:cs typeface="Noto Sans CJK JP Bold"/>
              </a:rPr>
              <a:t>bottle </a:t>
            </a:r>
            <a:r>
              <a:rPr sz="1800" spc="-125" dirty="0">
                <a:latin typeface="Noto Sans CJK JP Bold"/>
                <a:cs typeface="Noto Sans CJK JP Bold"/>
              </a:rPr>
              <a:t>neck </a:t>
            </a:r>
            <a:r>
              <a:rPr sz="1800" spc="140" dirty="0">
                <a:latin typeface="Noto Sans CJK JP Black"/>
                <a:cs typeface="Noto Sans CJK JP Black"/>
              </a:rPr>
              <a:t>구조라고도</a:t>
            </a:r>
            <a:r>
              <a:rPr sz="1800" spc="180" dirty="0">
                <a:latin typeface="Noto Sans CJK JP Black"/>
                <a:cs typeface="Noto Sans CJK JP Black"/>
              </a:rPr>
              <a:t> </a:t>
            </a:r>
            <a:r>
              <a:rPr sz="1800" spc="5" dirty="0">
                <a:latin typeface="Noto Sans CJK JP Black"/>
                <a:cs typeface="Noto Sans CJK JP Black"/>
              </a:rPr>
              <a:t>함</a:t>
            </a:r>
            <a:r>
              <a:rPr sz="1800" spc="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74317" y="1871179"/>
            <a:ext cx="3924728" cy="2344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36882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4.</a:t>
            </a:r>
            <a:r>
              <a:rPr sz="2000" b="0" u="sng" spc="-1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GoogLeNet</a:t>
            </a:r>
            <a:r>
              <a:rPr sz="2000" b="0" u="sng" spc="-1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</a:t>
            </a:r>
            <a:r>
              <a:rPr sz="20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Inception</a:t>
            </a:r>
            <a:r>
              <a:rPr sz="2000" b="0" u="sng" spc="-1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)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5733084"/>
            <a:ext cx="533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5" dirty="0">
                <a:latin typeface="Bandal"/>
                <a:cs typeface="Bandal"/>
              </a:rPr>
              <a:t>1x1</a:t>
            </a:r>
            <a:r>
              <a:rPr sz="1800" b="0" spc="-150" dirty="0">
                <a:latin typeface="Bandal"/>
                <a:cs typeface="Bandal"/>
              </a:rPr>
              <a:t> </a:t>
            </a:r>
            <a:r>
              <a:rPr sz="1800" b="0" spc="260" dirty="0">
                <a:latin typeface="Bandal"/>
                <a:cs typeface="Bandal"/>
              </a:rPr>
              <a:t>Conv를</a:t>
            </a:r>
            <a:r>
              <a:rPr sz="1800" b="0" spc="-120" dirty="0">
                <a:latin typeface="Bandal"/>
                <a:cs typeface="Bandal"/>
              </a:rPr>
              <a:t> </a:t>
            </a:r>
            <a:r>
              <a:rPr sz="1800" b="0" spc="305" dirty="0">
                <a:latin typeface="Bandal"/>
                <a:cs typeface="Bandal"/>
              </a:rPr>
              <a:t>하면,</a:t>
            </a:r>
            <a:r>
              <a:rPr sz="1800" b="0" spc="-120" dirty="0">
                <a:latin typeface="Bandal"/>
                <a:cs typeface="Bandal"/>
              </a:rPr>
              <a:t> </a:t>
            </a:r>
            <a:r>
              <a:rPr sz="1800" b="0" spc="150" dirty="0">
                <a:latin typeface="Bandal"/>
                <a:cs typeface="Bandal"/>
              </a:rPr>
              <a:t>왜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450" dirty="0">
                <a:latin typeface="Bandal"/>
                <a:cs typeface="Bandal"/>
              </a:rPr>
              <a:t>연산량이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400" dirty="0">
                <a:latin typeface="Bandal"/>
                <a:cs typeface="Bandal"/>
              </a:rPr>
              <a:t>줄어들까?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5000" y="0"/>
            <a:ext cx="3429000" cy="1988820"/>
            <a:chOff x="5715000" y="0"/>
            <a:chExt cx="3429000" cy="1988820"/>
          </a:xfrm>
        </p:grpSpPr>
        <p:sp>
          <p:nvSpPr>
            <p:cNvPr id="6" name="object 6"/>
            <p:cNvSpPr/>
            <p:nvPr/>
          </p:nvSpPr>
          <p:spPr>
            <a:xfrm>
              <a:off x="5715000" y="0"/>
              <a:ext cx="3429000" cy="1988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2250" y="928369"/>
              <a:ext cx="857250" cy="429259"/>
            </a:xfrm>
            <a:custGeom>
              <a:avLst/>
              <a:gdLst/>
              <a:ahLst/>
              <a:cxnLst/>
              <a:rect l="l" t="t" r="r" b="b"/>
              <a:pathLst>
                <a:path w="857250" h="429259">
                  <a:moveTo>
                    <a:pt x="857250" y="53848"/>
                  </a:moveTo>
                  <a:lnTo>
                    <a:pt x="803656" y="53848"/>
                  </a:lnTo>
                  <a:lnTo>
                    <a:pt x="803656" y="375412"/>
                  </a:lnTo>
                  <a:lnTo>
                    <a:pt x="857250" y="375412"/>
                  </a:lnTo>
                  <a:lnTo>
                    <a:pt x="857250" y="53848"/>
                  </a:lnTo>
                  <a:close/>
                </a:path>
                <a:path w="857250" h="429259">
                  <a:moveTo>
                    <a:pt x="857250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75920"/>
                  </a:lnTo>
                  <a:lnTo>
                    <a:pt x="0" y="429260"/>
                  </a:lnTo>
                  <a:lnTo>
                    <a:pt x="857250" y="429260"/>
                  </a:lnTo>
                  <a:lnTo>
                    <a:pt x="857250" y="375920"/>
                  </a:lnTo>
                  <a:lnTo>
                    <a:pt x="53594" y="375920"/>
                  </a:lnTo>
                  <a:lnTo>
                    <a:pt x="53594" y="53340"/>
                  </a:lnTo>
                  <a:lnTo>
                    <a:pt x="857250" y="5334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2250" y="928624"/>
              <a:ext cx="857250" cy="428625"/>
            </a:xfrm>
            <a:custGeom>
              <a:avLst/>
              <a:gdLst/>
              <a:ahLst/>
              <a:cxnLst/>
              <a:rect l="l" t="t" r="r" b="b"/>
              <a:pathLst>
                <a:path w="857250" h="428625">
                  <a:moveTo>
                    <a:pt x="0" y="0"/>
                  </a:moveTo>
                  <a:lnTo>
                    <a:pt x="857250" y="0"/>
                  </a:lnTo>
                  <a:lnTo>
                    <a:pt x="857250" y="428625"/>
                  </a:lnTo>
                  <a:lnTo>
                    <a:pt x="0" y="428625"/>
                  </a:lnTo>
                  <a:lnTo>
                    <a:pt x="0" y="0"/>
                  </a:lnTo>
                  <a:close/>
                </a:path>
                <a:path w="857250" h="428625">
                  <a:moveTo>
                    <a:pt x="53594" y="53593"/>
                  </a:moveTo>
                  <a:lnTo>
                    <a:pt x="53594" y="375158"/>
                  </a:lnTo>
                  <a:lnTo>
                    <a:pt x="803655" y="375158"/>
                  </a:lnTo>
                  <a:lnTo>
                    <a:pt x="803655" y="53593"/>
                  </a:lnTo>
                  <a:lnTo>
                    <a:pt x="53594" y="5359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87337" y="2228850"/>
            <a:ext cx="8064500" cy="3213100"/>
            <a:chOff x="487337" y="2228850"/>
            <a:chExt cx="8064500" cy="3213100"/>
          </a:xfrm>
        </p:grpSpPr>
        <p:sp>
          <p:nvSpPr>
            <p:cNvPr id="10" name="object 10"/>
            <p:cNvSpPr/>
            <p:nvPr/>
          </p:nvSpPr>
          <p:spPr>
            <a:xfrm>
              <a:off x="696887" y="2438400"/>
              <a:ext cx="7473950" cy="2990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687" y="2235200"/>
              <a:ext cx="8051800" cy="3200400"/>
            </a:xfrm>
            <a:custGeom>
              <a:avLst/>
              <a:gdLst/>
              <a:ahLst/>
              <a:cxnLst/>
              <a:rect l="l" t="t" r="r" b="b"/>
              <a:pathLst>
                <a:path w="8051800" h="3200400">
                  <a:moveTo>
                    <a:pt x="0" y="3200400"/>
                  </a:moveTo>
                  <a:lnTo>
                    <a:pt x="8051800" y="3200400"/>
                  </a:lnTo>
                  <a:lnTo>
                    <a:pt x="80518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587" y="2340736"/>
            <a:ext cx="3025775" cy="2529840"/>
            <a:chOff x="201587" y="2340736"/>
            <a:chExt cx="3025775" cy="2529840"/>
          </a:xfrm>
        </p:grpSpPr>
        <p:sp>
          <p:nvSpPr>
            <p:cNvPr id="3" name="object 3"/>
            <p:cNvSpPr/>
            <p:nvPr/>
          </p:nvSpPr>
          <p:spPr>
            <a:xfrm>
              <a:off x="622105" y="2609468"/>
              <a:ext cx="2388648" cy="2136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937" y="2347086"/>
              <a:ext cx="3013075" cy="2517140"/>
            </a:xfrm>
            <a:custGeom>
              <a:avLst/>
              <a:gdLst/>
              <a:ahLst/>
              <a:cxnLst/>
              <a:rect l="l" t="t" r="r" b="b"/>
              <a:pathLst>
                <a:path w="3013075" h="2517140">
                  <a:moveTo>
                    <a:pt x="0" y="2517013"/>
                  </a:moveTo>
                  <a:lnTo>
                    <a:pt x="3013075" y="2517013"/>
                  </a:lnTo>
                  <a:lnTo>
                    <a:pt x="3013075" y="0"/>
                  </a:lnTo>
                  <a:lnTo>
                    <a:pt x="0" y="0"/>
                  </a:lnTo>
                  <a:lnTo>
                    <a:pt x="0" y="25170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7308" y="1525651"/>
            <a:ext cx="244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0000"/>
                </a:solidFill>
                <a:latin typeface="Noto Sans CJK JP Bold"/>
                <a:cs typeface="Noto Sans CJK JP Bold"/>
              </a:rPr>
              <a:t>[Fully </a:t>
            </a:r>
            <a:r>
              <a:rPr sz="1800" b="1" spc="-95" dirty="0">
                <a:solidFill>
                  <a:srgbClr val="FF0000"/>
                </a:solidFill>
                <a:latin typeface="Noto Sans CJK JP Bold"/>
                <a:cs typeface="Noto Sans CJK JP Bold"/>
              </a:rPr>
              <a:t>Connected </a:t>
            </a:r>
            <a:r>
              <a:rPr sz="1800" b="1" spc="-145" dirty="0">
                <a:solidFill>
                  <a:srgbClr val="FF0000"/>
                </a:solidFill>
                <a:latin typeface="Noto Sans CJK JP Bold"/>
                <a:cs typeface="Noto Sans CJK JP Bold"/>
              </a:rPr>
              <a:t>Layer</a:t>
            </a:r>
            <a:r>
              <a:rPr sz="1800" b="1" spc="-145">
                <a:solidFill>
                  <a:srgbClr val="FF0000"/>
                </a:solidFill>
                <a:latin typeface="Noto Sans CJK JP Bold"/>
                <a:cs typeface="Noto Sans CJK JP Bold"/>
              </a:rPr>
              <a:t>]  </a:t>
            </a:r>
            <a:r>
              <a:rPr lang="ko-KR" altLang="en-US" sz="1800" spc="140" dirty="0">
                <a:latin typeface="Noto Sans CJK JP Black"/>
                <a:cs typeface="Noto Sans CJK JP Bold"/>
              </a:rPr>
              <a:t>전</a:t>
            </a:r>
            <a:r>
              <a:rPr sz="1800" spc="140" smtClean="0">
                <a:latin typeface="Noto Sans CJK JP Black"/>
                <a:cs typeface="Noto Sans CJK JP Black"/>
              </a:rPr>
              <a:t>결합</a:t>
            </a:r>
            <a:r>
              <a:rPr sz="1800" spc="195" smtClean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계층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87673" y="2340736"/>
            <a:ext cx="5383530" cy="2454275"/>
            <a:chOff x="3487673" y="2340736"/>
            <a:chExt cx="5383530" cy="2454275"/>
          </a:xfrm>
        </p:grpSpPr>
        <p:sp>
          <p:nvSpPr>
            <p:cNvPr id="7" name="object 7"/>
            <p:cNvSpPr/>
            <p:nvPr/>
          </p:nvSpPr>
          <p:spPr>
            <a:xfrm>
              <a:off x="3533818" y="2506609"/>
              <a:ext cx="5224096" cy="2100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4023" y="2347086"/>
              <a:ext cx="5370830" cy="2441575"/>
            </a:xfrm>
            <a:custGeom>
              <a:avLst/>
              <a:gdLst/>
              <a:ahLst/>
              <a:cxnLst/>
              <a:rect l="l" t="t" r="r" b="b"/>
              <a:pathLst>
                <a:path w="5370830" h="2441575">
                  <a:moveTo>
                    <a:pt x="0" y="2441575"/>
                  </a:moveTo>
                  <a:lnTo>
                    <a:pt x="5370576" y="2441575"/>
                  </a:lnTo>
                  <a:lnTo>
                    <a:pt x="5370576" y="0"/>
                  </a:lnTo>
                  <a:lnTo>
                    <a:pt x="0" y="0"/>
                  </a:lnTo>
                  <a:lnTo>
                    <a:pt x="0" y="2441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636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1.</a:t>
            </a:r>
            <a:r>
              <a:rPr spc="-185" dirty="0"/>
              <a:t> </a:t>
            </a:r>
            <a:r>
              <a:rPr spc="375" dirty="0"/>
              <a:t>What</a:t>
            </a:r>
            <a:r>
              <a:rPr spc="-165" dirty="0"/>
              <a:t> </a:t>
            </a:r>
            <a:r>
              <a:rPr spc="-120" dirty="0"/>
              <a:t>is</a:t>
            </a:r>
            <a:r>
              <a:rPr spc="-155" dirty="0"/>
              <a:t> </a:t>
            </a:r>
            <a:r>
              <a:rPr spc="125" dirty="0"/>
              <a:t>Convolutional</a:t>
            </a:r>
            <a:r>
              <a:rPr spc="-170" dirty="0"/>
              <a:t> </a:t>
            </a:r>
            <a:r>
              <a:rPr spc="20" dirty="0"/>
              <a:t>Layer?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03038" y="1525651"/>
            <a:ext cx="221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[Convolutional </a:t>
            </a:r>
            <a:r>
              <a:rPr sz="1800" b="1" spc="-145" dirty="0">
                <a:solidFill>
                  <a:srgbClr val="FF0000"/>
                </a:solidFill>
                <a:latin typeface="Noto Sans CJK JP Bold"/>
                <a:cs typeface="Noto Sans CJK JP Bold"/>
              </a:rPr>
              <a:t>Layer]  </a:t>
            </a:r>
            <a:r>
              <a:rPr sz="1800" spc="140" dirty="0">
                <a:latin typeface="Noto Sans CJK JP Black"/>
                <a:cs typeface="Noto Sans CJK JP Black"/>
              </a:rPr>
              <a:t>합성곱</a:t>
            </a:r>
            <a:r>
              <a:rPr sz="1800" spc="20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계층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400" y="5743447"/>
            <a:ext cx="502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0" spc="210" dirty="0">
                <a:latin typeface="Bandal"/>
                <a:cs typeface="Bandal"/>
              </a:rPr>
              <a:t>What’s </a:t>
            </a:r>
            <a:r>
              <a:rPr sz="2400" b="0" spc="95" dirty="0">
                <a:latin typeface="Bandal"/>
                <a:cs typeface="Bandal"/>
              </a:rPr>
              <a:t>the</a:t>
            </a:r>
            <a:r>
              <a:rPr sz="2400" b="0" spc="-520" dirty="0">
                <a:latin typeface="Bandal"/>
                <a:cs typeface="Bandal"/>
              </a:rPr>
              <a:t> </a:t>
            </a:r>
            <a:r>
              <a:rPr sz="2400" b="0" spc="65" dirty="0">
                <a:latin typeface="Bandal"/>
                <a:cs typeface="Bandal"/>
              </a:rPr>
              <a:t>difference?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6600" y="1371600"/>
            <a:ext cx="5715000" cy="381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045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36882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4.</a:t>
            </a:r>
            <a:r>
              <a:rPr sz="2000" b="0" u="sng" spc="-1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GoogLeNet</a:t>
            </a:r>
            <a:r>
              <a:rPr sz="2000" b="0" u="sng" spc="-1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</a:t>
            </a:r>
            <a:r>
              <a:rPr sz="20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Inception</a:t>
            </a:r>
            <a:r>
              <a:rPr sz="2000" b="0" u="sng" spc="-1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)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875" y="1500124"/>
            <a:ext cx="833755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288" y="5673344"/>
            <a:ext cx="817951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smtClean="0">
                <a:latin typeface="Noto Sans CJK JP Black"/>
                <a:cs typeface="Noto Sans CJK JP Black"/>
              </a:rPr>
              <a:t>역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전</a:t>
            </a:r>
            <a:r>
              <a:rPr sz="1800" spc="140" smtClean="0">
                <a:latin typeface="Noto Sans CJK JP Black"/>
                <a:cs typeface="Noto Sans CJK JP Black"/>
              </a:rPr>
              <a:t>파에서 </a:t>
            </a:r>
            <a:r>
              <a:rPr sz="1800" spc="-75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기울기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소실이 발생하는 </a:t>
            </a:r>
            <a:r>
              <a:rPr sz="1800" spc="140">
                <a:solidFill>
                  <a:srgbClr val="FF0000"/>
                </a:solidFill>
                <a:latin typeface="Noto Sans CJK JP Black"/>
                <a:cs typeface="Noto Sans CJK JP Black"/>
              </a:rPr>
              <a:t>것을 </a:t>
            </a:r>
            <a:r>
              <a:rPr sz="1800" spc="-165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방지</a:t>
            </a:r>
            <a:r>
              <a:rPr sz="1800" spc="-165" smtClean="0">
                <a:latin typeface="Noto Sans CJK JP Black"/>
                <a:cs typeface="Noto Sans CJK JP Black"/>
              </a:rPr>
              <a:t>하기 </a:t>
            </a:r>
            <a:r>
              <a:rPr sz="1800" spc="140" dirty="0">
                <a:latin typeface="Noto Sans CJK JP Black"/>
                <a:cs typeface="Noto Sans CJK JP Black"/>
              </a:rPr>
              <a:t>위해 추가 분류기</a:t>
            </a:r>
            <a:r>
              <a:rPr sz="1800" spc="52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존재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12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28500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5.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ResNet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62" y="2100287"/>
            <a:ext cx="7829550" cy="450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1528953"/>
            <a:ext cx="341800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40" dirty="0">
                <a:latin typeface="Bandal"/>
                <a:cs typeface="Bandal"/>
              </a:rPr>
              <a:t>152</a:t>
            </a:r>
            <a:r>
              <a:rPr sz="1800" b="0" spc="-160" dirty="0">
                <a:latin typeface="Bandal"/>
                <a:cs typeface="Bandal"/>
              </a:rPr>
              <a:t> </a:t>
            </a:r>
            <a:r>
              <a:rPr sz="1800" b="0" dirty="0">
                <a:latin typeface="Bandal"/>
                <a:cs typeface="Bandal"/>
              </a:rPr>
              <a:t>Layers?</a:t>
            </a:r>
            <a:r>
              <a:rPr sz="1800" b="0" spc="-90" dirty="0">
                <a:latin typeface="Bandal"/>
                <a:cs typeface="Bandal"/>
              </a:rPr>
              <a:t> </a:t>
            </a:r>
            <a:r>
              <a:rPr sz="1800" b="0" spc="405" dirty="0">
                <a:latin typeface="Bandal"/>
                <a:cs typeface="Bandal"/>
              </a:rPr>
              <a:t>How</a:t>
            </a:r>
            <a:r>
              <a:rPr sz="1800" b="0" spc="-114" dirty="0">
                <a:latin typeface="Bandal"/>
                <a:cs typeface="Bandal"/>
              </a:rPr>
              <a:t> </a:t>
            </a:r>
            <a:r>
              <a:rPr sz="1800" b="0" spc="30" dirty="0">
                <a:latin typeface="Bandal"/>
                <a:cs typeface="Bandal"/>
              </a:rPr>
              <a:t>that</a:t>
            </a:r>
            <a:r>
              <a:rPr sz="1800" b="0" spc="-145" dirty="0">
                <a:latin typeface="Bandal"/>
                <a:cs typeface="Bandal"/>
              </a:rPr>
              <a:t> </a:t>
            </a:r>
            <a:r>
              <a:rPr sz="1800" b="0" spc="100" dirty="0">
                <a:latin typeface="Bandal"/>
                <a:cs typeface="Bandal"/>
              </a:rPr>
              <a:t>deep?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1501" y="1456181"/>
            <a:ext cx="284949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0" dirty="0">
                <a:latin typeface="Bandal"/>
                <a:cs typeface="Bandal"/>
              </a:rPr>
              <a:t>Residual</a:t>
            </a:r>
            <a:r>
              <a:rPr sz="2800" b="0" spc="-254" dirty="0">
                <a:latin typeface="Bandal"/>
                <a:cs typeface="Bandal"/>
              </a:rPr>
              <a:t> </a:t>
            </a:r>
            <a:r>
              <a:rPr sz="2800" b="0" spc="170" dirty="0">
                <a:latin typeface="Bandal"/>
                <a:cs typeface="Bandal"/>
              </a:rPr>
              <a:t>Block</a:t>
            </a:r>
            <a:endParaRPr sz="28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478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5.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ResNet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981" y="1476513"/>
            <a:ext cx="5588370" cy="2435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4994" y="957453"/>
            <a:ext cx="54074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사이사이에 있는 </a:t>
            </a:r>
            <a:r>
              <a:rPr sz="1800" spc="-80" dirty="0">
                <a:latin typeface="Noto Sans CJK JP Bold"/>
                <a:cs typeface="Noto Sans CJK JP Bold"/>
              </a:rPr>
              <a:t>Skip-Connection</a:t>
            </a:r>
            <a:r>
              <a:rPr sz="1800" spc="-80">
                <a:latin typeface="Noto Sans CJK JP Black"/>
                <a:cs typeface="Noto Sans CJK JP Black"/>
              </a:rPr>
              <a:t>이</a:t>
            </a:r>
            <a:r>
              <a:rPr sz="1800" spc="5">
                <a:latin typeface="Noto Sans CJK JP Black"/>
                <a:cs typeface="Noto Sans CJK JP Black"/>
              </a:rPr>
              <a:t> </a:t>
            </a:r>
            <a:r>
              <a:rPr lang="ko-KR" altLang="en-US" spc="70" dirty="0" smtClean="0">
                <a:latin typeface="Noto Sans CJK JP Black"/>
                <a:cs typeface="Noto Sans CJK JP Black"/>
              </a:rPr>
              <a:t>한 </a:t>
            </a:r>
            <a:r>
              <a:rPr sz="1800" spc="70" smtClean="0">
                <a:latin typeface="Noto Sans CJK JP Black"/>
                <a:cs typeface="Noto Sans CJK JP Black"/>
              </a:rPr>
              <a:t>몫함</a:t>
            </a:r>
            <a:r>
              <a:rPr sz="1800" spc="70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0849" y="4325937"/>
            <a:ext cx="5283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6130" y="6102197"/>
            <a:ext cx="37016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0000"/>
                </a:solidFill>
                <a:latin typeface="Noto Sans CJK JP Bold"/>
                <a:cs typeface="Noto Sans CJK JP Bold"/>
              </a:rPr>
              <a:t>Feature</a:t>
            </a:r>
            <a:r>
              <a:rPr sz="1800" spc="-9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를 </a:t>
            </a:r>
            <a:r>
              <a:rPr sz="1800" spc="140">
                <a:solidFill>
                  <a:srgbClr val="FF0000"/>
                </a:solidFill>
                <a:latin typeface="Noto Sans CJK JP Black"/>
                <a:cs typeface="Noto Sans CJK JP Black"/>
              </a:rPr>
              <a:t>추출하기 </a:t>
            </a:r>
            <a:r>
              <a:rPr lang="ko-KR" altLang="en-US" sz="1800" spc="1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전</a:t>
            </a:r>
            <a:r>
              <a:rPr sz="1800" spc="11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/</a:t>
            </a:r>
            <a:r>
              <a:rPr sz="1800" spc="1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후를</a:t>
            </a:r>
            <a:r>
              <a:rPr sz="1800" spc="26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더함</a:t>
            </a:r>
            <a:r>
              <a:rPr sz="1800" spc="45" dirty="0">
                <a:solidFill>
                  <a:srgbClr val="FF0000"/>
                </a:solidFill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7070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5.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ResNet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691387"/>
            <a:ext cx="5621655" cy="1272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720">
              <a:lnSpc>
                <a:spcPct val="150000"/>
              </a:lnSpc>
              <a:spcBef>
                <a:spcPts val="100"/>
              </a:spcBef>
            </a:pPr>
            <a:r>
              <a:rPr sz="1800" spc="-125" dirty="0">
                <a:latin typeface="Noto Sans CJK JP Bold"/>
                <a:cs typeface="Noto Sans CJK JP Bold"/>
              </a:rPr>
              <a:t>Feature </a:t>
            </a:r>
            <a:r>
              <a:rPr sz="1800" spc="-55" dirty="0">
                <a:latin typeface="Noto Sans CJK JP Bold"/>
                <a:cs typeface="Noto Sans CJK JP Bold"/>
              </a:rPr>
              <a:t>map</a:t>
            </a:r>
            <a:r>
              <a:rPr sz="1800" spc="-55">
                <a:latin typeface="Noto Sans CJK JP Black"/>
                <a:cs typeface="Noto Sans CJK JP Black"/>
              </a:rPr>
              <a:t>을 </a:t>
            </a:r>
            <a:r>
              <a:rPr sz="1800" spc="140" smtClean="0">
                <a:latin typeface="Noto Sans CJK JP Black"/>
                <a:cs typeface="Noto Sans CJK JP Black"/>
              </a:rPr>
              <a:t>추출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25" dirty="0">
                <a:latin typeface="Noto Sans CJK JP Black"/>
                <a:cs typeface="Noto Sans CJK JP Black"/>
              </a:rPr>
              <a:t>뒤</a:t>
            </a:r>
            <a:r>
              <a:rPr sz="1800" spc="-25" dirty="0">
                <a:latin typeface="Noto Sans CJK JP Bold"/>
                <a:cs typeface="Noto Sans CJK JP Bold"/>
              </a:rPr>
              <a:t>, </a:t>
            </a:r>
            <a:r>
              <a:rPr sz="1800" spc="-120" dirty="0">
                <a:latin typeface="Noto Sans CJK JP Bold"/>
                <a:cs typeface="Noto Sans CJK JP Bold"/>
              </a:rPr>
              <a:t>activation </a:t>
            </a:r>
            <a:r>
              <a:rPr sz="1800" spc="-80" dirty="0">
                <a:latin typeface="Noto Sans CJK JP Bold"/>
                <a:cs typeface="Noto Sans CJK JP Bold"/>
              </a:rPr>
              <a:t>function</a:t>
            </a:r>
            <a:r>
              <a:rPr sz="1800" spc="-80">
                <a:latin typeface="Noto Sans CJK JP Black"/>
                <a:cs typeface="Noto Sans CJK JP Black"/>
              </a:rPr>
              <a:t>을  </a:t>
            </a:r>
            <a:endParaRPr lang="en-US" sz="1800" spc="-80" dirty="0" smtClean="0">
              <a:latin typeface="Noto Sans CJK JP Black"/>
              <a:cs typeface="Noto Sans CJK JP Black"/>
            </a:endParaRPr>
          </a:p>
          <a:p>
            <a:pPr marL="12700" marR="553720">
              <a:lnSpc>
                <a:spcPct val="150000"/>
              </a:lnSpc>
              <a:spcBef>
                <a:spcPts val="100"/>
              </a:spcBef>
            </a:pPr>
            <a:r>
              <a:rPr sz="1800" spc="140" smtClean="0">
                <a:latin typeface="Noto Sans CJK JP Black"/>
                <a:cs typeface="Noto Sans CJK JP Black"/>
              </a:rPr>
              <a:t>하던 </a:t>
            </a:r>
            <a:r>
              <a:rPr sz="1800" spc="140" dirty="0">
                <a:latin typeface="Noto Sans CJK JP Black"/>
                <a:cs typeface="Noto Sans CJK JP Black"/>
              </a:rPr>
              <a:t>것이 </a:t>
            </a:r>
            <a:r>
              <a:rPr sz="1800" spc="100" dirty="0">
                <a:latin typeface="Noto Sans CJK JP Black"/>
                <a:cs typeface="Noto Sans CJK JP Black"/>
              </a:rPr>
              <a:t>일반적이었으나</a:t>
            </a:r>
            <a:r>
              <a:rPr sz="1800" spc="100" dirty="0">
                <a:latin typeface="Noto Sans CJK JP Bold"/>
                <a:cs typeface="Noto Sans CJK JP Bold"/>
              </a:rPr>
              <a:t>, </a:t>
            </a:r>
            <a:r>
              <a:rPr sz="1800" spc="140">
                <a:latin typeface="Noto Sans CJK JP Black"/>
                <a:cs typeface="Noto Sans CJK JP Black"/>
              </a:rPr>
              <a:t>개선된</a:t>
            </a:r>
            <a:r>
              <a:rPr sz="1800" spc="490">
                <a:latin typeface="Noto Sans CJK JP Black"/>
                <a:cs typeface="Noto Sans CJK JP Black"/>
              </a:rPr>
              <a:t> </a:t>
            </a:r>
            <a:r>
              <a:rPr sz="1800" spc="140" smtClean="0">
                <a:latin typeface="Noto Sans CJK JP Black"/>
                <a:cs typeface="Noto Sans CJK JP Black"/>
              </a:rPr>
              <a:t>구조에서는</a:t>
            </a:r>
            <a:r>
              <a:rPr lang="en-US" sz="1800" spc="140" dirty="0" smtClean="0">
                <a:latin typeface="Noto Sans CJK JP Black"/>
                <a:cs typeface="Noto Sans CJK JP Black"/>
              </a:rPr>
              <a:t> </a:t>
            </a:r>
            <a:r>
              <a:rPr sz="1800" spc="-175" smtClean="0">
                <a:latin typeface="Noto Sans CJK JP Black"/>
                <a:cs typeface="Noto Sans CJK JP Black"/>
              </a:rPr>
              <a:t>“</a:t>
            </a:r>
            <a:r>
              <a:rPr sz="1800" spc="-175" dirty="0">
                <a:latin typeface="Noto Sans CJK JP Black"/>
                <a:cs typeface="Noto Sans CJK JP Black"/>
              </a:rPr>
              <a:t>Pre</a:t>
            </a:r>
            <a:r>
              <a:rPr sz="1800" spc="-175" dirty="0">
                <a:latin typeface="Noto Sans CJK JP Bold"/>
                <a:cs typeface="Noto Sans CJK JP Bold"/>
              </a:rPr>
              <a:t>-</a:t>
            </a:r>
            <a:r>
              <a:rPr sz="1800" spc="-175" dirty="0">
                <a:latin typeface="Noto Sans CJK JP Black"/>
                <a:cs typeface="Noto Sans CJK JP Black"/>
              </a:rPr>
              <a:t>Activation” ( </a:t>
            </a:r>
            <a:r>
              <a:rPr sz="1800" spc="-155" dirty="0">
                <a:latin typeface="Noto Sans CJK JP Black"/>
                <a:cs typeface="Noto Sans CJK JP Black"/>
              </a:rPr>
              <a:t>activation </a:t>
            </a:r>
            <a:r>
              <a:rPr sz="1800" spc="-105" dirty="0">
                <a:latin typeface="Noto Sans CJK JP Black"/>
                <a:cs typeface="Noto Sans CJK JP Black"/>
              </a:rPr>
              <a:t>function이 </a:t>
            </a:r>
            <a:r>
              <a:rPr sz="1800" spc="140" dirty="0">
                <a:latin typeface="Noto Sans CJK JP Black"/>
                <a:cs typeface="Noto Sans CJK JP Black"/>
              </a:rPr>
              <a:t>먼저</a:t>
            </a:r>
            <a:r>
              <a:rPr sz="1800" spc="-105" dirty="0">
                <a:latin typeface="Noto Sans CJK JP Black"/>
                <a:cs typeface="Noto Sans CJK JP Black"/>
              </a:rPr>
              <a:t> </a:t>
            </a:r>
            <a:r>
              <a:rPr sz="1800" spc="25" dirty="0">
                <a:latin typeface="Noto Sans CJK JP Black"/>
                <a:cs typeface="Noto Sans CJK JP Black"/>
              </a:rPr>
              <a:t>들어감</a:t>
            </a:r>
            <a:r>
              <a:rPr sz="1800" spc="25" dirty="0">
                <a:latin typeface="Noto Sans CJK JP Bold"/>
                <a:cs typeface="Noto Sans CJK JP Bold"/>
              </a:rPr>
              <a:t>!)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7598" y="2447950"/>
            <a:ext cx="3438525" cy="404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887" y="1449099"/>
            <a:ext cx="2805600" cy="224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042" y="4473765"/>
            <a:ext cx="2785382" cy="2138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73175" y="3844925"/>
            <a:ext cx="311150" cy="382905"/>
            <a:chOff x="1273175" y="3844925"/>
            <a:chExt cx="311150" cy="382905"/>
          </a:xfrm>
        </p:grpSpPr>
        <p:sp>
          <p:nvSpPr>
            <p:cNvPr id="9" name="object 9"/>
            <p:cNvSpPr/>
            <p:nvPr/>
          </p:nvSpPr>
          <p:spPr>
            <a:xfrm>
              <a:off x="1285875" y="3857625"/>
              <a:ext cx="285750" cy="357505"/>
            </a:xfrm>
            <a:custGeom>
              <a:avLst/>
              <a:gdLst/>
              <a:ahLst/>
              <a:cxnLst/>
              <a:rect l="l" t="t" r="r" b="b"/>
              <a:pathLst>
                <a:path w="285750" h="357504">
                  <a:moveTo>
                    <a:pt x="214249" y="0"/>
                  </a:moveTo>
                  <a:lnTo>
                    <a:pt x="71374" y="0"/>
                  </a:lnTo>
                  <a:lnTo>
                    <a:pt x="71374" y="214375"/>
                  </a:lnTo>
                  <a:lnTo>
                    <a:pt x="0" y="214375"/>
                  </a:lnTo>
                  <a:lnTo>
                    <a:pt x="142875" y="357250"/>
                  </a:lnTo>
                  <a:lnTo>
                    <a:pt x="285750" y="214375"/>
                  </a:lnTo>
                  <a:lnTo>
                    <a:pt x="214249" y="214375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5875" y="3857625"/>
              <a:ext cx="285750" cy="357505"/>
            </a:xfrm>
            <a:custGeom>
              <a:avLst/>
              <a:gdLst/>
              <a:ahLst/>
              <a:cxnLst/>
              <a:rect l="l" t="t" r="r" b="b"/>
              <a:pathLst>
                <a:path w="285750" h="357504">
                  <a:moveTo>
                    <a:pt x="0" y="214375"/>
                  </a:moveTo>
                  <a:lnTo>
                    <a:pt x="71374" y="214375"/>
                  </a:lnTo>
                  <a:lnTo>
                    <a:pt x="71374" y="0"/>
                  </a:lnTo>
                  <a:lnTo>
                    <a:pt x="214249" y="0"/>
                  </a:lnTo>
                  <a:lnTo>
                    <a:pt x="214249" y="214375"/>
                  </a:lnTo>
                  <a:lnTo>
                    <a:pt x="285750" y="214375"/>
                  </a:lnTo>
                  <a:lnTo>
                    <a:pt x="142875" y="357250"/>
                  </a:lnTo>
                  <a:lnTo>
                    <a:pt x="0" y="21437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435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9356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6.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DenseNet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474" y="1437260"/>
            <a:ext cx="4000500" cy="3450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199" y="5154635"/>
            <a:ext cx="77216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6872" y="2002282"/>
            <a:ext cx="4617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ResNet </a:t>
            </a:r>
            <a:r>
              <a:rPr sz="1800" spc="140" dirty="0">
                <a:latin typeface="Noto Sans CJK JP Black"/>
                <a:cs typeface="Noto Sans CJK JP Black"/>
              </a:rPr>
              <a:t>아이디어의 연장선</a:t>
            </a:r>
            <a:r>
              <a:rPr sz="1800" spc="325" dirty="0">
                <a:latin typeface="Noto Sans CJK JP Black"/>
                <a:cs typeface="Noto Sans CJK JP Black"/>
              </a:rPr>
              <a:t> </a:t>
            </a:r>
            <a:r>
              <a:rPr sz="1800" spc="-5" dirty="0">
                <a:latin typeface="Noto Sans CJK JP Black"/>
                <a:cs typeface="Noto Sans CJK JP Black"/>
              </a:rPr>
              <a:t>상</a:t>
            </a:r>
            <a:r>
              <a:rPr sz="1800" spc="-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sz="1800" spc="140" dirty="0">
                <a:latin typeface="Noto Sans CJK JP Black"/>
                <a:cs typeface="Noto Sans CJK JP Black"/>
              </a:rPr>
              <a:t>마찬가지로 </a:t>
            </a:r>
            <a:r>
              <a:rPr sz="1800" spc="-105" dirty="0">
                <a:latin typeface="Noto Sans CJK JP Bold"/>
                <a:cs typeface="Noto Sans CJK JP Bold"/>
              </a:rPr>
              <a:t>Pre-Activation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80" dirty="0">
                <a:latin typeface="Noto Sans CJK JP Bold"/>
                <a:cs typeface="Noto Sans CJK JP Bold"/>
              </a:rPr>
              <a:t>BN-ReLU-Conv</a:t>
            </a:r>
            <a:r>
              <a:rPr sz="1800" spc="110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969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859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6.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DenseNet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637" y="1428750"/>
            <a:ext cx="77216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2044" y="5602020"/>
            <a:ext cx="575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쉽게 </a:t>
            </a:r>
            <a:r>
              <a:rPr sz="1800" spc="30" dirty="0">
                <a:latin typeface="Noto Sans CJK JP Black"/>
                <a:cs typeface="Noto Sans CJK JP Black"/>
              </a:rPr>
              <a:t>말해</a:t>
            </a:r>
            <a:r>
              <a:rPr sz="1800" spc="30" dirty="0">
                <a:latin typeface="Noto Sans CJK JP Bold"/>
                <a:cs typeface="Noto Sans CJK JP Bold"/>
              </a:rPr>
              <a:t>, </a:t>
            </a:r>
            <a:r>
              <a:rPr sz="1800" spc="-6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1800" spc="-60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이</a:t>
            </a:r>
            <a:r>
              <a:rPr lang="ko-KR" altLang="en-US" spc="-6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전</a:t>
            </a:r>
            <a:r>
              <a:rPr sz="1800" spc="-60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feature </a:t>
            </a:r>
            <a:r>
              <a:rPr sz="1800" spc="-55" dirty="0">
                <a:solidFill>
                  <a:srgbClr val="FF0000"/>
                </a:solidFill>
                <a:latin typeface="Noto Sans CJK JP Bold"/>
                <a:cs typeface="Noto Sans CJK JP Bold"/>
              </a:rPr>
              <a:t>map</a:t>
            </a:r>
            <a:r>
              <a:rPr sz="1800" spc="-5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에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누적해서</a:t>
            </a:r>
            <a:r>
              <a:rPr sz="1800" spc="-2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7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concatenate!”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283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9356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6.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DenseNet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625" y="1881123"/>
            <a:ext cx="6724650" cy="269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6142" y="5050028"/>
            <a:ext cx="502793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65" dirty="0">
                <a:latin typeface="Noto Sans CJK JP Bold"/>
                <a:cs typeface="Noto Sans CJK JP Bold"/>
              </a:rPr>
              <a:t>Deep </a:t>
            </a:r>
            <a:r>
              <a:rPr sz="1800" spc="135" dirty="0">
                <a:latin typeface="Noto Sans CJK JP Bold"/>
                <a:cs typeface="Noto Sans CJK JP Bold"/>
              </a:rPr>
              <a:t>-&gt; </a:t>
            </a:r>
            <a:r>
              <a:rPr sz="1800" spc="140" dirty="0">
                <a:latin typeface="Noto Sans CJK JP Black"/>
                <a:cs typeface="Noto Sans CJK JP Black"/>
              </a:rPr>
              <a:t>연산량 </a:t>
            </a:r>
            <a:r>
              <a:rPr sz="1800" spc="-85" dirty="0">
                <a:latin typeface="Noto Sans CJK JP Bold"/>
                <a:cs typeface="Noto Sans CJK JP Bold"/>
              </a:rPr>
              <a:t>too</a:t>
            </a:r>
            <a:r>
              <a:rPr sz="1800" spc="-20" dirty="0">
                <a:latin typeface="Noto Sans CJK JP Bold"/>
                <a:cs typeface="Noto Sans CJK JP Bold"/>
              </a:rPr>
              <a:t> </a:t>
            </a:r>
            <a:r>
              <a:rPr sz="1800" spc="-125" dirty="0">
                <a:latin typeface="Noto Sans CJK JP Bold"/>
                <a:cs typeface="Noto Sans CJK JP Bold"/>
              </a:rPr>
              <a:t>much!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그래서 </a:t>
            </a:r>
            <a:r>
              <a:rPr sz="1800" spc="-229" dirty="0">
                <a:latin typeface="Noto Sans CJK JP Black"/>
                <a:cs typeface="Noto Sans CJK JP Black"/>
              </a:rPr>
              <a:t>“1x1 </a:t>
            </a:r>
            <a:r>
              <a:rPr sz="1800" spc="-95" dirty="0">
                <a:latin typeface="Noto Sans CJK JP Bold"/>
                <a:cs typeface="Noto Sans CJK JP Bold"/>
              </a:rPr>
              <a:t>Conv </a:t>
            </a:r>
            <a:r>
              <a:rPr sz="1800" spc="-175" dirty="0">
                <a:latin typeface="Noto Sans CJK JP Black"/>
                <a:cs typeface="Noto Sans CJK JP Black"/>
              </a:rPr>
              <a:t>( </a:t>
            </a:r>
            <a:r>
              <a:rPr sz="1800" spc="165" dirty="0">
                <a:latin typeface="Noto Sans CJK JP Black"/>
                <a:cs typeface="Noto Sans CJK JP Black"/>
              </a:rPr>
              <a:t>= </a:t>
            </a:r>
            <a:r>
              <a:rPr sz="1800" spc="-155" dirty="0">
                <a:latin typeface="Noto Sans CJK JP Black"/>
                <a:cs typeface="Noto Sans CJK JP Black"/>
              </a:rPr>
              <a:t>Bottleneck </a:t>
            </a:r>
            <a:r>
              <a:rPr sz="1800" spc="-180" dirty="0">
                <a:latin typeface="Noto Sans CJK JP Black"/>
                <a:cs typeface="Noto Sans CJK JP Black"/>
              </a:rPr>
              <a:t>Layer </a:t>
            </a:r>
            <a:r>
              <a:rPr sz="1800" spc="-315" dirty="0">
                <a:latin typeface="Noto Sans CJK JP Black"/>
                <a:cs typeface="Noto Sans CJK JP Black"/>
              </a:rPr>
              <a:t>)”</a:t>
            </a:r>
            <a:r>
              <a:rPr sz="1800" spc="-22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사용함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424" y="2445141"/>
            <a:ext cx="8232521" cy="2816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12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8</a:t>
            </a:r>
            <a:r>
              <a:rPr spc="105"/>
              <a:t>.</a:t>
            </a:r>
            <a:r>
              <a:rPr spc="-245"/>
              <a:t> </a:t>
            </a:r>
            <a:r>
              <a:rPr lang="ko-KR" altLang="en-US" spc="385" dirty="0" smtClean="0"/>
              <a:t>실습</a:t>
            </a:r>
            <a:endParaRPr spc="3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474" y="1919858"/>
            <a:ext cx="7324725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" y="5192033"/>
            <a:ext cx="4912360" cy="1284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800" b="1" spc="140" dirty="0" smtClean="0">
                <a:latin typeface="Noto Sans CJK JP Black"/>
                <a:cs typeface="Noto Sans CJK JP Black"/>
              </a:rPr>
              <a:t>[ Input ]</a:t>
            </a:r>
            <a:r>
              <a:rPr lang="en-US" sz="1800" spc="140" dirty="0" smtClean="0">
                <a:latin typeface="Noto Sans CJK JP Black"/>
                <a:cs typeface="Noto Sans CJK JP Black"/>
              </a:rPr>
              <a:t> </a:t>
            </a:r>
            <a:r>
              <a:rPr sz="1800" spc="140" smtClean="0">
                <a:latin typeface="Noto Sans CJK JP Black"/>
                <a:cs typeface="Noto Sans CJK JP Black"/>
              </a:rPr>
              <a:t>입력</a:t>
            </a:r>
            <a:r>
              <a:rPr lang="ko-KR" altLang="en-US" spc="140" dirty="0" smtClean="0">
                <a:latin typeface="Noto Sans CJK JP Black"/>
                <a:cs typeface="Noto Sans CJK JP Black"/>
              </a:rPr>
              <a:t>으로 </a:t>
            </a:r>
            <a:r>
              <a:rPr lang="ko-KR" altLang="en-US" spc="140" dirty="0" err="1" smtClean="0">
                <a:latin typeface="Noto Sans CJK JP Black"/>
                <a:cs typeface="Noto Sans CJK JP Black"/>
              </a:rPr>
              <a:t>들어오는게</a:t>
            </a:r>
            <a:r>
              <a:rPr lang="ko-KR" altLang="en-US" spc="140" dirty="0" smtClean="0">
                <a:latin typeface="Noto Sans CJK JP Black"/>
                <a:cs typeface="Noto Sans CJK JP Black"/>
              </a:rPr>
              <a:t> </a:t>
            </a:r>
            <a:r>
              <a:rPr lang="ko-KR" altLang="en-US" b="1" spc="140" dirty="0" smtClean="0">
                <a:solidFill>
                  <a:srgbClr val="FF0000"/>
                </a:solidFill>
                <a:latin typeface="Noto Sans CJK JP Black"/>
                <a:cs typeface="Noto Sans CJK JP Bold"/>
              </a:rPr>
              <a:t>사진</a:t>
            </a:r>
            <a:r>
              <a:rPr sz="1800" b="1" spc="114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/</a:t>
            </a:r>
            <a:r>
              <a:rPr sz="1800" b="1" spc="114">
                <a:solidFill>
                  <a:srgbClr val="FF0000"/>
                </a:solidFill>
                <a:latin typeface="Noto Sans CJK JP Black"/>
                <a:cs typeface="Noto Sans CJK JP Black"/>
              </a:rPr>
              <a:t>영상  </a:t>
            </a:r>
            <a:endParaRPr lang="en-US" sz="1800" b="1" spc="114" dirty="0" smtClean="0">
              <a:solidFill>
                <a:srgbClr val="FF0000"/>
              </a:solidFill>
              <a:latin typeface="Noto Sans CJK JP Black"/>
              <a:cs typeface="Noto Sans CJK JP Black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800" b="1" spc="-114" dirty="0" smtClean="0">
                <a:latin typeface="Noto Sans CJK JP Bold"/>
                <a:cs typeface="Noto Sans CJK JP Bold"/>
              </a:rPr>
              <a:t>[ Weight ]</a:t>
            </a:r>
            <a:r>
              <a:rPr lang="en-US" sz="1800" spc="-114" dirty="0" smtClean="0">
                <a:latin typeface="Noto Sans CJK JP Bold"/>
                <a:cs typeface="Noto Sans CJK JP Bold"/>
              </a:rPr>
              <a:t>  </a:t>
            </a:r>
            <a:r>
              <a:rPr lang="ko-KR" altLang="en-US" sz="1800" spc="-114" dirty="0" smtClean="0">
                <a:latin typeface="Noto Sans CJK JP Bold"/>
                <a:cs typeface="Noto Sans CJK JP Bold"/>
              </a:rPr>
              <a:t>가중치가 </a:t>
            </a:r>
            <a:r>
              <a:rPr lang="ko-KR" altLang="en-US" sz="1800" b="1" spc="-114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필터</a:t>
            </a:r>
            <a:r>
              <a:rPr lang="ko-KR" altLang="en-US" sz="1800" spc="-114" dirty="0" smtClean="0">
                <a:latin typeface="Noto Sans CJK JP Bold"/>
                <a:cs typeface="Noto Sans CJK JP Bold"/>
              </a:rPr>
              <a:t>라는 점</a:t>
            </a:r>
            <a:endParaRPr lang="en-US" altLang="ko-KR" sz="1800" spc="-114" dirty="0" smtClean="0">
              <a:latin typeface="Noto Sans CJK JP Bold"/>
              <a:cs typeface="Noto Sans CJK JP Bold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b="1" spc="-114" dirty="0" smtClean="0">
                <a:latin typeface="Noto Sans CJK JP Bold"/>
                <a:cs typeface="Noto Sans CJK JP Bold"/>
              </a:rPr>
              <a:t>[ </a:t>
            </a:r>
            <a:r>
              <a:rPr lang="ko-KR" altLang="en-US" b="1" spc="-114" dirty="0" smtClean="0">
                <a:latin typeface="Noto Sans CJK JP Bold"/>
                <a:cs typeface="Noto Sans CJK JP Bold"/>
              </a:rPr>
              <a:t>연산 방식 </a:t>
            </a:r>
            <a:r>
              <a:rPr lang="en-US" altLang="ko-KR" b="1" spc="-114" dirty="0" smtClean="0">
                <a:latin typeface="Noto Sans CJK JP Bold"/>
                <a:cs typeface="Noto Sans CJK JP Bold"/>
              </a:rPr>
              <a:t>]</a:t>
            </a:r>
            <a:r>
              <a:rPr sz="1800" spc="-114" smtClean="0">
                <a:latin typeface="Noto Sans CJK JP Bold"/>
                <a:cs typeface="Noto Sans CJK JP Bold"/>
              </a:rPr>
              <a:t> </a:t>
            </a:r>
            <a:r>
              <a:rPr lang="ko-KR" altLang="en-US" spc="-114" dirty="0" smtClean="0">
                <a:latin typeface="Noto Sans CJK JP Bold"/>
                <a:cs typeface="Noto Sans CJK JP Bold"/>
              </a:rPr>
              <a:t>단순</a:t>
            </a:r>
            <a:r>
              <a:rPr sz="1800" spc="-114" smtClean="0">
                <a:latin typeface="Noto Sans CJK JP Bold"/>
                <a:cs typeface="Noto Sans CJK JP Bold"/>
              </a:rPr>
              <a:t> </a:t>
            </a:r>
            <a:r>
              <a:rPr sz="1800" spc="145" smtClean="0">
                <a:latin typeface="Noto Sans CJK JP Black"/>
                <a:cs typeface="Noto Sans CJK JP Black"/>
              </a:rPr>
              <a:t>곱</a:t>
            </a:r>
            <a:r>
              <a:rPr lang="ko-KR" altLang="en-US" sz="1800" spc="145" dirty="0" smtClean="0">
                <a:latin typeface="Noto Sans CJK JP Black"/>
                <a:cs typeface="Noto Sans CJK JP Black"/>
              </a:rPr>
              <a:t>셈이 아니라</a:t>
            </a:r>
            <a:r>
              <a:rPr sz="1800" spc="70" smtClean="0">
                <a:latin typeface="Noto Sans CJK JP Bold"/>
                <a:cs typeface="Noto Sans CJK JP Bold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합성곱</a:t>
            </a:r>
            <a:endParaRPr sz="1800" b="1">
              <a:solidFill>
                <a:srgbClr val="FF0000"/>
              </a:solidFill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5743447"/>
            <a:ext cx="335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05" dirty="0">
                <a:latin typeface="Bandal"/>
                <a:cs typeface="Bandal"/>
              </a:rPr>
              <a:t>Not </a:t>
            </a:r>
            <a:r>
              <a:rPr sz="2800" b="1" spc="95">
                <a:latin typeface="Bandal"/>
                <a:cs typeface="Bandal"/>
              </a:rPr>
              <a:t>so</a:t>
            </a:r>
            <a:r>
              <a:rPr sz="2800" b="1" spc="-665">
                <a:latin typeface="Bandal"/>
                <a:cs typeface="Bandal"/>
              </a:rPr>
              <a:t> </a:t>
            </a:r>
            <a:r>
              <a:rPr lang="en-US" sz="2800" b="1" spc="-665" dirty="0" smtClean="0">
                <a:latin typeface="Bandal"/>
                <a:cs typeface="Bandal"/>
              </a:rPr>
              <a:t> </a:t>
            </a:r>
            <a:r>
              <a:rPr sz="2800" b="1" spc="65" smtClean="0">
                <a:latin typeface="Bandal"/>
                <a:cs typeface="Bandal"/>
              </a:rPr>
              <a:t>different</a:t>
            </a:r>
            <a:r>
              <a:rPr sz="2800" b="1" spc="65" dirty="0">
                <a:latin typeface="Bandal"/>
                <a:cs typeface="Bandal"/>
              </a:rPr>
              <a:t>!</a:t>
            </a:r>
            <a:endParaRPr sz="2800" b="1">
              <a:latin typeface="Bandal"/>
              <a:cs typeface="Band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779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1.</a:t>
            </a:r>
            <a:r>
              <a:rPr spc="-185" dirty="0"/>
              <a:t> </a:t>
            </a:r>
            <a:r>
              <a:rPr spc="375" dirty="0"/>
              <a:t>What</a:t>
            </a:r>
            <a:r>
              <a:rPr spc="-165" dirty="0"/>
              <a:t> </a:t>
            </a:r>
            <a:r>
              <a:rPr spc="-120" dirty="0"/>
              <a:t>is</a:t>
            </a:r>
            <a:r>
              <a:rPr spc="-155" dirty="0"/>
              <a:t> </a:t>
            </a:r>
            <a:r>
              <a:rPr spc="125" dirty="0"/>
              <a:t>Convolutional</a:t>
            </a:r>
            <a:r>
              <a:rPr spc="-170" dirty="0"/>
              <a:t> </a:t>
            </a:r>
            <a:r>
              <a:rPr spc="20" dirty="0"/>
              <a:t>Layer?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308" y="1243076"/>
            <a:ext cx="2449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Noto Sans CJK JP Bold"/>
                <a:cs typeface="Noto Sans CJK JP Bold"/>
              </a:rPr>
              <a:t>[Fully </a:t>
            </a:r>
            <a:r>
              <a:rPr sz="1800" spc="-95" dirty="0">
                <a:latin typeface="Noto Sans CJK JP Bold"/>
                <a:cs typeface="Noto Sans CJK JP Bold"/>
              </a:rPr>
              <a:t>Connected </a:t>
            </a:r>
            <a:r>
              <a:rPr sz="1800" spc="-145" dirty="0">
                <a:latin typeface="Noto Sans CJK JP Bold"/>
                <a:cs typeface="Noto Sans CJK JP Bold"/>
              </a:rPr>
              <a:t>Layer]  </a:t>
            </a:r>
            <a:r>
              <a:rPr sz="1800" spc="140" dirty="0">
                <a:latin typeface="Noto Sans CJK JP Black"/>
                <a:cs typeface="Noto Sans CJK JP Black"/>
              </a:rPr>
              <a:t>젂결합</a:t>
            </a:r>
            <a:r>
              <a:rPr sz="1800" spc="19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계층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038" y="1243076"/>
            <a:ext cx="2211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[Convolutional </a:t>
            </a:r>
            <a:r>
              <a:rPr sz="1800" spc="-145" dirty="0">
                <a:latin typeface="Noto Sans CJK JP Bold"/>
                <a:cs typeface="Noto Sans CJK JP Bold"/>
              </a:rPr>
              <a:t>Layer]  </a:t>
            </a:r>
            <a:r>
              <a:rPr sz="1800" spc="140" dirty="0">
                <a:latin typeface="Noto Sans CJK JP Black"/>
                <a:cs typeface="Noto Sans CJK JP Black"/>
              </a:rPr>
              <a:t>합성곱</a:t>
            </a:r>
            <a:r>
              <a:rPr sz="1800" spc="20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계층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056" y="1295400"/>
            <a:ext cx="5644126" cy="3986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26923"/>
            <a:ext cx="5636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1.</a:t>
            </a:r>
            <a:r>
              <a:rPr sz="2400" b="0" spc="-185" dirty="0">
                <a:latin typeface="Bandal"/>
                <a:cs typeface="Bandal"/>
              </a:rPr>
              <a:t> </a:t>
            </a:r>
            <a:r>
              <a:rPr sz="2400" b="0" spc="375" dirty="0">
                <a:latin typeface="Bandal"/>
                <a:cs typeface="Bandal"/>
              </a:rPr>
              <a:t>What</a:t>
            </a:r>
            <a:r>
              <a:rPr sz="2400" b="0" spc="-165" dirty="0">
                <a:latin typeface="Bandal"/>
                <a:cs typeface="Bandal"/>
              </a:rPr>
              <a:t> </a:t>
            </a:r>
            <a:r>
              <a:rPr sz="2400" b="0" spc="-120" dirty="0">
                <a:latin typeface="Bandal"/>
                <a:cs typeface="Bandal"/>
              </a:rPr>
              <a:t>is</a:t>
            </a:r>
            <a:r>
              <a:rPr sz="2400" b="0" spc="-155" dirty="0">
                <a:latin typeface="Bandal"/>
                <a:cs typeface="Bandal"/>
              </a:rPr>
              <a:t> </a:t>
            </a:r>
            <a:r>
              <a:rPr sz="2400" b="0" spc="125" dirty="0">
                <a:latin typeface="Bandal"/>
                <a:cs typeface="Bandal"/>
              </a:rPr>
              <a:t>Convolutional</a:t>
            </a:r>
            <a:r>
              <a:rPr sz="2400" b="0" spc="-170" dirty="0">
                <a:latin typeface="Bandal"/>
                <a:cs typeface="Bandal"/>
              </a:rPr>
              <a:t> </a:t>
            </a:r>
            <a:r>
              <a:rPr sz="2400" b="0" spc="20" dirty="0">
                <a:latin typeface="Bandal"/>
                <a:cs typeface="Bandal"/>
              </a:rPr>
              <a:t>Layer?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885825"/>
            <a:ext cx="11593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(1)</a:t>
            </a:r>
            <a:r>
              <a:rPr sz="1800" b="1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800" b="1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input</a:t>
            </a:r>
            <a:endParaRPr sz="1800" b="1">
              <a:solidFill>
                <a:srgbClr val="FF0000"/>
              </a:solidFill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350" y="1257300"/>
            <a:ext cx="730885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885825"/>
            <a:ext cx="51217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(2</a:t>
            </a:r>
            <a:r>
              <a:rPr sz="1800" b="1" spc="-110">
                <a:solidFill>
                  <a:srgbClr val="FF0000"/>
                </a:solidFill>
                <a:latin typeface="Noto Sans CJK JP Bold"/>
                <a:cs typeface="Noto Sans CJK JP Bold"/>
              </a:rPr>
              <a:t>)</a:t>
            </a:r>
            <a:r>
              <a:rPr sz="1800" b="1" spc="135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lang="en-US" sz="1800" b="1" spc="-125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F</a:t>
            </a:r>
            <a:r>
              <a:rPr sz="1800" b="1" spc="-125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ilter</a:t>
            </a:r>
            <a:r>
              <a:rPr lang="en-US" sz="1800" b="1" spc="-125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lang="en-US" sz="1800" spc="-125" dirty="0" smtClean="0">
                <a:latin typeface="Noto Sans CJK JP Bold"/>
                <a:cs typeface="Noto Sans CJK JP Bold"/>
              </a:rPr>
              <a:t>( = </a:t>
            </a:r>
            <a:r>
              <a:rPr lang="en-US" spc="-125" dirty="0" smtClean="0">
                <a:latin typeface="Noto Sans CJK JP Bold"/>
                <a:cs typeface="Noto Sans CJK JP Bold"/>
              </a:rPr>
              <a:t>weight matrix </a:t>
            </a:r>
            <a:r>
              <a:rPr lang="en-US" altLang="ko-KR" spc="-125" dirty="0" smtClean="0">
                <a:latin typeface="Noto Sans CJK JP Bold"/>
                <a:cs typeface="Noto Sans CJK JP Bold"/>
              </a:rPr>
              <a:t>) &amp; </a:t>
            </a:r>
            <a:r>
              <a:rPr lang="en-US" altLang="ko-KR" b="1" spc="-125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(3) </a:t>
            </a:r>
            <a:r>
              <a:rPr lang="ko-KR" altLang="en-US" b="1" spc="-125" dirty="0" err="1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합성곱</a:t>
            </a:r>
            <a:endParaRPr sz="1800" b="1">
              <a:solidFill>
                <a:srgbClr val="FF0000"/>
              </a:solidFill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6923"/>
            <a:ext cx="5636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1.</a:t>
            </a:r>
            <a:r>
              <a:rPr sz="2400" b="0" spc="-185" dirty="0">
                <a:latin typeface="Bandal"/>
                <a:cs typeface="Bandal"/>
              </a:rPr>
              <a:t> </a:t>
            </a:r>
            <a:r>
              <a:rPr sz="2400" b="0" spc="375" dirty="0">
                <a:latin typeface="Bandal"/>
                <a:cs typeface="Bandal"/>
              </a:rPr>
              <a:t>What</a:t>
            </a:r>
            <a:r>
              <a:rPr sz="2400" b="0" spc="-165" dirty="0">
                <a:latin typeface="Bandal"/>
                <a:cs typeface="Bandal"/>
              </a:rPr>
              <a:t> </a:t>
            </a:r>
            <a:r>
              <a:rPr sz="2400" b="0" spc="-120" dirty="0">
                <a:latin typeface="Bandal"/>
                <a:cs typeface="Bandal"/>
              </a:rPr>
              <a:t>is</a:t>
            </a:r>
            <a:r>
              <a:rPr sz="2400" b="0" spc="-155" dirty="0">
                <a:latin typeface="Bandal"/>
                <a:cs typeface="Bandal"/>
              </a:rPr>
              <a:t> </a:t>
            </a:r>
            <a:r>
              <a:rPr sz="2400" b="0" spc="125" dirty="0">
                <a:latin typeface="Bandal"/>
                <a:cs typeface="Bandal"/>
              </a:rPr>
              <a:t>Convolutional</a:t>
            </a:r>
            <a:r>
              <a:rPr sz="2400" b="0" spc="-170" dirty="0">
                <a:latin typeface="Bandal"/>
                <a:cs typeface="Bandal"/>
              </a:rPr>
              <a:t> </a:t>
            </a:r>
            <a:r>
              <a:rPr sz="2400" b="0" spc="20" dirty="0">
                <a:latin typeface="Bandal"/>
                <a:cs typeface="Bandal"/>
              </a:rPr>
              <a:t>Layer?</a:t>
            </a:r>
            <a:endParaRPr sz="24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825" y="2038350"/>
            <a:ext cx="7267575" cy="267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1868" y="5615736"/>
            <a:ext cx="70505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>
                <a:latin typeface="Noto Sans CJK JP Black"/>
                <a:cs typeface="Noto Sans CJK JP Black"/>
              </a:rPr>
              <a:t>뉴런들이 </a:t>
            </a:r>
            <a:r>
              <a:rPr sz="1800" spc="140" smtClean="0">
                <a:latin typeface="Noto Sans CJK JP Black"/>
                <a:cs typeface="Noto Sans CJK JP Black"/>
              </a:rPr>
              <a:t>곱해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진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25" dirty="0">
                <a:latin typeface="Noto Sans CJK JP Black"/>
                <a:cs typeface="Noto Sans CJK JP Black"/>
              </a:rPr>
              <a:t>뒤</a:t>
            </a:r>
            <a:r>
              <a:rPr sz="1800" spc="-25" dirty="0">
                <a:latin typeface="Noto Sans CJK JP Bold"/>
                <a:cs typeface="Noto Sans CJK JP Bold"/>
              </a:rPr>
              <a:t>, </a:t>
            </a:r>
            <a:r>
              <a:rPr sz="1800" spc="140" dirty="0">
                <a:latin typeface="Noto Sans CJK JP Black"/>
                <a:cs typeface="Noto Sans CJK JP Black"/>
              </a:rPr>
              <a:t>모두 </a:t>
            </a:r>
            <a:r>
              <a:rPr sz="1800" spc="65" dirty="0">
                <a:latin typeface="Noto Sans CJK JP Black"/>
                <a:cs typeface="Noto Sans CJK JP Black"/>
              </a:rPr>
              <a:t>더해짐</a:t>
            </a:r>
            <a:r>
              <a:rPr sz="1800" spc="6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00" dirty="0">
                <a:latin typeface="Noto Sans CJK JP Bold"/>
                <a:cs typeface="Noto Sans CJK JP Bold"/>
              </a:rPr>
              <a:t>Matrix </a:t>
            </a:r>
            <a:r>
              <a:rPr sz="1800" spc="145" dirty="0">
                <a:latin typeface="Noto Sans CJK JP Black"/>
                <a:cs typeface="Noto Sans CJK JP Black"/>
              </a:rPr>
              <a:t>곱 </a:t>
            </a:r>
            <a:r>
              <a:rPr sz="1800" spc="140" dirty="0">
                <a:latin typeface="Noto Sans CJK JP Black"/>
                <a:cs typeface="Noto Sans CJK JP Black"/>
              </a:rPr>
              <a:t>연산으로 표현</a:t>
            </a:r>
            <a:r>
              <a:rPr sz="1800" spc="175" dirty="0"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4" y="957453"/>
            <a:ext cx="390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7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(1)</a:t>
            </a:r>
            <a:r>
              <a:rPr sz="18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2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FC의</a:t>
            </a:r>
            <a:r>
              <a:rPr sz="1800" b="0" u="sng" spc="-14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50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수식적</a:t>
            </a:r>
            <a:r>
              <a:rPr sz="1800" b="0" u="sng" spc="-14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5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표현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169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68" y="5530392"/>
            <a:ext cx="5297932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C(in) </a:t>
            </a:r>
            <a:r>
              <a:rPr sz="1800" spc="-175" dirty="0">
                <a:latin typeface="Noto Sans CJK JP Bold"/>
                <a:cs typeface="Noto Sans CJK JP Bold"/>
              </a:rPr>
              <a:t>x </a:t>
            </a:r>
            <a:r>
              <a:rPr sz="1800" spc="-40" dirty="0">
                <a:latin typeface="Noto Sans CJK JP Bold"/>
                <a:cs typeface="Noto Sans CJK JP Bold"/>
              </a:rPr>
              <a:t>C(out)</a:t>
            </a:r>
            <a:r>
              <a:rPr sz="1800" spc="-40" dirty="0">
                <a:latin typeface="Noto Sans CJK JP Black"/>
                <a:cs typeface="Noto Sans CJK JP Black"/>
              </a:rPr>
              <a:t>번의 </a:t>
            </a:r>
            <a:r>
              <a:rPr sz="1800" spc="140" dirty="0">
                <a:latin typeface="Noto Sans CJK JP Black"/>
                <a:cs typeface="Noto Sans CJK JP Black"/>
              </a:rPr>
              <a:t>합성곱 연산이</a:t>
            </a:r>
            <a:r>
              <a:rPr sz="1800" spc="65" dirty="0">
                <a:latin typeface="Noto Sans CJK JP Black"/>
                <a:cs typeface="Noto Sans CJK JP Black"/>
              </a:rPr>
              <a:t> </a:t>
            </a:r>
            <a:r>
              <a:rPr sz="1800" spc="80" dirty="0">
                <a:latin typeface="Noto Sans CJK JP Black"/>
                <a:cs typeface="Noto Sans CJK JP Black"/>
              </a:rPr>
              <a:t>이루어짐</a:t>
            </a:r>
            <a:r>
              <a:rPr sz="1800" spc="80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2062098"/>
            <a:ext cx="7134225" cy="260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55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4" y="957453"/>
            <a:ext cx="482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7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(2)</a:t>
            </a:r>
            <a:r>
              <a:rPr sz="18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229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Conv의</a:t>
            </a:r>
            <a:r>
              <a:rPr sz="1800" b="0" u="sng" spc="-14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50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수식적</a:t>
            </a:r>
            <a:r>
              <a:rPr sz="1800" b="0" u="sng" spc="-12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5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표현</a:t>
            </a:r>
            <a:endParaRPr sz="18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1205</Words>
  <Application>Microsoft Office PowerPoint</Application>
  <PresentationFormat>화면 슬라이드 쇼(4:3)</PresentationFormat>
  <Paragraphs>215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Theme</vt:lpstr>
      <vt:lpstr>Convolutional Neural Network (CNN)</vt:lpstr>
      <vt:lpstr>[복습] Fully Connected Layer (전결합 계층)</vt:lpstr>
      <vt:lpstr>[복습] Fully Connected Layer (전결합 계층)</vt:lpstr>
      <vt:lpstr>1. What is Convolutional Layer?</vt:lpstr>
      <vt:lpstr>1. What is Convolutional Layer?</vt:lpstr>
      <vt:lpstr>슬라이드 6</vt:lpstr>
      <vt:lpstr>슬라이드 7</vt:lpstr>
      <vt:lpstr>2. Convolutional Layer – 수식적 표현</vt:lpstr>
      <vt:lpstr>2. Convolutional Layer – 수식적 표현</vt:lpstr>
      <vt:lpstr>2. Convolutional Layer – 수식적 표현</vt:lpstr>
      <vt:lpstr>2. Convolutional Layer – 수식적 표현</vt:lpstr>
      <vt:lpstr>2. Convolutional Layer – 수식적 표현</vt:lpstr>
      <vt:lpstr>2. Convolutional Layer – 수식적 표현</vt:lpstr>
      <vt:lpstr>2. Convolutional Layer – 수식적 표현</vt:lpstr>
      <vt:lpstr>3. Why Convolutional Layer?</vt:lpstr>
      <vt:lpstr>슬라이드 16</vt:lpstr>
      <vt:lpstr>4. 용어 설명</vt:lpstr>
      <vt:lpstr>4. 용어 설명</vt:lpstr>
      <vt:lpstr>4. 용어 설명</vt:lpstr>
      <vt:lpstr>4. 용어 설명</vt:lpstr>
      <vt:lpstr>4. 용어 설명</vt:lpstr>
      <vt:lpstr>4. 용어 설명</vt:lpstr>
      <vt:lpstr>4. 용어 설명</vt:lpstr>
      <vt:lpstr>4. 용어 설명</vt:lpstr>
      <vt:lpstr>5. Dropout</vt:lpstr>
      <vt:lpstr>6. Gradient Vanishing Problem</vt:lpstr>
      <vt:lpstr>6. Gradient Vanishing Problem</vt:lpstr>
      <vt:lpstr>6. Gradient Vanishing Problem</vt:lpstr>
      <vt:lpstr>7. Batch Normalization</vt:lpstr>
      <vt:lpstr>7. Batch Normalization</vt:lpstr>
      <vt:lpstr>7. Batch Normalization</vt:lpstr>
      <vt:lpstr>7. Batch Normalization</vt:lpstr>
      <vt:lpstr>7. 심화 CNN</vt:lpstr>
      <vt:lpstr>7. 심화 CNN</vt:lpstr>
      <vt:lpstr>7. 심화 CNN</vt:lpstr>
      <vt:lpstr>슬라이드 36</vt:lpstr>
      <vt:lpstr>7. 심화 CNN</vt:lpstr>
      <vt:lpstr>7. 심화 CNN</vt:lpstr>
      <vt:lpstr>7. 심화 CNN</vt:lpstr>
      <vt:lpstr>7. 심화 CNN</vt:lpstr>
      <vt:lpstr>7. 심화 CNN</vt:lpstr>
      <vt:lpstr>7. 심화 CNN</vt:lpstr>
      <vt:lpstr>7. 심화 CNN</vt:lpstr>
      <vt:lpstr>7. 심화 CNN</vt:lpstr>
      <vt:lpstr>7. 심화 CNN</vt:lpstr>
      <vt:lpstr>7. 심화 CNN</vt:lpstr>
      <vt:lpstr>8. 실습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samsung</cp:lastModifiedBy>
  <cp:revision>10</cp:revision>
  <dcterms:created xsi:type="dcterms:W3CDTF">2020-03-13T06:50:18Z</dcterms:created>
  <dcterms:modified xsi:type="dcterms:W3CDTF">2020-05-03T10:55:24Z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2020-03-13T00:00:00Z</vt:filetime>
  </property>
</Properties>
</file>