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07" r:id="rId11"/>
    <p:sldId id="265" r:id="rId12"/>
    <p:sldId id="308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26923"/>
            <a:ext cx="898652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Bandal"/>
                <a:cs typeface="Band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Bandal"/>
                <a:cs typeface="Band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Bandal"/>
                <a:cs typeface="Band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00380"/>
          </a:xfrm>
          <a:custGeom>
            <a:avLst/>
            <a:gdLst/>
            <a:ahLst/>
            <a:cxnLst/>
            <a:rect l="l" t="t" r="r" b="b"/>
            <a:pathLst>
              <a:path w="9144000" h="500380">
                <a:moveTo>
                  <a:pt x="9144000" y="0"/>
                </a:moveTo>
                <a:lnTo>
                  <a:pt x="0" y="0"/>
                </a:lnTo>
                <a:lnTo>
                  <a:pt x="0" y="500037"/>
                </a:lnTo>
                <a:lnTo>
                  <a:pt x="9144000" y="500037"/>
                </a:lnTo>
                <a:lnTo>
                  <a:pt x="9144000" y="0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26923"/>
            <a:ext cx="898652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Bandal"/>
                <a:cs typeface="Band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0812" y="1065149"/>
            <a:ext cx="8663305" cy="4799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500505"/>
          </a:xfrm>
          <a:custGeom>
            <a:avLst/>
            <a:gdLst/>
            <a:ahLst/>
            <a:cxnLst/>
            <a:rect l="l" t="t" r="r" b="b"/>
            <a:pathLst>
              <a:path w="9144000" h="1500505">
                <a:moveTo>
                  <a:pt x="9144000" y="0"/>
                </a:moveTo>
                <a:lnTo>
                  <a:pt x="0" y="0"/>
                </a:lnTo>
                <a:lnTo>
                  <a:pt x="0" y="1500124"/>
                </a:lnTo>
                <a:lnTo>
                  <a:pt x="9144000" y="1500124"/>
                </a:lnTo>
                <a:lnTo>
                  <a:pt x="9144000" y="0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6388" y="596849"/>
            <a:ext cx="8065212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65" dirty="0"/>
              <a:t>Convolutional</a:t>
            </a:r>
            <a:r>
              <a:rPr sz="3200" spc="-235" dirty="0"/>
              <a:t> </a:t>
            </a:r>
            <a:r>
              <a:rPr sz="3200" spc="220" dirty="0"/>
              <a:t>Neural</a:t>
            </a:r>
            <a:r>
              <a:rPr sz="3200" spc="-225" dirty="0"/>
              <a:t> </a:t>
            </a:r>
            <a:r>
              <a:rPr sz="3200" spc="385" dirty="0"/>
              <a:t>Network</a:t>
            </a:r>
            <a:r>
              <a:rPr sz="3200" spc="-245" dirty="0"/>
              <a:t> </a:t>
            </a:r>
            <a:r>
              <a:rPr sz="3200" spc="505" dirty="0"/>
              <a:t>(CNN)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5791200" y="6025388"/>
            <a:ext cx="279399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190" dirty="0">
                <a:latin typeface="Bandal"/>
                <a:cs typeface="Bandal"/>
              </a:rPr>
              <a:t>191127</a:t>
            </a:r>
            <a:r>
              <a:rPr sz="2400" b="0" spc="-270" dirty="0">
                <a:latin typeface="Bandal"/>
                <a:cs typeface="Bandal"/>
              </a:rPr>
              <a:t> </a:t>
            </a:r>
            <a:r>
              <a:rPr sz="2400" b="0" spc="665" dirty="0">
                <a:latin typeface="Bandal"/>
                <a:cs typeface="Bandal"/>
              </a:rPr>
              <a:t>이승한</a:t>
            </a:r>
            <a:endParaRPr sz="2400">
              <a:latin typeface="Bandal"/>
              <a:cs typeface="Band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1813" y="1967395"/>
            <a:ext cx="6028791" cy="3439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3937" y="1416050"/>
            <a:ext cx="6070600" cy="521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8" y="26923"/>
            <a:ext cx="63982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2.</a:t>
            </a:r>
            <a:r>
              <a:rPr spc="-185" dirty="0"/>
              <a:t> </a:t>
            </a:r>
            <a:r>
              <a:rPr spc="125" dirty="0"/>
              <a:t>Convolutional</a:t>
            </a:r>
            <a:r>
              <a:rPr spc="-165" dirty="0"/>
              <a:t> </a:t>
            </a:r>
            <a:r>
              <a:rPr spc="45" dirty="0"/>
              <a:t>Layer</a:t>
            </a:r>
            <a:r>
              <a:rPr spc="-155" dirty="0"/>
              <a:t> </a:t>
            </a:r>
            <a:r>
              <a:rPr spc="30" dirty="0"/>
              <a:t>–</a:t>
            </a:r>
            <a:r>
              <a:rPr spc="-160" dirty="0"/>
              <a:t> </a:t>
            </a:r>
            <a:r>
              <a:rPr spc="665" dirty="0"/>
              <a:t>수식적</a:t>
            </a:r>
            <a:r>
              <a:rPr spc="-160" dirty="0"/>
              <a:t> </a:t>
            </a:r>
            <a:r>
              <a:rPr spc="700" dirty="0"/>
              <a:t>표현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295400" y="1370012"/>
            <a:ext cx="1600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352800" y="1370012"/>
            <a:ext cx="2057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791200" y="1370012"/>
            <a:ext cx="1143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71600" y="990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0" y="990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FILTER ( = weight 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91200" y="990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3937" y="1416050"/>
            <a:ext cx="6070600" cy="521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8" y="26923"/>
            <a:ext cx="63982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2.</a:t>
            </a:r>
            <a:r>
              <a:rPr spc="-185" dirty="0"/>
              <a:t> </a:t>
            </a:r>
            <a:r>
              <a:rPr spc="125" dirty="0"/>
              <a:t>Convolutional</a:t>
            </a:r>
            <a:r>
              <a:rPr spc="-165" dirty="0"/>
              <a:t> </a:t>
            </a:r>
            <a:r>
              <a:rPr spc="45" dirty="0"/>
              <a:t>Layer</a:t>
            </a:r>
            <a:r>
              <a:rPr spc="-155" dirty="0"/>
              <a:t> </a:t>
            </a:r>
            <a:r>
              <a:rPr spc="30" dirty="0"/>
              <a:t>–</a:t>
            </a:r>
            <a:r>
              <a:rPr spc="-160" dirty="0"/>
              <a:t> </a:t>
            </a:r>
            <a:r>
              <a:rPr spc="665" dirty="0"/>
              <a:t>수식적</a:t>
            </a:r>
            <a:r>
              <a:rPr spc="-160" dirty="0"/>
              <a:t> </a:t>
            </a:r>
            <a:r>
              <a:rPr spc="700" dirty="0"/>
              <a:t>표현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295400" y="1370012"/>
            <a:ext cx="1600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352800" y="1370012"/>
            <a:ext cx="2057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791200" y="1370012"/>
            <a:ext cx="1143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71600" y="990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0" y="990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FILTER ( = weight 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91200" y="990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219200" y="1447800"/>
            <a:ext cx="1828800" cy="5181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124200" y="1447800"/>
            <a:ext cx="1143000" cy="3352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715000" y="1676400"/>
            <a:ext cx="8382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3937" y="1416050"/>
            <a:ext cx="6070600" cy="521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8" y="26923"/>
            <a:ext cx="63982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2.</a:t>
            </a:r>
            <a:r>
              <a:rPr spc="-185" dirty="0"/>
              <a:t> </a:t>
            </a:r>
            <a:r>
              <a:rPr spc="125" dirty="0"/>
              <a:t>Convolutional</a:t>
            </a:r>
            <a:r>
              <a:rPr spc="-165" dirty="0"/>
              <a:t> </a:t>
            </a:r>
            <a:r>
              <a:rPr spc="45" dirty="0"/>
              <a:t>Layer</a:t>
            </a:r>
            <a:r>
              <a:rPr spc="-155" dirty="0"/>
              <a:t> </a:t>
            </a:r>
            <a:r>
              <a:rPr spc="30" dirty="0"/>
              <a:t>–</a:t>
            </a:r>
            <a:r>
              <a:rPr spc="-160" dirty="0"/>
              <a:t> </a:t>
            </a:r>
            <a:r>
              <a:rPr spc="665" dirty="0"/>
              <a:t>수식적</a:t>
            </a:r>
            <a:r>
              <a:rPr spc="-160" dirty="0"/>
              <a:t> </a:t>
            </a:r>
            <a:r>
              <a:rPr spc="700" dirty="0"/>
              <a:t>표현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295400" y="1370012"/>
            <a:ext cx="1600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352800" y="1370012"/>
            <a:ext cx="2057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791200" y="1370012"/>
            <a:ext cx="1143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71600" y="990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0" y="990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FILTER ( = weight 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91200" y="990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219200" y="1447800"/>
            <a:ext cx="1828800" cy="5181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419600" y="1447800"/>
            <a:ext cx="1143000" cy="3352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715000" y="2362200"/>
            <a:ext cx="8382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987" y="1357249"/>
            <a:ext cx="8303386" cy="35005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8" y="26923"/>
            <a:ext cx="70078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2.</a:t>
            </a:r>
            <a:r>
              <a:rPr spc="-185" dirty="0"/>
              <a:t> </a:t>
            </a:r>
            <a:r>
              <a:rPr spc="125" dirty="0"/>
              <a:t>Convolutional</a:t>
            </a:r>
            <a:r>
              <a:rPr spc="-165" dirty="0"/>
              <a:t> </a:t>
            </a:r>
            <a:r>
              <a:rPr spc="45" dirty="0"/>
              <a:t>Layer</a:t>
            </a:r>
            <a:r>
              <a:rPr spc="-155" dirty="0"/>
              <a:t> </a:t>
            </a:r>
            <a:r>
              <a:rPr spc="30" dirty="0"/>
              <a:t>–</a:t>
            </a:r>
            <a:r>
              <a:rPr spc="-160" dirty="0"/>
              <a:t> </a:t>
            </a:r>
            <a:r>
              <a:rPr spc="665" dirty="0"/>
              <a:t>수식적</a:t>
            </a:r>
            <a:r>
              <a:rPr spc="-160" dirty="0"/>
              <a:t> </a:t>
            </a:r>
            <a:r>
              <a:rPr spc="700" dirty="0"/>
              <a:t>표현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2912" y="785799"/>
            <a:ext cx="7786751" cy="556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8" y="26923"/>
            <a:ext cx="62458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2.</a:t>
            </a:r>
            <a:r>
              <a:rPr spc="-185" dirty="0"/>
              <a:t> </a:t>
            </a:r>
            <a:r>
              <a:rPr spc="125" dirty="0"/>
              <a:t>Convolutional</a:t>
            </a:r>
            <a:r>
              <a:rPr spc="-165" dirty="0"/>
              <a:t> </a:t>
            </a:r>
            <a:r>
              <a:rPr spc="45" dirty="0"/>
              <a:t>Layer</a:t>
            </a:r>
            <a:r>
              <a:rPr spc="-155" dirty="0"/>
              <a:t> </a:t>
            </a:r>
            <a:r>
              <a:rPr spc="30" dirty="0"/>
              <a:t>–</a:t>
            </a:r>
            <a:r>
              <a:rPr spc="-160" dirty="0"/>
              <a:t> </a:t>
            </a:r>
            <a:r>
              <a:rPr spc="665" dirty="0"/>
              <a:t>수식적</a:t>
            </a:r>
            <a:r>
              <a:rPr spc="-160" dirty="0"/>
              <a:t> </a:t>
            </a:r>
            <a:r>
              <a:rPr spc="700" dirty="0"/>
              <a:t>표현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014" y="4648201"/>
            <a:ext cx="7326986" cy="1887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800" spc="-80" dirty="0" smtClean="0">
              <a:latin typeface="Noto Sans CJK JP Bold"/>
              <a:cs typeface="Noto Sans CJK JP Bold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lang="en-US" sz="2750" dirty="0" smtClean="0">
              <a:latin typeface="Noto Sans CJK JP Bold"/>
              <a:cs typeface="Noto Sans CJK JP Bold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2750">
              <a:latin typeface="Noto Sans CJK JP Bold"/>
              <a:cs typeface="Noto Sans CJK JP Bold"/>
            </a:endParaRPr>
          </a:p>
          <a:p>
            <a:pPr marL="1591310" algn="ctr">
              <a:lnSpc>
                <a:spcPct val="100000"/>
              </a:lnSpc>
            </a:pPr>
            <a:r>
              <a:rPr sz="1800" spc="-100">
                <a:latin typeface="Noto Sans CJK JP Bold"/>
                <a:cs typeface="Noto Sans CJK JP Bold"/>
              </a:rPr>
              <a:t>FC </a:t>
            </a:r>
            <a:r>
              <a:rPr sz="1800" spc="140" smtClean="0">
                <a:latin typeface="Noto Sans CJK JP Black"/>
                <a:cs typeface="Noto Sans CJK JP Black"/>
              </a:rPr>
              <a:t>대</a:t>
            </a:r>
            <a:r>
              <a:rPr lang="ko-KR" altLang="en-US" sz="1800" spc="140" dirty="0" smtClean="0">
                <a:latin typeface="Noto Sans CJK JP Black"/>
                <a:cs typeface="Noto Sans CJK JP Black"/>
              </a:rPr>
              <a:t>신</a:t>
            </a:r>
            <a:r>
              <a:rPr sz="1800" spc="140" smtClean="0">
                <a:latin typeface="Noto Sans CJK JP Black"/>
                <a:cs typeface="Noto Sans CJK JP Black"/>
              </a:rPr>
              <a:t> </a:t>
            </a:r>
            <a:r>
              <a:rPr sz="1800" spc="-105" dirty="0">
                <a:latin typeface="Noto Sans CJK JP Bold"/>
                <a:cs typeface="Noto Sans CJK JP Bold"/>
              </a:rPr>
              <a:t>Convolutional </a:t>
            </a:r>
            <a:r>
              <a:rPr sz="1800" spc="-140">
                <a:latin typeface="Noto Sans CJK JP Bold"/>
                <a:cs typeface="Noto Sans CJK JP Bold"/>
              </a:rPr>
              <a:t>Layer </a:t>
            </a:r>
            <a:r>
              <a:rPr lang="en-US" sz="1800" spc="-140" dirty="0" smtClean="0">
                <a:latin typeface="Noto Sans CJK JP Bold"/>
                <a:cs typeface="Noto Sans CJK JP Bold"/>
              </a:rPr>
              <a:t> </a:t>
            </a:r>
            <a:r>
              <a:rPr lang="ko-KR" altLang="en-US" sz="1800" spc="-140" dirty="0" smtClean="0">
                <a:latin typeface="Noto Sans CJK JP Bold"/>
                <a:cs typeface="Noto Sans CJK JP Bold"/>
              </a:rPr>
              <a:t>쓰는</a:t>
            </a:r>
            <a:r>
              <a:rPr lang="en-US" altLang="ko-KR" sz="1800" spc="-140" dirty="0" smtClean="0">
                <a:latin typeface="Noto Sans CJK JP Bold"/>
                <a:cs typeface="Noto Sans CJK JP Bold"/>
              </a:rPr>
              <a:t>(</a:t>
            </a:r>
            <a:r>
              <a:rPr sz="1800" spc="140" smtClean="0">
                <a:latin typeface="Noto Sans CJK JP Black"/>
                <a:cs typeface="Noto Sans CJK JP Black"/>
              </a:rPr>
              <a:t>써야하는</a:t>
            </a:r>
            <a:r>
              <a:rPr lang="en-US" sz="1800" spc="140" dirty="0" smtClean="0">
                <a:latin typeface="Noto Sans CJK JP Black"/>
                <a:cs typeface="Noto Sans CJK JP Black"/>
              </a:rPr>
              <a:t>)</a:t>
            </a:r>
            <a:r>
              <a:rPr sz="1800" spc="370" smtClean="0">
                <a:latin typeface="Noto Sans CJK JP Black"/>
                <a:cs typeface="Noto Sans CJK JP Black"/>
              </a:rPr>
              <a:t> </a:t>
            </a:r>
            <a:r>
              <a:rPr sz="1800" spc="60" dirty="0">
                <a:latin typeface="Noto Sans CJK JP Black"/>
                <a:cs typeface="Noto Sans CJK JP Black"/>
              </a:rPr>
              <a:t>이유</a:t>
            </a:r>
            <a:r>
              <a:rPr sz="1800" spc="60" dirty="0">
                <a:latin typeface="Noto Sans CJK JP Bold"/>
                <a:cs typeface="Noto Sans CJK JP Bold"/>
              </a:rPr>
              <a:t>?</a:t>
            </a:r>
            <a:endParaRPr sz="1800">
              <a:latin typeface="Noto Sans CJK JP Bold"/>
              <a:cs typeface="Noto Sans CJK JP Bold"/>
            </a:endParaRPr>
          </a:p>
          <a:p>
            <a:pPr marL="1590675" algn="ctr">
              <a:lnSpc>
                <a:spcPct val="100000"/>
              </a:lnSpc>
              <a:spcBef>
                <a:spcPts val="1145"/>
              </a:spcBef>
            </a:pPr>
            <a:r>
              <a:rPr sz="2000" b="1" spc="135" dirty="0">
                <a:solidFill>
                  <a:srgbClr val="FF0000"/>
                </a:solidFill>
                <a:latin typeface="Bandal"/>
                <a:cs typeface="Bandal"/>
              </a:rPr>
              <a:t>“Parameter </a:t>
            </a:r>
            <a:r>
              <a:rPr sz="2000" b="1" spc="585" dirty="0">
                <a:solidFill>
                  <a:srgbClr val="FF0000"/>
                </a:solidFill>
                <a:latin typeface="Bandal"/>
                <a:cs typeface="Bandal"/>
              </a:rPr>
              <a:t>수의</a:t>
            </a:r>
            <a:r>
              <a:rPr sz="2000" b="1" spc="-480" dirty="0">
                <a:solidFill>
                  <a:srgbClr val="FF0000"/>
                </a:solidFill>
                <a:latin typeface="Bandal"/>
                <a:cs typeface="Bandal"/>
              </a:rPr>
              <a:t> </a:t>
            </a:r>
            <a:r>
              <a:rPr sz="2000" b="1" spc="315" dirty="0">
                <a:solidFill>
                  <a:srgbClr val="FF0000"/>
                </a:solidFill>
                <a:latin typeface="Bandal"/>
                <a:cs typeface="Bandal"/>
              </a:rPr>
              <a:t>감소!”</a:t>
            </a:r>
            <a:endParaRPr sz="2000" b="1">
              <a:solidFill>
                <a:srgbClr val="FF0000"/>
              </a:solidFill>
              <a:latin typeface="Bandal"/>
              <a:cs typeface="Band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10048" y="1859914"/>
            <a:ext cx="3943350" cy="2571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85749" y="1583690"/>
            <a:ext cx="3200400" cy="3216910"/>
            <a:chOff x="485749" y="1359408"/>
            <a:chExt cx="3200400" cy="3216910"/>
          </a:xfrm>
        </p:grpSpPr>
        <p:sp>
          <p:nvSpPr>
            <p:cNvPr id="5" name="object 5"/>
            <p:cNvSpPr/>
            <p:nvPr/>
          </p:nvSpPr>
          <p:spPr>
            <a:xfrm>
              <a:off x="523849" y="1359408"/>
              <a:ext cx="3162300" cy="3209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0037" y="4559808"/>
              <a:ext cx="1000125" cy="1905"/>
            </a:xfrm>
            <a:custGeom>
              <a:avLst/>
              <a:gdLst/>
              <a:ahLst/>
              <a:cxnLst/>
              <a:rect l="l" t="t" r="r" b="b"/>
              <a:pathLst>
                <a:path w="1000125" h="1904">
                  <a:moveTo>
                    <a:pt x="0" y="0"/>
                  </a:moveTo>
                  <a:lnTo>
                    <a:pt x="1000086" y="165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008878" y="1383791"/>
            <a:ext cx="1396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Noto Sans CJK JP Bold"/>
                <a:cs typeface="Noto Sans CJK JP Bold"/>
              </a:rPr>
              <a:t>( </a:t>
            </a:r>
            <a:r>
              <a:rPr sz="1800" spc="-105" dirty="0">
                <a:latin typeface="Noto Sans CJK JP Bold"/>
                <a:cs typeface="Noto Sans CJK JP Bold"/>
              </a:rPr>
              <a:t>3x3x16x32</a:t>
            </a:r>
            <a:r>
              <a:rPr sz="1800" spc="185" dirty="0">
                <a:latin typeface="Noto Sans CJK JP Bold"/>
                <a:cs typeface="Noto Sans CJK JP Bold"/>
              </a:rPr>
              <a:t> </a:t>
            </a:r>
            <a:r>
              <a:rPr sz="1800" spc="-135" dirty="0">
                <a:latin typeface="Noto Sans CJK JP Bold"/>
                <a:cs typeface="Noto Sans CJK JP Bold"/>
              </a:rPr>
              <a:t>)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8" y="26923"/>
            <a:ext cx="63982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3.</a:t>
            </a:r>
            <a:r>
              <a:rPr spc="-190" dirty="0"/>
              <a:t> </a:t>
            </a:r>
            <a:r>
              <a:rPr spc="520" dirty="0"/>
              <a:t>Why</a:t>
            </a:r>
            <a:r>
              <a:rPr spc="-165" dirty="0"/>
              <a:t> </a:t>
            </a:r>
            <a:r>
              <a:rPr spc="125" dirty="0"/>
              <a:t>Convolutional</a:t>
            </a:r>
            <a:r>
              <a:rPr spc="-180" dirty="0"/>
              <a:t> </a:t>
            </a:r>
            <a:r>
              <a:rPr spc="20" dirty="0"/>
              <a:t>Layer?</a:t>
            </a:r>
          </a:p>
        </p:txBody>
      </p:sp>
      <p:sp>
        <p:nvSpPr>
          <p:cNvPr id="9" name="object 9"/>
          <p:cNvSpPr/>
          <p:nvPr/>
        </p:nvSpPr>
        <p:spPr>
          <a:xfrm>
            <a:off x="5857875" y="1783715"/>
            <a:ext cx="1643380" cy="1905"/>
          </a:xfrm>
          <a:custGeom>
            <a:avLst/>
            <a:gdLst/>
            <a:ahLst/>
            <a:cxnLst/>
            <a:rect l="l" t="t" r="r" b="b"/>
            <a:pathLst>
              <a:path w="1643379" h="1905">
                <a:moveTo>
                  <a:pt x="0" y="0"/>
                </a:moveTo>
                <a:lnTo>
                  <a:pt x="1643126" y="165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685800" y="77366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[ Fully Connected</a:t>
            </a:r>
            <a:r>
              <a:rPr lang="ko-KR" altLang="en-US" b="1" dirty="0" smtClean="0">
                <a:solidFill>
                  <a:srgbClr val="FF0000"/>
                </a:solidFill>
              </a:rPr>
              <a:t>를 쓸 경우 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0" y="77366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[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Convolutional</a:t>
            </a:r>
            <a:r>
              <a:rPr lang="en-US" altLang="ko-KR" b="1" dirty="0" smtClean="0">
                <a:solidFill>
                  <a:srgbClr val="FF0000"/>
                </a:solidFill>
              </a:rPr>
              <a:t> Layer</a:t>
            </a:r>
            <a:r>
              <a:rPr lang="ko-KR" altLang="en-US" b="1" dirty="0" smtClean="0">
                <a:solidFill>
                  <a:srgbClr val="FF0000"/>
                </a:solidFill>
              </a:rPr>
              <a:t>를 쓸 경우 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object 7"/>
          <p:cNvSpPr txBox="1"/>
          <p:nvPr/>
        </p:nvSpPr>
        <p:spPr>
          <a:xfrm>
            <a:off x="228600" y="4876800"/>
            <a:ext cx="19050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>
                <a:latin typeface="Noto Sans CJK JP Bold"/>
                <a:cs typeface="Noto Sans CJK JP Bold"/>
              </a:rPr>
              <a:t>( </a:t>
            </a:r>
            <a:r>
              <a:rPr lang="en-US" sz="1800" spc="-105" dirty="0" smtClean="0">
                <a:latin typeface="Noto Sans CJK JP Bold"/>
                <a:cs typeface="Noto Sans CJK JP Bold"/>
              </a:rPr>
              <a:t>1024 </a:t>
            </a:r>
            <a:r>
              <a:rPr lang="en-US" spc="-105" dirty="0" smtClean="0">
                <a:latin typeface="Noto Sans CJK JP Bold"/>
                <a:cs typeface="Noto Sans CJK JP Bold"/>
              </a:rPr>
              <a:t>x 1024 x 16 )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00600" y="48006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Ex) input </a:t>
            </a:r>
            <a:r>
              <a:rPr lang="ko-KR" altLang="en-US" dirty="0" smtClean="0"/>
              <a:t>이미지가 </a:t>
            </a:r>
            <a:r>
              <a:rPr lang="en-US" altLang="ko-KR" dirty="0" smtClean="0"/>
              <a:t>1024x1024 </a:t>
            </a:r>
            <a:r>
              <a:rPr lang="ko-KR" altLang="en-US" dirty="0" smtClean="0"/>
              <a:t>크기일 때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8" y="26923"/>
            <a:ext cx="24358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105" dirty="0">
                <a:latin typeface="Bandal"/>
                <a:cs typeface="Bandal"/>
              </a:rPr>
              <a:t>4. </a:t>
            </a:r>
            <a:r>
              <a:rPr sz="2400" b="0" spc="700" dirty="0">
                <a:latin typeface="Bandal"/>
                <a:cs typeface="Bandal"/>
              </a:rPr>
              <a:t>용어</a:t>
            </a:r>
            <a:r>
              <a:rPr sz="2400" b="0" spc="-525" dirty="0">
                <a:latin typeface="Bandal"/>
                <a:cs typeface="Bandal"/>
              </a:rPr>
              <a:t> </a:t>
            </a:r>
            <a:r>
              <a:rPr sz="2400" b="0" spc="600" dirty="0">
                <a:latin typeface="Bandal"/>
                <a:cs typeface="Bandal"/>
              </a:rPr>
              <a:t>설명</a:t>
            </a:r>
            <a:endParaRPr sz="2400">
              <a:latin typeface="Bandal"/>
              <a:cs typeface="Band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08873" y="1453804"/>
            <a:ext cx="6587167" cy="4432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4642" y="671576"/>
            <a:ext cx="237855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7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(1)</a:t>
            </a:r>
            <a:r>
              <a:rPr sz="1800" b="1" u="sng" spc="-17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1800" b="1" u="sng" spc="12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Channel</a:t>
            </a:r>
            <a:endParaRPr sz="1800" b="1">
              <a:solidFill>
                <a:srgbClr val="FF0000"/>
              </a:solidFill>
              <a:latin typeface="Bandal"/>
              <a:cs typeface="Band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8582" y="571500"/>
            <a:ext cx="8625840" cy="4749165"/>
            <a:chOff x="388582" y="571500"/>
            <a:chExt cx="8625840" cy="4749165"/>
          </a:xfrm>
        </p:grpSpPr>
        <p:sp>
          <p:nvSpPr>
            <p:cNvPr id="3" name="object 3"/>
            <p:cNvSpPr/>
            <p:nvPr/>
          </p:nvSpPr>
          <p:spPr>
            <a:xfrm>
              <a:off x="388582" y="1747290"/>
              <a:ext cx="6459822" cy="35730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72126" y="584200"/>
              <a:ext cx="3929126" cy="1701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65776" y="577850"/>
              <a:ext cx="3942079" cy="1714500"/>
            </a:xfrm>
            <a:custGeom>
              <a:avLst/>
              <a:gdLst/>
              <a:ahLst/>
              <a:cxnLst/>
              <a:rect l="l" t="t" r="r" b="b"/>
              <a:pathLst>
                <a:path w="3942079" h="1714500">
                  <a:moveTo>
                    <a:pt x="0" y="1714500"/>
                  </a:moveTo>
                  <a:lnTo>
                    <a:pt x="3941826" y="1714500"/>
                  </a:lnTo>
                  <a:lnTo>
                    <a:pt x="3941826" y="0"/>
                  </a:lnTo>
                  <a:lnTo>
                    <a:pt x="0" y="0"/>
                  </a:lnTo>
                  <a:lnTo>
                    <a:pt x="0" y="17145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4642" y="671576"/>
            <a:ext cx="4207358" cy="80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7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(2) </a:t>
            </a:r>
            <a:r>
              <a:rPr sz="1800" b="1" u="sng" spc="5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Feature</a:t>
            </a:r>
            <a:r>
              <a:rPr sz="1800" b="1" u="sng" spc="-30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1800" b="1" u="sng" spc="37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Map</a:t>
            </a:r>
            <a:endParaRPr sz="1800" b="1">
              <a:solidFill>
                <a:srgbClr val="FF0000"/>
              </a:solidFill>
              <a:latin typeface="Bandal"/>
              <a:cs typeface="Bandal"/>
            </a:endParaRPr>
          </a:p>
          <a:p>
            <a:pPr marL="83820">
              <a:lnSpc>
                <a:spcPct val="100000"/>
              </a:lnSpc>
              <a:spcBef>
                <a:spcPts val="1775"/>
              </a:spcBef>
            </a:pPr>
            <a:r>
              <a:rPr sz="1800" spc="140" dirty="0">
                <a:latin typeface="Noto Sans CJK JP Black"/>
                <a:cs typeface="Noto Sans CJK JP Black"/>
              </a:rPr>
              <a:t>합성곱을 </a:t>
            </a:r>
            <a:r>
              <a:rPr sz="1800" spc="140">
                <a:latin typeface="Noto Sans CJK JP Black"/>
                <a:cs typeface="Noto Sans CJK JP Black"/>
              </a:rPr>
              <a:t>통해서 </a:t>
            </a:r>
            <a:r>
              <a:rPr sz="1800" spc="140" smtClean="0">
                <a:latin typeface="Noto Sans CJK JP Black"/>
                <a:cs typeface="Noto Sans CJK JP Black"/>
              </a:rPr>
              <a:t>만들어</a:t>
            </a:r>
            <a:r>
              <a:rPr lang="ko-KR" altLang="en-US" sz="1800" spc="140" dirty="0" smtClean="0">
                <a:latin typeface="Noto Sans CJK JP Black"/>
                <a:cs typeface="Noto Sans CJK JP Black"/>
              </a:rPr>
              <a:t>진</a:t>
            </a:r>
            <a:r>
              <a:rPr sz="1800" spc="330" smtClean="0">
                <a:latin typeface="Noto Sans CJK JP Black"/>
                <a:cs typeface="Noto Sans CJK JP Black"/>
              </a:rPr>
              <a:t> </a:t>
            </a:r>
            <a:r>
              <a:rPr sz="1800" spc="45" dirty="0">
                <a:latin typeface="Noto Sans CJK JP Black"/>
                <a:cs typeface="Noto Sans CJK JP Black"/>
              </a:rPr>
              <a:t>출력</a:t>
            </a:r>
            <a:r>
              <a:rPr sz="1800" spc="45" dirty="0">
                <a:latin typeface="Noto Sans CJK JP Bold"/>
                <a:cs typeface="Noto Sans CJK JP Bold"/>
              </a:rPr>
              <a:t>!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4818" y="5550204"/>
            <a:ext cx="7898181" cy="846386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spc="140" dirty="0">
                <a:latin typeface="Noto Sans CJK JP Black"/>
                <a:cs typeface="Noto Sans CJK JP Black"/>
              </a:rPr>
              <a:t>합성곱 계층의</a:t>
            </a:r>
            <a:r>
              <a:rPr sz="1800" spc="290" dirty="0">
                <a:latin typeface="Noto Sans CJK JP Black"/>
                <a:cs typeface="Noto Sans CJK JP Black"/>
              </a:rPr>
              <a:t> </a:t>
            </a:r>
            <a:r>
              <a:rPr sz="1800" spc="60" dirty="0">
                <a:latin typeface="Noto Sans CJK JP Black"/>
                <a:cs typeface="Noto Sans CJK JP Black"/>
              </a:rPr>
              <a:t>의미</a:t>
            </a:r>
            <a:r>
              <a:rPr sz="1800" spc="60" dirty="0">
                <a:latin typeface="Noto Sans CJK JP Bold"/>
                <a:cs typeface="Noto Sans CJK JP Bold"/>
              </a:rPr>
              <a:t>?</a:t>
            </a:r>
            <a:endParaRPr sz="180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140">
                <a:latin typeface="Noto Sans CJK JP Black"/>
                <a:cs typeface="Noto Sans CJK JP Black"/>
              </a:rPr>
              <a:t>여러 </a:t>
            </a:r>
            <a:r>
              <a:rPr lang="ko-KR" altLang="en-US" spc="140" dirty="0">
                <a:latin typeface="Noto Sans CJK JP Black"/>
                <a:cs typeface="Noto Sans CJK JP Black"/>
              </a:rPr>
              <a:t>채</a:t>
            </a:r>
            <a:r>
              <a:rPr sz="1800" spc="140" smtClean="0">
                <a:latin typeface="Noto Sans CJK JP Black"/>
                <a:cs typeface="Noto Sans CJK JP Black"/>
              </a:rPr>
              <a:t>널에서 </a:t>
            </a:r>
            <a:r>
              <a:rPr sz="1800" b="1" spc="140" smtClean="0">
                <a:latin typeface="Noto Sans CJK JP Black"/>
                <a:cs typeface="Noto Sans CJK JP Black"/>
              </a:rPr>
              <a:t>특별</a:t>
            </a:r>
            <a:r>
              <a:rPr lang="ko-KR" altLang="en-US" sz="1800" b="1" spc="140" dirty="0" smtClean="0">
                <a:latin typeface="Noto Sans CJK JP Black"/>
                <a:cs typeface="Noto Sans CJK JP Black"/>
              </a:rPr>
              <a:t>한</a:t>
            </a:r>
            <a:r>
              <a:rPr sz="1800" b="1" spc="140" smtClean="0">
                <a:latin typeface="Noto Sans CJK JP Black"/>
                <a:cs typeface="Noto Sans CJK JP Black"/>
              </a:rPr>
              <a:t> </a:t>
            </a:r>
            <a:r>
              <a:rPr sz="1800" b="1" spc="-100" dirty="0">
                <a:latin typeface="Noto Sans CJK JP Black"/>
                <a:cs typeface="Noto Sans CJK JP Black"/>
              </a:rPr>
              <a:t>“특징”이 </a:t>
            </a:r>
            <a:r>
              <a:rPr sz="1800" b="1" spc="140" dirty="0">
                <a:latin typeface="Noto Sans CJK JP Black"/>
                <a:cs typeface="Noto Sans CJK JP Black"/>
              </a:rPr>
              <a:t>나타내는 위치를 </a:t>
            </a:r>
            <a:r>
              <a:rPr sz="1800" b="1" spc="140">
                <a:latin typeface="Noto Sans CJK JP Black"/>
                <a:cs typeface="Noto Sans CJK JP Black"/>
              </a:rPr>
              <a:t>찾아내</a:t>
            </a:r>
            <a:r>
              <a:rPr sz="1800" spc="140">
                <a:latin typeface="Noto Sans CJK JP Black"/>
                <a:cs typeface="Noto Sans CJK JP Black"/>
              </a:rPr>
              <a:t>는</a:t>
            </a:r>
            <a:r>
              <a:rPr sz="1800" spc="650">
                <a:latin typeface="Noto Sans CJK JP Black"/>
                <a:cs typeface="Noto Sans CJK JP Black"/>
              </a:rPr>
              <a:t> </a:t>
            </a:r>
            <a:r>
              <a:rPr sz="1800" spc="45" smtClean="0">
                <a:latin typeface="Noto Sans CJK JP Black"/>
                <a:cs typeface="Noto Sans CJK JP Black"/>
              </a:rPr>
              <a:t>역</a:t>
            </a:r>
            <a:r>
              <a:rPr lang="ko-KR" altLang="en-US" sz="1800" spc="45" dirty="0" smtClean="0">
                <a:latin typeface="Noto Sans CJK JP Black"/>
                <a:cs typeface="Noto Sans CJK JP Black"/>
              </a:rPr>
              <a:t>할</a:t>
            </a:r>
            <a:r>
              <a:rPr sz="1800" spc="45" smtClean="0">
                <a:latin typeface="Noto Sans CJK JP Bold"/>
                <a:cs typeface="Noto Sans CJK JP Bold"/>
              </a:rPr>
              <a:t>!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8" y="26923"/>
            <a:ext cx="32740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4. </a:t>
            </a:r>
            <a:r>
              <a:rPr spc="700" dirty="0"/>
              <a:t>용어</a:t>
            </a:r>
            <a:r>
              <a:rPr spc="-525" dirty="0"/>
              <a:t> </a:t>
            </a:r>
            <a:r>
              <a:rPr spc="600" dirty="0"/>
              <a:t>설명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8326" y="4022333"/>
            <a:ext cx="3186430" cy="30416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0"/>
              </a:spcBef>
            </a:pPr>
            <a:r>
              <a:rPr sz="1800" spc="-90" dirty="0">
                <a:latin typeface="Noto Sans CJK JP Bold"/>
                <a:cs typeface="Noto Sans CJK JP Bold"/>
              </a:rPr>
              <a:t>Stride</a:t>
            </a:r>
            <a:r>
              <a:rPr sz="1800" spc="-90" dirty="0">
                <a:latin typeface="Noto Sans CJK JP Black"/>
                <a:cs typeface="Noto Sans CJK JP Black"/>
              </a:rPr>
              <a:t>로 </a:t>
            </a:r>
            <a:r>
              <a:rPr sz="1800" spc="140" dirty="0">
                <a:latin typeface="Noto Sans CJK JP Black"/>
                <a:cs typeface="Noto Sans CJK JP Black"/>
              </a:rPr>
              <a:t>영상 크기</a:t>
            </a:r>
            <a:r>
              <a:rPr sz="1800" spc="220" dirty="0">
                <a:latin typeface="Noto Sans CJK JP Black"/>
                <a:cs typeface="Noto Sans CJK JP Black"/>
              </a:rPr>
              <a:t> </a:t>
            </a:r>
            <a:r>
              <a:rPr sz="1800" spc="95" dirty="0">
                <a:latin typeface="Noto Sans CJK JP Black"/>
                <a:cs typeface="Noto Sans CJK JP Black"/>
              </a:rPr>
              <a:t>줄어들기도</a:t>
            </a:r>
            <a:r>
              <a:rPr sz="1800" spc="95" dirty="0">
                <a:latin typeface="Noto Sans CJK JP Bold"/>
                <a:cs typeface="Noto Sans CJK JP Bold"/>
              </a:rPr>
              <a:t>!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33550" y="1285875"/>
            <a:ext cx="5715000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7288" y="5264484"/>
            <a:ext cx="7188912" cy="845744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spc="140" dirty="0">
                <a:latin typeface="Noto Sans CJK JP Black"/>
                <a:cs typeface="Noto Sans CJK JP Black"/>
              </a:rPr>
              <a:t>합성곱 </a:t>
            </a:r>
            <a:r>
              <a:rPr sz="1800" spc="55" dirty="0">
                <a:latin typeface="Noto Sans CJK JP Black"/>
                <a:cs typeface="Noto Sans CJK JP Black"/>
              </a:rPr>
              <a:t>계산시</a:t>
            </a:r>
            <a:r>
              <a:rPr sz="1800" spc="55" dirty="0">
                <a:latin typeface="Noto Sans CJK JP Bold"/>
                <a:cs typeface="Noto Sans CJK JP Bold"/>
              </a:rPr>
              <a:t>, </a:t>
            </a:r>
            <a:r>
              <a:rPr sz="1800" spc="140" dirty="0">
                <a:latin typeface="Noto Sans CJK JP Black"/>
                <a:cs typeface="Noto Sans CJK JP Black"/>
              </a:rPr>
              <a:t>커널을 이동시키는</a:t>
            </a:r>
            <a:r>
              <a:rPr sz="1800" spc="70" dirty="0">
                <a:latin typeface="Noto Sans CJK JP Black"/>
                <a:cs typeface="Noto Sans CJK JP Black"/>
              </a:rPr>
              <a:t> </a:t>
            </a:r>
            <a:r>
              <a:rPr sz="1800" spc="45" dirty="0">
                <a:latin typeface="Noto Sans CJK JP Black"/>
                <a:cs typeface="Noto Sans CJK JP Black"/>
              </a:rPr>
              <a:t>거리</a:t>
            </a:r>
            <a:r>
              <a:rPr sz="1800" spc="45" dirty="0">
                <a:latin typeface="Noto Sans CJK JP Bold"/>
                <a:cs typeface="Noto Sans CJK JP Bold"/>
              </a:rPr>
              <a:t>!</a:t>
            </a:r>
            <a:endParaRPr sz="180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spc="-90" dirty="0">
                <a:latin typeface="Noto Sans CJK JP Bold"/>
                <a:cs typeface="Noto Sans CJK JP Bold"/>
              </a:rPr>
              <a:t>Stride</a:t>
            </a:r>
            <a:r>
              <a:rPr sz="1800" spc="-90" dirty="0">
                <a:latin typeface="Noto Sans CJK JP Black"/>
                <a:cs typeface="Noto Sans CJK JP Black"/>
              </a:rPr>
              <a:t>를 </a:t>
            </a:r>
            <a:r>
              <a:rPr sz="1800" spc="145">
                <a:latin typeface="Noto Sans CJK JP Black"/>
                <a:cs typeface="Noto Sans CJK JP Black"/>
              </a:rPr>
              <a:t>크게 </a:t>
            </a:r>
            <a:r>
              <a:rPr lang="ko-KR" altLang="en-US" sz="1800" spc="145" dirty="0" smtClean="0">
                <a:latin typeface="Noto Sans CJK JP Black"/>
                <a:cs typeface="Noto Sans CJK JP Black"/>
              </a:rPr>
              <a:t>할</a:t>
            </a:r>
            <a:r>
              <a:rPr sz="1800" spc="145" smtClean="0">
                <a:latin typeface="Noto Sans CJK JP Black"/>
                <a:cs typeface="Noto Sans CJK JP Black"/>
              </a:rPr>
              <a:t> </a:t>
            </a:r>
            <a:r>
              <a:rPr sz="1800" spc="30" dirty="0">
                <a:latin typeface="Noto Sans CJK JP Black"/>
                <a:cs typeface="Noto Sans CJK JP Black"/>
              </a:rPr>
              <a:t>수록</a:t>
            </a:r>
            <a:r>
              <a:rPr sz="1800" spc="30">
                <a:latin typeface="Noto Sans CJK JP Bold"/>
                <a:cs typeface="Noto Sans CJK JP Bold"/>
              </a:rPr>
              <a:t>, </a:t>
            </a:r>
            <a:r>
              <a:rPr lang="en-US" sz="1800" spc="30" dirty="0" smtClean="0">
                <a:latin typeface="Noto Sans CJK JP Bold"/>
                <a:cs typeface="Noto Sans CJK JP Bold"/>
              </a:rPr>
              <a:t>Feature Map</a:t>
            </a:r>
            <a:r>
              <a:rPr lang="ko-KR" altLang="en-US" sz="1800" spc="30" dirty="0" smtClean="0">
                <a:latin typeface="Noto Sans CJK JP Bold"/>
                <a:cs typeface="Noto Sans CJK JP Bold"/>
              </a:rPr>
              <a:t>의</a:t>
            </a:r>
            <a:r>
              <a:rPr sz="1800" spc="120" smtClean="0">
                <a:latin typeface="Noto Sans CJK JP Black"/>
                <a:cs typeface="Noto Sans CJK JP Black"/>
              </a:rPr>
              <a:t> </a:t>
            </a:r>
            <a:r>
              <a:rPr sz="1800" spc="145">
                <a:latin typeface="Noto Sans CJK JP Black"/>
                <a:cs typeface="Noto Sans CJK JP Black"/>
              </a:rPr>
              <a:t>크기는</a:t>
            </a:r>
            <a:r>
              <a:rPr sz="1800" spc="155">
                <a:latin typeface="Noto Sans CJK JP Black"/>
                <a:cs typeface="Noto Sans CJK JP Black"/>
              </a:rPr>
              <a:t> </a:t>
            </a:r>
            <a:r>
              <a:rPr sz="1800" spc="85" smtClean="0">
                <a:latin typeface="Noto Sans CJK JP Black"/>
                <a:cs typeface="Noto Sans CJK JP Black"/>
              </a:rPr>
              <a:t>줄어</a:t>
            </a:r>
            <a:r>
              <a:rPr lang="ko-KR" altLang="en-US" sz="1800" spc="85" dirty="0" err="1" smtClean="0">
                <a:latin typeface="Noto Sans CJK JP Black"/>
                <a:cs typeface="Noto Sans CJK JP Black"/>
              </a:rPr>
              <a:t>듬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8" y="26923"/>
            <a:ext cx="27406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4. </a:t>
            </a:r>
            <a:r>
              <a:rPr spc="700" dirty="0"/>
              <a:t>용어</a:t>
            </a:r>
            <a:r>
              <a:rPr spc="-525" dirty="0"/>
              <a:t> </a:t>
            </a:r>
            <a:r>
              <a:rPr spc="600" dirty="0"/>
              <a:t>설명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4642" y="671576"/>
            <a:ext cx="138795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7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(3)</a:t>
            </a:r>
            <a:r>
              <a:rPr sz="1800" b="1" u="sng" spc="-19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1800" b="1" u="sng" spc="2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Stride</a:t>
            </a:r>
            <a:endParaRPr sz="1800" b="1">
              <a:solidFill>
                <a:srgbClr val="FF0000"/>
              </a:solidFill>
              <a:latin typeface="Bandal"/>
              <a:cs typeface="Band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8" y="26923"/>
            <a:ext cx="25120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4. </a:t>
            </a:r>
            <a:r>
              <a:rPr spc="700" dirty="0"/>
              <a:t>용어</a:t>
            </a:r>
            <a:r>
              <a:rPr spc="-525" dirty="0"/>
              <a:t> </a:t>
            </a:r>
            <a:r>
              <a:rPr spc="600" dirty="0"/>
              <a:t>설명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642" y="671576"/>
            <a:ext cx="298815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7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(4)</a:t>
            </a:r>
            <a:r>
              <a:rPr sz="1800" b="1" u="sng" spc="-19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1800" b="1" u="sng" spc="14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Padding</a:t>
            </a:r>
            <a:endParaRPr sz="1800" b="1">
              <a:solidFill>
                <a:srgbClr val="FF0000"/>
              </a:solidFill>
              <a:latin typeface="Bandal"/>
              <a:cs typeface="Band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57448" y="1509649"/>
            <a:ext cx="3124200" cy="2809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4800" y="4764384"/>
            <a:ext cx="8565084" cy="126047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spc="140" dirty="0">
                <a:latin typeface="Noto Sans CJK JP Black"/>
                <a:cs typeface="Noto Sans CJK JP Black"/>
              </a:rPr>
              <a:t>주위에 </a:t>
            </a:r>
            <a:r>
              <a:rPr sz="1800" spc="85" dirty="0">
                <a:latin typeface="Noto Sans CJK JP Black"/>
                <a:cs typeface="Noto Sans CJK JP Black"/>
              </a:rPr>
              <a:t>숫자</a:t>
            </a:r>
            <a:r>
              <a:rPr sz="1800" spc="85" dirty="0">
                <a:latin typeface="Noto Sans CJK JP Bold"/>
                <a:cs typeface="Noto Sans CJK JP Bold"/>
              </a:rPr>
              <a:t>(</a:t>
            </a:r>
            <a:r>
              <a:rPr sz="1800" spc="85" dirty="0">
                <a:latin typeface="Noto Sans CJK JP Black"/>
                <a:cs typeface="Noto Sans CJK JP Black"/>
              </a:rPr>
              <a:t>주로 </a:t>
            </a:r>
            <a:r>
              <a:rPr sz="1800" spc="-20" dirty="0">
                <a:latin typeface="Noto Sans CJK JP Bold"/>
                <a:cs typeface="Noto Sans CJK JP Bold"/>
              </a:rPr>
              <a:t>0)</a:t>
            </a:r>
            <a:r>
              <a:rPr sz="1800" spc="-20" dirty="0">
                <a:latin typeface="Noto Sans CJK JP Black"/>
                <a:cs typeface="Noto Sans CJK JP Black"/>
              </a:rPr>
              <a:t>을 </a:t>
            </a:r>
            <a:r>
              <a:rPr sz="1800" spc="140" dirty="0">
                <a:latin typeface="Noto Sans CJK JP Black"/>
                <a:cs typeface="Noto Sans CJK JP Black"/>
              </a:rPr>
              <a:t>둘러씌우는 </a:t>
            </a:r>
            <a:r>
              <a:rPr sz="1800" spc="-5" dirty="0">
                <a:latin typeface="Noto Sans CJK JP Black"/>
                <a:cs typeface="Noto Sans CJK JP Black"/>
              </a:rPr>
              <a:t>것</a:t>
            </a:r>
            <a:r>
              <a:rPr sz="1800" spc="-5" dirty="0">
                <a:latin typeface="Noto Sans CJK JP Bold"/>
                <a:cs typeface="Noto Sans CJK JP Bold"/>
              </a:rPr>
              <a:t>! </a:t>
            </a:r>
            <a:r>
              <a:rPr sz="1800" spc="-135" dirty="0">
                <a:latin typeface="Noto Sans CJK JP Bold"/>
                <a:cs typeface="Noto Sans CJK JP Bold"/>
              </a:rPr>
              <a:t>( </a:t>
            </a:r>
            <a:r>
              <a:rPr sz="1800" spc="-120">
                <a:latin typeface="Noto Sans CJK JP Bold"/>
                <a:cs typeface="Noto Sans CJK JP Bold"/>
              </a:rPr>
              <a:t>For </a:t>
            </a:r>
            <a:r>
              <a:rPr lang="en-US" sz="1800" spc="-120" dirty="0" smtClean="0">
                <a:latin typeface="Noto Sans CJK JP Bold"/>
                <a:cs typeface="Noto Sans CJK JP Bold"/>
              </a:rPr>
              <a:t> </a:t>
            </a:r>
            <a:r>
              <a:rPr sz="1800" spc="140" smtClean="0">
                <a:latin typeface="Noto Sans CJK JP Black"/>
                <a:cs typeface="Noto Sans CJK JP Black"/>
              </a:rPr>
              <a:t>크기 </a:t>
            </a:r>
            <a:r>
              <a:rPr sz="1800" spc="140" dirty="0">
                <a:latin typeface="Noto Sans CJK JP Black"/>
                <a:cs typeface="Noto Sans CJK JP Black"/>
              </a:rPr>
              <a:t>보존</a:t>
            </a:r>
            <a:r>
              <a:rPr sz="1800" spc="405" dirty="0">
                <a:latin typeface="Noto Sans CJK JP Black"/>
                <a:cs typeface="Noto Sans CJK JP Black"/>
              </a:rPr>
              <a:t> </a:t>
            </a:r>
            <a:r>
              <a:rPr sz="1800" spc="-135" dirty="0">
                <a:latin typeface="Noto Sans CJK JP Bold"/>
                <a:cs typeface="Noto Sans CJK JP Bold"/>
              </a:rPr>
              <a:t>)</a:t>
            </a:r>
            <a:endParaRPr sz="180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spc="140" dirty="0">
                <a:latin typeface="Noto Sans CJK JP Black"/>
                <a:cs typeface="Noto Sans CJK JP Black"/>
              </a:rPr>
              <a:t>합성 </a:t>
            </a:r>
            <a:r>
              <a:rPr sz="1800" spc="145" dirty="0">
                <a:latin typeface="Noto Sans CJK JP Black"/>
                <a:cs typeface="Noto Sans CJK JP Black"/>
              </a:rPr>
              <a:t>곱 </a:t>
            </a:r>
            <a:r>
              <a:rPr sz="1800" spc="55" dirty="0">
                <a:latin typeface="Noto Sans CJK JP Black"/>
                <a:cs typeface="Noto Sans CJK JP Black"/>
              </a:rPr>
              <a:t>연산시</a:t>
            </a:r>
            <a:r>
              <a:rPr sz="1800" spc="55" dirty="0">
                <a:latin typeface="Noto Sans CJK JP Bold"/>
                <a:cs typeface="Noto Sans CJK JP Bold"/>
              </a:rPr>
              <a:t>, </a:t>
            </a:r>
            <a:r>
              <a:rPr sz="1800" spc="60" dirty="0">
                <a:latin typeface="Noto Sans CJK JP Black"/>
                <a:cs typeface="Noto Sans CJK JP Black"/>
              </a:rPr>
              <a:t>필터</a:t>
            </a:r>
            <a:r>
              <a:rPr sz="1800" spc="60" dirty="0">
                <a:latin typeface="Noto Sans CJK JP Bold"/>
                <a:cs typeface="Noto Sans CJK JP Bold"/>
              </a:rPr>
              <a:t>(</a:t>
            </a:r>
            <a:r>
              <a:rPr sz="1800" spc="60" dirty="0">
                <a:latin typeface="Noto Sans CJK JP Black"/>
                <a:cs typeface="Noto Sans CJK JP Black"/>
              </a:rPr>
              <a:t>커널</a:t>
            </a:r>
            <a:r>
              <a:rPr sz="1800" spc="60" dirty="0">
                <a:latin typeface="Noto Sans CJK JP Bold"/>
                <a:cs typeface="Noto Sans CJK JP Bold"/>
              </a:rPr>
              <a:t>)</a:t>
            </a:r>
            <a:r>
              <a:rPr sz="1800" spc="60" dirty="0">
                <a:latin typeface="Noto Sans CJK JP Black"/>
                <a:cs typeface="Noto Sans CJK JP Black"/>
              </a:rPr>
              <a:t>의 </a:t>
            </a:r>
            <a:r>
              <a:rPr sz="1800" spc="140" dirty="0">
                <a:latin typeface="Noto Sans CJK JP Black"/>
                <a:cs typeface="Noto Sans CJK JP Black"/>
              </a:rPr>
              <a:t>크기에 따라 영상의 크기가 줄어드는 문제</a:t>
            </a:r>
            <a:r>
              <a:rPr sz="1800" spc="175" dirty="0">
                <a:latin typeface="Noto Sans CJK JP Black"/>
                <a:cs typeface="Noto Sans CJK JP Black"/>
              </a:rPr>
              <a:t> </a:t>
            </a:r>
            <a:r>
              <a:rPr sz="1800" spc="140" dirty="0">
                <a:latin typeface="Noto Sans CJK JP Black"/>
                <a:cs typeface="Noto Sans CJK JP Black"/>
              </a:rPr>
              <a:t>발생</a:t>
            </a:r>
            <a:endParaRPr sz="1800">
              <a:latin typeface="Noto Sans CJK JP Black"/>
              <a:cs typeface="Noto Sans CJK JP Black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135" dirty="0">
                <a:latin typeface="Noto Sans CJK JP Bold"/>
                <a:cs typeface="Noto Sans CJK JP Bold"/>
              </a:rPr>
              <a:t>ex) </a:t>
            </a:r>
            <a:r>
              <a:rPr sz="1800" spc="140" dirty="0">
                <a:latin typeface="Noto Sans CJK JP Black"/>
                <a:cs typeface="Noto Sans CJK JP Black"/>
              </a:rPr>
              <a:t>크기가 </a:t>
            </a:r>
            <a:r>
              <a:rPr sz="1800" spc="-5" dirty="0">
                <a:latin typeface="Noto Sans CJK JP Bold"/>
                <a:cs typeface="Noto Sans CJK JP Bold"/>
              </a:rPr>
              <a:t>(2N+1)</a:t>
            </a:r>
            <a:r>
              <a:rPr sz="1800" spc="-5" dirty="0">
                <a:latin typeface="Noto Sans CJK JP Black"/>
                <a:cs typeface="Noto Sans CJK JP Black"/>
              </a:rPr>
              <a:t>인 </a:t>
            </a:r>
            <a:r>
              <a:rPr sz="1800" spc="140" dirty="0">
                <a:latin typeface="Noto Sans CJK JP Black"/>
                <a:cs typeface="Noto Sans CJK JP Black"/>
              </a:rPr>
              <a:t>커널 </a:t>
            </a:r>
            <a:r>
              <a:rPr sz="1800" spc="135" dirty="0">
                <a:latin typeface="Noto Sans CJK JP Bold"/>
                <a:cs typeface="Noto Sans CJK JP Bold"/>
              </a:rPr>
              <a:t>-&gt; </a:t>
            </a:r>
            <a:r>
              <a:rPr sz="1800" spc="140" dirty="0">
                <a:latin typeface="Noto Sans CJK JP Black"/>
                <a:cs typeface="Noto Sans CJK JP Black"/>
              </a:rPr>
              <a:t>상하좌우로 </a:t>
            </a:r>
            <a:r>
              <a:rPr sz="1800" spc="105" dirty="0">
                <a:latin typeface="Noto Sans CJK JP Bold"/>
                <a:cs typeface="Noto Sans CJK JP Bold"/>
              </a:rPr>
              <a:t>N</a:t>
            </a:r>
            <a:r>
              <a:rPr sz="1800" spc="105" dirty="0">
                <a:latin typeface="Noto Sans CJK JP Black"/>
                <a:cs typeface="Noto Sans CJK JP Black"/>
              </a:rPr>
              <a:t>개의</a:t>
            </a:r>
            <a:r>
              <a:rPr sz="1800" spc="425" dirty="0">
                <a:latin typeface="Noto Sans CJK JP Black"/>
                <a:cs typeface="Noto Sans CJK JP Black"/>
              </a:rPr>
              <a:t> </a:t>
            </a:r>
            <a:r>
              <a:rPr sz="1800" spc="-85" dirty="0">
                <a:latin typeface="Noto Sans CJK JP Bold"/>
                <a:cs typeface="Noto Sans CJK JP Bold"/>
              </a:rPr>
              <a:t>zero-padding!</a:t>
            </a:r>
            <a:endParaRPr sz="1800">
              <a:latin typeface="Noto Sans CJK JP Bold"/>
              <a:cs typeface="Noto Sans CJK JP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8" y="26923"/>
            <a:ext cx="70840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30" dirty="0"/>
              <a:t>[복습]</a:t>
            </a:r>
            <a:r>
              <a:rPr spc="-160" dirty="0"/>
              <a:t> </a:t>
            </a:r>
            <a:r>
              <a:rPr spc="20" dirty="0"/>
              <a:t>Fully</a:t>
            </a:r>
            <a:r>
              <a:rPr spc="-150" dirty="0"/>
              <a:t> </a:t>
            </a:r>
            <a:r>
              <a:rPr spc="170" dirty="0"/>
              <a:t>Connected</a:t>
            </a:r>
            <a:r>
              <a:rPr spc="-130" dirty="0"/>
              <a:t> </a:t>
            </a:r>
            <a:r>
              <a:rPr spc="45" dirty="0"/>
              <a:t>Layer</a:t>
            </a:r>
            <a:r>
              <a:rPr spc="-155" dirty="0"/>
              <a:t> </a:t>
            </a:r>
            <a:r>
              <a:rPr spc="465" dirty="0"/>
              <a:t>(전결합</a:t>
            </a:r>
            <a:r>
              <a:rPr spc="-150" dirty="0"/>
              <a:t> </a:t>
            </a:r>
            <a:r>
              <a:rPr spc="350" dirty="0"/>
              <a:t>계층)</a:t>
            </a:r>
          </a:p>
        </p:txBody>
      </p:sp>
      <p:sp>
        <p:nvSpPr>
          <p:cNvPr id="3" name="object 3"/>
          <p:cNvSpPr/>
          <p:nvPr/>
        </p:nvSpPr>
        <p:spPr>
          <a:xfrm>
            <a:off x="2057400" y="1066800"/>
            <a:ext cx="5395976" cy="47496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52400" y="14478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Ex) Input vector</a:t>
            </a:r>
          </a:p>
          <a:p>
            <a:r>
              <a:rPr lang="en-US" altLang="ko-KR" dirty="0" smtClean="0"/>
              <a:t>( 2.4, 1.2, 1.5, 1.8 )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243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2.4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26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1.2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31358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1.5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35168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1.8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0761" y="2597398"/>
            <a:ext cx="6388919" cy="2285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38200" y="5264484"/>
            <a:ext cx="6716064" cy="848994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b="1" spc="-40" dirty="0">
                <a:latin typeface="Noto Sans CJK JP Bold"/>
                <a:cs typeface="Noto Sans CJK JP Bold"/>
              </a:rPr>
              <a:t>Sampling</a:t>
            </a:r>
            <a:r>
              <a:rPr sz="1800" spc="-40" dirty="0">
                <a:latin typeface="Noto Sans CJK JP Black"/>
                <a:cs typeface="Noto Sans CJK JP Black"/>
              </a:rPr>
              <a:t>이라고 </a:t>
            </a:r>
            <a:r>
              <a:rPr sz="1800" spc="140" dirty="0">
                <a:latin typeface="Noto Sans CJK JP Black"/>
                <a:cs typeface="Noto Sans CJK JP Black"/>
              </a:rPr>
              <a:t>보면 </a:t>
            </a:r>
            <a:r>
              <a:rPr sz="1800" spc="-5" dirty="0">
                <a:latin typeface="Noto Sans CJK JP Black"/>
                <a:cs typeface="Noto Sans CJK JP Black"/>
              </a:rPr>
              <a:t>됨</a:t>
            </a:r>
            <a:r>
              <a:rPr sz="1800" spc="-5" dirty="0">
                <a:latin typeface="Noto Sans CJK JP Bold"/>
                <a:cs typeface="Noto Sans CJK JP Bold"/>
              </a:rPr>
              <a:t>! </a:t>
            </a:r>
            <a:r>
              <a:rPr sz="1800" spc="-135" dirty="0">
                <a:latin typeface="Noto Sans CJK JP Bold"/>
                <a:cs typeface="Noto Sans CJK JP Bold"/>
              </a:rPr>
              <a:t>( </a:t>
            </a:r>
            <a:r>
              <a:rPr sz="1800" spc="140" dirty="0">
                <a:latin typeface="Noto Sans CJK JP Black"/>
                <a:cs typeface="Noto Sans CJK JP Black"/>
              </a:rPr>
              <a:t>여러 화소를 하나의 화소로 </a:t>
            </a:r>
            <a:r>
              <a:rPr sz="1800" spc="45" dirty="0">
                <a:latin typeface="Noto Sans CJK JP Black"/>
                <a:cs typeface="Noto Sans CJK JP Black"/>
              </a:rPr>
              <a:t>축약</a:t>
            </a:r>
            <a:r>
              <a:rPr sz="1800" spc="45" dirty="0">
                <a:latin typeface="Noto Sans CJK JP Bold"/>
                <a:cs typeface="Noto Sans CJK JP Bold"/>
              </a:rPr>
              <a:t>!</a:t>
            </a:r>
            <a:r>
              <a:rPr sz="1800" spc="445" dirty="0">
                <a:latin typeface="Noto Sans CJK JP Bold"/>
                <a:cs typeface="Noto Sans CJK JP Bold"/>
              </a:rPr>
              <a:t> </a:t>
            </a:r>
            <a:r>
              <a:rPr sz="1800" spc="-135" dirty="0">
                <a:latin typeface="Noto Sans CJK JP Bold"/>
                <a:cs typeface="Noto Sans CJK JP Bold"/>
              </a:rPr>
              <a:t>)</a:t>
            </a:r>
            <a:endParaRPr sz="180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spc="-50" dirty="0">
                <a:latin typeface="Noto Sans CJK JP Black"/>
                <a:cs typeface="Noto Sans CJK JP Black"/>
              </a:rPr>
              <a:t>즉, </a:t>
            </a:r>
            <a:r>
              <a:rPr sz="1800" spc="35" dirty="0">
                <a:latin typeface="Noto Sans CJK JP Black"/>
                <a:cs typeface="Noto Sans CJK JP Black"/>
              </a:rPr>
              <a:t>“영상</a:t>
            </a:r>
            <a:r>
              <a:rPr sz="1800" spc="35">
                <a:latin typeface="Noto Sans CJK JP Bold"/>
                <a:cs typeface="Noto Sans CJK JP Bold"/>
              </a:rPr>
              <a:t>/</a:t>
            </a:r>
            <a:r>
              <a:rPr sz="1800" spc="35" smtClean="0">
                <a:latin typeface="Noto Sans CJK JP Black"/>
                <a:cs typeface="Noto Sans CJK JP Black"/>
              </a:rPr>
              <a:t>사</a:t>
            </a:r>
            <a:r>
              <a:rPr lang="ko-KR" altLang="en-US" sz="1800" spc="35" dirty="0" smtClean="0">
                <a:latin typeface="Noto Sans CJK JP Black"/>
                <a:cs typeface="Noto Sans CJK JP Black"/>
              </a:rPr>
              <a:t>진</a:t>
            </a:r>
            <a:r>
              <a:rPr sz="1800" spc="35" smtClean="0">
                <a:latin typeface="Noto Sans CJK JP Black"/>
                <a:cs typeface="Noto Sans CJK JP Black"/>
              </a:rPr>
              <a:t>의 </a:t>
            </a:r>
            <a:r>
              <a:rPr sz="1800" spc="140" dirty="0">
                <a:latin typeface="Noto Sans CJK JP Black"/>
                <a:cs typeface="Noto Sans CJK JP Black"/>
              </a:rPr>
              <a:t>크기가 </a:t>
            </a:r>
            <a:r>
              <a:rPr sz="1800" spc="75" dirty="0">
                <a:latin typeface="Noto Sans CJK JP Black"/>
                <a:cs typeface="Noto Sans CJK JP Black"/>
              </a:rPr>
              <a:t>줄어들고</a:t>
            </a:r>
            <a:r>
              <a:rPr sz="1800" spc="75" dirty="0">
                <a:latin typeface="Noto Sans CJK JP Bold"/>
                <a:cs typeface="Noto Sans CJK JP Bold"/>
              </a:rPr>
              <a:t>, </a:t>
            </a:r>
            <a:r>
              <a:rPr sz="1800" b="1" spc="140" dirty="0">
                <a:latin typeface="Noto Sans CJK JP Black"/>
                <a:cs typeface="Noto Sans CJK JP Black"/>
              </a:rPr>
              <a:t>정보가</a:t>
            </a:r>
            <a:r>
              <a:rPr sz="1800" b="1" spc="95" dirty="0">
                <a:latin typeface="Noto Sans CJK JP Black"/>
                <a:cs typeface="Noto Sans CJK JP Black"/>
              </a:rPr>
              <a:t> </a:t>
            </a:r>
            <a:r>
              <a:rPr sz="1800" b="1" spc="-10" dirty="0">
                <a:latin typeface="Noto Sans CJK JP Black"/>
                <a:cs typeface="Noto Sans CJK JP Black"/>
              </a:rPr>
              <a:t>종합</a:t>
            </a:r>
            <a:r>
              <a:rPr sz="1800" b="1" spc="-10" dirty="0">
                <a:latin typeface="Noto Sans CJK JP Bold"/>
                <a:cs typeface="Noto Sans CJK JP Bold"/>
              </a:rPr>
              <a:t>(</a:t>
            </a:r>
            <a:r>
              <a:rPr sz="1800" b="1" spc="-10" dirty="0">
                <a:latin typeface="Noto Sans CJK JP Black"/>
                <a:cs typeface="Noto Sans CJK JP Black"/>
              </a:rPr>
              <a:t>요약</a:t>
            </a:r>
            <a:r>
              <a:rPr sz="1800" b="1" spc="-10" dirty="0">
                <a:latin typeface="Noto Sans CJK JP Bold"/>
                <a:cs typeface="Noto Sans CJK JP Bold"/>
              </a:rPr>
              <a:t>)</a:t>
            </a:r>
            <a:r>
              <a:rPr sz="1800" spc="-10" dirty="0">
                <a:latin typeface="Noto Sans CJK JP Black"/>
                <a:cs typeface="Noto Sans CJK JP Black"/>
              </a:rPr>
              <a:t>된다!”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642" y="671576"/>
            <a:ext cx="207375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7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(5)</a:t>
            </a:r>
            <a:r>
              <a:rPr sz="1800" b="1" u="sng" spc="-19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1800" b="1" u="sng" spc="11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Pooling</a:t>
            </a:r>
            <a:endParaRPr sz="1800" b="1">
              <a:solidFill>
                <a:srgbClr val="FF0000"/>
              </a:solidFill>
              <a:latin typeface="Bandal"/>
              <a:cs typeface="Band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8" y="26923"/>
            <a:ext cx="21310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4. </a:t>
            </a:r>
            <a:r>
              <a:rPr spc="700" dirty="0"/>
              <a:t>용어</a:t>
            </a:r>
            <a:r>
              <a:rPr spc="-525" dirty="0"/>
              <a:t> </a:t>
            </a:r>
            <a:r>
              <a:rPr spc="600" dirty="0"/>
              <a:t>설명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773298" y="554355"/>
            <a:ext cx="6377305" cy="1744345"/>
            <a:chOff x="2773298" y="554355"/>
            <a:chExt cx="6377305" cy="1744345"/>
          </a:xfrm>
        </p:grpSpPr>
        <p:sp>
          <p:nvSpPr>
            <p:cNvPr id="7" name="object 7"/>
            <p:cNvSpPr/>
            <p:nvPr/>
          </p:nvSpPr>
          <p:spPr>
            <a:xfrm>
              <a:off x="2831535" y="658124"/>
              <a:ext cx="6284004" cy="15937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79648" y="560705"/>
              <a:ext cx="6364605" cy="1731645"/>
            </a:xfrm>
            <a:custGeom>
              <a:avLst/>
              <a:gdLst/>
              <a:ahLst/>
              <a:cxnLst/>
              <a:rect l="l" t="t" r="r" b="b"/>
              <a:pathLst>
                <a:path w="6364605" h="1731645">
                  <a:moveTo>
                    <a:pt x="0" y="1731645"/>
                  </a:moveTo>
                  <a:lnTo>
                    <a:pt x="6364351" y="1731645"/>
                  </a:lnTo>
                </a:path>
                <a:path w="6364605" h="1731645">
                  <a:moveTo>
                    <a:pt x="6364351" y="0"/>
                  </a:moveTo>
                  <a:lnTo>
                    <a:pt x="0" y="0"/>
                  </a:lnTo>
                  <a:lnTo>
                    <a:pt x="0" y="173164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4462" y="1273175"/>
            <a:ext cx="8380730" cy="3025775"/>
            <a:chOff x="344462" y="1273175"/>
            <a:chExt cx="8380730" cy="3025775"/>
          </a:xfrm>
        </p:grpSpPr>
        <p:sp>
          <p:nvSpPr>
            <p:cNvPr id="3" name="object 3"/>
            <p:cNvSpPr/>
            <p:nvPr/>
          </p:nvSpPr>
          <p:spPr>
            <a:xfrm>
              <a:off x="647674" y="1495425"/>
              <a:ext cx="8077200" cy="26765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162" y="1286509"/>
              <a:ext cx="4429760" cy="2999740"/>
            </a:xfrm>
            <a:custGeom>
              <a:avLst/>
              <a:gdLst/>
              <a:ahLst/>
              <a:cxnLst/>
              <a:rect l="l" t="t" r="r" b="b"/>
              <a:pathLst>
                <a:path w="4429760" h="2999740">
                  <a:moveTo>
                    <a:pt x="4429214" y="0"/>
                  </a:moveTo>
                  <a:lnTo>
                    <a:pt x="0" y="0"/>
                  </a:lnTo>
                  <a:lnTo>
                    <a:pt x="0" y="85090"/>
                  </a:lnTo>
                  <a:lnTo>
                    <a:pt x="0" y="2913380"/>
                  </a:lnTo>
                  <a:lnTo>
                    <a:pt x="0" y="2999740"/>
                  </a:lnTo>
                  <a:lnTo>
                    <a:pt x="4429214" y="2999740"/>
                  </a:lnTo>
                  <a:lnTo>
                    <a:pt x="4429214" y="2913888"/>
                  </a:lnTo>
                  <a:lnTo>
                    <a:pt x="4429214" y="2913380"/>
                  </a:lnTo>
                  <a:lnTo>
                    <a:pt x="4429214" y="85217"/>
                  </a:lnTo>
                  <a:lnTo>
                    <a:pt x="4343362" y="85217"/>
                  </a:lnTo>
                  <a:lnTo>
                    <a:pt x="4343362" y="2913380"/>
                  </a:lnTo>
                  <a:lnTo>
                    <a:pt x="85801" y="2913380"/>
                  </a:lnTo>
                  <a:lnTo>
                    <a:pt x="85801" y="85090"/>
                  </a:lnTo>
                  <a:lnTo>
                    <a:pt x="4429214" y="85090"/>
                  </a:lnTo>
                  <a:lnTo>
                    <a:pt x="44292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7162" y="1285875"/>
              <a:ext cx="4429760" cy="3000375"/>
            </a:xfrm>
            <a:custGeom>
              <a:avLst/>
              <a:gdLst/>
              <a:ahLst/>
              <a:cxnLst/>
              <a:rect l="l" t="t" r="r" b="b"/>
              <a:pathLst>
                <a:path w="4429760" h="3000375">
                  <a:moveTo>
                    <a:pt x="0" y="0"/>
                  </a:moveTo>
                  <a:lnTo>
                    <a:pt x="4429213" y="0"/>
                  </a:lnTo>
                  <a:lnTo>
                    <a:pt x="4429213" y="3000375"/>
                  </a:lnTo>
                  <a:lnTo>
                    <a:pt x="0" y="3000375"/>
                  </a:lnTo>
                  <a:lnTo>
                    <a:pt x="0" y="0"/>
                  </a:lnTo>
                  <a:close/>
                </a:path>
                <a:path w="4429760" h="3000375">
                  <a:moveTo>
                    <a:pt x="85801" y="85851"/>
                  </a:moveTo>
                  <a:lnTo>
                    <a:pt x="85801" y="2914523"/>
                  </a:lnTo>
                  <a:lnTo>
                    <a:pt x="4343361" y="2914523"/>
                  </a:lnTo>
                  <a:lnTo>
                    <a:pt x="4343361" y="85851"/>
                  </a:lnTo>
                  <a:lnTo>
                    <a:pt x="85801" y="85851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21868" y="4648200"/>
            <a:ext cx="6288532" cy="167195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b="0" spc="110" dirty="0">
                <a:latin typeface="Bandal"/>
                <a:cs typeface="Bandal"/>
              </a:rPr>
              <a:t>Pooling</a:t>
            </a:r>
            <a:r>
              <a:rPr sz="1800" b="0" spc="-120" dirty="0">
                <a:latin typeface="Bandal"/>
                <a:cs typeface="Bandal"/>
              </a:rPr>
              <a:t> </a:t>
            </a:r>
            <a:r>
              <a:rPr sz="1800" b="0" spc="30" dirty="0">
                <a:latin typeface="Bandal"/>
                <a:cs typeface="Bandal"/>
              </a:rPr>
              <a:t>Layer</a:t>
            </a:r>
            <a:r>
              <a:rPr sz="1800" b="0" spc="-95" dirty="0">
                <a:latin typeface="Bandal"/>
                <a:cs typeface="Bandal"/>
              </a:rPr>
              <a:t> </a:t>
            </a:r>
            <a:r>
              <a:rPr sz="1800" b="0" spc="40" dirty="0">
                <a:latin typeface="Bandal"/>
                <a:cs typeface="Bandal"/>
              </a:rPr>
              <a:t>(</a:t>
            </a:r>
            <a:r>
              <a:rPr sz="1800" b="0" spc="-110" dirty="0">
                <a:latin typeface="Bandal"/>
                <a:cs typeface="Bandal"/>
              </a:rPr>
              <a:t> </a:t>
            </a:r>
            <a:r>
              <a:rPr sz="1800" b="0" spc="-10">
                <a:latin typeface="Bandal"/>
                <a:cs typeface="Bandal"/>
              </a:rPr>
              <a:t>vs</a:t>
            </a:r>
            <a:r>
              <a:rPr sz="1800" b="0" spc="-110">
                <a:latin typeface="Bandal"/>
                <a:cs typeface="Bandal"/>
              </a:rPr>
              <a:t> </a:t>
            </a:r>
            <a:r>
              <a:rPr sz="1800" b="0" spc="110" smtClean="0">
                <a:latin typeface="Bandal"/>
                <a:cs typeface="Bandal"/>
              </a:rPr>
              <a:t>Convolution</a:t>
            </a:r>
            <a:r>
              <a:rPr lang="en-US" sz="1800" b="0" spc="110" dirty="0" smtClean="0">
                <a:latin typeface="Bandal"/>
                <a:cs typeface="Bandal"/>
              </a:rPr>
              <a:t>al</a:t>
            </a:r>
            <a:r>
              <a:rPr sz="1800" b="0" spc="-95" smtClean="0">
                <a:latin typeface="Bandal"/>
                <a:cs typeface="Bandal"/>
              </a:rPr>
              <a:t> </a:t>
            </a:r>
            <a:r>
              <a:rPr sz="1800" b="0" spc="30" dirty="0">
                <a:latin typeface="Bandal"/>
                <a:cs typeface="Bandal"/>
              </a:rPr>
              <a:t>Layer</a:t>
            </a:r>
            <a:r>
              <a:rPr sz="1800" b="0" spc="-100" dirty="0">
                <a:latin typeface="Bandal"/>
                <a:cs typeface="Bandal"/>
              </a:rPr>
              <a:t> </a:t>
            </a:r>
            <a:r>
              <a:rPr sz="1800" b="0" spc="40" dirty="0">
                <a:latin typeface="Bandal"/>
                <a:cs typeface="Bandal"/>
              </a:rPr>
              <a:t>)</a:t>
            </a:r>
            <a:endParaRPr sz="1800">
              <a:latin typeface="Bandal"/>
              <a:cs typeface="Bandal"/>
            </a:endParaRPr>
          </a:p>
          <a:p>
            <a:pPr marL="287020" indent="-274320">
              <a:lnSpc>
                <a:spcPct val="100000"/>
              </a:lnSpc>
              <a:spcBef>
                <a:spcPts val="1080"/>
              </a:spcBef>
              <a:buFont typeface="Noto Sans CJK JP Bold"/>
              <a:buAutoNum type="arabicParenR"/>
              <a:tabLst>
                <a:tab pos="287020" algn="l"/>
              </a:tabLst>
            </a:pPr>
            <a:r>
              <a:rPr sz="1800" spc="140" dirty="0">
                <a:latin typeface="Noto Sans CJK JP Black"/>
                <a:cs typeface="Noto Sans CJK JP Black"/>
              </a:rPr>
              <a:t>학습대상 </a:t>
            </a:r>
            <a:r>
              <a:rPr sz="1800" spc="-130" dirty="0">
                <a:latin typeface="Noto Sans CJK JP Bold"/>
                <a:cs typeface="Noto Sans CJK JP Bold"/>
              </a:rPr>
              <a:t>parameter</a:t>
            </a:r>
            <a:r>
              <a:rPr sz="1800" spc="30" dirty="0">
                <a:latin typeface="Noto Sans CJK JP Bold"/>
                <a:cs typeface="Noto Sans CJK JP Bold"/>
              </a:rPr>
              <a:t> </a:t>
            </a:r>
            <a:r>
              <a:rPr sz="1800" spc="140" dirty="0">
                <a:latin typeface="Noto Sans CJK JP Black"/>
                <a:cs typeface="Noto Sans CJK JP Black"/>
              </a:rPr>
              <a:t>없음</a:t>
            </a:r>
            <a:endParaRPr sz="1800">
              <a:latin typeface="Noto Sans CJK JP Black"/>
              <a:cs typeface="Noto Sans CJK JP Black"/>
            </a:endParaRPr>
          </a:p>
          <a:p>
            <a:pPr marL="286385" indent="-274320">
              <a:lnSpc>
                <a:spcPct val="100000"/>
              </a:lnSpc>
              <a:spcBef>
                <a:spcPts val="1080"/>
              </a:spcBef>
              <a:buAutoNum type="arabicParenR"/>
              <a:tabLst>
                <a:tab pos="287020" algn="l"/>
              </a:tabLst>
            </a:pPr>
            <a:r>
              <a:rPr sz="1800" spc="-100" dirty="0">
                <a:latin typeface="Noto Sans CJK JP Bold"/>
                <a:cs typeface="Noto Sans CJK JP Bold"/>
              </a:rPr>
              <a:t>Pooling  </a:t>
            </a:r>
            <a:r>
              <a:rPr sz="1800" spc="-95" dirty="0">
                <a:latin typeface="Noto Sans CJK JP Bold"/>
                <a:cs typeface="Noto Sans CJK JP Bold"/>
              </a:rPr>
              <a:t>Layer</a:t>
            </a:r>
            <a:r>
              <a:rPr sz="1800" spc="-95" dirty="0">
                <a:latin typeface="Noto Sans CJK JP Black"/>
                <a:cs typeface="Noto Sans CJK JP Black"/>
              </a:rPr>
              <a:t>를  </a:t>
            </a:r>
            <a:r>
              <a:rPr sz="1800" spc="140" dirty="0">
                <a:latin typeface="Noto Sans CJK JP Black"/>
                <a:cs typeface="Noto Sans CJK JP Black"/>
              </a:rPr>
              <a:t>통과하면 행렬의 크기</a:t>
            </a:r>
            <a:r>
              <a:rPr sz="1800" spc="350" dirty="0">
                <a:latin typeface="Noto Sans CJK JP Black"/>
                <a:cs typeface="Noto Sans CJK JP Black"/>
              </a:rPr>
              <a:t> </a:t>
            </a:r>
            <a:r>
              <a:rPr sz="1800" spc="140" dirty="0">
                <a:latin typeface="Noto Sans CJK JP Black"/>
                <a:cs typeface="Noto Sans CJK JP Black"/>
              </a:rPr>
              <a:t>감소</a:t>
            </a:r>
            <a:endParaRPr sz="1800">
              <a:latin typeface="Noto Sans CJK JP Black"/>
              <a:cs typeface="Noto Sans CJK JP Black"/>
            </a:endParaRPr>
          </a:p>
          <a:p>
            <a:pPr marL="286385" indent="-274320">
              <a:lnSpc>
                <a:spcPct val="100000"/>
              </a:lnSpc>
              <a:spcBef>
                <a:spcPts val="1080"/>
              </a:spcBef>
              <a:buAutoNum type="arabicParenR"/>
              <a:tabLst>
                <a:tab pos="287020" algn="l"/>
              </a:tabLst>
            </a:pPr>
            <a:r>
              <a:rPr sz="1800" spc="-100" dirty="0">
                <a:latin typeface="Noto Sans CJK JP Bold"/>
                <a:cs typeface="Noto Sans CJK JP Bold"/>
              </a:rPr>
              <a:t>Pooling  </a:t>
            </a:r>
            <a:r>
              <a:rPr sz="1800" spc="-95" dirty="0">
                <a:latin typeface="Noto Sans CJK JP Bold"/>
                <a:cs typeface="Noto Sans CJK JP Bold"/>
              </a:rPr>
              <a:t>Layer</a:t>
            </a:r>
            <a:r>
              <a:rPr sz="1800" spc="-95" dirty="0">
                <a:latin typeface="Noto Sans CJK JP Black"/>
                <a:cs typeface="Noto Sans CJK JP Black"/>
              </a:rPr>
              <a:t>를  </a:t>
            </a:r>
            <a:r>
              <a:rPr sz="1800" spc="140">
                <a:latin typeface="Noto Sans CJK JP Black"/>
                <a:cs typeface="Noto Sans CJK JP Black"/>
              </a:rPr>
              <a:t>통해서 </a:t>
            </a:r>
            <a:r>
              <a:rPr lang="ko-KR" altLang="en-US" sz="1800" spc="140" dirty="0" smtClean="0">
                <a:latin typeface="Noto Sans CJK JP Black"/>
                <a:cs typeface="Noto Sans CJK JP Black"/>
              </a:rPr>
              <a:t>채</a:t>
            </a:r>
            <a:r>
              <a:rPr sz="1800" spc="140" smtClean="0">
                <a:latin typeface="Noto Sans CJK JP Black"/>
                <a:cs typeface="Noto Sans CJK JP Black"/>
              </a:rPr>
              <a:t>널 </a:t>
            </a:r>
            <a:r>
              <a:rPr sz="1800" spc="140" dirty="0">
                <a:latin typeface="Noto Sans CJK JP Black"/>
                <a:cs typeface="Noto Sans CJK JP Black"/>
              </a:rPr>
              <a:t>수 변경</a:t>
            </a:r>
            <a:r>
              <a:rPr sz="1800" spc="430" dirty="0">
                <a:latin typeface="Noto Sans CJK JP Black"/>
                <a:cs typeface="Noto Sans CJK JP Black"/>
              </a:rPr>
              <a:t> </a:t>
            </a:r>
            <a:r>
              <a:rPr sz="1800" spc="140" dirty="0">
                <a:latin typeface="Noto Sans CJK JP Black"/>
                <a:cs typeface="Noto Sans CJK JP Black"/>
              </a:rPr>
              <a:t>없음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4642" y="671576"/>
            <a:ext cx="382635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7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(5)</a:t>
            </a:r>
            <a:r>
              <a:rPr sz="1800" b="1" u="sng" spc="-19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1800" b="1" u="sng" spc="11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Pooling</a:t>
            </a:r>
            <a:endParaRPr sz="1800" b="1">
              <a:solidFill>
                <a:srgbClr val="FF0000"/>
              </a:solidFill>
              <a:latin typeface="Bandal"/>
              <a:cs typeface="Band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8" y="26923"/>
            <a:ext cx="29692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4. </a:t>
            </a:r>
            <a:r>
              <a:rPr spc="700" dirty="0"/>
              <a:t>용어</a:t>
            </a:r>
            <a:r>
              <a:rPr spc="-525" dirty="0"/>
              <a:t> </a:t>
            </a:r>
            <a:r>
              <a:rPr spc="600" dirty="0"/>
              <a:t>설명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642" y="671576"/>
            <a:ext cx="3299460" cy="80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7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(5)</a:t>
            </a:r>
            <a:r>
              <a:rPr sz="1800" b="1" u="sng" spc="-12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1800" b="1" u="sng" spc="11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Pooling</a:t>
            </a:r>
            <a:endParaRPr sz="1800" b="1">
              <a:solidFill>
                <a:srgbClr val="FF0000"/>
              </a:solidFill>
              <a:latin typeface="Bandal"/>
              <a:cs typeface="Bandal"/>
            </a:endParaRPr>
          </a:p>
          <a:p>
            <a:pPr marL="154940">
              <a:lnSpc>
                <a:spcPct val="100000"/>
              </a:lnSpc>
              <a:spcBef>
                <a:spcPts val="1775"/>
              </a:spcBef>
            </a:pPr>
            <a:r>
              <a:rPr sz="1800" spc="-165" dirty="0">
                <a:latin typeface="Noto Sans CJK JP Bold"/>
                <a:cs typeface="Noto Sans CJK JP Bold"/>
              </a:rPr>
              <a:t>why </a:t>
            </a:r>
            <a:r>
              <a:rPr sz="1800" spc="-80" dirty="0">
                <a:latin typeface="Noto Sans CJK JP Bold"/>
                <a:cs typeface="Noto Sans CJK JP Bold"/>
              </a:rPr>
              <a:t>pooling? </a:t>
            </a:r>
            <a:r>
              <a:rPr sz="1800" spc="-120" dirty="0">
                <a:latin typeface="Noto Sans CJK JP Bold"/>
                <a:cs typeface="Noto Sans CJK JP Bold"/>
              </a:rPr>
              <a:t>Receptive</a:t>
            </a:r>
            <a:r>
              <a:rPr sz="1800" spc="30" dirty="0">
                <a:latin typeface="Noto Sans CJK JP Bold"/>
                <a:cs typeface="Noto Sans CJK JP Bold"/>
              </a:rPr>
              <a:t> </a:t>
            </a:r>
            <a:r>
              <a:rPr sz="1800" spc="-110" dirty="0">
                <a:latin typeface="Noto Sans CJK JP Bold"/>
                <a:cs typeface="Noto Sans CJK JP Bold"/>
              </a:rPr>
              <a:t>Field?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8" y="26923"/>
            <a:ext cx="24358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4. </a:t>
            </a:r>
            <a:r>
              <a:rPr spc="700" dirty="0"/>
              <a:t>용어</a:t>
            </a:r>
            <a:r>
              <a:rPr spc="-525" dirty="0"/>
              <a:t> </a:t>
            </a:r>
            <a:r>
              <a:rPr spc="600" dirty="0"/>
              <a:t>설명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01587" y="3859238"/>
            <a:ext cx="3635375" cy="2797175"/>
            <a:chOff x="201587" y="3859238"/>
            <a:chExt cx="3635375" cy="2797175"/>
          </a:xfrm>
        </p:grpSpPr>
        <p:sp>
          <p:nvSpPr>
            <p:cNvPr id="5" name="object 5"/>
            <p:cNvSpPr/>
            <p:nvPr/>
          </p:nvSpPr>
          <p:spPr>
            <a:xfrm>
              <a:off x="595287" y="3948138"/>
              <a:ext cx="3124200" cy="2438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7937" y="3865588"/>
              <a:ext cx="3622675" cy="2784475"/>
            </a:xfrm>
            <a:custGeom>
              <a:avLst/>
              <a:gdLst/>
              <a:ahLst/>
              <a:cxnLst/>
              <a:rect l="l" t="t" r="r" b="b"/>
              <a:pathLst>
                <a:path w="3622675" h="2784475">
                  <a:moveTo>
                    <a:pt x="0" y="2784475"/>
                  </a:moveTo>
                  <a:lnTo>
                    <a:pt x="3622675" y="2784475"/>
                  </a:lnTo>
                  <a:lnTo>
                    <a:pt x="3622675" y="0"/>
                  </a:lnTo>
                  <a:lnTo>
                    <a:pt x="0" y="0"/>
                  </a:lnTo>
                  <a:lnTo>
                    <a:pt x="0" y="27844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01587" y="1558925"/>
            <a:ext cx="5513413" cy="2174875"/>
            <a:chOff x="201587" y="1558925"/>
            <a:chExt cx="5740400" cy="2217420"/>
          </a:xfrm>
        </p:grpSpPr>
        <p:sp>
          <p:nvSpPr>
            <p:cNvPr id="8" name="object 8"/>
            <p:cNvSpPr/>
            <p:nvPr/>
          </p:nvSpPr>
          <p:spPr>
            <a:xfrm>
              <a:off x="321863" y="1780056"/>
              <a:ext cx="5486400" cy="184226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7937" y="1565275"/>
              <a:ext cx="5727700" cy="2204720"/>
            </a:xfrm>
            <a:custGeom>
              <a:avLst/>
              <a:gdLst/>
              <a:ahLst/>
              <a:cxnLst/>
              <a:rect l="l" t="t" r="r" b="b"/>
              <a:pathLst>
                <a:path w="5727700" h="2204720">
                  <a:moveTo>
                    <a:pt x="0" y="2204593"/>
                  </a:moveTo>
                  <a:lnTo>
                    <a:pt x="5727700" y="2204593"/>
                  </a:lnTo>
                  <a:lnTo>
                    <a:pt x="5727700" y="0"/>
                  </a:lnTo>
                  <a:lnTo>
                    <a:pt x="0" y="0"/>
                  </a:lnTo>
                  <a:lnTo>
                    <a:pt x="0" y="220459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867401" y="2119884"/>
            <a:ext cx="2932810" cy="803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1800" spc="-75" dirty="0">
                <a:latin typeface="Noto Sans CJK JP Bold"/>
                <a:cs typeface="Noto Sans CJK JP Bold"/>
              </a:rPr>
              <a:t>(h,w)</a:t>
            </a:r>
            <a:r>
              <a:rPr sz="1800" spc="-75" dirty="0">
                <a:latin typeface="Noto Sans CJK JP Black"/>
                <a:cs typeface="Noto Sans CJK JP Black"/>
              </a:rPr>
              <a:t>영상 </a:t>
            </a:r>
            <a:r>
              <a:rPr sz="1800" spc="140" dirty="0">
                <a:latin typeface="Noto Sans CJK JP Black"/>
                <a:cs typeface="Noto Sans CJK JP Black"/>
              </a:rPr>
              <a:t>크기 </a:t>
            </a:r>
            <a:r>
              <a:rPr sz="1800" spc="75" dirty="0">
                <a:latin typeface="Noto Sans CJK JP Black"/>
                <a:cs typeface="Noto Sans CJK JP Black"/>
              </a:rPr>
              <a:t>작아지고</a:t>
            </a:r>
            <a:r>
              <a:rPr sz="1800" spc="75">
                <a:latin typeface="Noto Sans CJK JP Bold"/>
                <a:cs typeface="Noto Sans CJK JP Bold"/>
              </a:rPr>
              <a:t>,  </a:t>
            </a:r>
            <a:endParaRPr lang="en-US" sz="1800" spc="75" dirty="0" smtClean="0">
              <a:latin typeface="Noto Sans CJK JP Bold"/>
              <a:cs typeface="Noto Sans CJK JP Bold"/>
            </a:endParaRPr>
          </a:p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1800" spc="-15" smtClean="0">
                <a:latin typeface="Noto Sans CJK JP Bold"/>
                <a:cs typeface="Noto Sans CJK JP Bold"/>
              </a:rPr>
              <a:t>(</a:t>
            </a:r>
            <a:r>
              <a:rPr sz="1800" spc="-15">
                <a:latin typeface="Noto Sans CJK JP Bold"/>
                <a:cs typeface="Noto Sans CJK JP Bold"/>
              </a:rPr>
              <a:t>c</a:t>
            </a:r>
            <a:r>
              <a:rPr sz="1800" spc="-15" smtClean="0">
                <a:latin typeface="Noto Sans CJK JP Bold"/>
                <a:cs typeface="Noto Sans CJK JP Bold"/>
              </a:rPr>
              <a:t>)</a:t>
            </a:r>
            <a:r>
              <a:rPr lang="ko-KR" altLang="en-US" spc="-15" dirty="0">
                <a:latin typeface="Noto Sans CJK JP Black"/>
                <a:cs typeface="Noto Sans CJK JP Bold"/>
              </a:rPr>
              <a:t>채</a:t>
            </a:r>
            <a:r>
              <a:rPr sz="1800" spc="-15" smtClean="0">
                <a:latin typeface="Noto Sans CJK JP Black"/>
                <a:cs typeface="Noto Sans CJK JP Black"/>
              </a:rPr>
              <a:t>널 </a:t>
            </a:r>
            <a:r>
              <a:rPr sz="1800" spc="140" dirty="0">
                <a:latin typeface="Noto Sans CJK JP Black"/>
                <a:cs typeface="Noto Sans CJK JP Black"/>
              </a:rPr>
              <a:t>수 늘어나게 될</a:t>
            </a:r>
            <a:r>
              <a:rPr sz="1800" spc="145" dirty="0">
                <a:latin typeface="Noto Sans CJK JP Black"/>
                <a:cs typeface="Noto Sans CJK JP Black"/>
              </a:rPr>
              <a:t> </a:t>
            </a:r>
            <a:r>
              <a:rPr sz="1800" spc="-5" dirty="0">
                <a:latin typeface="Noto Sans CJK JP Black"/>
                <a:cs typeface="Noto Sans CJK JP Black"/>
              </a:rPr>
              <a:t>것</a:t>
            </a:r>
            <a:r>
              <a:rPr sz="1800" spc="-5" dirty="0">
                <a:latin typeface="Noto Sans CJK JP Bold"/>
                <a:cs typeface="Noto Sans CJK JP Bold"/>
              </a:rPr>
              <a:t>!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08500" y="4478528"/>
            <a:ext cx="5135499" cy="125984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spc="140" dirty="0">
                <a:latin typeface="Noto Sans CJK JP Black"/>
                <a:cs typeface="Noto Sans CJK JP Black"/>
              </a:rPr>
              <a:t>같은 크기의 </a:t>
            </a:r>
            <a:r>
              <a:rPr sz="1800" spc="-75" dirty="0">
                <a:latin typeface="Noto Sans CJK JP Bold"/>
                <a:cs typeface="Noto Sans CJK JP Bold"/>
              </a:rPr>
              <a:t>filter</a:t>
            </a:r>
            <a:r>
              <a:rPr sz="1800" spc="-75" dirty="0">
                <a:latin typeface="Noto Sans CJK JP Black"/>
                <a:cs typeface="Noto Sans CJK JP Black"/>
              </a:rPr>
              <a:t>여도</a:t>
            </a:r>
            <a:r>
              <a:rPr sz="1800" spc="-75" dirty="0">
                <a:latin typeface="Noto Sans CJK JP Bold"/>
                <a:cs typeface="Noto Sans CJK JP Bold"/>
              </a:rPr>
              <a:t>, </a:t>
            </a:r>
            <a:r>
              <a:rPr sz="1800" spc="-70" dirty="0">
                <a:latin typeface="Noto Sans CJK JP Bold"/>
                <a:cs typeface="Noto Sans CJK JP Bold"/>
              </a:rPr>
              <a:t>Pooling</a:t>
            </a:r>
            <a:r>
              <a:rPr sz="1800" spc="-70" dirty="0">
                <a:latin typeface="Noto Sans CJK JP Black"/>
                <a:cs typeface="Noto Sans CJK JP Black"/>
              </a:rPr>
              <a:t>에</a:t>
            </a:r>
            <a:r>
              <a:rPr sz="1800" spc="-35" dirty="0">
                <a:latin typeface="Noto Sans CJK JP Black"/>
                <a:cs typeface="Noto Sans CJK JP Black"/>
              </a:rPr>
              <a:t> </a:t>
            </a:r>
            <a:r>
              <a:rPr sz="1800" spc="140" dirty="0">
                <a:latin typeface="Noto Sans CJK JP Black"/>
                <a:cs typeface="Noto Sans CJK JP Black"/>
              </a:rPr>
              <a:t>의해</a:t>
            </a:r>
            <a:endParaRPr sz="1800">
              <a:latin typeface="Noto Sans CJK JP Black"/>
              <a:cs typeface="Noto Sans CJK JP Black"/>
            </a:endParaRPr>
          </a:p>
          <a:p>
            <a:pPr marL="12700" marR="5080">
              <a:lnSpc>
                <a:spcPct val="150000"/>
              </a:lnSpc>
            </a:pPr>
            <a:r>
              <a:rPr sz="1800" spc="140" smtClean="0">
                <a:latin typeface="Noto Sans CJK JP Black"/>
                <a:cs typeface="Noto Sans CJK JP Black"/>
              </a:rPr>
              <a:t>작아</a:t>
            </a:r>
            <a:r>
              <a:rPr lang="ko-KR" altLang="en-US" sz="1800" spc="140" dirty="0" smtClean="0">
                <a:latin typeface="Noto Sans CJK JP Black"/>
                <a:cs typeface="Noto Sans CJK JP Black"/>
              </a:rPr>
              <a:t>진</a:t>
            </a:r>
            <a:r>
              <a:rPr sz="1800" spc="140" smtClean="0">
                <a:latin typeface="Noto Sans CJK JP Black"/>
                <a:cs typeface="Noto Sans CJK JP Black"/>
              </a:rPr>
              <a:t> </a:t>
            </a:r>
            <a:r>
              <a:rPr sz="1800" spc="-120" dirty="0">
                <a:latin typeface="Noto Sans CJK JP Bold"/>
                <a:cs typeface="Noto Sans CJK JP Bold"/>
              </a:rPr>
              <a:t>feature </a:t>
            </a:r>
            <a:r>
              <a:rPr sz="1800" spc="-55" dirty="0">
                <a:latin typeface="Noto Sans CJK JP Bold"/>
                <a:cs typeface="Noto Sans CJK JP Bold"/>
              </a:rPr>
              <a:t>map</a:t>
            </a:r>
            <a:r>
              <a:rPr sz="1800" spc="-55" dirty="0">
                <a:latin typeface="Noto Sans CJK JP Black"/>
                <a:cs typeface="Noto Sans CJK JP Black"/>
              </a:rPr>
              <a:t>에 </a:t>
            </a:r>
            <a:r>
              <a:rPr sz="1800" spc="65" dirty="0">
                <a:latin typeface="Noto Sans CJK JP Black"/>
                <a:cs typeface="Noto Sans CJK JP Black"/>
              </a:rPr>
              <a:t>적용되면, </a:t>
            </a:r>
            <a:r>
              <a:rPr sz="1800" b="1" spc="-60" dirty="0">
                <a:latin typeface="Noto Sans CJK JP Black"/>
                <a:cs typeface="Noto Sans CJK JP Black"/>
              </a:rPr>
              <a:t>“원본 </a:t>
            </a:r>
            <a:r>
              <a:rPr sz="1800" b="1" spc="140" dirty="0">
                <a:latin typeface="Noto Sans CJK JP Black"/>
                <a:cs typeface="Noto Sans CJK JP Black"/>
              </a:rPr>
              <a:t>영상에서  차지하는 </a:t>
            </a:r>
            <a:r>
              <a:rPr sz="1800" b="1" spc="-85" dirty="0">
                <a:latin typeface="Noto Sans CJK JP Black"/>
                <a:cs typeface="Noto Sans CJK JP Black"/>
              </a:rPr>
              <a:t>범위(=receptive </a:t>
            </a:r>
            <a:r>
              <a:rPr sz="1800" b="1" spc="-150" dirty="0">
                <a:latin typeface="Noto Sans CJK JP Black"/>
                <a:cs typeface="Noto Sans CJK JP Black"/>
              </a:rPr>
              <a:t>field)”가</a:t>
            </a:r>
            <a:r>
              <a:rPr sz="1800" b="1" spc="10" dirty="0">
                <a:latin typeface="Noto Sans CJK JP Black"/>
                <a:cs typeface="Noto Sans CJK JP Black"/>
              </a:rPr>
              <a:t> </a:t>
            </a:r>
            <a:r>
              <a:rPr sz="1800" b="1" spc="140" dirty="0">
                <a:latin typeface="Noto Sans CJK JP Black"/>
                <a:cs typeface="Noto Sans CJK JP Black"/>
              </a:rPr>
              <a:t>넓다</a:t>
            </a:r>
            <a:endParaRPr sz="1800" b="1">
              <a:latin typeface="Noto Sans CJK JP Black"/>
              <a:cs typeface="Noto Sans CJK JP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642" y="671576"/>
            <a:ext cx="169275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7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(6)</a:t>
            </a:r>
            <a:r>
              <a:rPr sz="1800" b="1" u="sng" spc="-19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1800" b="1" u="sng" spc="2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Flatten</a:t>
            </a:r>
            <a:endParaRPr sz="1800" b="1">
              <a:solidFill>
                <a:srgbClr val="FF0000"/>
              </a:solidFill>
              <a:latin typeface="Bandal"/>
              <a:cs typeface="Band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8" y="26923"/>
            <a:ext cx="26644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4. </a:t>
            </a:r>
            <a:r>
              <a:rPr spc="700" dirty="0"/>
              <a:t>용어</a:t>
            </a:r>
            <a:r>
              <a:rPr spc="-525" dirty="0"/>
              <a:t> </a:t>
            </a:r>
            <a:r>
              <a:rPr spc="600" dirty="0"/>
              <a:t>설명</a:t>
            </a:r>
          </a:p>
        </p:txBody>
      </p:sp>
      <p:sp>
        <p:nvSpPr>
          <p:cNvPr id="4" name="object 4"/>
          <p:cNvSpPr/>
          <p:nvPr/>
        </p:nvSpPr>
        <p:spPr>
          <a:xfrm>
            <a:off x="1143000" y="1790638"/>
            <a:ext cx="4607700" cy="2247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79093" y="4626610"/>
            <a:ext cx="6998107" cy="126444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b="1" spc="70" dirty="0">
                <a:latin typeface="Noto Sans CJK JP Black"/>
                <a:cs typeface="Noto Sans CJK JP Black"/>
              </a:rPr>
              <a:t>평탄화</a:t>
            </a:r>
            <a:r>
              <a:rPr sz="1800" b="1" spc="70" dirty="0">
                <a:latin typeface="Noto Sans CJK JP Bold"/>
                <a:cs typeface="Noto Sans CJK JP Bold"/>
              </a:rPr>
              <a:t>!</a:t>
            </a:r>
            <a:r>
              <a:rPr sz="1800" spc="70" dirty="0">
                <a:latin typeface="Noto Sans CJK JP Bold"/>
                <a:cs typeface="Noto Sans CJK JP Bold"/>
              </a:rPr>
              <a:t> </a:t>
            </a:r>
            <a:r>
              <a:rPr sz="1800" spc="135" dirty="0">
                <a:latin typeface="Noto Sans CJK JP Bold"/>
                <a:cs typeface="Noto Sans CJK JP Bold"/>
              </a:rPr>
              <a:t>-&gt; </a:t>
            </a:r>
            <a:r>
              <a:rPr sz="1800" spc="-75" dirty="0">
                <a:latin typeface="Noto Sans CJK JP Bold"/>
                <a:cs typeface="Noto Sans CJK JP Bold"/>
              </a:rPr>
              <a:t>Vector</a:t>
            </a:r>
            <a:r>
              <a:rPr sz="1800" spc="-75" dirty="0">
                <a:latin typeface="Noto Sans CJK JP Black"/>
                <a:cs typeface="Noto Sans CJK JP Black"/>
              </a:rPr>
              <a:t>로</a:t>
            </a:r>
            <a:r>
              <a:rPr sz="1800" spc="95" dirty="0">
                <a:latin typeface="Noto Sans CJK JP Black"/>
                <a:cs typeface="Noto Sans CJK JP Black"/>
              </a:rPr>
              <a:t> </a:t>
            </a:r>
            <a:r>
              <a:rPr sz="1800" spc="140" dirty="0">
                <a:latin typeface="Noto Sans CJK JP Black"/>
                <a:cs typeface="Noto Sans CJK JP Black"/>
              </a:rPr>
              <a:t>만들어줌</a:t>
            </a:r>
            <a:endParaRPr sz="1800">
              <a:latin typeface="Noto Sans CJK JP Black"/>
              <a:cs typeface="Noto Sans CJK JP Black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140" dirty="0">
                <a:latin typeface="Noto Sans CJK JP Black"/>
                <a:cs typeface="Noto Sans CJK JP Black"/>
              </a:rPr>
              <a:t>단지 쭉 피는 것을 </a:t>
            </a:r>
            <a:r>
              <a:rPr sz="1800" spc="45" dirty="0">
                <a:latin typeface="Noto Sans CJK JP Black"/>
                <a:cs typeface="Noto Sans CJK JP Black"/>
              </a:rPr>
              <a:t>의미</a:t>
            </a:r>
            <a:r>
              <a:rPr sz="1800" spc="45" dirty="0">
                <a:latin typeface="Noto Sans CJK JP Bold"/>
                <a:cs typeface="Noto Sans CJK JP Bold"/>
              </a:rPr>
              <a:t>! </a:t>
            </a:r>
            <a:r>
              <a:rPr sz="1800" spc="-135" dirty="0">
                <a:latin typeface="Noto Sans CJK JP Bold"/>
                <a:cs typeface="Noto Sans CJK JP Bold"/>
              </a:rPr>
              <a:t>( </a:t>
            </a:r>
            <a:r>
              <a:rPr sz="1800" spc="140" dirty="0">
                <a:latin typeface="Noto Sans CJK JP Black"/>
                <a:cs typeface="Noto Sans CJK JP Black"/>
              </a:rPr>
              <a:t>연산 과정 </a:t>
            </a:r>
            <a:r>
              <a:rPr sz="1800" spc="-50" dirty="0">
                <a:latin typeface="Noto Sans CJK JP Bold"/>
                <a:cs typeface="Noto Sans CJK JP Bold"/>
              </a:rPr>
              <a:t>X</a:t>
            </a:r>
            <a:r>
              <a:rPr sz="1800" spc="145" dirty="0">
                <a:latin typeface="Noto Sans CJK JP Bold"/>
                <a:cs typeface="Noto Sans CJK JP Bold"/>
              </a:rPr>
              <a:t> </a:t>
            </a:r>
            <a:r>
              <a:rPr sz="1800" spc="-135" dirty="0">
                <a:latin typeface="Noto Sans CJK JP Bold"/>
                <a:cs typeface="Noto Sans CJK JP Bold"/>
              </a:rPr>
              <a:t>)</a:t>
            </a:r>
            <a:endParaRPr sz="180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90" smtClean="0">
                <a:latin typeface="Noto Sans CJK JP Bold"/>
                <a:cs typeface="Noto Sans CJK JP Bold"/>
              </a:rPr>
              <a:t>Conv</a:t>
            </a:r>
            <a:r>
              <a:rPr lang="en-US" sz="1800" spc="-90" dirty="0" err="1" smtClean="0">
                <a:latin typeface="Noto Sans CJK JP Bold"/>
                <a:cs typeface="Noto Sans CJK JP Bold"/>
              </a:rPr>
              <a:t>olutional</a:t>
            </a:r>
            <a:r>
              <a:rPr lang="en-US" sz="1800" spc="-90" dirty="0" smtClean="0">
                <a:latin typeface="Noto Sans CJK JP Bold"/>
                <a:cs typeface="Noto Sans CJK JP Bold"/>
              </a:rPr>
              <a:t> Layer</a:t>
            </a:r>
            <a:r>
              <a:rPr sz="1800" spc="-90" smtClean="0">
                <a:latin typeface="Noto Sans CJK JP Bold"/>
                <a:cs typeface="Noto Sans CJK JP Bold"/>
              </a:rPr>
              <a:t> </a:t>
            </a:r>
            <a:r>
              <a:rPr sz="1800" spc="140">
                <a:latin typeface="Noto Sans CJK JP Bold"/>
                <a:cs typeface="Noto Sans CJK JP Bold"/>
              </a:rPr>
              <a:t>&amp; </a:t>
            </a:r>
            <a:r>
              <a:rPr sz="1800" spc="-100" smtClean="0">
                <a:latin typeface="Noto Sans CJK JP Bold"/>
                <a:cs typeface="Noto Sans CJK JP Bold"/>
              </a:rPr>
              <a:t>F</a:t>
            </a:r>
            <a:r>
              <a:rPr lang="en-US" sz="1800" spc="-100" dirty="0" err="1" smtClean="0">
                <a:latin typeface="Noto Sans CJK JP Bold"/>
                <a:cs typeface="Noto Sans CJK JP Bold"/>
              </a:rPr>
              <a:t>ully</a:t>
            </a:r>
            <a:r>
              <a:rPr lang="en-US" sz="1800" spc="-100" dirty="0" smtClean="0">
                <a:latin typeface="Noto Sans CJK JP Bold"/>
                <a:cs typeface="Noto Sans CJK JP Bold"/>
              </a:rPr>
              <a:t> </a:t>
            </a:r>
            <a:r>
              <a:rPr sz="1800" spc="-100" smtClean="0">
                <a:latin typeface="Noto Sans CJK JP Bold"/>
                <a:cs typeface="Noto Sans CJK JP Bold"/>
              </a:rPr>
              <a:t>C</a:t>
            </a:r>
            <a:r>
              <a:rPr lang="en-US" sz="1800" spc="-100" dirty="0" err="1" smtClean="0">
                <a:latin typeface="Noto Sans CJK JP Bold"/>
                <a:cs typeface="Noto Sans CJK JP Bold"/>
              </a:rPr>
              <a:t>onnected</a:t>
            </a:r>
            <a:r>
              <a:rPr lang="en-US" sz="1800" spc="-100" dirty="0" smtClean="0">
                <a:latin typeface="Noto Sans CJK JP Bold"/>
                <a:cs typeface="Noto Sans CJK JP Bold"/>
              </a:rPr>
              <a:t> </a:t>
            </a:r>
            <a:r>
              <a:rPr lang="ko-KR" altLang="en-US" sz="1800" spc="-100" dirty="0" smtClean="0">
                <a:latin typeface="Noto Sans CJK JP Bold"/>
                <a:cs typeface="Noto Sans CJK JP Bold"/>
              </a:rPr>
              <a:t>사이를</a:t>
            </a:r>
            <a:r>
              <a:rPr sz="1800" spc="-100" smtClean="0">
                <a:latin typeface="Noto Sans CJK JP Bold"/>
                <a:cs typeface="Noto Sans CJK JP Bold"/>
              </a:rPr>
              <a:t> </a:t>
            </a:r>
            <a:r>
              <a:rPr sz="1800" spc="140">
                <a:latin typeface="Noto Sans CJK JP Black"/>
                <a:cs typeface="Noto Sans CJK JP Black"/>
              </a:rPr>
              <a:t>연결해주는</a:t>
            </a:r>
            <a:r>
              <a:rPr sz="1800" spc="270">
                <a:latin typeface="Noto Sans CJK JP Black"/>
                <a:cs typeface="Noto Sans CJK JP Black"/>
              </a:rPr>
              <a:t> </a:t>
            </a:r>
            <a:r>
              <a:rPr sz="1800" spc="140" smtClean="0">
                <a:latin typeface="Noto Sans CJK JP Black"/>
                <a:cs typeface="Noto Sans CJK JP Black"/>
              </a:rPr>
              <a:t>역</a:t>
            </a:r>
            <a:r>
              <a:rPr lang="ko-KR" altLang="en-US" sz="1800" spc="140" dirty="0" smtClean="0">
                <a:latin typeface="Noto Sans CJK JP Black"/>
                <a:cs typeface="Noto Sans CJK JP Black"/>
              </a:rPr>
              <a:t>할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1535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Ex) 1024 x 1024 x 3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267200" y="13832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Ex) 3,145,728</a:t>
            </a:r>
            <a:endParaRPr lang="ko-KR" altLang="en-US" b="1" dirty="0"/>
          </a:p>
        </p:txBody>
      </p:sp>
      <p:grpSp>
        <p:nvGrpSpPr>
          <p:cNvPr id="8" name="object 2"/>
          <p:cNvGrpSpPr/>
          <p:nvPr/>
        </p:nvGrpSpPr>
        <p:grpSpPr>
          <a:xfrm>
            <a:off x="7315200" y="2286000"/>
            <a:ext cx="1703362" cy="1289176"/>
            <a:chOff x="201587" y="2340736"/>
            <a:chExt cx="3025775" cy="2529840"/>
          </a:xfrm>
        </p:grpSpPr>
        <p:sp>
          <p:nvSpPr>
            <p:cNvPr id="9" name="object 3"/>
            <p:cNvSpPr/>
            <p:nvPr/>
          </p:nvSpPr>
          <p:spPr>
            <a:xfrm>
              <a:off x="622105" y="2609468"/>
              <a:ext cx="2388648" cy="21362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4"/>
            <p:cNvSpPr/>
            <p:nvPr/>
          </p:nvSpPr>
          <p:spPr>
            <a:xfrm>
              <a:off x="207937" y="2347086"/>
              <a:ext cx="3013075" cy="2517140"/>
            </a:xfrm>
            <a:custGeom>
              <a:avLst/>
              <a:gdLst/>
              <a:ahLst/>
              <a:cxnLst/>
              <a:rect l="l" t="t" r="r" b="b"/>
              <a:pathLst>
                <a:path w="3013075" h="2517140">
                  <a:moveTo>
                    <a:pt x="0" y="2517013"/>
                  </a:moveTo>
                  <a:lnTo>
                    <a:pt x="3013075" y="2517013"/>
                  </a:lnTo>
                  <a:lnTo>
                    <a:pt x="3013075" y="0"/>
                  </a:lnTo>
                  <a:lnTo>
                    <a:pt x="0" y="0"/>
                  </a:lnTo>
                  <a:lnTo>
                    <a:pt x="0" y="251701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오른쪽 화살표 10"/>
          <p:cNvSpPr/>
          <p:nvPr/>
        </p:nvSpPr>
        <p:spPr>
          <a:xfrm>
            <a:off x="6248400" y="2743200"/>
            <a:ext cx="6096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642" y="671576"/>
            <a:ext cx="3202305" cy="797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7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(7) </a:t>
            </a:r>
            <a:r>
              <a:rPr sz="1800" b="1" u="sng" spc="20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Softmax</a:t>
            </a:r>
            <a:r>
              <a:rPr sz="1800" b="1" u="sng" spc="-34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1800" b="1" u="sng" spc="7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Function</a:t>
            </a:r>
            <a:endParaRPr sz="1800" b="1">
              <a:solidFill>
                <a:srgbClr val="FF0000"/>
              </a:solidFill>
              <a:latin typeface="Bandal"/>
              <a:cs typeface="Bandal"/>
            </a:endParaRPr>
          </a:p>
          <a:p>
            <a:pPr>
              <a:lnSpc>
                <a:spcPct val="100000"/>
              </a:lnSpc>
            </a:pPr>
            <a:endParaRPr sz="1500">
              <a:latin typeface="Bandal"/>
              <a:cs typeface="Bandal"/>
            </a:endParaRPr>
          </a:p>
          <a:p>
            <a:pPr marL="297815">
              <a:lnSpc>
                <a:spcPct val="100000"/>
              </a:lnSpc>
            </a:pPr>
            <a:r>
              <a:rPr sz="1800" spc="-105" dirty="0">
                <a:latin typeface="Noto Sans CJK JP Bold"/>
                <a:cs typeface="Noto Sans CJK JP Bold"/>
              </a:rPr>
              <a:t>for </a:t>
            </a:r>
            <a:r>
              <a:rPr sz="1800" spc="-80" dirty="0">
                <a:latin typeface="Noto Sans CJK JP Bold"/>
                <a:cs typeface="Noto Sans CJK JP Bold"/>
              </a:rPr>
              <a:t>Multi-class</a:t>
            </a:r>
            <a:r>
              <a:rPr sz="1800" spc="160" dirty="0">
                <a:latin typeface="Noto Sans CJK JP Bold"/>
                <a:cs typeface="Noto Sans CJK JP Bold"/>
              </a:rPr>
              <a:t> </a:t>
            </a:r>
            <a:r>
              <a:rPr sz="1800" spc="-105" dirty="0">
                <a:latin typeface="Noto Sans CJK JP Bold"/>
                <a:cs typeface="Noto Sans CJK JP Bold"/>
              </a:rPr>
              <a:t>Classification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8" y="26923"/>
            <a:ext cx="25882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4. </a:t>
            </a:r>
            <a:r>
              <a:rPr spc="700" dirty="0"/>
              <a:t>용어</a:t>
            </a:r>
            <a:r>
              <a:rPr spc="-525" dirty="0"/>
              <a:t> </a:t>
            </a:r>
            <a:r>
              <a:rPr spc="600" dirty="0"/>
              <a:t>설명</a:t>
            </a:r>
          </a:p>
        </p:txBody>
      </p:sp>
      <p:sp>
        <p:nvSpPr>
          <p:cNvPr id="4" name="object 4"/>
          <p:cNvSpPr/>
          <p:nvPr/>
        </p:nvSpPr>
        <p:spPr>
          <a:xfrm>
            <a:off x="576237" y="1800225"/>
            <a:ext cx="4572000" cy="2676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15000" y="2190750"/>
            <a:ext cx="2867025" cy="1866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85873" y="4714824"/>
            <a:ext cx="4217035" cy="18153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35026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5.</a:t>
            </a:r>
            <a:r>
              <a:rPr spc="-250" dirty="0"/>
              <a:t> </a:t>
            </a:r>
            <a:r>
              <a:rPr spc="225" dirty="0"/>
              <a:t>Dropout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3024" y="1416050"/>
            <a:ext cx="5938520" cy="3211830"/>
            <a:chOff x="273024" y="1416050"/>
            <a:chExt cx="5938520" cy="3211830"/>
          </a:xfrm>
        </p:grpSpPr>
        <p:sp>
          <p:nvSpPr>
            <p:cNvPr id="4" name="object 4"/>
            <p:cNvSpPr/>
            <p:nvPr/>
          </p:nvSpPr>
          <p:spPr>
            <a:xfrm>
              <a:off x="375934" y="1531261"/>
              <a:ext cx="5679139" cy="301793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9374" y="1422400"/>
              <a:ext cx="5925820" cy="3199130"/>
            </a:xfrm>
            <a:custGeom>
              <a:avLst/>
              <a:gdLst/>
              <a:ahLst/>
              <a:cxnLst/>
              <a:rect l="l" t="t" r="r" b="b"/>
              <a:pathLst>
                <a:path w="5925820" h="3199129">
                  <a:moveTo>
                    <a:pt x="0" y="3198749"/>
                  </a:moveTo>
                  <a:lnTo>
                    <a:pt x="5925566" y="3198749"/>
                  </a:lnTo>
                  <a:lnTo>
                    <a:pt x="5925566" y="0"/>
                  </a:lnTo>
                  <a:lnTo>
                    <a:pt x="0" y="0"/>
                  </a:lnTo>
                  <a:lnTo>
                    <a:pt x="0" y="31987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38200" y="4922396"/>
            <a:ext cx="8279181" cy="1326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latin typeface="Noto Sans CJK JP Bold"/>
                <a:cs typeface="Noto Sans CJK JP Bold"/>
              </a:rPr>
              <a:t>Ex) </a:t>
            </a:r>
            <a:r>
              <a:rPr sz="1800" spc="-90" dirty="0">
                <a:latin typeface="Noto Sans CJK JP Bold"/>
                <a:cs typeface="Noto Sans CJK JP Bold"/>
              </a:rPr>
              <a:t>Dropout </a:t>
            </a:r>
            <a:r>
              <a:rPr sz="1800" spc="-130" dirty="0">
                <a:latin typeface="Noto Sans CJK JP Bold"/>
                <a:cs typeface="Noto Sans CJK JP Bold"/>
              </a:rPr>
              <a:t>rate </a:t>
            </a:r>
            <a:r>
              <a:rPr sz="1800" spc="-110" dirty="0">
                <a:latin typeface="Noto Sans CJK JP Bold"/>
                <a:cs typeface="Noto Sans CJK JP Bold"/>
              </a:rPr>
              <a:t>0.3 </a:t>
            </a:r>
            <a:r>
              <a:rPr sz="1800" spc="-195" dirty="0">
                <a:latin typeface="Noto Sans CJK JP Bold"/>
                <a:cs typeface="Noto Sans CJK JP Bold"/>
              </a:rPr>
              <a:t>: </a:t>
            </a:r>
            <a:r>
              <a:rPr sz="1800" spc="-55" dirty="0">
                <a:latin typeface="Noto Sans CJK JP Bold"/>
                <a:cs typeface="Noto Sans CJK JP Bold"/>
              </a:rPr>
              <a:t>30%</a:t>
            </a:r>
            <a:r>
              <a:rPr sz="1800" spc="-55" dirty="0">
                <a:latin typeface="Noto Sans CJK JP Black"/>
                <a:cs typeface="Noto Sans CJK JP Black"/>
              </a:rPr>
              <a:t>의 </a:t>
            </a:r>
            <a:r>
              <a:rPr sz="1800" spc="-40" dirty="0">
                <a:latin typeface="Noto Sans CJK JP Bold"/>
                <a:cs typeface="Noto Sans CJK JP Bold"/>
              </a:rPr>
              <a:t>node</a:t>
            </a:r>
            <a:r>
              <a:rPr sz="1800" spc="-40" dirty="0">
                <a:latin typeface="Noto Sans CJK JP Black"/>
                <a:cs typeface="Noto Sans CJK JP Black"/>
              </a:rPr>
              <a:t>는 </a:t>
            </a:r>
            <a:r>
              <a:rPr sz="1800" spc="140" dirty="0">
                <a:latin typeface="Noto Sans CJK JP Black"/>
                <a:cs typeface="Noto Sans CJK JP Black"/>
              </a:rPr>
              <a:t>사용 </a:t>
            </a:r>
            <a:r>
              <a:rPr sz="1800" spc="-50" dirty="0">
                <a:latin typeface="Noto Sans CJK JP Bold"/>
                <a:cs typeface="Noto Sans CJK JP Bold"/>
              </a:rPr>
              <a:t>X </a:t>
            </a:r>
            <a:r>
              <a:rPr sz="1800" spc="-135" dirty="0">
                <a:latin typeface="Noto Sans CJK JP Bold"/>
                <a:cs typeface="Noto Sans CJK JP Bold"/>
              </a:rPr>
              <a:t>( </a:t>
            </a:r>
            <a:r>
              <a:rPr sz="1800" spc="-114" dirty="0">
                <a:latin typeface="Noto Sans CJK JP Bold"/>
                <a:cs typeface="Noto Sans CJK JP Bold"/>
              </a:rPr>
              <a:t>less </a:t>
            </a:r>
            <a:r>
              <a:rPr sz="1800" spc="-130" dirty="0">
                <a:latin typeface="Noto Sans CJK JP Bold"/>
                <a:cs typeface="Noto Sans CJK JP Bold"/>
              </a:rPr>
              <a:t>parameter </a:t>
            </a:r>
            <a:r>
              <a:rPr sz="1800" spc="-135" dirty="0">
                <a:latin typeface="Noto Sans CJK JP Bold"/>
                <a:cs typeface="Noto Sans CJK JP Bold"/>
              </a:rPr>
              <a:t>)</a:t>
            </a:r>
            <a:endParaRPr sz="1800">
              <a:latin typeface="Noto Sans CJK JP Bold"/>
              <a:cs typeface="Noto Sans CJK JP Bold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</a:pPr>
            <a:r>
              <a:rPr sz="1800" b="1" spc="-100" dirty="0">
                <a:latin typeface="Noto Sans CJK JP Bold"/>
                <a:cs typeface="Noto Sans CJK JP Bold"/>
              </a:rPr>
              <a:t>Overfitting </a:t>
            </a:r>
            <a:r>
              <a:rPr sz="1800" b="1" spc="140" dirty="0">
                <a:latin typeface="Noto Sans CJK JP Black"/>
                <a:cs typeface="Noto Sans CJK JP Black"/>
              </a:rPr>
              <a:t>문제가 해결되는 </a:t>
            </a:r>
            <a:r>
              <a:rPr sz="1800" b="1" spc="60" dirty="0">
                <a:latin typeface="Noto Sans CJK JP Black"/>
                <a:cs typeface="Noto Sans CJK JP Black"/>
              </a:rPr>
              <a:t>이유를</a:t>
            </a:r>
            <a:r>
              <a:rPr sz="1800" b="1" spc="60" dirty="0">
                <a:latin typeface="Noto Sans CJK JP Bold"/>
                <a:cs typeface="Noto Sans CJK JP Bold"/>
              </a:rPr>
              <a:t>, </a:t>
            </a:r>
            <a:r>
              <a:rPr sz="1800" b="1" spc="140" dirty="0">
                <a:latin typeface="Noto Sans CJK JP Black"/>
                <a:cs typeface="Noto Sans CJK JP Black"/>
              </a:rPr>
              <a:t>직관적으로</a:t>
            </a:r>
            <a:r>
              <a:rPr sz="1800" b="1" spc="100" dirty="0">
                <a:latin typeface="Noto Sans CJK JP Black"/>
                <a:cs typeface="Noto Sans CJK JP Black"/>
              </a:rPr>
              <a:t> </a:t>
            </a:r>
            <a:r>
              <a:rPr sz="1800" b="1" spc="95" dirty="0">
                <a:latin typeface="Noto Sans CJK JP Black"/>
                <a:cs typeface="Noto Sans CJK JP Black"/>
              </a:rPr>
              <a:t>생각해보자</a:t>
            </a:r>
            <a:r>
              <a:rPr sz="1800" b="1" spc="95" dirty="0">
                <a:latin typeface="Noto Sans CJK JP Bold"/>
                <a:cs typeface="Noto Sans CJK JP Bold"/>
              </a:rPr>
              <a:t>!</a:t>
            </a:r>
            <a:endParaRPr sz="1800" b="1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900" spc="-40" dirty="0">
                <a:latin typeface="Noto Sans CJK JP Bold"/>
                <a:cs typeface="Noto Sans CJK JP Bold"/>
              </a:rPr>
              <a:t>100</a:t>
            </a:r>
            <a:r>
              <a:rPr sz="1900" spc="-40" dirty="0">
                <a:latin typeface="Noto Sans CJK JP Black"/>
                <a:cs typeface="Noto Sans CJK JP Black"/>
              </a:rPr>
              <a:t>가지의 </a:t>
            </a:r>
            <a:r>
              <a:rPr sz="1900" spc="-90" dirty="0">
                <a:latin typeface="Noto Sans CJK JP Black"/>
                <a:cs typeface="Noto Sans CJK JP Black"/>
              </a:rPr>
              <a:t>일</a:t>
            </a:r>
            <a:r>
              <a:rPr sz="1900" spc="-90" dirty="0">
                <a:latin typeface="Noto Sans CJK JP Bold"/>
                <a:cs typeface="Noto Sans CJK JP Bold"/>
              </a:rPr>
              <a:t>, </a:t>
            </a:r>
            <a:r>
              <a:rPr sz="1900" spc="-55" dirty="0">
                <a:latin typeface="Noto Sans CJK JP Bold"/>
                <a:cs typeface="Noto Sans CJK JP Bold"/>
              </a:rPr>
              <a:t>100</a:t>
            </a:r>
            <a:r>
              <a:rPr sz="1900" spc="-55" dirty="0">
                <a:latin typeface="Noto Sans CJK JP Black"/>
                <a:cs typeface="Noto Sans CJK JP Black"/>
              </a:rPr>
              <a:t>명의 </a:t>
            </a:r>
            <a:r>
              <a:rPr sz="1900" spc="50" dirty="0">
                <a:latin typeface="Noto Sans CJK JP Black"/>
                <a:cs typeface="Noto Sans CJK JP Black"/>
              </a:rPr>
              <a:t>사람이 하는 </a:t>
            </a:r>
            <a:r>
              <a:rPr sz="1900" spc="-15" dirty="0">
                <a:latin typeface="Noto Sans CJK JP Black"/>
                <a:cs typeface="Noto Sans CJK JP Black"/>
              </a:rPr>
              <a:t>경우</a:t>
            </a:r>
            <a:r>
              <a:rPr sz="1900" spc="-15" dirty="0">
                <a:latin typeface="Noto Sans CJK JP Bold"/>
                <a:cs typeface="Noto Sans CJK JP Bold"/>
              </a:rPr>
              <a:t>? </a:t>
            </a:r>
            <a:r>
              <a:rPr sz="1900" spc="-40" dirty="0">
                <a:latin typeface="Noto Sans CJK JP Bold"/>
                <a:cs typeface="Noto Sans CJK JP Bold"/>
              </a:rPr>
              <a:t>20</a:t>
            </a:r>
            <a:r>
              <a:rPr sz="1900" spc="-40" dirty="0">
                <a:latin typeface="Noto Sans CJK JP Black"/>
                <a:cs typeface="Noto Sans CJK JP Black"/>
              </a:rPr>
              <a:t>명의 </a:t>
            </a:r>
            <a:r>
              <a:rPr sz="1900" spc="50" dirty="0">
                <a:latin typeface="Noto Sans CJK JP Black"/>
                <a:cs typeface="Noto Sans CJK JP Black"/>
              </a:rPr>
              <a:t>사람이 하는</a:t>
            </a:r>
            <a:r>
              <a:rPr sz="1900" spc="-135" dirty="0">
                <a:latin typeface="Noto Sans CJK JP Black"/>
                <a:cs typeface="Noto Sans CJK JP Black"/>
              </a:rPr>
              <a:t> </a:t>
            </a:r>
            <a:r>
              <a:rPr sz="1900" spc="-15" dirty="0">
                <a:latin typeface="Noto Sans CJK JP Black"/>
                <a:cs typeface="Noto Sans CJK JP Black"/>
              </a:rPr>
              <a:t>경우</a:t>
            </a:r>
            <a:r>
              <a:rPr sz="1900" spc="-15" dirty="0">
                <a:latin typeface="Noto Sans CJK JP Bold"/>
                <a:cs typeface="Noto Sans CJK JP Bold"/>
              </a:rPr>
              <a:t>?</a:t>
            </a:r>
            <a:endParaRPr sz="1900">
              <a:latin typeface="Noto Sans CJK JP Bold"/>
              <a:cs typeface="Noto Sans CJK JP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37757" y="2263267"/>
            <a:ext cx="2014220" cy="8483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spc="-130">
                <a:latin typeface="Noto Sans CJK JP Bold"/>
                <a:cs typeface="Noto Sans CJK JP Bold"/>
              </a:rPr>
              <a:t>Training </a:t>
            </a:r>
            <a:r>
              <a:rPr lang="ko-KR" altLang="en-US" spc="140" dirty="0">
                <a:latin typeface="Noto Sans CJK JP Black"/>
                <a:cs typeface="Noto Sans CJK JP Bold"/>
              </a:rPr>
              <a:t>할</a:t>
            </a:r>
            <a:r>
              <a:rPr sz="1800" spc="235" smtClean="0">
                <a:latin typeface="Noto Sans CJK JP Black"/>
                <a:cs typeface="Noto Sans CJK JP Black"/>
              </a:rPr>
              <a:t> </a:t>
            </a:r>
            <a:r>
              <a:rPr sz="1800" spc="45" dirty="0">
                <a:latin typeface="Noto Sans CJK JP Black"/>
                <a:cs typeface="Noto Sans CJK JP Black"/>
              </a:rPr>
              <a:t>때만</a:t>
            </a:r>
            <a:r>
              <a:rPr sz="1800" spc="45" dirty="0">
                <a:latin typeface="Noto Sans CJK JP Bold"/>
                <a:cs typeface="Noto Sans CJK JP Bold"/>
              </a:rPr>
              <a:t>!</a:t>
            </a:r>
            <a:endParaRPr sz="180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135">
                <a:latin typeface="Noto Sans CJK JP Bold"/>
                <a:cs typeface="Noto Sans CJK JP Bold"/>
              </a:rPr>
              <a:t>( </a:t>
            </a:r>
            <a:r>
              <a:rPr sz="1800" spc="-75" smtClean="0">
                <a:latin typeface="Noto Sans CJK JP Bold"/>
                <a:cs typeface="Noto Sans CJK JP Bold"/>
              </a:rPr>
              <a:t>testing</a:t>
            </a:r>
            <a:r>
              <a:rPr lang="ko-KR" altLang="en-US" spc="-75" dirty="0">
                <a:latin typeface="Noto Sans CJK JP Black"/>
                <a:cs typeface="Noto Sans CJK JP Bold"/>
              </a:rPr>
              <a:t>할</a:t>
            </a:r>
            <a:r>
              <a:rPr sz="1800" spc="-75" smtClean="0">
                <a:latin typeface="Noto Sans CJK JP Black"/>
                <a:cs typeface="Noto Sans CJK JP Black"/>
              </a:rPr>
              <a:t> </a:t>
            </a:r>
            <a:r>
              <a:rPr sz="1800" spc="140" dirty="0">
                <a:latin typeface="Noto Sans CJK JP Black"/>
                <a:cs typeface="Noto Sans CJK JP Black"/>
              </a:rPr>
              <a:t>때는 </a:t>
            </a:r>
            <a:r>
              <a:rPr sz="1800" spc="-50" dirty="0">
                <a:latin typeface="Noto Sans CJK JP Bold"/>
                <a:cs typeface="Noto Sans CJK JP Bold"/>
              </a:rPr>
              <a:t>X</a:t>
            </a:r>
            <a:r>
              <a:rPr sz="1800" spc="300" dirty="0">
                <a:latin typeface="Noto Sans CJK JP Bold"/>
                <a:cs typeface="Noto Sans CJK JP Bold"/>
              </a:rPr>
              <a:t> </a:t>
            </a:r>
            <a:r>
              <a:rPr sz="1800" spc="-135" dirty="0">
                <a:latin typeface="Noto Sans CJK JP Bold"/>
                <a:cs typeface="Noto Sans CJK JP Bold"/>
              </a:rPr>
              <a:t>)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3191" y="885825"/>
            <a:ext cx="31692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10" dirty="0">
                <a:latin typeface="Noto Sans CJK JP Bold"/>
                <a:cs typeface="Noto Sans CJK JP Bold"/>
              </a:rPr>
              <a:t>To</a:t>
            </a:r>
            <a:r>
              <a:rPr sz="2000" b="1" spc="-15" dirty="0">
                <a:latin typeface="Noto Sans CJK JP Bold"/>
                <a:cs typeface="Noto Sans CJK JP Bold"/>
              </a:rPr>
              <a:t> </a:t>
            </a:r>
            <a:r>
              <a:rPr sz="2000" b="1" spc="-125" dirty="0">
                <a:latin typeface="Noto Sans CJK JP Bold"/>
                <a:cs typeface="Noto Sans CJK JP Bold"/>
              </a:rPr>
              <a:t>prevent</a:t>
            </a:r>
            <a:r>
              <a:rPr sz="2000" b="1" spc="-70" dirty="0">
                <a:latin typeface="Noto Sans CJK JP Bold"/>
                <a:cs typeface="Noto Sans CJK JP Bold"/>
              </a:rPr>
              <a:t> </a:t>
            </a:r>
            <a:r>
              <a:rPr sz="2000" b="1" spc="-110" dirty="0">
                <a:latin typeface="Noto Sans CJK JP Bold"/>
                <a:cs typeface="Noto Sans CJK JP Bold"/>
              </a:rPr>
              <a:t>overfitting!</a:t>
            </a:r>
            <a:endParaRPr sz="2000" b="1">
              <a:latin typeface="Noto Sans CJK JP Bold"/>
              <a:cs typeface="Noto Sans CJK JP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31216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6.</a:t>
            </a:r>
            <a:r>
              <a:rPr spc="-225" dirty="0"/>
              <a:t> </a:t>
            </a:r>
            <a:r>
              <a:rPr spc="140" dirty="0"/>
              <a:t>Mini-Batch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9495" y="814578"/>
            <a:ext cx="2496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Noto Sans CJK JP Bold"/>
                <a:cs typeface="Noto Sans CJK JP Bold"/>
              </a:rPr>
              <a:t>[</a:t>
            </a:r>
            <a:r>
              <a:rPr sz="1800" spc="5" dirty="0">
                <a:latin typeface="Noto Sans CJK JP Black"/>
                <a:cs typeface="Noto Sans CJK JP Black"/>
              </a:rPr>
              <a:t>복습</a:t>
            </a:r>
            <a:r>
              <a:rPr sz="1800" spc="5" dirty="0">
                <a:latin typeface="Noto Sans CJK JP Bold"/>
                <a:cs typeface="Noto Sans CJK JP Bold"/>
              </a:rPr>
              <a:t>] </a:t>
            </a:r>
            <a:r>
              <a:rPr sz="1800" spc="-105" dirty="0">
                <a:latin typeface="Noto Sans CJK JP Bold"/>
                <a:cs typeface="Noto Sans CJK JP Bold"/>
              </a:rPr>
              <a:t>Gradient</a:t>
            </a:r>
            <a:r>
              <a:rPr sz="1800" spc="-45" dirty="0">
                <a:latin typeface="Noto Sans CJK JP Bold"/>
                <a:cs typeface="Noto Sans CJK JP Bold"/>
              </a:rPr>
              <a:t> </a:t>
            </a:r>
            <a:r>
              <a:rPr sz="1800" spc="-95" dirty="0">
                <a:latin typeface="Noto Sans CJK JP Bold"/>
                <a:cs typeface="Noto Sans CJK JP Bold"/>
              </a:rPr>
              <a:t>Descent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849" y="1276350"/>
            <a:ext cx="4705350" cy="3495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14450" y="1638151"/>
            <a:ext cx="3224436" cy="15966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0240" y="3763517"/>
            <a:ext cx="8013065" cy="1838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28210" marR="5080">
              <a:lnSpc>
                <a:spcPct val="150100"/>
              </a:lnSpc>
              <a:spcBef>
                <a:spcPts val="100"/>
              </a:spcBef>
            </a:pPr>
            <a:r>
              <a:rPr sz="1800" spc="-110" dirty="0">
                <a:latin typeface="Noto Sans CJK JP Bold"/>
                <a:cs typeface="Noto Sans CJK JP Bold"/>
              </a:rPr>
              <a:t>Optimal </a:t>
            </a:r>
            <a:r>
              <a:rPr sz="1800" spc="-55" dirty="0">
                <a:latin typeface="Noto Sans CJK JP Bold"/>
                <a:cs typeface="Noto Sans CJK JP Bold"/>
              </a:rPr>
              <a:t>point</a:t>
            </a:r>
            <a:r>
              <a:rPr sz="1800" spc="-55" dirty="0">
                <a:latin typeface="Noto Sans CJK JP Black"/>
                <a:cs typeface="Noto Sans CJK JP Black"/>
              </a:rPr>
              <a:t>를 </a:t>
            </a:r>
            <a:r>
              <a:rPr sz="1800" spc="140" dirty="0">
                <a:latin typeface="Noto Sans CJK JP Black"/>
                <a:cs typeface="Noto Sans CJK JP Black"/>
              </a:rPr>
              <a:t>찾아가는 </a:t>
            </a:r>
            <a:r>
              <a:rPr sz="1800" spc="45" dirty="0">
                <a:latin typeface="Noto Sans CJK JP Black"/>
                <a:cs typeface="Noto Sans CJK JP Black"/>
              </a:rPr>
              <a:t>과정</a:t>
            </a:r>
            <a:r>
              <a:rPr sz="1800" spc="45" dirty="0">
                <a:latin typeface="Noto Sans CJK JP Bold"/>
                <a:cs typeface="Noto Sans CJK JP Bold"/>
              </a:rPr>
              <a:t>!  </a:t>
            </a:r>
            <a:r>
              <a:rPr sz="1800" spc="-135" dirty="0">
                <a:latin typeface="Noto Sans CJK JP Bold"/>
                <a:cs typeface="Noto Sans CJK JP Bold"/>
              </a:rPr>
              <a:t>( </a:t>
            </a:r>
            <a:r>
              <a:rPr sz="1800" spc="-85" dirty="0">
                <a:latin typeface="Noto Sans CJK JP Bold"/>
                <a:cs typeface="Noto Sans CJK JP Bold"/>
              </a:rPr>
              <a:t>too </a:t>
            </a:r>
            <a:r>
              <a:rPr sz="1800" spc="-95" dirty="0">
                <a:latin typeface="Noto Sans CJK JP Bold"/>
                <a:cs typeface="Noto Sans CJK JP Bold"/>
              </a:rPr>
              <a:t>big, </a:t>
            </a:r>
            <a:r>
              <a:rPr sz="1800" spc="-100" dirty="0">
                <a:latin typeface="Noto Sans CJK JP Bold"/>
                <a:cs typeface="Noto Sans CJK JP Bold"/>
              </a:rPr>
              <a:t>to </a:t>
            </a:r>
            <a:r>
              <a:rPr sz="1800" spc="-135" dirty="0">
                <a:latin typeface="Noto Sans CJK JP Bold"/>
                <a:cs typeface="Noto Sans CJK JP Bold"/>
              </a:rPr>
              <a:t>small </a:t>
            </a:r>
            <a:r>
              <a:rPr sz="1800" spc="-155" dirty="0">
                <a:latin typeface="Noto Sans CJK JP Bold"/>
                <a:cs typeface="Noto Sans CJK JP Bold"/>
              </a:rPr>
              <a:t>LR </a:t>
            </a:r>
            <a:r>
              <a:rPr sz="1800" spc="-110" dirty="0">
                <a:latin typeface="Noto Sans CJK JP Bold"/>
                <a:cs typeface="Noto Sans CJK JP Bold"/>
              </a:rPr>
              <a:t>(X)</a:t>
            </a:r>
            <a:r>
              <a:rPr sz="1800" spc="-55" dirty="0">
                <a:latin typeface="Noto Sans CJK JP Bold"/>
                <a:cs typeface="Noto Sans CJK JP Bold"/>
              </a:rPr>
              <a:t> </a:t>
            </a:r>
            <a:r>
              <a:rPr sz="1800" spc="-135" dirty="0">
                <a:latin typeface="Noto Sans CJK JP Bold"/>
                <a:cs typeface="Noto Sans CJK JP Bold"/>
              </a:rPr>
              <a:t>)</a:t>
            </a:r>
            <a:endParaRPr sz="1800">
              <a:latin typeface="Noto Sans CJK JP Bold"/>
              <a:cs typeface="Noto Sans CJK JP Bold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70" dirty="0">
                <a:latin typeface="Noto Sans CJK JP Bold"/>
                <a:cs typeface="Noto Sans CJK JP Bold"/>
              </a:rPr>
              <a:t>1 </a:t>
            </a:r>
            <a:r>
              <a:rPr sz="1800" spc="-114" dirty="0">
                <a:latin typeface="Noto Sans CJK JP Bold"/>
                <a:cs typeface="Noto Sans CJK JP Bold"/>
              </a:rPr>
              <a:t>Iteration </a:t>
            </a:r>
            <a:r>
              <a:rPr sz="1800" spc="-195" dirty="0">
                <a:latin typeface="Noto Sans CJK JP Bold"/>
                <a:cs typeface="Noto Sans CJK JP Bold"/>
              </a:rPr>
              <a:t>: </a:t>
            </a:r>
            <a:r>
              <a:rPr sz="1800" spc="-90" dirty="0">
                <a:latin typeface="Noto Sans CJK JP Bold"/>
                <a:cs typeface="Noto Sans CJK JP Bold"/>
              </a:rPr>
              <a:t>dataset</a:t>
            </a:r>
            <a:r>
              <a:rPr sz="1800" spc="-90">
                <a:latin typeface="Noto Sans CJK JP Black"/>
                <a:cs typeface="Noto Sans CJK JP Black"/>
              </a:rPr>
              <a:t>이 </a:t>
            </a:r>
            <a:r>
              <a:rPr lang="ko-KR" altLang="en-US" spc="140" dirty="0">
                <a:latin typeface="Noto Sans CJK JP Black"/>
                <a:cs typeface="Noto Sans CJK JP Black"/>
              </a:rPr>
              <a:t>한</a:t>
            </a:r>
            <a:r>
              <a:rPr sz="1800" spc="140" smtClean="0">
                <a:latin typeface="Noto Sans CJK JP Black"/>
                <a:cs typeface="Noto Sans CJK JP Black"/>
              </a:rPr>
              <a:t>번 </a:t>
            </a:r>
            <a:r>
              <a:rPr sz="1800" spc="140" dirty="0">
                <a:latin typeface="Noto Sans CJK JP Black"/>
                <a:cs typeface="Noto Sans CJK JP Black"/>
              </a:rPr>
              <a:t>반복되는 것을</a:t>
            </a:r>
            <a:r>
              <a:rPr sz="1800" spc="355" dirty="0">
                <a:latin typeface="Noto Sans CJK JP Black"/>
                <a:cs typeface="Noto Sans CJK JP Black"/>
              </a:rPr>
              <a:t> </a:t>
            </a:r>
            <a:r>
              <a:rPr sz="1800" spc="45" dirty="0">
                <a:latin typeface="Noto Sans CJK JP Black"/>
                <a:cs typeface="Noto Sans CJK JP Black"/>
              </a:rPr>
              <a:t>의미</a:t>
            </a:r>
            <a:r>
              <a:rPr sz="1800" spc="45" dirty="0">
                <a:latin typeface="Noto Sans CJK JP Bold"/>
                <a:cs typeface="Noto Sans CJK JP Bold"/>
              </a:rPr>
              <a:t>!</a:t>
            </a:r>
            <a:endParaRPr sz="180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135" dirty="0">
                <a:latin typeface="Noto Sans CJK JP Bold"/>
                <a:cs typeface="Noto Sans CJK JP Bold"/>
              </a:rPr>
              <a:t>( </a:t>
            </a:r>
            <a:r>
              <a:rPr sz="1800" spc="-120">
                <a:latin typeface="Noto Sans CJK JP Bold"/>
                <a:cs typeface="Noto Sans CJK JP Bold"/>
              </a:rPr>
              <a:t>iteration </a:t>
            </a:r>
            <a:r>
              <a:rPr lang="ko-KR" altLang="en-US" sz="1800" spc="140" dirty="0">
                <a:latin typeface="Noto Sans CJK JP Black"/>
                <a:cs typeface="Noto Sans CJK JP Bold"/>
              </a:rPr>
              <a:t>한</a:t>
            </a:r>
            <a:r>
              <a:rPr sz="1800" spc="140" smtClean="0">
                <a:latin typeface="Noto Sans CJK JP Black"/>
                <a:cs typeface="Noto Sans CJK JP Black"/>
              </a:rPr>
              <a:t>번 </a:t>
            </a:r>
            <a:r>
              <a:rPr lang="ko-KR" altLang="en-US" sz="1800" spc="140" dirty="0" smtClean="0">
                <a:latin typeface="Noto Sans CJK JP Black"/>
                <a:cs typeface="Noto Sans CJK JP Black"/>
              </a:rPr>
              <a:t>할</a:t>
            </a:r>
            <a:r>
              <a:rPr sz="1800" spc="140" smtClean="0">
                <a:latin typeface="Noto Sans CJK JP Black"/>
                <a:cs typeface="Noto Sans CJK JP Black"/>
              </a:rPr>
              <a:t> </a:t>
            </a:r>
            <a:r>
              <a:rPr sz="1800" spc="140" dirty="0">
                <a:latin typeface="Noto Sans CJK JP Black"/>
                <a:cs typeface="Noto Sans CJK JP Black"/>
              </a:rPr>
              <a:t>때마다 </a:t>
            </a:r>
            <a:r>
              <a:rPr sz="1800" spc="-130" dirty="0">
                <a:latin typeface="Noto Sans CJK JP Bold"/>
                <a:cs typeface="Noto Sans CJK JP Bold"/>
              </a:rPr>
              <a:t>parameter </a:t>
            </a:r>
            <a:r>
              <a:rPr sz="1800" spc="140" dirty="0">
                <a:latin typeface="Noto Sans CJK JP Black"/>
                <a:cs typeface="Noto Sans CJK JP Black"/>
              </a:rPr>
              <a:t>조정해 나감</a:t>
            </a:r>
            <a:r>
              <a:rPr sz="1800" spc="225" dirty="0">
                <a:latin typeface="Noto Sans CJK JP Black"/>
                <a:cs typeface="Noto Sans CJK JP Black"/>
              </a:rPr>
              <a:t> </a:t>
            </a:r>
            <a:r>
              <a:rPr sz="1800" spc="-135" dirty="0">
                <a:latin typeface="Noto Sans CJK JP Bold"/>
                <a:cs typeface="Noto Sans CJK JP Bold"/>
              </a:rPr>
              <a:t>)</a:t>
            </a:r>
            <a:endParaRPr sz="1800">
              <a:latin typeface="Noto Sans CJK JP Bold"/>
              <a:cs typeface="Noto Sans CJK JP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28930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6.</a:t>
            </a:r>
            <a:r>
              <a:rPr spc="-225" dirty="0"/>
              <a:t> </a:t>
            </a:r>
            <a:r>
              <a:rPr spc="140" dirty="0"/>
              <a:t>Mini-Batch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642" y="1168400"/>
            <a:ext cx="353123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marR="265430" indent="-79375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solidFill>
                  <a:srgbClr val="FF0000"/>
                </a:solidFill>
                <a:latin typeface="Noto Sans CJK JP Bold"/>
                <a:cs typeface="Noto Sans CJK JP Bold"/>
              </a:rPr>
              <a:t>Vanilla(Batch) </a:t>
            </a:r>
            <a:r>
              <a:rPr sz="1800" spc="-105" dirty="0">
                <a:solidFill>
                  <a:srgbClr val="FF0000"/>
                </a:solidFill>
                <a:latin typeface="Noto Sans CJK JP Bold"/>
                <a:cs typeface="Noto Sans CJK JP Bold"/>
              </a:rPr>
              <a:t>Gradient </a:t>
            </a:r>
            <a:r>
              <a:rPr sz="1800" spc="-95">
                <a:solidFill>
                  <a:srgbClr val="FF0000"/>
                </a:solidFill>
                <a:latin typeface="Noto Sans CJK JP Bold"/>
                <a:cs typeface="Noto Sans CJK JP Bold"/>
              </a:rPr>
              <a:t>Descent  </a:t>
            </a:r>
            <a:endParaRPr lang="en-US" sz="1800" spc="-95" dirty="0" smtClean="0">
              <a:solidFill>
                <a:srgbClr val="FF0000"/>
              </a:solidFill>
              <a:latin typeface="Noto Sans CJK JP Bold"/>
              <a:cs typeface="Noto Sans CJK JP Bold"/>
            </a:endParaRPr>
          </a:p>
          <a:p>
            <a:pPr marL="91440" marR="265430" indent="-79375">
              <a:lnSpc>
                <a:spcPct val="100000"/>
              </a:lnSpc>
              <a:spcBef>
                <a:spcPts val="100"/>
              </a:spcBef>
            </a:pPr>
            <a:r>
              <a:rPr sz="1800" spc="-135" smtClean="0">
                <a:solidFill>
                  <a:srgbClr val="FF0000"/>
                </a:solidFill>
                <a:latin typeface="Noto Sans CJK JP Bold"/>
                <a:cs typeface="Noto Sans CJK JP Bold"/>
              </a:rPr>
              <a:t>( </a:t>
            </a:r>
            <a:r>
              <a:rPr sz="1800" spc="14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일반 경사 하강법</a:t>
            </a:r>
            <a:r>
              <a:rPr sz="1800" spc="459" dirty="0">
                <a:solidFill>
                  <a:srgbClr val="FF0000"/>
                </a:solidFill>
                <a:latin typeface="Noto Sans CJK JP Black"/>
                <a:cs typeface="Noto Sans CJK JP Black"/>
              </a:rPr>
              <a:t> </a:t>
            </a:r>
            <a:r>
              <a:rPr sz="1800" spc="-135" dirty="0">
                <a:solidFill>
                  <a:srgbClr val="FF0000"/>
                </a:solidFill>
                <a:latin typeface="Noto Sans CJK JP Bold"/>
                <a:cs typeface="Noto Sans CJK JP Bold"/>
              </a:rPr>
              <a:t>)</a:t>
            </a:r>
            <a:endParaRPr sz="1800">
              <a:latin typeface="Noto Sans CJK JP Bold"/>
              <a:cs typeface="Noto Sans CJK JP Bold"/>
            </a:endParaRPr>
          </a:p>
          <a:p>
            <a:pPr marL="12700" marR="5080">
              <a:lnSpc>
                <a:spcPct val="200000"/>
              </a:lnSpc>
            </a:pPr>
            <a:r>
              <a:rPr sz="1800" spc="-80" dirty="0">
                <a:latin typeface="Noto Sans CJK JP Bold"/>
                <a:cs typeface="Noto Sans CJK JP Bold"/>
              </a:rPr>
              <a:t>Gradient</a:t>
            </a:r>
            <a:r>
              <a:rPr sz="1800" spc="-80">
                <a:latin typeface="Noto Sans CJK JP Black"/>
                <a:cs typeface="Noto Sans CJK JP Black"/>
              </a:rPr>
              <a:t>를 </a:t>
            </a:r>
            <a:r>
              <a:rPr lang="ko-KR" altLang="en-US" spc="140" dirty="0">
                <a:latin typeface="Noto Sans CJK JP Black"/>
                <a:cs typeface="Noto Sans CJK JP Black"/>
              </a:rPr>
              <a:t>한</a:t>
            </a:r>
            <a:r>
              <a:rPr sz="1800" spc="140" smtClean="0">
                <a:latin typeface="Noto Sans CJK JP Black"/>
                <a:cs typeface="Noto Sans CJK JP Black"/>
              </a:rPr>
              <a:t>번 </a:t>
            </a:r>
            <a:r>
              <a:rPr sz="1800" spc="-45" dirty="0">
                <a:latin typeface="Noto Sans CJK JP Bold"/>
                <a:cs typeface="Noto Sans CJK JP Bold"/>
              </a:rPr>
              <a:t>update</a:t>
            </a:r>
            <a:r>
              <a:rPr sz="1800" spc="-45" dirty="0">
                <a:latin typeface="Noto Sans CJK JP Black"/>
                <a:cs typeface="Noto Sans CJK JP Black"/>
              </a:rPr>
              <a:t>하기 </a:t>
            </a:r>
            <a:r>
              <a:rPr sz="1800" spc="30" dirty="0">
                <a:latin typeface="Noto Sans CJK JP Black"/>
                <a:cs typeface="Noto Sans CJK JP Black"/>
              </a:rPr>
              <a:t>위해</a:t>
            </a:r>
            <a:r>
              <a:rPr sz="1800" spc="30" dirty="0">
                <a:latin typeface="Noto Sans CJK JP Bold"/>
                <a:cs typeface="Noto Sans CJK JP Bold"/>
              </a:rPr>
              <a:t>,  </a:t>
            </a:r>
            <a:r>
              <a:rPr sz="1800" spc="-60" dirty="0">
                <a:latin typeface="Noto Sans CJK JP Black"/>
                <a:cs typeface="Noto Sans CJK JP Black"/>
              </a:rPr>
              <a:t>“모든 </a:t>
            </a:r>
            <a:r>
              <a:rPr sz="1800" spc="-145" dirty="0">
                <a:latin typeface="Noto Sans CJK JP Black"/>
                <a:cs typeface="Noto Sans CJK JP Black"/>
              </a:rPr>
              <a:t>training </a:t>
            </a:r>
            <a:r>
              <a:rPr sz="1800" spc="-155" dirty="0">
                <a:latin typeface="Noto Sans CJK JP Black"/>
                <a:cs typeface="Noto Sans CJK JP Black"/>
              </a:rPr>
              <a:t>data”를</a:t>
            </a:r>
            <a:r>
              <a:rPr sz="1800" spc="-20" dirty="0">
                <a:latin typeface="Noto Sans CJK JP Black"/>
                <a:cs typeface="Noto Sans CJK JP Black"/>
              </a:rPr>
              <a:t> </a:t>
            </a:r>
            <a:r>
              <a:rPr sz="1800" spc="140" dirty="0">
                <a:latin typeface="Noto Sans CJK JP Black"/>
                <a:cs typeface="Noto Sans CJK JP Black"/>
              </a:rPr>
              <a:t>사용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014" y="3958590"/>
            <a:ext cx="8546186" cy="2508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marR="4596130" indent="-79375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solidFill>
                  <a:srgbClr val="FF0000"/>
                </a:solidFill>
                <a:latin typeface="Noto Sans CJK JP Bold"/>
                <a:cs typeface="Noto Sans CJK JP Bold"/>
              </a:rPr>
              <a:t>Stochastic </a:t>
            </a:r>
            <a:r>
              <a:rPr sz="1800" spc="-105" dirty="0">
                <a:solidFill>
                  <a:srgbClr val="FF0000"/>
                </a:solidFill>
                <a:latin typeface="Noto Sans CJK JP Bold"/>
                <a:cs typeface="Noto Sans CJK JP Bold"/>
              </a:rPr>
              <a:t>Gradient </a:t>
            </a:r>
            <a:r>
              <a:rPr sz="1800" spc="-95">
                <a:solidFill>
                  <a:srgbClr val="FF0000"/>
                </a:solidFill>
                <a:latin typeface="Noto Sans CJK JP Bold"/>
                <a:cs typeface="Noto Sans CJK JP Bold"/>
              </a:rPr>
              <a:t>Descent  </a:t>
            </a:r>
            <a:endParaRPr lang="en-US" sz="1800" spc="-95" dirty="0" smtClean="0">
              <a:solidFill>
                <a:srgbClr val="FF0000"/>
              </a:solidFill>
              <a:latin typeface="Noto Sans CJK JP Bold"/>
              <a:cs typeface="Noto Sans CJK JP Bold"/>
            </a:endParaRPr>
          </a:p>
          <a:p>
            <a:pPr marL="91440" marR="4596130" indent="-79375">
              <a:lnSpc>
                <a:spcPct val="100000"/>
              </a:lnSpc>
              <a:spcBef>
                <a:spcPts val="100"/>
              </a:spcBef>
            </a:pPr>
            <a:r>
              <a:rPr sz="1800" spc="-135" smtClean="0">
                <a:solidFill>
                  <a:srgbClr val="FF0000"/>
                </a:solidFill>
                <a:latin typeface="Noto Sans CJK JP Bold"/>
                <a:cs typeface="Noto Sans CJK JP Bold"/>
              </a:rPr>
              <a:t>( </a:t>
            </a:r>
            <a:r>
              <a:rPr sz="1800" spc="14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확률적 경사 하강법</a:t>
            </a:r>
            <a:r>
              <a:rPr sz="1800" spc="45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 </a:t>
            </a:r>
            <a:r>
              <a:rPr sz="1800" spc="-135" dirty="0">
                <a:solidFill>
                  <a:srgbClr val="FF0000"/>
                </a:solidFill>
                <a:latin typeface="Noto Sans CJK JP Bold"/>
                <a:cs typeface="Noto Sans CJK JP Bold"/>
              </a:rPr>
              <a:t>)</a:t>
            </a:r>
            <a:endParaRPr sz="180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  <a:spcBef>
                <a:spcPts val="1870"/>
              </a:spcBef>
            </a:pPr>
            <a:r>
              <a:rPr sz="1800" spc="-80" dirty="0">
                <a:latin typeface="Noto Sans CJK JP Bold"/>
                <a:cs typeface="Noto Sans CJK JP Bold"/>
              </a:rPr>
              <a:t>Gradient</a:t>
            </a:r>
            <a:r>
              <a:rPr sz="1800" spc="-80">
                <a:latin typeface="Noto Sans CJK JP Black"/>
                <a:cs typeface="Noto Sans CJK JP Black"/>
              </a:rPr>
              <a:t>를 </a:t>
            </a:r>
            <a:r>
              <a:rPr lang="ko-KR" altLang="en-US" spc="140" dirty="0">
                <a:latin typeface="Noto Sans CJK JP Black"/>
                <a:cs typeface="Noto Sans CJK JP Black"/>
              </a:rPr>
              <a:t>한</a:t>
            </a:r>
            <a:r>
              <a:rPr sz="1800" spc="140" smtClean="0">
                <a:latin typeface="Noto Sans CJK JP Black"/>
                <a:cs typeface="Noto Sans CJK JP Black"/>
              </a:rPr>
              <a:t>번 </a:t>
            </a:r>
            <a:r>
              <a:rPr sz="1800" spc="-45" dirty="0">
                <a:latin typeface="Noto Sans CJK JP Bold"/>
                <a:cs typeface="Noto Sans CJK JP Bold"/>
              </a:rPr>
              <a:t>update</a:t>
            </a:r>
            <a:r>
              <a:rPr sz="1800" spc="-45" dirty="0">
                <a:latin typeface="Noto Sans CJK JP Black"/>
                <a:cs typeface="Noto Sans CJK JP Black"/>
              </a:rPr>
              <a:t>하기</a:t>
            </a:r>
            <a:r>
              <a:rPr sz="1800" spc="270" dirty="0">
                <a:latin typeface="Noto Sans CJK JP Black"/>
                <a:cs typeface="Noto Sans CJK JP Black"/>
              </a:rPr>
              <a:t> </a:t>
            </a:r>
            <a:r>
              <a:rPr sz="1800" spc="30" dirty="0">
                <a:latin typeface="Noto Sans CJK JP Black"/>
                <a:cs typeface="Noto Sans CJK JP Black"/>
              </a:rPr>
              <a:t>위해</a:t>
            </a:r>
            <a:r>
              <a:rPr sz="1800" spc="30" dirty="0">
                <a:latin typeface="Noto Sans CJK JP Bold"/>
                <a:cs typeface="Noto Sans CJK JP Bold"/>
              </a:rPr>
              <a:t>,</a:t>
            </a:r>
            <a:endParaRPr sz="1800">
              <a:latin typeface="Noto Sans CJK JP Bold"/>
              <a:cs typeface="Noto Sans CJK JP Bold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Noto Sans CJK JP Black"/>
                <a:cs typeface="Noto Sans CJK JP Black"/>
              </a:rPr>
              <a:t>“일부의 </a:t>
            </a:r>
            <a:r>
              <a:rPr sz="1800" spc="-110" dirty="0">
                <a:latin typeface="Noto Sans CJK JP Bold"/>
                <a:cs typeface="Noto Sans CJK JP Bold"/>
              </a:rPr>
              <a:t>training </a:t>
            </a:r>
            <a:r>
              <a:rPr sz="1800" spc="-155" dirty="0">
                <a:latin typeface="Noto Sans CJK JP Black"/>
                <a:cs typeface="Noto Sans CJK JP Black"/>
              </a:rPr>
              <a:t>data”만 </a:t>
            </a:r>
            <a:r>
              <a:rPr sz="1800" spc="45" dirty="0">
                <a:latin typeface="Noto Sans CJK JP Black"/>
                <a:cs typeface="Noto Sans CJK JP Black"/>
              </a:rPr>
              <a:t>활용</a:t>
            </a:r>
            <a:r>
              <a:rPr sz="1800" spc="45" dirty="0">
                <a:latin typeface="Noto Sans CJK JP Bold"/>
                <a:cs typeface="Noto Sans CJK JP Bold"/>
              </a:rPr>
              <a:t>! </a:t>
            </a:r>
            <a:r>
              <a:rPr sz="1800" spc="-135" dirty="0">
                <a:latin typeface="Noto Sans CJK JP Bold"/>
                <a:cs typeface="Noto Sans CJK JP Bold"/>
              </a:rPr>
              <a:t>( </a:t>
            </a:r>
            <a:r>
              <a:rPr sz="1800" spc="30" dirty="0">
                <a:latin typeface="Noto Sans CJK JP Black"/>
                <a:cs typeface="Noto Sans CJK JP Black"/>
              </a:rPr>
              <a:t>일단</a:t>
            </a:r>
            <a:r>
              <a:rPr sz="1800" spc="30" dirty="0">
                <a:latin typeface="Noto Sans CJK JP Bold"/>
                <a:cs typeface="Noto Sans CJK JP Bold"/>
              </a:rPr>
              <a:t>, </a:t>
            </a:r>
            <a:r>
              <a:rPr sz="1800" spc="140" dirty="0">
                <a:latin typeface="Noto Sans CJK JP Black"/>
                <a:cs typeface="Noto Sans CJK JP Black"/>
              </a:rPr>
              <a:t>일부 </a:t>
            </a:r>
            <a:r>
              <a:rPr sz="1800" spc="200" dirty="0">
                <a:latin typeface="Noto Sans CJK JP Bold"/>
                <a:cs typeface="Noto Sans CJK JP Bold"/>
              </a:rPr>
              <a:t>= </a:t>
            </a:r>
            <a:r>
              <a:rPr sz="1800" spc="90" dirty="0">
                <a:latin typeface="Noto Sans CJK JP Bold"/>
                <a:cs typeface="Noto Sans CJK JP Bold"/>
              </a:rPr>
              <a:t>1</a:t>
            </a:r>
            <a:r>
              <a:rPr sz="1800" spc="90" dirty="0">
                <a:latin typeface="Noto Sans CJK JP Black"/>
                <a:cs typeface="Noto Sans CJK JP Black"/>
              </a:rPr>
              <a:t>개라고 </a:t>
            </a:r>
            <a:r>
              <a:rPr sz="1800" spc="140" dirty="0">
                <a:latin typeface="Noto Sans CJK JP Black"/>
                <a:cs typeface="Noto Sans CJK JP Black"/>
              </a:rPr>
              <a:t>일단은 </a:t>
            </a:r>
            <a:r>
              <a:rPr sz="1800" spc="85" dirty="0">
                <a:latin typeface="Noto Sans CJK JP Black"/>
                <a:cs typeface="Noto Sans CJK JP Black"/>
              </a:rPr>
              <a:t>생각하자</a:t>
            </a:r>
            <a:r>
              <a:rPr sz="1800" spc="85" dirty="0">
                <a:latin typeface="Noto Sans CJK JP Bold"/>
                <a:cs typeface="Noto Sans CJK JP Bold"/>
              </a:rPr>
              <a:t>!</a:t>
            </a:r>
            <a:r>
              <a:rPr sz="1800" spc="-114" dirty="0">
                <a:latin typeface="Noto Sans CJK JP Bold"/>
                <a:cs typeface="Noto Sans CJK JP Bold"/>
              </a:rPr>
              <a:t> </a:t>
            </a:r>
            <a:r>
              <a:rPr sz="1800" spc="-135" dirty="0">
                <a:latin typeface="Noto Sans CJK JP Bold"/>
                <a:cs typeface="Noto Sans CJK JP Bold"/>
              </a:rPr>
              <a:t>)</a:t>
            </a:r>
            <a:endParaRPr sz="1800">
              <a:latin typeface="Noto Sans CJK JP Bold"/>
              <a:cs typeface="Noto Sans CJK JP Bold"/>
            </a:endParaRPr>
          </a:p>
          <a:p>
            <a:pPr marL="12700" marR="3204210">
              <a:lnSpc>
                <a:spcPct val="200100"/>
              </a:lnSpc>
              <a:spcBef>
                <a:spcPts val="160"/>
              </a:spcBef>
            </a:pPr>
            <a:r>
              <a:rPr sz="1400" spc="-105" dirty="0">
                <a:latin typeface="Noto Sans CJK JP Bold"/>
                <a:cs typeface="Noto Sans CJK JP Bold"/>
              </a:rPr>
              <a:t>( </a:t>
            </a:r>
            <a:r>
              <a:rPr sz="1400" spc="80" dirty="0">
                <a:latin typeface="Noto Sans CJK JP Black"/>
                <a:cs typeface="Noto Sans CJK JP Black"/>
              </a:rPr>
              <a:t>일부</a:t>
            </a:r>
            <a:r>
              <a:rPr sz="1400" spc="80" dirty="0">
                <a:latin typeface="Noto Sans CJK JP Bold"/>
                <a:cs typeface="Noto Sans CJK JP Bold"/>
              </a:rPr>
              <a:t>=m</a:t>
            </a:r>
            <a:r>
              <a:rPr sz="1400" spc="80" dirty="0">
                <a:latin typeface="Noto Sans CJK JP Black"/>
                <a:cs typeface="Noto Sans CJK JP Black"/>
              </a:rPr>
              <a:t>개인 </a:t>
            </a:r>
            <a:r>
              <a:rPr sz="1400" spc="114" dirty="0">
                <a:latin typeface="Noto Sans CJK JP Black"/>
                <a:cs typeface="Noto Sans CJK JP Black"/>
              </a:rPr>
              <a:t>경우가 </a:t>
            </a:r>
            <a:r>
              <a:rPr sz="1400" spc="-210">
                <a:latin typeface="Noto Sans CJK JP Black"/>
                <a:cs typeface="Noto Sans CJK JP Black"/>
              </a:rPr>
              <a:t>„</a:t>
            </a:r>
            <a:r>
              <a:rPr sz="1400" spc="-210" smtClean="0">
                <a:latin typeface="Noto Sans CJK JP Black"/>
                <a:cs typeface="Noto Sans CJK JP Black"/>
              </a:rPr>
              <a:t>Mini</a:t>
            </a:r>
            <a:r>
              <a:rPr sz="1400" spc="-210" smtClean="0">
                <a:latin typeface="Noto Sans CJK JP Bold"/>
                <a:cs typeface="Noto Sans CJK JP Bold"/>
              </a:rPr>
              <a:t>-</a:t>
            </a:r>
            <a:r>
              <a:rPr sz="1400" spc="-210" smtClean="0">
                <a:latin typeface="Noto Sans CJK JP Black"/>
                <a:cs typeface="Noto Sans CJK JP Black"/>
              </a:rPr>
              <a:t>Batch</a:t>
            </a:r>
            <a:r>
              <a:rPr lang="en-US" sz="1400" spc="-210" dirty="0" smtClean="0">
                <a:latin typeface="Noto Sans CJK JP Black"/>
                <a:cs typeface="Noto Sans CJK JP Black"/>
              </a:rPr>
              <a:t> </a:t>
            </a:r>
            <a:r>
              <a:rPr sz="1400" spc="-210" smtClean="0">
                <a:latin typeface="Noto Sans CJK JP Black"/>
                <a:cs typeface="Noto Sans CJK JP Black"/>
              </a:rPr>
              <a:t> </a:t>
            </a:r>
            <a:r>
              <a:rPr sz="1400" spc="-80" dirty="0">
                <a:latin typeface="Noto Sans CJK JP Bold"/>
                <a:cs typeface="Noto Sans CJK JP Bold"/>
              </a:rPr>
              <a:t>Gradient </a:t>
            </a:r>
            <a:r>
              <a:rPr sz="1400" spc="-70" dirty="0">
                <a:latin typeface="Noto Sans CJK JP Bold"/>
                <a:cs typeface="Noto Sans CJK JP Bold"/>
              </a:rPr>
              <a:t>Descent </a:t>
            </a:r>
            <a:r>
              <a:rPr sz="1400" spc="-105">
                <a:latin typeface="Noto Sans CJK JP Bold"/>
                <a:cs typeface="Noto Sans CJK JP Bold"/>
              </a:rPr>
              <a:t>) </a:t>
            </a:r>
            <a:r>
              <a:rPr lang="en-US" sz="1400" spc="-105" dirty="0" smtClean="0">
                <a:latin typeface="Noto Sans CJK JP Bold"/>
                <a:cs typeface="Noto Sans CJK JP Bold"/>
              </a:rPr>
              <a:t/>
            </a:r>
            <a:br>
              <a:rPr lang="en-US" sz="1400" spc="-105" dirty="0" smtClean="0">
                <a:latin typeface="Noto Sans CJK JP Bold"/>
                <a:cs typeface="Noto Sans CJK JP Bold"/>
              </a:rPr>
            </a:br>
            <a:r>
              <a:rPr sz="1400" spc="-105" smtClean="0">
                <a:latin typeface="Noto Sans CJK JP Bold"/>
                <a:cs typeface="Noto Sans CJK JP Bold"/>
              </a:rPr>
              <a:t> </a:t>
            </a:r>
            <a:r>
              <a:rPr sz="1400" spc="-105" dirty="0">
                <a:latin typeface="Noto Sans CJK JP Bold"/>
                <a:cs typeface="Noto Sans CJK JP Bold"/>
              </a:rPr>
              <a:t>( </a:t>
            </a:r>
            <a:r>
              <a:rPr sz="1400" spc="-5" dirty="0">
                <a:latin typeface="Noto Sans CJK JP Bold"/>
                <a:cs typeface="Noto Sans CJK JP Bold"/>
              </a:rPr>
              <a:t>SGD</a:t>
            </a:r>
            <a:r>
              <a:rPr sz="1400" spc="-5" dirty="0">
                <a:latin typeface="Noto Sans CJK JP Black"/>
                <a:cs typeface="Noto Sans CJK JP Black"/>
              </a:rPr>
              <a:t>와 </a:t>
            </a:r>
            <a:r>
              <a:rPr sz="1400" spc="-60" dirty="0">
                <a:latin typeface="Noto Sans CJK JP Bold"/>
                <a:cs typeface="Noto Sans CJK JP Bold"/>
              </a:rPr>
              <a:t>Mini-batch </a:t>
            </a:r>
            <a:r>
              <a:rPr sz="1400" spc="30" dirty="0">
                <a:latin typeface="Noto Sans CJK JP Bold"/>
                <a:cs typeface="Noto Sans CJK JP Bold"/>
              </a:rPr>
              <a:t>GD</a:t>
            </a:r>
            <a:r>
              <a:rPr sz="1400" spc="30" dirty="0">
                <a:latin typeface="Noto Sans CJK JP Black"/>
                <a:cs typeface="Noto Sans CJK JP Black"/>
              </a:rPr>
              <a:t>의 </a:t>
            </a:r>
            <a:r>
              <a:rPr sz="1400" spc="114" dirty="0">
                <a:latin typeface="Noto Sans CJK JP Black"/>
                <a:cs typeface="Noto Sans CJK JP Black"/>
              </a:rPr>
              <a:t>용어를 섞어 쓰기도</a:t>
            </a:r>
            <a:r>
              <a:rPr sz="1400" spc="-155" dirty="0">
                <a:latin typeface="Noto Sans CJK JP Black"/>
                <a:cs typeface="Noto Sans CJK JP Black"/>
              </a:rPr>
              <a:t> </a:t>
            </a:r>
            <a:r>
              <a:rPr sz="1400" spc="-105" dirty="0">
                <a:latin typeface="Noto Sans CJK JP Bold"/>
                <a:cs typeface="Noto Sans CJK JP Bold"/>
              </a:rPr>
              <a:t>)</a:t>
            </a:r>
            <a:endParaRPr sz="14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12038" y="1298206"/>
            <a:ext cx="3652471" cy="3176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31978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6.</a:t>
            </a:r>
            <a:r>
              <a:rPr spc="-225" dirty="0"/>
              <a:t> </a:t>
            </a:r>
            <a:r>
              <a:rPr spc="140" dirty="0"/>
              <a:t>Mini-Batch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8916" y="814578"/>
            <a:ext cx="66600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16935" algn="l"/>
              </a:tabLst>
            </a:pPr>
            <a:r>
              <a:rPr sz="1800" spc="-130" dirty="0">
                <a:solidFill>
                  <a:srgbClr val="FF0000"/>
                </a:solidFill>
                <a:latin typeface="Noto Sans CJK JP Bold"/>
                <a:cs typeface="Noto Sans CJK JP Bold"/>
              </a:rPr>
              <a:t>Vanilla(Batch) </a:t>
            </a:r>
            <a:r>
              <a:rPr sz="1800" spc="-85" dirty="0">
                <a:solidFill>
                  <a:srgbClr val="FF0000"/>
                </a:solidFill>
                <a:latin typeface="Noto Sans CJK JP Bold"/>
                <a:cs typeface="Noto Sans CJK JP Bold"/>
              </a:rPr>
              <a:t> </a:t>
            </a:r>
            <a:r>
              <a:rPr sz="1800" spc="-105" dirty="0">
                <a:solidFill>
                  <a:srgbClr val="FF0000"/>
                </a:solidFill>
                <a:latin typeface="Noto Sans CJK JP Bold"/>
                <a:cs typeface="Noto Sans CJK JP Bold"/>
              </a:rPr>
              <a:t>Gradient </a:t>
            </a:r>
            <a:r>
              <a:rPr sz="1800" spc="-60" dirty="0">
                <a:solidFill>
                  <a:srgbClr val="FF0000"/>
                </a:solidFill>
                <a:latin typeface="Noto Sans CJK JP Bold"/>
                <a:cs typeface="Noto Sans CJK JP Bold"/>
              </a:rPr>
              <a:t> </a:t>
            </a:r>
            <a:r>
              <a:rPr sz="1800" spc="-95" dirty="0">
                <a:solidFill>
                  <a:srgbClr val="FF0000"/>
                </a:solidFill>
                <a:latin typeface="Noto Sans CJK JP Bold"/>
                <a:cs typeface="Noto Sans CJK JP Bold"/>
              </a:rPr>
              <a:t>Descent	</a:t>
            </a:r>
            <a:r>
              <a:rPr sz="1800" spc="-135" dirty="0">
                <a:solidFill>
                  <a:srgbClr val="FF0000"/>
                </a:solidFill>
                <a:latin typeface="Noto Sans CJK JP Bold"/>
                <a:cs typeface="Noto Sans CJK JP Bold"/>
              </a:rPr>
              <a:t>( </a:t>
            </a:r>
            <a:r>
              <a:rPr sz="1800" spc="14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일반 경사 하강법</a:t>
            </a:r>
            <a:r>
              <a:rPr sz="1800" spc="445" dirty="0">
                <a:solidFill>
                  <a:srgbClr val="FF0000"/>
                </a:solidFill>
                <a:latin typeface="Noto Sans CJK JP Black"/>
                <a:cs typeface="Noto Sans CJK JP Black"/>
              </a:rPr>
              <a:t> </a:t>
            </a:r>
            <a:r>
              <a:rPr sz="1800" spc="-135" dirty="0">
                <a:solidFill>
                  <a:srgbClr val="FF0000"/>
                </a:solidFill>
                <a:latin typeface="Noto Sans CJK JP Bold"/>
                <a:cs typeface="Noto Sans CJK JP Bold"/>
              </a:rPr>
              <a:t>)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916" y="3744214"/>
            <a:ext cx="61266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75305" algn="l"/>
              </a:tabLst>
            </a:pPr>
            <a:r>
              <a:rPr sz="1800" spc="-125" dirty="0">
                <a:solidFill>
                  <a:srgbClr val="FF0000"/>
                </a:solidFill>
                <a:latin typeface="Noto Sans CJK JP Bold"/>
                <a:cs typeface="Noto Sans CJK JP Bold"/>
              </a:rPr>
              <a:t>Stochastic </a:t>
            </a:r>
            <a:r>
              <a:rPr sz="1800" spc="-80" dirty="0">
                <a:solidFill>
                  <a:srgbClr val="FF0000"/>
                </a:solidFill>
                <a:latin typeface="Noto Sans CJK JP Bold"/>
                <a:cs typeface="Noto Sans CJK JP Bold"/>
              </a:rPr>
              <a:t> </a:t>
            </a:r>
            <a:r>
              <a:rPr sz="1800" spc="-105" dirty="0">
                <a:solidFill>
                  <a:srgbClr val="FF0000"/>
                </a:solidFill>
                <a:latin typeface="Noto Sans CJK JP Bold"/>
                <a:cs typeface="Noto Sans CJK JP Bold"/>
              </a:rPr>
              <a:t>Gradient </a:t>
            </a:r>
            <a:r>
              <a:rPr sz="1800" spc="-65" dirty="0">
                <a:solidFill>
                  <a:srgbClr val="FF0000"/>
                </a:solidFill>
                <a:latin typeface="Noto Sans CJK JP Bold"/>
                <a:cs typeface="Noto Sans CJK JP Bold"/>
              </a:rPr>
              <a:t> </a:t>
            </a:r>
            <a:r>
              <a:rPr sz="1800" spc="-95" dirty="0">
                <a:solidFill>
                  <a:srgbClr val="FF0000"/>
                </a:solidFill>
                <a:latin typeface="Noto Sans CJK JP Bold"/>
                <a:cs typeface="Noto Sans CJK JP Bold"/>
              </a:rPr>
              <a:t>Descent	</a:t>
            </a:r>
            <a:r>
              <a:rPr sz="1800" spc="-135" dirty="0">
                <a:solidFill>
                  <a:srgbClr val="FF0000"/>
                </a:solidFill>
                <a:latin typeface="Noto Sans CJK JP Bold"/>
                <a:cs typeface="Noto Sans CJK JP Bold"/>
              </a:rPr>
              <a:t>( </a:t>
            </a:r>
            <a:r>
              <a:rPr sz="1800" spc="14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확률적 경사 하강법</a:t>
            </a:r>
            <a:r>
              <a:rPr sz="1800" spc="175" dirty="0">
                <a:solidFill>
                  <a:srgbClr val="FF0000"/>
                </a:solidFill>
                <a:latin typeface="Noto Sans CJK JP Black"/>
                <a:cs typeface="Noto Sans CJK JP Black"/>
              </a:rPr>
              <a:t> </a:t>
            </a:r>
            <a:r>
              <a:rPr sz="1800" spc="-135" dirty="0">
                <a:solidFill>
                  <a:srgbClr val="FF0000"/>
                </a:solidFill>
                <a:latin typeface="Noto Sans CJK JP Bold"/>
                <a:cs typeface="Noto Sans CJK JP Bold"/>
              </a:rPr>
              <a:t>)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8835" y="1336663"/>
            <a:ext cx="4590600" cy="1867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062" y="4151877"/>
            <a:ext cx="4764518" cy="23610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44932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6.</a:t>
            </a:r>
            <a:r>
              <a:rPr spc="-220" dirty="0"/>
              <a:t> </a:t>
            </a:r>
            <a:r>
              <a:rPr spc="140" dirty="0"/>
              <a:t>Mini-Batch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0812" y="1065149"/>
          <a:ext cx="8644889" cy="4833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2625"/>
                <a:gridCol w="4170679"/>
                <a:gridCol w="3791585"/>
              </a:tblGrid>
              <a:tr h="6874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835" marR="808990" indent="-2774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25" dirty="0">
                          <a:solidFill>
                            <a:srgbClr val="FF0000"/>
                          </a:solidFill>
                          <a:latin typeface="Noto Sans CJK JP Bold"/>
                          <a:cs typeface="Noto Sans CJK JP Bold"/>
                        </a:rPr>
                        <a:t>Vanilla </a:t>
                      </a:r>
                      <a:r>
                        <a:rPr sz="1800" spc="-105" dirty="0">
                          <a:solidFill>
                            <a:srgbClr val="FF0000"/>
                          </a:solidFill>
                          <a:latin typeface="Noto Sans CJK JP Bold"/>
                          <a:cs typeface="Noto Sans CJK JP Bold"/>
                        </a:rPr>
                        <a:t>Gradient </a:t>
                      </a:r>
                      <a:r>
                        <a:rPr sz="1800" spc="-95">
                          <a:solidFill>
                            <a:srgbClr val="FF0000"/>
                          </a:solidFill>
                          <a:latin typeface="Noto Sans CJK JP Bold"/>
                          <a:cs typeface="Noto Sans CJK JP Bold"/>
                        </a:rPr>
                        <a:t>Descent  </a:t>
                      </a:r>
                      <a:endParaRPr lang="en-US" sz="1800" spc="-95" dirty="0" smtClean="0">
                        <a:solidFill>
                          <a:srgbClr val="FF0000"/>
                        </a:solidFill>
                        <a:latin typeface="Noto Sans CJK JP Bold"/>
                        <a:cs typeface="Noto Sans CJK JP Bold"/>
                      </a:endParaRPr>
                    </a:p>
                    <a:p>
                      <a:pPr marL="1092835" marR="808990" indent="-2774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35" smtClean="0">
                          <a:solidFill>
                            <a:srgbClr val="FF0000"/>
                          </a:solidFill>
                          <a:latin typeface="Noto Sans CJK JP Bold"/>
                          <a:cs typeface="Noto Sans CJK JP Bold"/>
                        </a:rPr>
                        <a:t>( </a:t>
                      </a:r>
                      <a:r>
                        <a:rPr sz="1800" spc="140" dirty="0">
                          <a:solidFill>
                            <a:srgbClr val="FF0000"/>
                          </a:solidFill>
                          <a:latin typeface="Noto Sans CJK JP Black"/>
                          <a:cs typeface="Noto Sans CJK JP Black"/>
                        </a:rPr>
                        <a:t>일반 경사 하강법</a:t>
                      </a:r>
                      <a:r>
                        <a:rPr sz="1800" spc="440" dirty="0">
                          <a:solidFill>
                            <a:srgbClr val="FF0000"/>
                          </a:solidFill>
                          <a:latin typeface="Noto Sans CJK JP Black"/>
                          <a:cs typeface="Noto Sans CJK JP Black"/>
                        </a:rPr>
                        <a:t> </a:t>
                      </a:r>
                      <a:r>
                        <a:rPr sz="1800" spc="-135" dirty="0">
                          <a:solidFill>
                            <a:srgbClr val="FF0000"/>
                          </a:solidFill>
                          <a:latin typeface="Noto Sans CJK JP Bold"/>
                          <a:cs typeface="Noto Sans CJK JP Bold"/>
                        </a:rPr>
                        <a:t>)</a:t>
                      </a:r>
                      <a:endParaRPr sz="1800">
                        <a:latin typeface="Noto Sans CJK JP Bold"/>
                        <a:cs typeface="Noto Sans CJK JP Bold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9305" marR="432434" indent="-346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20" dirty="0">
                          <a:solidFill>
                            <a:srgbClr val="FF0000"/>
                          </a:solidFill>
                          <a:latin typeface="Noto Sans CJK JP Bold"/>
                          <a:cs typeface="Noto Sans CJK JP Bold"/>
                        </a:rPr>
                        <a:t>Stochastic </a:t>
                      </a:r>
                      <a:r>
                        <a:rPr sz="1800" spc="-105" dirty="0">
                          <a:solidFill>
                            <a:srgbClr val="FF0000"/>
                          </a:solidFill>
                          <a:latin typeface="Noto Sans CJK JP Bold"/>
                          <a:cs typeface="Noto Sans CJK JP Bold"/>
                        </a:rPr>
                        <a:t>Gradient </a:t>
                      </a:r>
                      <a:r>
                        <a:rPr sz="1800" spc="-95">
                          <a:solidFill>
                            <a:srgbClr val="FF0000"/>
                          </a:solidFill>
                          <a:latin typeface="Noto Sans CJK JP Bold"/>
                          <a:cs typeface="Noto Sans CJK JP Bold"/>
                        </a:rPr>
                        <a:t>Descent  </a:t>
                      </a:r>
                      <a:r>
                        <a:rPr sz="1800" spc="-135" smtClean="0">
                          <a:solidFill>
                            <a:srgbClr val="FF0000"/>
                          </a:solidFill>
                          <a:latin typeface="Noto Sans CJK JP Bold"/>
                          <a:cs typeface="Noto Sans CJK JP Bold"/>
                        </a:rPr>
                        <a:t>(</a:t>
                      </a:r>
                      <a:endParaRPr lang="en-US" sz="1800" spc="-135" dirty="0" smtClean="0">
                        <a:solidFill>
                          <a:srgbClr val="FF0000"/>
                        </a:solidFill>
                        <a:latin typeface="Noto Sans CJK JP Bold"/>
                        <a:cs typeface="Noto Sans CJK JP Bold"/>
                      </a:endParaRPr>
                    </a:p>
                    <a:p>
                      <a:pPr marL="789305" marR="432434" indent="-346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35" smtClean="0">
                          <a:solidFill>
                            <a:srgbClr val="FF0000"/>
                          </a:solidFill>
                          <a:latin typeface="Noto Sans CJK JP Bold"/>
                          <a:cs typeface="Noto Sans CJK JP Bold"/>
                        </a:rPr>
                        <a:t> </a:t>
                      </a:r>
                      <a:r>
                        <a:rPr sz="1800" spc="140" dirty="0">
                          <a:solidFill>
                            <a:srgbClr val="FF0000"/>
                          </a:solidFill>
                          <a:latin typeface="Noto Sans CJK JP Black"/>
                          <a:cs typeface="Noto Sans CJK JP Black"/>
                        </a:rPr>
                        <a:t>확률적 경사 하강법</a:t>
                      </a:r>
                      <a:r>
                        <a:rPr sz="1800" spc="430" dirty="0">
                          <a:solidFill>
                            <a:srgbClr val="FF0000"/>
                          </a:solidFill>
                          <a:latin typeface="Noto Sans CJK JP Black"/>
                          <a:cs typeface="Noto Sans CJK JP Black"/>
                        </a:rPr>
                        <a:t> </a:t>
                      </a:r>
                      <a:r>
                        <a:rPr sz="1800" spc="-135" dirty="0">
                          <a:solidFill>
                            <a:srgbClr val="FF0000"/>
                          </a:solidFill>
                          <a:latin typeface="Noto Sans CJK JP Bold"/>
                          <a:cs typeface="Noto Sans CJK JP Bold"/>
                        </a:rPr>
                        <a:t>)</a:t>
                      </a:r>
                      <a:endParaRPr sz="1800">
                        <a:latin typeface="Noto Sans CJK JP Bold"/>
                        <a:cs typeface="Noto Sans CJK JP Bold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46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140" dirty="0">
                          <a:latin typeface="Noto Sans CJK JP Black"/>
                          <a:cs typeface="Noto Sans CJK JP Black"/>
                        </a:rPr>
                        <a:t>장점</a:t>
                      </a:r>
                      <a:endParaRPr sz="1800"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95" smtClean="0">
                          <a:latin typeface="Noto Sans CJK JP Bold"/>
                          <a:cs typeface="Noto Sans CJK JP Bold"/>
                        </a:rPr>
                        <a:t>-</a:t>
                      </a:r>
                      <a:r>
                        <a:rPr lang="ko-KR" altLang="en-US" sz="1400" spc="95" dirty="0" smtClean="0">
                          <a:latin typeface="Noto Sans CJK JP Black"/>
                          <a:cs typeface="Noto Sans CJK JP Bold"/>
                        </a:rPr>
                        <a:t>전</a:t>
                      </a:r>
                      <a:r>
                        <a:rPr sz="1400" spc="95" smtClean="0">
                          <a:latin typeface="Noto Sans CJK JP Black"/>
                          <a:cs typeface="Noto Sans CJK JP Black"/>
                        </a:rPr>
                        <a:t>체 </a:t>
                      </a:r>
                      <a:r>
                        <a:rPr sz="1400" spc="-50" dirty="0">
                          <a:latin typeface="Noto Sans CJK JP Bold"/>
                          <a:cs typeface="Noto Sans CJK JP Bold"/>
                        </a:rPr>
                        <a:t>data</a:t>
                      </a:r>
                      <a:r>
                        <a:rPr sz="1400" spc="-50" dirty="0">
                          <a:latin typeface="Noto Sans CJK JP Black"/>
                          <a:cs typeface="Noto Sans CJK JP Black"/>
                        </a:rPr>
                        <a:t>에 </a:t>
                      </a:r>
                      <a:r>
                        <a:rPr sz="1400" spc="114" dirty="0">
                          <a:latin typeface="Noto Sans CJK JP Black"/>
                          <a:cs typeface="Noto Sans CJK JP Black"/>
                        </a:rPr>
                        <a:t>대핚 </a:t>
                      </a:r>
                      <a:r>
                        <a:rPr sz="1400" spc="-55" dirty="0">
                          <a:latin typeface="Noto Sans CJK JP Bold"/>
                          <a:cs typeface="Noto Sans CJK JP Bold"/>
                        </a:rPr>
                        <a:t>update</a:t>
                      </a:r>
                      <a:r>
                        <a:rPr sz="1400" spc="-55" dirty="0">
                          <a:latin typeface="Noto Sans CJK JP Black"/>
                          <a:cs typeface="Noto Sans CJK JP Black"/>
                        </a:rPr>
                        <a:t>가</a:t>
                      </a:r>
                      <a:r>
                        <a:rPr sz="1400" spc="145" dirty="0">
                          <a:latin typeface="Noto Sans CJK JP Black"/>
                          <a:cs typeface="Noto Sans CJK JP Black"/>
                        </a:rPr>
                        <a:t> </a:t>
                      </a:r>
                      <a:r>
                        <a:rPr sz="1400" spc="-30" dirty="0">
                          <a:latin typeface="Noto Sans CJK JP Black"/>
                          <a:cs typeface="Noto Sans CJK JP Black"/>
                        </a:rPr>
                        <a:t>“1번”이루어짐</a:t>
                      </a:r>
                      <a:endParaRPr sz="1400">
                        <a:latin typeface="Noto Sans CJK JP Black"/>
                        <a:cs typeface="Noto Sans CJK JP Black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400" spc="105" dirty="0">
                          <a:latin typeface="Noto Sans CJK JP Bold"/>
                          <a:cs typeface="Noto Sans CJK JP Bold"/>
                        </a:rPr>
                        <a:t>-&gt; </a:t>
                      </a:r>
                      <a:r>
                        <a:rPr sz="1400" spc="-5" dirty="0">
                          <a:latin typeface="Noto Sans CJK JP Bold"/>
                          <a:cs typeface="Noto Sans CJK JP Bold"/>
                        </a:rPr>
                        <a:t>SGD</a:t>
                      </a:r>
                      <a:r>
                        <a:rPr sz="1400" spc="-5">
                          <a:latin typeface="Noto Sans CJK JP Black"/>
                          <a:cs typeface="Noto Sans CJK JP Black"/>
                        </a:rPr>
                        <a:t>에 </a:t>
                      </a:r>
                      <a:r>
                        <a:rPr sz="1400" spc="114" smtClean="0">
                          <a:latin typeface="Noto Sans CJK JP Black"/>
                          <a:cs typeface="Noto Sans CJK JP Black"/>
                        </a:rPr>
                        <a:t>비</a:t>
                      </a:r>
                      <a:r>
                        <a:rPr lang="ko-KR" altLang="en-US" sz="1400" spc="114" dirty="0" smtClean="0">
                          <a:latin typeface="Noto Sans CJK JP Black"/>
                          <a:cs typeface="Noto Sans CJK JP Black"/>
                        </a:rPr>
                        <a:t>해</a:t>
                      </a:r>
                      <a:r>
                        <a:rPr sz="1400" spc="114" smtClean="0">
                          <a:latin typeface="Noto Sans CJK JP Black"/>
                          <a:cs typeface="Noto Sans CJK JP Black"/>
                        </a:rPr>
                        <a:t> </a:t>
                      </a:r>
                      <a:r>
                        <a:rPr sz="1400" spc="114" dirty="0">
                          <a:latin typeface="Noto Sans CJK JP Black"/>
                          <a:cs typeface="Noto Sans CJK JP Black"/>
                        </a:rPr>
                        <a:t>적은 </a:t>
                      </a:r>
                      <a:r>
                        <a:rPr sz="1400" spc="-45" dirty="0">
                          <a:latin typeface="Noto Sans CJK JP Bold"/>
                          <a:cs typeface="Noto Sans CJK JP Bold"/>
                        </a:rPr>
                        <a:t>update(</a:t>
                      </a:r>
                      <a:r>
                        <a:rPr sz="1400" spc="-45" dirty="0">
                          <a:latin typeface="Noto Sans CJK JP Black"/>
                          <a:cs typeface="Noto Sans CJK JP Black"/>
                        </a:rPr>
                        <a:t>계산</a:t>
                      </a:r>
                      <a:r>
                        <a:rPr sz="1400" spc="-45" dirty="0">
                          <a:latin typeface="Noto Sans CJK JP Bold"/>
                          <a:cs typeface="Noto Sans CJK JP Bold"/>
                        </a:rPr>
                        <a:t>) </a:t>
                      </a:r>
                      <a:r>
                        <a:rPr sz="1400" spc="114" dirty="0">
                          <a:latin typeface="Noto Sans CJK JP Black"/>
                          <a:cs typeface="Noto Sans CJK JP Black"/>
                        </a:rPr>
                        <a:t>횟수</a:t>
                      </a:r>
                      <a:r>
                        <a:rPr sz="1400" dirty="0">
                          <a:latin typeface="Noto Sans CJK JP Black"/>
                          <a:cs typeface="Noto Sans CJK JP Black"/>
                        </a:rPr>
                        <a:t> </a:t>
                      </a:r>
                      <a:r>
                        <a:rPr sz="1400" spc="114" dirty="0">
                          <a:latin typeface="Noto Sans CJK JP Black"/>
                          <a:cs typeface="Noto Sans CJK JP Black"/>
                        </a:rPr>
                        <a:t>필요</a:t>
                      </a:r>
                      <a:endParaRPr sz="1400">
                        <a:latin typeface="Noto Sans CJK JP Black"/>
                        <a:cs typeface="Noto Sans CJK JP Black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538480" marR="529590" algn="ctr">
                        <a:lnSpc>
                          <a:spcPct val="150000"/>
                        </a:lnSpc>
                      </a:pPr>
                      <a:r>
                        <a:rPr sz="1400" spc="95" smtClean="0">
                          <a:latin typeface="Noto Sans CJK JP Bold"/>
                          <a:cs typeface="Noto Sans CJK JP Bold"/>
                        </a:rPr>
                        <a:t>-</a:t>
                      </a:r>
                      <a:r>
                        <a:rPr lang="ko-KR" altLang="en-US" sz="1400" spc="95" dirty="0" smtClean="0">
                          <a:latin typeface="Noto Sans CJK JP Black"/>
                          <a:cs typeface="Noto Sans CJK JP Bold"/>
                        </a:rPr>
                        <a:t>전</a:t>
                      </a:r>
                      <a:r>
                        <a:rPr sz="1400" spc="95" smtClean="0">
                          <a:latin typeface="Noto Sans CJK JP Black"/>
                          <a:cs typeface="Noto Sans CJK JP Black"/>
                        </a:rPr>
                        <a:t>체 </a:t>
                      </a:r>
                      <a:r>
                        <a:rPr sz="1400" spc="-50" dirty="0">
                          <a:latin typeface="Noto Sans CJK JP Bold"/>
                          <a:cs typeface="Noto Sans CJK JP Bold"/>
                        </a:rPr>
                        <a:t>data</a:t>
                      </a:r>
                      <a:r>
                        <a:rPr sz="1400" spc="-50" dirty="0">
                          <a:latin typeface="Noto Sans CJK JP Black"/>
                          <a:cs typeface="Noto Sans CJK JP Black"/>
                        </a:rPr>
                        <a:t>에 </a:t>
                      </a:r>
                      <a:r>
                        <a:rPr sz="1400" spc="114" dirty="0">
                          <a:latin typeface="Noto Sans CJK JP Black"/>
                          <a:cs typeface="Noto Sans CJK JP Black"/>
                        </a:rPr>
                        <a:t>대해 </a:t>
                      </a:r>
                      <a:r>
                        <a:rPr sz="1400" spc="-100" dirty="0">
                          <a:latin typeface="Noto Sans CJK JP Bold"/>
                          <a:cs typeface="Noto Sans CJK JP Bold"/>
                        </a:rPr>
                        <a:t>error </a:t>
                      </a:r>
                      <a:r>
                        <a:rPr sz="1400" spc="-75" dirty="0">
                          <a:latin typeface="Noto Sans CJK JP Bold"/>
                          <a:cs typeface="Noto Sans CJK JP Bold"/>
                        </a:rPr>
                        <a:t>gradient </a:t>
                      </a:r>
                      <a:r>
                        <a:rPr sz="1400" spc="35" dirty="0">
                          <a:latin typeface="Noto Sans CJK JP Black"/>
                          <a:cs typeface="Noto Sans CJK JP Black"/>
                        </a:rPr>
                        <a:t>계산</a:t>
                      </a:r>
                      <a:r>
                        <a:rPr sz="1400" spc="35" dirty="0">
                          <a:latin typeface="Noto Sans CJK JP Bold"/>
                          <a:cs typeface="Noto Sans CJK JP Bold"/>
                        </a:rPr>
                        <a:t>!  </a:t>
                      </a:r>
                      <a:r>
                        <a:rPr sz="1400" spc="-65" dirty="0">
                          <a:latin typeface="Noto Sans CJK JP Bold"/>
                          <a:cs typeface="Noto Sans CJK JP Bold"/>
                        </a:rPr>
                        <a:t>(optimal</a:t>
                      </a:r>
                      <a:r>
                        <a:rPr sz="1400" spc="-65" dirty="0">
                          <a:latin typeface="Noto Sans CJK JP Black"/>
                          <a:cs typeface="Noto Sans CJK JP Black"/>
                        </a:rPr>
                        <a:t>로 </a:t>
                      </a:r>
                      <a:r>
                        <a:rPr sz="1400" spc="114" dirty="0">
                          <a:latin typeface="Noto Sans CJK JP Black"/>
                          <a:cs typeface="Noto Sans CJK JP Black"/>
                        </a:rPr>
                        <a:t>수렴이</a:t>
                      </a:r>
                      <a:r>
                        <a:rPr sz="1400" spc="80" dirty="0">
                          <a:latin typeface="Noto Sans CJK JP Black"/>
                          <a:cs typeface="Noto Sans CJK JP Black"/>
                        </a:rPr>
                        <a:t> </a:t>
                      </a:r>
                      <a:r>
                        <a:rPr sz="1400" spc="60" dirty="0">
                          <a:latin typeface="Noto Sans CJK JP Black"/>
                          <a:cs typeface="Noto Sans CJK JP Black"/>
                        </a:rPr>
                        <a:t>안정적</a:t>
                      </a:r>
                      <a:r>
                        <a:rPr sz="1400" spc="60" dirty="0">
                          <a:latin typeface="Noto Sans CJK JP Bold"/>
                          <a:cs typeface="Noto Sans CJK JP Bold"/>
                        </a:rPr>
                        <a:t>)</a:t>
                      </a:r>
                      <a:endParaRPr sz="1400">
                        <a:latin typeface="Noto Sans CJK JP Bold"/>
                        <a:cs typeface="Noto Sans CJK JP Bold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spc="55" dirty="0">
                          <a:latin typeface="Noto Sans CJK JP Bold"/>
                          <a:cs typeface="Noto Sans CJK JP Bold"/>
                        </a:rPr>
                        <a:t>- </a:t>
                      </a:r>
                      <a:r>
                        <a:rPr sz="1400" spc="114" dirty="0">
                          <a:latin typeface="Noto Sans CJK JP Black"/>
                          <a:cs typeface="Noto Sans CJK JP Black"/>
                        </a:rPr>
                        <a:t>병렬 처리</a:t>
                      </a:r>
                      <a:r>
                        <a:rPr sz="1400" spc="275" dirty="0">
                          <a:latin typeface="Noto Sans CJK JP Black"/>
                          <a:cs typeface="Noto Sans CJK JP Black"/>
                        </a:rPr>
                        <a:t> </a:t>
                      </a:r>
                      <a:r>
                        <a:rPr sz="1400" spc="-5" dirty="0">
                          <a:latin typeface="Noto Sans CJK JP Bold"/>
                          <a:cs typeface="Noto Sans CJK JP Bold"/>
                        </a:rPr>
                        <a:t>GOOD</a:t>
                      </a:r>
                      <a:endParaRPr sz="1400">
                        <a:latin typeface="Noto Sans CJK JP Bold"/>
                        <a:cs typeface="Noto Sans CJK JP Bold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65" dirty="0">
                          <a:latin typeface="Noto Sans CJK JP Bold"/>
                          <a:cs typeface="Noto Sans CJK JP Bold"/>
                        </a:rPr>
                        <a:t>-Local optimal</a:t>
                      </a:r>
                      <a:r>
                        <a:rPr sz="1400" spc="-65" dirty="0">
                          <a:latin typeface="Noto Sans CJK JP Black"/>
                          <a:cs typeface="Noto Sans CJK JP Black"/>
                        </a:rPr>
                        <a:t>에 </a:t>
                      </a:r>
                      <a:r>
                        <a:rPr sz="1400" spc="114" dirty="0">
                          <a:latin typeface="Noto Sans CJK JP Black"/>
                          <a:cs typeface="Noto Sans CJK JP Black"/>
                        </a:rPr>
                        <a:t>빠질 위험</a:t>
                      </a:r>
                      <a:r>
                        <a:rPr sz="1400" spc="120" dirty="0">
                          <a:latin typeface="Noto Sans CJK JP Black"/>
                          <a:cs typeface="Noto Sans CJK JP Black"/>
                        </a:rPr>
                        <a:t> </a:t>
                      </a:r>
                      <a:r>
                        <a:rPr sz="1400" spc="114" dirty="0">
                          <a:latin typeface="Noto Sans CJK JP Black"/>
                          <a:cs typeface="Noto Sans CJK JP Black"/>
                        </a:rPr>
                        <a:t>적음</a:t>
                      </a:r>
                      <a:endParaRPr sz="1400">
                        <a:latin typeface="Noto Sans CJK JP Black"/>
                        <a:cs typeface="Noto Sans CJK JP Black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spc="55" dirty="0">
                          <a:latin typeface="Noto Sans CJK JP Bold"/>
                          <a:cs typeface="Noto Sans CJK JP Bold"/>
                        </a:rPr>
                        <a:t>- </a:t>
                      </a:r>
                      <a:r>
                        <a:rPr sz="1400" spc="-45" dirty="0">
                          <a:latin typeface="Noto Sans CJK JP Bold"/>
                          <a:cs typeface="Noto Sans CJK JP Bold"/>
                        </a:rPr>
                        <a:t>step</a:t>
                      </a:r>
                      <a:r>
                        <a:rPr sz="1400" spc="-45" dirty="0">
                          <a:latin typeface="Noto Sans CJK JP Black"/>
                          <a:cs typeface="Noto Sans CJK JP Black"/>
                        </a:rPr>
                        <a:t>에 </a:t>
                      </a:r>
                      <a:r>
                        <a:rPr sz="1400" spc="114" dirty="0">
                          <a:latin typeface="Noto Sans CJK JP Black"/>
                          <a:cs typeface="Noto Sans CJK JP Black"/>
                        </a:rPr>
                        <a:t>걸리는 시갂이 짧기 때문에</a:t>
                      </a:r>
                      <a:r>
                        <a:rPr sz="1400" spc="254" dirty="0">
                          <a:latin typeface="Noto Sans CJK JP Black"/>
                          <a:cs typeface="Noto Sans CJK JP Black"/>
                        </a:rPr>
                        <a:t> </a:t>
                      </a:r>
                      <a:r>
                        <a:rPr sz="1400" spc="114" dirty="0">
                          <a:latin typeface="Noto Sans CJK JP Black"/>
                          <a:cs typeface="Noto Sans CJK JP Black"/>
                        </a:rPr>
                        <a:t>학습</a:t>
                      </a:r>
                      <a:endParaRPr sz="1400">
                        <a:latin typeface="Noto Sans CJK JP Black"/>
                        <a:cs typeface="Noto Sans CJK JP Black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spc="55" dirty="0">
                          <a:latin typeface="Noto Sans CJK JP Bold"/>
                          <a:cs typeface="Noto Sans CJK JP Bold"/>
                        </a:rPr>
                        <a:t>- </a:t>
                      </a:r>
                      <a:r>
                        <a:rPr sz="1400" spc="70" dirty="0">
                          <a:latin typeface="Noto Sans CJK JP Black"/>
                          <a:cs typeface="Noto Sans CJK JP Black"/>
                        </a:rPr>
                        <a:t>속도</a:t>
                      </a:r>
                      <a:r>
                        <a:rPr sz="1400" spc="70" dirty="0">
                          <a:latin typeface="Noto Sans CJK JP Bold"/>
                          <a:cs typeface="Noto Sans CJK JP Bold"/>
                        </a:rPr>
                        <a:t>(</a:t>
                      </a:r>
                      <a:r>
                        <a:rPr sz="1400" spc="70" dirty="0">
                          <a:latin typeface="Noto Sans CJK JP Black"/>
                          <a:cs typeface="Noto Sans CJK JP Black"/>
                        </a:rPr>
                        <a:t>수렴 </a:t>
                      </a:r>
                      <a:r>
                        <a:rPr sz="1400" spc="60" dirty="0">
                          <a:latin typeface="Noto Sans CJK JP Black"/>
                          <a:cs typeface="Noto Sans CJK JP Black"/>
                        </a:rPr>
                        <a:t>속도</a:t>
                      </a:r>
                      <a:r>
                        <a:rPr sz="1400" spc="60" dirty="0">
                          <a:latin typeface="Noto Sans CJK JP Bold"/>
                          <a:cs typeface="Noto Sans CJK JP Bold"/>
                        </a:rPr>
                        <a:t>)</a:t>
                      </a:r>
                      <a:r>
                        <a:rPr sz="1400" spc="60" dirty="0">
                          <a:latin typeface="Noto Sans CJK JP Black"/>
                          <a:cs typeface="Noto Sans CJK JP Black"/>
                        </a:rPr>
                        <a:t>가</a:t>
                      </a:r>
                      <a:r>
                        <a:rPr sz="1400" spc="300" dirty="0">
                          <a:latin typeface="Noto Sans CJK JP Black"/>
                          <a:cs typeface="Noto Sans CJK JP Black"/>
                        </a:rPr>
                        <a:t> </a:t>
                      </a:r>
                      <a:r>
                        <a:rPr sz="1400" spc="114" dirty="0">
                          <a:latin typeface="Noto Sans CJK JP Black"/>
                          <a:cs typeface="Noto Sans CJK JP Black"/>
                        </a:rPr>
                        <a:t>빠름</a:t>
                      </a:r>
                      <a:endParaRPr sz="1400"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716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140" dirty="0">
                          <a:latin typeface="Noto Sans CJK JP Black"/>
                          <a:cs typeface="Noto Sans CJK JP Black"/>
                        </a:rPr>
                        <a:t>단점</a:t>
                      </a:r>
                      <a:endParaRPr sz="1800"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100" dirty="0">
                          <a:latin typeface="Noto Sans CJK JP Bold"/>
                          <a:cs typeface="Noto Sans CJK JP Bold"/>
                        </a:rPr>
                        <a:t>-</a:t>
                      </a:r>
                      <a:r>
                        <a:rPr sz="1400" spc="100" dirty="0">
                          <a:latin typeface="Noto Sans CJK JP Black"/>
                          <a:cs typeface="Noto Sans CJK JP Black"/>
                        </a:rPr>
                        <a:t>학습이 </a:t>
                      </a:r>
                      <a:r>
                        <a:rPr sz="1400" spc="114" dirty="0">
                          <a:latin typeface="Noto Sans CJK JP Black"/>
                          <a:cs typeface="Noto Sans CJK JP Black"/>
                        </a:rPr>
                        <a:t>오래</a:t>
                      </a:r>
                      <a:r>
                        <a:rPr sz="1400" spc="190" dirty="0">
                          <a:latin typeface="Noto Sans CJK JP Black"/>
                          <a:cs typeface="Noto Sans CJK JP Black"/>
                        </a:rPr>
                        <a:t> </a:t>
                      </a:r>
                      <a:r>
                        <a:rPr sz="1400" spc="35" dirty="0">
                          <a:latin typeface="Noto Sans CJK JP Black"/>
                          <a:cs typeface="Noto Sans CJK JP Black"/>
                        </a:rPr>
                        <a:t>걸림</a:t>
                      </a:r>
                      <a:r>
                        <a:rPr sz="1400" spc="35" dirty="0">
                          <a:latin typeface="Noto Sans CJK JP Bold"/>
                          <a:cs typeface="Noto Sans CJK JP Bold"/>
                        </a:rPr>
                        <a:t>!</a:t>
                      </a:r>
                      <a:endParaRPr sz="1400">
                        <a:latin typeface="Noto Sans CJK JP Bold"/>
                        <a:cs typeface="Noto Sans CJK JP Bold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400" spc="-105">
                          <a:latin typeface="Noto Sans CJK JP Bold"/>
                          <a:cs typeface="Noto Sans CJK JP Bold"/>
                        </a:rPr>
                        <a:t>( </a:t>
                      </a:r>
                      <a:r>
                        <a:rPr lang="ko-KR" altLang="en-US" sz="1400" spc="114" dirty="0" smtClean="0">
                          <a:latin typeface="Noto Sans CJK JP Black"/>
                          <a:cs typeface="Noto Sans CJK JP Bold"/>
                        </a:rPr>
                        <a:t>한</a:t>
                      </a:r>
                      <a:r>
                        <a:rPr sz="1400" spc="114" smtClean="0">
                          <a:latin typeface="Noto Sans CJK JP Black"/>
                          <a:cs typeface="Noto Sans CJK JP Black"/>
                        </a:rPr>
                        <a:t> </a:t>
                      </a:r>
                      <a:r>
                        <a:rPr sz="1400" spc="114">
                          <a:latin typeface="Noto Sans CJK JP Black"/>
                          <a:cs typeface="Noto Sans CJK JP Black"/>
                        </a:rPr>
                        <a:t>스텝에 </a:t>
                      </a:r>
                      <a:r>
                        <a:rPr sz="1400" spc="-45" smtClean="0">
                          <a:latin typeface="Noto Sans CJK JP Black"/>
                          <a:cs typeface="Noto Sans CJK JP Black"/>
                        </a:rPr>
                        <a:t>“</a:t>
                      </a:r>
                      <a:r>
                        <a:rPr lang="ko-KR" altLang="en-US" sz="1400" spc="-45" dirty="0" smtClean="0">
                          <a:latin typeface="Noto Sans CJK JP Black"/>
                          <a:cs typeface="Noto Sans CJK JP Black"/>
                        </a:rPr>
                        <a:t>전</a:t>
                      </a:r>
                      <a:r>
                        <a:rPr sz="1400" spc="-45" smtClean="0">
                          <a:latin typeface="Noto Sans CJK JP Black"/>
                          <a:cs typeface="Noto Sans CJK JP Black"/>
                        </a:rPr>
                        <a:t>체 </a:t>
                      </a:r>
                      <a:r>
                        <a:rPr sz="1400" spc="-120" dirty="0">
                          <a:latin typeface="Noto Sans CJK JP Black"/>
                          <a:cs typeface="Noto Sans CJK JP Black"/>
                        </a:rPr>
                        <a:t>data”를 </a:t>
                      </a:r>
                      <a:r>
                        <a:rPr sz="1400" spc="114" dirty="0">
                          <a:latin typeface="Noto Sans CJK JP Black"/>
                          <a:cs typeface="Noto Sans CJK JP Black"/>
                        </a:rPr>
                        <a:t>활용하여 학습하므로</a:t>
                      </a:r>
                      <a:r>
                        <a:rPr sz="1400" spc="245" dirty="0">
                          <a:latin typeface="Noto Sans CJK JP Black"/>
                          <a:cs typeface="Noto Sans CJK JP Black"/>
                        </a:rPr>
                        <a:t> </a:t>
                      </a:r>
                      <a:r>
                        <a:rPr sz="1400" spc="-105" dirty="0">
                          <a:latin typeface="Noto Sans CJK JP Bold"/>
                          <a:cs typeface="Noto Sans CJK JP Bold"/>
                        </a:rPr>
                        <a:t>)</a:t>
                      </a:r>
                      <a:endParaRPr sz="1400">
                        <a:latin typeface="Noto Sans CJK JP Bold"/>
                        <a:cs typeface="Noto Sans CJK JP Bold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spc="55" dirty="0">
                          <a:latin typeface="Noto Sans CJK JP Bold"/>
                          <a:cs typeface="Noto Sans CJK JP Bold"/>
                        </a:rPr>
                        <a:t>- </a:t>
                      </a:r>
                      <a:r>
                        <a:rPr sz="1400" spc="-90" dirty="0">
                          <a:latin typeface="Noto Sans CJK JP Bold"/>
                          <a:cs typeface="Noto Sans CJK JP Bold"/>
                        </a:rPr>
                        <a:t>Local </a:t>
                      </a:r>
                      <a:r>
                        <a:rPr sz="1400" spc="-65" dirty="0">
                          <a:latin typeface="Noto Sans CJK JP Bold"/>
                          <a:cs typeface="Noto Sans CJK JP Bold"/>
                        </a:rPr>
                        <a:t>optimal</a:t>
                      </a:r>
                      <a:r>
                        <a:rPr sz="1400" spc="-65" dirty="0">
                          <a:latin typeface="Noto Sans CJK JP Black"/>
                          <a:cs typeface="Noto Sans CJK JP Black"/>
                        </a:rPr>
                        <a:t>에 </a:t>
                      </a:r>
                      <a:r>
                        <a:rPr sz="1400" spc="114" dirty="0">
                          <a:latin typeface="Noto Sans CJK JP Black"/>
                          <a:cs typeface="Noto Sans CJK JP Black"/>
                        </a:rPr>
                        <a:t>빠질</a:t>
                      </a:r>
                      <a:r>
                        <a:rPr sz="1400" spc="235" dirty="0">
                          <a:latin typeface="Noto Sans CJK JP Black"/>
                          <a:cs typeface="Noto Sans CJK JP Black"/>
                        </a:rPr>
                        <a:t> </a:t>
                      </a:r>
                      <a:r>
                        <a:rPr sz="1400" spc="114" dirty="0">
                          <a:latin typeface="Noto Sans CJK JP Black"/>
                          <a:cs typeface="Noto Sans CJK JP Black"/>
                        </a:rPr>
                        <a:t>위험</a:t>
                      </a:r>
                      <a:endParaRPr sz="1400"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5" dirty="0">
                          <a:latin typeface="Noto Sans CJK JP Bold"/>
                          <a:cs typeface="Noto Sans CJK JP Bold"/>
                        </a:rPr>
                        <a:t>-Global </a:t>
                      </a:r>
                      <a:r>
                        <a:rPr sz="1400" spc="-60" dirty="0">
                          <a:latin typeface="Noto Sans CJK JP Bold"/>
                          <a:cs typeface="Noto Sans CJK JP Bold"/>
                        </a:rPr>
                        <a:t>Optimal</a:t>
                      </a:r>
                      <a:r>
                        <a:rPr sz="1400" spc="-60" dirty="0">
                          <a:latin typeface="Noto Sans CJK JP Black"/>
                          <a:cs typeface="Noto Sans CJK JP Black"/>
                        </a:rPr>
                        <a:t>를 </a:t>
                      </a:r>
                      <a:r>
                        <a:rPr sz="1400" spc="114" dirty="0">
                          <a:latin typeface="Noto Sans CJK JP Black"/>
                          <a:cs typeface="Noto Sans CJK JP Black"/>
                        </a:rPr>
                        <a:t>찾기</a:t>
                      </a:r>
                      <a:r>
                        <a:rPr sz="1400" spc="60" dirty="0">
                          <a:latin typeface="Noto Sans CJK JP Black"/>
                          <a:cs typeface="Noto Sans CJK JP Black"/>
                        </a:rPr>
                        <a:t> </a:t>
                      </a:r>
                      <a:r>
                        <a:rPr sz="1400" spc="110" dirty="0">
                          <a:latin typeface="Noto Sans CJK JP Black"/>
                          <a:cs typeface="Noto Sans CJK JP Black"/>
                        </a:rPr>
                        <a:t>어려움</a:t>
                      </a:r>
                      <a:endParaRPr sz="1400">
                        <a:latin typeface="Noto Sans CJK JP Black"/>
                        <a:cs typeface="Noto Sans CJK JP Black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spc="55" dirty="0">
                          <a:latin typeface="Noto Sans CJK JP Bold"/>
                          <a:cs typeface="Noto Sans CJK JP Bold"/>
                        </a:rPr>
                        <a:t>- </a:t>
                      </a:r>
                      <a:r>
                        <a:rPr sz="1400" spc="114" dirty="0">
                          <a:latin typeface="Noto Sans CJK JP Black"/>
                          <a:cs typeface="Noto Sans CJK JP Black"/>
                        </a:rPr>
                        <a:t>병렬 처리</a:t>
                      </a:r>
                      <a:r>
                        <a:rPr sz="1400" spc="285" dirty="0">
                          <a:latin typeface="Noto Sans CJK JP Black"/>
                          <a:cs typeface="Noto Sans CJK JP Black"/>
                        </a:rPr>
                        <a:t> </a:t>
                      </a:r>
                      <a:r>
                        <a:rPr sz="1400" spc="-40" dirty="0">
                          <a:latin typeface="Noto Sans CJK JP Bold"/>
                          <a:cs typeface="Noto Sans CJK JP Bold"/>
                        </a:rPr>
                        <a:t>BAD</a:t>
                      </a:r>
                      <a:endParaRPr sz="1400">
                        <a:latin typeface="Noto Sans CJK JP Bold"/>
                        <a:cs typeface="Noto Sans CJK JP Bold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472" y="1857375"/>
            <a:ext cx="7890130" cy="2868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8" y="26923"/>
            <a:ext cx="69316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30" dirty="0"/>
              <a:t>[복습]</a:t>
            </a:r>
            <a:r>
              <a:rPr spc="-160" dirty="0"/>
              <a:t> </a:t>
            </a:r>
            <a:r>
              <a:rPr spc="20" dirty="0"/>
              <a:t>Fully</a:t>
            </a:r>
            <a:r>
              <a:rPr spc="-150" dirty="0"/>
              <a:t> </a:t>
            </a:r>
            <a:r>
              <a:rPr spc="170" dirty="0"/>
              <a:t>Connected</a:t>
            </a:r>
            <a:r>
              <a:rPr spc="-130" dirty="0"/>
              <a:t> </a:t>
            </a:r>
            <a:r>
              <a:rPr spc="45" dirty="0"/>
              <a:t>Layer</a:t>
            </a:r>
            <a:r>
              <a:rPr spc="-155" dirty="0"/>
              <a:t> </a:t>
            </a:r>
            <a:r>
              <a:rPr spc="465" dirty="0"/>
              <a:t>(전결합</a:t>
            </a:r>
            <a:r>
              <a:rPr spc="-150" dirty="0"/>
              <a:t> </a:t>
            </a:r>
            <a:r>
              <a:rPr spc="350" dirty="0"/>
              <a:t>계층)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28930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6.</a:t>
            </a:r>
            <a:r>
              <a:rPr spc="-225" dirty="0"/>
              <a:t> </a:t>
            </a:r>
            <a:r>
              <a:rPr spc="140" dirty="0"/>
              <a:t>Mini-Batch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08148" y="1279525"/>
            <a:ext cx="6513830" cy="811530"/>
            <a:chOff x="2208148" y="1279525"/>
            <a:chExt cx="6513830" cy="811530"/>
          </a:xfrm>
        </p:grpSpPr>
        <p:sp>
          <p:nvSpPr>
            <p:cNvPr id="4" name="object 4"/>
            <p:cNvSpPr/>
            <p:nvPr/>
          </p:nvSpPr>
          <p:spPr>
            <a:xfrm>
              <a:off x="2214498" y="1285811"/>
              <a:ext cx="6501130" cy="786130"/>
            </a:xfrm>
            <a:custGeom>
              <a:avLst/>
              <a:gdLst/>
              <a:ahLst/>
              <a:cxnLst/>
              <a:rect l="l" t="t" r="r" b="b"/>
              <a:pathLst>
                <a:path w="6501130" h="786130">
                  <a:moveTo>
                    <a:pt x="6500876" y="0"/>
                  </a:moveTo>
                  <a:lnTo>
                    <a:pt x="0" y="0"/>
                  </a:lnTo>
                  <a:lnTo>
                    <a:pt x="0" y="785812"/>
                  </a:lnTo>
                  <a:lnTo>
                    <a:pt x="6500876" y="785812"/>
                  </a:lnTo>
                  <a:lnTo>
                    <a:pt x="65008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14498" y="1279525"/>
              <a:ext cx="6501130" cy="811530"/>
            </a:xfrm>
            <a:custGeom>
              <a:avLst/>
              <a:gdLst/>
              <a:ahLst/>
              <a:cxnLst/>
              <a:rect l="l" t="t" r="r" b="b"/>
              <a:pathLst>
                <a:path w="6501130" h="811530">
                  <a:moveTo>
                    <a:pt x="0" y="0"/>
                  </a:moveTo>
                  <a:lnTo>
                    <a:pt x="0" y="811149"/>
                  </a:lnTo>
                </a:path>
                <a:path w="6501130" h="811530">
                  <a:moveTo>
                    <a:pt x="6500876" y="0"/>
                  </a:moveTo>
                  <a:lnTo>
                    <a:pt x="6500876" y="81114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08148" y="1279525"/>
              <a:ext cx="6513830" cy="12700"/>
            </a:xfrm>
            <a:custGeom>
              <a:avLst/>
              <a:gdLst/>
              <a:ahLst/>
              <a:cxnLst/>
              <a:rect l="l" t="t" r="r" b="b"/>
              <a:pathLst>
                <a:path w="6513830" h="12700">
                  <a:moveTo>
                    <a:pt x="0" y="12700"/>
                  </a:moveTo>
                  <a:lnTo>
                    <a:pt x="6513576" y="12700"/>
                  </a:lnTo>
                  <a:lnTo>
                    <a:pt x="6513576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08148" y="2071623"/>
              <a:ext cx="6513830" cy="0"/>
            </a:xfrm>
            <a:custGeom>
              <a:avLst/>
              <a:gdLst/>
              <a:ahLst/>
              <a:cxnLst/>
              <a:rect l="l" t="t" r="r" b="b"/>
              <a:pathLst>
                <a:path w="6513830">
                  <a:moveTo>
                    <a:pt x="0" y="0"/>
                  </a:moveTo>
                  <a:lnTo>
                    <a:pt x="6513576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20848" y="1524761"/>
            <a:ext cx="6488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0" spc="270" dirty="0">
                <a:solidFill>
                  <a:srgbClr val="FFFFFF"/>
                </a:solidFill>
                <a:latin typeface="Bandal"/>
                <a:cs typeface="Bandal"/>
              </a:rPr>
              <a:t>TRAINING</a:t>
            </a:r>
            <a:r>
              <a:rPr sz="1800" b="0" spc="-145" dirty="0">
                <a:solidFill>
                  <a:srgbClr val="FFFFFF"/>
                </a:solidFill>
                <a:latin typeface="Bandal"/>
                <a:cs typeface="Bandal"/>
              </a:rPr>
              <a:t> </a:t>
            </a:r>
            <a:r>
              <a:rPr sz="1800" b="0" spc="195" dirty="0">
                <a:solidFill>
                  <a:srgbClr val="FFFFFF"/>
                </a:solidFill>
                <a:latin typeface="Bandal"/>
                <a:cs typeface="Bandal"/>
              </a:rPr>
              <a:t>DATASET</a:t>
            </a:r>
            <a:r>
              <a:rPr sz="1800" b="0" spc="-145" dirty="0">
                <a:solidFill>
                  <a:srgbClr val="FFFFFF"/>
                </a:solidFill>
                <a:latin typeface="Bandal"/>
                <a:cs typeface="Bandal"/>
              </a:rPr>
              <a:t> </a:t>
            </a:r>
            <a:r>
              <a:rPr sz="1800" b="0" spc="40" dirty="0">
                <a:solidFill>
                  <a:srgbClr val="FFFFFF"/>
                </a:solidFill>
                <a:latin typeface="Bandal"/>
                <a:cs typeface="Bandal"/>
              </a:rPr>
              <a:t>(</a:t>
            </a:r>
            <a:r>
              <a:rPr sz="1800" b="0" spc="-120" dirty="0">
                <a:solidFill>
                  <a:srgbClr val="FFFFFF"/>
                </a:solidFill>
                <a:latin typeface="Bandal"/>
                <a:cs typeface="Bandal"/>
              </a:rPr>
              <a:t> </a:t>
            </a:r>
            <a:r>
              <a:rPr sz="1800" b="0" spc="145" dirty="0">
                <a:solidFill>
                  <a:srgbClr val="FFFFFF"/>
                </a:solidFill>
                <a:latin typeface="Bandal"/>
                <a:cs typeface="Bandal"/>
              </a:rPr>
              <a:t>1000개</a:t>
            </a:r>
            <a:r>
              <a:rPr sz="1800" b="0" spc="-140" dirty="0">
                <a:solidFill>
                  <a:srgbClr val="FFFFFF"/>
                </a:solidFill>
                <a:latin typeface="Bandal"/>
                <a:cs typeface="Bandal"/>
              </a:rPr>
              <a:t> </a:t>
            </a:r>
            <a:r>
              <a:rPr sz="1800" b="0" spc="40" dirty="0">
                <a:solidFill>
                  <a:srgbClr val="FFFFFF"/>
                </a:solidFill>
                <a:latin typeface="Bandal"/>
                <a:cs typeface="Bandal"/>
              </a:rPr>
              <a:t>)</a:t>
            </a:r>
            <a:endParaRPr sz="1800">
              <a:latin typeface="Bandal"/>
              <a:cs typeface="Band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208148" y="5266435"/>
          <a:ext cx="6432544" cy="6565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255"/>
                <a:gridCol w="643255"/>
                <a:gridCol w="643254"/>
                <a:gridCol w="643255"/>
                <a:gridCol w="643255"/>
                <a:gridCol w="643254"/>
                <a:gridCol w="643254"/>
                <a:gridCol w="643254"/>
                <a:gridCol w="643254"/>
                <a:gridCol w="643254"/>
              </a:tblGrid>
              <a:tr h="656539"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1800" b="0" spc="145" dirty="0">
                          <a:solidFill>
                            <a:srgbClr val="FFFFFF"/>
                          </a:solidFill>
                          <a:latin typeface="Bandal"/>
                          <a:cs typeface="Bandal"/>
                        </a:rPr>
                        <a:t>1개</a:t>
                      </a:r>
                      <a:endParaRPr sz="1800">
                        <a:latin typeface="Bandal"/>
                        <a:cs typeface="Bandal"/>
                      </a:endParaRPr>
                    </a:p>
                  </a:txBody>
                  <a:tcPr marL="0" marR="0" marT="187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1800" b="0" spc="145" dirty="0">
                          <a:solidFill>
                            <a:srgbClr val="FFFFFF"/>
                          </a:solidFill>
                          <a:latin typeface="Bandal"/>
                          <a:cs typeface="Bandal"/>
                        </a:rPr>
                        <a:t>1개</a:t>
                      </a:r>
                      <a:endParaRPr sz="1800">
                        <a:latin typeface="Bandal"/>
                        <a:cs typeface="Bandal"/>
                      </a:endParaRPr>
                    </a:p>
                  </a:txBody>
                  <a:tcPr marL="0" marR="0" marT="187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1800" b="0" spc="145" dirty="0">
                          <a:solidFill>
                            <a:srgbClr val="FFFFFF"/>
                          </a:solidFill>
                          <a:latin typeface="Bandal"/>
                          <a:cs typeface="Bandal"/>
                        </a:rPr>
                        <a:t>1개</a:t>
                      </a:r>
                      <a:endParaRPr sz="1800">
                        <a:latin typeface="Bandal"/>
                        <a:cs typeface="Bandal"/>
                      </a:endParaRPr>
                    </a:p>
                  </a:txBody>
                  <a:tcPr marL="0" marR="0" marT="187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1800" b="0" spc="15" dirty="0">
                          <a:solidFill>
                            <a:srgbClr val="FFFFFF"/>
                          </a:solidFill>
                          <a:latin typeface="Bandal"/>
                          <a:cs typeface="Bandal"/>
                        </a:rPr>
                        <a:t>..</a:t>
                      </a:r>
                      <a:endParaRPr sz="1800">
                        <a:latin typeface="Bandal"/>
                        <a:cs typeface="Bandal"/>
                      </a:endParaRPr>
                    </a:p>
                  </a:txBody>
                  <a:tcPr marL="0" marR="0" marT="187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1800" b="0" spc="15" dirty="0">
                          <a:solidFill>
                            <a:srgbClr val="FFFFFF"/>
                          </a:solidFill>
                          <a:latin typeface="Bandal"/>
                          <a:cs typeface="Bandal"/>
                        </a:rPr>
                        <a:t>..</a:t>
                      </a:r>
                      <a:endParaRPr sz="1800">
                        <a:latin typeface="Bandal"/>
                        <a:cs typeface="Bandal"/>
                      </a:endParaRPr>
                    </a:p>
                  </a:txBody>
                  <a:tcPr marL="0" marR="0" marT="187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1800" b="0" spc="15" dirty="0">
                          <a:solidFill>
                            <a:srgbClr val="FFFFFF"/>
                          </a:solidFill>
                          <a:latin typeface="Bandal"/>
                          <a:cs typeface="Bandal"/>
                        </a:rPr>
                        <a:t>..</a:t>
                      </a:r>
                      <a:endParaRPr sz="1800">
                        <a:latin typeface="Bandal"/>
                        <a:cs typeface="Bandal"/>
                      </a:endParaRPr>
                    </a:p>
                  </a:txBody>
                  <a:tcPr marL="0" marR="0" marT="187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1800" b="0" spc="15" dirty="0">
                          <a:solidFill>
                            <a:srgbClr val="FFFFFF"/>
                          </a:solidFill>
                          <a:latin typeface="Bandal"/>
                          <a:cs typeface="Bandal"/>
                        </a:rPr>
                        <a:t>..</a:t>
                      </a:r>
                      <a:endParaRPr sz="1800">
                        <a:latin typeface="Bandal"/>
                        <a:cs typeface="Bandal"/>
                      </a:endParaRPr>
                    </a:p>
                  </a:txBody>
                  <a:tcPr marL="0" marR="0" marT="187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1800" b="0" spc="15" dirty="0">
                          <a:solidFill>
                            <a:srgbClr val="FFFFFF"/>
                          </a:solidFill>
                          <a:latin typeface="Bandal"/>
                          <a:cs typeface="Bandal"/>
                        </a:rPr>
                        <a:t>..</a:t>
                      </a:r>
                      <a:endParaRPr sz="1800">
                        <a:latin typeface="Bandal"/>
                        <a:cs typeface="Bandal"/>
                      </a:endParaRPr>
                    </a:p>
                  </a:txBody>
                  <a:tcPr marL="0" marR="0" marT="187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1800" b="0" spc="145" dirty="0">
                          <a:solidFill>
                            <a:srgbClr val="FFFFFF"/>
                          </a:solidFill>
                          <a:latin typeface="Bandal"/>
                          <a:cs typeface="Bandal"/>
                        </a:rPr>
                        <a:t>1개</a:t>
                      </a:r>
                      <a:endParaRPr sz="1800">
                        <a:latin typeface="Bandal"/>
                        <a:cs typeface="Bandal"/>
                      </a:endParaRPr>
                    </a:p>
                  </a:txBody>
                  <a:tcPr marL="0" marR="0" marT="187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1800" b="0" spc="145" dirty="0">
                          <a:solidFill>
                            <a:srgbClr val="FFFFFF"/>
                          </a:solidFill>
                          <a:latin typeface="Bandal"/>
                          <a:cs typeface="Bandal"/>
                        </a:rPr>
                        <a:t>1개</a:t>
                      </a:r>
                      <a:endParaRPr sz="1800">
                        <a:latin typeface="Bandal"/>
                        <a:cs typeface="Bandal"/>
                      </a:endParaRPr>
                    </a:p>
                  </a:txBody>
                  <a:tcPr marL="0" marR="0" marT="187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208148" y="2994025"/>
          <a:ext cx="6429375" cy="714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5875"/>
                <a:gridCol w="1285875"/>
                <a:gridCol w="1285875"/>
                <a:gridCol w="1285875"/>
                <a:gridCol w="1285875"/>
              </a:tblGrid>
              <a:tr h="714375">
                <a:tc>
                  <a:txBody>
                    <a:bodyPr/>
                    <a:lstStyle/>
                    <a:p>
                      <a:pPr marL="395605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1800" b="0" spc="145" dirty="0">
                          <a:solidFill>
                            <a:srgbClr val="FFFFFF"/>
                          </a:solidFill>
                          <a:latin typeface="Bandal"/>
                          <a:cs typeface="Bandal"/>
                        </a:rPr>
                        <a:t>32개</a:t>
                      </a:r>
                      <a:endParaRPr sz="1800">
                        <a:latin typeface="Bandal"/>
                        <a:cs typeface="Bandal"/>
                      </a:endParaRPr>
                    </a:p>
                  </a:txBody>
                  <a:tcPr marL="0" marR="0" marT="215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95605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1800" b="0" spc="145" dirty="0">
                          <a:solidFill>
                            <a:srgbClr val="FFFFFF"/>
                          </a:solidFill>
                          <a:latin typeface="Bandal"/>
                          <a:cs typeface="Bandal"/>
                        </a:rPr>
                        <a:t>32개</a:t>
                      </a:r>
                      <a:endParaRPr sz="1800">
                        <a:latin typeface="Bandal"/>
                        <a:cs typeface="Bandal"/>
                      </a:endParaRPr>
                    </a:p>
                  </a:txBody>
                  <a:tcPr marL="0" marR="0" marT="215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1800" b="0" spc="270" dirty="0">
                          <a:solidFill>
                            <a:srgbClr val="FFFFFF"/>
                          </a:solidFill>
                          <a:latin typeface="Bandal"/>
                          <a:cs typeface="Bandal"/>
                        </a:rPr>
                        <a:t>….</a:t>
                      </a:r>
                      <a:endParaRPr sz="1800">
                        <a:latin typeface="Bandal"/>
                        <a:cs typeface="Bandal"/>
                      </a:endParaRPr>
                    </a:p>
                  </a:txBody>
                  <a:tcPr marL="0" marR="0" marT="215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95605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1800" b="0" spc="145" dirty="0">
                          <a:solidFill>
                            <a:srgbClr val="FFFFFF"/>
                          </a:solidFill>
                          <a:latin typeface="Bandal"/>
                          <a:cs typeface="Bandal"/>
                        </a:rPr>
                        <a:t>32개</a:t>
                      </a:r>
                      <a:endParaRPr sz="1800">
                        <a:latin typeface="Bandal"/>
                        <a:cs typeface="Bandal"/>
                      </a:endParaRPr>
                    </a:p>
                  </a:txBody>
                  <a:tcPr marL="0" marR="0" marT="215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96240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1800" b="0" spc="145" dirty="0">
                          <a:solidFill>
                            <a:srgbClr val="FFFFFF"/>
                          </a:solidFill>
                          <a:latin typeface="Bandal"/>
                          <a:cs typeface="Bandal"/>
                        </a:rPr>
                        <a:t>32개</a:t>
                      </a:r>
                      <a:endParaRPr sz="1800">
                        <a:latin typeface="Bandal"/>
                        <a:cs typeface="Bandal"/>
                      </a:endParaRPr>
                    </a:p>
                  </a:txBody>
                  <a:tcPr marL="0" marR="0" marT="215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221691" y="873633"/>
            <a:ext cx="3245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Noto Sans CJK JP Bold"/>
                <a:cs typeface="Noto Sans CJK JP Bold"/>
              </a:rPr>
              <a:t>(Vanilla) </a:t>
            </a:r>
            <a:r>
              <a:rPr sz="1800" spc="-105" dirty="0">
                <a:latin typeface="Noto Sans CJK JP Bold"/>
                <a:cs typeface="Noto Sans CJK JP Bold"/>
              </a:rPr>
              <a:t>Gradient </a:t>
            </a:r>
            <a:r>
              <a:rPr sz="1800" spc="-95" dirty="0">
                <a:latin typeface="Noto Sans CJK JP Bold"/>
                <a:cs typeface="Noto Sans CJK JP Bold"/>
              </a:rPr>
              <a:t>Descent</a:t>
            </a:r>
            <a:r>
              <a:rPr sz="1800" spc="-80" dirty="0">
                <a:latin typeface="Noto Sans CJK JP Bold"/>
                <a:cs typeface="Noto Sans CJK JP Bold"/>
              </a:rPr>
              <a:t> </a:t>
            </a:r>
            <a:r>
              <a:rPr sz="1800" spc="-75" dirty="0">
                <a:latin typeface="Noto Sans CJK JP Bold"/>
                <a:cs typeface="Noto Sans CJK JP Bold"/>
              </a:rPr>
              <a:t>(GD)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1691" y="4803775"/>
            <a:ext cx="35960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Noto Sans CJK JP Bold"/>
                <a:cs typeface="Noto Sans CJK JP Bold"/>
              </a:rPr>
              <a:t>Stochastic </a:t>
            </a:r>
            <a:r>
              <a:rPr sz="1800" spc="-105" dirty="0">
                <a:latin typeface="Noto Sans CJK JP Bold"/>
                <a:cs typeface="Noto Sans CJK JP Bold"/>
              </a:rPr>
              <a:t>Gradient </a:t>
            </a:r>
            <a:r>
              <a:rPr sz="1800" spc="-95" dirty="0">
                <a:latin typeface="Noto Sans CJK JP Bold"/>
                <a:cs typeface="Noto Sans CJK JP Bold"/>
              </a:rPr>
              <a:t>Descent</a:t>
            </a:r>
            <a:r>
              <a:rPr sz="1800" spc="-65" dirty="0">
                <a:latin typeface="Noto Sans CJK JP Bold"/>
                <a:cs typeface="Noto Sans CJK JP Bold"/>
              </a:rPr>
              <a:t> </a:t>
            </a:r>
            <a:r>
              <a:rPr sz="1800" spc="-90" dirty="0">
                <a:latin typeface="Noto Sans CJK JP Bold"/>
                <a:cs typeface="Noto Sans CJK JP Bold"/>
              </a:rPr>
              <a:t>(SGD)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1691" y="2600959"/>
            <a:ext cx="54933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105" dirty="0">
                <a:solidFill>
                  <a:srgbClr val="FF0000"/>
                </a:solidFill>
                <a:latin typeface="Bandal"/>
                <a:cs typeface="Bandal"/>
              </a:rPr>
              <a:t>Mini-Batch </a:t>
            </a:r>
            <a:r>
              <a:rPr sz="1800" b="0" spc="90" dirty="0">
                <a:solidFill>
                  <a:srgbClr val="FF0000"/>
                </a:solidFill>
                <a:latin typeface="Bandal"/>
                <a:cs typeface="Bandal"/>
              </a:rPr>
              <a:t>Gradient Descent</a:t>
            </a:r>
            <a:r>
              <a:rPr sz="1800" b="0" spc="-560" dirty="0">
                <a:solidFill>
                  <a:srgbClr val="FF0000"/>
                </a:solidFill>
                <a:latin typeface="Bandal"/>
                <a:cs typeface="Bandal"/>
              </a:rPr>
              <a:t> </a:t>
            </a:r>
            <a:r>
              <a:rPr sz="1800" b="0" spc="335" dirty="0">
                <a:solidFill>
                  <a:srgbClr val="FF0000"/>
                </a:solidFill>
                <a:latin typeface="Bandal"/>
                <a:cs typeface="Bandal"/>
              </a:rPr>
              <a:t>(MBGD)</a:t>
            </a:r>
            <a:endParaRPr sz="1800">
              <a:latin typeface="Bandal"/>
              <a:cs typeface="Band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7409" y="3071748"/>
            <a:ext cx="172085" cy="1642745"/>
          </a:xfrm>
          <a:custGeom>
            <a:avLst/>
            <a:gdLst/>
            <a:ahLst/>
            <a:cxnLst/>
            <a:rect l="l" t="t" r="r" b="b"/>
            <a:pathLst>
              <a:path w="172084" h="1642745">
                <a:moveTo>
                  <a:pt x="16466" y="1471370"/>
                </a:moveTo>
                <a:lnTo>
                  <a:pt x="9302" y="1473834"/>
                </a:lnTo>
                <a:lnTo>
                  <a:pt x="3654" y="1478867"/>
                </a:lnTo>
                <a:lnTo>
                  <a:pt x="478" y="1485423"/>
                </a:lnTo>
                <a:lnTo>
                  <a:pt x="0" y="1492694"/>
                </a:lnTo>
                <a:lnTo>
                  <a:pt x="2444" y="1499870"/>
                </a:lnTo>
                <a:lnTo>
                  <a:pt x="85502" y="1642490"/>
                </a:lnTo>
                <a:lnTo>
                  <a:pt x="107600" y="1604645"/>
                </a:lnTo>
                <a:lnTo>
                  <a:pt x="66465" y="1604645"/>
                </a:lnTo>
                <a:lnTo>
                  <a:pt x="66499" y="1534120"/>
                </a:lnTo>
                <a:lnTo>
                  <a:pt x="35363" y="1480693"/>
                </a:lnTo>
                <a:lnTo>
                  <a:pt x="30335" y="1475013"/>
                </a:lnTo>
                <a:lnTo>
                  <a:pt x="23757" y="1471834"/>
                </a:lnTo>
                <a:lnTo>
                  <a:pt x="16466" y="1471370"/>
                </a:lnTo>
                <a:close/>
              </a:path>
              <a:path w="172084" h="1642745">
                <a:moveTo>
                  <a:pt x="66499" y="1534120"/>
                </a:moveTo>
                <a:lnTo>
                  <a:pt x="66465" y="1604645"/>
                </a:lnTo>
                <a:lnTo>
                  <a:pt x="104565" y="1604645"/>
                </a:lnTo>
                <a:lnTo>
                  <a:pt x="104570" y="1594993"/>
                </a:lnTo>
                <a:lnTo>
                  <a:pt x="69069" y="1594993"/>
                </a:lnTo>
                <a:lnTo>
                  <a:pt x="85536" y="1566785"/>
                </a:lnTo>
                <a:lnTo>
                  <a:pt x="66499" y="1534120"/>
                </a:lnTo>
                <a:close/>
              </a:path>
              <a:path w="172084" h="1642745">
                <a:moveTo>
                  <a:pt x="154699" y="1471495"/>
                </a:moveTo>
                <a:lnTo>
                  <a:pt x="104604" y="1534120"/>
                </a:lnTo>
                <a:lnTo>
                  <a:pt x="104565" y="1604645"/>
                </a:lnTo>
                <a:lnTo>
                  <a:pt x="107600" y="1604645"/>
                </a:lnTo>
                <a:lnTo>
                  <a:pt x="168700" y="1499996"/>
                </a:lnTo>
                <a:lnTo>
                  <a:pt x="171147" y="1492803"/>
                </a:lnTo>
                <a:lnTo>
                  <a:pt x="170673" y="1485503"/>
                </a:lnTo>
                <a:lnTo>
                  <a:pt x="167502" y="1478940"/>
                </a:lnTo>
                <a:lnTo>
                  <a:pt x="161855" y="1473962"/>
                </a:lnTo>
                <a:lnTo>
                  <a:pt x="154699" y="1471495"/>
                </a:lnTo>
                <a:close/>
              </a:path>
              <a:path w="172084" h="1642745">
                <a:moveTo>
                  <a:pt x="85536" y="1566785"/>
                </a:moveTo>
                <a:lnTo>
                  <a:pt x="69069" y="1594993"/>
                </a:lnTo>
                <a:lnTo>
                  <a:pt x="101974" y="1594993"/>
                </a:lnTo>
                <a:lnTo>
                  <a:pt x="85536" y="1566785"/>
                </a:lnTo>
                <a:close/>
              </a:path>
              <a:path w="172084" h="1642745">
                <a:moveTo>
                  <a:pt x="104599" y="1534129"/>
                </a:moveTo>
                <a:lnTo>
                  <a:pt x="85536" y="1566785"/>
                </a:lnTo>
                <a:lnTo>
                  <a:pt x="101974" y="1594993"/>
                </a:lnTo>
                <a:lnTo>
                  <a:pt x="104570" y="1594993"/>
                </a:lnTo>
                <a:lnTo>
                  <a:pt x="104599" y="1534129"/>
                </a:lnTo>
                <a:close/>
              </a:path>
              <a:path w="172084" h="1642745">
                <a:moveTo>
                  <a:pt x="86258" y="75575"/>
                </a:moveTo>
                <a:lnTo>
                  <a:pt x="67195" y="108231"/>
                </a:lnTo>
                <a:lnTo>
                  <a:pt x="66504" y="1534129"/>
                </a:lnTo>
                <a:lnTo>
                  <a:pt x="85536" y="1566785"/>
                </a:lnTo>
                <a:lnTo>
                  <a:pt x="104599" y="1534129"/>
                </a:lnTo>
                <a:lnTo>
                  <a:pt x="105293" y="108231"/>
                </a:lnTo>
                <a:lnTo>
                  <a:pt x="86258" y="75575"/>
                </a:lnTo>
                <a:close/>
              </a:path>
              <a:path w="172084" h="1642745">
                <a:moveTo>
                  <a:pt x="108279" y="37718"/>
                </a:moveTo>
                <a:lnTo>
                  <a:pt x="67227" y="37718"/>
                </a:lnTo>
                <a:lnTo>
                  <a:pt x="105327" y="37846"/>
                </a:lnTo>
                <a:lnTo>
                  <a:pt x="105295" y="108234"/>
                </a:lnTo>
                <a:lnTo>
                  <a:pt x="136442" y="161671"/>
                </a:lnTo>
                <a:lnTo>
                  <a:pt x="141468" y="167350"/>
                </a:lnTo>
                <a:lnTo>
                  <a:pt x="148042" y="170529"/>
                </a:lnTo>
                <a:lnTo>
                  <a:pt x="155328" y="170993"/>
                </a:lnTo>
                <a:lnTo>
                  <a:pt x="162490" y="168528"/>
                </a:lnTo>
                <a:lnTo>
                  <a:pt x="168144" y="163550"/>
                </a:lnTo>
                <a:lnTo>
                  <a:pt x="171321" y="156987"/>
                </a:lnTo>
                <a:lnTo>
                  <a:pt x="171800" y="149687"/>
                </a:lnTo>
                <a:lnTo>
                  <a:pt x="169361" y="142493"/>
                </a:lnTo>
                <a:lnTo>
                  <a:pt x="108279" y="37718"/>
                </a:lnTo>
                <a:close/>
              </a:path>
              <a:path w="172084" h="1642745">
                <a:moveTo>
                  <a:pt x="86290" y="0"/>
                </a:moveTo>
                <a:lnTo>
                  <a:pt x="3092" y="142493"/>
                </a:lnTo>
                <a:lnTo>
                  <a:pt x="645" y="149615"/>
                </a:lnTo>
                <a:lnTo>
                  <a:pt x="1119" y="156892"/>
                </a:lnTo>
                <a:lnTo>
                  <a:pt x="4291" y="163478"/>
                </a:lnTo>
                <a:lnTo>
                  <a:pt x="9937" y="168528"/>
                </a:lnTo>
                <a:lnTo>
                  <a:pt x="17094" y="170975"/>
                </a:lnTo>
                <a:lnTo>
                  <a:pt x="24382" y="170481"/>
                </a:lnTo>
                <a:lnTo>
                  <a:pt x="30963" y="167296"/>
                </a:lnTo>
                <a:lnTo>
                  <a:pt x="35998" y="161671"/>
                </a:lnTo>
                <a:lnTo>
                  <a:pt x="67193" y="108234"/>
                </a:lnTo>
                <a:lnTo>
                  <a:pt x="67227" y="37718"/>
                </a:lnTo>
                <a:lnTo>
                  <a:pt x="108279" y="37718"/>
                </a:lnTo>
                <a:lnTo>
                  <a:pt x="86290" y="0"/>
                </a:lnTo>
                <a:close/>
              </a:path>
              <a:path w="172084" h="1642745">
                <a:moveTo>
                  <a:pt x="67227" y="37718"/>
                </a:moveTo>
                <a:lnTo>
                  <a:pt x="67193" y="108234"/>
                </a:lnTo>
                <a:lnTo>
                  <a:pt x="86258" y="75575"/>
                </a:lnTo>
                <a:lnTo>
                  <a:pt x="69818" y="47371"/>
                </a:lnTo>
                <a:lnTo>
                  <a:pt x="105323" y="47371"/>
                </a:lnTo>
                <a:lnTo>
                  <a:pt x="105327" y="37846"/>
                </a:lnTo>
                <a:lnTo>
                  <a:pt x="67227" y="37718"/>
                </a:lnTo>
                <a:close/>
              </a:path>
              <a:path w="172084" h="1642745">
                <a:moveTo>
                  <a:pt x="105323" y="47371"/>
                </a:moveTo>
                <a:lnTo>
                  <a:pt x="102724" y="47371"/>
                </a:lnTo>
                <a:lnTo>
                  <a:pt x="86258" y="75575"/>
                </a:lnTo>
                <a:lnTo>
                  <a:pt x="105293" y="108231"/>
                </a:lnTo>
                <a:lnTo>
                  <a:pt x="105323" y="47371"/>
                </a:lnTo>
                <a:close/>
              </a:path>
              <a:path w="172084" h="1642745">
                <a:moveTo>
                  <a:pt x="102724" y="47371"/>
                </a:moveTo>
                <a:lnTo>
                  <a:pt x="69818" y="47371"/>
                </a:lnTo>
                <a:lnTo>
                  <a:pt x="86258" y="75575"/>
                </a:lnTo>
                <a:lnTo>
                  <a:pt x="102724" y="47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36142" y="3888435"/>
            <a:ext cx="3483458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5" dirty="0">
                <a:latin typeface="Noto Sans CJK JP Bold"/>
                <a:cs typeface="Noto Sans CJK JP Bold"/>
              </a:rPr>
              <a:t>( </a:t>
            </a:r>
            <a:r>
              <a:rPr sz="1400" spc="114" dirty="0">
                <a:latin typeface="Noto Sans CJK JP Black"/>
                <a:cs typeface="Noto Sans CJK JP Black"/>
              </a:rPr>
              <a:t>용어 </a:t>
            </a:r>
            <a:r>
              <a:rPr sz="1400" spc="110" dirty="0">
                <a:latin typeface="Noto Sans CJK JP Black"/>
                <a:cs typeface="Noto Sans CJK JP Black"/>
              </a:rPr>
              <a:t>구분해서 </a:t>
            </a:r>
            <a:r>
              <a:rPr sz="1400" spc="114" dirty="0">
                <a:latin typeface="Noto Sans CJK JP Black"/>
                <a:cs typeface="Noto Sans CJK JP Black"/>
              </a:rPr>
              <a:t>쓰지 않는 </a:t>
            </a:r>
            <a:r>
              <a:rPr sz="1400" spc="55" dirty="0">
                <a:latin typeface="Noto Sans CJK JP Black"/>
                <a:cs typeface="Noto Sans CJK JP Black"/>
              </a:rPr>
              <a:t>경우도</a:t>
            </a:r>
            <a:r>
              <a:rPr sz="1400" spc="55" dirty="0">
                <a:latin typeface="Noto Sans CJK JP Bold"/>
                <a:cs typeface="Noto Sans CJK JP Bold"/>
              </a:rPr>
              <a:t>!</a:t>
            </a:r>
            <a:r>
              <a:rPr sz="1400" spc="290" dirty="0">
                <a:latin typeface="Noto Sans CJK JP Bold"/>
                <a:cs typeface="Noto Sans CJK JP Bold"/>
              </a:rPr>
              <a:t> </a:t>
            </a:r>
            <a:r>
              <a:rPr sz="1400" spc="-105" dirty="0">
                <a:latin typeface="Noto Sans CJK JP Bold"/>
                <a:cs typeface="Noto Sans CJK JP Bold"/>
              </a:rPr>
              <a:t>)</a:t>
            </a:r>
            <a:endParaRPr sz="1400">
              <a:latin typeface="Noto Sans CJK JP Bold"/>
              <a:cs typeface="Noto Sans CJK JP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73173" y="1701800"/>
            <a:ext cx="5526405" cy="3672204"/>
            <a:chOff x="1773173" y="1701800"/>
            <a:chExt cx="5526405" cy="3672204"/>
          </a:xfrm>
        </p:grpSpPr>
        <p:sp>
          <p:nvSpPr>
            <p:cNvPr id="3" name="object 3"/>
            <p:cNvSpPr/>
            <p:nvPr/>
          </p:nvSpPr>
          <p:spPr>
            <a:xfrm>
              <a:off x="1832728" y="1740125"/>
              <a:ext cx="5341444" cy="214823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79523" y="1708150"/>
              <a:ext cx="5513705" cy="2221230"/>
            </a:xfrm>
            <a:custGeom>
              <a:avLst/>
              <a:gdLst/>
              <a:ahLst/>
              <a:cxnLst/>
              <a:rect l="l" t="t" r="r" b="b"/>
              <a:pathLst>
                <a:path w="5513705" h="2221229">
                  <a:moveTo>
                    <a:pt x="0" y="2220722"/>
                  </a:moveTo>
                  <a:lnTo>
                    <a:pt x="5513451" y="2220722"/>
                  </a:lnTo>
                  <a:lnTo>
                    <a:pt x="5513451" y="0"/>
                  </a:lnTo>
                  <a:lnTo>
                    <a:pt x="0" y="0"/>
                  </a:lnTo>
                  <a:lnTo>
                    <a:pt x="0" y="222072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28874" y="3922776"/>
              <a:ext cx="2143125" cy="1450975"/>
            </a:xfrm>
            <a:custGeom>
              <a:avLst/>
              <a:gdLst/>
              <a:ahLst/>
              <a:cxnLst/>
              <a:rect l="l" t="t" r="r" b="b"/>
              <a:pathLst>
                <a:path w="2143125" h="1450975">
                  <a:moveTo>
                    <a:pt x="2117906" y="1399349"/>
                  </a:moveTo>
                  <a:lnTo>
                    <a:pt x="2048128" y="1440053"/>
                  </a:lnTo>
                  <a:lnTo>
                    <a:pt x="2047113" y="1443990"/>
                  </a:lnTo>
                  <a:lnTo>
                    <a:pt x="2048890" y="1447038"/>
                  </a:lnTo>
                  <a:lnTo>
                    <a:pt x="2050669" y="1449959"/>
                  </a:lnTo>
                  <a:lnTo>
                    <a:pt x="2054478" y="1450975"/>
                  </a:lnTo>
                  <a:lnTo>
                    <a:pt x="2057527" y="1449324"/>
                  </a:lnTo>
                  <a:lnTo>
                    <a:pt x="2132262" y="1405636"/>
                  </a:lnTo>
                  <a:lnTo>
                    <a:pt x="2130552" y="1405636"/>
                  </a:lnTo>
                  <a:lnTo>
                    <a:pt x="2130552" y="1404874"/>
                  </a:lnTo>
                  <a:lnTo>
                    <a:pt x="2127377" y="1404874"/>
                  </a:lnTo>
                  <a:lnTo>
                    <a:pt x="2117906" y="1399349"/>
                  </a:lnTo>
                  <a:close/>
                </a:path>
                <a:path w="2143125" h="1450975">
                  <a:moveTo>
                    <a:pt x="1065149" y="6350"/>
                  </a:moveTo>
                  <a:lnTo>
                    <a:pt x="1065149" y="1402842"/>
                  </a:lnTo>
                  <a:lnTo>
                    <a:pt x="1068070" y="1405636"/>
                  </a:lnTo>
                  <a:lnTo>
                    <a:pt x="2107129" y="1405636"/>
                  </a:lnTo>
                  <a:lnTo>
                    <a:pt x="2117906" y="1399349"/>
                  </a:lnTo>
                  <a:lnTo>
                    <a:pt x="1077849" y="1399286"/>
                  </a:lnTo>
                  <a:lnTo>
                    <a:pt x="1071499" y="1392936"/>
                  </a:lnTo>
                  <a:lnTo>
                    <a:pt x="1077849" y="1392936"/>
                  </a:lnTo>
                  <a:lnTo>
                    <a:pt x="1077849" y="12700"/>
                  </a:lnTo>
                  <a:lnTo>
                    <a:pt x="1071499" y="12700"/>
                  </a:lnTo>
                  <a:lnTo>
                    <a:pt x="1065149" y="6350"/>
                  </a:lnTo>
                  <a:close/>
                </a:path>
                <a:path w="2143125" h="1450975">
                  <a:moveTo>
                    <a:pt x="2132234" y="1392936"/>
                  </a:moveTo>
                  <a:lnTo>
                    <a:pt x="2130552" y="1392936"/>
                  </a:lnTo>
                  <a:lnTo>
                    <a:pt x="2130552" y="1405636"/>
                  </a:lnTo>
                  <a:lnTo>
                    <a:pt x="2132262" y="1405636"/>
                  </a:lnTo>
                  <a:lnTo>
                    <a:pt x="2143125" y="1399286"/>
                  </a:lnTo>
                  <a:lnTo>
                    <a:pt x="2132234" y="1392936"/>
                  </a:lnTo>
                  <a:close/>
                </a:path>
                <a:path w="2143125" h="1450975">
                  <a:moveTo>
                    <a:pt x="2127377" y="1393825"/>
                  </a:moveTo>
                  <a:lnTo>
                    <a:pt x="2117906" y="1399349"/>
                  </a:lnTo>
                  <a:lnTo>
                    <a:pt x="2127377" y="1404874"/>
                  </a:lnTo>
                  <a:lnTo>
                    <a:pt x="2127377" y="1393825"/>
                  </a:lnTo>
                  <a:close/>
                </a:path>
                <a:path w="2143125" h="1450975">
                  <a:moveTo>
                    <a:pt x="2130552" y="1393825"/>
                  </a:moveTo>
                  <a:lnTo>
                    <a:pt x="2127377" y="1393825"/>
                  </a:lnTo>
                  <a:lnTo>
                    <a:pt x="2127377" y="1404874"/>
                  </a:lnTo>
                  <a:lnTo>
                    <a:pt x="2130552" y="1404874"/>
                  </a:lnTo>
                  <a:lnTo>
                    <a:pt x="2130552" y="1393825"/>
                  </a:lnTo>
                  <a:close/>
                </a:path>
                <a:path w="2143125" h="1450975">
                  <a:moveTo>
                    <a:pt x="2054478" y="1347597"/>
                  </a:moveTo>
                  <a:lnTo>
                    <a:pt x="2050669" y="1348613"/>
                  </a:lnTo>
                  <a:lnTo>
                    <a:pt x="2047113" y="1354709"/>
                  </a:lnTo>
                  <a:lnTo>
                    <a:pt x="2048128" y="1358646"/>
                  </a:lnTo>
                  <a:lnTo>
                    <a:pt x="2117906" y="1399349"/>
                  </a:lnTo>
                  <a:lnTo>
                    <a:pt x="2127377" y="1393825"/>
                  </a:lnTo>
                  <a:lnTo>
                    <a:pt x="2130552" y="1393825"/>
                  </a:lnTo>
                  <a:lnTo>
                    <a:pt x="2130552" y="1392936"/>
                  </a:lnTo>
                  <a:lnTo>
                    <a:pt x="2132234" y="1392936"/>
                  </a:lnTo>
                  <a:lnTo>
                    <a:pt x="2054478" y="1347597"/>
                  </a:lnTo>
                  <a:close/>
                </a:path>
                <a:path w="2143125" h="1450975">
                  <a:moveTo>
                    <a:pt x="1077849" y="1392936"/>
                  </a:moveTo>
                  <a:lnTo>
                    <a:pt x="1071499" y="1392936"/>
                  </a:lnTo>
                  <a:lnTo>
                    <a:pt x="1077849" y="1399286"/>
                  </a:lnTo>
                  <a:lnTo>
                    <a:pt x="1077849" y="1392936"/>
                  </a:lnTo>
                  <a:close/>
                </a:path>
                <a:path w="2143125" h="1450975">
                  <a:moveTo>
                    <a:pt x="2106911" y="1392936"/>
                  </a:moveTo>
                  <a:lnTo>
                    <a:pt x="1077849" y="1392936"/>
                  </a:lnTo>
                  <a:lnTo>
                    <a:pt x="1077849" y="1399286"/>
                  </a:lnTo>
                  <a:lnTo>
                    <a:pt x="2117797" y="1399286"/>
                  </a:lnTo>
                  <a:lnTo>
                    <a:pt x="2106911" y="1392936"/>
                  </a:lnTo>
                  <a:close/>
                </a:path>
                <a:path w="2143125" h="1450975">
                  <a:moveTo>
                    <a:pt x="1075054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065149" y="12700"/>
                  </a:lnTo>
                  <a:lnTo>
                    <a:pt x="1065149" y="6350"/>
                  </a:lnTo>
                  <a:lnTo>
                    <a:pt x="1077849" y="6350"/>
                  </a:lnTo>
                  <a:lnTo>
                    <a:pt x="1077849" y="2793"/>
                  </a:lnTo>
                  <a:lnTo>
                    <a:pt x="1075054" y="0"/>
                  </a:lnTo>
                  <a:close/>
                </a:path>
                <a:path w="2143125" h="1450975">
                  <a:moveTo>
                    <a:pt x="1077849" y="6350"/>
                  </a:moveTo>
                  <a:lnTo>
                    <a:pt x="1065149" y="6350"/>
                  </a:lnTo>
                  <a:lnTo>
                    <a:pt x="1071499" y="12700"/>
                  </a:lnTo>
                  <a:lnTo>
                    <a:pt x="1077849" y="12700"/>
                  </a:lnTo>
                  <a:lnTo>
                    <a:pt x="1077849" y="6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739" y="26923"/>
            <a:ext cx="27406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105" dirty="0">
                <a:latin typeface="Bandal"/>
                <a:cs typeface="Bandal"/>
              </a:rPr>
              <a:t>6.</a:t>
            </a:r>
            <a:r>
              <a:rPr sz="2400" b="0" spc="-225" dirty="0">
                <a:latin typeface="Bandal"/>
                <a:cs typeface="Bandal"/>
              </a:rPr>
              <a:t> </a:t>
            </a:r>
            <a:r>
              <a:rPr sz="2400" b="0" spc="140" dirty="0">
                <a:latin typeface="Bandal"/>
                <a:cs typeface="Bandal"/>
              </a:rPr>
              <a:t>Mini-Batch</a:t>
            </a:r>
            <a:endParaRPr sz="2400">
              <a:latin typeface="Bandal"/>
              <a:cs typeface="Band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02638" y="691387"/>
            <a:ext cx="518287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 marR="5080" indent="-35560">
              <a:lnSpc>
                <a:spcPct val="150000"/>
              </a:lnSpc>
              <a:spcBef>
                <a:spcPts val="100"/>
              </a:spcBef>
            </a:pPr>
            <a:r>
              <a:rPr sz="1800" spc="-130" dirty="0">
                <a:latin typeface="Noto Sans CJK JP Bold"/>
                <a:cs typeface="Noto Sans CJK JP Bold"/>
              </a:rPr>
              <a:t>Training </a:t>
            </a:r>
            <a:r>
              <a:rPr sz="1800" spc="-125">
                <a:latin typeface="Noto Sans CJK JP Bold"/>
                <a:cs typeface="Noto Sans CJK JP Bold"/>
              </a:rPr>
              <a:t>data </a:t>
            </a:r>
            <a:r>
              <a:rPr lang="ko-KR" altLang="en-US" spc="140" dirty="0">
                <a:latin typeface="Noto Sans CJK JP Black"/>
                <a:cs typeface="Noto Sans CJK JP Bold"/>
              </a:rPr>
              <a:t>전</a:t>
            </a:r>
            <a:r>
              <a:rPr sz="1800" spc="140" smtClean="0">
                <a:latin typeface="Noto Sans CJK JP Black"/>
                <a:cs typeface="Noto Sans CJK JP Black"/>
              </a:rPr>
              <a:t>체를 </a:t>
            </a:r>
            <a:r>
              <a:rPr lang="ko-KR" altLang="en-US" spc="140" dirty="0" smtClean="0">
                <a:latin typeface="Noto Sans CJK JP Black"/>
                <a:cs typeface="Noto Sans CJK JP Black"/>
              </a:rPr>
              <a:t>한 </a:t>
            </a:r>
            <a:r>
              <a:rPr sz="1800" spc="140" smtClean="0">
                <a:latin typeface="Noto Sans CJK JP Black"/>
                <a:cs typeface="Noto Sans CJK JP Black"/>
              </a:rPr>
              <a:t>번 </a:t>
            </a:r>
            <a:r>
              <a:rPr sz="1800" spc="140" dirty="0">
                <a:latin typeface="Noto Sans CJK JP Black"/>
                <a:cs typeface="Noto Sans CJK JP Black"/>
              </a:rPr>
              <a:t>학습 하는 것을 </a:t>
            </a:r>
            <a:r>
              <a:rPr sz="1800" spc="-22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“Epoch</a:t>
            </a:r>
            <a:r>
              <a:rPr sz="1800" spc="-220">
                <a:solidFill>
                  <a:srgbClr val="FF0000"/>
                </a:solidFill>
                <a:latin typeface="Noto Sans CJK JP Black"/>
                <a:cs typeface="Noto Sans CJK JP Black"/>
              </a:rPr>
              <a:t>”  </a:t>
            </a:r>
            <a:r>
              <a:rPr lang="ko-KR" altLang="en-US" sz="1800" spc="140" dirty="0" smtClean="0">
                <a:latin typeface="Noto Sans CJK JP Black"/>
                <a:cs typeface="Noto Sans CJK JP Black"/>
              </a:rPr>
              <a:t>한</a:t>
            </a:r>
            <a:r>
              <a:rPr sz="1800" spc="140" smtClean="0">
                <a:latin typeface="Noto Sans CJK JP Black"/>
                <a:cs typeface="Noto Sans CJK JP Black"/>
              </a:rPr>
              <a:t> </a:t>
            </a:r>
            <a:r>
              <a:rPr sz="1800" spc="140" dirty="0">
                <a:latin typeface="Noto Sans CJK JP Black"/>
                <a:cs typeface="Noto Sans CJK JP Black"/>
              </a:rPr>
              <a:t>번 </a:t>
            </a:r>
            <a:r>
              <a:rPr sz="1800" spc="-80" dirty="0">
                <a:latin typeface="Noto Sans CJK JP Bold"/>
                <a:cs typeface="Noto Sans CJK JP Bold"/>
              </a:rPr>
              <a:t>Gradient</a:t>
            </a:r>
            <a:r>
              <a:rPr sz="1800" spc="-80" dirty="0">
                <a:latin typeface="Noto Sans CJK JP Black"/>
                <a:cs typeface="Noto Sans CJK JP Black"/>
              </a:rPr>
              <a:t>를 </a:t>
            </a:r>
            <a:r>
              <a:rPr sz="1800" spc="140" dirty="0">
                <a:latin typeface="Noto Sans CJK JP Black"/>
                <a:cs typeface="Noto Sans CJK JP Black"/>
              </a:rPr>
              <a:t>구하는 단위를 </a:t>
            </a:r>
            <a:r>
              <a:rPr sz="1800" spc="-16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“Batch”</a:t>
            </a:r>
            <a:r>
              <a:rPr sz="1800" spc="-160" dirty="0">
                <a:latin typeface="Noto Sans CJK JP Black"/>
                <a:cs typeface="Noto Sans CJK JP Black"/>
              </a:rPr>
              <a:t>라고</a:t>
            </a:r>
            <a:r>
              <a:rPr sz="1800" spc="-10" dirty="0">
                <a:latin typeface="Noto Sans CJK JP Black"/>
                <a:cs typeface="Noto Sans CJK JP Black"/>
              </a:rPr>
              <a:t> </a:t>
            </a:r>
            <a:r>
              <a:rPr sz="1800" spc="140" dirty="0">
                <a:latin typeface="Noto Sans CJK JP Black"/>
                <a:cs typeface="Noto Sans CJK JP Black"/>
              </a:rPr>
              <a:t>핚다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68501" y="4377067"/>
            <a:ext cx="3788059" cy="21959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25882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6.</a:t>
            </a:r>
            <a:r>
              <a:rPr spc="-225" dirty="0"/>
              <a:t> </a:t>
            </a:r>
            <a:r>
              <a:rPr spc="140" dirty="0"/>
              <a:t>Mini-Batch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1587" y="701675"/>
            <a:ext cx="3811904" cy="1974214"/>
            <a:chOff x="201587" y="701675"/>
            <a:chExt cx="3811904" cy="1974214"/>
          </a:xfrm>
        </p:grpSpPr>
        <p:sp>
          <p:nvSpPr>
            <p:cNvPr id="4" name="object 4"/>
            <p:cNvSpPr/>
            <p:nvPr/>
          </p:nvSpPr>
          <p:spPr>
            <a:xfrm>
              <a:off x="307630" y="807719"/>
              <a:ext cx="3640401" cy="17735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7937" y="708025"/>
              <a:ext cx="3799204" cy="1961514"/>
            </a:xfrm>
            <a:custGeom>
              <a:avLst/>
              <a:gdLst/>
              <a:ahLst/>
              <a:cxnLst/>
              <a:rect l="l" t="t" r="r" b="b"/>
              <a:pathLst>
                <a:path w="3799204" h="1961514">
                  <a:moveTo>
                    <a:pt x="0" y="1961261"/>
                  </a:moveTo>
                  <a:lnTo>
                    <a:pt x="3798951" y="1961261"/>
                  </a:lnTo>
                  <a:lnTo>
                    <a:pt x="3798951" y="0"/>
                  </a:lnTo>
                  <a:lnTo>
                    <a:pt x="0" y="0"/>
                  </a:lnTo>
                  <a:lnTo>
                    <a:pt x="0" y="1961261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130800" y="701675"/>
            <a:ext cx="3669029" cy="1985645"/>
            <a:chOff x="5130800" y="701675"/>
            <a:chExt cx="3669029" cy="1985645"/>
          </a:xfrm>
        </p:grpSpPr>
        <p:sp>
          <p:nvSpPr>
            <p:cNvPr id="7" name="object 7"/>
            <p:cNvSpPr/>
            <p:nvPr/>
          </p:nvSpPr>
          <p:spPr>
            <a:xfrm>
              <a:off x="5192222" y="887611"/>
              <a:ext cx="3459312" cy="17323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37150" y="708025"/>
              <a:ext cx="3656329" cy="1972945"/>
            </a:xfrm>
            <a:custGeom>
              <a:avLst/>
              <a:gdLst/>
              <a:ahLst/>
              <a:cxnLst/>
              <a:rect l="l" t="t" r="r" b="b"/>
              <a:pathLst>
                <a:path w="3656329" h="1972945">
                  <a:moveTo>
                    <a:pt x="0" y="1972437"/>
                  </a:moveTo>
                  <a:lnTo>
                    <a:pt x="3656076" y="1972437"/>
                  </a:lnTo>
                  <a:lnTo>
                    <a:pt x="3656076" y="0"/>
                  </a:lnTo>
                  <a:lnTo>
                    <a:pt x="0" y="0"/>
                  </a:lnTo>
                  <a:lnTo>
                    <a:pt x="0" y="19724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614487" y="2828925"/>
            <a:ext cx="5848350" cy="3743325"/>
            <a:chOff x="1614487" y="2828925"/>
            <a:chExt cx="5848350" cy="3743325"/>
          </a:xfrm>
        </p:grpSpPr>
        <p:sp>
          <p:nvSpPr>
            <p:cNvPr id="10" name="object 10"/>
            <p:cNvSpPr/>
            <p:nvPr/>
          </p:nvSpPr>
          <p:spPr>
            <a:xfrm>
              <a:off x="1795398" y="3009900"/>
              <a:ext cx="5486400" cy="3505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28775" y="2843212"/>
              <a:ext cx="5819775" cy="3714750"/>
            </a:xfrm>
            <a:custGeom>
              <a:avLst/>
              <a:gdLst/>
              <a:ahLst/>
              <a:cxnLst/>
              <a:rect l="l" t="t" r="r" b="b"/>
              <a:pathLst>
                <a:path w="5819775" h="3714750">
                  <a:moveTo>
                    <a:pt x="0" y="3714750"/>
                  </a:moveTo>
                  <a:lnTo>
                    <a:pt x="5819775" y="3714750"/>
                  </a:lnTo>
                  <a:lnTo>
                    <a:pt x="5819775" y="0"/>
                  </a:lnTo>
                  <a:lnTo>
                    <a:pt x="0" y="0"/>
                  </a:lnTo>
                  <a:lnTo>
                    <a:pt x="0" y="371475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8" y="26923"/>
            <a:ext cx="47218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7. </a:t>
            </a:r>
            <a:r>
              <a:rPr spc="110" dirty="0"/>
              <a:t>Batch</a:t>
            </a:r>
            <a:r>
              <a:rPr spc="-495" dirty="0"/>
              <a:t> </a:t>
            </a:r>
            <a:r>
              <a:rPr spc="165" dirty="0"/>
              <a:t>Normalization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964" y="874522"/>
            <a:ext cx="3755035" cy="74041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800" b="0" u="sng" spc="9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Gradient</a:t>
            </a:r>
            <a:r>
              <a:rPr sz="1800" b="0" u="sng" spc="-145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1800" b="0" u="sng" spc="6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Vanishing?</a:t>
            </a:r>
            <a:endParaRPr sz="1800">
              <a:latin typeface="Bandal"/>
              <a:cs typeface="Bandal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800" spc="75" dirty="0">
                <a:latin typeface="Noto Sans CJK JP Bold"/>
                <a:cs typeface="Noto Sans CJK JP Bold"/>
              </a:rPr>
              <a:t>(</a:t>
            </a:r>
            <a:r>
              <a:rPr sz="1800" spc="75" dirty="0">
                <a:latin typeface="Noto Sans CJK JP Black"/>
                <a:cs typeface="Noto Sans CJK JP Black"/>
              </a:rPr>
              <a:t>기울기 </a:t>
            </a:r>
            <a:r>
              <a:rPr sz="1800" spc="140" dirty="0">
                <a:latin typeface="Noto Sans CJK JP Black"/>
                <a:cs typeface="Noto Sans CJK JP Black"/>
              </a:rPr>
              <a:t>소실</a:t>
            </a:r>
            <a:r>
              <a:rPr sz="1800" spc="320" dirty="0">
                <a:latin typeface="Noto Sans CJK JP Black"/>
                <a:cs typeface="Noto Sans CJK JP Black"/>
              </a:rPr>
              <a:t> </a:t>
            </a:r>
            <a:r>
              <a:rPr sz="1800" spc="50" dirty="0">
                <a:latin typeface="Noto Sans CJK JP Black"/>
                <a:cs typeface="Noto Sans CJK JP Black"/>
              </a:rPr>
              <a:t>문제</a:t>
            </a:r>
            <a:r>
              <a:rPr sz="1800" spc="50" dirty="0">
                <a:latin typeface="Noto Sans CJK JP Bold"/>
                <a:cs typeface="Noto Sans CJK JP Bold"/>
              </a:rPr>
              <a:t>)</a:t>
            </a:r>
            <a:endParaRPr sz="1800">
              <a:latin typeface="Noto Sans CJK JP Bold"/>
              <a:cs typeface="Noto Sans CJK JP Bold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16048" y="1916048"/>
            <a:ext cx="5168900" cy="2244090"/>
            <a:chOff x="1916048" y="1916048"/>
            <a:chExt cx="5168900" cy="2244090"/>
          </a:xfrm>
        </p:grpSpPr>
        <p:sp>
          <p:nvSpPr>
            <p:cNvPr id="5" name="object 5"/>
            <p:cNvSpPr/>
            <p:nvPr/>
          </p:nvSpPr>
          <p:spPr>
            <a:xfrm>
              <a:off x="2094936" y="2094914"/>
              <a:ext cx="4786197" cy="18278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22398" y="1922398"/>
              <a:ext cx="5156200" cy="2231390"/>
            </a:xfrm>
            <a:custGeom>
              <a:avLst/>
              <a:gdLst/>
              <a:ahLst/>
              <a:cxnLst/>
              <a:rect l="l" t="t" r="r" b="b"/>
              <a:pathLst>
                <a:path w="5156200" h="2231390">
                  <a:moveTo>
                    <a:pt x="0" y="2231009"/>
                  </a:moveTo>
                  <a:lnTo>
                    <a:pt x="5156200" y="2231009"/>
                  </a:lnTo>
                  <a:lnTo>
                    <a:pt x="5156200" y="0"/>
                  </a:lnTo>
                  <a:lnTo>
                    <a:pt x="0" y="0"/>
                  </a:lnTo>
                  <a:lnTo>
                    <a:pt x="0" y="223100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0868" y="4909007"/>
            <a:ext cx="3815715" cy="7569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-125">
                <a:latin typeface="Noto Sans CJK JP Bold"/>
                <a:cs typeface="Noto Sans CJK JP Bold"/>
              </a:rPr>
              <a:t>DEEP </a:t>
            </a:r>
            <a:r>
              <a:rPr lang="ko-KR" altLang="en-US" sz="1600" spc="120" dirty="0">
                <a:latin typeface="Noto Sans CJK JP Black"/>
                <a:cs typeface="Noto Sans CJK JP Bold"/>
              </a:rPr>
              <a:t>할</a:t>
            </a:r>
            <a:r>
              <a:rPr sz="1600" spc="120" smtClean="0">
                <a:latin typeface="Noto Sans CJK JP Black"/>
                <a:cs typeface="Noto Sans CJK JP Black"/>
              </a:rPr>
              <a:t>수록 </a:t>
            </a:r>
            <a:r>
              <a:rPr sz="1600" spc="-95" dirty="0">
                <a:latin typeface="Noto Sans CJK JP Bold"/>
                <a:cs typeface="Noto Sans CJK JP Bold"/>
              </a:rPr>
              <a:t>gradient </a:t>
            </a:r>
            <a:r>
              <a:rPr sz="1600" spc="-105" dirty="0">
                <a:latin typeface="Noto Sans CJK JP Bold"/>
                <a:cs typeface="Noto Sans CJK JP Bold"/>
              </a:rPr>
              <a:t>vanishing! </a:t>
            </a:r>
            <a:r>
              <a:rPr sz="1600" spc="-30" dirty="0">
                <a:latin typeface="Noto Sans CJK JP Bold"/>
                <a:cs typeface="Noto Sans CJK JP Bold"/>
              </a:rPr>
              <a:t>WHY?</a:t>
            </a:r>
            <a:endParaRPr sz="160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120" dirty="0">
                <a:latin typeface="Noto Sans CJK JP Bold"/>
                <a:cs typeface="Noto Sans CJK JP Bold"/>
              </a:rPr>
              <a:t>( </a:t>
            </a:r>
            <a:r>
              <a:rPr sz="1600" spc="-85" dirty="0">
                <a:latin typeface="Noto Sans CJK JP Bold"/>
                <a:cs typeface="Noto Sans CJK JP Bold"/>
              </a:rPr>
              <a:t>Backpropagation</a:t>
            </a:r>
            <a:r>
              <a:rPr sz="1600" spc="-85" dirty="0">
                <a:latin typeface="Noto Sans CJK JP Black"/>
                <a:cs typeface="Noto Sans CJK JP Black"/>
              </a:rPr>
              <a:t>의 </a:t>
            </a:r>
            <a:r>
              <a:rPr sz="1600" spc="120" dirty="0">
                <a:latin typeface="Noto Sans CJK JP Black"/>
                <a:cs typeface="Noto Sans CJK JP Black"/>
              </a:rPr>
              <a:t>수식을 생각해보자</a:t>
            </a:r>
            <a:r>
              <a:rPr sz="1600" spc="350" dirty="0">
                <a:latin typeface="Noto Sans CJK JP Black"/>
                <a:cs typeface="Noto Sans CJK JP Black"/>
              </a:rPr>
              <a:t> </a:t>
            </a:r>
            <a:r>
              <a:rPr sz="1600" spc="-120" dirty="0">
                <a:latin typeface="Noto Sans CJK JP Bold"/>
                <a:cs typeface="Noto Sans CJK JP Bold"/>
              </a:rPr>
              <a:t>)</a:t>
            </a:r>
            <a:endParaRPr sz="1600">
              <a:latin typeface="Noto Sans CJK JP Bold"/>
              <a:cs typeface="Noto Sans CJK JP Bol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27231" y="4704174"/>
            <a:ext cx="4677278" cy="13169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8" y="26923"/>
            <a:ext cx="45694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7. </a:t>
            </a:r>
            <a:r>
              <a:rPr spc="110" dirty="0"/>
              <a:t>Batch</a:t>
            </a:r>
            <a:r>
              <a:rPr spc="-495" dirty="0"/>
              <a:t> </a:t>
            </a:r>
            <a:r>
              <a:rPr spc="165" dirty="0"/>
              <a:t>Normalization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965" y="957453"/>
            <a:ext cx="5964835" cy="12234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375025" algn="ctr">
              <a:lnSpc>
                <a:spcPct val="100000"/>
              </a:lnSpc>
              <a:spcBef>
                <a:spcPts val="100"/>
              </a:spcBef>
            </a:pPr>
            <a:r>
              <a:rPr sz="1800" b="0" u="sng" spc="9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Gradient</a:t>
            </a:r>
            <a:r>
              <a:rPr sz="1800" b="0" u="sng" spc="-145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1800" b="0" u="sng" spc="6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Vanishing?</a:t>
            </a:r>
            <a:endParaRPr sz="1800">
              <a:latin typeface="Bandal"/>
              <a:cs typeface="Band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Bandal"/>
              <a:cs typeface="Bandal"/>
            </a:endParaRPr>
          </a:p>
          <a:p>
            <a:pPr marR="3330575" algn="ctr">
              <a:lnSpc>
                <a:spcPct val="100000"/>
              </a:lnSpc>
            </a:pPr>
            <a:r>
              <a:rPr sz="1800" spc="-114" dirty="0">
                <a:latin typeface="Noto Sans CJK JP Bold"/>
                <a:cs typeface="Noto Sans CJK JP Bold"/>
              </a:rPr>
              <a:t>How </a:t>
            </a:r>
            <a:r>
              <a:rPr sz="1800" spc="-100" dirty="0">
                <a:latin typeface="Noto Sans CJK JP Bold"/>
                <a:cs typeface="Noto Sans CJK JP Bold"/>
              </a:rPr>
              <a:t>to</a:t>
            </a:r>
            <a:r>
              <a:rPr sz="1800" spc="-85" dirty="0">
                <a:latin typeface="Noto Sans CJK JP Bold"/>
                <a:cs typeface="Noto Sans CJK JP Bold"/>
              </a:rPr>
              <a:t> </a:t>
            </a:r>
            <a:r>
              <a:rPr sz="1800" spc="-114" dirty="0">
                <a:latin typeface="Noto Sans CJK JP Bold"/>
                <a:cs typeface="Noto Sans CJK JP Bold"/>
              </a:rPr>
              <a:t>Solve?</a:t>
            </a:r>
            <a:endParaRPr sz="1800">
              <a:latin typeface="Noto Sans CJK JP Bold"/>
              <a:cs typeface="Noto Sans CJK JP Bold"/>
            </a:endParaRPr>
          </a:p>
          <a:p>
            <a:pPr marL="826769">
              <a:lnSpc>
                <a:spcPct val="100000"/>
              </a:lnSpc>
              <a:spcBef>
                <a:spcPts val="1080"/>
              </a:spcBef>
              <a:tabLst>
                <a:tab pos="1169670" algn="l"/>
              </a:tabLst>
            </a:pPr>
            <a:r>
              <a:rPr sz="1800" spc="-100" dirty="0">
                <a:latin typeface="Noto Sans CJK JP Bold"/>
                <a:cs typeface="Noto Sans CJK JP Bold"/>
              </a:rPr>
              <a:t>1)	</a:t>
            </a:r>
            <a:r>
              <a:rPr sz="1800" spc="-110" dirty="0">
                <a:latin typeface="Noto Sans CJK JP Bold"/>
                <a:cs typeface="Noto Sans CJK JP Bold"/>
              </a:rPr>
              <a:t>Activation </a:t>
            </a:r>
            <a:r>
              <a:rPr sz="1800" spc="-60" dirty="0">
                <a:latin typeface="Noto Sans CJK JP Bold"/>
                <a:cs typeface="Noto Sans CJK JP Bold"/>
              </a:rPr>
              <a:t>Function</a:t>
            </a:r>
            <a:r>
              <a:rPr sz="1800" spc="-60" dirty="0">
                <a:latin typeface="Noto Sans CJK JP Black"/>
                <a:cs typeface="Noto Sans CJK JP Black"/>
              </a:rPr>
              <a:t>으로 </a:t>
            </a:r>
            <a:r>
              <a:rPr sz="1800" b="0" u="sng" spc="19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Sigmoid -&gt;</a:t>
            </a:r>
            <a:r>
              <a:rPr sz="1800" b="0" u="sng" spc="-52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1800" b="0" u="sng" spc="175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ReLU</a:t>
            </a:r>
            <a:endParaRPr sz="1800">
              <a:latin typeface="Bandal"/>
              <a:cs typeface="Band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0391" y="4907026"/>
            <a:ext cx="6697980" cy="91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00"/>
              </a:spcBef>
              <a:buFont typeface="Noto Sans CJK JP Bold"/>
              <a:buAutoNum type="arabicParenR" startAt="2"/>
              <a:tabLst>
                <a:tab pos="287655" algn="l"/>
              </a:tabLst>
            </a:pPr>
            <a:r>
              <a:rPr sz="1800" spc="140" smtClean="0">
                <a:latin typeface="Noto Sans CJK JP Black"/>
                <a:cs typeface="Noto Sans CJK JP Black"/>
              </a:rPr>
              <a:t>적</a:t>
            </a:r>
            <a:r>
              <a:rPr lang="ko-KR" altLang="en-US" sz="1800" spc="140" dirty="0" smtClean="0">
                <a:latin typeface="Noto Sans CJK JP Black"/>
                <a:cs typeface="Noto Sans CJK JP Black"/>
              </a:rPr>
              <a:t>절한</a:t>
            </a:r>
            <a:r>
              <a:rPr sz="1800" spc="140" smtClean="0">
                <a:latin typeface="Noto Sans CJK JP Black"/>
                <a:cs typeface="Noto Sans CJK JP Black"/>
              </a:rPr>
              <a:t> </a:t>
            </a:r>
            <a:r>
              <a:rPr sz="1800" spc="-120" dirty="0">
                <a:latin typeface="Noto Sans CJK JP Bold"/>
                <a:cs typeface="Noto Sans CJK JP Bold"/>
              </a:rPr>
              <a:t>weight </a:t>
            </a:r>
            <a:r>
              <a:rPr sz="1800" spc="140" dirty="0">
                <a:latin typeface="Noto Sans CJK JP Black"/>
                <a:cs typeface="Noto Sans CJK JP Black"/>
              </a:rPr>
              <a:t>초기값 </a:t>
            </a:r>
            <a:r>
              <a:rPr sz="1800" spc="-195" dirty="0">
                <a:latin typeface="Noto Sans CJK JP Bold"/>
                <a:cs typeface="Noto Sans CJK JP Bold"/>
              </a:rPr>
              <a:t>: </a:t>
            </a:r>
            <a:r>
              <a:rPr sz="1800" b="0" u="sng" spc="5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Xavier </a:t>
            </a:r>
            <a:r>
              <a:rPr sz="1800" b="0" u="sng" spc="-5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Initialization, </a:t>
            </a:r>
            <a:r>
              <a:rPr sz="1800" b="0" u="sng" spc="28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He</a:t>
            </a:r>
            <a:r>
              <a:rPr sz="1800" b="0" u="sng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1800" b="0" u="sng" spc="-5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Initialization</a:t>
            </a:r>
            <a:endParaRPr sz="1800">
              <a:latin typeface="Bandal"/>
              <a:cs typeface="Bandal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AutoNum type="arabicParenR" startAt="2"/>
            </a:pPr>
            <a:endParaRPr sz="2200">
              <a:latin typeface="Bandal"/>
              <a:cs typeface="Bandal"/>
            </a:endParaRPr>
          </a:p>
          <a:p>
            <a:pPr marL="306705" indent="-294640">
              <a:lnSpc>
                <a:spcPct val="100000"/>
              </a:lnSpc>
              <a:spcBef>
                <a:spcPts val="5"/>
              </a:spcBef>
              <a:buAutoNum type="arabicParenR" startAt="2"/>
              <a:tabLst>
                <a:tab pos="307340" algn="l"/>
              </a:tabLst>
            </a:pPr>
            <a:r>
              <a:rPr sz="1800" b="0" spc="80" dirty="0">
                <a:solidFill>
                  <a:srgbClr val="FF0000"/>
                </a:solidFill>
                <a:latin typeface="Bandal"/>
                <a:cs typeface="Bandal"/>
              </a:rPr>
              <a:t>Batch</a:t>
            </a:r>
            <a:r>
              <a:rPr sz="1800" b="0" spc="-140" dirty="0">
                <a:solidFill>
                  <a:srgbClr val="FF0000"/>
                </a:solidFill>
                <a:latin typeface="Bandal"/>
                <a:cs typeface="Bandal"/>
              </a:rPr>
              <a:t> </a:t>
            </a:r>
            <a:r>
              <a:rPr sz="1800" b="0" spc="120" dirty="0">
                <a:solidFill>
                  <a:srgbClr val="FF0000"/>
                </a:solidFill>
                <a:latin typeface="Bandal"/>
                <a:cs typeface="Bandal"/>
              </a:rPr>
              <a:t>Normalization</a:t>
            </a:r>
            <a:endParaRPr sz="1800">
              <a:latin typeface="Bandal"/>
              <a:cs typeface="Band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25112" y="2652929"/>
            <a:ext cx="5129096" cy="19704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8234" y="1649756"/>
            <a:ext cx="6387763" cy="2687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8" y="26923"/>
            <a:ext cx="51028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7. </a:t>
            </a:r>
            <a:r>
              <a:rPr spc="110" dirty="0"/>
              <a:t>Batch</a:t>
            </a:r>
            <a:r>
              <a:rPr spc="-495" dirty="0"/>
              <a:t> </a:t>
            </a:r>
            <a:r>
              <a:rPr spc="165" dirty="0"/>
              <a:t>Normalization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5965" y="957453"/>
            <a:ext cx="271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u="sng" spc="3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Internal </a:t>
            </a:r>
            <a:r>
              <a:rPr sz="1800" b="0" u="sng" spc="7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Covariance</a:t>
            </a:r>
            <a:r>
              <a:rPr sz="1800" b="0" u="sng" spc="-235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1800" b="0" u="sng" spc="45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Shift</a:t>
            </a:r>
            <a:endParaRPr sz="1800">
              <a:latin typeface="Bandal"/>
              <a:cs typeface="Band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642" y="4620767"/>
            <a:ext cx="7860665" cy="17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2190" marR="930275">
              <a:lnSpc>
                <a:spcPct val="150100"/>
              </a:lnSpc>
              <a:spcBef>
                <a:spcPts val="100"/>
              </a:spcBef>
            </a:pPr>
            <a:r>
              <a:rPr sz="1800" spc="-130" dirty="0">
                <a:latin typeface="Noto Sans CJK JP Bold"/>
                <a:cs typeface="Noto Sans CJK JP Bold"/>
              </a:rPr>
              <a:t>Training </a:t>
            </a:r>
            <a:r>
              <a:rPr sz="1800" spc="75" dirty="0">
                <a:latin typeface="Noto Sans CJK JP Black"/>
                <a:cs typeface="Noto Sans CJK JP Black"/>
              </a:rPr>
              <a:t>과정에서</a:t>
            </a:r>
            <a:r>
              <a:rPr sz="1800" spc="75" dirty="0">
                <a:latin typeface="Noto Sans CJK JP Bold"/>
                <a:cs typeface="Noto Sans CJK JP Bold"/>
              </a:rPr>
              <a:t>, </a:t>
            </a:r>
            <a:r>
              <a:rPr sz="1800" spc="-100" dirty="0">
                <a:latin typeface="Noto Sans CJK JP Bold"/>
                <a:cs typeface="Noto Sans CJK JP Bold"/>
              </a:rPr>
              <a:t>parameter</a:t>
            </a:r>
            <a:r>
              <a:rPr sz="1800" spc="-100" dirty="0">
                <a:latin typeface="Noto Sans CJK JP Black"/>
                <a:cs typeface="Noto Sans CJK JP Black"/>
              </a:rPr>
              <a:t>의 </a:t>
            </a:r>
            <a:r>
              <a:rPr sz="1800" spc="140" dirty="0">
                <a:latin typeface="Noto Sans CJK JP Black"/>
                <a:cs typeface="Noto Sans CJK JP Black"/>
              </a:rPr>
              <a:t>변화로 인해 </a:t>
            </a:r>
            <a:r>
              <a:rPr sz="1800" spc="-110" dirty="0">
                <a:solidFill>
                  <a:srgbClr val="FF0000"/>
                </a:solidFill>
                <a:latin typeface="Noto Sans CJK JP Bold"/>
                <a:cs typeface="Noto Sans CJK JP Bold"/>
              </a:rPr>
              <a:t>input </a:t>
            </a:r>
            <a:r>
              <a:rPr sz="1800" spc="-70" dirty="0">
                <a:solidFill>
                  <a:srgbClr val="FF0000"/>
                </a:solidFill>
                <a:latin typeface="Noto Sans CJK JP Bold"/>
                <a:cs typeface="Noto Sans CJK JP Bold"/>
              </a:rPr>
              <a:t>data</a:t>
            </a:r>
            <a:r>
              <a:rPr sz="1800" spc="-7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의  </a:t>
            </a:r>
            <a:r>
              <a:rPr sz="1800" spc="-90" dirty="0">
                <a:solidFill>
                  <a:srgbClr val="FF0000"/>
                </a:solidFill>
                <a:latin typeface="Noto Sans CJK JP Bold"/>
                <a:cs typeface="Noto Sans CJK JP Bold"/>
              </a:rPr>
              <a:t>distribution</a:t>
            </a:r>
            <a:r>
              <a:rPr sz="1800" spc="-9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이 </a:t>
            </a:r>
            <a:r>
              <a:rPr sz="1800" spc="14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달라지는 </a:t>
            </a:r>
            <a:r>
              <a:rPr sz="1800" spc="45" dirty="0">
                <a:latin typeface="Noto Sans CJK JP Black"/>
                <a:cs typeface="Noto Sans CJK JP Black"/>
              </a:rPr>
              <a:t>현상</a:t>
            </a:r>
            <a:r>
              <a:rPr sz="1800" spc="45" dirty="0">
                <a:latin typeface="Noto Sans CJK JP Bold"/>
                <a:cs typeface="Noto Sans CJK JP Bold"/>
              </a:rPr>
              <a:t>! </a:t>
            </a:r>
            <a:r>
              <a:rPr sz="1800" spc="135">
                <a:latin typeface="Noto Sans CJK JP Bold"/>
                <a:cs typeface="Noto Sans CJK JP Bold"/>
              </a:rPr>
              <a:t>-&gt; </a:t>
            </a:r>
            <a:r>
              <a:rPr sz="1800" spc="140" smtClean="0">
                <a:latin typeface="Noto Sans CJK JP Black"/>
                <a:cs typeface="Noto Sans CJK JP Black"/>
              </a:rPr>
              <a:t>불안정</a:t>
            </a:r>
            <a:r>
              <a:rPr lang="ko-KR" altLang="en-US" sz="1800" spc="140" dirty="0" smtClean="0">
                <a:latin typeface="Noto Sans CJK JP Black"/>
                <a:cs typeface="Noto Sans CJK JP Black"/>
              </a:rPr>
              <a:t>한</a:t>
            </a:r>
            <a:r>
              <a:rPr sz="1800" spc="40" smtClean="0">
                <a:latin typeface="Noto Sans CJK JP Black"/>
                <a:cs typeface="Noto Sans CJK JP Black"/>
              </a:rPr>
              <a:t> </a:t>
            </a:r>
            <a:r>
              <a:rPr sz="1800" spc="-65" dirty="0">
                <a:latin typeface="Noto Sans CJK JP Bold"/>
                <a:cs typeface="Noto Sans CJK JP Bold"/>
              </a:rPr>
              <a:t>training</a:t>
            </a:r>
            <a:r>
              <a:rPr sz="1800" spc="-65" dirty="0">
                <a:latin typeface="Noto Sans CJK JP Black"/>
                <a:cs typeface="Noto Sans CJK JP Black"/>
              </a:rPr>
              <a:t>야기</a:t>
            </a:r>
            <a:r>
              <a:rPr sz="1800" spc="-65" dirty="0">
                <a:latin typeface="Noto Sans CJK JP Bold"/>
                <a:cs typeface="Noto Sans CJK JP Bold"/>
              </a:rPr>
              <a:t>!</a:t>
            </a:r>
            <a:endParaRPr sz="1800">
              <a:latin typeface="Noto Sans CJK JP Bold"/>
              <a:cs typeface="Noto Sans CJK JP Bold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</a:pPr>
            <a:r>
              <a:rPr sz="1800" spc="140" dirty="0">
                <a:latin typeface="Noto Sans CJK JP Black"/>
                <a:cs typeface="Noto Sans CJK JP Black"/>
              </a:rPr>
              <a:t>이 문제를 해결하는 방법이 </a:t>
            </a:r>
            <a:r>
              <a:rPr sz="1800" b="0" spc="80" dirty="0">
                <a:solidFill>
                  <a:srgbClr val="FF0000"/>
                </a:solidFill>
                <a:latin typeface="Bandal"/>
                <a:cs typeface="Bandal"/>
              </a:rPr>
              <a:t>Batch</a:t>
            </a:r>
            <a:r>
              <a:rPr sz="1800" b="0" spc="185" dirty="0">
                <a:solidFill>
                  <a:srgbClr val="FF0000"/>
                </a:solidFill>
                <a:latin typeface="Bandal"/>
                <a:cs typeface="Bandal"/>
              </a:rPr>
              <a:t> </a:t>
            </a:r>
            <a:r>
              <a:rPr sz="1800" b="0" spc="105" dirty="0">
                <a:solidFill>
                  <a:srgbClr val="FF0000"/>
                </a:solidFill>
                <a:latin typeface="Bandal"/>
                <a:cs typeface="Bandal"/>
              </a:rPr>
              <a:t>Normalization</a:t>
            </a:r>
            <a:r>
              <a:rPr sz="1800" spc="105" dirty="0">
                <a:latin typeface="Noto Sans CJK JP Bold"/>
                <a:cs typeface="Noto Sans CJK JP Bold"/>
              </a:rPr>
              <a:t>!</a:t>
            </a:r>
            <a:endParaRPr sz="180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140" dirty="0">
                <a:latin typeface="Noto Sans CJK JP Black"/>
                <a:cs typeface="Noto Sans CJK JP Black"/>
              </a:rPr>
              <a:t>이로써 안정적인 </a:t>
            </a:r>
            <a:r>
              <a:rPr sz="1800" spc="-80" dirty="0">
                <a:latin typeface="Noto Sans CJK JP Bold"/>
                <a:cs typeface="Noto Sans CJK JP Bold"/>
              </a:rPr>
              <a:t>training</a:t>
            </a:r>
            <a:r>
              <a:rPr sz="1800" spc="-80" dirty="0">
                <a:latin typeface="Noto Sans CJK JP Black"/>
                <a:cs typeface="Noto Sans CJK JP Black"/>
              </a:rPr>
              <a:t>을 </a:t>
            </a:r>
            <a:r>
              <a:rPr sz="1800" spc="140" dirty="0">
                <a:latin typeface="Noto Sans CJK JP Black"/>
                <a:cs typeface="Noto Sans CJK JP Black"/>
              </a:rPr>
              <a:t>가능하게 </a:t>
            </a:r>
            <a:r>
              <a:rPr sz="1800" spc="30" dirty="0">
                <a:latin typeface="Noto Sans CJK JP Black"/>
                <a:cs typeface="Noto Sans CJK JP Black"/>
              </a:rPr>
              <a:t>하고</a:t>
            </a:r>
            <a:r>
              <a:rPr sz="1800" spc="30" dirty="0">
                <a:latin typeface="Noto Sans CJK JP Bold"/>
                <a:cs typeface="Noto Sans CJK JP Bold"/>
              </a:rPr>
              <a:t>, </a:t>
            </a:r>
            <a:r>
              <a:rPr sz="1800" spc="-105" dirty="0">
                <a:latin typeface="Noto Sans CJK JP Bold"/>
                <a:cs typeface="Noto Sans CJK JP Bold"/>
              </a:rPr>
              <a:t>gradient </a:t>
            </a:r>
            <a:r>
              <a:rPr sz="1800" spc="-110">
                <a:latin typeface="Noto Sans CJK JP Bold"/>
                <a:cs typeface="Noto Sans CJK JP Bold"/>
              </a:rPr>
              <a:t>vanishing</a:t>
            </a:r>
            <a:r>
              <a:rPr sz="1800" spc="-70">
                <a:latin typeface="Noto Sans CJK JP Bold"/>
                <a:cs typeface="Noto Sans CJK JP Bold"/>
              </a:rPr>
              <a:t> </a:t>
            </a:r>
            <a:r>
              <a:rPr sz="1800" spc="-65" smtClean="0">
                <a:latin typeface="Noto Sans CJK JP Bold"/>
                <a:cs typeface="Noto Sans CJK JP Bold"/>
              </a:rPr>
              <a:t>problem</a:t>
            </a:r>
            <a:r>
              <a:rPr lang="en-US" sz="1800" spc="-65" dirty="0" smtClean="0">
                <a:latin typeface="Noto Sans CJK JP Bold"/>
                <a:cs typeface="Noto Sans CJK JP Bold"/>
              </a:rPr>
              <a:t> </a:t>
            </a:r>
            <a:r>
              <a:rPr sz="1800" spc="-65" smtClean="0">
                <a:latin typeface="Noto Sans CJK JP Black"/>
                <a:cs typeface="Noto Sans CJK JP Black"/>
              </a:rPr>
              <a:t>해결</a:t>
            </a:r>
            <a:r>
              <a:rPr sz="1800" spc="-65" dirty="0">
                <a:latin typeface="Noto Sans CJK JP Bold"/>
                <a:cs typeface="Noto Sans CJK JP Bold"/>
              </a:rPr>
              <a:t>!</a:t>
            </a:r>
            <a:endParaRPr sz="1800">
              <a:latin typeface="Noto Sans CJK JP Bold"/>
              <a:cs typeface="Noto Sans CJK JP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8" y="26923"/>
            <a:ext cx="44170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7. </a:t>
            </a:r>
            <a:r>
              <a:rPr spc="110" dirty="0"/>
              <a:t>Batch</a:t>
            </a:r>
            <a:r>
              <a:rPr spc="-495" dirty="0"/>
              <a:t> </a:t>
            </a:r>
            <a:r>
              <a:rPr spc="165" dirty="0"/>
              <a:t>Normalization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014" y="5394756"/>
            <a:ext cx="8265795" cy="7902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5059045" algn="l"/>
              </a:tabLst>
            </a:pPr>
            <a:r>
              <a:rPr sz="1800" spc="-125" dirty="0">
                <a:latin typeface="Noto Sans CJK JP Bold"/>
                <a:cs typeface="Noto Sans CJK JP Bold"/>
              </a:rPr>
              <a:t>Internal  </a:t>
            </a:r>
            <a:r>
              <a:rPr sz="1800" spc="-114" dirty="0">
                <a:latin typeface="Noto Sans CJK JP Bold"/>
                <a:cs typeface="Noto Sans CJK JP Bold"/>
              </a:rPr>
              <a:t>Covariance  Shift  </a:t>
            </a:r>
            <a:r>
              <a:rPr sz="1800" spc="140" dirty="0">
                <a:latin typeface="Noto Sans CJK JP Black"/>
                <a:cs typeface="Noto Sans CJK JP Black"/>
              </a:rPr>
              <a:t>문제를</a:t>
            </a:r>
            <a:r>
              <a:rPr sz="1800" spc="390" dirty="0">
                <a:latin typeface="Noto Sans CJK JP Black"/>
                <a:cs typeface="Noto Sans CJK JP Black"/>
              </a:rPr>
              <a:t> </a:t>
            </a:r>
            <a:r>
              <a:rPr sz="1800" spc="140" dirty="0">
                <a:latin typeface="Noto Sans CJK JP Black"/>
                <a:cs typeface="Noto Sans CJK JP Black"/>
              </a:rPr>
              <a:t>해결하기</a:t>
            </a:r>
            <a:r>
              <a:rPr sz="1800" spc="235" dirty="0">
                <a:latin typeface="Noto Sans CJK JP Black"/>
                <a:cs typeface="Noto Sans CJK JP Black"/>
              </a:rPr>
              <a:t> </a:t>
            </a:r>
            <a:r>
              <a:rPr sz="1800" spc="30" dirty="0">
                <a:latin typeface="Noto Sans CJK JP Black"/>
                <a:cs typeface="Noto Sans CJK JP Black"/>
              </a:rPr>
              <a:t>위해</a:t>
            </a:r>
            <a:r>
              <a:rPr sz="1800" spc="30" dirty="0">
                <a:latin typeface="Noto Sans CJK JP Bold"/>
                <a:cs typeface="Noto Sans CJK JP Bold"/>
              </a:rPr>
              <a:t>,</a:t>
            </a:r>
            <a:r>
              <a:rPr sz="1800" spc="30">
                <a:latin typeface="Noto Sans CJK JP Bold"/>
                <a:cs typeface="Noto Sans CJK JP Bold"/>
              </a:rPr>
              <a:t>	</a:t>
            </a:r>
            <a:r>
              <a:rPr sz="1800" spc="-155" smtClean="0">
                <a:solidFill>
                  <a:srgbClr val="FF0000"/>
                </a:solidFill>
                <a:latin typeface="Noto Sans CJK JP Black"/>
                <a:cs typeface="Noto Sans CJK JP Black"/>
              </a:rPr>
              <a:t>“</a:t>
            </a:r>
            <a:r>
              <a:rPr sz="1800" spc="-155" dirty="0">
                <a:solidFill>
                  <a:srgbClr val="FF0000"/>
                </a:solidFill>
                <a:latin typeface="Noto Sans CJK JP Black"/>
                <a:cs typeface="Noto Sans CJK JP Black"/>
              </a:rPr>
              <a:t>각 </a:t>
            </a:r>
            <a:r>
              <a:rPr sz="1800" spc="14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층의 </a:t>
            </a:r>
            <a:r>
              <a:rPr sz="1800" spc="-70" dirty="0">
                <a:solidFill>
                  <a:srgbClr val="FF0000"/>
                </a:solidFill>
                <a:latin typeface="Noto Sans CJK JP Bold"/>
                <a:cs typeface="Noto Sans CJK JP Bold"/>
              </a:rPr>
              <a:t>input</a:t>
            </a:r>
            <a:r>
              <a:rPr sz="1800" spc="-7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의 </a:t>
            </a:r>
            <a:r>
              <a:rPr sz="1800" spc="-90" dirty="0">
                <a:solidFill>
                  <a:srgbClr val="FF0000"/>
                </a:solidFill>
                <a:latin typeface="Noto Sans CJK JP Bold"/>
                <a:cs typeface="Noto Sans CJK JP Bold"/>
              </a:rPr>
              <a:t>distribution</a:t>
            </a:r>
            <a:r>
              <a:rPr sz="1800" spc="-9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을  </a:t>
            </a:r>
            <a:r>
              <a:rPr sz="1800" spc="14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평균 </a:t>
            </a:r>
            <a:r>
              <a:rPr sz="1800" spc="-130" dirty="0">
                <a:solidFill>
                  <a:srgbClr val="FF0000"/>
                </a:solidFill>
                <a:latin typeface="Noto Sans CJK JP Bold"/>
                <a:cs typeface="Noto Sans CJK JP Bold"/>
              </a:rPr>
              <a:t>0, </a:t>
            </a:r>
            <a:r>
              <a:rPr sz="1800" spc="14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표준편차 </a:t>
            </a:r>
            <a:r>
              <a:rPr sz="1800" spc="35" dirty="0">
                <a:solidFill>
                  <a:srgbClr val="FF0000"/>
                </a:solidFill>
                <a:latin typeface="Noto Sans CJK JP Bold"/>
                <a:cs typeface="Noto Sans CJK JP Bold"/>
              </a:rPr>
              <a:t>1</a:t>
            </a:r>
            <a:r>
              <a:rPr sz="1800" spc="35" dirty="0">
                <a:solidFill>
                  <a:srgbClr val="FF0000"/>
                </a:solidFill>
                <a:latin typeface="Noto Sans CJK JP Black"/>
                <a:cs typeface="Noto Sans CJK JP Black"/>
              </a:rPr>
              <a:t>인 </a:t>
            </a:r>
            <a:r>
              <a:rPr sz="1800" spc="-40" dirty="0">
                <a:solidFill>
                  <a:srgbClr val="FF0000"/>
                </a:solidFill>
                <a:latin typeface="Noto Sans CJK JP Bold"/>
                <a:cs typeface="Noto Sans CJK JP Bold"/>
              </a:rPr>
              <a:t>input</a:t>
            </a:r>
            <a:r>
              <a:rPr sz="1800" spc="-4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으로 </a:t>
            </a:r>
            <a:r>
              <a:rPr sz="1800" spc="-18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normalize” </a:t>
            </a:r>
            <a:r>
              <a:rPr sz="1800" spc="140" dirty="0">
                <a:latin typeface="Noto Sans CJK JP Black"/>
                <a:cs typeface="Noto Sans CJK JP Black"/>
              </a:rPr>
              <a:t>시키는</a:t>
            </a:r>
            <a:r>
              <a:rPr sz="1800" spc="-15" dirty="0">
                <a:latin typeface="Noto Sans CJK JP Black"/>
                <a:cs typeface="Noto Sans CJK JP Black"/>
              </a:rPr>
              <a:t> </a:t>
            </a:r>
            <a:r>
              <a:rPr sz="1800" spc="140" dirty="0">
                <a:latin typeface="Noto Sans CJK JP Black"/>
                <a:cs typeface="Noto Sans CJK JP Black"/>
              </a:rPr>
              <a:t>방법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64" y="957453"/>
            <a:ext cx="314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u="sng" spc="8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Batch</a:t>
            </a:r>
            <a:r>
              <a:rPr sz="1800" b="0" u="sng" spc="-165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1800" b="0" u="sng" spc="12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Normalization</a:t>
            </a:r>
            <a:endParaRPr sz="1800">
              <a:latin typeface="Bandal"/>
              <a:cs typeface="Band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2912" y="1500124"/>
            <a:ext cx="3357626" cy="32946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00500" y="3714750"/>
            <a:ext cx="4929505" cy="1295226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92075" marR="168275">
              <a:lnSpc>
                <a:spcPct val="150100"/>
              </a:lnSpc>
              <a:spcBef>
                <a:spcPts val="20"/>
              </a:spcBef>
            </a:pPr>
            <a:r>
              <a:rPr sz="1400" spc="-85" dirty="0">
                <a:latin typeface="Noto Sans CJK JP Bold"/>
                <a:cs typeface="Noto Sans CJK JP Bold"/>
              </a:rPr>
              <a:t>training </a:t>
            </a:r>
            <a:r>
              <a:rPr sz="1400" spc="-95">
                <a:latin typeface="Noto Sans CJK JP Bold"/>
                <a:cs typeface="Noto Sans CJK JP Bold"/>
              </a:rPr>
              <a:t>data </a:t>
            </a:r>
            <a:r>
              <a:rPr lang="ko-KR" altLang="en-US" sz="1400" spc="114" dirty="0">
                <a:latin typeface="Noto Sans CJK JP Black"/>
                <a:cs typeface="Noto Sans CJK JP Bold"/>
              </a:rPr>
              <a:t>전</a:t>
            </a:r>
            <a:r>
              <a:rPr sz="1400" spc="114" smtClean="0">
                <a:latin typeface="Noto Sans CJK JP Black"/>
                <a:cs typeface="Noto Sans CJK JP Black"/>
              </a:rPr>
              <a:t>체에 </a:t>
            </a:r>
            <a:r>
              <a:rPr sz="1400" spc="114" dirty="0">
                <a:latin typeface="Noto Sans CJK JP Black"/>
                <a:cs typeface="Noto Sans CJK JP Black"/>
              </a:rPr>
              <a:t>대하여 </a:t>
            </a:r>
            <a:r>
              <a:rPr sz="1400" spc="-50" dirty="0">
                <a:latin typeface="Noto Sans CJK JP Bold"/>
                <a:cs typeface="Noto Sans CJK JP Bold"/>
              </a:rPr>
              <a:t>normalize</a:t>
            </a:r>
            <a:r>
              <a:rPr sz="1400" spc="-50" dirty="0">
                <a:latin typeface="Noto Sans CJK JP Black"/>
                <a:cs typeface="Noto Sans CJK JP Black"/>
              </a:rPr>
              <a:t>하는 </a:t>
            </a:r>
            <a:r>
              <a:rPr sz="1400" spc="114" dirty="0">
                <a:latin typeface="Noto Sans CJK JP Black"/>
                <a:cs typeface="Noto Sans CJK JP Black"/>
              </a:rPr>
              <a:t>것이 </a:t>
            </a:r>
            <a:r>
              <a:rPr sz="1400" spc="60" dirty="0">
                <a:latin typeface="Noto Sans CJK JP Black"/>
                <a:cs typeface="Noto Sans CJK JP Black"/>
              </a:rPr>
              <a:t>좋겠지만</a:t>
            </a:r>
            <a:r>
              <a:rPr sz="1400" spc="60" dirty="0">
                <a:latin typeface="Noto Sans CJK JP Bold"/>
                <a:cs typeface="Noto Sans CJK JP Bold"/>
              </a:rPr>
              <a:t>,  </a:t>
            </a:r>
            <a:r>
              <a:rPr sz="1400" spc="-60" dirty="0">
                <a:latin typeface="Noto Sans CJK JP Bold"/>
                <a:cs typeface="Noto Sans CJK JP Bold"/>
              </a:rPr>
              <a:t>Mini-batch </a:t>
            </a:r>
            <a:r>
              <a:rPr sz="1400" spc="-80" dirty="0">
                <a:latin typeface="Noto Sans CJK JP Bold"/>
                <a:cs typeface="Noto Sans CJK JP Bold"/>
              </a:rPr>
              <a:t>Gradient </a:t>
            </a:r>
            <a:r>
              <a:rPr sz="1400" spc="-15" dirty="0">
                <a:latin typeface="Noto Sans CJK JP Bold"/>
                <a:cs typeface="Noto Sans CJK JP Bold"/>
              </a:rPr>
              <a:t>Descent</a:t>
            </a:r>
            <a:r>
              <a:rPr sz="1400" spc="-15" dirty="0">
                <a:latin typeface="Noto Sans CJK JP Black"/>
                <a:cs typeface="Noto Sans CJK JP Black"/>
              </a:rPr>
              <a:t>방식을 </a:t>
            </a:r>
            <a:r>
              <a:rPr sz="1400" spc="114" dirty="0">
                <a:latin typeface="Noto Sans CJK JP Black"/>
                <a:cs typeface="Noto Sans CJK JP Black"/>
              </a:rPr>
              <a:t>사용하게 </a:t>
            </a:r>
            <a:r>
              <a:rPr sz="1400" spc="25" dirty="0">
                <a:latin typeface="Noto Sans CJK JP Black"/>
                <a:cs typeface="Noto Sans CJK JP Black"/>
              </a:rPr>
              <a:t>되면</a:t>
            </a:r>
            <a:r>
              <a:rPr sz="1400" spc="25">
                <a:latin typeface="Noto Sans CJK JP Bold"/>
                <a:cs typeface="Noto Sans CJK JP Bold"/>
              </a:rPr>
              <a:t>,  </a:t>
            </a:r>
            <a:endParaRPr lang="en-US" sz="1400" spc="25" dirty="0" smtClean="0">
              <a:latin typeface="Noto Sans CJK JP Bold"/>
              <a:cs typeface="Noto Sans CJK JP Bold"/>
            </a:endParaRPr>
          </a:p>
          <a:p>
            <a:pPr marL="92075" marR="168275">
              <a:lnSpc>
                <a:spcPct val="150100"/>
              </a:lnSpc>
              <a:spcBef>
                <a:spcPts val="20"/>
              </a:spcBef>
            </a:pPr>
            <a:r>
              <a:rPr sz="1400" spc="-80" smtClean="0">
                <a:latin typeface="Noto Sans CJK JP Bold"/>
                <a:cs typeface="Noto Sans CJK JP Bold"/>
              </a:rPr>
              <a:t>parameter</a:t>
            </a:r>
            <a:r>
              <a:rPr sz="1400" spc="-80" dirty="0">
                <a:latin typeface="Noto Sans CJK JP Black"/>
                <a:cs typeface="Noto Sans CJK JP Black"/>
              </a:rPr>
              <a:t>의 </a:t>
            </a:r>
            <a:r>
              <a:rPr sz="1400" spc="-55" dirty="0">
                <a:latin typeface="Noto Sans CJK JP Bold"/>
                <a:cs typeface="Noto Sans CJK JP Bold"/>
              </a:rPr>
              <a:t>update</a:t>
            </a:r>
            <a:r>
              <a:rPr sz="1400" spc="-55" dirty="0">
                <a:latin typeface="Noto Sans CJK JP Black"/>
                <a:cs typeface="Noto Sans CJK JP Black"/>
              </a:rPr>
              <a:t>가 </a:t>
            </a:r>
            <a:r>
              <a:rPr sz="1400" spc="-20" dirty="0">
                <a:latin typeface="Noto Sans CJK JP Bold"/>
                <a:cs typeface="Noto Sans CJK JP Bold"/>
              </a:rPr>
              <a:t>Mini-batch</a:t>
            </a:r>
            <a:r>
              <a:rPr sz="1400" spc="-20" dirty="0">
                <a:latin typeface="Noto Sans CJK JP Black"/>
                <a:cs typeface="Noto Sans CJK JP Black"/>
              </a:rPr>
              <a:t>단위로 </a:t>
            </a:r>
            <a:r>
              <a:rPr sz="1400" spc="114">
                <a:latin typeface="Noto Sans CJK JP Black"/>
                <a:cs typeface="Noto Sans CJK JP Black"/>
              </a:rPr>
              <a:t>이루어지기 </a:t>
            </a:r>
            <a:endParaRPr lang="en-US" sz="1400" spc="114" dirty="0" smtClean="0">
              <a:latin typeface="Noto Sans CJK JP Black"/>
              <a:cs typeface="Noto Sans CJK JP Black"/>
            </a:endParaRPr>
          </a:p>
          <a:p>
            <a:pPr marL="92075" marR="168275">
              <a:lnSpc>
                <a:spcPct val="150100"/>
              </a:lnSpc>
              <a:spcBef>
                <a:spcPts val="20"/>
              </a:spcBef>
            </a:pPr>
            <a:r>
              <a:rPr sz="1400" spc="114" smtClean="0">
                <a:latin typeface="Noto Sans CJK JP Black"/>
                <a:cs typeface="Noto Sans CJK JP Black"/>
              </a:rPr>
              <a:t>때문</a:t>
            </a:r>
            <a:r>
              <a:rPr sz="1400" spc="-20" smtClean="0">
                <a:latin typeface="Noto Sans CJK JP Black"/>
                <a:cs typeface="Noto Sans CJK JP Black"/>
              </a:rPr>
              <a:t>에</a:t>
            </a:r>
            <a:r>
              <a:rPr sz="1400" spc="-20" dirty="0">
                <a:latin typeface="Noto Sans CJK JP Bold"/>
                <a:cs typeface="Noto Sans CJK JP Bold"/>
              </a:rPr>
              <a:t>, </a:t>
            </a:r>
            <a:r>
              <a:rPr sz="1400" spc="-45" dirty="0">
                <a:latin typeface="Noto Sans CJK JP Bold"/>
                <a:cs typeface="Noto Sans CJK JP Bold"/>
              </a:rPr>
              <a:t>Mini-batch</a:t>
            </a:r>
            <a:r>
              <a:rPr sz="1400" spc="-45" dirty="0">
                <a:latin typeface="Noto Sans CJK JP Black"/>
                <a:cs typeface="Noto Sans CJK JP Black"/>
              </a:rPr>
              <a:t>를 </a:t>
            </a:r>
            <a:r>
              <a:rPr sz="1400" spc="114" dirty="0">
                <a:latin typeface="Noto Sans CJK JP Black"/>
                <a:cs typeface="Noto Sans CJK JP Black"/>
              </a:rPr>
              <a:t>단위로 </a:t>
            </a:r>
            <a:r>
              <a:rPr sz="1400" spc="-110" dirty="0">
                <a:latin typeface="Noto Sans CJK JP Bold"/>
                <a:cs typeface="Noto Sans CJK JP Bold"/>
              </a:rPr>
              <a:t>Batch </a:t>
            </a:r>
            <a:r>
              <a:rPr sz="1400" spc="-80" dirty="0">
                <a:latin typeface="Noto Sans CJK JP Bold"/>
                <a:cs typeface="Noto Sans CJK JP Bold"/>
              </a:rPr>
              <a:t>Normalization(BN)</a:t>
            </a:r>
            <a:r>
              <a:rPr sz="1400" spc="-120" dirty="0">
                <a:latin typeface="Noto Sans CJK JP Bold"/>
                <a:cs typeface="Noto Sans CJK JP Bold"/>
              </a:rPr>
              <a:t> </a:t>
            </a:r>
            <a:r>
              <a:rPr sz="1400" spc="35" dirty="0">
                <a:latin typeface="Noto Sans CJK JP Black"/>
                <a:cs typeface="Noto Sans CJK JP Black"/>
              </a:rPr>
              <a:t>실시</a:t>
            </a:r>
            <a:r>
              <a:rPr sz="1400" spc="35" dirty="0">
                <a:latin typeface="Noto Sans CJK JP Bold"/>
                <a:cs typeface="Noto Sans CJK JP Bold"/>
              </a:rPr>
              <a:t>!</a:t>
            </a:r>
            <a:endParaRPr sz="1400">
              <a:latin typeface="Noto Sans CJK JP Bold"/>
              <a:cs typeface="Noto Sans CJK JP 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28692" y="642873"/>
            <a:ext cx="4115308" cy="3000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8" y="26923"/>
            <a:ext cx="42646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7. </a:t>
            </a:r>
            <a:r>
              <a:rPr spc="110" dirty="0"/>
              <a:t>Batch</a:t>
            </a:r>
            <a:r>
              <a:rPr spc="-495" dirty="0"/>
              <a:t> </a:t>
            </a:r>
            <a:r>
              <a:rPr spc="165" dirty="0"/>
              <a:t>Normalization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965" y="957453"/>
            <a:ext cx="271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u="sng" spc="3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Internal </a:t>
            </a:r>
            <a:r>
              <a:rPr sz="1800" b="0" u="sng" spc="7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Covariance</a:t>
            </a:r>
            <a:r>
              <a:rPr sz="1800" b="0" u="sng" spc="-235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1800" b="0" u="sng" spc="45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Shift</a:t>
            </a:r>
            <a:endParaRPr sz="1800">
              <a:latin typeface="Bandal"/>
              <a:cs typeface="Band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16175" y="1416050"/>
            <a:ext cx="5669280" cy="5097780"/>
            <a:chOff x="2416175" y="1416050"/>
            <a:chExt cx="5669280" cy="5097780"/>
          </a:xfrm>
        </p:grpSpPr>
        <p:sp>
          <p:nvSpPr>
            <p:cNvPr id="5" name="object 5"/>
            <p:cNvSpPr/>
            <p:nvPr/>
          </p:nvSpPr>
          <p:spPr>
            <a:xfrm>
              <a:off x="2504311" y="3962800"/>
              <a:ext cx="5393741" cy="2445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2525" y="3824922"/>
              <a:ext cx="5656580" cy="2682240"/>
            </a:xfrm>
            <a:custGeom>
              <a:avLst/>
              <a:gdLst/>
              <a:ahLst/>
              <a:cxnLst/>
              <a:rect l="l" t="t" r="r" b="b"/>
              <a:pathLst>
                <a:path w="5656580" h="2682240">
                  <a:moveTo>
                    <a:pt x="0" y="2682240"/>
                  </a:moveTo>
                  <a:lnTo>
                    <a:pt x="5656326" y="2682240"/>
                  </a:lnTo>
                  <a:lnTo>
                    <a:pt x="5656326" y="0"/>
                  </a:lnTo>
                  <a:lnTo>
                    <a:pt x="0" y="0"/>
                  </a:lnTo>
                  <a:lnTo>
                    <a:pt x="0" y="268224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12781" y="1593078"/>
              <a:ext cx="5149377" cy="199844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22525" y="1422400"/>
              <a:ext cx="5656580" cy="2393315"/>
            </a:xfrm>
            <a:custGeom>
              <a:avLst/>
              <a:gdLst/>
              <a:ahLst/>
              <a:cxnLst/>
              <a:rect l="l" t="t" r="r" b="b"/>
              <a:pathLst>
                <a:path w="5656580" h="2393315">
                  <a:moveTo>
                    <a:pt x="0" y="2392807"/>
                  </a:moveTo>
                  <a:lnTo>
                    <a:pt x="5656326" y="2392807"/>
                  </a:lnTo>
                  <a:lnTo>
                    <a:pt x="5656326" y="0"/>
                  </a:lnTo>
                  <a:lnTo>
                    <a:pt x="0" y="0"/>
                  </a:lnTo>
                  <a:lnTo>
                    <a:pt x="0" y="239280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93191" y="2243404"/>
            <a:ext cx="118800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390" dirty="0">
                <a:latin typeface="Bandal"/>
                <a:cs typeface="Bandal"/>
              </a:rPr>
              <a:t>BN</a:t>
            </a:r>
            <a:r>
              <a:rPr sz="1800" b="0" spc="-204" dirty="0">
                <a:latin typeface="Bandal"/>
                <a:cs typeface="Bandal"/>
              </a:rPr>
              <a:t> </a:t>
            </a:r>
            <a:r>
              <a:rPr sz="1800" b="0" spc="120" dirty="0">
                <a:latin typeface="Bandal"/>
                <a:cs typeface="Bandal"/>
              </a:rPr>
              <a:t>(X)</a:t>
            </a:r>
            <a:endParaRPr sz="1800">
              <a:latin typeface="Bandal"/>
              <a:cs typeface="Band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3191" y="4815967"/>
            <a:ext cx="11118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390" dirty="0">
                <a:latin typeface="Bandal"/>
                <a:cs typeface="Bandal"/>
              </a:rPr>
              <a:t>BN</a:t>
            </a:r>
            <a:r>
              <a:rPr sz="1800" b="0" spc="-210" dirty="0">
                <a:latin typeface="Bandal"/>
                <a:cs typeface="Bandal"/>
              </a:rPr>
              <a:t> </a:t>
            </a:r>
            <a:r>
              <a:rPr sz="1800" b="0" spc="195" dirty="0">
                <a:latin typeface="Bandal"/>
                <a:cs typeface="Bandal"/>
              </a:rPr>
              <a:t>(O)</a:t>
            </a:r>
            <a:endParaRPr sz="1800">
              <a:latin typeface="Bandal"/>
              <a:cs typeface="Band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8" y="26923"/>
            <a:ext cx="43408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7. </a:t>
            </a:r>
            <a:r>
              <a:rPr spc="110" dirty="0"/>
              <a:t>Batch</a:t>
            </a:r>
            <a:r>
              <a:rPr spc="-495" dirty="0"/>
              <a:t> </a:t>
            </a:r>
            <a:r>
              <a:rPr spc="165" dirty="0"/>
              <a:t>Normalization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964" y="957453"/>
            <a:ext cx="7031635" cy="44371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sz="1800" b="0" u="sng" spc="8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Batch</a:t>
            </a:r>
            <a:r>
              <a:rPr sz="1800" b="0" u="sng" spc="-15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1800" b="0" u="sng" spc="12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Normalization</a:t>
            </a:r>
            <a:endParaRPr sz="1800">
              <a:latin typeface="Bandal"/>
              <a:cs typeface="Bandal"/>
            </a:endParaRPr>
          </a:p>
          <a:p>
            <a:pPr>
              <a:lnSpc>
                <a:spcPct val="150000"/>
              </a:lnSpc>
              <a:spcBef>
                <a:spcPts val="45"/>
              </a:spcBef>
            </a:pPr>
            <a:endParaRPr sz="1950">
              <a:latin typeface="Bandal"/>
              <a:cs typeface="Bandal"/>
            </a:endParaRPr>
          </a:p>
          <a:p>
            <a:pPr marL="83820">
              <a:lnSpc>
                <a:spcPct val="150000"/>
              </a:lnSpc>
            </a:pPr>
            <a:r>
              <a:rPr sz="1800" spc="200" dirty="0">
                <a:latin typeface="Noto Sans CJK JP Bold"/>
                <a:cs typeface="Noto Sans CJK JP Bold"/>
              </a:rPr>
              <a:t>&lt; </a:t>
            </a:r>
            <a:r>
              <a:rPr sz="1800" dirty="0">
                <a:latin typeface="Noto Sans CJK JP Bold"/>
                <a:cs typeface="Noto Sans CJK JP Bold"/>
              </a:rPr>
              <a:t>BN</a:t>
            </a:r>
            <a:r>
              <a:rPr sz="1800" dirty="0">
                <a:latin typeface="Noto Sans CJK JP Black"/>
                <a:cs typeface="Noto Sans CJK JP Black"/>
              </a:rPr>
              <a:t>의 </a:t>
            </a:r>
            <a:r>
              <a:rPr sz="1800" spc="140" dirty="0">
                <a:latin typeface="Noto Sans CJK JP Black"/>
                <a:cs typeface="Noto Sans CJK JP Black"/>
              </a:rPr>
              <a:t>장점</a:t>
            </a:r>
            <a:r>
              <a:rPr sz="1800" spc="35" dirty="0">
                <a:latin typeface="Noto Sans CJK JP Black"/>
                <a:cs typeface="Noto Sans CJK JP Black"/>
              </a:rPr>
              <a:t> </a:t>
            </a:r>
            <a:r>
              <a:rPr sz="1800" spc="200" dirty="0">
                <a:latin typeface="Noto Sans CJK JP Bold"/>
                <a:cs typeface="Noto Sans CJK JP Bold"/>
              </a:rPr>
              <a:t>&gt;</a:t>
            </a:r>
            <a:endParaRPr sz="1800">
              <a:latin typeface="Noto Sans CJK JP Bold"/>
              <a:cs typeface="Noto Sans CJK JP Bold"/>
            </a:endParaRPr>
          </a:p>
          <a:p>
            <a:pPr>
              <a:lnSpc>
                <a:spcPct val="150000"/>
              </a:lnSpc>
              <a:spcBef>
                <a:spcPts val="40"/>
              </a:spcBef>
            </a:pPr>
            <a:endParaRPr sz="1000">
              <a:latin typeface="Noto Sans CJK JP Bold"/>
              <a:cs typeface="Noto Sans CJK JP Bold"/>
            </a:endParaRPr>
          </a:p>
          <a:p>
            <a:pPr marL="358140" indent="-274955">
              <a:lnSpc>
                <a:spcPct val="150000"/>
              </a:lnSpc>
              <a:buClr>
                <a:srgbClr val="000000"/>
              </a:buClr>
              <a:buAutoNum type="arabicParenR"/>
              <a:tabLst>
                <a:tab pos="358775" algn="l"/>
              </a:tabLst>
            </a:pPr>
            <a:r>
              <a:rPr sz="1800" spc="-105" dirty="0">
                <a:solidFill>
                  <a:srgbClr val="FF0000"/>
                </a:solidFill>
                <a:latin typeface="Noto Sans CJK JP Bold"/>
                <a:cs typeface="Noto Sans CJK JP Bold"/>
              </a:rPr>
              <a:t>Gradient </a:t>
            </a:r>
            <a:r>
              <a:rPr sz="1800" spc="-110" dirty="0">
                <a:solidFill>
                  <a:srgbClr val="FF0000"/>
                </a:solidFill>
                <a:latin typeface="Noto Sans CJK JP Bold"/>
                <a:cs typeface="Noto Sans CJK JP Bold"/>
              </a:rPr>
              <a:t>vanishing </a:t>
            </a:r>
            <a:r>
              <a:rPr sz="1800" spc="140" dirty="0">
                <a:latin typeface="Noto Sans CJK JP Black"/>
                <a:cs typeface="Noto Sans CJK JP Black"/>
              </a:rPr>
              <a:t>문제</a:t>
            </a:r>
            <a:r>
              <a:rPr sz="1800" spc="250" dirty="0">
                <a:latin typeface="Noto Sans CJK JP Black"/>
                <a:cs typeface="Noto Sans CJK JP Black"/>
              </a:rPr>
              <a:t> </a:t>
            </a:r>
            <a:r>
              <a:rPr sz="1800" spc="45" dirty="0">
                <a:latin typeface="Noto Sans CJK JP Black"/>
                <a:cs typeface="Noto Sans CJK JP Black"/>
              </a:rPr>
              <a:t>해결</a:t>
            </a:r>
            <a:r>
              <a:rPr sz="1800" spc="45" dirty="0">
                <a:latin typeface="Noto Sans CJK JP Bold"/>
                <a:cs typeface="Noto Sans CJK JP Bold"/>
              </a:rPr>
              <a:t>!</a:t>
            </a:r>
            <a:endParaRPr sz="1800">
              <a:latin typeface="Noto Sans CJK JP Bold"/>
              <a:cs typeface="Noto Sans CJK JP Bold"/>
            </a:endParaRPr>
          </a:p>
          <a:p>
            <a:pPr>
              <a:lnSpc>
                <a:spcPct val="150000"/>
              </a:lnSpc>
              <a:spcBef>
                <a:spcPts val="40"/>
              </a:spcBef>
              <a:buFont typeface="Noto Sans CJK JP Bold"/>
              <a:buAutoNum type="arabicParenR"/>
            </a:pPr>
            <a:endParaRPr sz="1000">
              <a:latin typeface="Noto Sans CJK JP Bold"/>
              <a:cs typeface="Noto Sans CJK JP Bold"/>
            </a:endParaRPr>
          </a:p>
          <a:p>
            <a:pPr marL="358140" indent="-274955">
              <a:lnSpc>
                <a:spcPct val="150000"/>
              </a:lnSpc>
              <a:buClr>
                <a:srgbClr val="000000"/>
              </a:buClr>
              <a:buAutoNum type="arabicParenR"/>
              <a:tabLst>
                <a:tab pos="358775" algn="l"/>
              </a:tabLst>
            </a:pPr>
            <a:r>
              <a:rPr sz="1800" spc="-110" dirty="0">
                <a:solidFill>
                  <a:srgbClr val="FF0000"/>
                </a:solidFill>
                <a:latin typeface="Noto Sans CJK JP Bold"/>
                <a:cs typeface="Noto Sans CJK JP Bold"/>
              </a:rPr>
              <a:t>Regularization </a:t>
            </a:r>
            <a:r>
              <a:rPr sz="1800" spc="140" dirty="0">
                <a:latin typeface="Noto Sans CJK JP Black"/>
                <a:cs typeface="Noto Sans CJK JP Black"/>
              </a:rPr>
              <a:t>효과가 있음 </a:t>
            </a:r>
            <a:r>
              <a:rPr sz="1800" spc="-135" dirty="0">
                <a:latin typeface="Noto Sans CJK JP Bold"/>
                <a:cs typeface="Noto Sans CJK JP Bold"/>
              </a:rPr>
              <a:t>( </a:t>
            </a:r>
            <a:r>
              <a:rPr sz="1800" spc="-105" dirty="0">
                <a:latin typeface="Noto Sans CJK JP Bold"/>
                <a:cs typeface="Noto Sans CJK JP Bold"/>
              </a:rPr>
              <a:t>overfitting </a:t>
            </a:r>
            <a:r>
              <a:rPr sz="1800" spc="140" dirty="0">
                <a:latin typeface="Noto Sans CJK JP Black"/>
                <a:cs typeface="Noto Sans CJK JP Black"/>
              </a:rPr>
              <a:t>방지</a:t>
            </a:r>
            <a:r>
              <a:rPr sz="1800" spc="520" dirty="0">
                <a:latin typeface="Noto Sans CJK JP Black"/>
                <a:cs typeface="Noto Sans CJK JP Black"/>
              </a:rPr>
              <a:t> </a:t>
            </a:r>
            <a:r>
              <a:rPr sz="1800" spc="-135" dirty="0">
                <a:latin typeface="Noto Sans CJK JP Bold"/>
                <a:cs typeface="Noto Sans CJK JP Bold"/>
              </a:rPr>
              <a:t>)</a:t>
            </a:r>
            <a:endParaRPr sz="1800">
              <a:latin typeface="Noto Sans CJK JP Bold"/>
              <a:cs typeface="Noto Sans CJK JP Bold"/>
            </a:endParaRPr>
          </a:p>
          <a:p>
            <a:pPr marL="581025" lvl="1" indent="-154940">
              <a:lnSpc>
                <a:spcPct val="150000"/>
              </a:lnSpc>
              <a:spcBef>
                <a:spcPts val="2005"/>
              </a:spcBef>
              <a:buChar char="-"/>
              <a:tabLst>
                <a:tab pos="581660" algn="l"/>
              </a:tabLst>
            </a:pPr>
            <a:r>
              <a:rPr sz="1600" spc="-100" dirty="0">
                <a:latin typeface="Noto Sans CJK JP Bold"/>
                <a:cs typeface="Noto Sans CJK JP Bold"/>
              </a:rPr>
              <a:t>(regularization </a:t>
            </a:r>
            <a:r>
              <a:rPr sz="1600" spc="125" dirty="0">
                <a:latin typeface="Noto Sans CJK JP Black"/>
                <a:cs typeface="Noto Sans CJK JP Black"/>
              </a:rPr>
              <a:t>효과를 </a:t>
            </a:r>
            <a:r>
              <a:rPr sz="1600" spc="40" dirty="0">
                <a:latin typeface="Noto Sans CJK JP Black"/>
                <a:cs typeface="Noto Sans CJK JP Black"/>
              </a:rPr>
              <a:t>주는</a:t>
            </a:r>
            <a:r>
              <a:rPr sz="1600" spc="40" dirty="0">
                <a:latin typeface="Noto Sans CJK JP Bold"/>
                <a:cs typeface="Noto Sans CJK JP Bold"/>
              </a:rPr>
              <a:t>) </a:t>
            </a:r>
            <a:r>
              <a:rPr sz="1600" spc="-55" dirty="0">
                <a:latin typeface="Noto Sans CJK JP Bold"/>
                <a:cs typeface="Noto Sans CJK JP Bold"/>
              </a:rPr>
              <a:t>Dropout</a:t>
            </a:r>
            <a:r>
              <a:rPr sz="1600" spc="-55">
                <a:latin typeface="Noto Sans CJK JP Black"/>
                <a:cs typeface="Noto Sans CJK JP Black"/>
              </a:rPr>
              <a:t>을 </a:t>
            </a:r>
            <a:r>
              <a:rPr sz="1600" spc="125" smtClean="0">
                <a:latin typeface="Noto Sans CJK JP Black"/>
                <a:cs typeface="Noto Sans CJK JP Black"/>
              </a:rPr>
              <a:t>제외</a:t>
            </a:r>
            <a:r>
              <a:rPr lang="ko-KR" altLang="en-US" sz="1600" spc="125" dirty="0" smtClean="0">
                <a:latin typeface="Noto Sans CJK JP Black"/>
                <a:cs typeface="Noto Sans CJK JP Black"/>
              </a:rPr>
              <a:t>할</a:t>
            </a:r>
            <a:r>
              <a:rPr sz="1600" spc="125" smtClean="0">
                <a:latin typeface="Noto Sans CJK JP Black"/>
                <a:cs typeface="Noto Sans CJK JP Black"/>
              </a:rPr>
              <a:t> </a:t>
            </a:r>
            <a:r>
              <a:rPr sz="1600" spc="125" dirty="0">
                <a:latin typeface="Noto Sans CJK JP Black"/>
                <a:cs typeface="Noto Sans CJK JP Black"/>
              </a:rPr>
              <a:t>수 있게</a:t>
            </a:r>
            <a:r>
              <a:rPr sz="1600" spc="175" dirty="0">
                <a:latin typeface="Noto Sans CJK JP Black"/>
                <a:cs typeface="Noto Sans CJK JP Black"/>
              </a:rPr>
              <a:t> </a:t>
            </a:r>
            <a:r>
              <a:rPr sz="1600" spc="125" dirty="0">
                <a:latin typeface="Noto Sans CJK JP Black"/>
                <a:cs typeface="Noto Sans CJK JP Black"/>
              </a:rPr>
              <a:t>해줌</a:t>
            </a:r>
            <a:endParaRPr sz="1600">
              <a:latin typeface="Noto Sans CJK JP Black"/>
              <a:cs typeface="Noto Sans CJK JP Black"/>
            </a:endParaRPr>
          </a:p>
          <a:p>
            <a:pPr lvl="1">
              <a:lnSpc>
                <a:spcPct val="150000"/>
              </a:lnSpc>
              <a:spcBef>
                <a:spcPts val="10"/>
              </a:spcBef>
              <a:buFont typeface="Noto Sans CJK JP Bold"/>
              <a:buChar char="-"/>
            </a:pPr>
            <a:endParaRPr sz="900">
              <a:latin typeface="Noto Sans CJK JP Black"/>
              <a:cs typeface="Noto Sans CJK JP Black"/>
            </a:endParaRPr>
          </a:p>
          <a:p>
            <a:pPr marL="581025" lvl="1" indent="-154940">
              <a:lnSpc>
                <a:spcPct val="150000"/>
              </a:lnSpc>
              <a:buChar char="-"/>
              <a:tabLst>
                <a:tab pos="581660" algn="l"/>
              </a:tabLst>
            </a:pPr>
            <a:r>
              <a:rPr sz="1600" spc="-80" dirty="0">
                <a:latin typeface="Noto Sans CJK JP Bold"/>
                <a:cs typeface="Noto Sans CJK JP Bold"/>
              </a:rPr>
              <a:t>Dropout </a:t>
            </a:r>
            <a:r>
              <a:rPr sz="1600" spc="120" dirty="0">
                <a:latin typeface="Noto Sans CJK JP Black"/>
                <a:cs typeface="Noto Sans CJK JP Black"/>
              </a:rPr>
              <a:t>경우 효과는 좋지만 학습 </a:t>
            </a:r>
            <a:r>
              <a:rPr sz="1600" spc="120">
                <a:latin typeface="Noto Sans CJK JP Black"/>
                <a:cs typeface="Noto Sans CJK JP Black"/>
              </a:rPr>
              <a:t>속도가 </a:t>
            </a:r>
            <a:r>
              <a:rPr sz="1600" spc="120" smtClean="0">
                <a:latin typeface="Noto Sans CJK JP Black"/>
                <a:cs typeface="Noto Sans CJK JP Black"/>
              </a:rPr>
              <a:t>느려</a:t>
            </a:r>
            <a:r>
              <a:rPr lang="ko-KR" altLang="en-US" sz="1600" spc="120" dirty="0" smtClean="0">
                <a:latin typeface="Noto Sans CJK JP Black"/>
                <a:cs typeface="Noto Sans CJK JP Black"/>
              </a:rPr>
              <a:t>진</a:t>
            </a:r>
            <a:r>
              <a:rPr sz="1600" spc="120" smtClean="0">
                <a:latin typeface="Noto Sans CJK JP Black"/>
                <a:cs typeface="Noto Sans CJK JP Black"/>
              </a:rPr>
              <a:t>다는</a:t>
            </a:r>
            <a:r>
              <a:rPr sz="1600" spc="135" smtClean="0">
                <a:latin typeface="Noto Sans CJK JP Black"/>
                <a:cs typeface="Noto Sans CJK JP Black"/>
              </a:rPr>
              <a:t> </a:t>
            </a:r>
            <a:r>
              <a:rPr sz="1600" spc="35" dirty="0">
                <a:latin typeface="Noto Sans CJK JP Black"/>
                <a:cs typeface="Noto Sans CJK JP Black"/>
              </a:rPr>
              <a:t>단점</a:t>
            </a:r>
            <a:r>
              <a:rPr sz="1600" spc="35" dirty="0">
                <a:latin typeface="Noto Sans CJK JP Bold"/>
                <a:cs typeface="Noto Sans CJK JP Bold"/>
              </a:rPr>
              <a:t>!</a:t>
            </a:r>
            <a:endParaRPr sz="1600">
              <a:latin typeface="Noto Sans CJK JP Bold"/>
              <a:cs typeface="Noto Sans CJK JP Bold"/>
            </a:endParaRPr>
          </a:p>
          <a:p>
            <a:pPr lvl="1">
              <a:lnSpc>
                <a:spcPct val="150000"/>
              </a:lnSpc>
              <a:spcBef>
                <a:spcPts val="70"/>
              </a:spcBef>
              <a:buFont typeface="Noto Sans CJK JP Bold"/>
              <a:buChar char="-"/>
            </a:pPr>
            <a:endParaRPr sz="950">
              <a:latin typeface="Noto Sans CJK JP Bold"/>
              <a:cs typeface="Noto Sans CJK JP Bold"/>
            </a:endParaRPr>
          </a:p>
          <a:p>
            <a:pPr marL="358140" indent="-274955">
              <a:lnSpc>
                <a:spcPct val="150000"/>
              </a:lnSpc>
              <a:buAutoNum type="arabicParenR"/>
              <a:tabLst>
                <a:tab pos="358775" algn="l"/>
              </a:tabLst>
            </a:pPr>
            <a:r>
              <a:rPr sz="1800" spc="-80" dirty="0">
                <a:latin typeface="Noto Sans CJK JP Bold"/>
                <a:cs typeface="Noto Sans CJK JP Bold"/>
              </a:rPr>
              <a:t>Gradient</a:t>
            </a:r>
            <a:r>
              <a:rPr sz="1800" spc="-80" dirty="0">
                <a:latin typeface="Noto Sans CJK JP Black"/>
                <a:cs typeface="Noto Sans CJK JP Black"/>
              </a:rPr>
              <a:t>의 </a:t>
            </a:r>
            <a:r>
              <a:rPr sz="1800" spc="-114" dirty="0">
                <a:solidFill>
                  <a:srgbClr val="FF0000"/>
                </a:solidFill>
                <a:latin typeface="Noto Sans CJK JP Bold"/>
                <a:cs typeface="Noto Sans CJK JP Bold"/>
              </a:rPr>
              <a:t>scale </a:t>
            </a:r>
            <a:r>
              <a:rPr sz="1800" spc="14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영향을 덜</a:t>
            </a:r>
            <a:r>
              <a:rPr sz="1800" spc="31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 </a:t>
            </a:r>
            <a:r>
              <a:rPr sz="1800" spc="45" dirty="0">
                <a:solidFill>
                  <a:srgbClr val="FF0000"/>
                </a:solidFill>
                <a:latin typeface="Noto Sans CJK JP Black"/>
                <a:cs typeface="Noto Sans CJK JP Black"/>
              </a:rPr>
              <a:t>받음</a:t>
            </a:r>
            <a:r>
              <a:rPr sz="1800" spc="45" dirty="0">
                <a:latin typeface="Noto Sans CJK JP Bold"/>
                <a:cs typeface="Noto Sans CJK JP Bold"/>
              </a:rPr>
              <a:t>!</a:t>
            </a:r>
            <a:endParaRPr sz="1800">
              <a:latin typeface="Noto Sans CJK JP Bold"/>
              <a:cs typeface="Noto Sans CJK JP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28930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7. </a:t>
            </a:r>
            <a:r>
              <a:rPr spc="600" dirty="0"/>
              <a:t>심화</a:t>
            </a:r>
            <a:r>
              <a:rPr spc="-509" dirty="0"/>
              <a:t> </a:t>
            </a:r>
            <a:r>
              <a:rPr spc="585" dirty="0"/>
              <a:t>CNN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44524" y="1058925"/>
            <a:ext cx="7071359" cy="4168775"/>
            <a:chOff x="844524" y="1058925"/>
            <a:chExt cx="7071359" cy="4168775"/>
          </a:xfrm>
        </p:grpSpPr>
        <p:sp>
          <p:nvSpPr>
            <p:cNvPr id="4" name="object 4"/>
            <p:cNvSpPr/>
            <p:nvPr/>
          </p:nvSpPr>
          <p:spPr>
            <a:xfrm>
              <a:off x="857224" y="1071625"/>
              <a:ext cx="7045833" cy="41433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0874" y="1065275"/>
              <a:ext cx="7058659" cy="4156075"/>
            </a:xfrm>
            <a:custGeom>
              <a:avLst/>
              <a:gdLst/>
              <a:ahLst/>
              <a:cxnLst/>
              <a:rect l="l" t="t" r="r" b="b"/>
              <a:pathLst>
                <a:path w="7058659" h="4156075">
                  <a:moveTo>
                    <a:pt x="0" y="4156075"/>
                  </a:moveTo>
                  <a:lnTo>
                    <a:pt x="7058533" y="4156075"/>
                  </a:lnTo>
                  <a:lnTo>
                    <a:pt x="7058533" y="0"/>
                  </a:lnTo>
                  <a:lnTo>
                    <a:pt x="0" y="0"/>
                  </a:lnTo>
                  <a:lnTo>
                    <a:pt x="0" y="41560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64741" y="5550204"/>
            <a:ext cx="4796155" cy="8483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spc="40" dirty="0">
                <a:latin typeface="Noto Sans CJK JP Bold"/>
                <a:cs typeface="Noto Sans CJK JP Bold"/>
              </a:rPr>
              <a:t>CNN</a:t>
            </a:r>
            <a:r>
              <a:rPr sz="1800" spc="40" dirty="0">
                <a:latin typeface="Noto Sans CJK JP Black"/>
                <a:cs typeface="Noto Sans CJK JP Black"/>
              </a:rPr>
              <a:t>의 </a:t>
            </a:r>
            <a:r>
              <a:rPr sz="1800" spc="140" dirty="0">
                <a:latin typeface="Noto Sans CJK JP Black"/>
                <a:cs typeface="Noto Sans CJK JP Black"/>
              </a:rPr>
              <a:t>대표 모델들에 대해</a:t>
            </a:r>
            <a:r>
              <a:rPr sz="1800" spc="509" dirty="0">
                <a:latin typeface="Noto Sans CJK JP Black"/>
                <a:cs typeface="Noto Sans CJK JP Black"/>
              </a:rPr>
              <a:t> </a:t>
            </a:r>
            <a:r>
              <a:rPr sz="1800" spc="75" dirty="0">
                <a:latin typeface="Noto Sans CJK JP Black"/>
                <a:cs typeface="Noto Sans CJK JP Black"/>
              </a:rPr>
              <a:t>알아보자</a:t>
            </a:r>
            <a:r>
              <a:rPr sz="1800" spc="75" dirty="0">
                <a:latin typeface="Noto Sans CJK JP Bold"/>
                <a:cs typeface="Noto Sans CJK JP Bold"/>
              </a:rPr>
              <a:t>.</a:t>
            </a:r>
            <a:endParaRPr sz="180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95" dirty="0">
                <a:solidFill>
                  <a:srgbClr val="FF0000"/>
                </a:solidFill>
                <a:latin typeface="Noto Sans CJK JP Bold"/>
                <a:cs typeface="Noto Sans CJK JP Bold"/>
              </a:rPr>
              <a:t>LeNet-5, AlexNet, </a:t>
            </a:r>
            <a:r>
              <a:rPr sz="1800" spc="-65" dirty="0">
                <a:solidFill>
                  <a:srgbClr val="FF0000"/>
                </a:solidFill>
                <a:latin typeface="Noto Sans CJK JP Bold"/>
                <a:cs typeface="Noto Sans CJK JP Bold"/>
              </a:rPr>
              <a:t>VGG16, </a:t>
            </a:r>
            <a:r>
              <a:rPr sz="1800" spc="-80" dirty="0">
                <a:solidFill>
                  <a:srgbClr val="FF0000"/>
                </a:solidFill>
                <a:latin typeface="Noto Sans CJK JP Bold"/>
                <a:cs typeface="Noto Sans CJK JP Bold"/>
              </a:rPr>
              <a:t>GoogLeNet,</a:t>
            </a:r>
            <a:r>
              <a:rPr sz="1800" spc="110" dirty="0">
                <a:solidFill>
                  <a:srgbClr val="FF0000"/>
                </a:solidFill>
                <a:latin typeface="Noto Sans CJK JP Bold"/>
                <a:cs typeface="Noto Sans CJK JP Bold"/>
              </a:rPr>
              <a:t> </a:t>
            </a:r>
            <a:r>
              <a:rPr sz="1800" spc="-100" dirty="0">
                <a:solidFill>
                  <a:srgbClr val="FF0000"/>
                </a:solidFill>
                <a:latin typeface="Noto Sans CJK JP Bold"/>
                <a:cs typeface="Noto Sans CJK JP Bold"/>
              </a:rPr>
              <a:t>ResNet</a:t>
            </a:r>
            <a:endParaRPr sz="1800">
              <a:latin typeface="Noto Sans CJK JP Bold"/>
              <a:cs typeface="Noto Sans CJK JP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1587" y="2340736"/>
            <a:ext cx="3025775" cy="2529840"/>
            <a:chOff x="201587" y="2340736"/>
            <a:chExt cx="3025775" cy="2529840"/>
          </a:xfrm>
        </p:grpSpPr>
        <p:sp>
          <p:nvSpPr>
            <p:cNvPr id="3" name="object 3"/>
            <p:cNvSpPr/>
            <p:nvPr/>
          </p:nvSpPr>
          <p:spPr>
            <a:xfrm>
              <a:off x="622105" y="2609468"/>
              <a:ext cx="2388648" cy="2136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7937" y="2347086"/>
              <a:ext cx="3013075" cy="2517140"/>
            </a:xfrm>
            <a:custGeom>
              <a:avLst/>
              <a:gdLst/>
              <a:ahLst/>
              <a:cxnLst/>
              <a:rect l="l" t="t" r="r" b="b"/>
              <a:pathLst>
                <a:path w="3013075" h="2517140">
                  <a:moveTo>
                    <a:pt x="0" y="2517013"/>
                  </a:moveTo>
                  <a:lnTo>
                    <a:pt x="3013075" y="2517013"/>
                  </a:lnTo>
                  <a:lnTo>
                    <a:pt x="3013075" y="0"/>
                  </a:lnTo>
                  <a:lnTo>
                    <a:pt x="0" y="0"/>
                  </a:lnTo>
                  <a:lnTo>
                    <a:pt x="0" y="251701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67308" y="1525651"/>
            <a:ext cx="2449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4045" marR="5080" indent="-601980">
              <a:lnSpc>
                <a:spcPct val="100000"/>
              </a:lnSpc>
              <a:spcBef>
                <a:spcPts val="100"/>
              </a:spcBef>
            </a:pPr>
            <a:r>
              <a:rPr sz="1800" b="1" spc="-135" dirty="0">
                <a:solidFill>
                  <a:srgbClr val="FF0000"/>
                </a:solidFill>
                <a:latin typeface="Noto Sans CJK JP Bold"/>
                <a:cs typeface="Noto Sans CJK JP Bold"/>
              </a:rPr>
              <a:t>[Fully </a:t>
            </a:r>
            <a:r>
              <a:rPr sz="1800" b="1" spc="-95" dirty="0">
                <a:solidFill>
                  <a:srgbClr val="FF0000"/>
                </a:solidFill>
                <a:latin typeface="Noto Sans CJK JP Bold"/>
                <a:cs typeface="Noto Sans CJK JP Bold"/>
              </a:rPr>
              <a:t>Connected </a:t>
            </a:r>
            <a:r>
              <a:rPr sz="1800" b="1" spc="-145" dirty="0">
                <a:solidFill>
                  <a:srgbClr val="FF0000"/>
                </a:solidFill>
                <a:latin typeface="Noto Sans CJK JP Bold"/>
                <a:cs typeface="Noto Sans CJK JP Bold"/>
              </a:rPr>
              <a:t>Layer</a:t>
            </a:r>
            <a:r>
              <a:rPr sz="1800" b="1" spc="-145">
                <a:solidFill>
                  <a:srgbClr val="FF0000"/>
                </a:solidFill>
                <a:latin typeface="Noto Sans CJK JP Bold"/>
                <a:cs typeface="Noto Sans CJK JP Bold"/>
              </a:rPr>
              <a:t>]  </a:t>
            </a:r>
            <a:r>
              <a:rPr lang="ko-KR" altLang="en-US" sz="1800" spc="140" dirty="0">
                <a:latin typeface="Noto Sans CJK JP Black"/>
                <a:cs typeface="Noto Sans CJK JP Bold"/>
              </a:rPr>
              <a:t>전</a:t>
            </a:r>
            <a:r>
              <a:rPr sz="1800" spc="140" smtClean="0">
                <a:latin typeface="Noto Sans CJK JP Black"/>
                <a:cs typeface="Noto Sans CJK JP Black"/>
              </a:rPr>
              <a:t>결합</a:t>
            </a:r>
            <a:r>
              <a:rPr sz="1800" spc="195" smtClean="0">
                <a:latin typeface="Noto Sans CJK JP Black"/>
                <a:cs typeface="Noto Sans CJK JP Black"/>
              </a:rPr>
              <a:t> </a:t>
            </a:r>
            <a:r>
              <a:rPr sz="1800" spc="140" dirty="0">
                <a:latin typeface="Noto Sans CJK JP Black"/>
                <a:cs typeface="Noto Sans CJK JP Black"/>
              </a:rPr>
              <a:t>계층</a:t>
            </a:r>
            <a:endParaRPr sz="1800">
              <a:latin typeface="Noto Sans CJK JP Black"/>
              <a:cs typeface="Noto Sans CJK JP Black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487673" y="2340736"/>
            <a:ext cx="5383530" cy="2454275"/>
            <a:chOff x="3487673" y="2340736"/>
            <a:chExt cx="5383530" cy="2454275"/>
          </a:xfrm>
        </p:grpSpPr>
        <p:sp>
          <p:nvSpPr>
            <p:cNvPr id="7" name="object 7"/>
            <p:cNvSpPr/>
            <p:nvPr/>
          </p:nvSpPr>
          <p:spPr>
            <a:xfrm>
              <a:off x="3533818" y="2506609"/>
              <a:ext cx="5224096" cy="2100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94023" y="2347086"/>
              <a:ext cx="5370830" cy="2441575"/>
            </a:xfrm>
            <a:custGeom>
              <a:avLst/>
              <a:gdLst/>
              <a:ahLst/>
              <a:cxnLst/>
              <a:rect l="l" t="t" r="r" b="b"/>
              <a:pathLst>
                <a:path w="5370830" h="2441575">
                  <a:moveTo>
                    <a:pt x="0" y="2441575"/>
                  </a:moveTo>
                  <a:lnTo>
                    <a:pt x="5370576" y="2441575"/>
                  </a:lnTo>
                  <a:lnTo>
                    <a:pt x="5370576" y="0"/>
                  </a:lnTo>
                  <a:lnTo>
                    <a:pt x="0" y="0"/>
                  </a:lnTo>
                  <a:lnTo>
                    <a:pt x="0" y="24415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56362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1.</a:t>
            </a:r>
            <a:r>
              <a:rPr spc="-185" dirty="0"/>
              <a:t> </a:t>
            </a:r>
            <a:r>
              <a:rPr spc="375" dirty="0"/>
              <a:t>What</a:t>
            </a:r>
            <a:r>
              <a:rPr spc="-165" dirty="0"/>
              <a:t> </a:t>
            </a:r>
            <a:r>
              <a:rPr spc="-120" dirty="0"/>
              <a:t>is</a:t>
            </a:r>
            <a:r>
              <a:rPr spc="-155" dirty="0"/>
              <a:t> </a:t>
            </a:r>
            <a:r>
              <a:rPr spc="125" dirty="0"/>
              <a:t>Convolutional</a:t>
            </a:r>
            <a:r>
              <a:rPr spc="-170" dirty="0"/>
              <a:t> </a:t>
            </a:r>
            <a:r>
              <a:rPr spc="20" dirty="0"/>
              <a:t>Layer?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003038" y="1525651"/>
            <a:ext cx="2211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030" marR="5080" indent="-481965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solidFill>
                  <a:srgbClr val="FF0000"/>
                </a:solidFill>
                <a:latin typeface="Noto Sans CJK JP Bold"/>
                <a:cs typeface="Noto Sans CJK JP Bold"/>
              </a:rPr>
              <a:t>[Convolutional </a:t>
            </a:r>
            <a:r>
              <a:rPr sz="1800" b="1" spc="-145" dirty="0">
                <a:solidFill>
                  <a:srgbClr val="FF0000"/>
                </a:solidFill>
                <a:latin typeface="Noto Sans CJK JP Bold"/>
                <a:cs typeface="Noto Sans CJK JP Bold"/>
              </a:rPr>
              <a:t>Layer]  </a:t>
            </a:r>
            <a:r>
              <a:rPr sz="1800" spc="140" dirty="0">
                <a:latin typeface="Noto Sans CJK JP Black"/>
                <a:cs typeface="Noto Sans CJK JP Black"/>
              </a:rPr>
              <a:t>합성곱</a:t>
            </a:r>
            <a:r>
              <a:rPr sz="1800" spc="200" dirty="0">
                <a:latin typeface="Noto Sans CJK JP Black"/>
                <a:cs typeface="Noto Sans CJK JP Black"/>
              </a:rPr>
              <a:t> </a:t>
            </a:r>
            <a:r>
              <a:rPr sz="1800" spc="140" dirty="0">
                <a:latin typeface="Noto Sans CJK JP Black"/>
                <a:cs typeface="Noto Sans CJK JP Black"/>
              </a:rPr>
              <a:t>계층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7400" y="5743447"/>
            <a:ext cx="5029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b="0" spc="210" dirty="0">
                <a:latin typeface="Bandal"/>
                <a:cs typeface="Bandal"/>
              </a:rPr>
              <a:t>What’s </a:t>
            </a:r>
            <a:r>
              <a:rPr sz="2400" b="0" spc="95" dirty="0">
                <a:latin typeface="Bandal"/>
                <a:cs typeface="Bandal"/>
              </a:rPr>
              <a:t>the</a:t>
            </a:r>
            <a:r>
              <a:rPr sz="2400" b="0" spc="-520" dirty="0">
                <a:latin typeface="Bandal"/>
                <a:cs typeface="Bandal"/>
              </a:rPr>
              <a:t> </a:t>
            </a:r>
            <a:r>
              <a:rPr sz="2400" b="0" spc="65" dirty="0">
                <a:latin typeface="Bandal"/>
                <a:cs typeface="Bandal"/>
              </a:rPr>
              <a:t>difference?</a:t>
            </a:r>
            <a:endParaRPr sz="2400">
              <a:latin typeface="Bandal"/>
              <a:cs typeface="Band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76600" y="1371600"/>
            <a:ext cx="5715000" cy="381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27406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7. </a:t>
            </a:r>
            <a:r>
              <a:rPr spc="600" dirty="0"/>
              <a:t>심화</a:t>
            </a:r>
            <a:r>
              <a:rPr spc="-509" dirty="0"/>
              <a:t> </a:t>
            </a:r>
            <a:r>
              <a:rPr spc="585" dirty="0"/>
              <a:t>CNN</a:t>
            </a:r>
          </a:p>
        </p:txBody>
      </p:sp>
      <p:sp>
        <p:nvSpPr>
          <p:cNvPr id="3" name="object 3"/>
          <p:cNvSpPr/>
          <p:nvPr/>
        </p:nvSpPr>
        <p:spPr>
          <a:xfrm>
            <a:off x="800074" y="2209801"/>
            <a:ext cx="7086600" cy="1904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50416" y="5217617"/>
            <a:ext cx="3650184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 indent="-173990">
              <a:lnSpc>
                <a:spcPct val="100000"/>
              </a:lnSpc>
              <a:spcBef>
                <a:spcPts val="100"/>
              </a:spcBef>
              <a:buChar char="-"/>
              <a:tabLst>
                <a:tab pos="186690" algn="l"/>
              </a:tabLst>
            </a:pPr>
            <a:r>
              <a:rPr sz="1800" spc="-95" dirty="0">
                <a:latin typeface="Noto Sans CJK JP Bold"/>
                <a:cs typeface="Noto Sans CJK JP Bold"/>
              </a:rPr>
              <a:t>1998. </a:t>
            </a:r>
            <a:r>
              <a:rPr sz="1800" spc="40" dirty="0">
                <a:latin typeface="Noto Sans CJK JP Bold"/>
                <a:cs typeface="Noto Sans CJK JP Bold"/>
              </a:rPr>
              <a:t>CNN</a:t>
            </a:r>
            <a:r>
              <a:rPr sz="1800" spc="40" dirty="0">
                <a:latin typeface="Noto Sans CJK JP Black"/>
                <a:cs typeface="Noto Sans CJK JP Black"/>
              </a:rPr>
              <a:t>의 </a:t>
            </a:r>
            <a:r>
              <a:rPr sz="1800" spc="140" dirty="0">
                <a:latin typeface="Noto Sans CJK JP Black"/>
                <a:cs typeface="Noto Sans CJK JP Black"/>
              </a:rPr>
              <a:t>기본구조</a:t>
            </a:r>
            <a:r>
              <a:rPr sz="1800" spc="300" dirty="0">
                <a:latin typeface="Noto Sans CJK JP Black"/>
                <a:cs typeface="Noto Sans CJK JP Black"/>
              </a:rPr>
              <a:t> </a:t>
            </a:r>
            <a:r>
              <a:rPr sz="1800" spc="140" dirty="0">
                <a:latin typeface="Noto Sans CJK JP Black"/>
                <a:cs typeface="Noto Sans CJK JP Black"/>
              </a:rPr>
              <a:t>창립</a:t>
            </a:r>
            <a:endParaRPr sz="1800">
              <a:latin typeface="Noto Sans CJK JP Black"/>
              <a:cs typeface="Noto Sans CJK JP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Noto Sans CJK JP Bold"/>
              <a:buChar char="-"/>
            </a:pPr>
            <a:endParaRPr sz="1000">
              <a:latin typeface="Noto Sans CJK JP Black"/>
              <a:cs typeface="Noto Sans CJK JP Black"/>
            </a:endParaRPr>
          </a:p>
          <a:p>
            <a:pPr marL="186055" indent="-173990">
              <a:lnSpc>
                <a:spcPct val="100000"/>
              </a:lnSpc>
              <a:buChar char="-"/>
              <a:tabLst>
                <a:tab pos="186690" algn="l"/>
              </a:tabLst>
            </a:pPr>
            <a:r>
              <a:rPr sz="1800" spc="-55" dirty="0">
                <a:latin typeface="Noto Sans CJK JP Bold"/>
                <a:cs typeface="Noto Sans CJK JP Bold"/>
              </a:rPr>
              <a:t>MNIST </a:t>
            </a:r>
            <a:r>
              <a:rPr sz="1800" spc="-125" dirty="0">
                <a:latin typeface="Noto Sans CJK JP Bold"/>
                <a:cs typeface="Noto Sans CJK JP Bold"/>
              </a:rPr>
              <a:t>data</a:t>
            </a:r>
            <a:r>
              <a:rPr sz="1800" spc="145" dirty="0">
                <a:latin typeface="Noto Sans CJK JP Bold"/>
                <a:cs typeface="Noto Sans CJK JP Bold"/>
              </a:rPr>
              <a:t> </a:t>
            </a:r>
            <a:r>
              <a:rPr sz="1800" spc="140" dirty="0">
                <a:latin typeface="Noto Sans CJK JP Black"/>
                <a:cs typeface="Noto Sans CJK JP Black"/>
              </a:rPr>
              <a:t>사용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8916" y="885825"/>
            <a:ext cx="3358515" cy="9034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u="sng" spc="9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1.</a:t>
            </a:r>
            <a:r>
              <a:rPr sz="2000" b="0" u="sng" spc="-15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2000" b="0" u="sng" spc="9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LeNet-5</a:t>
            </a:r>
            <a:endParaRPr sz="2000">
              <a:latin typeface="Bandal"/>
              <a:cs typeface="Band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900">
              <a:latin typeface="Bandal"/>
              <a:cs typeface="Bandal"/>
            </a:endParaRPr>
          </a:p>
          <a:p>
            <a:pPr marL="499745" algn="ctr">
              <a:lnSpc>
                <a:spcPct val="100000"/>
              </a:lnSpc>
              <a:spcBef>
                <a:spcPts val="5"/>
              </a:spcBef>
            </a:pPr>
            <a:r>
              <a:rPr sz="1800" spc="90" smtClean="0">
                <a:latin typeface="Noto Sans CJK JP Bold"/>
                <a:cs typeface="Noto Sans CJK JP Bold"/>
              </a:rPr>
              <a:t>6</a:t>
            </a:r>
            <a:r>
              <a:rPr lang="ko-KR" altLang="en-US" spc="90" dirty="0">
                <a:latin typeface="Noto Sans CJK JP Black"/>
                <a:cs typeface="Noto Sans CJK JP Bold"/>
              </a:rPr>
              <a:t>채</a:t>
            </a:r>
            <a:r>
              <a:rPr sz="1800" spc="90" smtClean="0">
                <a:latin typeface="Noto Sans CJK JP Black"/>
                <a:cs typeface="Noto Sans CJK JP Black"/>
              </a:rPr>
              <a:t>널의 </a:t>
            </a:r>
            <a:r>
              <a:rPr sz="1800" spc="-85" dirty="0">
                <a:latin typeface="Noto Sans CJK JP Bold"/>
                <a:cs typeface="Noto Sans CJK JP Bold"/>
              </a:rPr>
              <a:t>28*28 </a:t>
            </a:r>
            <a:r>
              <a:rPr sz="1800" spc="-120" dirty="0">
                <a:latin typeface="Noto Sans CJK JP Bold"/>
                <a:cs typeface="Noto Sans CJK JP Bold"/>
              </a:rPr>
              <a:t>feature</a:t>
            </a:r>
            <a:r>
              <a:rPr sz="1800" spc="-50" dirty="0">
                <a:latin typeface="Noto Sans CJK JP Bold"/>
                <a:cs typeface="Noto Sans CJK JP Bold"/>
              </a:rPr>
              <a:t> </a:t>
            </a:r>
            <a:r>
              <a:rPr sz="1800" spc="-120" dirty="0">
                <a:latin typeface="Noto Sans CJK JP Bold"/>
                <a:cs typeface="Noto Sans CJK JP Bold"/>
              </a:rPr>
              <a:t>map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99455" y="2841881"/>
            <a:ext cx="2192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 marR="5080" indent="-52069">
              <a:lnSpc>
                <a:spcPct val="100000"/>
              </a:lnSpc>
              <a:spcBef>
                <a:spcPts val="100"/>
              </a:spcBef>
            </a:pPr>
            <a:r>
              <a:rPr sz="1200" spc="-90" dirty="0">
                <a:latin typeface="Noto Sans CJK JP Bold"/>
                <a:cs typeface="Noto Sans CJK JP Bold"/>
              </a:rPr>
              <a:t>Softmax </a:t>
            </a:r>
            <a:r>
              <a:rPr sz="1200" spc="95">
                <a:latin typeface="Noto Sans CJK JP Black"/>
                <a:cs typeface="Noto Sans CJK JP Black"/>
              </a:rPr>
              <a:t>나오기 </a:t>
            </a:r>
            <a:r>
              <a:rPr lang="ko-KR" altLang="en-US" sz="1200" spc="95" dirty="0">
                <a:latin typeface="Noto Sans CJK JP Black"/>
                <a:cs typeface="Noto Sans CJK JP Black"/>
              </a:rPr>
              <a:t>전</a:t>
            </a:r>
            <a:r>
              <a:rPr sz="1200" spc="95" smtClean="0">
                <a:latin typeface="Noto Sans CJK JP Black"/>
                <a:cs typeface="Noto Sans CJK JP Black"/>
              </a:rPr>
              <a:t>에 사용</a:t>
            </a:r>
            <a:r>
              <a:rPr lang="ko-KR" altLang="en-US" sz="1200" spc="95" dirty="0" smtClean="0">
                <a:latin typeface="Noto Sans CJK JP Black"/>
                <a:cs typeface="Noto Sans CJK JP Black"/>
              </a:rPr>
              <a:t>한</a:t>
            </a:r>
            <a:r>
              <a:rPr sz="1200" spc="95" smtClean="0">
                <a:latin typeface="Noto Sans CJK JP Black"/>
                <a:cs typeface="Noto Sans CJK JP Black"/>
              </a:rPr>
              <a:t>  </a:t>
            </a:r>
            <a:r>
              <a:rPr sz="1200" spc="-70" dirty="0">
                <a:latin typeface="Noto Sans CJK JP Bold"/>
                <a:cs typeface="Noto Sans CJK JP Bold"/>
              </a:rPr>
              <a:t>multi-class</a:t>
            </a:r>
            <a:r>
              <a:rPr sz="1200" spc="-55" dirty="0">
                <a:latin typeface="Noto Sans CJK JP Bold"/>
                <a:cs typeface="Noto Sans CJK JP Bold"/>
              </a:rPr>
              <a:t> </a:t>
            </a:r>
            <a:r>
              <a:rPr sz="1200" spc="-75" dirty="0">
                <a:latin typeface="Noto Sans CJK JP Bold"/>
                <a:cs typeface="Noto Sans CJK JP Bold"/>
              </a:rPr>
              <a:t>classification</a:t>
            </a:r>
            <a:endParaRPr sz="1200">
              <a:latin typeface="Noto Sans CJK JP Bold"/>
              <a:cs typeface="Noto Sans CJK JP 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15125" y="3962402"/>
            <a:ext cx="1143000" cy="1905"/>
          </a:xfrm>
          <a:custGeom>
            <a:avLst/>
            <a:gdLst/>
            <a:ahLst/>
            <a:cxnLst/>
            <a:rect l="l" t="t" r="r" b="b"/>
            <a:pathLst>
              <a:path w="1143000" h="1904">
                <a:moveTo>
                  <a:pt x="0" y="0"/>
                </a:moveTo>
                <a:lnTo>
                  <a:pt x="1143000" y="1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22834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7. </a:t>
            </a:r>
            <a:r>
              <a:rPr spc="600" dirty="0"/>
              <a:t>심화</a:t>
            </a:r>
            <a:r>
              <a:rPr spc="-509" dirty="0"/>
              <a:t> </a:t>
            </a:r>
            <a:r>
              <a:rPr spc="585" dirty="0"/>
              <a:t>CNN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7465" y="5003419"/>
            <a:ext cx="375285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har char="-"/>
              <a:tabLst>
                <a:tab pos="185420" algn="l"/>
              </a:tabLst>
            </a:pPr>
            <a:r>
              <a:rPr sz="1800" spc="-135" dirty="0">
                <a:latin typeface="Noto Sans CJK JP Bold"/>
                <a:cs typeface="Noto Sans CJK JP Bold"/>
              </a:rPr>
              <a:t>Conv, </a:t>
            </a:r>
            <a:r>
              <a:rPr sz="1800" spc="-65" dirty="0">
                <a:latin typeface="Noto Sans CJK JP Bold"/>
                <a:cs typeface="Noto Sans CJK JP Bold"/>
              </a:rPr>
              <a:t>Max </a:t>
            </a:r>
            <a:r>
              <a:rPr sz="1800" spc="-114" dirty="0">
                <a:latin typeface="Noto Sans CJK JP Bold"/>
                <a:cs typeface="Noto Sans CJK JP Bold"/>
              </a:rPr>
              <a:t>Pooling, </a:t>
            </a:r>
            <a:r>
              <a:rPr sz="1800" spc="-90" dirty="0">
                <a:latin typeface="Noto Sans CJK JP Bold"/>
                <a:cs typeface="Noto Sans CJK JP Bold"/>
              </a:rPr>
              <a:t>Dropout</a:t>
            </a:r>
            <a:r>
              <a:rPr sz="1800" spc="-80" dirty="0">
                <a:latin typeface="Noto Sans CJK JP Bold"/>
                <a:cs typeface="Noto Sans CJK JP Bold"/>
              </a:rPr>
              <a:t> </a:t>
            </a:r>
            <a:r>
              <a:rPr sz="1800" spc="45" dirty="0">
                <a:latin typeface="Noto Sans CJK JP Bold"/>
                <a:cs typeface="Noto Sans CJK JP Bold"/>
              </a:rPr>
              <a:t>5</a:t>
            </a:r>
            <a:r>
              <a:rPr sz="1800" spc="45" dirty="0">
                <a:latin typeface="Noto Sans CJK JP Black"/>
                <a:cs typeface="Noto Sans CJK JP Black"/>
              </a:rPr>
              <a:t>개</a:t>
            </a:r>
            <a:endParaRPr sz="1800">
              <a:latin typeface="Noto Sans CJK JP Black"/>
              <a:cs typeface="Noto Sans CJK JP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Noto Sans CJK JP Bold"/>
              <a:buChar char="-"/>
            </a:pPr>
            <a:endParaRPr sz="1000">
              <a:latin typeface="Noto Sans CJK JP Black"/>
              <a:cs typeface="Noto Sans CJK JP Black"/>
            </a:endParaRP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sz="1800" spc="-105" dirty="0">
                <a:latin typeface="Noto Sans CJK JP Bold"/>
                <a:cs typeface="Noto Sans CJK JP Bold"/>
              </a:rPr>
              <a:t>Activation </a:t>
            </a:r>
            <a:r>
              <a:rPr sz="1800" spc="-110" dirty="0">
                <a:latin typeface="Noto Sans CJK JP Bold"/>
                <a:cs typeface="Noto Sans CJK JP Bold"/>
              </a:rPr>
              <a:t>function </a:t>
            </a:r>
            <a:r>
              <a:rPr sz="1800" spc="-195" dirty="0">
                <a:latin typeface="Noto Sans CJK JP Bold"/>
                <a:cs typeface="Noto Sans CJK JP Bold"/>
              </a:rPr>
              <a:t>:</a:t>
            </a:r>
            <a:r>
              <a:rPr sz="1800" spc="-160" dirty="0">
                <a:latin typeface="Noto Sans CJK JP Bold"/>
                <a:cs typeface="Noto Sans CJK JP Bold"/>
              </a:rPr>
              <a:t> </a:t>
            </a:r>
            <a:r>
              <a:rPr sz="1800" spc="-145" dirty="0">
                <a:latin typeface="Noto Sans CJK JP Bold"/>
                <a:cs typeface="Noto Sans CJK JP Bold"/>
              </a:rPr>
              <a:t>ReLU</a:t>
            </a:r>
            <a:endParaRPr sz="1800">
              <a:latin typeface="Noto Sans CJK JP Bold"/>
              <a:cs typeface="Noto Sans CJK JP Bold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Noto Sans CJK JP Bold"/>
              <a:buChar char="-"/>
            </a:pPr>
            <a:endParaRPr sz="1000">
              <a:latin typeface="Noto Sans CJK JP Bold"/>
              <a:cs typeface="Noto Sans CJK JP Bold"/>
            </a:endParaRP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sz="1800" spc="-135" dirty="0">
                <a:latin typeface="Noto Sans CJK JP Bold"/>
                <a:cs typeface="Noto Sans CJK JP Bold"/>
              </a:rPr>
              <a:t>Batch </a:t>
            </a:r>
            <a:r>
              <a:rPr sz="1800" spc="-125" dirty="0">
                <a:latin typeface="Noto Sans CJK JP Bold"/>
                <a:cs typeface="Noto Sans CJK JP Bold"/>
              </a:rPr>
              <a:t>Stochastic </a:t>
            </a:r>
            <a:r>
              <a:rPr sz="1800" spc="-105" dirty="0">
                <a:latin typeface="Noto Sans CJK JP Bold"/>
                <a:cs typeface="Noto Sans CJK JP Bold"/>
              </a:rPr>
              <a:t>Gradient</a:t>
            </a:r>
            <a:r>
              <a:rPr sz="1800" spc="20" dirty="0">
                <a:latin typeface="Noto Sans CJK JP Bold"/>
                <a:cs typeface="Noto Sans CJK JP Bold"/>
              </a:rPr>
              <a:t> </a:t>
            </a:r>
            <a:r>
              <a:rPr sz="1800" spc="-95" dirty="0">
                <a:latin typeface="Noto Sans CJK JP Bold"/>
                <a:cs typeface="Noto Sans CJK JP Bold"/>
              </a:rPr>
              <a:t>Descent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916" y="885825"/>
            <a:ext cx="224048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u="sng" spc="9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2.</a:t>
            </a:r>
            <a:r>
              <a:rPr sz="2000" b="0" u="sng" spc="-215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2000" b="0" u="sng" spc="18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AlexNet</a:t>
            </a:r>
            <a:endParaRPr sz="2000">
              <a:latin typeface="Bandal"/>
              <a:cs typeface="Band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5824" y="2085975"/>
            <a:ext cx="7118350" cy="2190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6923"/>
            <a:ext cx="25882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105" dirty="0">
                <a:latin typeface="Bandal"/>
                <a:cs typeface="Bandal"/>
              </a:rPr>
              <a:t>7. </a:t>
            </a:r>
            <a:r>
              <a:rPr sz="2400" b="0" spc="600" dirty="0">
                <a:latin typeface="Bandal"/>
                <a:cs typeface="Bandal"/>
              </a:rPr>
              <a:t>심화</a:t>
            </a:r>
            <a:r>
              <a:rPr sz="2400" b="0" spc="-509" dirty="0">
                <a:latin typeface="Bandal"/>
                <a:cs typeface="Bandal"/>
              </a:rPr>
              <a:t> </a:t>
            </a:r>
            <a:r>
              <a:rPr sz="2400" b="0" spc="585" dirty="0">
                <a:latin typeface="Bandal"/>
                <a:cs typeface="Bandal"/>
              </a:rPr>
              <a:t>CNN</a:t>
            </a:r>
            <a:endParaRPr sz="2400">
              <a:latin typeface="Bandal"/>
              <a:cs typeface="Band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8916" y="885825"/>
            <a:ext cx="330728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u="sng" spc="9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3.</a:t>
            </a:r>
            <a:r>
              <a:rPr sz="2000" b="0" u="sng" spc="-204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2000" b="0" u="sng" spc="22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VGG-16</a:t>
            </a:r>
            <a:endParaRPr sz="2000">
              <a:latin typeface="Bandal"/>
              <a:cs typeface="Band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21067" y="1655446"/>
            <a:ext cx="6370320" cy="3771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25882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7. </a:t>
            </a:r>
            <a:r>
              <a:rPr spc="600" dirty="0"/>
              <a:t>심화</a:t>
            </a:r>
            <a:r>
              <a:rPr spc="-509" dirty="0"/>
              <a:t> </a:t>
            </a:r>
            <a:r>
              <a:rPr spc="585" dirty="0"/>
              <a:t>CNN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5724" y="2495273"/>
            <a:ext cx="8536305" cy="2378075"/>
            <a:chOff x="285724" y="2495273"/>
            <a:chExt cx="8536305" cy="2378075"/>
          </a:xfrm>
        </p:grpSpPr>
        <p:sp>
          <p:nvSpPr>
            <p:cNvPr id="4" name="object 4"/>
            <p:cNvSpPr/>
            <p:nvPr/>
          </p:nvSpPr>
          <p:spPr>
            <a:xfrm>
              <a:off x="285724" y="2495273"/>
              <a:ext cx="8535892" cy="23776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42999" y="2857499"/>
              <a:ext cx="1000125" cy="1929130"/>
            </a:xfrm>
            <a:custGeom>
              <a:avLst/>
              <a:gdLst/>
              <a:ahLst/>
              <a:cxnLst/>
              <a:rect l="l" t="t" r="r" b="b"/>
              <a:pathLst>
                <a:path w="1000125" h="1929129">
                  <a:moveTo>
                    <a:pt x="1000125" y="0"/>
                  </a:moveTo>
                  <a:lnTo>
                    <a:pt x="0" y="0"/>
                  </a:lnTo>
                  <a:lnTo>
                    <a:pt x="0" y="73660"/>
                  </a:lnTo>
                  <a:lnTo>
                    <a:pt x="0" y="1854200"/>
                  </a:lnTo>
                  <a:lnTo>
                    <a:pt x="0" y="1929130"/>
                  </a:lnTo>
                  <a:lnTo>
                    <a:pt x="1000125" y="1929130"/>
                  </a:lnTo>
                  <a:lnTo>
                    <a:pt x="1000125" y="1854581"/>
                  </a:lnTo>
                  <a:lnTo>
                    <a:pt x="1000125" y="1854200"/>
                  </a:lnTo>
                  <a:lnTo>
                    <a:pt x="1000125" y="74168"/>
                  </a:lnTo>
                  <a:lnTo>
                    <a:pt x="925957" y="74168"/>
                  </a:lnTo>
                  <a:lnTo>
                    <a:pt x="925957" y="1854200"/>
                  </a:lnTo>
                  <a:lnTo>
                    <a:pt x="74295" y="1854200"/>
                  </a:lnTo>
                  <a:lnTo>
                    <a:pt x="74295" y="73660"/>
                  </a:lnTo>
                  <a:lnTo>
                    <a:pt x="1000125" y="73660"/>
                  </a:lnTo>
                  <a:lnTo>
                    <a:pt x="10001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42999" y="2857500"/>
              <a:ext cx="1000125" cy="1929130"/>
            </a:xfrm>
            <a:custGeom>
              <a:avLst/>
              <a:gdLst/>
              <a:ahLst/>
              <a:cxnLst/>
              <a:rect l="l" t="t" r="r" b="b"/>
              <a:pathLst>
                <a:path w="1000125" h="1929129">
                  <a:moveTo>
                    <a:pt x="0" y="0"/>
                  </a:moveTo>
                  <a:lnTo>
                    <a:pt x="1000125" y="0"/>
                  </a:lnTo>
                  <a:lnTo>
                    <a:pt x="1000125" y="1928876"/>
                  </a:lnTo>
                  <a:lnTo>
                    <a:pt x="0" y="1928876"/>
                  </a:lnTo>
                  <a:lnTo>
                    <a:pt x="0" y="0"/>
                  </a:lnTo>
                  <a:close/>
                </a:path>
                <a:path w="1000125" h="1929129">
                  <a:moveTo>
                    <a:pt x="74294" y="74167"/>
                  </a:moveTo>
                  <a:lnTo>
                    <a:pt x="74294" y="1854581"/>
                  </a:lnTo>
                  <a:lnTo>
                    <a:pt x="925957" y="1854581"/>
                  </a:lnTo>
                  <a:lnTo>
                    <a:pt x="925957" y="74167"/>
                  </a:lnTo>
                  <a:lnTo>
                    <a:pt x="74294" y="7416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78916" y="885825"/>
            <a:ext cx="5974284" cy="9829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u="sng" spc="9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4.</a:t>
            </a:r>
            <a:r>
              <a:rPr sz="2000" b="0" u="sng" spc="-15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2000" b="0" u="sng" spc="215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GoogLeNet</a:t>
            </a:r>
            <a:r>
              <a:rPr sz="2000" b="0" u="sng" spc="-16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2000" b="0" u="sng" spc="5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(</a:t>
            </a:r>
            <a:r>
              <a:rPr sz="2000" b="0" u="sng" spc="-14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2000" b="0" u="sng" spc="8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Inception</a:t>
            </a:r>
            <a:r>
              <a:rPr sz="2000" b="0" u="sng" spc="-175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2000" b="0" u="sng" spc="5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)</a:t>
            </a:r>
            <a:endParaRPr sz="2000">
              <a:latin typeface="Bandal"/>
              <a:cs typeface="Bandal"/>
            </a:endParaRPr>
          </a:p>
          <a:p>
            <a:pPr marL="2155825">
              <a:lnSpc>
                <a:spcPct val="100000"/>
              </a:lnSpc>
            </a:pPr>
            <a:endParaRPr lang="en-US" sz="2150" dirty="0">
              <a:latin typeface="Bandal"/>
              <a:cs typeface="Noto Sans CJK JP Black"/>
            </a:endParaRPr>
          </a:p>
          <a:p>
            <a:pPr marL="2155825">
              <a:lnSpc>
                <a:spcPct val="100000"/>
              </a:lnSpc>
            </a:pPr>
            <a:r>
              <a:rPr lang="en-US" sz="2150" dirty="0" smtClean="0">
                <a:latin typeface="Bandal"/>
                <a:cs typeface="Noto Sans CJK JP Black"/>
              </a:rPr>
              <a:t>“Let’s go Deeper and Deeper”</a:t>
            </a:r>
            <a:endParaRPr sz="1900">
              <a:latin typeface="Noto Sans CJK JP Black"/>
              <a:cs typeface="Noto Sans CJK JP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8916" y="5375554"/>
            <a:ext cx="49836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Noto Sans CJK JP Bold"/>
                <a:cs typeface="Noto Sans CJK JP Bold"/>
              </a:rPr>
              <a:t>Inception </a:t>
            </a:r>
            <a:r>
              <a:rPr sz="1800" spc="140" dirty="0">
                <a:latin typeface="Noto Sans CJK JP Black"/>
                <a:cs typeface="Noto Sans CJK JP Black"/>
              </a:rPr>
              <a:t>모듈에 대해 먼저</a:t>
            </a:r>
            <a:r>
              <a:rPr sz="1800" spc="355" dirty="0">
                <a:latin typeface="Noto Sans CJK JP Black"/>
                <a:cs typeface="Noto Sans CJK JP Black"/>
              </a:rPr>
              <a:t> </a:t>
            </a:r>
            <a:r>
              <a:rPr sz="1800" spc="85" dirty="0">
                <a:latin typeface="Noto Sans CJK JP Black"/>
                <a:cs typeface="Noto Sans CJK JP Black"/>
              </a:rPr>
              <a:t>이해해야</a:t>
            </a:r>
            <a:r>
              <a:rPr sz="1800" spc="85" dirty="0">
                <a:latin typeface="Noto Sans CJK JP Bold"/>
                <a:cs typeface="Noto Sans CJK JP Bold"/>
              </a:rPr>
              <a:t>!</a:t>
            </a:r>
            <a:endParaRPr sz="1800">
              <a:latin typeface="Noto Sans CJK JP Bold"/>
              <a:cs typeface="Noto Sans CJK JP Bold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058923" y="4773676"/>
            <a:ext cx="168275" cy="382905"/>
            <a:chOff x="2058923" y="4773676"/>
            <a:chExt cx="168275" cy="382905"/>
          </a:xfrm>
        </p:grpSpPr>
        <p:sp>
          <p:nvSpPr>
            <p:cNvPr id="10" name="object 10"/>
            <p:cNvSpPr/>
            <p:nvPr/>
          </p:nvSpPr>
          <p:spPr>
            <a:xfrm>
              <a:off x="2071623" y="4786376"/>
              <a:ext cx="142875" cy="357505"/>
            </a:xfrm>
            <a:custGeom>
              <a:avLst/>
              <a:gdLst/>
              <a:ahLst/>
              <a:cxnLst/>
              <a:rect l="l" t="t" r="r" b="b"/>
              <a:pathLst>
                <a:path w="142875" h="357504">
                  <a:moveTo>
                    <a:pt x="107187" y="0"/>
                  </a:moveTo>
                  <a:lnTo>
                    <a:pt x="35813" y="0"/>
                  </a:lnTo>
                  <a:lnTo>
                    <a:pt x="35813" y="285750"/>
                  </a:lnTo>
                  <a:lnTo>
                    <a:pt x="0" y="285750"/>
                  </a:lnTo>
                  <a:lnTo>
                    <a:pt x="71500" y="357124"/>
                  </a:lnTo>
                  <a:lnTo>
                    <a:pt x="142875" y="285750"/>
                  </a:lnTo>
                  <a:lnTo>
                    <a:pt x="107187" y="285750"/>
                  </a:lnTo>
                  <a:lnTo>
                    <a:pt x="1071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71623" y="4786376"/>
              <a:ext cx="142875" cy="357505"/>
            </a:xfrm>
            <a:custGeom>
              <a:avLst/>
              <a:gdLst/>
              <a:ahLst/>
              <a:cxnLst/>
              <a:rect l="l" t="t" r="r" b="b"/>
              <a:pathLst>
                <a:path w="142875" h="357504">
                  <a:moveTo>
                    <a:pt x="0" y="285750"/>
                  </a:moveTo>
                  <a:lnTo>
                    <a:pt x="35813" y="285750"/>
                  </a:lnTo>
                  <a:lnTo>
                    <a:pt x="35813" y="0"/>
                  </a:lnTo>
                  <a:lnTo>
                    <a:pt x="107187" y="0"/>
                  </a:lnTo>
                  <a:lnTo>
                    <a:pt x="107187" y="285750"/>
                  </a:lnTo>
                  <a:lnTo>
                    <a:pt x="142875" y="285750"/>
                  </a:lnTo>
                  <a:lnTo>
                    <a:pt x="71500" y="357124"/>
                  </a:lnTo>
                  <a:lnTo>
                    <a:pt x="0" y="28575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25882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7. </a:t>
            </a:r>
            <a:r>
              <a:rPr spc="600" dirty="0"/>
              <a:t>심화</a:t>
            </a:r>
            <a:r>
              <a:rPr spc="-509" dirty="0"/>
              <a:t> </a:t>
            </a:r>
            <a:r>
              <a:rPr spc="585" dirty="0"/>
              <a:t>CNN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8916" y="885825"/>
            <a:ext cx="414548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u="sng" spc="9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4.</a:t>
            </a:r>
            <a:r>
              <a:rPr sz="2000" b="0" u="sng" spc="-16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2000" b="0" u="sng" spc="215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GoogLeNet</a:t>
            </a:r>
            <a:r>
              <a:rPr sz="2000" b="0" u="sng" spc="-17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2000" b="0" u="sng" spc="5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(</a:t>
            </a:r>
            <a:r>
              <a:rPr sz="2000" b="0" u="sng" spc="-145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2000" b="0" u="sng" spc="8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Inception</a:t>
            </a:r>
            <a:r>
              <a:rPr sz="2000" b="0" u="sng" spc="-19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2000" b="0" u="sng" spc="5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)</a:t>
            </a:r>
            <a:endParaRPr sz="2000">
              <a:latin typeface="Bandal"/>
              <a:cs typeface="Band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0188" y="2032336"/>
            <a:ext cx="3931270" cy="2143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07465" y="4764384"/>
            <a:ext cx="6783705" cy="845744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spc="-105" dirty="0">
                <a:solidFill>
                  <a:srgbClr val="FF0000"/>
                </a:solidFill>
                <a:latin typeface="Noto Sans CJK JP Bold"/>
                <a:cs typeface="Noto Sans CJK JP Bold"/>
              </a:rPr>
              <a:t>Inception </a:t>
            </a:r>
            <a:r>
              <a:rPr sz="1800" spc="-100" dirty="0">
                <a:solidFill>
                  <a:srgbClr val="FF0000"/>
                </a:solidFill>
                <a:latin typeface="Noto Sans CJK JP Bold"/>
                <a:cs typeface="Noto Sans CJK JP Bold"/>
              </a:rPr>
              <a:t>module </a:t>
            </a:r>
            <a:r>
              <a:rPr sz="1800" spc="-195">
                <a:latin typeface="Noto Sans CJK JP Bold"/>
                <a:cs typeface="Noto Sans CJK JP Bold"/>
              </a:rPr>
              <a:t>: </a:t>
            </a:r>
            <a:r>
              <a:rPr sz="1800" spc="140" smtClean="0">
                <a:latin typeface="Noto Sans CJK JP Black"/>
                <a:cs typeface="Noto Sans CJK JP Black"/>
              </a:rPr>
              <a:t>다양</a:t>
            </a:r>
            <a:r>
              <a:rPr lang="ko-KR" altLang="en-US" sz="1800" spc="140" dirty="0" smtClean="0">
                <a:latin typeface="Noto Sans CJK JP Black"/>
                <a:cs typeface="Noto Sans CJK JP Black"/>
              </a:rPr>
              <a:t>한</a:t>
            </a:r>
            <a:r>
              <a:rPr sz="1800" spc="140" smtClean="0">
                <a:latin typeface="Noto Sans CJK JP Black"/>
                <a:cs typeface="Noto Sans CJK JP Black"/>
              </a:rPr>
              <a:t> </a:t>
            </a:r>
            <a:r>
              <a:rPr sz="1800" spc="140" dirty="0">
                <a:latin typeface="Noto Sans CJK JP Black"/>
                <a:cs typeface="Noto Sans CJK JP Black"/>
              </a:rPr>
              <a:t>크기의 합성곱 </a:t>
            </a:r>
            <a:r>
              <a:rPr sz="1800" spc="140">
                <a:latin typeface="Noto Sans CJK JP Black"/>
                <a:cs typeface="Noto Sans CJK JP Black"/>
              </a:rPr>
              <a:t>계층을 </a:t>
            </a:r>
            <a:r>
              <a:rPr lang="ko-KR" altLang="en-US" spc="140" dirty="0" smtClean="0">
                <a:latin typeface="Noto Sans CJK JP Black"/>
                <a:cs typeface="Noto Sans CJK JP Black"/>
              </a:rPr>
              <a:t>한 </a:t>
            </a:r>
            <a:r>
              <a:rPr sz="1800" spc="140" smtClean="0">
                <a:latin typeface="Noto Sans CJK JP Black"/>
                <a:cs typeface="Noto Sans CJK JP Black"/>
              </a:rPr>
              <a:t>번에</a:t>
            </a:r>
            <a:r>
              <a:rPr sz="1800" spc="570" smtClean="0">
                <a:latin typeface="Noto Sans CJK JP Black"/>
                <a:cs typeface="Noto Sans CJK JP Black"/>
              </a:rPr>
              <a:t> </a:t>
            </a:r>
            <a:r>
              <a:rPr sz="1800" spc="45" dirty="0">
                <a:latin typeface="Noto Sans CJK JP Black"/>
                <a:cs typeface="Noto Sans CJK JP Black"/>
              </a:rPr>
              <a:t>계산</a:t>
            </a:r>
            <a:r>
              <a:rPr sz="1800" spc="45" dirty="0">
                <a:latin typeface="Noto Sans CJK JP Bold"/>
                <a:cs typeface="Noto Sans CJK JP Bold"/>
              </a:rPr>
              <a:t>!</a:t>
            </a:r>
            <a:endParaRPr sz="180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spc="-105" dirty="0">
                <a:latin typeface="Noto Sans CJK JP Bold"/>
                <a:cs typeface="Noto Sans CJK JP Bold"/>
              </a:rPr>
              <a:t>1x1 convolution </a:t>
            </a:r>
            <a:r>
              <a:rPr sz="1800" spc="-195" dirty="0">
                <a:latin typeface="Noto Sans CJK JP Bold"/>
                <a:cs typeface="Noto Sans CJK JP Bold"/>
              </a:rPr>
              <a:t>: </a:t>
            </a:r>
            <a:r>
              <a:rPr sz="1800" spc="-105" dirty="0">
                <a:latin typeface="Noto Sans CJK JP Bold"/>
                <a:cs typeface="Noto Sans CJK JP Bold"/>
              </a:rPr>
              <a:t>for </a:t>
            </a:r>
            <a:r>
              <a:rPr sz="1800" spc="140" dirty="0">
                <a:latin typeface="Noto Sans CJK JP Black"/>
                <a:cs typeface="Noto Sans CJK JP Black"/>
              </a:rPr>
              <a:t>연산량 </a:t>
            </a:r>
            <a:r>
              <a:rPr sz="1800" spc="65" dirty="0">
                <a:latin typeface="Noto Sans CJK JP Black"/>
                <a:cs typeface="Noto Sans CJK JP Black"/>
              </a:rPr>
              <a:t>줄이기</a:t>
            </a:r>
            <a:r>
              <a:rPr sz="1800" spc="65" dirty="0">
                <a:latin typeface="Noto Sans CJK JP Bold"/>
                <a:cs typeface="Noto Sans CJK JP Bold"/>
              </a:rPr>
              <a:t>! </a:t>
            </a:r>
            <a:r>
              <a:rPr sz="1800" spc="-135" dirty="0">
                <a:latin typeface="Noto Sans CJK JP Bold"/>
                <a:cs typeface="Noto Sans CJK JP Bold"/>
              </a:rPr>
              <a:t>( </a:t>
            </a:r>
            <a:r>
              <a:rPr sz="1800" spc="-100" dirty="0">
                <a:latin typeface="Noto Sans CJK JP Bold"/>
                <a:cs typeface="Noto Sans CJK JP Bold"/>
              </a:rPr>
              <a:t>bottle </a:t>
            </a:r>
            <a:r>
              <a:rPr sz="1800" spc="-125" dirty="0">
                <a:latin typeface="Noto Sans CJK JP Bold"/>
                <a:cs typeface="Noto Sans CJK JP Bold"/>
              </a:rPr>
              <a:t>neck </a:t>
            </a:r>
            <a:r>
              <a:rPr sz="1800" spc="140" dirty="0">
                <a:latin typeface="Noto Sans CJK JP Black"/>
                <a:cs typeface="Noto Sans CJK JP Black"/>
              </a:rPr>
              <a:t>구조라고도</a:t>
            </a:r>
            <a:r>
              <a:rPr sz="1800" spc="180" dirty="0">
                <a:latin typeface="Noto Sans CJK JP Black"/>
                <a:cs typeface="Noto Sans CJK JP Black"/>
              </a:rPr>
              <a:t> </a:t>
            </a:r>
            <a:r>
              <a:rPr sz="1800" spc="5" dirty="0">
                <a:latin typeface="Noto Sans CJK JP Black"/>
                <a:cs typeface="Noto Sans CJK JP Black"/>
              </a:rPr>
              <a:t>함</a:t>
            </a:r>
            <a:r>
              <a:rPr sz="1800" spc="5" dirty="0">
                <a:latin typeface="Noto Sans CJK JP Bold"/>
                <a:cs typeface="Noto Sans CJK JP Bold"/>
              </a:rPr>
              <a:t>)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74317" y="1871179"/>
            <a:ext cx="3924728" cy="2344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27406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7. </a:t>
            </a:r>
            <a:r>
              <a:rPr spc="600" dirty="0"/>
              <a:t>심화</a:t>
            </a:r>
            <a:r>
              <a:rPr spc="-509" dirty="0"/>
              <a:t> </a:t>
            </a:r>
            <a:r>
              <a:rPr spc="585" dirty="0"/>
              <a:t>CNN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8916" y="885825"/>
            <a:ext cx="368828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u="sng" spc="9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4.</a:t>
            </a:r>
            <a:r>
              <a:rPr sz="2000" b="0" u="sng" spc="-16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2000" b="0" u="sng" spc="215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GoogLeNet</a:t>
            </a:r>
            <a:r>
              <a:rPr sz="2000" b="0" u="sng" spc="-17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2000" b="0" u="sng" spc="5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(</a:t>
            </a:r>
            <a:r>
              <a:rPr sz="2000" b="0" u="sng" spc="-145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2000" b="0" u="sng" spc="8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Inception</a:t>
            </a:r>
            <a:r>
              <a:rPr sz="2000" b="0" u="sng" spc="-19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2000" b="0" u="sng" spc="5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)</a:t>
            </a:r>
            <a:endParaRPr sz="2000">
              <a:latin typeface="Bandal"/>
              <a:cs typeface="Band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1200" y="5733084"/>
            <a:ext cx="53340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165" dirty="0">
                <a:latin typeface="Bandal"/>
                <a:cs typeface="Bandal"/>
              </a:rPr>
              <a:t>1x1</a:t>
            </a:r>
            <a:r>
              <a:rPr sz="1800" b="0" spc="-150" dirty="0">
                <a:latin typeface="Bandal"/>
                <a:cs typeface="Bandal"/>
              </a:rPr>
              <a:t> </a:t>
            </a:r>
            <a:r>
              <a:rPr sz="1800" b="0" spc="260" dirty="0">
                <a:latin typeface="Bandal"/>
                <a:cs typeface="Bandal"/>
              </a:rPr>
              <a:t>Conv를</a:t>
            </a:r>
            <a:r>
              <a:rPr sz="1800" b="0" spc="-120" dirty="0">
                <a:latin typeface="Bandal"/>
                <a:cs typeface="Bandal"/>
              </a:rPr>
              <a:t> </a:t>
            </a:r>
            <a:r>
              <a:rPr sz="1800" b="0" spc="305" dirty="0">
                <a:latin typeface="Bandal"/>
                <a:cs typeface="Bandal"/>
              </a:rPr>
              <a:t>하면,</a:t>
            </a:r>
            <a:r>
              <a:rPr sz="1800" b="0" spc="-120" dirty="0">
                <a:latin typeface="Bandal"/>
                <a:cs typeface="Bandal"/>
              </a:rPr>
              <a:t> </a:t>
            </a:r>
            <a:r>
              <a:rPr sz="1800" b="0" spc="150" dirty="0">
                <a:latin typeface="Bandal"/>
                <a:cs typeface="Bandal"/>
              </a:rPr>
              <a:t>왜</a:t>
            </a:r>
            <a:r>
              <a:rPr sz="1800" b="0" spc="-125" dirty="0">
                <a:latin typeface="Bandal"/>
                <a:cs typeface="Bandal"/>
              </a:rPr>
              <a:t> </a:t>
            </a:r>
            <a:r>
              <a:rPr sz="1800" b="0" spc="450" dirty="0">
                <a:latin typeface="Bandal"/>
                <a:cs typeface="Bandal"/>
              </a:rPr>
              <a:t>연산량이</a:t>
            </a:r>
            <a:r>
              <a:rPr sz="1800" b="0" spc="-125" dirty="0">
                <a:latin typeface="Bandal"/>
                <a:cs typeface="Bandal"/>
              </a:rPr>
              <a:t> </a:t>
            </a:r>
            <a:r>
              <a:rPr sz="1800" b="0" spc="400" dirty="0">
                <a:latin typeface="Bandal"/>
                <a:cs typeface="Bandal"/>
              </a:rPr>
              <a:t>줄어들까?</a:t>
            </a:r>
            <a:endParaRPr sz="1800">
              <a:latin typeface="Bandal"/>
              <a:cs typeface="Band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15000" y="0"/>
            <a:ext cx="3429000" cy="1988820"/>
            <a:chOff x="5715000" y="0"/>
            <a:chExt cx="3429000" cy="1988820"/>
          </a:xfrm>
        </p:grpSpPr>
        <p:sp>
          <p:nvSpPr>
            <p:cNvPr id="6" name="object 6"/>
            <p:cNvSpPr/>
            <p:nvPr/>
          </p:nvSpPr>
          <p:spPr>
            <a:xfrm>
              <a:off x="5715000" y="0"/>
              <a:ext cx="3429000" cy="19883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72250" y="928369"/>
              <a:ext cx="857250" cy="429259"/>
            </a:xfrm>
            <a:custGeom>
              <a:avLst/>
              <a:gdLst/>
              <a:ahLst/>
              <a:cxnLst/>
              <a:rect l="l" t="t" r="r" b="b"/>
              <a:pathLst>
                <a:path w="857250" h="429259">
                  <a:moveTo>
                    <a:pt x="857250" y="53848"/>
                  </a:moveTo>
                  <a:lnTo>
                    <a:pt x="803656" y="53848"/>
                  </a:lnTo>
                  <a:lnTo>
                    <a:pt x="803656" y="375412"/>
                  </a:lnTo>
                  <a:lnTo>
                    <a:pt x="857250" y="375412"/>
                  </a:lnTo>
                  <a:lnTo>
                    <a:pt x="857250" y="53848"/>
                  </a:lnTo>
                  <a:close/>
                </a:path>
                <a:path w="857250" h="429259">
                  <a:moveTo>
                    <a:pt x="857250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0" y="375920"/>
                  </a:lnTo>
                  <a:lnTo>
                    <a:pt x="0" y="429260"/>
                  </a:lnTo>
                  <a:lnTo>
                    <a:pt x="857250" y="429260"/>
                  </a:lnTo>
                  <a:lnTo>
                    <a:pt x="857250" y="375920"/>
                  </a:lnTo>
                  <a:lnTo>
                    <a:pt x="53594" y="375920"/>
                  </a:lnTo>
                  <a:lnTo>
                    <a:pt x="53594" y="53340"/>
                  </a:lnTo>
                  <a:lnTo>
                    <a:pt x="857250" y="53340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72250" y="928624"/>
              <a:ext cx="857250" cy="428625"/>
            </a:xfrm>
            <a:custGeom>
              <a:avLst/>
              <a:gdLst/>
              <a:ahLst/>
              <a:cxnLst/>
              <a:rect l="l" t="t" r="r" b="b"/>
              <a:pathLst>
                <a:path w="857250" h="428625">
                  <a:moveTo>
                    <a:pt x="0" y="0"/>
                  </a:moveTo>
                  <a:lnTo>
                    <a:pt x="857250" y="0"/>
                  </a:lnTo>
                  <a:lnTo>
                    <a:pt x="857250" y="428625"/>
                  </a:lnTo>
                  <a:lnTo>
                    <a:pt x="0" y="428625"/>
                  </a:lnTo>
                  <a:lnTo>
                    <a:pt x="0" y="0"/>
                  </a:lnTo>
                  <a:close/>
                </a:path>
                <a:path w="857250" h="428625">
                  <a:moveTo>
                    <a:pt x="53594" y="53593"/>
                  </a:moveTo>
                  <a:lnTo>
                    <a:pt x="53594" y="375158"/>
                  </a:lnTo>
                  <a:lnTo>
                    <a:pt x="803655" y="375158"/>
                  </a:lnTo>
                  <a:lnTo>
                    <a:pt x="803655" y="53593"/>
                  </a:lnTo>
                  <a:lnTo>
                    <a:pt x="53594" y="5359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87337" y="2228850"/>
            <a:ext cx="8064500" cy="3213100"/>
            <a:chOff x="487337" y="2228850"/>
            <a:chExt cx="8064500" cy="3213100"/>
          </a:xfrm>
        </p:grpSpPr>
        <p:sp>
          <p:nvSpPr>
            <p:cNvPr id="10" name="object 10"/>
            <p:cNvSpPr/>
            <p:nvPr/>
          </p:nvSpPr>
          <p:spPr>
            <a:xfrm>
              <a:off x="696887" y="2438400"/>
              <a:ext cx="7473950" cy="29908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3687" y="2235200"/>
              <a:ext cx="8051800" cy="3200400"/>
            </a:xfrm>
            <a:custGeom>
              <a:avLst/>
              <a:gdLst/>
              <a:ahLst/>
              <a:cxnLst/>
              <a:rect l="l" t="t" r="r" b="b"/>
              <a:pathLst>
                <a:path w="8051800" h="3200400">
                  <a:moveTo>
                    <a:pt x="0" y="3200400"/>
                  </a:moveTo>
                  <a:lnTo>
                    <a:pt x="8051800" y="3200400"/>
                  </a:lnTo>
                  <a:lnTo>
                    <a:pt x="8051800" y="0"/>
                  </a:lnTo>
                  <a:lnTo>
                    <a:pt x="0" y="0"/>
                  </a:lnTo>
                  <a:lnTo>
                    <a:pt x="0" y="3200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30454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7. </a:t>
            </a:r>
            <a:r>
              <a:rPr spc="600" dirty="0"/>
              <a:t>심화</a:t>
            </a:r>
            <a:r>
              <a:rPr spc="-509" dirty="0"/>
              <a:t> </a:t>
            </a:r>
            <a:r>
              <a:rPr spc="585" dirty="0"/>
              <a:t>CNN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8916" y="885825"/>
            <a:ext cx="368828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u="sng" spc="9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4.</a:t>
            </a:r>
            <a:r>
              <a:rPr sz="2000" b="0" u="sng" spc="-16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2000" b="0" u="sng" spc="215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GoogLeNet</a:t>
            </a:r>
            <a:r>
              <a:rPr sz="2000" b="0" u="sng" spc="-17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2000" b="0" u="sng" spc="5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(</a:t>
            </a:r>
            <a:r>
              <a:rPr sz="2000" b="0" u="sng" spc="-145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2000" b="0" u="sng" spc="8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Inception</a:t>
            </a:r>
            <a:r>
              <a:rPr sz="2000" b="0" u="sng" spc="-19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2000" b="0" u="sng" spc="5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)</a:t>
            </a:r>
            <a:endParaRPr sz="2000">
              <a:latin typeface="Bandal"/>
              <a:cs typeface="Band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6875" y="1500124"/>
            <a:ext cx="8337550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7288" y="5673344"/>
            <a:ext cx="817951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0" smtClean="0">
                <a:latin typeface="Noto Sans CJK JP Black"/>
                <a:cs typeface="Noto Sans CJK JP Black"/>
              </a:rPr>
              <a:t>역</a:t>
            </a:r>
            <a:r>
              <a:rPr lang="ko-KR" altLang="en-US" sz="1800" spc="140" dirty="0" smtClean="0">
                <a:latin typeface="Noto Sans CJK JP Black"/>
                <a:cs typeface="Noto Sans CJK JP Black"/>
              </a:rPr>
              <a:t>전</a:t>
            </a:r>
            <a:r>
              <a:rPr sz="1800" spc="140" smtClean="0">
                <a:latin typeface="Noto Sans CJK JP Black"/>
                <a:cs typeface="Noto Sans CJK JP Black"/>
              </a:rPr>
              <a:t>파에서 </a:t>
            </a:r>
            <a:r>
              <a:rPr sz="1800" spc="-75" smtClean="0">
                <a:solidFill>
                  <a:srgbClr val="FF0000"/>
                </a:solidFill>
                <a:latin typeface="Noto Sans CJK JP Black"/>
                <a:cs typeface="Noto Sans CJK JP Black"/>
              </a:rPr>
              <a:t>기울기 </a:t>
            </a:r>
            <a:r>
              <a:rPr sz="1800" spc="14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소실이 발생하는 </a:t>
            </a:r>
            <a:r>
              <a:rPr sz="1800" spc="140">
                <a:solidFill>
                  <a:srgbClr val="FF0000"/>
                </a:solidFill>
                <a:latin typeface="Noto Sans CJK JP Black"/>
                <a:cs typeface="Noto Sans CJK JP Black"/>
              </a:rPr>
              <a:t>것을 </a:t>
            </a:r>
            <a:r>
              <a:rPr sz="1800" spc="-165" smtClean="0">
                <a:solidFill>
                  <a:srgbClr val="FF0000"/>
                </a:solidFill>
                <a:latin typeface="Noto Sans CJK JP Black"/>
                <a:cs typeface="Noto Sans CJK JP Black"/>
              </a:rPr>
              <a:t>방지</a:t>
            </a:r>
            <a:r>
              <a:rPr sz="1800" spc="-165" smtClean="0">
                <a:latin typeface="Noto Sans CJK JP Black"/>
                <a:cs typeface="Noto Sans CJK JP Black"/>
              </a:rPr>
              <a:t>하기 </a:t>
            </a:r>
            <a:r>
              <a:rPr sz="1800" spc="140" dirty="0">
                <a:latin typeface="Noto Sans CJK JP Black"/>
                <a:cs typeface="Noto Sans CJK JP Black"/>
              </a:rPr>
              <a:t>위해 추가 분류기</a:t>
            </a:r>
            <a:r>
              <a:rPr sz="1800" spc="525" dirty="0">
                <a:latin typeface="Noto Sans CJK JP Black"/>
                <a:cs typeface="Noto Sans CJK JP Black"/>
              </a:rPr>
              <a:t> </a:t>
            </a:r>
            <a:r>
              <a:rPr sz="1800" spc="140" dirty="0">
                <a:latin typeface="Noto Sans CJK JP Black"/>
                <a:cs typeface="Noto Sans CJK JP Black"/>
              </a:rPr>
              <a:t>존재</a:t>
            </a:r>
            <a:endParaRPr sz="1800">
              <a:latin typeface="Noto Sans CJK JP Black"/>
              <a:cs typeface="Noto Sans CJK JP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25120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7. </a:t>
            </a:r>
            <a:r>
              <a:rPr spc="600" dirty="0"/>
              <a:t>심화</a:t>
            </a:r>
            <a:r>
              <a:rPr spc="-509" dirty="0"/>
              <a:t> </a:t>
            </a:r>
            <a:r>
              <a:rPr spc="585" dirty="0"/>
              <a:t>CNN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8916" y="885825"/>
            <a:ext cx="285008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u="sng" spc="9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5.</a:t>
            </a:r>
            <a:r>
              <a:rPr sz="2000" b="0" u="sng" spc="-22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2000" b="0" u="sng" spc="15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ResNet</a:t>
            </a:r>
            <a:endParaRPr sz="2000">
              <a:latin typeface="Bandal"/>
              <a:cs typeface="Band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862" y="2100287"/>
            <a:ext cx="7829550" cy="4505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8200" y="1528953"/>
            <a:ext cx="3418001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140" dirty="0">
                <a:latin typeface="Bandal"/>
                <a:cs typeface="Bandal"/>
              </a:rPr>
              <a:t>152</a:t>
            </a:r>
            <a:r>
              <a:rPr sz="1800" b="0" spc="-160" dirty="0">
                <a:latin typeface="Bandal"/>
                <a:cs typeface="Bandal"/>
              </a:rPr>
              <a:t> </a:t>
            </a:r>
            <a:r>
              <a:rPr sz="1800" b="0" dirty="0">
                <a:latin typeface="Bandal"/>
                <a:cs typeface="Bandal"/>
              </a:rPr>
              <a:t>Layers?</a:t>
            </a:r>
            <a:r>
              <a:rPr sz="1800" b="0" spc="-90" dirty="0">
                <a:latin typeface="Bandal"/>
                <a:cs typeface="Bandal"/>
              </a:rPr>
              <a:t> </a:t>
            </a:r>
            <a:r>
              <a:rPr sz="1800" b="0" spc="405" dirty="0">
                <a:latin typeface="Bandal"/>
                <a:cs typeface="Bandal"/>
              </a:rPr>
              <a:t>How</a:t>
            </a:r>
            <a:r>
              <a:rPr sz="1800" b="0" spc="-114" dirty="0">
                <a:latin typeface="Bandal"/>
                <a:cs typeface="Bandal"/>
              </a:rPr>
              <a:t> </a:t>
            </a:r>
            <a:r>
              <a:rPr sz="1800" b="0" spc="30" dirty="0">
                <a:latin typeface="Bandal"/>
                <a:cs typeface="Bandal"/>
              </a:rPr>
              <a:t>that</a:t>
            </a:r>
            <a:r>
              <a:rPr sz="1800" b="0" spc="-145" dirty="0">
                <a:latin typeface="Bandal"/>
                <a:cs typeface="Bandal"/>
              </a:rPr>
              <a:t> </a:t>
            </a:r>
            <a:r>
              <a:rPr sz="1800" b="0" spc="100" dirty="0">
                <a:latin typeface="Bandal"/>
                <a:cs typeface="Bandal"/>
              </a:rPr>
              <a:t>deep?</a:t>
            </a:r>
            <a:endParaRPr sz="1800">
              <a:latin typeface="Bandal"/>
              <a:cs typeface="Band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51501" y="1456181"/>
            <a:ext cx="284949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100" dirty="0">
                <a:latin typeface="Bandal"/>
                <a:cs typeface="Bandal"/>
              </a:rPr>
              <a:t>Residual</a:t>
            </a:r>
            <a:r>
              <a:rPr sz="2800" b="0" spc="-254" dirty="0">
                <a:latin typeface="Bandal"/>
                <a:cs typeface="Bandal"/>
              </a:rPr>
              <a:t> </a:t>
            </a:r>
            <a:r>
              <a:rPr sz="2800" b="0" spc="170" dirty="0">
                <a:latin typeface="Bandal"/>
                <a:cs typeface="Bandal"/>
              </a:rPr>
              <a:t>Block</a:t>
            </a:r>
            <a:endParaRPr sz="2800">
              <a:latin typeface="Bandal"/>
              <a:cs typeface="Band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27406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7. </a:t>
            </a:r>
            <a:r>
              <a:rPr spc="600" dirty="0"/>
              <a:t>심화</a:t>
            </a:r>
            <a:r>
              <a:rPr spc="-509" dirty="0"/>
              <a:t> </a:t>
            </a:r>
            <a:r>
              <a:rPr spc="585" dirty="0"/>
              <a:t>CNN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8916" y="885825"/>
            <a:ext cx="147848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u="sng" spc="9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5.</a:t>
            </a:r>
            <a:r>
              <a:rPr sz="2000" b="0" u="sng" spc="-22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2000" b="0" u="sng" spc="15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ResNet</a:t>
            </a:r>
            <a:endParaRPr sz="2000">
              <a:latin typeface="Bandal"/>
              <a:cs typeface="Band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5981" y="1476513"/>
            <a:ext cx="5588370" cy="2435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64994" y="957453"/>
            <a:ext cx="540740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0" dirty="0">
                <a:latin typeface="Noto Sans CJK JP Black"/>
                <a:cs typeface="Noto Sans CJK JP Black"/>
              </a:rPr>
              <a:t>사이사이에 있는 </a:t>
            </a:r>
            <a:r>
              <a:rPr sz="1800" spc="-80" dirty="0">
                <a:latin typeface="Noto Sans CJK JP Bold"/>
                <a:cs typeface="Noto Sans CJK JP Bold"/>
              </a:rPr>
              <a:t>Skip-Connection</a:t>
            </a:r>
            <a:r>
              <a:rPr sz="1800" spc="-80">
                <a:latin typeface="Noto Sans CJK JP Black"/>
                <a:cs typeface="Noto Sans CJK JP Black"/>
              </a:rPr>
              <a:t>이</a:t>
            </a:r>
            <a:r>
              <a:rPr sz="1800" spc="5">
                <a:latin typeface="Noto Sans CJK JP Black"/>
                <a:cs typeface="Noto Sans CJK JP Black"/>
              </a:rPr>
              <a:t> </a:t>
            </a:r>
            <a:r>
              <a:rPr lang="ko-KR" altLang="en-US" spc="70" dirty="0" smtClean="0">
                <a:latin typeface="Noto Sans CJK JP Black"/>
                <a:cs typeface="Noto Sans CJK JP Black"/>
              </a:rPr>
              <a:t>한 </a:t>
            </a:r>
            <a:r>
              <a:rPr sz="1800" spc="70" smtClean="0">
                <a:latin typeface="Noto Sans CJK JP Black"/>
                <a:cs typeface="Noto Sans CJK JP Black"/>
              </a:rPr>
              <a:t>몫함</a:t>
            </a:r>
            <a:r>
              <a:rPr sz="1800" spc="70" dirty="0">
                <a:latin typeface="Noto Sans CJK JP Bold"/>
                <a:cs typeface="Noto Sans CJK JP Bold"/>
              </a:rPr>
              <a:t>!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0849" y="4325937"/>
            <a:ext cx="5283200" cy="223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66130" y="6102197"/>
            <a:ext cx="370167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FF0000"/>
                </a:solidFill>
                <a:latin typeface="Noto Sans CJK JP Bold"/>
                <a:cs typeface="Noto Sans CJK JP Bold"/>
              </a:rPr>
              <a:t>Feature</a:t>
            </a:r>
            <a:r>
              <a:rPr sz="1800" spc="-95" dirty="0">
                <a:solidFill>
                  <a:srgbClr val="FF0000"/>
                </a:solidFill>
                <a:latin typeface="Noto Sans CJK JP Black"/>
                <a:cs typeface="Noto Sans CJK JP Black"/>
              </a:rPr>
              <a:t>를 </a:t>
            </a:r>
            <a:r>
              <a:rPr sz="1800" spc="140">
                <a:solidFill>
                  <a:srgbClr val="FF0000"/>
                </a:solidFill>
                <a:latin typeface="Noto Sans CJK JP Black"/>
                <a:cs typeface="Noto Sans CJK JP Black"/>
              </a:rPr>
              <a:t>추출하기 </a:t>
            </a:r>
            <a:r>
              <a:rPr lang="ko-KR" altLang="en-US" sz="1800" spc="11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전</a:t>
            </a:r>
            <a:r>
              <a:rPr sz="1800" spc="110" smtClean="0">
                <a:solidFill>
                  <a:srgbClr val="FF0000"/>
                </a:solidFill>
                <a:latin typeface="Noto Sans CJK JP Bold"/>
                <a:cs typeface="Noto Sans CJK JP Bold"/>
              </a:rPr>
              <a:t>/</a:t>
            </a:r>
            <a:r>
              <a:rPr sz="1800" spc="11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후를</a:t>
            </a:r>
            <a:r>
              <a:rPr sz="1800" spc="26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 </a:t>
            </a:r>
            <a:r>
              <a:rPr sz="1800" spc="45" dirty="0">
                <a:solidFill>
                  <a:srgbClr val="FF0000"/>
                </a:solidFill>
                <a:latin typeface="Noto Sans CJK JP Black"/>
                <a:cs typeface="Noto Sans CJK JP Black"/>
              </a:rPr>
              <a:t>더함</a:t>
            </a:r>
            <a:r>
              <a:rPr sz="1800" spc="45" dirty="0">
                <a:solidFill>
                  <a:srgbClr val="FF0000"/>
                </a:solidFill>
                <a:latin typeface="Noto Sans CJK JP Bold"/>
                <a:cs typeface="Noto Sans CJK JP Bold"/>
              </a:rPr>
              <a:t>!</a:t>
            </a:r>
            <a:endParaRPr sz="1800">
              <a:latin typeface="Noto Sans CJK JP Bold"/>
              <a:cs typeface="Noto Sans CJK JP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25882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7. </a:t>
            </a:r>
            <a:r>
              <a:rPr spc="600" dirty="0"/>
              <a:t>심화</a:t>
            </a:r>
            <a:r>
              <a:rPr spc="-509" dirty="0"/>
              <a:t> </a:t>
            </a:r>
            <a:r>
              <a:rPr spc="585" dirty="0"/>
              <a:t>CNN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8916" y="885825"/>
            <a:ext cx="170708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u="sng" spc="9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5.</a:t>
            </a:r>
            <a:r>
              <a:rPr sz="2000" b="0" u="sng" spc="-22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2000" b="0" u="sng" spc="15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ResNet</a:t>
            </a:r>
            <a:endParaRPr sz="2000">
              <a:latin typeface="Bandal"/>
              <a:cs typeface="Band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52800" y="691387"/>
            <a:ext cx="5621655" cy="1272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3720">
              <a:lnSpc>
                <a:spcPct val="150000"/>
              </a:lnSpc>
              <a:spcBef>
                <a:spcPts val="100"/>
              </a:spcBef>
            </a:pPr>
            <a:r>
              <a:rPr sz="1800" spc="-125" dirty="0">
                <a:latin typeface="Noto Sans CJK JP Bold"/>
                <a:cs typeface="Noto Sans CJK JP Bold"/>
              </a:rPr>
              <a:t>Feature </a:t>
            </a:r>
            <a:r>
              <a:rPr sz="1800" spc="-55" dirty="0">
                <a:latin typeface="Noto Sans CJK JP Bold"/>
                <a:cs typeface="Noto Sans CJK JP Bold"/>
              </a:rPr>
              <a:t>map</a:t>
            </a:r>
            <a:r>
              <a:rPr sz="1800" spc="-55">
                <a:latin typeface="Noto Sans CJK JP Black"/>
                <a:cs typeface="Noto Sans CJK JP Black"/>
              </a:rPr>
              <a:t>을 </a:t>
            </a:r>
            <a:r>
              <a:rPr sz="1800" spc="140" smtClean="0">
                <a:latin typeface="Noto Sans CJK JP Black"/>
                <a:cs typeface="Noto Sans CJK JP Black"/>
              </a:rPr>
              <a:t>추출</a:t>
            </a:r>
            <a:r>
              <a:rPr lang="ko-KR" altLang="en-US" sz="1800" spc="140" dirty="0" smtClean="0">
                <a:latin typeface="Noto Sans CJK JP Black"/>
                <a:cs typeface="Noto Sans CJK JP Black"/>
              </a:rPr>
              <a:t>한</a:t>
            </a:r>
            <a:r>
              <a:rPr sz="1800" spc="140" smtClean="0">
                <a:latin typeface="Noto Sans CJK JP Black"/>
                <a:cs typeface="Noto Sans CJK JP Black"/>
              </a:rPr>
              <a:t> </a:t>
            </a:r>
            <a:r>
              <a:rPr sz="1800" spc="-25" dirty="0">
                <a:latin typeface="Noto Sans CJK JP Black"/>
                <a:cs typeface="Noto Sans CJK JP Black"/>
              </a:rPr>
              <a:t>뒤</a:t>
            </a:r>
            <a:r>
              <a:rPr sz="1800" spc="-25" dirty="0">
                <a:latin typeface="Noto Sans CJK JP Bold"/>
                <a:cs typeface="Noto Sans CJK JP Bold"/>
              </a:rPr>
              <a:t>, </a:t>
            </a:r>
            <a:r>
              <a:rPr sz="1800" spc="-120" dirty="0">
                <a:latin typeface="Noto Sans CJK JP Bold"/>
                <a:cs typeface="Noto Sans CJK JP Bold"/>
              </a:rPr>
              <a:t>activation </a:t>
            </a:r>
            <a:r>
              <a:rPr sz="1800" spc="-80" dirty="0">
                <a:latin typeface="Noto Sans CJK JP Bold"/>
                <a:cs typeface="Noto Sans CJK JP Bold"/>
              </a:rPr>
              <a:t>function</a:t>
            </a:r>
            <a:r>
              <a:rPr sz="1800" spc="-80">
                <a:latin typeface="Noto Sans CJK JP Black"/>
                <a:cs typeface="Noto Sans CJK JP Black"/>
              </a:rPr>
              <a:t>을  </a:t>
            </a:r>
            <a:endParaRPr lang="en-US" sz="1800" spc="-80" dirty="0" smtClean="0">
              <a:latin typeface="Noto Sans CJK JP Black"/>
              <a:cs typeface="Noto Sans CJK JP Black"/>
            </a:endParaRPr>
          </a:p>
          <a:p>
            <a:pPr marL="12700" marR="553720">
              <a:lnSpc>
                <a:spcPct val="150000"/>
              </a:lnSpc>
              <a:spcBef>
                <a:spcPts val="100"/>
              </a:spcBef>
            </a:pPr>
            <a:r>
              <a:rPr sz="1800" spc="140" smtClean="0">
                <a:latin typeface="Noto Sans CJK JP Black"/>
                <a:cs typeface="Noto Sans CJK JP Black"/>
              </a:rPr>
              <a:t>하던 </a:t>
            </a:r>
            <a:r>
              <a:rPr sz="1800" spc="140" dirty="0">
                <a:latin typeface="Noto Sans CJK JP Black"/>
                <a:cs typeface="Noto Sans CJK JP Black"/>
              </a:rPr>
              <a:t>것이 </a:t>
            </a:r>
            <a:r>
              <a:rPr sz="1800" spc="100" dirty="0">
                <a:latin typeface="Noto Sans CJK JP Black"/>
                <a:cs typeface="Noto Sans CJK JP Black"/>
              </a:rPr>
              <a:t>일반적이었으나</a:t>
            </a:r>
            <a:r>
              <a:rPr sz="1800" spc="100" dirty="0">
                <a:latin typeface="Noto Sans CJK JP Bold"/>
                <a:cs typeface="Noto Sans CJK JP Bold"/>
              </a:rPr>
              <a:t>, </a:t>
            </a:r>
            <a:r>
              <a:rPr sz="1800" spc="140">
                <a:latin typeface="Noto Sans CJK JP Black"/>
                <a:cs typeface="Noto Sans CJK JP Black"/>
              </a:rPr>
              <a:t>개선된</a:t>
            </a:r>
            <a:r>
              <a:rPr sz="1800" spc="490">
                <a:latin typeface="Noto Sans CJK JP Black"/>
                <a:cs typeface="Noto Sans CJK JP Black"/>
              </a:rPr>
              <a:t> </a:t>
            </a:r>
            <a:r>
              <a:rPr sz="1800" spc="140" smtClean="0">
                <a:latin typeface="Noto Sans CJK JP Black"/>
                <a:cs typeface="Noto Sans CJK JP Black"/>
              </a:rPr>
              <a:t>구조에서는</a:t>
            </a:r>
            <a:r>
              <a:rPr lang="en-US" sz="1800" spc="140" dirty="0" smtClean="0">
                <a:latin typeface="Noto Sans CJK JP Black"/>
                <a:cs typeface="Noto Sans CJK JP Black"/>
              </a:rPr>
              <a:t> </a:t>
            </a:r>
            <a:r>
              <a:rPr sz="1800" spc="-175" smtClean="0">
                <a:latin typeface="Noto Sans CJK JP Black"/>
                <a:cs typeface="Noto Sans CJK JP Black"/>
              </a:rPr>
              <a:t>“</a:t>
            </a:r>
            <a:r>
              <a:rPr sz="1800" spc="-175" dirty="0">
                <a:latin typeface="Noto Sans CJK JP Black"/>
                <a:cs typeface="Noto Sans CJK JP Black"/>
              </a:rPr>
              <a:t>Pre</a:t>
            </a:r>
            <a:r>
              <a:rPr sz="1800" spc="-175" dirty="0">
                <a:latin typeface="Noto Sans CJK JP Bold"/>
                <a:cs typeface="Noto Sans CJK JP Bold"/>
              </a:rPr>
              <a:t>-</a:t>
            </a:r>
            <a:r>
              <a:rPr sz="1800" spc="-175" dirty="0">
                <a:latin typeface="Noto Sans CJK JP Black"/>
                <a:cs typeface="Noto Sans CJK JP Black"/>
              </a:rPr>
              <a:t>Activation” ( </a:t>
            </a:r>
            <a:r>
              <a:rPr sz="1800" spc="-155" dirty="0">
                <a:latin typeface="Noto Sans CJK JP Black"/>
                <a:cs typeface="Noto Sans CJK JP Black"/>
              </a:rPr>
              <a:t>activation </a:t>
            </a:r>
            <a:r>
              <a:rPr sz="1800" spc="-105" dirty="0">
                <a:latin typeface="Noto Sans CJK JP Black"/>
                <a:cs typeface="Noto Sans CJK JP Black"/>
              </a:rPr>
              <a:t>function이 </a:t>
            </a:r>
            <a:r>
              <a:rPr sz="1800" spc="140" dirty="0">
                <a:latin typeface="Noto Sans CJK JP Black"/>
                <a:cs typeface="Noto Sans CJK JP Black"/>
              </a:rPr>
              <a:t>먼저</a:t>
            </a:r>
            <a:r>
              <a:rPr sz="1800" spc="-105" dirty="0">
                <a:latin typeface="Noto Sans CJK JP Black"/>
                <a:cs typeface="Noto Sans CJK JP Black"/>
              </a:rPr>
              <a:t> </a:t>
            </a:r>
            <a:r>
              <a:rPr sz="1800" spc="25" dirty="0">
                <a:latin typeface="Noto Sans CJK JP Black"/>
                <a:cs typeface="Noto Sans CJK JP Black"/>
              </a:rPr>
              <a:t>들어감</a:t>
            </a:r>
            <a:r>
              <a:rPr sz="1800" spc="25" dirty="0">
                <a:latin typeface="Noto Sans CJK JP Bold"/>
                <a:cs typeface="Noto Sans CJK JP Bold"/>
              </a:rPr>
              <a:t>!)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57598" y="2447950"/>
            <a:ext cx="3438525" cy="4048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7887" y="1449099"/>
            <a:ext cx="2805600" cy="224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4042" y="4473765"/>
            <a:ext cx="2785382" cy="2138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273175" y="3844925"/>
            <a:ext cx="311150" cy="382905"/>
            <a:chOff x="1273175" y="3844925"/>
            <a:chExt cx="311150" cy="382905"/>
          </a:xfrm>
        </p:grpSpPr>
        <p:sp>
          <p:nvSpPr>
            <p:cNvPr id="9" name="object 9"/>
            <p:cNvSpPr/>
            <p:nvPr/>
          </p:nvSpPr>
          <p:spPr>
            <a:xfrm>
              <a:off x="1285875" y="3857625"/>
              <a:ext cx="285750" cy="357505"/>
            </a:xfrm>
            <a:custGeom>
              <a:avLst/>
              <a:gdLst/>
              <a:ahLst/>
              <a:cxnLst/>
              <a:rect l="l" t="t" r="r" b="b"/>
              <a:pathLst>
                <a:path w="285750" h="357504">
                  <a:moveTo>
                    <a:pt x="214249" y="0"/>
                  </a:moveTo>
                  <a:lnTo>
                    <a:pt x="71374" y="0"/>
                  </a:lnTo>
                  <a:lnTo>
                    <a:pt x="71374" y="214375"/>
                  </a:lnTo>
                  <a:lnTo>
                    <a:pt x="0" y="214375"/>
                  </a:lnTo>
                  <a:lnTo>
                    <a:pt x="142875" y="357250"/>
                  </a:lnTo>
                  <a:lnTo>
                    <a:pt x="285750" y="214375"/>
                  </a:lnTo>
                  <a:lnTo>
                    <a:pt x="214249" y="214375"/>
                  </a:lnTo>
                  <a:lnTo>
                    <a:pt x="2142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85875" y="3857625"/>
              <a:ext cx="285750" cy="357505"/>
            </a:xfrm>
            <a:custGeom>
              <a:avLst/>
              <a:gdLst/>
              <a:ahLst/>
              <a:cxnLst/>
              <a:rect l="l" t="t" r="r" b="b"/>
              <a:pathLst>
                <a:path w="285750" h="357504">
                  <a:moveTo>
                    <a:pt x="0" y="214375"/>
                  </a:moveTo>
                  <a:lnTo>
                    <a:pt x="71374" y="214375"/>
                  </a:lnTo>
                  <a:lnTo>
                    <a:pt x="71374" y="0"/>
                  </a:lnTo>
                  <a:lnTo>
                    <a:pt x="214249" y="0"/>
                  </a:lnTo>
                  <a:lnTo>
                    <a:pt x="214249" y="214375"/>
                  </a:lnTo>
                  <a:lnTo>
                    <a:pt x="285750" y="214375"/>
                  </a:lnTo>
                  <a:lnTo>
                    <a:pt x="142875" y="357250"/>
                  </a:lnTo>
                  <a:lnTo>
                    <a:pt x="0" y="214375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474" y="1919858"/>
            <a:ext cx="7324725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1640" y="5192033"/>
            <a:ext cx="4912360" cy="12849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1800" b="1" spc="140" dirty="0" smtClean="0">
                <a:latin typeface="Noto Sans CJK JP Black"/>
                <a:cs typeface="Noto Sans CJK JP Black"/>
              </a:rPr>
              <a:t>[ Input ]</a:t>
            </a:r>
            <a:r>
              <a:rPr lang="en-US" sz="1800" spc="140" dirty="0" smtClean="0">
                <a:latin typeface="Noto Sans CJK JP Black"/>
                <a:cs typeface="Noto Sans CJK JP Black"/>
              </a:rPr>
              <a:t> </a:t>
            </a:r>
            <a:r>
              <a:rPr sz="1800" spc="140" smtClean="0">
                <a:latin typeface="Noto Sans CJK JP Black"/>
                <a:cs typeface="Noto Sans CJK JP Black"/>
              </a:rPr>
              <a:t>입력</a:t>
            </a:r>
            <a:r>
              <a:rPr lang="ko-KR" altLang="en-US" spc="140" dirty="0" smtClean="0">
                <a:latin typeface="Noto Sans CJK JP Black"/>
                <a:cs typeface="Noto Sans CJK JP Black"/>
              </a:rPr>
              <a:t>으로 </a:t>
            </a:r>
            <a:r>
              <a:rPr lang="ko-KR" altLang="en-US" spc="140" dirty="0" err="1" smtClean="0">
                <a:latin typeface="Noto Sans CJK JP Black"/>
                <a:cs typeface="Noto Sans CJK JP Black"/>
              </a:rPr>
              <a:t>들어오는게</a:t>
            </a:r>
            <a:r>
              <a:rPr lang="ko-KR" altLang="en-US" spc="140" dirty="0" smtClean="0">
                <a:latin typeface="Noto Sans CJK JP Black"/>
                <a:cs typeface="Noto Sans CJK JP Black"/>
              </a:rPr>
              <a:t> </a:t>
            </a:r>
            <a:r>
              <a:rPr lang="ko-KR" altLang="en-US" b="1" spc="140" dirty="0" smtClean="0">
                <a:solidFill>
                  <a:srgbClr val="FF0000"/>
                </a:solidFill>
                <a:latin typeface="Noto Sans CJK JP Black"/>
                <a:cs typeface="Noto Sans CJK JP Bold"/>
              </a:rPr>
              <a:t>사진</a:t>
            </a:r>
            <a:r>
              <a:rPr sz="1800" b="1" spc="114" smtClean="0">
                <a:solidFill>
                  <a:srgbClr val="FF0000"/>
                </a:solidFill>
                <a:latin typeface="Noto Sans CJK JP Bold"/>
                <a:cs typeface="Noto Sans CJK JP Bold"/>
              </a:rPr>
              <a:t>/</a:t>
            </a:r>
            <a:r>
              <a:rPr sz="1800" b="1" spc="114">
                <a:solidFill>
                  <a:srgbClr val="FF0000"/>
                </a:solidFill>
                <a:latin typeface="Noto Sans CJK JP Black"/>
                <a:cs typeface="Noto Sans CJK JP Black"/>
              </a:rPr>
              <a:t>영상  </a:t>
            </a:r>
            <a:endParaRPr lang="en-US" sz="1800" b="1" spc="114" dirty="0" smtClean="0">
              <a:solidFill>
                <a:srgbClr val="FF0000"/>
              </a:solidFill>
              <a:latin typeface="Noto Sans CJK JP Black"/>
              <a:cs typeface="Noto Sans CJK JP Black"/>
            </a:endParaRP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1800" b="1" spc="-114" dirty="0" smtClean="0">
                <a:latin typeface="Noto Sans CJK JP Bold"/>
                <a:cs typeface="Noto Sans CJK JP Bold"/>
              </a:rPr>
              <a:t>[ Weight ]</a:t>
            </a:r>
            <a:r>
              <a:rPr lang="en-US" sz="1800" spc="-114" dirty="0" smtClean="0">
                <a:latin typeface="Noto Sans CJK JP Bold"/>
                <a:cs typeface="Noto Sans CJK JP Bold"/>
              </a:rPr>
              <a:t>  </a:t>
            </a:r>
            <a:r>
              <a:rPr lang="ko-KR" altLang="en-US" sz="1800" spc="-114" dirty="0" smtClean="0">
                <a:latin typeface="Noto Sans CJK JP Bold"/>
                <a:cs typeface="Noto Sans CJK JP Bold"/>
              </a:rPr>
              <a:t>가중치가 </a:t>
            </a:r>
            <a:r>
              <a:rPr lang="ko-KR" altLang="en-US" sz="1800" b="1" spc="-114" dirty="0" smtClean="0">
                <a:solidFill>
                  <a:srgbClr val="FF0000"/>
                </a:solidFill>
                <a:latin typeface="Noto Sans CJK JP Bold"/>
                <a:cs typeface="Noto Sans CJK JP Bold"/>
              </a:rPr>
              <a:t>필터</a:t>
            </a:r>
            <a:r>
              <a:rPr lang="ko-KR" altLang="en-US" sz="1800" spc="-114" dirty="0" smtClean="0">
                <a:latin typeface="Noto Sans CJK JP Bold"/>
                <a:cs typeface="Noto Sans CJK JP Bold"/>
              </a:rPr>
              <a:t>라는 점</a:t>
            </a:r>
            <a:endParaRPr lang="en-US" altLang="ko-KR" sz="1800" spc="-114" dirty="0" smtClean="0">
              <a:latin typeface="Noto Sans CJK JP Bold"/>
              <a:cs typeface="Noto Sans CJK JP Bold"/>
            </a:endParaRP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b="1" spc="-114" dirty="0" smtClean="0">
                <a:latin typeface="Noto Sans CJK JP Bold"/>
                <a:cs typeface="Noto Sans CJK JP Bold"/>
              </a:rPr>
              <a:t>[ </a:t>
            </a:r>
            <a:r>
              <a:rPr lang="ko-KR" altLang="en-US" b="1" spc="-114" dirty="0" smtClean="0">
                <a:latin typeface="Noto Sans CJK JP Bold"/>
                <a:cs typeface="Noto Sans CJK JP Bold"/>
              </a:rPr>
              <a:t>연산 방식 </a:t>
            </a:r>
            <a:r>
              <a:rPr lang="en-US" altLang="ko-KR" b="1" spc="-114" dirty="0" smtClean="0">
                <a:latin typeface="Noto Sans CJK JP Bold"/>
                <a:cs typeface="Noto Sans CJK JP Bold"/>
              </a:rPr>
              <a:t>]</a:t>
            </a:r>
            <a:r>
              <a:rPr sz="1800" spc="-114" smtClean="0">
                <a:latin typeface="Noto Sans CJK JP Bold"/>
                <a:cs typeface="Noto Sans CJK JP Bold"/>
              </a:rPr>
              <a:t> </a:t>
            </a:r>
            <a:r>
              <a:rPr lang="ko-KR" altLang="en-US" spc="-114" dirty="0" smtClean="0">
                <a:latin typeface="Noto Sans CJK JP Bold"/>
                <a:cs typeface="Noto Sans CJK JP Bold"/>
              </a:rPr>
              <a:t>단</a:t>
            </a:r>
            <a:r>
              <a:rPr lang="ko-KR" altLang="en-US" spc="-114" dirty="0" smtClean="0">
                <a:latin typeface="Noto Sans CJK JP Bold"/>
                <a:cs typeface="Noto Sans CJK JP Bold"/>
              </a:rPr>
              <a:t>순</a:t>
            </a:r>
            <a:r>
              <a:rPr sz="1800" spc="-114" smtClean="0">
                <a:latin typeface="Noto Sans CJK JP Bold"/>
                <a:cs typeface="Noto Sans CJK JP Bold"/>
              </a:rPr>
              <a:t> </a:t>
            </a:r>
            <a:r>
              <a:rPr sz="1800" spc="145" smtClean="0">
                <a:latin typeface="Noto Sans CJK JP Black"/>
                <a:cs typeface="Noto Sans CJK JP Black"/>
              </a:rPr>
              <a:t>곱</a:t>
            </a:r>
            <a:r>
              <a:rPr lang="ko-KR" altLang="en-US" sz="1800" spc="145" dirty="0" smtClean="0">
                <a:latin typeface="Noto Sans CJK JP Black"/>
                <a:cs typeface="Noto Sans CJK JP Black"/>
              </a:rPr>
              <a:t>셈이 아니라</a:t>
            </a:r>
            <a:r>
              <a:rPr sz="1800" spc="70" smtClean="0">
                <a:latin typeface="Noto Sans CJK JP Bold"/>
                <a:cs typeface="Noto Sans CJK JP Bold"/>
              </a:rPr>
              <a:t> </a:t>
            </a:r>
            <a:r>
              <a:rPr sz="1800" b="1" spc="14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합성곱</a:t>
            </a:r>
            <a:endParaRPr sz="1800" b="1">
              <a:solidFill>
                <a:srgbClr val="FF0000"/>
              </a:solidFill>
              <a:latin typeface="Noto Sans CJK JP Black"/>
              <a:cs typeface="Noto Sans CJK JP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1600" y="5743447"/>
            <a:ext cx="3352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305" dirty="0">
                <a:latin typeface="Bandal"/>
                <a:cs typeface="Bandal"/>
              </a:rPr>
              <a:t>Not </a:t>
            </a:r>
            <a:r>
              <a:rPr sz="2800" b="1" spc="95">
                <a:latin typeface="Bandal"/>
                <a:cs typeface="Bandal"/>
              </a:rPr>
              <a:t>so</a:t>
            </a:r>
            <a:r>
              <a:rPr sz="2800" b="1" spc="-665">
                <a:latin typeface="Bandal"/>
                <a:cs typeface="Bandal"/>
              </a:rPr>
              <a:t> </a:t>
            </a:r>
            <a:r>
              <a:rPr lang="en-US" sz="2800" b="1" spc="-665" dirty="0" smtClean="0">
                <a:latin typeface="Bandal"/>
                <a:cs typeface="Bandal"/>
              </a:rPr>
              <a:t> </a:t>
            </a:r>
            <a:r>
              <a:rPr sz="2800" b="1" spc="65" smtClean="0">
                <a:latin typeface="Bandal"/>
                <a:cs typeface="Bandal"/>
              </a:rPr>
              <a:t>different</a:t>
            </a:r>
            <a:r>
              <a:rPr sz="2800" b="1" spc="65" dirty="0">
                <a:latin typeface="Bandal"/>
                <a:cs typeface="Bandal"/>
              </a:rPr>
              <a:t>!</a:t>
            </a:r>
            <a:endParaRPr sz="2800" b="1">
              <a:latin typeface="Bandal"/>
              <a:cs typeface="Band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67792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1.</a:t>
            </a:r>
            <a:r>
              <a:rPr spc="-185" dirty="0"/>
              <a:t> </a:t>
            </a:r>
            <a:r>
              <a:rPr spc="375" dirty="0"/>
              <a:t>What</a:t>
            </a:r>
            <a:r>
              <a:rPr spc="-165" dirty="0"/>
              <a:t> </a:t>
            </a:r>
            <a:r>
              <a:rPr spc="-120" dirty="0"/>
              <a:t>is</a:t>
            </a:r>
            <a:r>
              <a:rPr spc="-155" dirty="0"/>
              <a:t> </a:t>
            </a:r>
            <a:r>
              <a:rPr spc="125" dirty="0"/>
              <a:t>Convolutional</a:t>
            </a:r>
            <a:r>
              <a:rPr spc="-170" dirty="0"/>
              <a:t> </a:t>
            </a:r>
            <a:r>
              <a:rPr spc="20" dirty="0"/>
              <a:t>Layer?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7308" y="1243076"/>
            <a:ext cx="24498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4045" marR="5080" indent="-60198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Noto Sans CJK JP Bold"/>
                <a:cs typeface="Noto Sans CJK JP Bold"/>
              </a:rPr>
              <a:t>[Fully </a:t>
            </a:r>
            <a:r>
              <a:rPr sz="1800" spc="-95" dirty="0">
                <a:latin typeface="Noto Sans CJK JP Bold"/>
                <a:cs typeface="Noto Sans CJK JP Bold"/>
              </a:rPr>
              <a:t>Connected </a:t>
            </a:r>
            <a:r>
              <a:rPr sz="1800" spc="-145" dirty="0">
                <a:latin typeface="Noto Sans CJK JP Bold"/>
                <a:cs typeface="Noto Sans CJK JP Bold"/>
              </a:rPr>
              <a:t>Layer]  </a:t>
            </a:r>
            <a:r>
              <a:rPr sz="1800" spc="140" dirty="0">
                <a:latin typeface="Noto Sans CJK JP Black"/>
                <a:cs typeface="Noto Sans CJK JP Black"/>
              </a:rPr>
              <a:t>젂결합</a:t>
            </a:r>
            <a:r>
              <a:rPr sz="1800" spc="195" dirty="0">
                <a:latin typeface="Noto Sans CJK JP Black"/>
                <a:cs typeface="Noto Sans CJK JP Black"/>
              </a:rPr>
              <a:t> </a:t>
            </a:r>
            <a:r>
              <a:rPr sz="1800" spc="140" dirty="0">
                <a:latin typeface="Noto Sans CJK JP Black"/>
                <a:cs typeface="Noto Sans CJK JP Black"/>
              </a:rPr>
              <a:t>계층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03038" y="1243076"/>
            <a:ext cx="22117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030" marR="5080" indent="-481965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Noto Sans CJK JP Bold"/>
                <a:cs typeface="Noto Sans CJK JP Bold"/>
              </a:rPr>
              <a:t>[Convolutional </a:t>
            </a:r>
            <a:r>
              <a:rPr sz="1800" spc="-145" dirty="0">
                <a:latin typeface="Noto Sans CJK JP Bold"/>
                <a:cs typeface="Noto Sans CJK JP Bold"/>
              </a:rPr>
              <a:t>Layer]  </a:t>
            </a:r>
            <a:r>
              <a:rPr sz="1800" spc="140" dirty="0">
                <a:latin typeface="Noto Sans CJK JP Black"/>
                <a:cs typeface="Noto Sans CJK JP Black"/>
              </a:rPr>
              <a:t>합성곱</a:t>
            </a:r>
            <a:r>
              <a:rPr sz="1800" spc="200" dirty="0">
                <a:latin typeface="Noto Sans CJK JP Black"/>
                <a:cs typeface="Noto Sans CJK JP Black"/>
              </a:rPr>
              <a:t> </a:t>
            </a:r>
            <a:r>
              <a:rPr sz="1800" spc="140" dirty="0">
                <a:latin typeface="Noto Sans CJK JP Black"/>
                <a:cs typeface="Noto Sans CJK JP Black"/>
              </a:rPr>
              <a:t>계층</a:t>
            </a:r>
            <a:endParaRPr sz="1800">
              <a:latin typeface="Noto Sans CJK JP Black"/>
              <a:cs typeface="Noto Sans CJK JP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24358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7. </a:t>
            </a:r>
            <a:r>
              <a:rPr spc="600" dirty="0"/>
              <a:t>심화</a:t>
            </a:r>
            <a:r>
              <a:rPr spc="-509" dirty="0"/>
              <a:t> </a:t>
            </a:r>
            <a:r>
              <a:rPr spc="585" dirty="0"/>
              <a:t>CNN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8916" y="885825"/>
            <a:ext cx="193568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u="sng" spc="9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6.</a:t>
            </a:r>
            <a:r>
              <a:rPr sz="2000" b="0" u="sng" spc="-22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2000" b="0" u="sng" spc="18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DenseNet</a:t>
            </a:r>
            <a:endParaRPr sz="2000">
              <a:latin typeface="Bandal"/>
              <a:cs typeface="Band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474" y="1437260"/>
            <a:ext cx="4000500" cy="3450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0199" y="5154635"/>
            <a:ext cx="7721600" cy="153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36872" y="2002282"/>
            <a:ext cx="46177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Noto Sans CJK JP Bold"/>
                <a:cs typeface="Noto Sans CJK JP Bold"/>
              </a:rPr>
              <a:t>ResNet </a:t>
            </a:r>
            <a:r>
              <a:rPr sz="1800" spc="140" dirty="0">
                <a:latin typeface="Noto Sans CJK JP Black"/>
                <a:cs typeface="Noto Sans CJK JP Black"/>
              </a:rPr>
              <a:t>아이디어의 연장선</a:t>
            </a:r>
            <a:r>
              <a:rPr sz="1800" spc="325" dirty="0">
                <a:latin typeface="Noto Sans CJK JP Black"/>
                <a:cs typeface="Noto Sans CJK JP Black"/>
              </a:rPr>
              <a:t> </a:t>
            </a:r>
            <a:r>
              <a:rPr sz="1800" spc="-5" dirty="0">
                <a:latin typeface="Noto Sans CJK JP Black"/>
                <a:cs typeface="Noto Sans CJK JP Black"/>
              </a:rPr>
              <a:t>상</a:t>
            </a:r>
            <a:r>
              <a:rPr sz="1800" spc="-5" dirty="0">
                <a:latin typeface="Noto Sans CJK JP Bold"/>
                <a:cs typeface="Noto Sans CJK JP Bold"/>
              </a:rPr>
              <a:t>!</a:t>
            </a:r>
            <a:endParaRPr sz="1800">
              <a:latin typeface="Noto Sans CJK JP Bold"/>
              <a:cs typeface="Noto Sans CJK JP Bold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</a:pPr>
            <a:r>
              <a:rPr sz="1800" spc="140" dirty="0">
                <a:latin typeface="Noto Sans CJK JP Black"/>
                <a:cs typeface="Noto Sans CJK JP Black"/>
              </a:rPr>
              <a:t>마찬가지로 </a:t>
            </a:r>
            <a:r>
              <a:rPr sz="1800" spc="-105" dirty="0">
                <a:latin typeface="Noto Sans CJK JP Bold"/>
                <a:cs typeface="Noto Sans CJK JP Bold"/>
              </a:rPr>
              <a:t>Pre-Activation </a:t>
            </a:r>
            <a:r>
              <a:rPr sz="1800" spc="-135" dirty="0">
                <a:latin typeface="Noto Sans CJK JP Bold"/>
                <a:cs typeface="Noto Sans CJK JP Bold"/>
              </a:rPr>
              <a:t>( </a:t>
            </a:r>
            <a:r>
              <a:rPr sz="1800" spc="-80" dirty="0">
                <a:latin typeface="Noto Sans CJK JP Bold"/>
                <a:cs typeface="Noto Sans CJK JP Bold"/>
              </a:rPr>
              <a:t>BN-ReLU-Conv</a:t>
            </a:r>
            <a:r>
              <a:rPr sz="1800" spc="110" dirty="0">
                <a:latin typeface="Noto Sans CJK JP Bold"/>
                <a:cs typeface="Noto Sans CJK JP Bold"/>
              </a:rPr>
              <a:t> </a:t>
            </a:r>
            <a:r>
              <a:rPr sz="1800" spc="-135" dirty="0">
                <a:latin typeface="Noto Sans CJK JP Bold"/>
                <a:cs typeface="Noto Sans CJK JP Bold"/>
              </a:rPr>
              <a:t>)</a:t>
            </a:r>
            <a:endParaRPr sz="1800">
              <a:latin typeface="Noto Sans CJK JP Bold"/>
              <a:cs typeface="Noto Sans CJK JP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29692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7. </a:t>
            </a:r>
            <a:r>
              <a:rPr spc="600" dirty="0"/>
              <a:t>심화</a:t>
            </a:r>
            <a:r>
              <a:rPr spc="-509" dirty="0"/>
              <a:t> </a:t>
            </a:r>
            <a:r>
              <a:rPr spc="585" dirty="0"/>
              <a:t>CNN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8916" y="885825"/>
            <a:ext cx="185948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u="sng" spc="9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6.</a:t>
            </a:r>
            <a:r>
              <a:rPr sz="2000" b="0" u="sng" spc="-22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2000" b="0" u="sng" spc="18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DenseNet</a:t>
            </a:r>
            <a:endParaRPr sz="2000">
              <a:latin typeface="Bandal"/>
              <a:cs typeface="Band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1637" y="1428750"/>
            <a:ext cx="7721600" cy="345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22044" y="5602020"/>
            <a:ext cx="5753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0" dirty="0">
                <a:latin typeface="Noto Sans CJK JP Black"/>
                <a:cs typeface="Noto Sans CJK JP Black"/>
              </a:rPr>
              <a:t>쉽게 </a:t>
            </a:r>
            <a:r>
              <a:rPr sz="1800" spc="30" dirty="0">
                <a:latin typeface="Noto Sans CJK JP Black"/>
                <a:cs typeface="Noto Sans CJK JP Black"/>
              </a:rPr>
              <a:t>말해</a:t>
            </a:r>
            <a:r>
              <a:rPr sz="1800" spc="30" dirty="0">
                <a:latin typeface="Noto Sans CJK JP Bold"/>
                <a:cs typeface="Noto Sans CJK JP Bold"/>
              </a:rPr>
              <a:t>, </a:t>
            </a:r>
            <a:r>
              <a:rPr sz="1800" spc="-60">
                <a:solidFill>
                  <a:srgbClr val="FF0000"/>
                </a:solidFill>
                <a:latin typeface="Noto Sans CJK JP Black"/>
                <a:cs typeface="Noto Sans CJK JP Black"/>
              </a:rPr>
              <a:t>“</a:t>
            </a:r>
            <a:r>
              <a:rPr sz="1800" spc="-60" smtClean="0">
                <a:solidFill>
                  <a:srgbClr val="FF0000"/>
                </a:solidFill>
                <a:latin typeface="Noto Sans CJK JP Black"/>
                <a:cs typeface="Noto Sans CJK JP Black"/>
              </a:rPr>
              <a:t>이</a:t>
            </a:r>
            <a:r>
              <a:rPr lang="ko-KR" altLang="en-US" spc="-6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전</a:t>
            </a:r>
            <a:r>
              <a:rPr sz="1800" spc="-60" smtClean="0">
                <a:solidFill>
                  <a:srgbClr val="FF0000"/>
                </a:solidFill>
                <a:latin typeface="Noto Sans CJK JP Black"/>
                <a:cs typeface="Noto Sans CJK JP Black"/>
              </a:rPr>
              <a:t> </a:t>
            </a:r>
            <a:r>
              <a:rPr sz="1800" spc="-120" dirty="0">
                <a:solidFill>
                  <a:srgbClr val="FF0000"/>
                </a:solidFill>
                <a:latin typeface="Noto Sans CJK JP Bold"/>
                <a:cs typeface="Noto Sans CJK JP Bold"/>
              </a:rPr>
              <a:t>feature </a:t>
            </a:r>
            <a:r>
              <a:rPr sz="1800" spc="-55" dirty="0">
                <a:solidFill>
                  <a:srgbClr val="FF0000"/>
                </a:solidFill>
                <a:latin typeface="Noto Sans CJK JP Bold"/>
                <a:cs typeface="Noto Sans CJK JP Bold"/>
              </a:rPr>
              <a:t>map</a:t>
            </a:r>
            <a:r>
              <a:rPr sz="1800" spc="-55" dirty="0">
                <a:solidFill>
                  <a:srgbClr val="FF0000"/>
                </a:solidFill>
                <a:latin typeface="Noto Sans CJK JP Black"/>
                <a:cs typeface="Noto Sans CJK JP Black"/>
              </a:rPr>
              <a:t>에 </a:t>
            </a:r>
            <a:r>
              <a:rPr sz="1800" spc="14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누적해서</a:t>
            </a:r>
            <a:r>
              <a:rPr sz="1800" spc="-25" dirty="0">
                <a:solidFill>
                  <a:srgbClr val="FF0000"/>
                </a:solidFill>
                <a:latin typeface="Noto Sans CJK JP Black"/>
                <a:cs typeface="Noto Sans CJK JP Black"/>
              </a:rPr>
              <a:t> </a:t>
            </a:r>
            <a:r>
              <a:rPr sz="1800" spc="-170" dirty="0">
                <a:solidFill>
                  <a:srgbClr val="FF0000"/>
                </a:solidFill>
                <a:latin typeface="Noto Sans CJK JP Black"/>
                <a:cs typeface="Noto Sans CJK JP Black"/>
              </a:rPr>
              <a:t>concatenate!”</a:t>
            </a:r>
            <a:endParaRPr sz="1800">
              <a:latin typeface="Noto Sans CJK JP Black"/>
              <a:cs typeface="Noto Sans CJK JP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22834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7. </a:t>
            </a:r>
            <a:r>
              <a:rPr spc="600" dirty="0"/>
              <a:t>심화</a:t>
            </a:r>
            <a:r>
              <a:rPr spc="-509" dirty="0"/>
              <a:t> </a:t>
            </a:r>
            <a:r>
              <a:rPr spc="585" dirty="0"/>
              <a:t>CNN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8916" y="885825"/>
            <a:ext cx="193568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u="sng" spc="9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6.</a:t>
            </a:r>
            <a:r>
              <a:rPr sz="2000" b="0" u="sng" spc="-22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2000" b="0" u="sng" spc="18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DenseNet</a:t>
            </a:r>
            <a:endParaRPr sz="2000">
              <a:latin typeface="Bandal"/>
              <a:cs typeface="Band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3625" y="1881123"/>
            <a:ext cx="6724650" cy="2698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36142" y="5050028"/>
            <a:ext cx="5027930" cy="8483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spc="-65" dirty="0">
                <a:latin typeface="Noto Sans CJK JP Bold"/>
                <a:cs typeface="Noto Sans CJK JP Bold"/>
              </a:rPr>
              <a:t>Deep </a:t>
            </a:r>
            <a:r>
              <a:rPr sz="1800" spc="135" dirty="0">
                <a:latin typeface="Noto Sans CJK JP Bold"/>
                <a:cs typeface="Noto Sans CJK JP Bold"/>
              </a:rPr>
              <a:t>-&gt; </a:t>
            </a:r>
            <a:r>
              <a:rPr sz="1800" spc="140" dirty="0">
                <a:latin typeface="Noto Sans CJK JP Black"/>
                <a:cs typeface="Noto Sans CJK JP Black"/>
              </a:rPr>
              <a:t>연산량 </a:t>
            </a:r>
            <a:r>
              <a:rPr sz="1800" spc="-85" dirty="0">
                <a:latin typeface="Noto Sans CJK JP Bold"/>
                <a:cs typeface="Noto Sans CJK JP Bold"/>
              </a:rPr>
              <a:t>too</a:t>
            </a:r>
            <a:r>
              <a:rPr sz="1800" spc="-20" dirty="0">
                <a:latin typeface="Noto Sans CJK JP Bold"/>
                <a:cs typeface="Noto Sans CJK JP Bold"/>
              </a:rPr>
              <a:t> </a:t>
            </a:r>
            <a:r>
              <a:rPr sz="1800" spc="-125" dirty="0">
                <a:latin typeface="Noto Sans CJK JP Bold"/>
                <a:cs typeface="Noto Sans CJK JP Bold"/>
              </a:rPr>
              <a:t>much!</a:t>
            </a:r>
            <a:endParaRPr sz="1800">
              <a:latin typeface="Noto Sans CJK JP Bold"/>
              <a:cs typeface="Noto Sans CJK JP Bold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140" dirty="0">
                <a:latin typeface="Noto Sans CJK JP Black"/>
                <a:cs typeface="Noto Sans CJK JP Black"/>
              </a:rPr>
              <a:t>그래서 </a:t>
            </a:r>
            <a:r>
              <a:rPr sz="1800" spc="-229" dirty="0">
                <a:latin typeface="Noto Sans CJK JP Black"/>
                <a:cs typeface="Noto Sans CJK JP Black"/>
              </a:rPr>
              <a:t>“1x1 </a:t>
            </a:r>
            <a:r>
              <a:rPr sz="1800" spc="-95" dirty="0">
                <a:latin typeface="Noto Sans CJK JP Bold"/>
                <a:cs typeface="Noto Sans CJK JP Bold"/>
              </a:rPr>
              <a:t>Conv </a:t>
            </a:r>
            <a:r>
              <a:rPr sz="1800" spc="-175" dirty="0">
                <a:latin typeface="Noto Sans CJK JP Black"/>
                <a:cs typeface="Noto Sans CJK JP Black"/>
              </a:rPr>
              <a:t>( </a:t>
            </a:r>
            <a:r>
              <a:rPr sz="1800" spc="165" dirty="0">
                <a:latin typeface="Noto Sans CJK JP Black"/>
                <a:cs typeface="Noto Sans CJK JP Black"/>
              </a:rPr>
              <a:t>= </a:t>
            </a:r>
            <a:r>
              <a:rPr sz="1800" spc="-155" dirty="0">
                <a:latin typeface="Noto Sans CJK JP Black"/>
                <a:cs typeface="Noto Sans CJK JP Black"/>
              </a:rPr>
              <a:t>Bottleneck </a:t>
            </a:r>
            <a:r>
              <a:rPr sz="1800" spc="-180" dirty="0">
                <a:latin typeface="Noto Sans CJK JP Black"/>
                <a:cs typeface="Noto Sans CJK JP Black"/>
              </a:rPr>
              <a:t>Layer </a:t>
            </a:r>
            <a:r>
              <a:rPr sz="1800" spc="-315" dirty="0">
                <a:latin typeface="Noto Sans CJK JP Black"/>
                <a:cs typeface="Noto Sans CJK JP Black"/>
              </a:rPr>
              <a:t>)”</a:t>
            </a:r>
            <a:r>
              <a:rPr sz="1800" spc="-220" dirty="0">
                <a:latin typeface="Noto Sans CJK JP Black"/>
                <a:cs typeface="Noto Sans CJK JP Black"/>
              </a:rPr>
              <a:t> </a:t>
            </a:r>
            <a:r>
              <a:rPr sz="1800" spc="140" dirty="0">
                <a:latin typeface="Noto Sans CJK JP Black"/>
                <a:cs typeface="Noto Sans CJK JP Black"/>
              </a:rPr>
              <a:t>사용함</a:t>
            </a:r>
            <a:endParaRPr sz="1800">
              <a:latin typeface="Noto Sans CJK JP Black"/>
              <a:cs typeface="Noto Sans CJK JP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424" y="2445141"/>
            <a:ext cx="8232521" cy="28161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25120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8.</a:t>
            </a:r>
            <a:r>
              <a:rPr spc="-245" dirty="0"/>
              <a:t> </a:t>
            </a:r>
            <a:r>
              <a:rPr spc="385" dirty="0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14094" y="1027303"/>
            <a:ext cx="5953506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585" dirty="0">
                <a:latin typeface="Bandal"/>
                <a:cs typeface="Bandal"/>
              </a:rPr>
              <a:t>CNN</a:t>
            </a:r>
            <a:r>
              <a:rPr sz="2400" b="0" spc="-165" dirty="0">
                <a:latin typeface="Bandal"/>
                <a:cs typeface="Bandal"/>
              </a:rPr>
              <a:t> </a:t>
            </a:r>
            <a:r>
              <a:rPr sz="2400" b="0" spc="-120" dirty="0">
                <a:latin typeface="Bandal"/>
                <a:cs typeface="Bandal"/>
              </a:rPr>
              <a:t>is</a:t>
            </a:r>
            <a:r>
              <a:rPr sz="2400" b="0" spc="-160" dirty="0">
                <a:latin typeface="Bandal"/>
                <a:cs typeface="Bandal"/>
              </a:rPr>
              <a:t> </a:t>
            </a:r>
            <a:r>
              <a:rPr sz="2400" b="0" spc="290" dirty="0">
                <a:latin typeface="Bandal"/>
                <a:cs typeface="Bandal"/>
              </a:rPr>
              <a:t>good</a:t>
            </a:r>
            <a:r>
              <a:rPr sz="2400" b="0" spc="-155" dirty="0">
                <a:latin typeface="Bandal"/>
                <a:cs typeface="Bandal"/>
              </a:rPr>
              <a:t> </a:t>
            </a:r>
            <a:r>
              <a:rPr sz="2400" b="0" spc="105" dirty="0">
                <a:latin typeface="Bandal"/>
                <a:cs typeface="Bandal"/>
              </a:rPr>
              <a:t>for</a:t>
            </a:r>
            <a:r>
              <a:rPr sz="2400" b="0" spc="-130" dirty="0">
                <a:latin typeface="Bandal"/>
                <a:cs typeface="Bandal"/>
              </a:rPr>
              <a:t> </a:t>
            </a:r>
            <a:r>
              <a:rPr sz="2400" b="0" spc="275" dirty="0">
                <a:latin typeface="Bandal"/>
                <a:cs typeface="Bandal"/>
              </a:rPr>
              <a:t>image</a:t>
            </a:r>
            <a:r>
              <a:rPr sz="2400" b="0" spc="-160" dirty="0">
                <a:latin typeface="Bandal"/>
                <a:cs typeface="Bandal"/>
              </a:rPr>
              <a:t> </a:t>
            </a:r>
            <a:r>
              <a:rPr sz="2400" b="0" spc="-10" dirty="0">
                <a:latin typeface="Bandal"/>
                <a:cs typeface="Bandal"/>
              </a:rPr>
              <a:t>classification!</a:t>
            </a:r>
            <a:endParaRPr sz="2400">
              <a:latin typeface="Bandal"/>
              <a:cs typeface="Band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4056" y="1295400"/>
            <a:ext cx="5644126" cy="39862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39" y="26923"/>
            <a:ext cx="56362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105" dirty="0">
                <a:latin typeface="Bandal"/>
                <a:cs typeface="Bandal"/>
              </a:rPr>
              <a:t>1.</a:t>
            </a:r>
            <a:r>
              <a:rPr sz="2400" b="0" spc="-185" dirty="0">
                <a:latin typeface="Bandal"/>
                <a:cs typeface="Bandal"/>
              </a:rPr>
              <a:t> </a:t>
            </a:r>
            <a:r>
              <a:rPr sz="2400" b="0" spc="375" dirty="0">
                <a:latin typeface="Bandal"/>
                <a:cs typeface="Bandal"/>
              </a:rPr>
              <a:t>What</a:t>
            </a:r>
            <a:r>
              <a:rPr sz="2400" b="0" spc="-165" dirty="0">
                <a:latin typeface="Bandal"/>
                <a:cs typeface="Bandal"/>
              </a:rPr>
              <a:t> </a:t>
            </a:r>
            <a:r>
              <a:rPr sz="2400" b="0" spc="-120" dirty="0">
                <a:latin typeface="Bandal"/>
                <a:cs typeface="Bandal"/>
              </a:rPr>
              <a:t>is</a:t>
            </a:r>
            <a:r>
              <a:rPr sz="2400" b="0" spc="-155" dirty="0">
                <a:latin typeface="Bandal"/>
                <a:cs typeface="Bandal"/>
              </a:rPr>
              <a:t> </a:t>
            </a:r>
            <a:r>
              <a:rPr sz="2400" b="0" spc="125" dirty="0">
                <a:latin typeface="Bandal"/>
                <a:cs typeface="Bandal"/>
              </a:rPr>
              <a:t>Convolutional</a:t>
            </a:r>
            <a:r>
              <a:rPr sz="2400" b="0" spc="-170" dirty="0">
                <a:latin typeface="Bandal"/>
                <a:cs typeface="Bandal"/>
              </a:rPr>
              <a:t> </a:t>
            </a:r>
            <a:r>
              <a:rPr sz="2400" b="0" spc="20" dirty="0">
                <a:latin typeface="Bandal"/>
                <a:cs typeface="Bandal"/>
              </a:rPr>
              <a:t>Layer?</a:t>
            </a:r>
            <a:endParaRPr sz="2400">
              <a:latin typeface="Bandal"/>
              <a:cs typeface="Band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642" y="885825"/>
            <a:ext cx="115935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0" dirty="0">
                <a:solidFill>
                  <a:srgbClr val="FF0000"/>
                </a:solidFill>
                <a:latin typeface="Noto Sans CJK JP Bold"/>
                <a:cs typeface="Noto Sans CJK JP Bold"/>
              </a:rPr>
              <a:t>(1)</a:t>
            </a:r>
            <a:r>
              <a:rPr sz="1800" b="1" spc="120" dirty="0">
                <a:solidFill>
                  <a:srgbClr val="FF0000"/>
                </a:solidFill>
                <a:latin typeface="Noto Sans CJK JP Bold"/>
                <a:cs typeface="Noto Sans CJK JP Bold"/>
              </a:rPr>
              <a:t> </a:t>
            </a:r>
            <a:r>
              <a:rPr sz="1800" b="1" spc="-110" dirty="0">
                <a:solidFill>
                  <a:srgbClr val="FF0000"/>
                </a:solidFill>
                <a:latin typeface="Noto Sans CJK JP Bold"/>
                <a:cs typeface="Noto Sans CJK JP Bold"/>
              </a:rPr>
              <a:t>input</a:t>
            </a:r>
            <a:endParaRPr sz="1800" b="1">
              <a:solidFill>
                <a:srgbClr val="FF0000"/>
              </a:solidFill>
              <a:latin typeface="Noto Sans CJK JP Bold"/>
              <a:cs typeface="Noto Sans CJK JP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8350" y="1257300"/>
            <a:ext cx="7308850" cy="499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4642" y="885825"/>
            <a:ext cx="512175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0" dirty="0">
                <a:solidFill>
                  <a:srgbClr val="FF0000"/>
                </a:solidFill>
                <a:latin typeface="Noto Sans CJK JP Bold"/>
                <a:cs typeface="Noto Sans CJK JP Bold"/>
              </a:rPr>
              <a:t>(2</a:t>
            </a:r>
            <a:r>
              <a:rPr sz="1800" b="1" spc="-110">
                <a:solidFill>
                  <a:srgbClr val="FF0000"/>
                </a:solidFill>
                <a:latin typeface="Noto Sans CJK JP Bold"/>
                <a:cs typeface="Noto Sans CJK JP Bold"/>
              </a:rPr>
              <a:t>)</a:t>
            </a:r>
            <a:r>
              <a:rPr sz="1800" b="1" spc="135">
                <a:solidFill>
                  <a:srgbClr val="FF0000"/>
                </a:solidFill>
                <a:latin typeface="Noto Sans CJK JP Bold"/>
                <a:cs typeface="Noto Sans CJK JP Bold"/>
              </a:rPr>
              <a:t> </a:t>
            </a:r>
            <a:r>
              <a:rPr lang="en-US" sz="1800" b="1" spc="-125" dirty="0" smtClean="0">
                <a:solidFill>
                  <a:srgbClr val="FF0000"/>
                </a:solidFill>
                <a:latin typeface="Noto Sans CJK JP Bold"/>
                <a:cs typeface="Noto Sans CJK JP Bold"/>
              </a:rPr>
              <a:t>F</a:t>
            </a:r>
            <a:r>
              <a:rPr sz="1800" b="1" spc="-125" smtClean="0">
                <a:solidFill>
                  <a:srgbClr val="FF0000"/>
                </a:solidFill>
                <a:latin typeface="Noto Sans CJK JP Bold"/>
                <a:cs typeface="Noto Sans CJK JP Bold"/>
              </a:rPr>
              <a:t>ilter</a:t>
            </a:r>
            <a:r>
              <a:rPr lang="en-US" sz="1800" b="1" spc="-125" dirty="0" smtClean="0">
                <a:solidFill>
                  <a:srgbClr val="FF0000"/>
                </a:solidFill>
                <a:latin typeface="Noto Sans CJK JP Bold"/>
                <a:cs typeface="Noto Sans CJK JP Bold"/>
              </a:rPr>
              <a:t> </a:t>
            </a:r>
            <a:r>
              <a:rPr lang="en-US" sz="1800" spc="-125" dirty="0" smtClean="0">
                <a:latin typeface="Noto Sans CJK JP Bold"/>
                <a:cs typeface="Noto Sans CJK JP Bold"/>
              </a:rPr>
              <a:t>( = </a:t>
            </a:r>
            <a:r>
              <a:rPr lang="en-US" spc="-125" dirty="0" smtClean="0">
                <a:latin typeface="Noto Sans CJK JP Bold"/>
                <a:cs typeface="Noto Sans CJK JP Bold"/>
              </a:rPr>
              <a:t>weight matrix </a:t>
            </a:r>
            <a:r>
              <a:rPr lang="en-US" altLang="ko-KR" spc="-125" dirty="0" smtClean="0">
                <a:latin typeface="Noto Sans CJK JP Bold"/>
                <a:cs typeface="Noto Sans CJK JP Bold"/>
              </a:rPr>
              <a:t>) &amp; </a:t>
            </a:r>
            <a:r>
              <a:rPr lang="en-US" altLang="ko-KR" b="1" spc="-125" dirty="0" smtClean="0">
                <a:solidFill>
                  <a:srgbClr val="FF0000"/>
                </a:solidFill>
                <a:latin typeface="Noto Sans CJK JP Bold"/>
                <a:cs typeface="Noto Sans CJK JP Bold"/>
              </a:rPr>
              <a:t>(3) </a:t>
            </a:r>
            <a:r>
              <a:rPr lang="ko-KR" altLang="en-US" b="1" spc="-125" dirty="0" err="1" smtClean="0">
                <a:solidFill>
                  <a:srgbClr val="FF0000"/>
                </a:solidFill>
                <a:latin typeface="Noto Sans CJK JP Bold"/>
                <a:cs typeface="Noto Sans CJK JP Bold"/>
              </a:rPr>
              <a:t>합성곱</a:t>
            </a:r>
            <a:endParaRPr sz="1800" b="1">
              <a:solidFill>
                <a:srgbClr val="FF0000"/>
              </a:solidFill>
              <a:latin typeface="Noto Sans CJK JP Bold"/>
              <a:cs typeface="Noto Sans CJK JP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6923"/>
            <a:ext cx="56362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105" dirty="0">
                <a:latin typeface="Bandal"/>
                <a:cs typeface="Bandal"/>
              </a:rPr>
              <a:t>1.</a:t>
            </a:r>
            <a:r>
              <a:rPr sz="2400" b="0" spc="-185" dirty="0">
                <a:latin typeface="Bandal"/>
                <a:cs typeface="Bandal"/>
              </a:rPr>
              <a:t> </a:t>
            </a:r>
            <a:r>
              <a:rPr sz="2400" b="0" spc="375" dirty="0">
                <a:latin typeface="Bandal"/>
                <a:cs typeface="Bandal"/>
              </a:rPr>
              <a:t>What</a:t>
            </a:r>
            <a:r>
              <a:rPr sz="2400" b="0" spc="-165" dirty="0">
                <a:latin typeface="Bandal"/>
                <a:cs typeface="Bandal"/>
              </a:rPr>
              <a:t> </a:t>
            </a:r>
            <a:r>
              <a:rPr sz="2400" b="0" spc="-120" dirty="0">
                <a:latin typeface="Bandal"/>
                <a:cs typeface="Bandal"/>
              </a:rPr>
              <a:t>is</a:t>
            </a:r>
            <a:r>
              <a:rPr sz="2400" b="0" spc="-155" dirty="0">
                <a:latin typeface="Bandal"/>
                <a:cs typeface="Bandal"/>
              </a:rPr>
              <a:t> </a:t>
            </a:r>
            <a:r>
              <a:rPr sz="2400" b="0" spc="125" dirty="0">
                <a:latin typeface="Bandal"/>
                <a:cs typeface="Bandal"/>
              </a:rPr>
              <a:t>Convolutional</a:t>
            </a:r>
            <a:r>
              <a:rPr sz="2400" b="0" spc="-170" dirty="0">
                <a:latin typeface="Bandal"/>
                <a:cs typeface="Bandal"/>
              </a:rPr>
              <a:t> </a:t>
            </a:r>
            <a:r>
              <a:rPr sz="2400" b="0" spc="20" dirty="0">
                <a:latin typeface="Bandal"/>
                <a:cs typeface="Bandal"/>
              </a:rPr>
              <a:t>Layer?</a:t>
            </a:r>
            <a:endParaRPr sz="2400">
              <a:latin typeface="Bandal"/>
              <a:cs typeface="Band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5825" y="2038350"/>
            <a:ext cx="7267575" cy="2676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1868" y="5615736"/>
            <a:ext cx="705053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40">
                <a:latin typeface="Noto Sans CJK JP Black"/>
                <a:cs typeface="Noto Sans CJK JP Black"/>
              </a:rPr>
              <a:t>뉴런들이 </a:t>
            </a:r>
            <a:r>
              <a:rPr sz="1800" spc="140" smtClean="0">
                <a:latin typeface="Noto Sans CJK JP Black"/>
                <a:cs typeface="Noto Sans CJK JP Black"/>
              </a:rPr>
              <a:t>곱해</a:t>
            </a:r>
            <a:r>
              <a:rPr lang="ko-KR" altLang="en-US" sz="1800" spc="140" dirty="0" smtClean="0">
                <a:latin typeface="Noto Sans CJK JP Black"/>
                <a:cs typeface="Noto Sans CJK JP Black"/>
              </a:rPr>
              <a:t>진</a:t>
            </a:r>
            <a:r>
              <a:rPr sz="1800" spc="140" smtClean="0">
                <a:latin typeface="Noto Sans CJK JP Black"/>
                <a:cs typeface="Noto Sans CJK JP Black"/>
              </a:rPr>
              <a:t> </a:t>
            </a:r>
            <a:r>
              <a:rPr sz="1800" spc="-25" dirty="0">
                <a:latin typeface="Noto Sans CJK JP Black"/>
                <a:cs typeface="Noto Sans CJK JP Black"/>
              </a:rPr>
              <a:t>뒤</a:t>
            </a:r>
            <a:r>
              <a:rPr sz="1800" spc="-25" dirty="0">
                <a:latin typeface="Noto Sans CJK JP Bold"/>
                <a:cs typeface="Noto Sans CJK JP Bold"/>
              </a:rPr>
              <a:t>, </a:t>
            </a:r>
            <a:r>
              <a:rPr sz="1800" spc="140" dirty="0">
                <a:latin typeface="Noto Sans CJK JP Black"/>
                <a:cs typeface="Noto Sans CJK JP Black"/>
              </a:rPr>
              <a:t>모두 </a:t>
            </a:r>
            <a:r>
              <a:rPr sz="1800" spc="65" dirty="0">
                <a:latin typeface="Noto Sans CJK JP Black"/>
                <a:cs typeface="Noto Sans CJK JP Black"/>
              </a:rPr>
              <a:t>더해짐</a:t>
            </a:r>
            <a:r>
              <a:rPr sz="1800" spc="65" dirty="0">
                <a:latin typeface="Noto Sans CJK JP Bold"/>
                <a:cs typeface="Noto Sans CJK JP Bold"/>
              </a:rPr>
              <a:t>! </a:t>
            </a:r>
            <a:r>
              <a:rPr sz="1800" spc="-135" dirty="0">
                <a:latin typeface="Noto Sans CJK JP Bold"/>
                <a:cs typeface="Noto Sans CJK JP Bold"/>
              </a:rPr>
              <a:t>( </a:t>
            </a:r>
            <a:r>
              <a:rPr sz="1800" spc="-100" dirty="0">
                <a:latin typeface="Noto Sans CJK JP Bold"/>
                <a:cs typeface="Noto Sans CJK JP Bold"/>
              </a:rPr>
              <a:t>Matrix </a:t>
            </a:r>
            <a:r>
              <a:rPr sz="1800" spc="145" dirty="0">
                <a:latin typeface="Noto Sans CJK JP Black"/>
                <a:cs typeface="Noto Sans CJK JP Black"/>
              </a:rPr>
              <a:t>곱 </a:t>
            </a:r>
            <a:r>
              <a:rPr sz="1800" spc="140" dirty="0">
                <a:latin typeface="Noto Sans CJK JP Black"/>
                <a:cs typeface="Noto Sans CJK JP Black"/>
              </a:rPr>
              <a:t>연산으로 표현</a:t>
            </a:r>
            <a:r>
              <a:rPr sz="1800" spc="175" dirty="0">
                <a:latin typeface="Noto Sans CJK JP Black"/>
                <a:cs typeface="Noto Sans CJK JP Black"/>
              </a:rPr>
              <a:t> </a:t>
            </a:r>
            <a:r>
              <a:rPr sz="1800" spc="-135" dirty="0">
                <a:latin typeface="Noto Sans CJK JP Bold"/>
                <a:cs typeface="Noto Sans CJK JP Bold"/>
              </a:rPr>
              <a:t>)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64" y="957453"/>
            <a:ext cx="3907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u="sng" spc="75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(1)</a:t>
            </a:r>
            <a:r>
              <a:rPr sz="1800" b="0" u="sng" spc="-145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1800" b="0" u="sng" spc="245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FC의</a:t>
            </a:r>
            <a:r>
              <a:rPr sz="1800" b="0" u="sng" spc="-14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1800" b="0" u="sng" spc="50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수식적</a:t>
            </a:r>
            <a:r>
              <a:rPr sz="1800" b="0" u="sng" spc="-14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1800" b="0" u="sng" spc="52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표현</a:t>
            </a:r>
            <a:endParaRPr sz="1800">
              <a:latin typeface="Bandal"/>
              <a:cs typeface="Band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8" y="26923"/>
            <a:ext cx="61696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2.</a:t>
            </a:r>
            <a:r>
              <a:rPr spc="-185" dirty="0"/>
              <a:t> </a:t>
            </a:r>
            <a:r>
              <a:rPr spc="125" dirty="0"/>
              <a:t>Convolutional</a:t>
            </a:r>
            <a:r>
              <a:rPr spc="-165" dirty="0"/>
              <a:t> </a:t>
            </a:r>
            <a:r>
              <a:rPr spc="45" dirty="0"/>
              <a:t>Layer</a:t>
            </a:r>
            <a:r>
              <a:rPr spc="-155" dirty="0"/>
              <a:t> </a:t>
            </a:r>
            <a:r>
              <a:rPr spc="30" dirty="0"/>
              <a:t>–</a:t>
            </a:r>
            <a:r>
              <a:rPr spc="-160" dirty="0"/>
              <a:t> </a:t>
            </a:r>
            <a:r>
              <a:rPr spc="665" dirty="0"/>
              <a:t>수식적</a:t>
            </a:r>
            <a:r>
              <a:rPr spc="-160" dirty="0"/>
              <a:t> </a:t>
            </a:r>
            <a:r>
              <a:rPr spc="700" dirty="0"/>
              <a:t>표현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1868" y="5530392"/>
            <a:ext cx="5297932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Noto Sans CJK JP Bold"/>
                <a:cs typeface="Noto Sans CJK JP Bold"/>
              </a:rPr>
              <a:t>C(in) </a:t>
            </a:r>
            <a:r>
              <a:rPr sz="1800" spc="-175" dirty="0">
                <a:latin typeface="Noto Sans CJK JP Bold"/>
                <a:cs typeface="Noto Sans CJK JP Bold"/>
              </a:rPr>
              <a:t>x </a:t>
            </a:r>
            <a:r>
              <a:rPr sz="1800" spc="-40" dirty="0">
                <a:latin typeface="Noto Sans CJK JP Bold"/>
                <a:cs typeface="Noto Sans CJK JP Bold"/>
              </a:rPr>
              <a:t>C(out)</a:t>
            </a:r>
            <a:r>
              <a:rPr sz="1800" spc="-40" dirty="0">
                <a:latin typeface="Noto Sans CJK JP Black"/>
                <a:cs typeface="Noto Sans CJK JP Black"/>
              </a:rPr>
              <a:t>번의 </a:t>
            </a:r>
            <a:r>
              <a:rPr sz="1800" spc="140" dirty="0">
                <a:latin typeface="Noto Sans CJK JP Black"/>
                <a:cs typeface="Noto Sans CJK JP Black"/>
              </a:rPr>
              <a:t>합성곱 연산이</a:t>
            </a:r>
            <a:r>
              <a:rPr sz="1800" spc="65" dirty="0">
                <a:latin typeface="Noto Sans CJK JP Black"/>
                <a:cs typeface="Noto Sans CJK JP Black"/>
              </a:rPr>
              <a:t> </a:t>
            </a:r>
            <a:r>
              <a:rPr sz="1800" spc="80" dirty="0">
                <a:latin typeface="Noto Sans CJK JP Black"/>
                <a:cs typeface="Noto Sans CJK JP Black"/>
              </a:rPr>
              <a:t>이루어짐</a:t>
            </a:r>
            <a:r>
              <a:rPr sz="1800" spc="80" dirty="0">
                <a:latin typeface="Noto Sans CJK JP Bold"/>
                <a:cs typeface="Noto Sans CJK JP Bold"/>
              </a:rPr>
              <a:t>!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3450" y="2062098"/>
            <a:ext cx="7134225" cy="2600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8" y="26923"/>
            <a:ext cx="65506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2.</a:t>
            </a:r>
            <a:r>
              <a:rPr spc="-185" dirty="0"/>
              <a:t> </a:t>
            </a:r>
            <a:r>
              <a:rPr spc="125" dirty="0"/>
              <a:t>Convolutional</a:t>
            </a:r>
            <a:r>
              <a:rPr spc="-165" dirty="0"/>
              <a:t> </a:t>
            </a:r>
            <a:r>
              <a:rPr spc="45" dirty="0"/>
              <a:t>Layer</a:t>
            </a:r>
            <a:r>
              <a:rPr spc="-155" dirty="0"/>
              <a:t> </a:t>
            </a:r>
            <a:r>
              <a:rPr spc="30" dirty="0"/>
              <a:t>–</a:t>
            </a:r>
            <a:r>
              <a:rPr spc="-160" dirty="0"/>
              <a:t> </a:t>
            </a:r>
            <a:r>
              <a:rPr spc="665" dirty="0"/>
              <a:t>수식적</a:t>
            </a:r>
            <a:r>
              <a:rPr spc="-160" dirty="0"/>
              <a:t> </a:t>
            </a:r>
            <a:r>
              <a:rPr spc="700" dirty="0"/>
              <a:t>표현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5964" y="957453"/>
            <a:ext cx="4821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u="sng" spc="75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(2)</a:t>
            </a:r>
            <a:r>
              <a:rPr sz="1800" b="0" u="sng" spc="-145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1800" b="0" u="sng" spc="229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Conv의</a:t>
            </a:r>
            <a:r>
              <a:rPr sz="1800" b="0" u="sng" spc="-14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1800" b="0" u="sng" spc="50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수식적</a:t>
            </a:r>
            <a:r>
              <a:rPr sz="1800" b="0" u="sng" spc="-125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 </a:t>
            </a:r>
            <a:r>
              <a:rPr sz="1800" b="0" u="sng" spc="520" dirty="0">
                <a:uFill>
                  <a:solidFill>
                    <a:srgbClr val="000000"/>
                  </a:solidFill>
                </a:uFill>
                <a:latin typeface="Bandal"/>
                <a:cs typeface="Bandal"/>
              </a:rPr>
              <a:t>표현</a:t>
            </a:r>
            <a:endParaRPr sz="1800">
              <a:latin typeface="Bandal"/>
              <a:cs typeface="Band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1562</Words>
  <Application>Microsoft Office PowerPoint</Application>
  <PresentationFormat>화면 슬라이드 쇼(4:3)</PresentationFormat>
  <Paragraphs>290</Paragraphs>
  <Slides>53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4" baseType="lpstr">
      <vt:lpstr>Office Theme</vt:lpstr>
      <vt:lpstr>Convolutional Neural Network (CNN)</vt:lpstr>
      <vt:lpstr>[복습] Fully Connected Layer (전결합 계층)</vt:lpstr>
      <vt:lpstr>[복습] Fully Connected Layer (전결합 계층)</vt:lpstr>
      <vt:lpstr>1. What is Convolutional Layer?</vt:lpstr>
      <vt:lpstr>1. What is Convolutional Layer?</vt:lpstr>
      <vt:lpstr>슬라이드 6</vt:lpstr>
      <vt:lpstr>슬라이드 7</vt:lpstr>
      <vt:lpstr>2. Convolutional Layer – 수식적 표현</vt:lpstr>
      <vt:lpstr>2. Convolutional Layer – 수식적 표현</vt:lpstr>
      <vt:lpstr>2. Convolutional Layer – 수식적 표현</vt:lpstr>
      <vt:lpstr>2. Convolutional Layer – 수식적 표현</vt:lpstr>
      <vt:lpstr>2. Convolutional Layer – 수식적 표현</vt:lpstr>
      <vt:lpstr>2. Convolutional Layer – 수식적 표현</vt:lpstr>
      <vt:lpstr>2. Convolutional Layer – 수식적 표현</vt:lpstr>
      <vt:lpstr>3. Why Convolutional Layer?</vt:lpstr>
      <vt:lpstr>슬라이드 16</vt:lpstr>
      <vt:lpstr>4. 용어 설명</vt:lpstr>
      <vt:lpstr>4. 용어 설명</vt:lpstr>
      <vt:lpstr>4. 용어 설명</vt:lpstr>
      <vt:lpstr>4. 용어 설명</vt:lpstr>
      <vt:lpstr>4. 용어 설명</vt:lpstr>
      <vt:lpstr>4. 용어 설명</vt:lpstr>
      <vt:lpstr>4. 용어 설명</vt:lpstr>
      <vt:lpstr>4. 용어 설명</vt:lpstr>
      <vt:lpstr>5. Dropout</vt:lpstr>
      <vt:lpstr>6. Mini-Batch</vt:lpstr>
      <vt:lpstr>6. Mini-Batch</vt:lpstr>
      <vt:lpstr>6. Mini-Batch</vt:lpstr>
      <vt:lpstr>6. Mini-Batch</vt:lpstr>
      <vt:lpstr>6. Mini-Batch</vt:lpstr>
      <vt:lpstr>슬라이드 31</vt:lpstr>
      <vt:lpstr>6. Mini-Batch</vt:lpstr>
      <vt:lpstr>7. Batch Normalization</vt:lpstr>
      <vt:lpstr>7. Batch Normalization</vt:lpstr>
      <vt:lpstr>7. Batch Normalization</vt:lpstr>
      <vt:lpstr>7. Batch Normalization</vt:lpstr>
      <vt:lpstr>7. Batch Normalization</vt:lpstr>
      <vt:lpstr>7. Batch Normalization</vt:lpstr>
      <vt:lpstr>7. 심화 CNN</vt:lpstr>
      <vt:lpstr>7. 심화 CNN</vt:lpstr>
      <vt:lpstr>7. 심화 CNN</vt:lpstr>
      <vt:lpstr>슬라이드 42</vt:lpstr>
      <vt:lpstr>7. 심화 CNN</vt:lpstr>
      <vt:lpstr>7. 심화 CNN</vt:lpstr>
      <vt:lpstr>7. 심화 CNN</vt:lpstr>
      <vt:lpstr>7. 심화 CNN</vt:lpstr>
      <vt:lpstr>7. 심화 CNN</vt:lpstr>
      <vt:lpstr>7. 심화 CNN</vt:lpstr>
      <vt:lpstr>7. 심화 CNN</vt:lpstr>
      <vt:lpstr>7. 심화 CNN</vt:lpstr>
      <vt:lpstr>7. 심화 CNN</vt:lpstr>
      <vt:lpstr>7. 심화 CNN</vt:lpstr>
      <vt:lpstr>8.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samsung</dc:creator>
  <cp:lastModifiedBy>samsung</cp:lastModifiedBy>
  <cp:revision>6</cp:revision>
  <dcterms:created xsi:type="dcterms:W3CDTF">2020-03-13T06:50:18Z</dcterms:created>
  <dcterms:modified xsi:type="dcterms:W3CDTF">2020-05-03T10:42:16Z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2019-11-11T00:00:00Z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2020-03-13T00:00:00Z</vt:filetime>
  </property>
</Properties>
</file>