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561" r:id="rId3"/>
    <p:sldId id="592" r:id="rId4"/>
    <p:sldId id="593" r:id="rId5"/>
    <p:sldId id="634" r:id="rId6"/>
    <p:sldId id="635" r:id="rId7"/>
    <p:sldId id="594" r:id="rId8"/>
    <p:sldId id="596" r:id="rId9"/>
    <p:sldId id="595" r:id="rId10"/>
    <p:sldId id="623" r:id="rId11"/>
    <p:sldId id="638" r:id="rId12"/>
    <p:sldId id="639" r:id="rId13"/>
    <p:sldId id="640" r:id="rId14"/>
    <p:sldId id="624" r:id="rId15"/>
    <p:sldId id="625" r:id="rId16"/>
    <p:sldId id="626" r:id="rId17"/>
    <p:sldId id="627" r:id="rId18"/>
    <p:sldId id="642" r:id="rId19"/>
    <p:sldId id="628" r:id="rId20"/>
    <p:sldId id="643" r:id="rId21"/>
    <p:sldId id="632" r:id="rId22"/>
    <p:sldId id="641" r:id="rId23"/>
  </p:sldIdLst>
  <p:sldSz cx="9906000" cy="7239000"/>
  <p:notesSz cx="6797675" cy="99298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34">
          <p15:clr>
            <a:srgbClr val="A4A3A4"/>
          </p15:clr>
        </p15:guide>
        <p15:guide id="2" orient="horz" pos="1066">
          <p15:clr>
            <a:srgbClr val="A4A3A4"/>
          </p15:clr>
        </p15:guide>
        <p15:guide id="3" orient="horz" pos="898">
          <p15:clr>
            <a:srgbClr val="A4A3A4"/>
          </p15:clr>
        </p15:guide>
        <p15:guide id="4" orient="horz" pos="4548">
          <p15:clr>
            <a:srgbClr val="A4A3A4"/>
          </p15:clr>
        </p15:guide>
        <p15:guide id="5" orient="horz" pos="17">
          <p15:clr>
            <a:srgbClr val="A4A3A4"/>
          </p15:clr>
        </p15:guide>
        <p15:guide id="6" pos="63">
          <p15:clr>
            <a:srgbClr val="A4A3A4"/>
          </p15:clr>
        </p15:guide>
        <p15:guide id="7" pos="5981">
          <p15:clr>
            <a:srgbClr val="A4A3A4"/>
          </p15:clr>
        </p15:guide>
        <p15:guide id="8" pos="4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3399"/>
    <a:srgbClr val="FF9933"/>
    <a:srgbClr val="000066"/>
    <a:srgbClr val="EAEAEA"/>
    <a:srgbClr val="F8F8F8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64AF8-DE34-43CB-8D56-73D460E1AE9C}" v="9" dt="2024-06-06T08:11:17.598"/>
    <p1510:client id="{F8192EBF-16D6-4B7C-95DE-D4018ED5DD32}" v="167" dt="2024-06-06T06:19:37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5" autoAdjust="0"/>
    <p:restoredTop sz="99407" autoAdjust="0"/>
  </p:normalViewPr>
  <p:slideViewPr>
    <p:cSldViewPr snapToGrid="0">
      <p:cViewPr varScale="1">
        <p:scale>
          <a:sx n="79" d="100"/>
          <a:sy n="79" d="100"/>
        </p:scale>
        <p:origin x="108" y="774"/>
      </p:cViewPr>
      <p:guideLst>
        <p:guide orient="horz" pos="4434"/>
        <p:guide orient="horz" pos="1066"/>
        <p:guide orient="horz" pos="898"/>
        <p:guide orient="horz" pos="4548"/>
        <p:guide orient="horz" pos="17"/>
        <p:guide pos="63"/>
        <p:guide pos="5981"/>
        <p:guide pos="44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00"/>
    </p:cViewPr>
  </p:sorter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" userId="5a3c9f99-5e0e-4c26-89a6-77d83ba9a5a4" providerId="ADAL" clId="{F8192EBF-16D6-4B7C-95DE-D4018ED5DD32}"/>
    <pc:docChg chg="custSel addSld delSld modSld">
      <pc:chgData name="sean" userId="5a3c9f99-5e0e-4c26-89a6-77d83ba9a5a4" providerId="ADAL" clId="{F8192EBF-16D6-4B7C-95DE-D4018ED5DD32}" dt="2024-06-06T06:20:07.529" v="250" actId="20577"/>
      <pc:docMkLst>
        <pc:docMk/>
      </pc:docMkLst>
      <pc:sldChg chg="addSp modSp mod">
        <pc:chgData name="sean" userId="5a3c9f99-5e0e-4c26-89a6-77d83ba9a5a4" providerId="ADAL" clId="{F8192EBF-16D6-4B7C-95DE-D4018ED5DD32}" dt="2024-06-06T06:03:29.032" v="29" actId="1076"/>
        <pc:sldMkLst>
          <pc:docMk/>
          <pc:sldMk cId="0" sldId="259"/>
        </pc:sldMkLst>
        <pc:spChg chg="mod">
          <ac:chgData name="sean" userId="5a3c9f99-5e0e-4c26-89a6-77d83ba9a5a4" providerId="ADAL" clId="{F8192EBF-16D6-4B7C-95DE-D4018ED5DD32}" dt="2024-06-06T06:02:21.748" v="20" actId="207"/>
          <ac:spMkLst>
            <pc:docMk/>
            <pc:sldMk cId="0" sldId="259"/>
            <ac:spMk id="7173" creationId="{00000000-0000-0000-0000-000000000000}"/>
          </ac:spMkLst>
        </pc:spChg>
        <pc:spChg chg="mod">
          <ac:chgData name="sean" userId="5a3c9f99-5e0e-4c26-89a6-77d83ba9a5a4" providerId="ADAL" clId="{F8192EBF-16D6-4B7C-95DE-D4018ED5DD32}" dt="2024-06-06T06:02:36.737" v="23" actId="20577"/>
          <ac:spMkLst>
            <pc:docMk/>
            <pc:sldMk cId="0" sldId="259"/>
            <ac:spMk id="7174" creationId="{00000000-0000-0000-0000-000000000000}"/>
          </ac:spMkLst>
        </pc:spChg>
        <pc:picChg chg="add mod">
          <ac:chgData name="sean" userId="5a3c9f99-5e0e-4c26-89a6-77d83ba9a5a4" providerId="ADAL" clId="{F8192EBF-16D6-4B7C-95DE-D4018ED5DD32}" dt="2024-06-06T06:03:29.032" v="29" actId="1076"/>
          <ac:picMkLst>
            <pc:docMk/>
            <pc:sldMk cId="0" sldId="259"/>
            <ac:picMk id="2" creationId="{1E7C4AFF-C1FF-A9A5-758B-55A398CD4C9B}"/>
          </ac:picMkLst>
        </pc:picChg>
      </pc:sldChg>
      <pc:sldChg chg="modSp mod">
        <pc:chgData name="sean" userId="5a3c9f99-5e0e-4c26-89a6-77d83ba9a5a4" providerId="ADAL" clId="{F8192EBF-16D6-4B7C-95DE-D4018ED5DD32}" dt="2024-06-06T06:04:40.571" v="46"/>
        <pc:sldMkLst>
          <pc:docMk/>
          <pc:sldMk cId="0" sldId="592"/>
        </pc:sldMkLst>
        <pc:spChg chg="mod">
          <ac:chgData name="sean" userId="5a3c9f99-5e0e-4c26-89a6-77d83ba9a5a4" providerId="ADAL" clId="{F8192EBF-16D6-4B7C-95DE-D4018ED5DD32}" dt="2024-06-06T06:04:40.571" v="46"/>
          <ac:spMkLst>
            <pc:docMk/>
            <pc:sldMk cId="0" sldId="592"/>
            <ac:spMk id="11284" creationId="{00000000-0000-0000-0000-000000000000}"/>
          </ac:spMkLst>
        </pc:spChg>
      </pc:sldChg>
      <pc:sldChg chg="addSp delSp modSp add">
        <pc:chgData name="sean" userId="5a3c9f99-5e0e-4c26-89a6-77d83ba9a5a4" providerId="ADAL" clId="{F8192EBF-16D6-4B7C-95DE-D4018ED5DD32}" dt="2024-06-06T06:08:03.838" v="54"/>
        <pc:sldMkLst>
          <pc:docMk/>
          <pc:sldMk cId="0" sldId="628"/>
        </pc:sldMkLst>
        <pc:spChg chg="add del mod">
          <ac:chgData name="sean" userId="5a3c9f99-5e0e-4c26-89a6-77d83ba9a5a4" providerId="ADAL" clId="{F8192EBF-16D6-4B7C-95DE-D4018ED5DD32}" dt="2024-06-06T06:08:02.648" v="53" actId="478"/>
          <ac:spMkLst>
            <pc:docMk/>
            <pc:sldMk cId="0" sldId="628"/>
            <ac:spMk id="2" creationId="{F4FD26B9-7CEC-231D-7579-C571E6AAC67B}"/>
          </ac:spMkLst>
        </pc:spChg>
        <pc:spChg chg="add mod">
          <ac:chgData name="sean" userId="5a3c9f99-5e0e-4c26-89a6-77d83ba9a5a4" providerId="ADAL" clId="{F8192EBF-16D6-4B7C-95DE-D4018ED5DD32}" dt="2024-06-06T06:08:03.838" v="54"/>
          <ac:spMkLst>
            <pc:docMk/>
            <pc:sldMk cId="0" sldId="628"/>
            <ac:spMk id="3" creationId="{A90BFB8D-BE87-E38D-E9D9-E062B7435E66}"/>
          </ac:spMkLst>
        </pc:spChg>
        <pc:spChg chg="del">
          <ac:chgData name="sean" userId="5a3c9f99-5e0e-4c26-89a6-77d83ba9a5a4" providerId="ADAL" clId="{F8192EBF-16D6-4B7C-95DE-D4018ED5DD32}" dt="2024-06-06T06:07:59.065" v="52" actId="478"/>
          <ac:spMkLst>
            <pc:docMk/>
            <pc:sldMk cId="0" sldId="628"/>
            <ac:spMk id="11266" creationId="{976622B7-27F8-0E05-3D89-D2D7366CD872}"/>
          </ac:spMkLst>
        </pc:spChg>
      </pc:sldChg>
      <pc:sldChg chg="modSp mod">
        <pc:chgData name="sean" userId="5a3c9f99-5e0e-4c26-89a6-77d83ba9a5a4" providerId="ADAL" clId="{F8192EBF-16D6-4B7C-95DE-D4018ED5DD32}" dt="2024-06-06T06:19:37.333" v="240" actId="20577"/>
        <pc:sldMkLst>
          <pc:docMk/>
          <pc:sldMk cId="0" sldId="632"/>
        </pc:sldMkLst>
        <pc:spChg chg="mod">
          <ac:chgData name="sean" userId="5a3c9f99-5e0e-4c26-89a6-77d83ba9a5a4" providerId="ADAL" clId="{F8192EBF-16D6-4B7C-95DE-D4018ED5DD32}" dt="2024-06-06T06:19:37.333" v="240" actId="20577"/>
          <ac:spMkLst>
            <pc:docMk/>
            <pc:sldMk cId="0" sldId="632"/>
            <ac:spMk id="23554" creationId="{00000000-0000-0000-0000-000000000000}"/>
          </ac:spMkLst>
        </pc:spChg>
      </pc:sldChg>
      <pc:sldChg chg="delSp del mod">
        <pc:chgData name="sean" userId="5a3c9f99-5e0e-4c26-89a6-77d83ba9a5a4" providerId="ADAL" clId="{F8192EBF-16D6-4B7C-95DE-D4018ED5DD32}" dt="2024-06-06T06:01:45.948" v="3" actId="47"/>
        <pc:sldMkLst>
          <pc:docMk/>
          <pc:sldMk cId="0" sldId="633"/>
        </pc:sldMkLst>
        <pc:spChg chg="del">
          <ac:chgData name="sean" userId="5a3c9f99-5e0e-4c26-89a6-77d83ba9a5a4" providerId="ADAL" clId="{F8192EBF-16D6-4B7C-95DE-D4018ED5DD32}" dt="2024-06-06T06:01:41.959" v="2" actId="478"/>
          <ac:spMkLst>
            <pc:docMk/>
            <pc:sldMk cId="0" sldId="633"/>
            <ac:spMk id="1052" creationId="{00000000-0000-0000-0000-000000000000}"/>
          </ac:spMkLst>
        </pc:spChg>
      </pc:sldChg>
      <pc:sldChg chg="delSp">
        <pc:chgData name="sean" userId="5a3c9f99-5e0e-4c26-89a6-77d83ba9a5a4" providerId="ADAL" clId="{F8192EBF-16D6-4B7C-95DE-D4018ED5DD32}" dt="2024-06-06T06:09:35.747" v="61" actId="478"/>
        <pc:sldMkLst>
          <pc:docMk/>
          <pc:sldMk cId="0" sldId="634"/>
        </pc:sldMkLst>
        <pc:spChg chg="del">
          <ac:chgData name="sean" userId="5a3c9f99-5e0e-4c26-89a6-77d83ba9a5a4" providerId="ADAL" clId="{F8192EBF-16D6-4B7C-95DE-D4018ED5DD32}" dt="2024-06-06T06:09:35.747" v="61" actId="478"/>
          <ac:spMkLst>
            <pc:docMk/>
            <pc:sldMk cId="0" sldId="634"/>
            <ac:spMk id="13314" creationId="{00000000-0000-0000-0000-000000000000}"/>
          </ac:spMkLst>
        </pc:spChg>
        <pc:spChg chg="del">
          <ac:chgData name="sean" userId="5a3c9f99-5e0e-4c26-89a6-77d83ba9a5a4" providerId="ADAL" clId="{F8192EBF-16D6-4B7C-95DE-D4018ED5DD32}" dt="2024-06-06T06:09:32.172" v="60" actId="478"/>
          <ac:spMkLst>
            <pc:docMk/>
            <pc:sldMk cId="0" sldId="634"/>
            <ac:spMk id="13316" creationId="{00000000-0000-0000-0000-000000000000}"/>
          </ac:spMkLst>
        </pc:spChg>
      </pc:sldChg>
      <pc:sldChg chg="delSp">
        <pc:chgData name="sean" userId="5a3c9f99-5e0e-4c26-89a6-77d83ba9a5a4" providerId="ADAL" clId="{F8192EBF-16D6-4B7C-95DE-D4018ED5DD32}" dt="2024-06-06T06:09:25.842" v="59" actId="478"/>
        <pc:sldMkLst>
          <pc:docMk/>
          <pc:sldMk cId="0" sldId="635"/>
        </pc:sldMkLst>
        <pc:spChg chg="del">
          <ac:chgData name="sean" userId="5a3c9f99-5e0e-4c26-89a6-77d83ba9a5a4" providerId="ADAL" clId="{F8192EBF-16D6-4B7C-95DE-D4018ED5DD32}" dt="2024-06-06T06:09:25.842" v="59" actId="478"/>
          <ac:spMkLst>
            <pc:docMk/>
            <pc:sldMk cId="0" sldId="635"/>
            <ac:spMk id="14338" creationId="{00000000-0000-0000-0000-000000000000}"/>
          </ac:spMkLst>
        </pc:spChg>
        <pc:spChg chg="del">
          <ac:chgData name="sean" userId="5a3c9f99-5e0e-4c26-89a6-77d83ba9a5a4" providerId="ADAL" clId="{F8192EBF-16D6-4B7C-95DE-D4018ED5DD32}" dt="2024-06-06T06:09:20.984" v="58" actId="478"/>
          <ac:spMkLst>
            <pc:docMk/>
            <pc:sldMk cId="0" sldId="635"/>
            <ac:spMk id="14340" creationId="{00000000-0000-0000-0000-000000000000}"/>
          </ac:spMkLst>
        </pc:spChg>
      </pc:sldChg>
      <pc:sldChg chg="del">
        <pc:chgData name="sean" userId="5a3c9f99-5e0e-4c26-89a6-77d83ba9a5a4" providerId="ADAL" clId="{F8192EBF-16D6-4B7C-95DE-D4018ED5DD32}" dt="2024-06-06T06:01:50.639" v="5" actId="47"/>
        <pc:sldMkLst>
          <pc:docMk/>
          <pc:sldMk cId="0" sldId="636"/>
        </pc:sldMkLst>
      </pc:sldChg>
      <pc:sldChg chg="del">
        <pc:chgData name="sean" userId="5a3c9f99-5e0e-4c26-89a6-77d83ba9a5a4" providerId="ADAL" clId="{F8192EBF-16D6-4B7C-95DE-D4018ED5DD32}" dt="2024-06-06T06:01:48.598" v="4" actId="47"/>
        <pc:sldMkLst>
          <pc:docMk/>
          <pc:sldMk cId="0" sldId="637"/>
        </pc:sldMkLst>
      </pc:sldChg>
      <pc:sldChg chg="modSp mod">
        <pc:chgData name="sean" userId="5a3c9f99-5e0e-4c26-89a6-77d83ba9a5a4" providerId="ADAL" clId="{F8192EBF-16D6-4B7C-95DE-D4018ED5DD32}" dt="2024-06-06T06:20:07.529" v="250" actId="20577"/>
        <pc:sldMkLst>
          <pc:docMk/>
          <pc:sldMk cId="4008649921" sldId="641"/>
        </pc:sldMkLst>
        <pc:spChg chg="mod">
          <ac:chgData name="sean" userId="5a3c9f99-5e0e-4c26-89a6-77d83ba9a5a4" providerId="ADAL" clId="{F8192EBF-16D6-4B7C-95DE-D4018ED5DD32}" dt="2024-06-06T06:20:07.529" v="250" actId="20577"/>
          <ac:spMkLst>
            <pc:docMk/>
            <pc:sldMk cId="4008649921" sldId="641"/>
            <ac:spMk id="208898" creationId="{00000000-0000-0000-0000-000000000000}"/>
          </ac:spMkLst>
        </pc:spChg>
      </pc:sldChg>
      <pc:sldChg chg="addSp delSp modSp add">
        <pc:chgData name="sean" userId="5a3c9f99-5e0e-4c26-89a6-77d83ba9a5a4" providerId="ADAL" clId="{F8192EBF-16D6-4B7C-95DE-D4018ED5DD32}" dt="2024-06-06T06:07:46.222" v="51" actId="1076"/>
        <pc:sldMkLst>
          <pc:docMk/>
          <pc:sldMk cId="0" sldId="642"/>
        </pc:sldMkLst>
        <pc:spChg chg="add del mod">
          <ac:chgData name="sean" userId="5a3c9f99-5e0e-4c26-89a6-77d83ba9a5a4" providerId="ADAL" clId="{F8192EBF-16D6-4B7C-95DE-D4018ED5DD32}" dt="2024-06-06T06:07:42.841" v="50" actId="478"/>
          <ac:spMkLst>
            <pc:docMk/>
            <pc:sldMk cId="0" sldId="642"/>
            <ac:spMk id="2" creationId="{C4545E54-9F81-AF11-44CA-4B041AE6C7FA}"/>
          </ac:spMkLst>
        </pc:spChg>
        <pc:spChg chg="add mod">
          <ac:chgData name="sean" userId="5a3c9f99-5e0e-4c26-89a6-77d83ba9a5a4" providerId="ADAL" clId="{F8192EBF-16D6-4B7C-95DE-D4018ED5DD32}" dt="2024-06-06T06:07:46.222" v="51" actId="1076"/>
          <ac:spMkLst>
            <pc:docMk/>
            <pc:sldMk cId="0" sldId="642"/>
            <ac:spMk id="3" creationId="{4399F97A-425B-3AF6-5A4C-B4D222139B3E}"/>
          </ac:spMkLst>
        </pc:spChg>
        <pc:spChg chg="del">
          <ac:chgData name="sean" userId="5a3c9f99-5e0e-4c26-89a6-77d83ba9a5a4" providerId="ADAL" clId="{F8192EBF-16D6-4B7C-95DE-D4018ED5DD32}" dt="2024-06-06T06:07:36.396" v="48" actId="478"/>
          <ac:spMkLst>
            <pc:docMk/>
            <pc:sldMk cId="0" sldId="642"/>
            <ac:spMk id="10244" creationId="{191EC630-510A-DAA1-FE7B-4E721B475246}"/>
          </ac:spMkLst>
        </pc:spChg>
      </pc:sldChg>
      <pc:sldChg chg="del">
        <pc:chgData name="sean" userId="5a3c9f99-5e0e-4c26-89a6-77d83ba9a5a4" providerId="ADAL" clId="{F8192EBF-16D6-4B7C-95DE-D4018ED5DD32}" dt="2024-06-06T06:01:22.798" v="0" actId="47"/>
        <pc:sldMkLst>
          <pc:docMk/>
          <pc:sldMk cId="1479751423" sldId="642"/>
        </pc:sldMkLst>
      </pc:sldChg>
      <pc:sldChg chg="addSp delSp modSp add mod">
        <pc:chgData name="sean" userId="5a3c9f99-5e0e-4c26-89a6-77d83ba9a5a4" providerId="ADAL" clId="{F8192EBF-16D6-4B7C-95DE-D4018ED5DD32}" dt="2024-06-06T06:19:12.314" v="230" actId="20577"/>
        <pc:sldMkLst>
          <pc:docMk/>
          <pc:sldMk cId="0" sldId="643"/>
        </pc:sldMkLst>
        <pc:spChg chg="add mod">
          <ac:chgData name="sean" userId="5a3c9f99-5e0e-4c26-89a6-77d83ba9a5a4" providerId="ADAL" clId="{F8192EBF-16D6-4B7C-95DE-D4018ED5DD32}" dt="2024-06-06T06:14:23.891" v="64"/>
          <ac:spMkLst>
            <pc:docMk/>
            <pc:sldMk cId="0" sldId="643"/>
            <ac:spMk id="2" creationId="{D5B069AD-4519-26EA-3AFE-EBB0EF525E17}"/>
          </ac:spMkLst>
        </pc:spChg>
        <pc:spChg chg="add mod">
          <ac:chgData name="sean" userId="5a3c9f99-5e0e-4c26-89a6-77d83ba9a5a4" providerId="ADAL" clId="{F8192EBF-16D6-4B7C-95DE-D4018ED5DD32}" dt="2024-06-06T06:15:42.898" v="105" actId="1036"/>
          <ac:spMkLst>
            <pc:docMk/>
            <pc:sldMk cId="0" sldId="643"/>
            <ac:spMk id="3" creationId="{1CC23A65-4F09-DBC1-732D-96CD2FB0EB67}"/>
          </ac:spMkLst>
        </pc:spChg>
        <pc:spChg chg="add mod">
          <ac:chgData name="sean" userId="5a3c9f99-5e0e-4c26-89a6-77d83ba9a5a4" providerId="ADAL" clId="{F8192EBF-16D6-4B7C-95DE-D4018ED5DD32}" dt="2024-06-06T06:16:31.893" v="128" actId="1076"/>
          <ac:spMkLst>
            <pc:docMk/>
            <pc:sldMk cId="0" sldId="643"/>
            <ac:spMk id="4" creationId="{98111776-145B-BCB1-9CD3-6932ABFAC43A}"/>
          </ac:spMkLst>
        </pc:spChg>
        <pc:spChg chg="add mod">
          <ac:chgData name="sean" userId="5a3c9f99-5e0e-4c26-89a6-77d83ba9a5a4" providerId="ADAL" clId="{F8192EBF-16D6-4B7C-95DE-D4018ED5DD32}" dt="2024-06-06T06:16:52.147" v="130" actId="1076"/>
          <ac:spMkLst>
            <pc:docMk/>
            <pc:sldMk cId="0" sldId="643"/>
            <ac:spMk id="5" creationId="{08ED9C80-401B-5953-9E60-7030974E6683}"/>
          </ac:spMkLst>
        </pc:spChg>
        <pc:spChg chg="add mod">
          <ac:chgData name="sean" userId="5a3c9f99-5e0e-4c26-89a6-77d83ba9a5a4" providerId="ADAL" clId="{F8192EBF-16D6-4B7C-95DE-D4018ED5DD32}" dt="2024-06-06T06:17:06.728" v="213" actId="1036"/>
          <ac:spMkLst>
            <pc:docMk/>
            <pc:sldMk cId="0" sldId="643"/>
            <ac:spMk id="6" creationId="{BC7FA1C7-3BD4-B99C-BB94-FB3CDB3E58E3}"/>
          </ac:spMkLst>
        </pc:spChg>
        <pc:spChg chg="mod">
          <ac:chgData name="sean" userId="5a3c9f99-5e0e-4c26-89a6-77d83ba9a5a4" providerId="ADAL" clId="{F8192EBF-16D6-4B7C-95DE-D4018ED5DD32}" dt="2024-06-06T06:19:12.314" v="230" actId="20577"/>
          <ac:spMkLst>
            <pc:docMk/>
            <pc:sldMk cId="0" sldId="643"/>
            <ac:spMk id="119810" creationId="{5E5913A5-2C57-709F-A32D-6176AC5B9F8A}"/>
          </ac:spMkLst>
        </pc:spChg>
        <pc:spChg chg="mod">
          <ac:chgData name="sean" userId="5a3c9f99-5e0e-4c26-89a6-77d83ba9a5a4" providerId="ADAL" clId="{F8192EBF-16D6-4B7C-95DE-D4018ED5DD32}" dt="2024-06-06T06:14:46.249" v="67" actId="14100"/>
          <ac:spMkLst>
            <pc:docMk/>
            <pc:sldMk cId="0" sldId="643"/>
            <ac:spMk id="119811" creationId="{05B0A572-6E0B-0665-D34B-D4329F0153CE}"/>
          </ac:spMkLst>
        </pc:spChg>
        <pc:spChg chg="mod">
          <ac:chgData name="sean" userId="5a3c9f99-5e0e-4c26-89a6-77d83ba9a5a4" providerId="ADAL" clId="{F8192EBF-16D6-4B7C-95DE-D4018ED5DD32}" dt="2024-06-06T06:18:40.678" v="224" actId="207"/>
          <ac:spMkLst>
            <pc:docMk/>
            <pc:sldMk cId="0" sldId="643"/>
            <ac:spMk id="119814" creationId="{8FAB8652-4BE4-A184-AA10-5C00A98FBCE4}"/>
          </ac:spMkLst>
        </pc:spChg>
        <pc:spChg chg="mod">
          <ac:chgData name="sean" userId="5a3c9f99-5e0e-4c26-89a6-77d83ba9a5a4" providerId="ADAL" clId="{F8192EBF-16D6-4B7C-95DE-D4018ED5DD32}" dt="2024-06-06T06:14:58.397" v="68" actId="1076"/>
          <ac:spMkLst>
            <pc:docMk/>
            <pc:sldMk cId="0" sldId="643"/>
            <ac:spMk id="119816" creationId="{C515B966-0E81-A6D6-3DB6-0F0398603792}"/>
          </ac:spMkLst>
        </pc:spChg>
        <pc:spChg chg="del">
          <ac:chgData name="sean" userId="5a3c9f99-5e0e-4c26-89a6-77d83ba9a5a4" providerId="ADAL" clId="{F8192EBF-16D6-4B7C-95DE-D4018ED5DD32}" dt="2024-06-06T06:14:22.382" v="63" actId="478"/>
          <ac:spMkLst>
            <pc:docMk/>
            <pc:sldMk cId="0" sldId="643"/>
            <ac:spMk id="119829" creationId="{6B203AD5-BD58-74E5-A3E9-C1387950CB48}"/>
          </ac:spMkLst>
        </pc:spChg>
        <pc:spChg chg="mod">
          <ac:chgData name="sean" userId="5a3c9f99-5e0e-4c26-89a6-77d83ba9a5a4" providerId="ADAL" clId="{F8192EBF-16D6-4B7C-95DE-D4018ED5DD32}" dt="2024-06-06T06:15:54.597" v="111" actId="1038"/>
          <ac:spMkLst>
            <pc:docMk/>
            <pc:sldMk cId="0" sldId="643"/>
            <ac:spMk id="119835" creationId="{B35FDD40-C0D4-6C8F-B12E-F0856DC2E184}"/>
          </ac:spMkLst>
        </pc:spChg>
      </pc:sldChg>
      <pc:sldChg chg="del">
        <pc:chgData name="sean" userId="5a3c9f99-5e0e-4c26-89a6-77d83ba9a5a4" providerId="ADAL" clId="{F8192EBF-16D6-4B7C-95DE-D4018ED5DD32}" dt="2024-06-06T06:01:25.885" v="1" actId="47"/>
        <pc:sldMkLst>
          <pc:docMk/>
          <pc:sldMk cId="191593837" sldId="643"/>
        </pc:sldMkLst>
      </pc:sldChg>
    </pc:docChg>
  </pc:docChgLst>
  <pc:docChgLst>
    <pc:chgData name="sean" userId="5a3c9f99-5e0e-4c26-89a6-77d83ba9a5a4" providerId="ADAL" clId="{71C64AF8-DE34-43CB-8D56-73D460E1AE9C}"/>
    <pc:docChg chg="modSld">
      <pc:chgData name="sean" userId="5a3c9f99-5e0e-4c26-89a6-77d83ba9a5a4" providerId="ADAL" clId="{71C64AF8-DE34-43CB-8D56-73D460E1AE9C}" dt="2024-06-06T08:11:17.597" v="13"/>
      <pc:docMkLst>
        <pc:docMk/>
      </pc:docMkLst>
      <pc:sldChg chg="modSp mod">
        <pc:chgData name="sean" userId="5a3c9f99-5e0e-4c26-89a6-77d83ba9a5a4" providerId="ADAL" clId="{71C64AF8-DE34-43CB-8D56-73D460E1AE9C}" dt="2024-06-06T08:11:17.597" v="13"/>
        <pc:sldMkLst>
          <pc:docMk/>
          <pc:sldMk cId="0" sldId="259"/>
        </pc:sldMkLst>
        <pc:spChg chg="mod">
          <ac:chgData name="sean" userId="5a3c9f99-5e0e-4c26-89a6-77d83ba9a5a4" providerId="ADAL" clId="{71C64AF8-DE34-43CB-8D56-73D460E1AE9C}" dt="2024-06-06T08:11:17.597" v="13"/>
          <ac:spMkLst>
            <pc:docMk/>
            <pc:sldMk cId="0" sldId="259"/>
            <ac:spMk id="7173" creationId="{00000000-0000-0000-0000-000000000000}"/>
          </ac:spMkLst>
        </pc:spChg>
      </pc:sldChg>
      <pc:sldChg chg="modSp">
        <pc:chgData name="sean" userId="5a3c9f99-5e0e-4c26-89a6-77d83ba9a5a4" providerId="ADAL" clId="{71C64AF8-DE34-43CB-8D56-73D460E1AE9C}" dt="2024-06-06T06:24:06.166" v="2" actId="113"/>
        <pc:sldMkLst>
          <pc:docMk/>
          <pc:sldMk cId="0" sldId="634"/>
        </pc:sldMkLst>
        <pc:spChg chg="mod">
          <ac:chgData name="sean" userId="5a3c9f99-5e0e-4c26-89a6-77d83ba9a5a4" providerId="ADAL" clId="{71C64AF8-DE34-43CB-8D56-73D460E1AE9C}" dt="2024-06-06T06:23:58.295" v="0" actId="113"/>
          <ac:spMkLst>
            <pc:docMk/>
            <pc:sldMk cId="0" sldId="634"/>
            <ac:spMk id="13330" creationId="{00000000-0000-0000-0000-000000000000}"/>
          </ac:spMkLst>
        </pc:spChg>
        <pc:spChg chg="mod">
          <ac:chgData name="sean" userId="5a3c9f99-5e0e-4c26-89a6-77d83ba9a5a4" providerId="ADAL" clId="{71C64AF8-DE34-43CB-8D56-73D460E1AE9C}" dt="2024-06-06T06:24:02.411" v="1" actId="113"/>
          <ac:spMkLst>
            <pc:docMk/>
            <pc:sldMk cId="0" sldId="634"/>
            <ac:spMk id="13333" creationId="{00000000-0000-0000-0000-000000000000}"/>
          </ac:spMkLst>
        </pc:spChg>
        <pc:spChg chg="mod">
          <ac:chgData name="sean" userId="5a3c9f99-5e0e-4c26-89a6-77d83ba9a5a4" providerId="ADAL" clId="{71C64AF8-DE34-43CB-8D56-73D460E1AE9C}" dt="2024-06-06T06:24:06.166" v="2" actId="113"/>
          <ac:spMkLst>
            <pc:docMk/>
            <pc:sldMk cId="0" sldId="634"/>
            <ac:spMk id="13336" creationId="{00000000-0000-0000-0000-000000000000}"/>
          </ac:spMkLst>
        </pc:spChg>
      </pc:sldChg>
      <pc:sldChg chg="modSp mod">
        <pc:chgData name="sean" userId="5a3c9f99-5e0e-4c26-89a6-77d83ba9a5a4" providerId="ADAL" clId="{71C64AF8-DE34-43CB-8D56-73D460E1AE9C}" dt="2024-06-06T06:24:31.713" v="4" actId="6549"/>
        <pc:sldMkLst>
          <pc:docMk/>
          <pc:sldMk cId="0" sldId="635"/>
        </pc:sldMkLst>
        <pc:spChg chg="mod">
          <ac:chgData name="sean" userId="5a3c9f99-5e0e-4c26-89a6-77d83ba9a5a4" providerId="ADAL" clId="{71C64AF8-DE34-43CB-8D56-73D460E1AE9C}" dt="2024-06-06T06:24:31.713" v="4" actId="6549"/>
          <ac:spMkLst>
            <pc:docMk/>
            <pc:sldMk cId="0" sldId="635"/>
            <ac:spMk id="14343" creationId="{00000000-0000-0000-0000-000000000000}"/>
          </ac:spMkLst>
        </pc:spChg>
      </pc:sldChg>
      <pc:sldChg chg="modSp">
        <pc:chgData name="sean" userId="5a3c9f99-5e0e-4c26-89a6-77d83ba9a5a4" providerId="ADAL" clId="{71C64AF8-DE34-43CB-8D56-73D460E1AE9C}" dt="2024-06-06T06:24:57.579" v="6" actId="113"/>
        <pc:sldMkLst>
          <pc:docMk/>
          <pc:sldMk cId="0" sldId="639"/>
        </pc:sldMkLst>
        <pc:spChg chg="mod">
          <ac:chgData name="sean" userId="5a3c9f99-5e0e-4c26-89a6-77d83ba9a5a4" providerId="ADAL" clId="{71C64AF8-DE34-43CB-8D56-73D460E1AE9C}" dt="2024-06-06T06:24:50.867" v="5" actId="113"/>
          <ac:spMkLst>
            <pc:docMk/>
            <pc:sldMk cId="0" sldId="639"/>
            <ac:spMk id="3084" creationId="{00000000-0000-0000-0000-000000000000}"/>
          </ac:spMkLst>
        </pc:spChg>
        <pc:spChg chg="mod">
          <ac:chgData name="sean" userId="5a3c9f99-5e0e-4c26-89a6-77d83ba9a5a4" providerId="ADAL" clId="{71C64AF8-DE34-43CB-8D56-73D460E1AE9C}" dt="2024-06-06T06:24:57.579" v="6" actId="113"/>
          <ac:spMkLst>
            <pc:docMk/>
            <pc:sldMk cId="0" sldId="639"/>
            <ac:spMk id="3091" creationId="{00000000-0000-0000-0000-000000000000}"/>
          </ac:spMkLst>
        </pc:spChg>
      </pc:sldChg>
      <pc:sldChg chg="modSp mod">
        <pc:chgData name="sean" userId="5a3c9f99-5e0e-4c26-89a6-77d83ba9a5a4" providerId="ADAL" clId="{71C64AF8-DE34-43CB-8D56-73D460E1AE9C}" dt="2024-06-06T06:25:23.885" v="9" actId="14100"/>
        <pc:sldMkLst>
          <pc:docMk/>
          <pc:sldMk cId="0" sldId="640"/>
        </pc:sldMkLst>
        <pc:spChg chg="mod">
          <ac:chgData name="sean" userId="5a3c9f99-5e0e-4c26-89a6-77d83ba9a5a4" providerId="ADAL" clId="{71C64AF8-DE34-43CB-8D56-73D460E1AE9C}" dt="2024-06-06T06:25:13.147" v="7" actId="113"/>
          <ac:spMkLst>
            <pc:docMk/>
            <pc:sldMk cId="0" sldId="640"/>
            <ac:spMk id="4107" creationId="{00000000-0000-0000-0000-000000000000}"/>
          </ac:spMkLst>
        </pc:spChg>
        <pc:spChg chg="mod">
          <ac:chgData name="sean" userId="5a3c9f99-5e0e-4c26-89a6-77d83ba9a5a4" providerId="ADAL" clId="{71C64AF8-DE34-43CB-8D56-73D460E1AE9C}" dt="2024-06-06T06:25:17.872" v="8" actId="113"/>
          <ac:spMkLst>
            <pc:docMk/>
            <pc:sldMk cId="0" sldId="640"/>
            <ac:spMk id="4120" creationId="{00000000-0000-0000-0000-000000000000}"/>
          </ac:spMkLst>
        </pc:spChg>
        <pc:spChg chg="mod">
          <ac:chgData name="sean" userId="5a3c9f99-5e0e-4c26-89a6-77d83ba9a5a4" providerId="ADAL" clId="{71C64AF8-DE34-43CB-8D56-73D460E1AE9C}" dt="2024-06-06T06:25:23.885" v="9" actId="14100"/>
          <ac:spMkLst>
            <pc:docMk/>
            <pc:sldMk cId="0" sldId="640"/>
            <ac:spMk id="110599" creationId="{00000000-0000-0000-0000-000000000000}"/>
          </ac:spMkLst>
        </pc:spChg>
        <pc:cxnChg chg="mod">
          <ac:chgData name="sean" userId="5a3c9f99-5e0e-4c26-89a6-77d83ba9a5a4" providerId="ADAL" clId="{71C64AF8-DE34-43CB-8D56-73D460E1AE9C}" dt="2024-06-06T06:25:23.885" v="9" actId="14100"/>
          <ac:cxnSpMkLst>
            <pc:docMk/>
            <pc:sldMk cId="0" sldId="640"/>
            <ac:cxnSpMk id="4109" creationId="{00000000-0000-0000-0000-000000000000}"/>
          </ac:cxnSpMkLst>
        </pc:cxnChg>
        <pc:cxnChg chg="mod">
          <ac:chgData name="sean" userId="5a3c9f99-5e0e-4c26-89a6-77d83ba9a5a4" providerId="ADAL" clId="{71C64AF8-DE34-43CB-8D56-73D460E1AE9C}" dt="2024-06-06T06:25:23.885" v="9" actId="14100"/>
          <ac:cxnSpMkLst>
            <pc:docMk/>
            <pc:sldMk cId="0" sldId="640"/>
            <ac:cxnSpMk id="4111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9" rIns="91435" bIns="45719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9" rIns="91435" bIns="4571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9" rIns="91435" bIns="45719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2925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9" rIns="91435" bIns="4571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F2652A9-FF04-4BE5-9DCC-A72D32386D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501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바탕" pitchFamily="18" charset="-127"/>
                <a:ea typeface="바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0579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바탕" pitchFamily="18" charset="-127"/>
                <a:ea typeface="바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8200" y="762000"/>
            <a:ext cx="5111750" cy="373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0581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5988"/>
            <a:ext cx="4953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0582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038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바탕" pitchFamily="18" charset="-127"/>
                <a:ea typeface="바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0583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503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바탕" pitchFamily="18" charset="-127"/>
                <a:ea typeface="바탕" pitchFamily="18" charset="-127"/>
              </a:defRPr>
            </a:lvl1pPr>
          </a:lstStyle>
          <a:p>
            <a:pPr>
              <a:defRPr/>
            </a:pPr>
            <a:fld id="{EACEB2CF-F0B6-476D-A2CD-63DAB1C42B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8006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55"/>
          <p:cNvSpPr txBox="1">
            <a:spLocks noGrp="1" noChangeArrowheads="1"/>
          </p:cNvSpPr>
          <p:nvPr/>
        </p:nvSpPr>
        <p:spPr bwMode="auto">
          <a:xfrm>
            <a:off x="3886200" y="945038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r" eaLnBrk="1" hangingPunct="1"/>
            <a:fld id="{C911BA34-64BE-4579-8E40-9D2087696BE8}" type="slidenum">
              <a:rPr lang="en-US" altLang="ko-KR" sz="1200" b="0">
                <a:latin typeface="바탕" pitchFamily="18" charset="-127"/>
                <a:ea typeface="바탕" pitchFamily="18" charset="-127"/>
              </a:rPr>
              <a:pPr algn="r" eaLnBrk="1" hangingPunct="1"/>
              <a:t>21</a:t>
            </a:fld>
            <a:endParaRPr lang="en-US" altLang="ko-KR" sz="1200" b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762000"/>
            <a:ext cx="5111750" cy="37353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25988"/>
            <a:ext cx="4953000" cy="4497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 userDrawn="1"/>
        </p:nvSpPr>
        <p:spPr bwMode="auto">
          <a:xfrm>
            <a:off x="7239000" y="6858000"/>
            <a:ext cx="2590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ea typeface="굴림" pitchFamily="50" charset="-127"/>
              </a:rPr>
              <a:t>www.youfirst.co.kr</a:t>
            </a:r>
          </a:p>
        </p:txBody>
      </p:sp>
    </p:spTree>
    <p:extLst>
      <p:ext uri="{BB962C8B-B14F-4D97-AF65-F5344CB8AC3E}">
        <p14:creationId xmlns:p14="http://schemas.microsoft.com/office/powerpoint/2010/main" val="425112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9267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62800" y="76200"/>
            <a:ext cx="2286000" cy="6357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705600" cy="6357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7488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29650" cy="609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143000"/>
            <a:ext cx="8915400" cy="52911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8903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323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651375"/>
            <a:ext cx="8420100" cy="1438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3068638"/>
            <a:ext cx="8420100" cy="15827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0381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381500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7300" y="1143000"/>
            <a:ext cx="4381500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2940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90513"/>
            <a:ext cx="8915400" cy="1206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20838"/>
            <a:ext cx="4376738" cy="6746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295525"/>
            <a:ext cx="4376738" cy="4170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620838"/>
            <a:ext cx="4378325" cy="6746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295525"/>
            <a:ext cx="4378325" cy="4170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299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958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16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3259138" cy="1225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88925"/>
            <a:ext cx="5537200" cy="617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514475"/>
            <a:ext cx="3259138" cy="4951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8547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5067300"/>
            <a:ext cx="5943600" cy="5984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46113"/>
            <a:ext cx="5943600" cy="4343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665788"/>
            <a:ext cx="5943600" cy="8493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2897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29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969" tIns="48984" rIns="97969" bIns="4898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8915400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969" tIns="48984" rIns="97969" bIns="48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56" name="Text Box 32"/>
          <p:cNvSpPr txBox="1">
            <a:spLocks noChangeArrowheads="1"/>
          </p:cNvSpPr>
          <p:nvPr userDrawn="1"/>
        </p:nvSpPr>
        <p:spPr bwMode="auto">
          <a:xfrm>
            <a:off x="304800" y="1143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ko-KR" altLang="ko-KR" sz="2800" b="0">
              <a:solidFill>
                <a:schemeClr val="bg1"/>
              </a:solidFill>
            </a:endParaRPr>
          </a:p>
        </p:txBody>
      </p:sp>
      <p:pic>
        <p:nvPicPr>
          <p:cNvPr id="5125" name="Picture 51" descr="배경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0"/>
            <a:ext cx="6324600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2" descr="배경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167"/>
          <a:stretch>
            <a:fillRect/>
          </a:stretch>
        </p:blipFill>
        <p:spPr bwMode="auto">
          <a:xfrm>
            <a:off x="0" y="-1588"/>
            <a:ext cx="362108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8" name="Text Box 54"/>
          <p:cNvSpPr txBox="1">
            <a:spLocks noChangeArrowheads="1"/>
          </p:cNvSpPr>
          <p:nvPr userDrawn="1"/>
        </p:nvSpPr>
        <p:spPr bwMode="auto">
          <a:xfrm>
            <a:off x="9186863" y="6888163"/>
            <a:ext cx="795337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>
                <a:latin typeface="Bookman Old Style" pitchFamily="18" charset="0"/>
                <a:ea typeface="바탕체" pitchFamily="17" charset="-127"/>
              </a:rPr>
              <a:t>- </a:t>
            </a:r>
            <a:fld id="{1C3D07AF-290F-4736-97E1-B4B480719F24}" type="slidenum">
              <a:rPr lang="en-US" altLang="ko-KR" sz="1200">
                <a:latin typeface="Bookman Old Style" pitchFamily="18" charset="0"/>
                <a:ea typeface="바탕체" pitchFamily="17" charset="-127"/>
              </a:rPr>
              <a:pPr>
                <a:defRPr/>
              </a:pPr>
              <a:t>‹#›</a:t>
            </a:fld>
            <a:r>
              <a:rPr lang="en-US" altLang="ko-KR" sz="1200">
                <a:latin typeface="Bookman Old Style" pitchFamily="18" charset="0"/>
                <a:ea typeface="바탕체" pitchFamily="17" charset="-127"/>
              </a:rPr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79488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3366"/>
          </a:solidFill>
          <a:latin typeface="+mj-lt"/>
          <a:ea typeface="+mj-ea"/>
          <a:cs typeface="+mj-cs"/>
        </a:defRPr>
      </a:lvl1pPr>
      <a:lvl2pPr algn="l" defTabSz="979488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3366"/>
          </a:solidFill>
          <a:latin typeface="HY견고딕" pitchFamily="18" charset="-127"/>
          <a:ea typeface="HY견고딕" pitchFamily="18" charset="-127"/>
        </a:defRPr>
      </a:lvl2pPr>
      <a:lvl3pPr algn="l" defTabSz="979488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3366"/>
          </a:solidFill>
          <a:latin typeface="HY견고딕" pitchFamily="18" charset="-127"/>
          <a:ea typeface="HY견고딕" pitchFamily="18" charset="-127"/>
        </a:defRPr>
      </a:lvl3pPr>
      <a:lvl4pPr algn="l" defTabSz="979488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3366"/>
          </a:solidFill>
          <a:latin typeface="HY견고딕" pitchFamily="18" charset="-127"/>
          <a:ea typeface="HY견고딕" pitchFamily="18" charset="-127"/>
        </a:defRPr>
      </a:lvl4pPr>
      <a:lvl5pPr algn="l" defTabSz="979488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3366"/>
          </a:solidFill>
          <a:latin typeface="HY견고딕" pitchFamily="18" charset="-127"/>
          <a:ea typeface="HY견고딕" pitchFamily="18" charset="-127"/>
        </a:defRPr>
      </a:lvl5pPr>
      <a:lvl6pPr marL="457200" algn="l" defTabSz="979488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3366"/>
          </a:solidFill>
          <a:latin typeface="HY견고딕" pitchFamily="18" charset="-127"/>
          <a:ea typeface="HY견고딕" pitchFamily="18" charset="-127"/>
        </a:defRPr>
      </a:lvl6pPr>
      <a:lvl7pPr marL="914400" algn="l" defTabSz="979488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3366"/>
          </a:solidFill>
          <a:latin typeface="HY견고딕" pitchFamily="18" charset="-127"/>
          <a:ea typeface="HY견고딕" pitchFamily="18" charset="-127"/>
        </a:defRPr>
      </a:lvl7pPr>
      <a:lvl8pPr marL="1371600" algn="l" defTabSz="979488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3366"/>
          </a:solidFill>
          <a:latin typeface="HY견고딕" pitchFamily="18" charset="-127"/>
          <a:ea typeface="HY견고딕" pitchFamily="18" charset="-127"/>
        </a:defRPr>
      </a:lvl8pPr>
      <a:lvl9pPr marL="1828800" algn="l" defTabSz="979488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3366"/>
          </a:solidFill>
          <a:latin typeface="HY견고딕" pitchFamily="18" charset="-127"/>
          <a:ea typeface="HY견고딕" pitchFamily="18" charset="-127"/>
        </a:defRPr>
      </a:lvl9pPr>
    </p:titleStyle>
    <p:bodyStyle>
      <a:lvl1pPr marL="366713" indent="-366713" algn="l" defTabSz="9794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04800" algn="l" defTabSz="9794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223963" indent="-244475" algn="l" defTabSz="9794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714500" indent="-244475" algn="l" defTabSz="9794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돋움" pitchFamily="50" charset="-127"/>
          <a:ea typeface="돋움" pitchFamily="50" charset="-127"/>
        </a:defRPr>
      </a:lvl4pPr>
      <a:lvl5pPr marL="2205038" indent="-246063" algn="l" defTabSz="9794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662238" indent="-246063" algn="l" defTabSz="979488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119438" indent="-246063" algn="l" defTabSz="979488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576638" indent="-246063" algn="l" defTabSz="979488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033838" indent="-246063" algn="l" defTabSz="979488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8"/>
          <p:cNvSpPr>
            <a:spLocks noChangeArrowheads="1"/>
          </p:cNvSpPr>
          <p:nvPr/>
        </p:nvSpPr>
        <p:spPr bwMode="auto">
          <a:xfrm flipH="1">
            <a:off x="1900238" y="1439863"/>
            <a:ext cx="76200" cy="1066800"/>
          </a:xfrm>
          <a:prstGeom prst="rect">
            <a:avLst/>
          </a:prstGeom>
          <a:solidFill>
            <a:srgbClr val="A300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1" name="Line 19"/>
          <p:cNvSpPr>
            <a:spLocks noChangeShapeType="1"/>
          </p:cNvSpPr>
          <p:nvPr/>
        </p:nvSpPr>
        <p:spPr bwMode="auto">
          <a:xfrm>
            <a:off x="1938338" y="2354263"/>
            <a:ext cx="0" cy="1143000"/>
          </a:xfrm>
          <a:prstGeom prst="line">
            <a:avLst/>
          </a:prstGeom>
          <a:noFill/>
          <a:ln w="9525">
            <a:solidFill>
              <a:srgbClr val="A3001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7172" name="Picture 26" descr="나침반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8" y="1654175"/>
            <a:ext cx="4468812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15"/>
          <p:cNvSpPr>
            <a:spLocks noChangeArrowheads="1"/>
          </p:cNvSpPr>
          <p:nvPr/>
        </p:nvSpPr>
        <p:spPr bwMode="auto">
          <a:xfrm>
            <a:off x="2232025" y="1346200"/>
            <a:ext cx="6810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36000" rIns="97969" bIns="36000"/>
          <a:lstStyle/>
          <a:p>
            <a:pPr algn="l" defTabSz="979488" eaLnBrk="0" hangingPunct="0">
              <a:lnSpc>
                <a:spcPct val="140000"/>
              </a:lnSpc>
            </a:pPr>
            <a:r>
              <a:rPr lang="en-US" altLang="ko-KR" sz="4000" b="0" dirty="0">
                <a:latin typeface="HY헤드라인M" pitchFamily="18" charset="-127"/>
                <a:ea typeface="HY헤드라인M" pitchFamily="18" charset="-127"/>
              </a:rPr>
              <a:t>ELS </a:t>
            </a:r>
            <a:r>
              <a:rPr lang="ko-KR" altLang="en-US" sz="4000" b="0" dirty="0" err="1">
                <a:latin typeface="HY헤드라인M" pitchFamily="18" charset="-127"/>
                <a:ea typeface="HY헤드라인M" pitchFamily="18" charset="-127"/>
              </a:rPr>
              <a:t>헤징</a:t>
            </a:r>
            <a:r>
              <a:rPr lang="ko-KR" altLang="en-US" sz="4000" b="0" dirty="0">
                <a:latin typeface="HY헤드라인M" pitchFamily="18" charset="-127"/>
                <a:ea typeface="HY헤드라인M" pitchFamily="18" charset="-127"/>
              </a:rPr>
              <a:t> 운용</a:t>
            </a:r>
            <a:endParaRPr lang="ko-KR" altLang="en-US" sz="20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0" y="4500563"/>
            <a:ext cx="9906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 anchor="ctr"/>
          <a:lstStyle/>
          <a:p>
            <a:pPr defTabSz="979488">
              <a:spcBef>
                <a:spcPct val="20000"/>
              </a:spcBef>
            </a:pPr>
            <a:r>
              <a:rPr lang="en-US" altLang="ko-KR" sz="1800" b="0" dirty="0">
                <a:solidFill>
                  <a:srgbClr val="4D4D4D"/>
                </a:solidFill>
              </a:rPr>
              <a:t>2024.06</a:t>
            </a: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1E7C4AFF-C1FF-A9A5-758B-55A398CD4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969" y="4305300"/>
            <a:ext cx="3166111" cy="21107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7962" tIns="48981" rIns="97962" bIns="48981"/>
          <a:lstStyle/>
          <a:p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변동성의 개념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749300" y="1712913"/>
            <a:ext cx="7835900" cy="5248275"/>
            <a:chOff x="472" y="439"/>
            <a:chExt cx="4936" cy="3306"/>
          </a:xfrm>
        </p:grpSpPr>
        <p:pic>
          <p:nvPicPr>
            <p:cNvPr id="1843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" y="439"/>
              <a:ext cx="3246" cy="1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8" name="Text Box 21"/>
            <p:cNvSpPr txBox="1">
              <a:spLocks noChangeArrowheads="1"/>
            </p:cNvSpPr>
            <p:nvPr/>
          </p:nvSpPr>
          <p:spPr bwMode="auto">
            <a:xfrm>
              <a:off x="2656" y="2146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994" tIns="46797" rIns="89994" bIns="46797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/>
                <a:t>현재시점</a:t>
              </a:r>
            </a:p>
          </p:txBody>
        </p:sp>
        <p:sp>
          <p:nvSpPr>
            <p:cNvPr id="18439" name="Text Box 110"/>
            <p:cNvSpPr txBox="1">
              <a:spLocks noChangeArrowheads="1"/>
            </p:cNvSpPr>
            <p:nvPr/>
          </p:nvSpPr>
          <p:spPr bwMode="auto">
            <a:xfrm>
              <a:off x="4876" y="2112"/>
              <a:ext cx="3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994" tIns="46797" rIns="89994" bIns="46797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/>
                <a:t>주가</a:t>
              </a:r>
            </a:p>
          </p:txBody>
        </p:sp>
        <p:pic>
          <p:nvPicPr>
            <p:cNvPr id="18440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2351"/>
              <a:ext cx="3300" cy="1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 flipV="1">
              <a:off x="832" y="2392"/>
              <a:ext cx="4576" cy="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ko-KR" altLang="en-US"/>
            </a:p>
          </p:txBody>
        </p:sp>
        <p:sp>
          <p:nvSpPr>
            <p:cNvPr id="18442" name="Text Box 110"/>
            <p:cNvSpPr txBox="1">
              <a:spLocks noChangeArrowheads="1"/>
            </p:cNvSpPr>
            <p:nvPr/>
          </p:nvSpPr>
          <p:spPr bwMode="auto">
            <a:xfrm>
              <a:off x="4908" y="3368"/>
              <a:ext cx="3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994" tIns="46797" rIns="89994" bIns="46797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/>
                <a:t>주가</a:t>
              </a:r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 flipV="1">
              <a:off x="800" y="3592"/>
              <a:ext cx="4576" cy="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ko-KR" altLang="en-US"/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632" y="752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/>
                <a:t>변동성이 낮은 경우</a:t>
              </a:r>
            </a:p>
          </p:txBody>
        </p:sp>
        <p:sp>
          <p:nvSpPr>
            <p:cNvPr id="18445" name="Text Box 12"/>
            <p:cNvSpPr txBox="1">
              <a:spLocks noChangeArrowheads="1"/>
            </p:cNvSpPr>
            <p:nvPr/>
          </p:nvSpPr>
          <p:spPr bwMode="auto">
            <a:xfrm>
              <a:off x="472" y="2568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/>
                <a:t>변동성이 높은 경우</a:t>
              </a:r>
            </a:p>
          </p:txBody>
        </p:sp>
        <p:sp>
          <p:nvSpPr>
            <p:cNvPr id="18446" name="Text Box 21"/>
            <p:cNvSpPr txBox="1">
              <a:spLocks noChangeArrowheads="1"/>
            </p:cNvSpPr>
            <p:nvPr/>
          </p:nvSpPr>
          <p:spPr bwMode="auto">
            <a:xfrm>
              <a:off x="2728" y="3354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994" tIns="46797" rIns="89994" bIns="46797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/>
                <a:t>현재시점</a:t>
              </a:r>
            </a:p>
          </p:txBody>
        </p:sp>
      </p:grpSp>
      <p:sp>
        <p:nvSpPr>
          <p:cNvPr id="18436" name="Text Box 14"/>
          <p:cNvSpPr txBox="1">
            <a:spLocks noChangeArrowheads="1"/>
          </p:cNvSpPr>
          <p:nvPr/>
        </p:nvSpPr>
        <p:spPr bwMode="auto">
          <a:xfrm>
            <a:off x="469900" y="977900"/>
            <a:ext cx="708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ko-KR" altLang="en-US" sz="1800"/>
              <a:t> 변동성 </a:t>
            </a:r>
            <a:r>
              <a:rPr lang="en-US" altLang="ko-KR" sz="1800">
                <a:latin typeface="Arial" charset="0"/>
              </a:rPr>
              <a:t>–</a:t>
            </a:r>
            <a:r>
              <a:rPr lang="en-US" altLang="ko-KR" sz="1800"/>
              <a:t> </a:t>
            </a:r>
            <a:r>
              <a:rPr lang="ko-KR" altLang="en-US" sz="1800"/>
              <a:t>주가의 일정기간 동안의 움직임에 대한 기대가치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슬라이드 번호 개체 틀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49650" y="6837363"/>
            <a:ext cx="23114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/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fld id="{C6BCA9A2-BBF7-42EA-8F2C-ECF35C9099DD}" type="slidenum">
              <a:rPr lang="en-US" altLang="ko-KR"/>
              <a:pPr eaLnBrk="1" hangingPunct="1"/>
              <a:t>11</a:t>
            </a:fld>
            <a:endParaRPr lang="en-US" altLang="ko-KR"/>
          </a:p>
        </p:txBody>
      </p:sp>
      <p:sp>
        <p:nvSpPr>
          <p:cNvPr id="2053" name="Freeform 4"/>
          <p:cNvSpPr>
            <a:spLocks/>
          </p:cNvSpPr>
          <p:nvPr/>
        </p:nvSpPr>
        <p:spPr bwMode="auto">
          <a:xfrm>
            <a:off x="6980238" y="2314575"/>
            <a:ext cx="1135062" cy="1944688"/>
          </a:xfrm>
          <a:custGeom>
            <a:avLst/>
            <a:gdLst>
              <a:gd name="T0" fmla="*/ 284 w 660"/>
              <a:gd name="T1" fmla="*/ 0 h 1161"/>
              <a:gd name="T2" fmla="*/ 211 w 660"/>
              <a:gd name="T3" fmla="*/ 118 h 1161"/>
              <a:gd name="T4" fmla="*/ 37 w 660"/>
              <a:gd name="T5" fmla="*/ 301 h 1161"/>
              <a:gd name="T6" fmla="*/ 0 w 660"/>
              <a:gd name="T7" fmla="*/ 393 h 1161"/>
              <a:gd name="T8" fmla="*/ 19 w 660"/>
              <a:gd name="T9" fmla="*/ 521 h 1161"/>
              <a:gd name="T10" fmla="*/ 147 w 660"/>
              <a:gd name="T11" fmla="*/ 603 h 1161"/>
              <a:gd name="T12" fmla="*/ 467 w 660"/>
              <a:gd name="T13" fmla="*/ 621 h 1161"/>
              <a:gd name="T14" fmla="*/ 604 w 660"/>
              <a:gd name="T15" fmla="*/ 548 h 1161"/>
              <a:gd name="T16" fmla="*/ 586 w 660"/>
              <a:gd name="T17" fmla="*/ 320 h 1161"/>
              <a:gd name="T18" fmla="*/ 522 w 660"/>
              <a:gd name="T19" fmla="*/ 301 h 1161"/>
              <a:gd name="T20" fmla="*/ 339 w 660"/>
              <a:gd name="T21" fmla="*/ 283 h 1161"/>
              <a:gd name="T22" fmla="*/ 302 w 660"/>
              <a:gd name="T23" fmla="*/ 301 h 1161"/>
              <a:gd name="T24" fmla="*/ 247 w 660"/>
              <a:gd name="T25" fmla="*/ 356 h 1161"/>
              <a:gd name="T26" fmla="*/ 211 w 660"/>
              <a:gd name="T27" fmla="*/ 448 h 1161"/>
              <a:gd name="T28" fmla="*/ 293 w 660"/>
              <a:gd name="T29" fmla="*/ 649 h 1161"/>
              <a:gd name="T30" fmla="*/ 458 w 660"/>
              <a:gd name="T31" fmla="*/ 594 h 1161"/>
              <a:gd name="T32" fmla="*/ 348 w 660"/>
              <a:gd name="T33" fmla="*/ 493 h 1161"/>
              <a:gd name="T34" fmla="*/ 330 w 660"/>
              <a:gd name="T35" fmla="*/ 594 h 1161"/>
              <a:gd name="T36" fmla="*/ 366 w 660"/>
              <a:gd name="T37" fmla="*/ 539 h 1161"/>
              <a:gd name="T38" fmla="*/ 375 w 660"/>
              <a:gd name="T39" fmla="*/ 512 h 1161"/>
              <a:gd name="T40" fmla="*/ 357 w 660"/>
              <a:gd name="T41" fmla="*/ 548 h 1161"/>
              <a:gd name="T42" fmla="*/ 403 w 660"/>
              <a:gd name="T43" fmla="*/ 740 h 1161"/>
              <a:gd name="T44" fmla="*/ 421 w 660"/>
              <a:gd name="T45" fmla="*/ 777 h 1161"/>
              <a:gd name="T46" fmla="*/ 458 w 660"/>
              <a:gd name="T47" fmla="*/ 832 h 1161"/>
              <a:gd name="T48" fmla="*/ 403 w 660"/>
              <a:gd name="T49" fmla="*/ 1161 h 116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60"/>
              <a:gd name="T76" fmla="*/ 0 h 1161"/>
              <a:gd name="T77" fmla="*/ 660 w 660"/>
              <a:gd name="T78" fmla="*/ 1161 h 116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60" h="1161">
                <a:moveTo>
                  <a:pt x="284" y="0"/>
                </a:moveTo>
                <a:cubicBezTo>
                  <a:pt x="258" y="38"/>
                  <a:pt x="240" y="82"/>
                  <a:pt x="211" y="118"/>
                </a:cubicBezTo>
                <a:cubicBezTo>
                  <a:pt x="157" y="183"/>
                  <a:pt x="88" y="233"/>
                  <a:pt x="37" y="301"/>
                </a:cubicBezTo>
                <a:cubicBezTo>
                  <a:pt x="28" y="338"/>
                  <a:pt x="21" y="361"/>
                  <a:pt x="0" y="393"/>
                </a:cubicBezTo>
                <a:cubicBezTo>
                  <a:pt x="6" y="436"/>
                  <a:pt x="8" y="479"/>
                  <a:pt x="19" y="521"/>
                </a:cubicBezTo>
                <a:cubicBezTo>
                  <a:pt x="33" y="575"/>
                  <a:pt x="100" y="588"/>
                  <a:pt x="147" y="603"/>
                </a:cubicBezTo>
                <a:cubicBezTo>
                  <a:pt x="241" y="666"/>
                  <a:pt x="357" y="625"/>
                  <a:pt x="467" y="621"/>
                </a:cubicBezTo>
                <a:cubicBezTo>
                  <a:pt x="518" y="608"/>
                  <a:pt x="562" y="580"/>
                  <a:pt x="604" y="548"/>
                </a:cubicBezTo>
                <a:cubicBezTo>
                  <a:pt x="637" y="482"/>
                  <a:pt x="660" y="369"/>
                  <a:pt x="586" y="320"/>
                </a:cubicBezTo>
                <a:cubicBezTo>
                  <a:pt x="576" y="313"/>
                  <a:pt x="531" y="303"/>
                  <a:pt x="522" y="301"/>
                </a:cubicBezTo>
                <a:cubicBezTo>
                  <a:pt x="458" y="260"/>
                  <a:pt x="425" y="276"/>
                  <a:pt x="339" y="283"/>
                </a:cubicBezTo>
                <a:cubicBezTo>
                  <a:pt x="327" y="289"/>
                  <a:pt x="313" y="292"/>
                  <a:pt x="302" y="301"/>
                </a:cubicBezTo>
                <a:cubicBezTo>
                  <a:pt x="282" y="317"/>
                  <a:pt x="247" y="356"/>
                  <a:pt x="247" y="356"/>
                </a:cubicBezTo>
                <a:cubicBezTo>
                  <a:pt x="238" y="391"/>
                  <a:pt x="222" y="414"/>
                  <a:pt x="211" y="448"/>
                </a:cubicBezTo>
                <a:cubicBezTo>
                  <a:pt x="228" y="608"/>
                  <a:pt x="185" y="613"/>
                  <a:pt x="293" y="649"/>
                </a:cubicBezTo>
                <a:cubicBezTo>
                  <a:pt x="390" y="642"/>
                  <a:pt x="411" y="660"/>
                  <a:pt x="458" y="594"/>
                </a:cubicBezTo>
                <a:cubicBezTo>
                  <a:pt x="445" y="466"/>
                  <a:pt x="466" y="476"/>
                  <a:pt x="348" y="493"/>
                </a:cubicBezTo>
                <a:cubicBezTo>
                  <a:pt x="305" y="539"/>
                  <a:pt x="306" y="535"/>
                  <a:pt x="330" y="594"/>
                </a:cubicBezTo>
                <a:cubicBezTo>
                  <a:pt x="342" y="576"/>
                  <a:pt x="354" y="557"/>
                  <a:pt x="366" y="539"/>
                </a:cubicBezTo>
                <a:cubicBezTo>
                  <a:pt x="371" y="531"/>
                  <a:pt x="382" y="505"/>
                  <a:pt x="375" y="512"/>
                </a:cubicBezTo>
                <a:cubicBezTo>
                  <a:pt x="366" y="521"/>
                  <a:pt x="363" y="536"/>
                  <a:pt x="357" y="548"/>
                </a:cubicBezTo>
                <a:cubicBezTo>
                  <a:pt x="343" y="621"/>
                  <a:pt x="348" y="688"/>
                  <a:pt x="403" y="740"/>
                </a:cubicBezTo>
                <a:cubicBezTo>
                  <a:pt x="409" y="752"/>
                  <a:pt x="414" y="765"/>
                  <a:pt x="421" y="777"/>
                </a:cubicBezTo>
                <a:cubicBezTo>
                  <a:pt x="432" y="796"/>
                  <a:pt x="458" y="832"/>
                  <a:pt x="458" y="832"/>
                </a:cubicBezTo>
                <a:cubicBezTo>
                  <a:pt x="454" y="921"/>
                  <a:pt x="484" y="1080"/>
                  <a:pt x="403" y="116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97969" tIns="48984" rIns="97969" bIns="48984"/>
          <a:lstStyle/>
          <a:p>
            <a:endParaRPr lang="ko-KR" altLang="en-US"/>
          </a:p>
        </p:txBody>
      </p:sp>
      <p:sp>
        <p:nvSpPr>
          <p:cNvPr id="2054" name="Line 5"/>
          <p:cNvSpPr>
            <a:spLocks noChangeShapeType="1"/>
          </p:cNvSpPr>
          <p:nvPr/>
        </p:nvSpPr>
        <p:spPr bwMode="auto">
          <a:xfrm>
            <a:off x="2393950" y="6273800"/>
            <a:ext cx="0" cy="809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7969" tIns="48984" rIns="97969" bIns="48984"/>
          <a:lstStyle/>
          <a:p>
            <a:endParaRPr lang="ko-KR" altLang="en-US"/>
          </a:p>
        </p:txBody>
      </p:sp>
      <p:cxnSp>
        <p:nvCxnSpPr>
          <p:cNvPr id="2055" name="AutoShape 6"/>
          <p:cNvCxnSpPr>
            <a:cxnSpLocks noChangeShapeType="1"/>
          </p:cNvCxnSpPr>
          <p:nvPr/>
        </p:nvCxnSpPr>
        <p:spPr bwMode="auto">
          <a:xfrm rot="16200000" flipH="1">
            <a:off x="2476500" y="5067300"/>
            <a:ext cx="1588" cy="1588"/>
          </a:xfrm>
          <a:prstGeom prst="curvedConnector3">
            <a:avLst>
              <a:gd name="adj1" fmla="val 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891088" y="3505200"/>
          <a:ext cx="123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3505200"/>
                        <a:ext cx="1238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403350" y="2332038"/>
          <a:ext cx="6273800" cy="328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4401164" imgH="3115110" progId="Paint.Picture">
                  <p:embed/>
                </p:oleObj>
              </mc:Choice>
              <mc:Fallback>
                <p:oleObj name="비트맵 이미지" r:id="rId4" imgW="4401164" imgH="3115110" progId="Paint.Picture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332038"/>
                        <a:ext cx="6273800" cy="328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99FF"/>
                                </a:gs>
                                <a:gs pos="50000">
                                  <a:srgbClr val="6699FF">
                                    <a:gamma/>
                                    <a:tint val="0"/>
                                    <a:invGamma/>
                                  </a:srgbClr>
                                </a:gs>
                                <a:gs pos="100000">
                                  <a:srgbClr val="6699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15"/>
          <p:cNvSpPr txBox="1">
            <a:spLocks noChangeArrowheads="1"/>
          </p:cNvSpPr>
          <p:nvPr/>
        </p:nvSpPr>
        <p:spPr bwMode="auto">
          <a:xfrm>
            <a:off x="660400" y="2735263"/>
            <a:ext cx="12382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endParaRPr lang="ko-KR" altLang="en-US" sz="170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057" name="Text Box 16"/>
          <p:cNvSpPr txBox="1">
            <a:spLocks noChangeArrowheads="1"/>
          </p:cNvSpPr>
          <p:nvPr/>
        </p:nvSpPr>
        <p:spPr bwMode="auto">
          <a:xfrm>
            <a:off x="577850" y="3136900"/>
            <a:ext cx="189865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기초자산의 현재가격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300">
                <a:latin typeface="Verdana" pitchFamily="34" charset="0"/>
                <a:ea typeface="굴림" pitchFamily="50" charset="-127"/>
              </a:rPr>
              <a:t>           SO</a:t>
            </a:r>
          </a:p>
        </p:txBody>
      </p:sp>
      <p:sp>
        <p:nvSpPr>
          <p:cNvPr id="2058" name="Text Box 17"/>
          <p:cNvSpPr txBox="1">
            <a:spLocks noChangeArrowheads="1"/>
          </p:cNvSpPr>
          <p:nvPr/>
        </p:nvSpPr>
        <p:spPr bwMode="auto">
          <a:xfrm>
            <a:off x="247650" y="4343400"/>
            <a:ext cx="28067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1.</a:t>
            </a:r>
            <a:r>
              <a:rPr lang="ko-KR" altLang="en-US" sz="1300">
                <a:latin typeface="Verdana" pitchFamily="34" charset="0"/>
                <a:ea typeface="굴림" pitchFamily="50" charset="-127"/>
              </a:rPr>
              <a:t> 가격 움직임에 대한 모형 결정</a:t>
            </a:r>
          </a:p>
        </p:txBody>
      </p:sp>
      <p:sp>
        <p:nvSpPr>
          <p:cNvPr id="2059" name="Text Box 18"/>
          <p:cNvSpPr txBox="1">
            <a:spLocks noChangeArrowheads="1"/>
          </p:cNvSpPr>
          <p:nvPr/>
        </p:nvSpPr>
        <p:spPr bwMode="auto">
          <a:xfrm>
            <a:off x="3219450" y="4343400"/>
            <a:ext cx="3136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2.</a:t>
            </a:r>
            <a:r>
              <a:rPr lang="ko-KR" altLang="en-US" sz="1300">
                <a:latin typeface="Verdana" pitchFamily="34" charset="0"/>
                <a:ea typeface="굴림" pitchFamily="50" charset="-127"/>
              </a:rPr>
              <a:t> 난수를 생성하여 가격 움직임 예측</a:t>
            </a:r>
          </a:p>
        </p:txBody>
      </p:sp>
      <p:sp>
        <p:nvSpPr>
          <p:cNvPr id="2060" name="Text Box 19"/>
          <p:cNvSpPr txBox="1">
            <a:spLocks noChangeArrowheads="1"/>
          </p:cNvSpPr>
          <p:nvPr/>
        </p:nvSpPr>
        <p:spPr bwMode="auto">
          <a:xfrm>
            <a:off x="7677150" y="3055938"/>
            <a:ext cx="1651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3.</a:t>
            </a:r>
            <a:r>
              <a:rPr lang="ko-KR" altLang="en-US" sz="1300">
                <a:latin typeface="Verdana" pitchFamily="34" charset="0"/>
                <a:ea typeface="굴림" pitchFamily="50" charset="-127"/>
              </a:rPr>
              <a:t> 파생상품의 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만기 </a:t>
            </a:r>
            <a:r>
              <a:rPr lang="en-US" altLang="ko-KR" sz="1300">
                <a:latin typeface="Verdana" pitchFamily="34" charset="0"/>
                <a:ea typeface="굴림" pitchFamily="50" charset="-127"/>
              </a:rPr>
              <a:t>Pay off </a:t>
            </a:r>
            <a:r>
              <a:rPr lang="ko-KR" altLang="en-US" sz="1300">
                <a:latin typeface="Verdana" pitchFamily="34" charset="0"/>
                <a:ea typeface="굴림" pitchFamily="50" charset="-127"/>
              </a:rPr>
              <a:t>계산</a:t>
            </a:r>
          </a:p>
        </p:txBody>
      </p:sp>
      <p:sp>
        <p:nvSpPr>
          <p:cNvPr id="2061" name="Rectangle 20"/>
          <p:cNvSpPr>
            <a:spLocks noChangeArrowheads="1"/>
          </p:cNvSpPr>
          <p:nvPr/>
        </p:nvSpPr>
        <p:spPr bwMode="auto">
          <a:xfrm>
            <a:off x="6851650" y="2493963"/>
            <a:ext cx="825500" cy="2009775"/>
          </a:xfrm>
          <a:prstGeom prst="rect">
            <a:avLst/>
          </a:prstGeom>
          <a:noFill/>
          <a:ln w="50800" cap="rnd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7969" tIns="48984" rIns="97969" bIns="48984" anchor="ctr"/>
          <a:lstStyle/>
          <a:p>
            <a:endParaRPr lang="ko-KR" altLang="en-US"/>
          </a:p>
        </p:txBody>
      </p:sp>
      <p:sp>
        <p:nvSpPr>
          <p:cNvPr id="2062" name="Text Box 21"/>
          <p:cNvSpPr txBox="1">
            <a:spLocks noChangeArrowheads="1"/>
          </p:cNvSpPr>
          <p:nvPr/>
        </p:nvSpPr>
        <p:spPr bwMode="auto">
          <a:xfrm>
            <a:off x="6438900" y="1930400"/>
            <a:ext cx="17335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예측된 기초자산의 미래가격</a:t>
            </a:r>
          </a:p>
        </p:txBody>
      </p:sp>
      <p:sp>
        <p:nvSpPr>
          <p:cNvPr id="2063" name="Text Box 22"/>
          <p:cNvSpPr txBox="1">
            <a:spLocks noChangeArrowheads="1"/>
          </p:cNvSpPr>
          <p:nvPr/>
        </p:nvSpPr>
        <p:spPr bwMode="auto">
          <a:xfrm>
            <a:off x="5695950" y="5710238"/>
            <a:ext cx="37147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4.</a:t>
            </a:r>
            <a:r>
              <a:rPr lang="ko-KR" altLang="en-US" sz="1300">
                <a:latin typeface="Verdana" pitchFamily="34" charset="0"/>
                <a:ea typeface="굴림" pitchFamily="50" charset="-127"/>
              </a:rPr>
              <a:t> 만기 </a:t>
            </a:r>
            <a:r>
              <a:rPr lang="en-US" altLang="ko-KR" sz="1300">
                <a:latin typeface="Verdana" pitchFamily="34" charset="0"/>
                <a:ea typeface="굴림" pitchFamily="50" charset="-127"/>
              </a:rPr>
              <a:t>Pay off</a:t>
            </a:r>
            <a:r>
              <a:rPr lang="ko-KR" altLang="en-US" sz="1300">
                <a:latin typeface="Verdana" pitchFamily="34" charset="0"/>
                <a:ea typeface="굴림" pitchFamily="50" charset="-127"/>
              </a:rPr>
              <a:t>의 평균 (기대값)산출</a:t>
            </a:r>
          </a:p>
        </p:txBody>
      </p:sp>
      <p:sp>
        <p:nvSpPr>
          <p:cNvPr id="2064" name="Text Box 23"/>
          <p:cNvSpPr txBox="1">
            <a:spLocks noChangeArrowheads="1"/>
          </p:cNvSpPr>
          <p:nvPr/>
        </p:nvSpPr>
        <p:spPr bwMode="auto">
          <a:xfrm>
            <a:off x="1733550" y="5710238"/>
            <a:ext cx="23939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5.</a:t>
            </a:r>
            <a:r>
              <a:rPr lang="ko-KR" altLang="en-US" sz="1300">
                <a:latin typeface="Verdana" pitchFamily="34" charset="0"/>
                <a:ea typeface="굴림" pitchFamily="50" charset="-127"/>
              </a:rPr>
              <a:t> 파생상품의 현재가치 산출</a:t>
            </a:r>
          </a:p>
        </p:txBody>
      </p:sp>
      <p:sp>
        <p:nvSpPr>
          <p:cNvPr id="2065" name="AutoShape 28"/>
          <p:cNvSpPr>
            <a:spLocks noChangeArrowheads="1"/>
          </p:cNvSpPr>
          <p:nvPr/>
        </p:nvSpPr>
        <p:spPr bwMode="auto">
          <a:xfrm rot="10800000" flipV="1">
            <a:off x="2559050" y="6032500"/>
            <a:ext cx="3962400" cy="723900"/>
          </a:xfrm>
          <a:prstGeom prst="curvedUpArrow">
            <a:avLst>
              <a:gd name="adj1" fmla="val 106686"/>
              <a:gd name="adj2" fmla="val 213322"/>
              <a:gd name="adj3" fmla="val 33333"/>
            </a:avLst>
          </a:prstGeom>
          <a:gradFill rotWithShape="0">
            <a:gsLst>
              <a:gs pos="0">
                <a:srgbClr val="000000"/>
              </a:gs>
              <a:gs pos="100000">
                <a:srgbClr val="B8DE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969" tIns="48984" rIns="97969" bIns="48984" anchor="ctr"/>
          <a:lstStyle/>
          <a:p>
            <a:endParaRPr lang="ko-KR" altLang="en-US"/>
          </a:p>
        </p:txBody>
      </p:sp>
      <p:sp>
        <p:nvSpPr>
          <p:cNvPr id="2066" name="Text Box 29"/>
          <p:cNvSpPr txBox="1">
            <a:spLocks noChangeArrowheads="1"/>
          </p:cNvSpPr>
          <p:nvPr/>
        </p:nvSpPr>
        <p:spPr bwMode="auto">
          <a:xfrm>
            <a:off x="4457700" y="6354763"/>
            <a:ext cx="577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할인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A890D9B-1E09-676C-B8ED-6C7C7D404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"/>
            <a:ext cx="8629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962" tIns="48981" rIns="97962" bIns="48981" numCol="1" anchor="ctr" anchorCtr="0" compatLnSpc="1">
            <a:prstTxWarp prst="textNoShape">
              <a:avLst/>
            </a:prstTxWarp>
          </a:bodyPr>
          <a:lstStyle>
            <a:lvl1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2pPr>
            <a:lvl3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3pPr>
            <a:lvl4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4pPr>
            <a:lvl5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b="0" kern="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5. ELS </a:t>
            </a:r>
            <a:r>
              <a:rPr lang="ko-KR" altLang="en-US" b="0" kern="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가치 평가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슬라이드 번호 개체 틀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49650" y="6837363"/>
            <a:ext cx="23114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/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fld id="{C04059B6-FB94-4164-8547-E427D10F5499}" type="slidenum">
              <a:rPr lang="en-US" altLang="ko-KR"/>
              <a:pPr eaLnBrk="1" hangingPunct="1"/>
              <a:t>12</a:t>
            </a:fld>
            <a:endParaRPr lang="en-US" altLang="ko-KR"/>
          </a:p>
        </p:txBody>
      </p:sp>
      <p:sp>
        <p:nvSpPr>
          <p:cNvPr id="3078" name="Freeform 2"/>
          <p:cNvSpPr>
            <a:spLocks/>
          </p:cNvSpPr>
          <p:nvPr/>
        </p:nvSpPr>
        <p:spPr bwMode="auto">
          <a:xfrm>
            <a:off x="6980238" y="2314575"/>
            <a:ext cx="1135062" cy="1944688"/>
          </a:xfrm>
          <a:custGeom>
            <a:avLst/>
            <a:gdLst>
              <a:gd name="T0" fmla="*/ 284 w 660"/>
              <a:gd name="T1" fmla="*/ 0 h 1161"/>
              <a:gd name="T2" fmla="*/ 211 w 660"/>
              <a:gd name="T3" fmla="*/ 118 h 1161"/>
              <a:gd name="T4" fmla="*/ 37 w 660"/>
              <a:gd name="T5" fmla="*/ 301 h 1161"/>
              <a:gd name="T6" fmla="*/ 0 w 660"/>
              <a:gd name="T7" fmla="*/ 393 h 1161"/>
              <a:gd name="T8" fmla="*/ 19 w 660"/>
              <a:gd name="T9" fmla="*/ 521 h 1161"/>
              <a:gd name="T10" fmla="*/ 147 w 660"/>
              <a:gd name="T11" fmla="*/ 603 h 1161"/>
              <a:gd name="T12" fmla="*/ 467 w 660"/>
              <a:gd name="T13" fmla="*/ 621 h 1161"/>
              <a:gd name="T14" fmla="*/ 604 w 660"/>
              <a:gd name="T15" fmla="*/ 548 h 1161"/>
              <a:gd name="T16" fmla="*/ 586 w 660"/>
              <a:gd name="T17" fmla="*/ 320 h 1161"/>
              <a:gd name="T18" fmla="*/ 522 w 660"/>
              <a:gd name="T19" fmla="*/ 301 h 1161"/>
              <a:gd name="T20" fmla="*/ 339 w 660"/>
              <a:gd name="T21" fmla="*/ 283 h 1161"/>
              <a:gd name="T22" fmla="*/ 302 w 660"/>
              <a:gd name="T23" fmla="*/ 301 h 1161"/>
              <a:gd name="T24" fmla="*/ 247 w 660"/>
              <a:gd name="T25" fmla="*/ 356 h 1161"/>
              <a:gd name="T26" fmla="*/ 211 w 660"/>
              <a:gd name="T27" fmla="*/ 448 h 1161"/>
              <a:gd name="T28" fmla="*/ 293 w 660"/>
              <a:gd name="T29" fmla="*/ 649 h 1161"/>
              <a:gd name="T30" fmla="*/ 458 w 660"/>
              <a:gd name="T31" fmla="*/ 594 h 1161"/>
              <a:gd name="T32" fmla="*/ 348 w 660"/>
              <a:gd name="T33" fmla="*/ 493 h 1161"/>
              <a:gd name="T34" fmla="*/ 330 w 660"/>
              <a:gd name="T35" fmla="*/ 594 h 1161"/>
              <a:gd name="T36" fmla="*/ 366 w 660"/>
              <a:gd name="T37" fmla="*/ 539 h 1161"/>
              <a:gd name="T38" fmla="*/ 375 w 660"/>
              <a:gd name="T39" fmla="*/ 512 h 1161"/>
              <a:gd name="T40" fmla="*/ 357 w 660"/>
              <a:gd name="T41" fmla="*/ 548 h 1161"/>
              <a:gd name="T42" fmla="*/ 403 w 660"/>
              <a:gd name="T43" fmla="*/ 740 h 1161"/>
              <a:gd name="T44" fmla="*/ 421 w 660"/>
              <a:gd name="T45" fmla="*/ 777 h 1161"/>
              <a:gd name="T46" fmla="*/ 458 w 660"/>
              <a:gd name="T47" fmla="*/ 832 h 1161"/>
              <a:gd name="T48" fmla="*/ 403 w 660"/>
              <a:gd name="T49" fmla="*/ 1161 h 116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60"/>
              <a:gd name="T76" fmla="*/ 0 h 1161"/>
              <a:gd name="T77" fmla="*/ 660 w 660"/>
              <a:gd name="T78" fmla="*/ 1161 h 116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60" h="1161">
                <a:moveTo>
                  <a:pt x="284" y="0"/>
                </a:moveTo>
                <a:cubicBezTo>
                  <a:pt x="258" y="38"/>
                  <a:pt x="240" y="82"/>
                  <a:pt x="211" y="118"/>
                </a:cubicBezTo>
                <a:cubicBezTo>
                  <a:pt x="157" y="183"/>
                  <a:pt x="88" y="233"/>
                  <a:pt x="37" y="301"/>
                </a:cubicBezTo>
                <a:cubicBezTo>
                  <a:pt x="28" y="338"/>
                  <a:pt x="21" y="361"/>
                  <a:pt x="0" y="393"/>
                </a:cubicBezTo>
                <a:cubicBezTo>
                  <a:pt x="6" y="436"/>
                  <a:pt x="8" y="479"/>
                  <a:pt x="19" y="521"/>
                </a:cubicBezTo>
                <a:cubicBezTo>
                  <a:pt x="33" y="575"/>
                  <a:pt x="100" y="588"/>
                  <a:pt x="147" y="603"/>
                </a:cubicBezTo>
                <a:cubicBezTo>
                  <a:pt x="241" y="666"/>
                  <a:pt x="357" y="625"/>
                  <a:pt x="467" y="621"/>
                </a:cubicBezTo>
                <a:cubicBezTo>
                  <a:pt x="518" y="608"/>
                  <a:pt x="562" y="580"/>
                  <a:pt x="604" y="548"/>
                </a:cubicBezTo>
                <a:cubicBezTo>
                  <a:pt x="637" y="482"/>
                  <a:pt x="660" y="369"/>
                  <a:pt x="586" y="320"/>
                </a:cubicBezTo>
                <a:cubicBezTo>
                  <a:pt x="576" y="313"/>
                  <a:pt x="531" y="303"/>
                  <a:pt x="522" y="301"/>
                </a:cubicBezTo>
                <a:cubicBezTo>
                  <a:pt x="458" y="260"/>
                  <a:pt x="425" y="276"/>
                  <a:pt x="339" y="283"/>
                </a:cubicBezTo>
                <a:cubicBezTo>
                  <a:pt x="327" y="289"/>
                  <a:pt x="313" y="292"/>
                  <a:pt x="302" y="301"/>
                </a:cubicBezTo>
                <a:cubicBezTo>
                  <a:pt x="282" y="317"/>
                  <a:pt x="247" y="356"/>
                  <a:pt x="247" y="356"/>
                </a:cubicBezTo>
                <a:cubicBezTo>
                  <a:pt x="238" y="391"/>
                  <a:pt x="222" y="414"/>
                  <a:pt x="211" y="448"/>
                </a:cubicBezTo>
                <a:cubicBezTo>
                  <a:pt x="228" y="608"/>
                  <a:pt x="185" y="613"/>
                  <a:pt x="293" y="649"/>
                </a:cubicBezTo>
                <a:cubicBezTo>
                  <a:pt x="390" y="642"/>
                  <a:pt x="411" y="660"/>
                  <a:pt x="458" y="594"/>
                </a:cubicBezTo>
                <a:cubicBezTo>
                  <a:pt x="445" y="466"/>
                  <a:pt x="466" y="476"/>
                  <a:pt x="348" y="493"/>
                </a:cubicBezTo>
                <a:cubicBezTo>
                  <a:pt x="305" y="539"/>
                  <a:pt x="306" y="535"/>
                  <a:pt x="330" y="594"/>
                </a:cubicBezTo>
                <a:cubicBezTo>
                  <a:pt x="342" y="576"/>
                  <a:pt x="354" y="557"/>
                  <a:pt x="366" y="539"/>
                </a:cubicBezTo>
                <a:cubicBezTo>
                  <a:pt x="371" y="531"/>
                  <a:pt x="382" y="505"/>
                  <a:pt x="375" y="512"/>
                </a:cubicBezTo>
                <a:cubicBezTo>
                  <a:pt x="366" y="521"/>
                  <a:pt x="363" y="536"/>
                  <a:pt x="357" y="548"/>
                </a:cubicBezTo>
                <a:cubicBezTo>
                  <a:pt x="343" y="621"/>
                  <a:pt x="348" y="688"/>
                  <a:pt x="403" y="740"/>
                </a:cubicBezTo>
                <a:cubicBezTo>
                  <a:pt x="409" y="752"/>
                  <a:pt x="414" y="765"/>
                  <a:pt x="421" y="777"/>
                </a:cubicBezTo>
                <a:cubicBezTo>
                  <a:pt x="432" y="796"/>
                  <a:pt x="458" y="832"/>
                  <a:pt x="458" y="832"/>
                </a:cubicBezTo>
                <a:cubicBezTo>
                  <a:pt x="454" y="921"/>
                  <a:pt x="484" y="1080"/>
                  <a:pt x="403" y="116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97969" tIns="48984" rIns="97969" bIns="48984"/>
          <a:lstStyle/>
          <a:p>
            <a:endParaRPr lang="ko-KR" altLang="en-US"/>
          </a:p>
        </p:txBody>
      </p:sp>
      <p:sp>
        <p:nvSpPr>
          <p:cNvPr id="3079" name="Line 3"/>
          <p:cNvSpPr>
            <a:spLocks noChangeShapeType="1"/>
          </p:cNvSpPr>
          <p:nvPr/>
        </p:nvSpPr>
        <p:spPr bwMode="auto">
          <a:xfrm>
            <a:off x="2393950" y="6273800"/>
            <a:ext cx="0" cy="809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7969" tIns="48984" rIns="97969" bIns="48984"/>
          <a:lstStyle/>
          <a:p>
            <a:endParaRPr lang="ko-KR" altLang="en-US"/>
          </a:p>
        </p:txBody>
      </p:sp>
      <p:cxnSp>
        <p:nvCxnSpPr>
          <p:cNvPr id="3080" name="AutoShape 4"/>
          <p:cNvCxnSpPr>
            <a:cxnSpLocks noChangeShapeType="1"/>
          </p:cNvCxnSpPr>
          <p:nvPr/>
        </p:nvCxnSpPr>
        <p:spPr bwMode="auto">
          <a:xfrm rot="16200000" flipH="1">
            <a:off x="2476500" y="5067300"/>
            <a:ext cx="1588" cy="1588"/>
          </a:xfrm>
          <a:prstGeom prst="curvedConnector3">
            <a:avLst>
              <a:gd name="adj1" fmla="val 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891088" y="3505200"/>
          <a:ext cx="123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3505200"/>
                        <a:ext cx="1238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Freeform 6"/>
          <p:cNvSpPr>
            <a:spLocks/>
          </p:cNvSpPr>
          <p:nvPr/>
        </p:nvSpPr>
        <p:spPr bwMode="auto">
          <a:xfrm>
            <a:off x="5530850" y="3459163"/>
            <a:ext cx="165100" cy="241300"/>
          </a:xfrm>
          <a:custGeom>
            <a:avLst/>
            <a:gdLst>
              <a:gd name="T0" fmla="*/ 0 w 96"/>
              <a:gd name="T1" fmla="*/ 0 h 144"/>
              <a:gd name="T2" fmla="*/ 96 w 96"/>
              <a:gd name="T3" fmla="*/ 0 h 144"/>
              <a:gd name="T4" fmla="*/ 96 w 96"/>
              <a:gd name="T5" fmla="*/ 144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0" y="0"/>
                </a:moveTo>
                <a:lnTo>
                  <a:pt x="96" y="0"/>
                </a:lnTo>
                <a:lnTo>
                  <a:pt x="96" y="144"/>
                </a:lnTo>
                <a:lnTo>
                  <a:pt x="0" y="14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lIns="97969" tIns="48984" rIns="97969" bIns="48984"/>
          <a:lstStyle/>
          <a:p>
            <a:endParaRPr lang="ko-KR" altLang="en-US"/>
          </a:p>
        </p:txBody>
      </p:sp>
      <p:sp>
        <p:nvSpPr>
          <p:cNvPr id="109575" name="AutoShape 7"/>
          <p:cNvSpPr>
            <a:spLocks noChangeArrowheads="1"/>
          </p:cNvSpPr>
          <p:nvPr/>
        </p:nvSpPr>
        <p:spPr bwMode="auto">
          <a:xfrm>
            <a:off x="247650" y="1608138"/>
            <a:ext cx="8667750" cy="5229225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CCFF"/>
              </a:gs>
              <a:gs pos="50000">
                <a:srgbClr val="CCCCFF">
                  <a:gamma/>
                  <a:tint val="0"/>
                  <a:invGamma/>
                </a:srgbClr>
              </a:gs>
              <a:gs pos="100000">
                <a:srgbClr val="CCCC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97969" tIns="48984" rIns="97969" bIns="48984" anchor="ctr"/>
          <a:lstStyle/>
          <a:p>
            <a:pPr>
              <a:spcBef>
                <a:spcPct val="20000"/>
              </a:spcBef>
              <a:buClr>
                <a:schemeClr val="tx1"/>
              </a:buClr>
              <a:defRPr/>
            </a:pPr>
            <a:endParaRPr lang="en-US" altLang="ko-K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3083" name="AutoShape 8"/>
          <p:cNvCxnSpPr>
            <a:cxnSpLocks noChangeShapeType="1"/>
          </p:cNvCxnSpPr>
          <p:nvPr/>
        </p:nvCxnSpPr>
        <p:spPr bwMode="auto">
          <a:xfrm rot="10800000" flipV="1">
            <a:off x="7429500" y="3443288"/>
            <a:ext cx="165100" cy="322262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3084" name="Text Box 9"/>
          <p:cNvSpPr txBox="1">
            <a:spLocks noChangeArrowheads="1"/>
          </p:cNvSpPr>
          <p:nvPr/>
        </p:nvSpPr>
        <p:spPr bwMode="auto">
          <a:xfrm>
            <a:off x="330200" y="2171700"/>
            <a:ext cx="4292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marL="366713" indent="-366713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ko-KR" sz="1500" b="0" dirty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Correlation </a:t>
            </a:r>
            <a:r>
              <a:rPr lang="ko-KR" altLang="en-US" sz="1500" b="0" dirty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효과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   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example) 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행사가격이 기초주가 100% 가정 (삼성전자 &amp; 현대차)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endParaRPr lang="ko-KR" altLang="en-US" sz="1300" b="0" dirty="0">
              <a:latin typeface="Verdana" pitchFamily="34" charset="0"/>
              <a:ea typeface="굴림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    </a:t>
            </a:r>
            <a:r>
              <a:rPr lang="ko-KR" altLang="en-US" sz="1300" b="0" dirty="0">
                <a:latin typeface="바탕" pitchFamily="18" charset="-127"/>
                <a:ea typeface="바탕" pitchFamily="18" charset="-127"/>
              </a:rPr>
              <a:t>①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상관계수 –1인 경우 :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Hedge 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필요성 없음.                      한 주식 상승하면 다른 주식은 하락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endParaRPr lang="ko-KR" altLang="en-US" sz="1300" b="0" dirty="0">
              <a:latin typeface="Verdana" pitchFamily="34" charset="0"/>
              <a:ea typeface="굴림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    </a:t>
            </a:r>
            <a:r>
              <a:rPr lang="ko-KR" altLang="en-US" sz="1300" b="0" dirty="0">
                <a:latin typeface="바탕" pitchFamily="18" charset="-127"/>
                <a:ea typeface="바탕" pitchFamily="18" charset="-127"/>
              </a:rPr>
              <a:t>②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상관계수 +1인 경우 :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Hedge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를 위해 한 주식                           만 매입해도 됨.  이 경우 단일주식으로 구성된                     옵션과 동일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endParaRPr lang="ko-KR" altLang="en-US" sz="1300" b="0" dirty="0">
              <a:latin typeface="Verdana" pitchFamily="34" charset="0"/>
              <a:ea typeface="굴림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   *주식간 상관계수  : -1&lt;상관계수&lt;1        </a:t>
            </a:r>
            <a:endParaRPr lang="en-US" altLang="ko-KR" sz="1300" b="0" dirty="0">
              <a:latin typeface="Verdana" pitchFamily="34" charset="0"/>
              <a:ea typeface="굴림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endParaRPr lang="ko-KR" altLang="en-US" sz="1300" b="0" dirty="0">
              <a:latin typeface="Verdana" pitchFamily="34" charset="0"/>
              <a:ea typeface="굴림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   따라서 두개의 주식으로 구성한 옵션 </a:t>
            </a:r>
            <a:r>
              <a:rPr lang="ko-KR" altLang="en-US" sz="1300" b="0" dirty="0" err="1">
                <a:latin typeface="Verdana" pitchFamily="34" charset="0"/>
                <a:ea typeface="굴림" pitchFamily="50" charset="-127"/>
              </a:rPr>
              <a:t>헤징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비용                                                                                                                                                         한 개의 주식으로 구성한 옵션 </a:t>
            </a:r>
            <a:r>
              <a:rPr lang="ko-KR" altLang="en-US" sz="1300" b="0" dirty="0" err="1">
                <a:latin typeface="Verdana" pitchFamily="34" charset="0"/>
                <a:ea typeface="굴림" pitchFamily="50" charset="-127"/>
              </a:rPr>
              <a:t>헤징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비용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   1개의 기초자산으로 구성된 상품에 비해 고객에게 높은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Coupon 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제공 가능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endParaRPr lang="ko-KR" altLang="en-US" sz="1300" b="0" dirty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6438900" y="5067300"/>
            <a:ext cx="14859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969" tIns="48984" rIns="97969" bIns="48984"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495300" y="1770063"/>
            <a:ext cx="1568450" cy="320675"/>
          </a:xfrm>
          <a:prstGeom prst="rect">
            <a:avLst/>
          </a:prstGeom>
          <a:gradFill rotWithShape="0">
            <a:gsLst>
              <a:gs pos="0">
                <a:srgbClr val="0000FF">
                  <a:gamma/>
                  <a:shade val="0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7969" tIns="48984" rIns="97969" bIns="48984" anchor="ctr"/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Value </a:t>
            </a:r>
            <a:r>
              <a:rPr lang="ko-KR" alt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의 원천</a:t>
            </a:r>
          </a:p>
        </p:txBody>
      </p:sp>
      <p:cxnSp>
        <p:nvCxnSpPr>
          <p:cNvPr id="3087" name="AutoShape 12"/>
          <p:cNvCxnSpPr>
            <a:cxnSpLocks noChangeShapeType="1"/>
            <a:stCxn id="109575" idx="2"/>
            <a:endCxn id="109575" idx="2"/>
          </p:cNvCxnSpPr>
          <p:nvPr/>
        </p:nvCxnSpPr>
        <p:spPr bwMode="auto">
          <a:xfrm rot="16200000" flipH="1">
            <a:off x="4581525" y="6837363"/>
            <a:ext cx="1587" cy="1588"/>
          </a:xfrm>
          <a:prstGeom prst="curvedConnector3">
            <a:avLst>
              <a:gd name="adj1" fmla="val 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3088" name="Line 13"/>
          <p:cNvSpPr>
            <a:spLocks noChangeShapeType="1"/>
          </p:cNvSpPr>
          <p:nvPr/>
        </p:nvSpPr>
        <p:spPr bwMode="auto">
          <a:xfrm>
            <a:off x="3136900" y="40211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7969" tIns="48984" rIns="97969" bIns="48984"/>
          <a:lstStyle/>
          <a:p>
            <a:endParaRPr lang="ko-KR" altLang="en-US"/>
          </a:p>
        </p:txBody>
      </p:sp>
      <p:cxnSp>
        <p:nvCxnSpPr>
          <p:cNvPr id="3089" name="AutoShape 14"/>
          <p:cNvCxnSpPr>
            <a:cxnSpLocks noChangeShapeType="1"/>
            <a:stCxn id="109575" idx="3"/>
          </p:cNvCxnSpPr>
          <p:nvPr/>
        </p:nvCxnSpPr>
        <p:spPr bwMode="auto">
          <a:xfrm flipH="1">
            <a:off x="3549650" y="4222750"/>
            <a:ext cx="5365750" cy="1046163"/>
          </a:xfrm>
          <a:prstGeom prst="curvedConnector4">
            <a:avLst>
              <a:gd name="adj1" fmla="val -4616"/>
              <a:gd name="adj2" fmla="val 27692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3090" name="Line 15"/>
          <p:cNvSpPr>
            <a:spLocks noChangeShapeType="1"/>
          </p:cNvSpPr>
          <p:nvPr/>
        </p:nvSpPr>
        <p:spPr bwMode="auto">
          <a:xfrm>
            <a:off x="2228850" y="4343400"/>
            <a:ext cx="3879850" cy="482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7969" tIns="48984" rIns="97969" bIns="48984"/>
          <a:lstStyle/>
          <a:p>
            <a:endParaRPr lang="ko-KR" alt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891088" y="3505200"/>
          <a:ext cx="123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3505200"/>
                        <a:ext cx="1238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210050" y="5468938"/>
          <a:ext cx="2476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5468938"/>
                        <a:ext cx="2476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Text Box 18"/>
          <p:cNvSpPr txBox="1">
            <a:spLocks noChangeArrowheads="1"/>
          </p:cNvSpPr>
          <p:nvPr/>
        </p:nvSpPr>
        <p:spPr bwMode="auto">
          <a:xfrm>
            <a:off x="4705350" y="2090738"/>
            <a:ext cx="4292600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marL="366713" indent="-366713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 startAt="2"/>
            </a:pPr>
            <a:r>
              <a:rPr lang="ko-KR" altLang="en-US" sz="1500" b="0" dirty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변동성 효과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- 고객의 입장에서 이색 </a:t>
            </a:r>
            <a:r>
              <a:rPr lang="ko-KR" altLang="en-US" sz="1300" b="0" dirty="0" err="1">
                <a:latin typeface="Verdana" pitchFamily="34" charset="0"/>
                <a:ea typeface="굴림" pitchFamily="50" charset="-127"/>
              </a:rPr>
              <a:t>풋옵션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매도 포지션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- 변동성이 클수록 매도할 옵션 프리미엄 증가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     높은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Coupon 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수익률 제공 가능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- 변동성이 클수록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Knock-In Barrier Touch                           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가능성 증가</a:t>
            </a:r>
          </a:p>
        </p:txBody>
      </p:sp>
      <p:sp>
        <p:nvSpPr>
          <p:cNvPr id="3092" name="Line 19"/>
          <p:cNvSpPr>
            <a:spLocks noChangeShapeType="1"/>
          </p:cNvSpPr>
          <p:nvPr/>
        </p:nvSpPr>
        <p:spPr bwMode="auto">
          <a:xfrm>
            <a:off x="4953000" y="31369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969" tIns="48984" rIns="97969" bIns="48984"/>
          <a:lstStyle/>
          <a:p>
            <a:endParaRPr lang="ko-KR" altLang="en-US"/>
          </a:p>
        </p:txBody>
      </p:sp>
      <p:pic>
        <p:nvPicPr>
          <p:cNvPr id="3093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941763"/>
            <a:ext cx="3219450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4" name="Text Box 21"/>
          <p:cNvSpPr txBox="1">
            <a:spLocks noChangeArrowheads="1"/>
          </p:cNvSpPr>
          <p:nvPr/>
        </p:nvSpPr>
        <p:spPr bwMode="auto">
          <a:xfrm>
            <a:off x="7264400" y="4102100"/>
            <a:ext cx="10731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변동성 </a:t>
            </a:r>
            <a:r>
              <a:rPr lang="ko-KR" altLang="en-US" sz="1500">
                <a:latin typeface="바탕" pitchFamily="18" charset="-127"/>
                <a:ea typeface="바탕" pitchFamily="18" charset="-127"/>
              </a:rPr>
              <a:t>低 </a:t>
            </a:r>
          </a:p>
        </p:txBody>
      </p:sp>
      <p:sp>
        <p:nvSpPr>
          <p:cNvPr id="3095" name="Text Box 22"/>
          <p:cNvSpPr txBox="1">
            <a:spLocks noChangeArrowheads="1"/>
          </p:cNvSpPr>
          <p:nvPr/>
        </p:nvSpPr>
        <p:spPr bwMode="auto">
          <a:xfrm>
            <a:off x="4787900" y="5148263"/>
            <a:ext cx="10731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변동성 </a:t>
            </a:r>
            <a:r>
              <a:rPr lang="ko-KR" altLang="en-US" sz="1500">
                <a:latin typeface="바탕" pitchFamily="18" charset="-127"/>
                <a:ea typeface="바탕" pitchFamily="18" charset="-127"/>
              </a:rPr>
              <a:t>高</a:t>
            </a:r>
            <a:r>
              <a:rPr lang="ko-KR" altLang="en-US" sz="1300">
                <a:latin typeface="Verdana" pitchFamily="34" charset="0"/>
                <a:ea typeface="굴림" pitchFamily="50" charset="-127"/>
              </a:rPr>
              <a:t> </a:t>
            </a:r>
          </a:p>
        </p:txBody>
      </p:sp>
      <p:sp>
        <p:nvSpPr>
          <p:cNvPr id="3096" name="Line 23"/>
          <p:cNvSpPr>
            <a:spLocks noChangeShapeType="1"/>
          </p:cNvSpPr>
          <p:nvPr/>
        </p:nvSpPr>
        <p:spPr bwMode="auto">
          <a:xfrm>
            <a:off x="5365750" y="5468938"/>
            <a:ext cx="3302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969" tIns="48984" rIns="97969" bIns="48984"/>
          <a:lstStyle/>
          <a:p>
            <a:endParaRPr lang="ko-KR" altLang="en-US"/>
          </a:p>
        </p:txBody>
      </p:sp>
      <p:sp>
        <p:nvSpPr>
          <p:cNvPr id="3097" name="Line 24"/>
          <p:cNvSpPr>
            <a:spLocks noChangeShapeType="1"/>
          </p:cNvSpPr>
          <p:nvPr/>
        </p:nvSpPr>
        <p:spPr bwMode="auto">
          <a:xfrm flipH="1">
            <a:off x="6851650" y="4262438"/>
            <a:ext cx="4953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969" tIns="48984" rIns="97969" bIns="48984"/>
          <a:lstStyle/>
          <a:p>
            <a:endParaRPr lang="ko-KR" altLang="en-US"/>
          </a:p>
        </p:txBody>
      </p:sp>
      <p:sp>
        <p:nvSpPr>
          <p:cNvPr id="3098" name="Text Box 25"/>
          <p:cNvSpPr txBox="1">
            <a:spLocks noChangeArrowheads="1"/>
          </p:cNvSpPr>
          <p:nvPr/>
        </p:nvSpPr>
        <p:spPr bwMode="auto">
          <a:xfrm>
            <a:off x="6191250" y="6273800"/>
            <a:ext cx="10731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현재가격</a:t>
            </a:r>
            <a:r>
              <a:rPr lang="ko-KR" altLang="en-US" sz="1500">
                <a:latin typeface="바탕" pitchFamily="18" charset="-127"/>
                <a:ea typeface="바탕" pitchFamily="18" charset="-127"/>
              </a:rPr>
              <a:t> </a:t>
            </a:r>
          </a:p>
        </p:txBody>
      </p:sp>
      <p:sp>
        <p:nvSpPr>
          <p:cNvPr id="3099" name="Line 26"/>
          <p:cNvSpPr>
            <a:spLocks noChangeShapeType="1"/>
          </p:cNvSpPr>
          <p:nvPr/>
        </p:nvSpPr>
        <p:spPr bwMode="auto">
          <a:xfrm>
            <a:off x="5530850" y="5872163"/>
            <a:ext cx="0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969" tIns="48984" rIns="97969" bIns="48984"/>
          <a:lstStyle/>
          <a:p>
            <a:endParaRPr lang="ko-KR" altLang="en-US"/>
          </a:p>
        </p:txBody>
      </p:sp>
      <p:sp>
        <p:nvSpPr>
          <p:cNvPr id="3100" name="Line 27"/>
          <p:cNvSpPr>
            <a:spLocks noChangeShapeType="1"/>
          </p:cNvSpPr>
          <p:nvPr/>
        </p:nvSpPr>
        <p:spPr bwMode="auto">
          <a:xfrm flipV="1">
            <a:off x="5200650" y="6273800"/>
            <a:ext cx="330200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969" tIns="48984" rIns="97969" bIns="48984"/>
          <a:lstStyle/>
          <a:p>
            <a:endParaRPr lang="ko-KR" altLang="en-US"/>
          </a:p>
        </p:txBody>
      </p:sp>
      <p:sp>
        <p:nvSpPr>
          <p:cNvPr id="3101" name="Text Box 28"/>
          <p:cNvSpPr txBox="1">
            <a:spLocks noChangeArrowheads="1"/>
          </p:cNvSpPr>
          <p:nvPr/>
        </p:nvSpPr>
        <p:spPr bwMode="auto">
          <a:xfrm>
            <a:off x="4540250" y="6354763"/>
            <a:ext cx="18986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ko-KR" sz="1300">
                <a:latin typeface="Verdana" pitchFamily="34" charset="0"/>
                <a:ea typeface="굴림" pitchFamily="50" charset="-127"/>
              </a:rPr>
              <a:t>Knock-In Barrier</a:t>
            </a:r>
            <a:endParaRPr lang="ko-KR" altLang="en-US" sz="130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102" name="Freeform 34"/>
          <p:cNvSpPr>
            <a:spLocks/>
          </p:cNvSpPr>
          <p:nvPr/>
        </p:nvSpPr>
        <p:spPr bwMode="auto">
          <a:xfrm>
            <a:off x="5048250" y="5899150"/>
            <a:ext cx="496888" cy="385763"/>
          </a:xfrm>
          <a:custGeom>
            <a:avLst/>
            <a:gdLst>
              <a:gd name="T0" fmla="*/ 256 w 289"/>
              <a:gd name="T1" fmla="*/ 0 h 231"/>
              <a:gd name="T2" fmla="*/ 228 w 289"/>
              <a:gd name="T3" fmla="*/ 82 h 231"/>
              <a:gd name="T4" fmla="*/ 238 w 289"/>
              <a:gd name="T5" fmla="*/ 155 h 231"/>
              <a:gd name="T6" fmla="*/ 247 w 289"/>
              <a:gd name="T7" fmla="*/ 183 h 231"/>
              <a:gd name="T8" fmla="*/ 274 w 289"/>
              <a:gd name="T9" fmla="*/ 165 h 231"/>
              <a:gd name="T10" fmla="*/ 265 w 289"/>
              <a:gd name="T11" fmla="*/ 27 h 231"/>
              <a:gd name="T12" fmla="*/ 210 w 289"/>
              <a:gd name="T13" fmla="*/ 137 h 231"/>
              <a:gd name="T14" fmla="*/ 256 w 289"/>
              <a:gd name="T15" fmla="*/ 165 h 231"/>
              <a:gd name="T16" fmla="*/ 247 w 289"/>
              <a:gd name="T17" fmla="*/ 37 h 231"/>
              <a:gd name="T18" fmla="*/ 219 w 289"/>
              <a:gd name="T19" fmla="*/ 46 h 231"/>
              <a:gd name="T20" fmla="*/ 183 w 289"/>
              <a:gd name="T21" fmla="*/ 101 h 231"/>
              <a:gd name="T22" fmla="*/ 183 w 289"/>
              <a:gd name="T23" fmla="*/ 192 h 231"/>
              <a:gd name="T24" fmla="*/ 219 w 289"/>
              <a:gd name="T25" fmla="*/ 183 h 231"/>
              <a:gd name="T26" fmla="*/ 192 w 289"/>
              <a:gd name="T27" fmla="*/ 64 h 231"/>
              <a:gd name="T28" fmla="*/ 137 w 289"/>
              <a:gd name="T29" fmla="*/ 128 h 231"/>
              <a:gd name="T30" fmla="*/ 128 w 289"/>
              <a:gd name="T31" fmla="*/ 155 h 231"/>
              <a:gd name="T32" fmla="*/ 137 w 289"/>
              <a:gd name="T33" fmla="*/ 192 h 231"/>
              <a:gd name="T34" fmla="*/ 201 w 289"/>
              <a:gd name="T35" fmla="*/ 165 h 231"/>
              <a:gd name="T36" fmla="*/ 174 w 289"/>
              <a:gd name="T37" fmla="*/ 55 h 231"/>
              <a:gd name="T38" fmla="*/ 91 w 289"/>
              <a:gd name="T39" fmla="*/ 146 h 231"/>
              <a:gd name="T40" fmla="*/ 100 w 289"/>
              <a:gd name="T41" fmla="*/ 174 h 231"/>
              <a:gd name="T42" fmla="*/ 146 w 289"/>
              <a:gd name="T43" fmla="*/ 146 h 231"/>
              <a:gd name="T44" fmla="*/ 137 w 289"/>
              <a:gd name="T45" fmla="*/ 101 h 231"/>
              <a:gd name="T46" fmla="*/ 46 w 289"/>
              <a:gd name="T47" fmla="*/ 128 h 231"/>
              <a:gd name="T48" fmla="*/ 55 w 289"/>
              <a:gd name="T49" fmla="*/ 183 h 231"/>
              <a:gd name="T50" fmla="*/ 155 w 289"/>
              <a:gd name="T51" fmla="*/ 183 h 231"/>
              <a:gd name="T52" fmla="*/ 110 w 289"/>
              <a:gd name="T53" fmla="*/ 91 h 231"/>
              <a:gd name="T54" fmla="*/ 46 w 289"/>
              <a:gd name="T55" fmla="*/ 110 h 231"/>
              <a:gd name="T56" fmla="*/ 55 w 289"/>
              <a:gd name="T57" fmla="*/ 146 h 231"/>
              <a:gd name="T58" fmla="*/ 91 w 289"/>
              <a:gd name="T59" fmla="*/ 201 h 231"/>
              <a:gd name="T60" fmla="*/ 91 w 289"/>
              <a:gd name="T61" fmla="*/ 128 h 231"/>
              <a:gd name="T62" fmla="*/ 64 w 289"/>
              <a:gd name="T63" fmla="*/ 137 h 231"/>
              <a:gd name="T64" fmla="*/ 46 w 289"/>
              <a:gd name="T65" fmla="*/ 165 h 231"/>
              <a:gd name="T66" fmla="*/ 73 w 289"/>
              <a:gd name="T67" fmla="*/ 155 h 231"/>
              <a:gd name="T68" fmla="*/ 91 w 289"/>
              <a:gd name="T69" fmla="*/ 101 h 231"/>
              <a:gd name="T70" fmla="*/ 9 w 289"/>
              <a:gd name="T71" fmla="*/ 82 h 231"/>
              <a:gd name="T72" fmla="*/ 18 w 289"/>
              <a:gd name="T73" fmla="*/ 192 h 231"/>
              <a:gd name="T74" fmla="*/ 46 w 289"/>
              <a:gd name="T75" fmla="*/ 201 h 231"/>
              <a:gd name="T76" fmla="*/ 73 w 289"/>
              <a:gd name="T77" fmla="*/ 110 h 231"/>
              <a:gd name="T78" fmla="*/ 46 w 289"/>
              <a:gd name="T79" fmla="*/ 201 h 231"/>
              <a:gd name="T80" fmla="*/ 55 w 289"/>
              <a:gd name="T81" fmla="*/ 128 h 231"/>
              <a:gd name="T82" fmla="*/ 27 w 289"/>
              <a:gd name="T83" fmla="*/ 146 h 231"/>
              <a:gd name="T84" fmla="*/ 27 w 289"/>
              <a:gd name="T85" fmla="*/ 192 h 2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9"/>
              <a:gd name="T130" fmla="*/ 0 h 231"/>
              <a:gd name="T131" fmla="*/ 289 w 289"/>
              <a:gd name="T132" fmla="*/ 231 h 23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9" h="231">
                <a:moveTo>
                  <a:pt x="256" y="0"/>
                </a:moveTo>
                <a:cubicBezTo>
                  <a:pt x="235" y="64"/>
                  <a:pt x="245" y="37"/>
                  <a:pt x="228" y="82"/>
                </a:cubicBezTo>
                <a:cubicBezTo>
                  <a:pt x="231" y="106"/>
                  <a:pt x="233" y="131"/>
                  <a:pt x="238" y="155"/>
                </a:cubicBezTo>
                <a:cubicBezTo>
                  <a:pt x="240" y="165"/>
                  <a:pt x="238" y="180"/>
                  <a:pt x="247" y="183"/>
                </a:cubicBezTo>
                <a:cubicBezTo>
                  <a:pt x="257" y="186"/>
                  <a:pt x="265" y="171"/>
                  <a:pt x="274" y="165"/>
                </a:cubicBezTo>
                <a:cubicBezTo>
                  <a:pt x="289" y="118"/>
                  <a:pt x="274" y="74"/>
                  <a:pt x="265" y="27"/>
                </a:cubicBezTo>
                <a:cubicBezTo>
                  <a:pt x="201" y="44"/>
                  <a:pt x="219" y="66"/>
                  <a:pt x="210" y="137"/>
                </a:cubicBezTo>
                <a:cubicBezTo>
                  <a:pt x="222" y="231"/>
                  <a:pt x="214" y="228"/>
                  <a:pt x="256" y="165"/>
                </a:cubicBezTo>
                <a:cubicBezTo>
                  <a:pt x="268" y="117"/>
                  <a:pt x="254" y="88"/>
                  <a:pt x="247" y="37"/>
                </a:cubicBezTo>
                <a:cubicBezTo>
                  <a:pt x="238" y="40"/>
                  <a:pt x="226" y="39"/>
                  <a:pt x="219" y="46"/>
                </a:cubicBezTo>
                <a:cubicBezTo>
                  <a:pt x="204" y="61"/>
                  <a:pt x="183" y="101"/>
                  <a:pt x="183" y="101"/>
                </a:cubicBezTo>
                <a:cubicBezTo>
                  <a:pt x="177" y="125"/>
                  <a:pt x="161" y="169"/>
                  <a:pt x="183" y="192"/>
                </a:cubicBezTo>
                <a:cubicBezTo>
                  <a:pt x="192" y="201"/>
                  <a:pt x="207" y="186"/>
                  <a:pt x="219" y="183"/>
                </a:cubicBezTo>
                <a:cubicBezTo>
                  <a:pt x="265" y="140"/>
                  <a:pt x="251" y="84"/>
                  <a:pt x="192" y="64"/>
                </a:cubicBezTo>
                <a:cubicBezTo>
                  <a:pt x="136" y="78"/>
                  <a:pt x="159" y="61"/>
                  <a:pt x="137" y="128"/>
                </a:cubicBezTo>
                <a:cubicBezTo>
                  <a:pt x="134" y="137"/>
                  <a:pt x="128" y="155"/>
                  <a:pt x="128" y="155"/>
                </a:cubicBezTo>
                <a:cubicBezTo>
                  <a:pt x="131" y="167"/>
                  <a:pt x="126" y="185"/>
                  <a:pt x="137" y="192"/>
                </a:cubicBezTo>
                <a:cubicBezTo>
                  <a:pt x="153" y="202"/>
                  <a:pt x="190" y="172"/>
                  <a:pt x="201" y="165"/>
                </a:cubicBezTo>
                <a:cubicBezTo>
                  <a:pt x="213" y="114"/>
                  <a:pt x="223" y="87"/>
                  <a:pt x="174" y="55"/>
                </a:cubicBezTo>
                <a:cubicBezTo>
                  <a:pt x="105" y="72"/>
                  <a:pt x="107" y="81"/>
                  <a:pt x="91" y="146"/>
                </a:cubicBezTo>
                <a:cubicBezTo>
                  <a:pt x="94" y="155"/>
                  <a:pt x="91" y="170"/>
                  <a:pt x="100" y="174"/>
                </a:cubicBezTo>
                <a:cubicBezTo>
                  <a:pt x="117" y="183"/>
                  <a:pt x="138" y="154"/>
                  <a:pt x="146" y="146"/>
                </a:cubicBezTo>
                <a:cubicBezTo>
                  <a:pt x="167" y="82"/>
                  <a:pt x="182" y="84"/>
                  <a:pt x="137" y="101"/>
                </a:cubicBezTo>
                <a:cubicBezTo>
                  <a:pt x="88" y="88"/>
                  <a:pt x="81" y="93"/>
                  <a:pt x="46" y="128"/>
                </a:cubicBezTo>
                <a:cubicBezTo>
                  <a:pt x="49" y="146"/>
                  <a:pt x="41" y="171"/>
                  <a:pt x="55" y="183"/>
                </a:cubicBezTo>
                <a:cubicBezTo>
                  <a:pt x="81" y="206"/>
                  <a:pt x="127" y="190"/>
                  <a:pt x="155" y="183"/>
                </a:cubicBezTo>
                <a:cubicBezTo>
                  <a:pt x="169" y="139"/>
                  <a:pt x="154" y="107"/>
                  <a:pt x="110" y="91"/>
                </a:cubicBezTo>
                <a:cubicBezTo>
                  <a:pt x="75" y="58"/>
                  <a:pt x="60" y="67"/>
                  <a:pt x="46" y="110"/>
                </a:cubicBezTo>
                <a:cubicBezTo>
                  <a:pt x="49" y="122"/>
                  <a:pt x="53" y="134"/>
                  <a:pt x="55" y="146"/>
                </a:cubicBezTo>
                <a:cubicBezTo>
                  <a:pt x="68" y="218"/>
                  <a:pt x="42" y="217"/>
                  <a:pt x="91" y="201"/>
                </a:cubicBezTo>
                <a:cubicBezTo>
                  <a:pt x="95" y="185"/>
                  <a:pt x="111" y="144"/>
                  <a:pt x="91" y="128"/>
                </a:cubicBezTo>
                <a:cubicBezTo>
                  <a:pt x="84" y="122"/>
                  <a:pt x="73" y="134"/>
                  <a:pt x="64" y="137"/>
                </a:cubicBezTo>
                <a:cubicBezTo>
                  <a:pt x="58" y="146"/>
                  <a:pt x="41" y="155"/>
                  <a:pt x="46" y="165"/>
                </a:cubicBezTo>
                <a:cubicBezTo>
                  <a:pt x="50" y="174"/>
                  <a:pt x="67" y="163"/>
                  <a:pt x="73" y="155"/>
                </a:cubicBezTo>
                <a:cubicBezTo>
                  <a:pt x="84" y="139"/>
                  <a:pt x="91" y="101"/>
                  <a:pt x="91" y="101"/>
                </a:cubicBezTo>
                <a:cubicBezTo>
                  <a:pt x="59" y="78"/>
                  <a:pt x="47" y="69"/>
                  <a:pt x="9" y="82"/>
                </a:cubicBezTo>
                <a:cubicBezTo>
                  <a:pt x="0" y="110"/>
                  <a:pt x="1" y="166"/>
                  <a:pt x="18" y="192"/>
                </a:cubicBezTo>
                <a:cubicBezTo>
                  <a:pt x="23" y="200"/>
                  <a:pt x="37" y="198"/>
                  <a:pt x="46" y="201"/>
                </a:cubicBezTo>
                <a:cubicBezTo>
                  <a:pt x="81" y="166"/>
                  <a:pt x="85" y="158"/>
                  <a:pt x="73" y="110"/>
                </a:cubicBezTo>
                <a:cubicBezTo>
                  <a:pt x="38" y="145"/>
                  <a:pt x="33" y="153"/>
                  <a:pt x="46" y="201"/>
                </a:cubicBezTo>
                <a:cubicBezTo>
                  <a:pt x="58" y="183"/>
                  <a:pt x="87" y="153"/>
                  <a:pt x="55" y="128"/>
                </a:cubicBezTo>
                <a:cubicBezTo>
                  <a:pt x="46" y="121"/>
                  <a:pt x="36" y="140"/>
                  <a:pt x="27" y="146"/>
                </a:cubicBezTo>
                <a:cubicBezTo>
                  <a:pt x="16" y="180"/>
                  <a:pt x="14" y="165"/>
                  <a:pt x="27" y="192"/>
                </a:cubicBezTo>
              </a:path>
            </a:pathLst>
          </a:custGeom>
          <a:noFill/>
          <a:ln w="19050" cap="flat" cmpd="sng">
            <a:solidFill>
              <a:srgbClr val="339966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7969" tIns="48984" rIns="97969" bIns="48984"/>
          <a:lstStyle/>
          <a:p>
            <a:endParaRPr lang="ko-KR" altLang="en-US"/>
          </a:p>
        </p:txBody>
      </p:sp>
      <p:sp>
        <p:nvSpPr>
          <p:cNvPr id="109603" name="AutoShape 35"/>
          <p:cNvSpPr>
            <a:spLocks noChangeArrowheads="1"/>
          </p:cNvSpPr>
          <p:nvPr/>
        </p:nvSpPr>
        <p:spPr bwMode="auto">
          <a:xfrm>
            <a:off x="247650" y="1206500"/>
            <a:ext cx="4127500" cy="4016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00FF">
                  <a:gamma/>
                  <a:shade val="0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0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97969" tIns="48984" rIns="97969" bIns="48984" anchor="ctr"/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Two Stock Step Down ELS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425627B-8C75-914B-80F5-564A5E870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"/>
            <a:ext cx="8629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962" tIns="48981" rIns="97962" bIns="48981" numCol="1" anchor="ctr" anchorCtr="0" compatLnSpc="1">
            <a:prstTxWarp prst="textNoShape">
              <a:avLst/>
            </a:prstTxWarp>
          </a:bodyPr>
          <a:lstStyle>
            <a:lvl1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2pPr>
            <a:lvl3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3pPr>
            <a:lvl4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4pPr>
            <a:lvl5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b="0" kern="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5. ELS </a:t>
            </a:r>
            <a:r>
              <a:rPr lang="ko-KR" altLang="en-US" b="0" kern="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가치 평가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슬라이드 번호 개체 틀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49650" y="6837363"/>
            <a:ext cx="23114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/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fld id="{7BF2B387-1C10-4EC2-AB56-635E904EAEE1}" type="slidenum">
              <a:rPr lang="en-US" altLang="ko-KR"/>
              <a:pPr eaLnBrk="1" hangingPunct="1"/>
              <a:t>13</a:t>
            </a:fld>
            <a:endParaRPr lang="en-US" altLang="ko-KR"/>
          </a:p>
        </p:txBody>
      </p:sp>
      <p:sp>
        <p:nvSpPr>
          <p:cNvPr id="4101" name="Freeform 2"/>
          <p:cNvSpPr>
            <a:spLocks/>
          </p:cNvSpPr>
          <p:nvPr/>
        </p:nvSpPr>
        <p:spPr bwMode="auto">
          <a:xfrm>
            <a:off x="6980238" y="2314575"/>
            <a:ext cx="1135062" cy="1944688"/>
          </a:xfrm>
          <a:custGeom>
            <a:avLst/>
            <a:gdLst>
              <a:gd name="T0" fmla="*/ 284 w 660"/>
              <a:gd name="T1" fmla="*/ 0 h 1161"/>
              <a:gd name="T2" fmla="*/ 211 w 660"/>
              <a:gd name="T3" fmla="*/ 118 h 1161"/>
              <a:gd name="T4" fmla="*/ 37 w 660"/>
              <a:gd name="T5" fmla="*/ 301 h 1161"/>
              <a:gd name="T6" fmla="*/ 0 w 660"/>
              <a:gd name="T7" fmla="*/ 393 h 1161"/>
              <a:gd name="T8" fmla="*/ 19 w 660"/>
              <a:gd name="T9" fmla="*/ 521 h 1161"/>
              <a:gd name="T10" fmla="*/ 147 w 660"/>
              <a:gd name="T11" fmla="*/ 603 h 1161"/>
              <a:gd name="T12" fmla="*/ 467 w 660"/>
              <a:gd name="T13" fmla="*/ 621 h 1161"/>
              <a:gd name="T14" fmla="*/ 604 w 660"/>
              <a:gd name="T15" fmla="*/ 548 h 1161"/>
              <a:gd name="T16" fmla="*/ 586 w 660"/>
              <a:gd name="T17" fmla="*/ 320 h 1161"/>
              <a:gd name="T18" fmla="*/ 522 w 660"/>
              <a:gd name="T19" fmla="*/ 301 h 1161"/>
              <a:gd name="T20" fmla="*/ 339 w 660"/>
              <a:gd name="T21" fmla="*/ 283 h 1161"/>
              <a:gd name="T22" fmla="*/ 302 w 660"/>
              <a:gd name="T23" fmla="*/ 301 h 1161"/>
              <a:gd name="T24" fmla="*/ 247 w 660"/>
              <a:gd name="T25" fmla="*/ 356 h 1161"/>
              <a:gd name="T26" fmla="*/ 211 w 660"/>
              <a:gd name="T27" fmla="*/ 448 h 1161"/>
              <a:gd name="T28" fmla="*/ 293 w 660"/>
              <a:gd name="T29" fmla="*/ 649 h 1161"/>
              <a:gd name="T30" fmla="*/ 458 w 660"/>
              <a:gd name="T31" fmla="*/ 594 h 1161"/>
              <a:gd name="T32" fmla="*/ 348 w 660"/>
              <a:gd name="T33" fmla="*/ 493 h 1161"/>
              <a:gd name="T34" fmla="*/ 330 w 660"/>
              <a:gd name="T35" fmla="*/ 594 h 1161"/>
              <a:gd name="T36" fmla="*/ 366 w 660"/>
              <a:gd name="T37" fmla="*/ 539 h 1161"/>
              <a:gd name="T38" fmla="*/ 375 w 660"/>
              <a:gd name="T39" fmla="*/ 512 h 1161"/>
              <a:gd name="T40" fmla="*/ 357 w 660"/>
              <a:gd name="T41" fmla="*/ 548 h 1161"/>
              <a:gd name="T42" fmla="*/ 403 w 660"/>
              <a:gd name="T43" fmla="*/ 740 h 1161"/>
              <a:gd name="T44" fmla="*/ 421 w 660"/>
              <a:gd name="T45" fmla="*/ 777 h 1161"/>
              <a:gd name="T46" fmla="*/ 458 w 660"/>
              <a:gd name="T47" fmla="*/ 832 h 1161"/>
              <a:gd name="T48" fmla="*/ 403 w 660"/>
              <a:gd name="T49" fmla="*/ 1161 h 116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60"/>
              <a:gd name="T76" fmla="*/ 0 h 1161"/>
              <a:gd name="T77" fmla="*/ 660 w 660"/>
              <a:gd name="T78" fmla="*/ 1161 h 116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60" h="1161">
                <a:moveTo>
                  <a:pt x="284" y="0"/>
                </a:moveTo>
                <a:cubicBezTo>
                  <a:pt x="258" y="38"/>
                  <a:pt x="240" y="82"/>
                  <a:pt x="211" y="118"/>
                </a:cubicBezTo>
                <a:cubicBezTo>
                  <a:pt x="157" y="183"/>
                  <a:pt x="88" y="233"/>
                  <a:pt x="37" y="301"/>
                </a:cubicBezTo>
                <a:cubicBezTo>
                  <a:pt x="28" y="338"/>
                  <a:pt x="21" y="361"/>
                  <a:pt x="0" y="393"/>
                </a:cubicBezTo>
                <a:cubicBezTo>
                  <a:pt x="6" y="436"/>
                  <a:pt x="8" y="479"/>
                  <a:pt x="19" y="521"/>
                </a:cubicBezTo>
                <a:cubicBezTo>
                  <a:pt x="33" y="575"/>
                  <a:pt x="100" y="588"/>
                  <a:pt x="147" y="603"/>
                </a:cubicBezTo>
                <a:cubicBezTo>
                  <a:pt x="241" y="666"/>
                  <a:pt x="357" y="625"/>
                  <a:pt x="467" y="621"/>
                </a:cubicBezTo>
                <a:cubicBezTo>
                  <a:pt x="518" y="608"/>
                  <a:pt x="562" y="580"/>
                  <a:pt x="604" y="548"/>
                </a:cubicBezTo>
                <a:cubicBezTo>
                  <a:pt x="637" y="482"/>
                  <a:pt x="660" y="369"/>
                  <a:pt x="586" y="320"/>
                </a:cubicBezTo>
                <a:cubicBezTo>
                  <a:pt x="576" y="313"/>
                  <a:pt x="531" y="303"/>
                  <a:pt x="522" y="301"/>
                </a:cubicBezTo>
                <a:cubicBezTo>
                  <a:pt x="458" y="260"/>
                  <a:pt x="425" y="276"/>
                  <a:pt x="339" y="283"/>
                </a:cubicBezTo>
                <a:cubicBezTo>
                  <a:pt x="327" y="289"/>
                  <a:pt x="313" y="292"/>
                  <a:pt x="302" y="301"/>
                </a:cubicBezTo>
                <a:cubicBezTo>
                  <a:pt x="282" y="317"/>
                  <a:pt x="247" y="356"/>
                  <a:pt x="247" y="356"/>
                </a:cubicBezTo>
                <a:cubicBezTo>
                  <a:pt x="238" y="391"/>
                  <a:pt x="222" y="414"/>
                  <a:pt x="211" y="448"/>
                </a:cubicBezTo>
                <a:cubicBezTo>
                  <a:pt x="228" y="608"/>
                  <a:pt x="185" y="613"/>
                  <a:pt x="293" y="649"/>
                </a:cubicBezTo>
                <a:cubicBezTo>
                  <a:pt x="390" y="642"/>
                  <a:pt x="411" y="660"/>
                  <a:pt x="458" y="594"/>
                </a:cubicBezTo>
                <a:cubicBezTo>
                  <a:pt x="445" y="466"/>
                  <a:pt x="466" y="476"/>
                  <a:pt x="348" y="493"/>
                </a:cubicBezTo>
                <a:cubicBezTo>
                  <a:pt x="305" y="539"/>
                  <a:pt x="306" y="535"/>
                  <a:pt x="330" y="594"/>
                </a:cubicBezTo>
                <a:cubicBezTo>
                  <a:pt x="342" y="576"/>
                  <a:pt x="354" y="557"/>
                  <a:pt x="366" y="539"/>
                </a:cubicBezTo>
                <a:cubicBezTo>
                  <a:pt x="371" y="531"/>
                  <a:pt x="382" y="505"/>
                  <a:pt x="375" y="512"/>
                </a:cubicBezTo>
                <a:cubicBezTo>
                  <a:pt x="366" y="521"/>
                  <a:pt x="363" y="536"/>
                  <a:pt x="357" y="548"/>
                </a:cubicBezTo>
                <a:cubicBezTo>
                  <a:pt x="343" y="621"/>
                  <a:pt x="348" y="688"/>
                  <a:pt x="403" y="740"/>
                </a:cubicBezTo>
                <a:cubicBezTo>
                  <a:pt x="409" y="752"/>
                  <a:pt x="414" y="765"/>
                  <a:pt x="421" y="777"/>
                </a:cubicBezTo>
                <a:cubicBezTo>
                  <a:pt x="432" y="796"/>
                  <a:pt x="458" y="832"/>
                  <a:pt x="458" y="832"/>
                </a:cubicBezTo>
                <a:cubicBezTo>
                  <a:pt x="454" y="921"/>
                  <a:pt x="484" y="1080"/>
                  <a:pt x="403" y="116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97969" tIns="48984" rIns="97969" bIns="48984"/>
          <a:lstStyle/>
          <a:p>
            <a:endParaRPr lang="ko-KR" altLang="en-US"/>
          </a:p>
        </p:txBody>
      </p:sp>
      <p:sp>
        <p:nvSpPr>
          <p:cNvPr id="4102" name="Line 3"/>
          <p:cNvSpPr>
            <a:spLocks noChangeShapeType="1"/>
          </p:cNvSpPr>
          <p:nvPr/>
        </p:nvSpPr>
        <p:spPr bwMode="auto">
          <a:xfrm>
            <a:off x="2393950" y="6273800"/>
            <a:ext cx="0" cy="809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7969" tIns="48984" rIns="97969" bIns="48984"/>
          <a:lstStyle/>
          <a:p>
            <a:endParaRPr lang="ko-KR" altLang="en-US"/>
          </a:p>
        </p:txBody>
      </p:sp>
      <p:cxnSp>
        <p:nvCxnSpPr>
          <p:cNvPr id="4103" name="AutoShape 4"/>
          <p:cNvCxnSpPr>
            <a:cxnSpLocks noChangeShapeType="1"/>
          </p:cNvCxnSpPr>
          <p:nvPr/>
        </p:nvCxnSpPr>
        <p:spPr bwMode="auto">
          <a:xfrm rot="16200000" flipH="1">
            <a:off x="2476500" y="5067300"/>
            <a:ext cx="1588" cy="1588"/>
          </a:xfrm>
          <a:prstGeom prst="curvedConnector3">
            <a:avLst>
              <a:gd name="adj1" fmla="val 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891088" y="3505200"/>
          <a:ext cx="123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3505200"/>
                        <a:ext cx="1238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Freeform 6"/>
          <p:cNvSpPr>
            <a:spLocks/>
          </p:cNvSpPr>
          <p:nvPr/>
        </p:nvSpPr>
        <p:spPr bwMode="auto">
          <a:xfrm>
            <a:off x="5530850" y="3459163"/>
            <a:ext cx="165100" cy="241300"/>
          </a:xfrm>
          <a:custGeom>
            <a:avLst/>
            <a:gdLst>
              <a:gd name="T0" fmla="*/ 0 w 96"/>
              <a:gd name="T1" fmla="*/ 0 h 144"/>
              <a:gd name="T2" fmla="*/ 96 w 96"/>
              <a:gd name="T3" fmla="*/ 0 h 144"/>
              <a:gd name="T4" fmla="*/ 96 w 96"/>
              <a:gd name="T5" fmla="*/ 144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0" y="0"/>
                </a:moveTo>
                <a:lnTo>
                  <a:pt x="96" y="0"/>
                </a:lnTo>
                <a:lnTo>
                  <a:pt x="96" y="144"/>
                </a:lnTo>
                <a:lnTo>
                  <a:pt x="0" y="14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lIns="97969" tIns="48984" rIns="97969" bIns="48984"/>
          <a:lstStyle/>
          <a:p>
            <a:endParaRPr lang="ko-KR" altLang="en-US"/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247650" y="1528763"/>
            <a:ext cx="8915400" cy="53086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CCFF"/>
              </a:gs>
              <a:gs pos="50000">
                <a:srgbClr val="CCCCFF">
                  <a:gamma/>
                  <a:tint val="0"/>
                  <a:invGamma/>
                </a:srgbClr>
              </a:gs>
              <a:gs pos="100000">
                <a:srgbClr val="CCCC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97969" tIns="48984" rIns="97969" bIns="48984" anchor="ctr"/>
          <a:lstStyle/>
          <a:p>
            <a:pPr>
              <a:spcBef>
                <a:spcPct val="20000"/>
              </a:spcBef>
              <a:buClr>
                <a:schemeClr val="tx1"/>
              </a:buClr>
              <a:defRPr/>
            </a:pPr>
            <a:endParaRPr lang="en-US" altLang="ko-K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4106" name="AutoShape 8"/>
          <p:cNvCxnSpPr>
            <a:cxnSpLocks noChangeShapeType="1"/>
          </p:cNvCxnSpPr>
          <p:nvPr/>
        </p:nvCxnSpPr>
        <p:spPr bwMode="auto">
          <a:xfrm rot="10800000" flipV="1">
            <a:off x="7429500" y="3443288"/>
            <a:ext cx="165100" cy="322262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4107" name="Text Box 9"/>
          <p:cNvSpPr txBox="1">
            <a:spLocks noChangeArrowheads="1"/>
          </p:cNvSpPr>
          <p:nvPr/>
        </p:nvSpPr>
        <p:spPr bwMode="auto">
          <a:xfrm>
            <a:off x="330200" y="2171700"/>
            <a:ext cx="371475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marL="366713" indent="-366713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- Step down Digital Call option 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매도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- 이색 </a:t>
            </a:r>
            <a:r>
              <a:rPr lang="ko-KR" altLang="en-US" sz="1300" b="0" dirty="0" err="1">
                <a:latin typeface="Verdana" pitchFamily="34" charset="0"/>
                <a:ea typeface="굴림" pitchFamily="50" charset="-127"/>
              </a:rPr>
              <a:t>풋옵션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매수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- 최장 만기 3년인 상품에 대한 투자원금 수령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endParaRPr lang="ko-KR" altLang="en-US" sz="1300" b="0" dirty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95300" y="1689100"/>
            <a:ext cx="3384550" cy="322263"/>
          </a:xfrm>
          <a:prstGeom prst="rect">
            <a:avLst/>
          </a:prstGeom>
          <a:gradFill rotWithShape="0">
            <a:gsLst>
              <a:gs pos="0">
                <a:srgbClr val="0000FF">
                  <a:gamma/>
                  <a:shade val="0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7969" tIns="48984" rIns="97969" bIns="48984" anchor="ctr"/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Hedging Scheme – </a:t>
            </a:r>
            <a:r>
              <a:rPr lang="ko-KR" alt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발행자 입장</a:t>
            </a:r>
          </a:p>
        </p:txBody>
      </p:sp>
      <p:cxnSp>
        <p:nvCxnSpPr>
          <p:cNvPr id="4109" name="AutoShape 11"/>
          <p:cNvCxnSpPr>
            <a:cxnSpLocks noChangeShapeType="1"/>
            <a:stCxn id="110599" idx="2"/>
            <a:endCxn id="110599" idx="2"/>
          </p:cNvCxnSpPr>
          <p:nvPr/>
        </p:nvCxnSpPr>
        <p:spPr bwMode="auto">
          <a:xfrm rot="5400000">
            <a:off x="4705350" y="6837363"/>
            <a:ext cx="12700" cy="12700"/>
          </a:xfrm>
          <a:prstGeom prst="curvedConnector3">
            <a:avLst>
              <a:gd name="adj1" fmla="val 180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4110" name="Line 12"/>
          <p:cNvSpPr>
            <a:spLocks noChangeShapeType="1"/>
          </p:cNvSpPr>
          <p:nvPr/>
        </p:nvSpPr>
        <p:spPr bwMode="auto">
          <a:xfrm>
            <a:off x="3136900" y="40211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7969" tIns="48984" rIns="97969" bIns="48984"/>
          <a:lstStyle/>
          <a:p>
            <a:endParaRPr lang="ko-KR" altLang="en-US"/>
          </a:p>
        </p:txBody>
      </p:sp>
      <p:cxnSp>
        <p:nvCxnSpPr>
          <p:cNvPr id="4111" name="AutoShape 13"/>
          <p:cNvCxnSpPr>
            <a:cxnSpLocks noChangeShapeType="1"/>
            <a:stCxn id="110599" idx="3"/>
          </p:cNvCxnSpPr>
          <p:nvPr/>
        </p:nvCxnSpPr>
        <p:spPr bwMode="auto">
          <a:xfrm flipH="1">
            <a:off x="3549650" y="4183063"/>
            <a:ext cx="5613400" cy="1044575"/>
          </a:xfrm>
          <a:prstGeom prst="curvedConnector3">
            <a:avLst>
              <a:gd name="adj1" fmla="val -407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4112" name="Line 14"/>
          <p:cNvSpPr>
            <a:spLocks noChangeShapeType="1"/>
          </p:cNvSpPr>
          <p:nvPr/>
        </p:nvSpPr>
        <p:spPr bwMode="auto">
          <a:xfrm>
            <a:off x="2228850" y="4343400"/>
            <a:ext cx="3879850" cy="482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7969" tIns="48984" rIns="97969" bIns="48984"/>
          <a:lstStyle/>
          <a:p>
            <a:endParaRPr lang="ko-KR" alt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891088" y="3505200"/>
          <a:ext cx="123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3505200"/>
                        <a:ext cx="1238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5035550" y="1689100"/>
            <a:ext cx="1733550" cy="322263"/>
          </a:xfrm>
          <a:prstGeom prst="rect">
            <a:avLst/>
          </a:prstGeom>
          <a:gradFill rotWithShape="0">
            <a:gsLst>
              <a:gs pos="0">
                <a:srgbClr val="0000FF">
                  <a:gamma/>
                  <a:shade val="0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7969" tIns="48984" rIns="97969" bIns="48984" anchor="ctr"/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Hedging </a:t>
            </a:r>
            <a:r>
              <a:rPr lang="ko-KR" alt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방법</a:t>
            </a:r>
          </a:p>
        </p:txBody>
      </p:sp>
      <p:sp>
        <p:nvSpPr>
          <p:cNvPr id="4114" name="Text Box 17"/>
          <p:cNvSpPr txBox="1">
            <a:spLocks noChangeArrowheads="1"/>
          </p:cNvSpPr>
          <p:nvPr/>
        </p:nvSpPr>
        <p:spPr bwMode="auto">
          <a:xfrm>
            <a:off x="2559050" y="4503738"/>
            <a:ext cx="25590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→ 주가상승시 (-)</a:t>
            </a:r>
            <a:r>
              <a:rPr lang="en-US" altLang="ko-KR" sz="1300">
                <a:latin typeface="Verdana" pitchFamily="34" charset="0"/>
                <a:ea typeface="굴림" pitchFamily="50" charset="-127"/>
              </a:rPr>
              <a:t>delta </a:t>
            </a:r>
            <a:r>
              <a:rPr lang="ko-KR" altLang="en-US" sz="1300">
                <a:latin typeface="Verdana" pitchFamily="34" charset="0"/>
                <a:ea typeface="굴림" pitchFamily="50" charset="-127"/>
              </a:rPr>
              <a:t>감소</a:t>
            </a:r>
          </a:p>
        </p:txBody>
      </p:sp>
      <p:sp>
        <p:nvSpPr>
          <p:cNvPr id="4115" name="Text Box 18"/>
          <p:cNvSpPr txBox="1">
            <a:spLocks noChangeArrowheads="1"/>
          </p:cNvSpPr>
          <p:nvPr/>
        </p:nvSpPr>
        <p:spPr bwMode="auto">
          <a:xfrm>
            <a:off x="2724150" y="5227638"/>
            <a:ext cx="25590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ko-KR" sz="1300">
                <a:latin typeface="Verdana" pitchFamily="34" charset="0"/>
                <a:ea typeface="굴림" pitchFamily="50" charset="-127"/>
              </a:rPr>
              <a:t>Worst performer </a:t>
            </a:r>
            <a:r>
              <a:rPr lang="ko-KR" altLang="en-US" sz="1300">
                <a:latin typeface="Verdana" pitchFamily="34" charset="0"/>
                <a:ea typeface="굴림" pitchFamily="50" charset="-127"/>
              </a:rPr>
              <a:t>가격</a:t>
            </a:r>
          </a:p>
        </p:txBody>
      </p:sp>
      <p:sp>
        <p:nvSpPr>
          <p:cNvPr id="4116" name="Text Box 19"/>
          <p:cNvSpPr txBox="1">
            <a:spLocks noChangeArrowheads="1"/>
          </p:cNvSpPr>
          <p:nvPr/>
        </p:nvSpPr>
        <p:spPr bwMode="auto">
          <a:xfrm>
            <a:off x="247650" y="3941763"/>
            <a:ext cx="14033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500">
                <a:latin typeface="바탕" pitchFamily="18" charset="-127"/>
                <a:ea typeface="바탕" pitchFamily="18" charset="-127"/>
              </a:rPr>
              <a:t>←</a:t>
            </a:r>
            <a:r>
              <a:rPr lang="ko-KR" altLang="en-US" sz="1500">
                <a:latin typeface="Verdana" pitchFamily="34" charset="0"/>
                <a:ea typeface="굴림" pitchFamily="50" charset="-127"/>
              </a:rPr>
              <a:t> </a:t>
            </a:r>
            <a:r>
              <a:rPr lang="ko-KR" altLang="en-US" sz="1300">
                <a:latin typeface="Verdana" pitchFamily="34" charset="0"/>
                <a:ea typeface="굴림" pitchFamily="50" charset="-127"/>
              </a:rPr>
              <a:t>주가하락시 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(-)</a:t>
            </a:r>
            <a:r>
              <a:rPr lang="en-US" altLang="ko-KR" sz="1300">
                <a:latin typeface="Verdana" pitchFamily="34" charset="0"/>
                <a:ea typeface="굴림" pitchFamily="50" charset="-127"/>
              </a:rPr>
              <a:t>delta </a:t>
            </a:r>
            <a:r>
              <a:rPr lang="ko-KR" altLang="en-US" sz="1300">
                <a:latin typeface="Verdana" pitchFamily="34" charset="0"/>
                <a:ea typeface="굴림" pitchFamily="50" charset="-127"/>
              </a:rPr>
              <a:t>증가</a:t>
            </a:r>
            <a:endParaRPr lang="ko-KR" altLang="en-US" sz="1500"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4117" name="Picture 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3055938"/>
            <a:ext cx="3632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8" name="Text Box 21"/>
          <p:cNvSpPr txBox="1">
            <a:spLocks noChangeArrowheads="1"/>
          </p:cNvSpPr>
          <p:nvPr/>
        </p:nvSpPr>
        <p:spPr bwMode="auto">
          <a:xfrm>
            <a:off x="990600" y="5227638"/>
            <a:ext cx="57785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55%</a:t>
            </a:r>
          </a:p>
        </p:txBody>
      </p:sp>
      <p:sp>
        <p:nvSpPr>
          <p:cNvPr id="4119" name="Text Box 22"/>
          <p:cNvSpPr txBox="1">
            <a:spLocks noChangeArrowheads="1"/>
          </p:cNvSpPr>
          <p:nvPr/>
        </p:nvSpPr>
        <p:spPr bwMode="auto">
          <a:xfrm>
            <a:off x="1651000" y="5227638"/>
            <a:ext cx="57785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75%</a:t>
            </a:r>
          </a:p>
        </p:txBody>
      </p:sp>
      <p:sp>
        <p:nvSpPr>
          <p:cNvPr id="4120" name="Text Box 23"/>
          <p:cNvSpPr txBox="1">
            <a:spLocks noChangeArrowheads="1"/>
          </p:cNvSpPr>
          <p:nvPr/>
        </p:nvSpPr>
        <p:spPr bwMode="auto">
          <a:xfrm>
            <a:off x="5035550" y="2090738"/>
            <a:ext cx="4044950" cy="249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marL="366713" indent="-366713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 b="0" dirty="0">
                <a:solidFill>
                  <a:srgbClr val="000080"/>
                </a:solidFill>
                <a:latin typeface="바탕" pitchFamily="18" charset="-127"/>
                <a:ea typeface="바탕" pitchFamily="18" charset="-127"/>
              </a:rPr>
              <a:t>①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초기 </a:t>
            </a:r>
            <a:r>
              <a:rPr lang="ko-KR" altLang="en-US" sz="1300" b="0" dirty="0" err="1">
                <a:latin typeface="Verdana" pitchFamily="34" charset="0"/>
                <a:ea typeface="굴림" pitchFamily="50" charset="-127"/>
              </a:rPr>
              <a:t>발행시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: 발행한 </a:t>
            </a:r>
            <a:r>
              <a:rPr lang="en-US" altLang="ko-KR" sz="1300" b="0" dirty="0" err="1">
                <a:latin typeface="Verdana" pitchFamily="34" charset="0"/>
                <a:ea typeface="굴림" pitchFamily="50" charset="-127"/>
              </a:rPr>
              <a:t>Posion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 Delta 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값 (-) 이므로 기초자산 매입하여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Delta Neutral Position 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구축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 b="0" dirty="0">
                <a:solidFill>
                  <a:srgbClr val="000080"/>
                </a:solidFill>
                <a:latin typeface="바탕" pitchFamily="18" charset="-127"/>
                <a:ea typeface="바탕" pitchFamily="18" charset="-127"/>
              </a:rPr>
              <a:t>②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주가 </a:t>
            </a:r>
            <a:r>
              <a:rPr lang="ko-KR" altLang="en-US" sz="1300" b="0" dirty="0" err="1">
                <a:latin typeface="Verdana" pitchFamily="34" charset="0"/>
                <a:ea typeface="굴림" pitchFamily="50" charset="-127"/>
              </a:rPr>
              <a:t>상승시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: 발행한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Position (-)Delta 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값 축소. 매수한 기초자산 일부 매도하여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Delta Neutral 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유지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 b="0" dirty="0">
                <a:solidFill>
                  <a:srgbClr val="000080"/>
                </a:solidFill>
                <a:latin typeface="바탕" pitchFamily="18" charset="-127"/>
                <a:ea typeface="바탕" pitchFamily="18" charset="-127"/>
              </a:rPr>
              <a:t>③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주가 </a:t>
            </a:r>
            <a:r>
              <a:rPr lang="ko-KR" altLang="en-US" sz="1300" b="0" dirty="0" err="1">
                <a:latin typeface="Verdana" pitchFamily="34" charset="0"/>
                <a:ea typeface="굴림" pitchFamily="50" charset="-127"/>
              </a:rPr>
              <a:t>하락시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: 발행한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Position (-)Delta 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값 증가. 기초자산 추가 매입하여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Delta Neutral 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유지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endParaRPr lang="ko-KR" altLang="en-US" sz="1300" b="0" dirty="0">
              <a:latin typeface="Verdana" pitchFamily="34" charset="0"/>
              <a:ea typeface="굴림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*발행자 입장에서는 미래 변동성이 커질수록 유리</a:t>
            </a:r>
          </a:p>
        </p:txBody>
      </p:sp>
      <p:sp>
        <p:nvSpPr>
          <p:cNvPr id="4121" name="Line 24"/>
          <p:cNvSpPr>
            <a:spLocks noChangeShapeType="1"/>
          </p:cNvSpPr>
          <p:nvPr/>
        </p:nvSpPr>
        <p:spPr bwMode="auto">
          <a:xfrm>
            <a:off x="4870450" y="36195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969" tIns="48984" rIns="97969" bIns="48984"/>
          <a:lstStyle/>
          <a:p>
            <a:endParaRPr lang="ko-KR" altLang="en-US"/>
          </a:p>
        </p:txBody>
      </p:sp>
      <p:sp>
        <p:nvSpPr>
          <p:cNvPr id="4122" name="Line 25"/>
          <p:cNvSpPr>
            <a:spLocks noChangeShapeType="1"/>
          </p:cNvSpPr>
          <p:nvPr/>
        </p:nvSpPr>
        <p:spPr bwMode="auto">
          <a:xfrm>
            <a:off x="4870450" y="28956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969" tIns="48984" rIns="97969" bIns="48984"/>
          <a:lstStyle/>
          <a:p>
            <a:endParaRPr lang="ko-KR" altLang="en-US"/>
          </a:p>
        </p:txBody>
      </p:sp>
      <p:sp>
        <p:nvSpPr>
          <p:cNvPr id="4123" name="Line 26"/>
          <p:cNvSpPr>
            <a:spLocks noChangeShapeType="1"/>
          </p:cNvSpPr>
          <p:nvPr/>
        </p:nvSpPr>
        <p:spPr bwMode="auto">
          <a:xfrm>
            <a:off x="4870450" y="289560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969" tIns="48984" rIns="97969" bIns="48984"/>
          <a:lstStyle/>
          <a:p>
            <a:endParaRPr lang="ko-KR" altLang="en-US"/>
          </a:p>
        </p:txBody>
      </p:sp>
      <p:sp>
        <p:nvSpPr>
          <p:cNvPr id="4124" name="Text Box 27"/>
          <p:cNvSpPr txBox="1">
            <a:spLocks noChangeArrowheads="1"/>
          </p:cNvSpPr>
          <p:nvPr/>
        </p:nvSpPr>
        <p:spPr bwMode="auto">
          <a:xfrm>
            <a:off x="4210050" y="2573338"/>
            <a:ext cx="10731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ko-KR" sz="130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Sell High</a:t>
            </a:r>
          </a:p>
        </p:txBody>
      </p:sp>
      <p:sp>
        <p:nvSpPr>
          <p:cNvPr id="4125" name="Text Box 28"/>
          <p:cNvSpPr txBox="1">
            <a:spLocks noChangeArrowheads="1"/>
          </p:cNvSpPr>
          <p:nvPr/>
        </p:nvSpPr>
        <p:spPr bwMode="auto">
          <a:xfrm>
            <a:off x="4210050" y="3619500"/>
            <a:ext cx="10731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ko-KR" sz="130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Buy Low</a:t>
            </a:r>
          </a:p>
        </p:txBody>
      </p:sp>
      <p:sp>
        <p:nvSpPr>
          <p:cNvPr id="110621" name="AutoShape 29"/>
          <p:cNvSpPr>
            <a:spLocks noChangeArrowheads="1"/>
          </p:cNvSpPr>
          <p:nvPr/>
        </p:nvSpPr>
        <p:spPr bwMode="auto">
          <a:xfrm>
            <a:off x="247650" y="1125538"/>
            <a:ext cx="4127500" cy="4032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00FF">
                  <a:gamma/>
                  <a:shade val="0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0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97969" tIns="48984" rIns="97969" bIns="48984" anchor="ctr"/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Two Stock Step Down ELS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B7B454F-BCD6-4965-EF88-9E078C55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"/>
            <a:ext cx="8629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962" tIns="48981" rIns="97962" bIns="48981" numCol="1" anchor="ctr" anchorCtr="0" compatLnSpc="1">
            <a:prstTxWarp prst="textNoShape">
              <a:avLst/>
            </a:prstTxWarp>
          </a:bodyPr>
          <a:lstStyle>
            <a:lvl1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2pPr>
            <a:lvl3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3pPr>
            <a:lvl4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4pPr>
            <a:lvl5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b="0" kern="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5. ELS </a:t>
            </a:r>
            <a:r>
              <a:rPr lang="ko-KR" altLang="en-US" b="0" kern="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가치 평가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7962" tIns="48981" rIns="97962" bIns="48981"/>
          <a:lstStyle/>
          <a:p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6. ELS 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가치와 변동성의 관계</a:t>
            </a:r>
          </a:p>
        </p:txBody>
      </p:sp>
      <p:sp>
        <p:nvSpPr>
          <p:cNvPr id="19459" name="Line 4"/>
          <p:cNvSpPr>
            <a:spLocks noChangeShapeType="1"/>
          </p:cNvSpPr>
          <p:nvPr/>
        </p:nvSpPr>
        <p:spPr bwMode="auto">
          <a:xfrm>
            <a:off x="304800" y="2781300"/>
            <a:ext cx="31734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9460" name="Freeform 5"/>
          <p:cNvSpPr>
            <a:spLocks/>
          </p:cNvSpPr>
          <p:nvPr/>
        </p:nvSpPr>
        <p:spPr bwMode="auto">
          <a:xfrm>
            <a:off x="742950" y="1697038"/>
            <a:ext cx="2600325" cy="1789112"/>
          </a:xfrm>
          <a:custGeom>
            <a:avLst/>
            <a:gdLst>
              <a:gd name="T0" fmla="*/ 2600325 w 1638"/>
              <a:gd name="T1" fmla="*/ 26987 h 1127"/>
              <a:gd name="T2" fmla="*/ 933450 w 1638"/>
              <a:gd name="T3" fmla="*/ 293687 h 1127"/>
              <a:gd name="T4" fmla="*/ 0 w 1638"/>
              <a:gd name="T5" fmla="*/ 1789112 h 1127"/>
              <a:gd name="T6" fmla="*/ 0 60000 65536"/>
              <a:gd name="T7" fmla="*/ 0 60000 65536"/>
              <a:gd name="T8" fmla="*/ 0 60000 65536"/>
              <a:gd name="T9" fmla="*/ 0 w 1638"/>
              <a:gd name="T10" fmla="*/ 0 h 1127"/>
              <a:gd name="T11" fmla="*/ 1638 w 1638"/>
              <a:gd name="T12" fmla="*/ 1127 h 11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8" h="1127">
                <a:moveTo>
                  <a:pt x="1638" y="17"/>
                </a:moveTo>
                <a:cubicBezTo>
                  <a:pt x="1249" y="8"/>
                  <a:pt x="861" y="0"/>
                  <a:pt x="588" y="185"/>
                </a:cubicBezTo>
                <a:cubicBezTo>
                  <a:pt x="315" y="370"/>
                  <a:pt x="157" y="748"/>
                  <a:pt x="0" y="1127"/>
                </a:cubicBezTo>
              </a:path>
            </a:pathLst>
          </a:cu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94" tIns="46797" rIns="89994" bIns="46797"/>
          <a:lstStyle/>
          <a:p>
            <a:endParaRPr lang="ko-KR" altLang="en-US"/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1724025" y="2724150"/>
            <a:ext cx="0" cy="123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 flipV="1">
            <a:off x="1714500" y="1952625"/>
            <a:ext cx="9525" cy="81915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cxnSp>
        <p:nvCxnSpPr>
          <p:cNvPr id="19463" name="AutoShape 20"/>
          <p:cNvCxnSpPr>
            <a:cxnSpLocks noChangeShapeType="1"/>
            <a:endCxn id="19460" idx="1"/>
          </p:cNvCxnSpPr>
          <p:nvPr/>
        </p:nvCxnSpPr>
        <p:spPr bwMode="auto">
          <a:xfrm>
            <a:off x="1341438" y="1522413"/>
            <a:ext cx="352425" cy="468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Text Box 21"/>
          <p:cNvSpPr txBox="1">
            <a:spLocks noChangeArrowheads="1"/>
          </p:cNvSpPr>
          <p:nvPr/>
        </p:nvSpPr>
        <p:spPr bwMode="auto">
          <a:xfrm>
            <a:off x="609600" y="1171575"/>
            <a:ext cx="962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/>
              <a:t>현재시점</a:t>
            </a:r>
          </a:p>
        </p:txBody>
      </p:sp>
      <p:sp>
        <p:nvSpPr>
          <p:cNvPr id="19465" name="Text Box 22"/>
          <p:cNvSpPr txBox="1">
            <a:spLocks noChangeArrowheads="1"/>
          </p:cNvSpPr>
          <p:nvPr/>
        </p:nvSpPr>
        <p:spPr bwMode="auto">
          <a:xfrm>
            <a:off x="4575175" y="1003300"/>
            <a:ext cx="45910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# </a:t>
            </a:r>
            <a:r>
              <a:rPr lang="ko-KR" altLang="en-US"/>
              <a:t>주식형 </a:t>
            </a:r>
            <a:r>
              <a:rPr lang="en-US" altLang="ko-KR"/>
              <a:t>ELS</a:t>
            </a:r>
            <a:r>
              <a:rPr lang="ko-KR" altLang="en-US"/>
              <a:t>의 구조상 위쪽 방향으로는 한계가 있고 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/>
              <a:t>아랫쪽 방향으로는 크게 열려 있기 때문에 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/>
              <a:t>변동성이 커질 수록 </a:t>
            </a:r>
            <a:r>
              <a:rPr lang="en-US" altLang="ko-KR"/>
              <a:t>ELS</a:t>
            </a:r>
            <a:r>
              <a:rPr lang="ko-KR" altLang="en-US"/>
              <a:t>의 가치도 낮게 평가 됨.</a:t>
            </a:r>
          </a:p>
        </p:txBody>
      </p:sp>
      <p:graphicFrame>
        <p:nvGraphicFramePr>
          <p:cNvPr id="110602" name="Group 10"/>
          <p:cNvGraphicFramePr>
            <a:graphicFrameLocks noGrp="1"/>
          </p:cNvGraphicFramePr>
          <p:nvPr/>
        </p:nvGraphicFramePr>
        <p:xfrm>
          <a:off x="4291013" y="2132013"/>
          <a:ext cx="5195887" cy="1790772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954">
                <a:tc>
                  <a:txBody>
                    <a:bodyPr/>
                    <a:lstStyle/>
                    <a:p>
                      <a:pPr marL="0" marR="0" lvl="0" indent="0" algn="ctr" defTabSz="9794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89994" marR="89994" marT="46794" marB="467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투자자</a:t>
                      </a:r>
                    </a:p>
                    <a:p>
                      <a:pPr marL="0" marR="0" lvl="0" indent="0" algn="ctr" defTabSz="9794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ELS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매수자)</a:t>
                      </a:r>
                    </a:p>
                  </a:txBody>
                  <a:tcPr marL="89994" marR="89994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운용자</a:t>
                      </a:r>
                    </a:p>
                    <a:p>
                      <a:pPr marL="0" marR="0" lvl="0" indent="0" algn="ctr" defTabSz="9794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ELS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매도자)</a:t>
                      </a:r>
                    </a:p>
                  </a:txBody>
                  <a:tcPr marL="89994" marR="89994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37">
                <a:tc rowSpan="2">
                  <a:txBody>
                    <a:bodyPr/>
                    <a:lstStyle/>
                    <a:p>
                      <a:pPr marL="0" marR="0" lvl="0" indent="0" algn="ctr" defTabSz="9794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변동성 증가</a:t>
                      </a:r>
                    </a:p>
                  </a:txBody>
                  <a:tcPr marL="89994" marR="89994" marT="46794" marB="467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ELS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가치 감소</a:t>
                      </a:r>
                    </a:p>
                  </a:txBody>
                  <a:tcPr marL="89994" marR="89994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부채 감소</a:t>
                      </a:r>
                    </a:p>
                  </a:txBody>
                  <a:tcPr marL="89994" marR="89994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손실발생확률증가</a:t>
                      </a:r>
                    </a:p>
                  </a:txBody>
                  <a:tcPr marL="89994" marR="89994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이익발생</a:t>
                      </a:r>
                    </a:p>
                  </a:txBody>
                  <a:tcPr marL="89994" marR="89994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37">
                <a:tc rowSpan="2">
                  <a:txBody>
                    <a:bodyPr/>
                    <a:lstStyle/>
                    <a:p>
                      <a:pPr marL="0" marR="0" lvl="0" indent="0" algn="ctr" defTabSz="9794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변동성 감소</a:t>
                      </a:r>
                    </a:p>
                  </a:txBody>
                  <a:tcPr marL="89994" marR="89994" marT="46794" marB="467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ELS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가치 증가</a:t>
                      </a:r>
                    </a:p>
                  </a:txBody>
                  <a:tcPr marL="89994" marR="89994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부채 증가</a:t>
                      </a:r>
                    </a:p>
                  </a:txBody>
                  <a:tcPr marL="89994" marR="89994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이익발생확률증가</a:t>
                      </a:r>
                    </a:p>
                  </a:txBody>
                  <a:tcPr marL="89994" marR="89994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94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손실발생</a:t>
                      </a:r>
                    </a:p>
                  </a:txBody>
                  <a:tcPr marL="89994" marR="89994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90" name="Text Box 110"/>
          <p:cNvSpPr txBox="1">
            <a:spLocks noChangeArrowheads="1"/>
          </p:cNvSpPr>
          <p:nvPr/>
        </p:nvSpPr>
        <p:spPr bwMode="auto">
          <a:xfrm>
            <a:off x="2762250" y="2400300"/>
            <a:ext cx="619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/>
              <a:t>주가</a:t>
            </a:r>
          </a:p>
        </p:txBody>
      </p:sp>
      <p:sp>
        <p:nvSpPr>
          <p:cNvPr id="19491" name="Text Box 111"/>
          <p:cNvSpPr txBox="1">
            <a:spLocks noChangeArrowheads="1"/>
          </p:cNvSpPr>
          <p:nvPr/>
        </p:nvSpPr>
        <p:spPr bwMode="auto">
          <a:xfrm>
            <a:off x="2638425" y="1028700"/>
            <a:ext cx="1285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ELS </a:t>
            </a:r>
            <a:r>
              <a:rPr lang="ko-KR" altLang="en-US"/>
              <a:t>가치</a:t>
            </a:r>
          </a:p>
        </p:txBody>
      </p:sp>
      <p:cxnSp>
        <p:nvCxnSpPr>
          <p:cNvPr id="19492" name="AutoShape 112"/>
          <p:cNvCxnSpPr>
            <a:cxnSpLocks noChangeShapeType="1"/>
            <a:stCxn id="19491" idx="2"/>
          </p:cNvCxnSpPr>
          <p:nvPr/>
        </p:nvCxnSpPr>
        <p:spPr bwMode="auto">
          <a:xfrm rot="5400000">
            <a:off x="2959894" y="1345406"/>
            <a:ext cx="333375" cy="3095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3" name="Rectangle 116"/>
          <p:cNvSpPr>
            <a:spLocks noChangeArrowheads="1"/>
          </p:cNvSpPr>
          <p:nvPr/>
        </p:nvSpPr>
        <p:spPr bwMode="auto">
          <a:xfrm>
            <a:off x="4608513" y="920750"/>
            <a:ext cx="4513262" cy="11160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pic>
        <p:nvPicPr>
          <p:cNvPr id="1949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3338513"/>
            <a:ext cx="2522537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95" name="Text Box 110"/>
          <p:cNvSpPr txBox="1">
            <a:spLocks noChangeArrowheads="1"/>
          </p:cNvSpPr>
          <p:nvPr/>
        </p:nvSpPr>
        <p:spPr bwMode="auto">
          <a:xfrm>
            <a:off x="3433763" y="4816475"/>
            <a:ext cx="569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/>
              <a:t>주가</a:t>
            </a:r>
          </a:p>
        </p:txBody>
      </p:sp>
      <p:pic>
        <p:nvPicPr>
          <p:cNvPr id="19496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5611813"/>
            <a:ext cx="2563813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97" name="Line 41"/>
          <p:cNvSpPr>
            <a:spLocks noChangeShapeType="1"/>
          </p:cNvSpPr>
          <p:nvPr/>
        </p:nvSpPr>
        <p:spPr bwMode="auto">
          <a:xfrm flipV="1">
            <a:off x="457200" y="5076825"/>
            <a:ext cx="3556000" cy="79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9498" name="Text Box 110"/>
          <p:cNvSpPr txBox="1">
            <a:spLocks noChangeArrowheads="1"/>
          </p:cNvSpPr>
          <p:nvPr/>
        </p:nvSpPr>
        <p:spPr bwMode="auto">
          <a:xfrm>
            <a:off x="3332163" y="6403975"/>
            <a:ext cx="696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/>
              <a:t>주가</a:t>
            </a:r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 flipV="1">
            <a:off x="433388" y="6704013"/>
            <a:ext cx="3554412" cy="7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276225" y="3592513"/>
            <a:ext cx="10937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/>
              <a:t>변동성이 낮은 경우</a:t>
            </a: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177800" y="5233988"/>
            <a:ext cx="10937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/>
              <a:t>변동성이 높은 경우</a:t>
            </a: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469900" y="4254500"/>
            <a:ext cx="1143000" cy="8255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ko-KR" altLang="en-US"/>
              <a:t>낮은 손실확률</a:t>
            </a: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495300" y="5842000"/>
            <a:ext cx="1143000" cy="8382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ko-KR" altLang="en-US"/>
              <a:t>높은 손실확률</a:t>
            </a:r>
          </a:p>
        </p:txBody>
      </p:sp>
      <p:sp>
        <p:nvSpPr>
          <p:cNvPr id="19504" name="AutoShape 48"/>
          <p:cNvSpPr>
            <a:spLocks noChangeArrowheads="1"/>
          </p:cNvSpPr>
          <p:nvPr/>
        </p:nvSpPr>
        <p:spPr bwMode="auto">
          <a:xfrm>
            <a:off x="4076700" y="4521200"/>
            <a:ext cx="1549400" cy="444500"/>
          </a:xfrm>
          <a:prstGeom prst="rightArrow">
            <a:avLst>
              <a:gd name="adj1" fmla="val 50000"/>
              <a:gd name="adj2" fmla="val 87143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9505" name="AutoShape 49"/>
          <p:cNvSpPr>
            <a:spLocks noChangeArrowheads="1"/>
          </p:cNvSpPr>
          <p:nvPr/>
        </p:nvSpPr>
        <p:spPr bwMode="auto">
          <a:xfrm>
            <a:off x="4114800" y="6096000"/>
            <a:ext cx="1549400" cy="444500"/>
          </a:xfrm>
          <a:prstGeom prst="rightArrow">
            <a:avLst>
              <a:gd name="adj1" fmla="val 50000"/>
              <a:gd name="adj2" fmla="val 87143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5981700" y="4165600"/>
            <a:ext cx="2984500" cy="114300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r>
              <a:rPr lang="ko-KR" altLang="en-US"/>
              <a:t>투자자 손실확률 감소</a:t>
            </a:r>
          </a:p>
          <a:p>
            <a:r>
              <a:rPr lang="ko-KR" altLang="en-US"/>
              <a:t> </a:t>
            </a:r>
            <a:r>
              <a:rPr lang="en-US" altLang="ko-KR"/>
              <a:t>=&gt; ELS</a:t>
            </a:r>
            <a:r>
              <a:rPr lang="ko-KR" altLang="en-US"/>
              <a:t>가치 증가</a:t>
            </a:r>
          </a:p>
          <a:p>
            <a:r>
              <a:rPr lang="en-US" altLang="ko-KR"/>
              <a:t>=&gt; ELS</a:t>
            </a:r>
            <a:r>
              <a:rPr lang="ko-KR" altLang="en-US"/>
              <a:t>이론가 증가</a:t>
            </a:r>
          </a:p>
        </p:txBody>
      </p:sp>
      <p:sp>
        <p:nvSpPr>
          <p:cNvPr id="19507" name="Rectangle 51"/>
          <p:cNvSpPr>
            <a:spLocks noChangeArrowheads="1"/>
          </p:cNvSpPr>
          <p:nvPr/>
        </p:nvSpPr>
        <p:spPr bwMode="auto">
          <a:xfrm>
            <a:off x="5981700" y="5562600"/>
            <a:ext cx="2984500" cy="114300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r>
              <a:rPr lang="ko-KR" altLang="en-US"/>
              <a:t>투자자 손실확률 증가</a:t>
            </a:r>
          </a:p>
          <a:p>
            <a:r>
              <a:rPr lang="ko-KR" altLang="en-US"/>
              <a:t> </a:t>
            </a:r>
            <a:r>
              <a:rPr lang="en-US" altLang="ko-KR"/>
              <a:t>=&gt; ELS</a:t>
            </a:r>
            <a:r>
              <a:rPr lang="ko-KR" altLang="en-US"/>
              <a:t>가치 감소</a:t>
            </a:r>
          </a:p>
          <a:p>
            <a:r>
              <a:rPr lang="en-US" altLang="ko-KR"/>
              <a:t>=&gt; ELS</a:t>
            </a:r>
            <a:r>
              <a:rPr lang="ko-KR" altLang="en-US"/>
              <a:t>이론가 감소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7962" tIns="48981" rIns="97962" bIns="48981"/>
          <a:lstStyle/>
          <a:p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7. ELS 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상품성 및 운용 </a:t>
            </a:r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Risk</a:t>
            </a:r>
          </a:p>
        </p:txBody>
      </p:sp>
      <p:sp>
        <p:nvSpPr>
          <p:cNvPr id="20483" name="Freeform 21"/>
          <p:cNvSpPr>
            <a:spLocks/>
          </p:cNvSpPr>
          <p:nvPr/>
        </p:nvSpPr>
        <p:spPr bwMode="auto">
          <a:xfrm>
            <a:off x="609600" y="3236913"/>
            <a:ext cx="457200" cy="571500"/>
          </a:xfrm>
          <a:custGeom>
            <a:avLst/>
            <a:gdLst>
              <a:gd name="T0" fmla="*/ 0 w 996"/>
              <a:gd name="T1" fmla="*/ 266552 h 774"/>
              <a:gd name="T2" fmla="*/ 24788 w 996"/>
              <a:gd name="T3" fmla="*/ 76052 h 774"/>
              <a:gd name="T4" fmla="*/ 63347 w 996"/>
              <a:gd name="T5" fmla="*/ 492494 h 774"/>
              <a:gd name="T6" fmla="*/ 85381 w 996"/>
              <a:gd name="T7" fmla="*/ 160227 h 774"/>
              <a:gd name="T8" fmla="*/ 112923 w 996"/>
              <a:gd name="T9" fmla="*/ 461483 h 774"/>
              <a:gd name="T10" fmla="*/ 129448 w 996"/>
              <a:gd name="T11" fmla="*/ 58331 h 774"/>
              <a:gd name="T12" fmla="*/ 162499 w 996"/>
              <a:gd name="T13" fmla="*/ 434901 h 774"/>
              <a:gd name="T14" fmla="*/ 181778 w 996"/>
              <a:gd name="T15" fmla="*/ 76052 h 774"/>
              <a:gd name="T16" fmla="*/ 203812 w 996"/>
              <a:gd name="T17" fmla="*/ 452622 h 774"/>
              <a:gd name="T18" fmla="*/ 231354 w 996"/>
              <a:gd name="T19" fmla="*/ 177948 h 774"/>
              <a:gd name="T20" fmla="*/ 264405 w 996"/>
              <a:gd name="T21" fmla="*/ 381738 h 774"/>
              <a:gd name="T22" fmla="*/ 313981 w 996"/>
              <a:gd name="T23" fmla="*/ 27320 h 774"/>
              <a:gd name="T24" fmla="*/ 363557 w 996"/>
              <a:gd name="T25" fmla="*/ 545657 h 774"/>
              <a:gd name="T26" fmla="*/ 371819 w 996"/>
              <a:gd name="T27" fmla="*/ 182378 h 774"/>
              <a:gd name="T28" fmla="*/ 404870 w 996"/>
              <a:gd name="T29" fmla="*/ 399459 h 774"/>
              <a:gd name="T30" fmla="*/ 410378 w 996"/>
              <a:gd name="T31" fmla="*/ 14029 h 774"/>
              <a:gd name="T32" fmla="*/ 457200 w 996"/>
              <a:gd name="T33" fmla="*/ 324145 h 7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6"/>
              <a:gd name="T52" fmla="*/ 0 h 774"/>
              <a:gd name="T53" fmla="*/ 996 w 996"/>
              <a:gd name="T54" fmla="*/ 774 h 77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6" h="774">
                <a:moveTo>
                  <a:pt x="0" y="361"/>
                </a:moveTo>
                <a:cubicBezTo>
                  <a:pt x="15" y="206"/>
                  <a:pt x="31" y="52"/>
                  <a:pt x="54" y="103"/>
                </a:cubicBezTo>
                <a:cubicBezTo>
                  <a:pt x="77" y="154"/>
                  <a:pt x="116" y="648"/>
                  <a:pt x="138" y="667"/>
                </a:cubicBezTo>
                <a:cubicBezTo>
                  <a:pt x="160" y="686"/>
                  <a:pt x="168" y="224"/>
                  <a:pt x="186" y="217"/>
                </a:cubicBezTo>
                <a:cubicBezTo>
                  <a:pt x="204" y="210"/>
                  <a:pt x="230" y="648"/>
                  <a:pt x="246" y="625"/>
                </a:cubicBezTo>
                <a:cubicBezTo>
                  <a:pt x="262" y="602"/>
                  <a:pt x="264" y="85"/>
                  <a:pt x="282" y="79"/>
                </a:cubicBezTo>
                <a:cubicBezTo>
                  <a:pt x="300" y="73"/>
                  <a:pt x="335" y="585"/>
                  <a:pt x="354" y="589"/>
                </a:cubicBezTo>
                <a:cubicBezTo>
                  <a:pt x="373" y="593"/>
                  <a:pt x="381" y="99"/>
                  <a:pt x="396" y="103"/>
                </a:cubicBezTo>
                <a:cubicBezTo>
                  <a:pt x="411" y="107"/>
                  <a:pt x="426" y="590"/>
                  <a:pt x="444" y="613"/>
                </a:cubicBezTo>
                <a:cubicBezTo>
                  <a:pt x="462" y="636"/>
                  <a:pt x="482" y="257"/>
                  <a:pt x="504" y="241"/>
                </a:cubicBezTo>
                <a:cubicBezTo>
                  <a:pt x="526" y="225"/>
                  <a:pt x="546" y="551"/>
                  <a:pt x="576" y="517"/>
                </a:cubicBezTo>
                <a:cubicBezTo>
                  <a:pt x="606" y="483"/>
                  <a:pt x="648" y="0"/>
                  <a:pt x="684" y="37"/>
                </a:cubicBezTo>
                <a:cubicBezTo>
                  <a:pt x="720" y="74"/>
                  <a:pt x="771" y="704"/>
                  <a:pt x="792" y="739"/>
                </a:cubicBezTo>
                <a:cubicBezTo>
                  <a:pt x="813" y="774"/>
                  <a:pt x="795" y="280"/>
                  <a:pt x="810" y="247"/>
                </a:cubicBezTo>
                <a:cubicBezTo>
                  <a:pt x="825" y="214"/>
                  <a:pt x="868" y="579"/>
                  <a:pt x="882" y="541"/>
                </a:cubicBezTo>
                <a:cubicBezTo>
                  <a:pt x="896" y="503"/>
                  <a:pt x="875" y="36"/>
                  <a:pt x="894" y="19"/>
                </a:cubicBezTo>
                <a:cubicBezTo>
                  <a:pt x="913" y="2"/>
                  <a:pt x="978" y="369"/>
                  <a:pt x="996" y="439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94" tIns="46797" rIns="89994" bIns="46797"/>
          <a:lstStyle/>
          <a:p>
            <a:endParaRPr lang="ko-KR" altLang="en-US"/>
          </a:p>
        </p:txBody>
      </p:sp>
      <p:sp>
        <p:nvSpPr>
          <p:cNvPr id="20484" name="Freeform 22"/>
          <p:cNvSpPr>
            <a:spLocks/>
          </p:cNvSpPr>
          <p:nvPr/>
        </p:nvSpPr>
        <p:spPr bwMode="auto">
          <a:xfrm>
            <a:off x="1571625" y="4017963"/>
            <a:ext cx="476250" cy="190500"/>
          </a:xfrm>
          <a:custGeom>
            <a:avLst/>
            <a:gdLst>
              <a:gd name="T0" fmla="*/ 0 w 996"/>
              <a:gd name="T1" fmla="*/ 88851 h 774"/>
              <a:gd name="T2" fmla="*/ 25821 w 996"/>
              <a:gd name="T3" fmla="*/ 25351 h 774"/>
              <a:gd name="T4" fmla="*/ 65986 w 996"/>
              <a:gd name="T5" fmla="*/ 164165 h 774"/>
              <a:gd name="T6" fmla="*/ 88938 w 996"/>
              <a:gd name="T7" fmla="*/ 53409 h 774"/>
              <a:gd name="T8" fmla="*/ 117628 w 996"/>
              <a:gd name="T9" fmla="*/ 153828 h 774"/>
              <a:gd name="T10" fmla="*/ 134842 w 996"/>
              <a:gd name="T11" fmla="*/ 19444 h 774"/>
              <a:gd name="T12" fmla="*/ 169270 w 996"/>
              <a:gd name="T13" fmla="*/ 144967 h 774"/>
              <a:gd name="T14" fmla="*/ 189352 w 996"/>
              <a:gd name="T15" fmla="*/ 25351 h 774"/>
              <a:gd name="T16" fmla="*/ 212304 w 996"/>
              <a:gd name="T17" fmla="*/ 150874 h 774"/>
              <a:gd name="T18" fmla="*/ 240994 w 996"/>
              <a:gd name="T19" fmla="*/ 59316 h 774"/>
              <a:gd name="T20" fmla="*/ 275422 w 996"/>
              <a:gd name="T21" fmla="*/ 127246 h 774"/>
              <a:gd name="T22" fmla="*/ 327063 w 996"/>
              <a:gd name="T23" fmla="*/ 9107 h 774"/>
              <a:gd name="T24" fmla="*/ 378705 w 996"/>
              <a:gd name="T25" fmla="*/ 181886 h 774"/>
              <a:gd name="T26" fmla="*/ 387312 w 996"/>
              <a:gd name="T27" fmla="*/ 60793 h 774"/>
              <a:gd name="T28" fmla="*/ 421739 w 996"/>
              <a:gd name="T29" fmla="*/ 133153 h 774"/>
              <a:gd name="T30" fmla="*/ 427477 w 996"/>
              <a:gd name="T31" fmla="*/ 4676 h 774"/>
              <a:gd name="T32" fmla="*/ 476250 w 996"/>
              <a:gd name="T33" fmla="*/ 108048 h 7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6"/>
              <a:gd name="T52" fmla="*/ 0 h 774"/>
              <a:gd name="T53" fmla="*/ 996 w 996"/>
              <a:gd name="T54" fmla="*/ 774 h 77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6" h="774">
                <a:moveTo>
                  <a:pt x="0" y="361"/>
                </a:moveTo>
                <a:cubicBezTo>
                  <a:pt x="15" y="206"/>
                  <a:pt x="31" y="52"/>
                  <a:pt x="54" y="103"/>
                </a:cubicBezTo>
                <a:cubicBezTo>
                  <a:pt x="77" y="154"/>
                  <a:pt x="116" y="648"/>
                  <a:pt x="138" y="667"/>
                </a:cubicBezTo>
                <a:cubicBezTo>
                  <a:pt x="160" y="686"/>
                  <a:pt x="168" y="224"/>
                  <a:pt x="186" y="217"/>
                </a:cubicBezTo>
                <a:cubicBezTo>
                  <a:pt x="204" y="210"/>
                  <a:pt x="230" y="648"/>
                  <a:pt x="246" y="625"/>
                </a:cubicBezTo>
                <a:cubicBezTo>
                  <a:pt x="262" y="602"/>
                  <a:pt x="264" y="85"/>
                  <a:pt x="282" y="79"/>
                </a:cubicBezTo>
                <a:cubicBezTo>
                  <a:pt x="300" y="73"/>
                  <a:pt x="335" y="585"/>
                  <a:pt x="354" y="589"/>
                </a:cubicBezTo>
                <a:cubicBezTo>
                  <a:pt x="373" y="593"/>
                  <a:pt x="381" y="99"/>
                  <a:pt x="396" y="103"/>
                </a:cubicBezTo>
                <a:cubicBezTo>
                  <a:pt x="411" y="107"/>
                  <a:pt x="426" y="590"/>
                  <a:pt x="444" y="613"/>
                </a:cubicBezTo>
                <a:cubicBezTo>
                  <a:pt x="462" y="636"/>
                  <a:pt x="482" y="257"/>
                  <a:pt x="504" y="241"/>
                </a:cubicBezTo>
                <a:cubicBezTo>
                  <a:pt x="526" y="225"/>
                  <a:pt x="546" y="551"/>
                  <a:pt x="576" y="517"/>
                </a:cubicBezTo>
                <a:cubicBezTo>
                  <a:pt x="606" y="483"/>
                  <a:pt x="648" y="0"/>
                  <a:pt x="684" y="37"/>
                </a:cubicBezTo>
                <a:cubicBezTo>
                  <a:pt x="720" y="74"/>
                  <a:pt x="771" y="704"/>
                  <a:pt x="792" y="739"/>
                </a:cubicBezTo>
                <a:cubicBezTo>
                  <a:pt x="813" y="774"/>
                  <a:pt x="795" y="280"/>
                  <a:pt x="810" y="247"/>
                </a:cubicBezTo>
                <a:cubicBezTo>
                  <a:pt x="825" y="214"/>
                  <a:pt x="868" y="579"/>
                  <a:pt x="882" y="541"/>
                </a:cubicBezTo>
                <a:cubicBezTo>
                  <a:pt x="896" y="503"/>
                  <a:pt x="875" y="36"/>
                  <a:pt x="894" y="19"/>
                </a:cubicBezTo>
                <a:cubicBezTo>
                  <a:pt x="913" y="2"/>
                  <a:pt x="978" y="369"/>
                  <a:pt x="996" y="439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94" tIns="46797" rIns="89994" bIns="46797"/>
          <a:lstStyle/>
          <a:p>
            <a:endParaRPr lang="ko-KR" altLang="en-US"/>
          </a:p>
        </p:txBody>
      </p:sp>
      <p:sp>
        <p:nvSpPr>
          <p:cNvPr id="20485" name="Rectangle 26"/>
          <p:cNvSpPr>
            <a:spLocks noChangeArrowheads="1"/>
          </p:cNvSpPr>
          <p:nvPr/>
        </p:nvSpPr>
        <p:spPr bwMode="auto">
          <a:xfrm>
            <a:off x="5610225" y="5838825"/>
            <a:ext cx="276225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0486" name="Text Box 27"/>
          <p:cNvSpPr txBox="1">
            <a:spLocks noChangeArrowheads="1"/>
          </p:cNvSpPr>
          <p:nvPr/>
        </p:nvSpPr>
        <p:spPr bwMode="auto">
          <a:xfrm>
            <a:off x="5934075" y="5514975"/>
            <a:ext cx="1000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000"/>
              <a:t>약속한 </a:t>
            </a:r>
            <a:r>
              <a:rPr lang="en-US" altLang="ko-KR" sz="1000"/>
              <a:t>Coupon </a:t>
            </a:r>
            <a:r>
              <a:rPr lang="ko-KR" altLang="en-US" sz="1000"/>
              <a:t>수익</a:t>
            </a:r>
          </a:p>
        </p:txBody>
      </p:sp>
      <p:cxnSp>
        <p:nvCxnSpPr>
          <p:cNvPr id="20487" name="AutoShape 28"/>
          <p:cNvCxnSpPr>
            <a:cxnSpLocks noChangeShapeType="1"/>
          </p:cNvCxnSpPr>
          <p:nvPr/>
        </p:nvCxnSpPr>
        <p:spPr bwMode="auto">
          <a:xfrm rot="10800000" flipV="1">
            <a:off x="5748338" y="5561013"/>
            <a:ext cx="490537" cy="288925"/>
          </a:xfrm>
          <a:prstGeom prst="curvedConnector3">
            <a:avLst>
              <a:gd name="adj1" fmla="val 9611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Text Box 29"/>
          <p:cNvSpPr txBox="1">
            <a:spLocks noChangeArrowheads="1"/>
          </p:cNvSpPr>
          <p:nvPr/>
        </p:nvSpPr>
        <p:spPr bwMode="auto">
          <a:xfrm>
            <a:off x="7573963" y="3448050"/>
            <a:ext cx="17541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ko-KR" altLang="en-US"/>
              <a:t>고객유치 용의</a:t>
            </a:r>
          </a:p>
          <a:p>
            <a:pPr eaLnBrk="1" hangingPunct="1"/>
            <a:endParaRPr lang="ko-KR" altLang="en-US"/>
          </a:p>
          <a:p>
            <a:pPr eaLnBrk="1" hangingPunct="1"/>
            <a:r>
              <a:rPr lang="ko-KR" altLang="en-US"/>
              <a:t>운용 손실 위험 증가</a:t>
            </a:r>
          </a:p>
        </p:txBody>
      </p:sp>
      <p:sp>
        <p:nvSpPr>
          <p:cNvPr id="20489" name="Text Box 30"/>
          <p:cNvSpPr txBox="1">
            <a:spLocks noChangeArrowheads="1"/>
          </p:cNvSpPr>
          <p:nvPr/>
        </p:nvSpPr>
        <p:spPr bwMode="auto">
          <a:xfrm>
            <a:off x="7650163" y="5819775"/>
            <a:ext cx="17541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ko-KR" altLang="en-US"/>
              <a:t>고객들의 외면</a:t>
            </a:r>
          </a:p>
          <a:p>
            <a:pPr eaLnBrk="1" hangingPunct="1"/>
            <a:endParaRPr lang="ko-KR" altLang="en-US"/>
          </a:p>
          <a:p>
            <a:pPr eaLnBrk="1" hangingPunct="1"/>
            <a:r>
              <a:rPr lang="ko-KR" altLang="en-US"/>
              <a:t>운용 손실 위험 감소</a:t>
            </a:r>
          </a:p>
        </p:txBody>
      </p:sp>
      <p:pic>
        <p:nvPicPr>
          <p:cNvPr id="20490" name="Picture 32" descr="C:\Program Files\Common Files\Microsoft Shared\Clipart\cagcat50\PE01561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5603875"/>
            <a:ext cx="197167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AutoShape 33"/>
          <p:cNvSpPr>
            <a:spLocks noChangeArrowheads="1"/>
          </p:cNvSpPr>
          <p:nvPr/>
        </p:nvSpPr>
        <p:spPr bwMode="auto">
          <a:xfrm>
            <a:off x="219075" y="2838450"/>
            <a:ext cx="2209800" cy="1914525"/>
          </a:xfrm>
          <a:prstGeom prst="cloudCallout">
            <a:avLst>
              <a:gd name="adj1" fmla="val -11065"/>
              <a:gd name="adj2" fmla="val 96602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94" tIns="46797" rIns="89994" bIns="46797"/>
          <a:lstStyle/>
          <a:p>
            <a:endParaRPr lang="ko-KR" altLang="en-US"/>
          </a:p>
        </p:txBody>
      </p:sp>
      <p:sp>
        <p:nvSpPr>
          <p:cNvPr id="20492" name="Text Box 35"/>
          <p:cNvSpPr txBox="1">
            <a:spLocks noChangeArrowheads="1"/>
          </p:cNvSpPr>
          <p:nvPr/>
        </p:nvSpPr>
        <p:spPr bwMode="auto">
          <a:xfrm>
            <a:off x="1095375" y="3581400"/>
            <a:ext cx="525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/>
              <a:t>Vs</a:t>
            </a:r>
          </a:p>
        </p:txBody>
      </p:sp>
      <p:sp>
        <p:nvSpPr>
          <p:cNvPr id="20493" name="Text Box 5"/>
          <p:cNvSpPr txBox="1">
            <a:spLocks noChangeArrowheads="1"/>
          </p:cNvSpPr>
          <p:nvPr/>
        </p:nvSpPr>
        <p:spPr bwMode="auto">
          <a:xfrm>
            <a:off x="368300" y="1103313"/>
            <a:ext cx="912971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ko-KR" sz="1800" b="0"/>
              <a:t> </a:t>
            </a:r>
            <a:r>
              <a:rPr lang="ko-KR" altLang="en-US" sz="1800" b="0"/>
              <a:t>향후 시장의 변동성 분석 (상품설계시)</a:t>
            </a:r>
            <a:r>
              <a:rPr lang="ko-KR" altLang="en-US" sz="1600" b="0"/>
              <a:t>	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600" b="0"/>
              <a:t>    =&gt; 고객을 만족시키면서 동시에 운용 손실 위험도 최소화 할 수 있는 적정 변동성 결정이 관건.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600" b="0"/>
              <a:t>         (당사의 경우 과거 변동성 값을 이용)</a:t>
            </a:r>
            <a:endParaRPr lang="en-US" altLang="ko-KR" sz="1600" b="0"/>
          </a:p>
        </p:txBody>
      </p:sp>
      <p:sp>
        <p:nvSpPr>
          <p:cNvPr id="20494" name="Freeform 38"/>
          <p:cNvSpPr>
            <a:spLocks/>
          </p:cNvSpPr>
          <p:nvPr/>
        </p:nvSpPr>
        <p:spPr bwMode="auto">
          <a:xfrm>
            <a:off x="2914650" y="6008688"/>
            <a:ext cx="1543050" cy="504825"/>
          </a:xfrm>
          <a:custGeom>
            <a:avLst/>
            <a:gdLst>
              <a:gd name="T0" fmla="*/ 0 w 996"/>
              <a:gd name="T1" fmla="*/ 235455 h 774"/>
              <a:gd name="T2" fmla="*/ 83659 w 996"/>
              <a:gd name="T3" fmla="*/ 67180 h 774"/>
              <a:gd name="T4" fmla="*/ 213796 w 996"/>
              <a:gd name="T5" fmla="*/ 435037 h 774"/>
              <a:gd name="T6" fmla="*/ 288160 w 996"/>
              <a:gd name="T7" fmla="*/ 141534 h 774"/>
              <a:gd name="T8" fmla="*/ 381115 w 996"/>
              <a:gd name="T9" fmla="*/ 407643 h 774"/>
              <a:gd name="T10" fmla="*/ 436888 w 996"/>
              <a:gd name="T11" fmla="*/ 51526 h 774"/>
              <a:gd name="T12" fmla="*/ 548433 w 996"/>
              <a:gd name="T13" fmla="*/ 384163 h 774"/>
              <a:gd name="T14" fmla="*/ 613502 w 996"/>
              <a:gd name="T15" fmla="*/ 67180 h 774"/>
              <a:gd name="T16" fmla="*/ 687866 w 996"/>
              <a:gd name="T17" fmla="*/ 399816 h 774"/>
              <a:gd name="T18" fmla="*/ 780820 w 996"/>
              <a:gd name="T19" fmla="*/ 157187 h 774"/>
              <a:gd name="T20" fmla="*/ 892366 w 996"/>
              <a:gd name="T21" fmla="*/ 337202 h 774"/>
              <a:gd name="T22" fmla="*/ 1059685 w 996"/>
              <a:gd name="T23" fmla="*/ 24132 h 774"/>
              <a:gd name="T24" fmla="*/ 1227004 w 996"/>
              <a:gd name="T25" fmla="*/ 481997 h 774"/>
              <a:gd name="T26" fmla="*/ 1254890 w 996"/>
              <a:gd name="T27" fmla="*/ 161100 h 774"/>
              <a:gd name="T28" fmla="*/ 1366436 w 996"/>
              <a:gd name="T29" fmla="*/ 352856 h 774"/>
              <a:gd name="T30" fmla="*/ 1385027 w 996"/>
              <a:gd name="T31" fmla="*/ 12392 h 774"/>
              <a:gd name="T32" fmla="*/ 1543050 w 996"/>
              <a:gd name="T33" fmla="*/ 286328 h 7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6"/>
              <a:gd name="T52" fmla="*/ 0 h 774"/>
              <a:gd name="T53" fmla="*/ 996 w 996"/>
              <a:gd name="T54" fmla="*/ 774 h 77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6" h="774">
                <a:moveTo>
                  <a:pt x="0" y="361"/>
                </a:moveTo>
                <a:cubicBezTo>
                  <a:pt x="15" y="206"/>
                  <a:pt x="31" y="52"/>
                  <a:pt x="54" y="103"/>
                </a:cubicBezTo>
                <a:cubicBezTo>
                  <a:pt x="77" y="154"/>
                  <a:pt x="116" y="648"/>
                  <a:pt x="138" y="667"/>
                </a:cubicBezTo>
                <a:cubicBezTo>
                  <a:pt x="160" y="686"/>
                  <a:pt x="168" y="224"/>
                  <a:pt x="186" y="217"/>
                </a:cubicBezTo>
                <a:cubicBezTo>
                  <a:pt x="204" y="210"/>
                  <a:pt x="230" y="648"/>
                  <a:pt x="246" y="625"/>
                </a:cubicBezTo>
                <a:cubicBezTo>
                  <a:pt x="262" y="602"/>
                  <a:pt x="264" y="85"/>
                  <a:pt x="282" y="79"/>
                </a:cubicBezTo>
                <a:cubicBezTo>
                  <a:pt x="300" y="73"/>
                  <a:pt x="335" y="585"/>
                  <a:pt x="354" y="589"/>
                </a:cubicBezTo>
                <a:cubicBezTo>
                  <a:pt x="373" y="593"/>
                  <a:pt x="381" y="99"/>
                  <a:pt x="396" y="103"/>
                </a:cubicBezTo>
                <a:cubicBezTo>
                  <a:pt x="411" y="107"/>
                  <a:pt x="426" y="590"/>
                  <a:pt x="444" y="613"/>
                </a:cubicBezTo>
                <a:cubicBezTo>
                  <a:pt x="462" y="636"/>
                  <a:pt x="482" y="257"/>
                  <a:pt x="504" y="241"/>
                </a:cubicBezTo>
                <a:cubicBezTo>
                  <a:pt x="526" y="225"/>
                  <a:pt x="546" y="551"/>
                  <a:pt x="576" y="517"/>
                </a:cubicBezTo>
                <a:cubicBezTo>
                  <a:pt x="606" y="483"/>
                  <a:pt x="648" y="0"/>
                  <a:pt x="684" y="37"/>
                </a:cubicBezTo>
                <a:cubicBezTo>
                  <a:pt x="720" y="74"/>
                  <a:pt x="771" y="704"/>
                  <a:pt x="792" y="739"/>
                </a:cubicBezTo>
                <a:cubicBezTo>
                  <a:pt x="813" y="774"/>
                  <a:pt x="795" y="280"/>
                  <a:pt x="810" y="247"/>
                </a:cubicBezTo>
                <a:cubicBezTo>
                  <a:pt x="825" y="214"/>
                  <a:pt x="868" y="579"/>
                  <a:pt x="882" y="541"/>
                </a:cubicBezTo>
                <a:cubicBezTo>
                  <a:pt x="896" y="503"/>
                  <a:pt x="875" y="36"/>
                  <a:pt x="894" y="19"/>
                </a:cubicBezTo>
                <a:cubicBezTo>
                  <a:pt x="913" y="2"/>
                  <a:pt x="978" y="369"/>
                  <a:pt x="996" y="439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94" tIns="46797" rIns="89994" bIns="46797"/>
          <a:lstStyle/>
          <a:p>
            <a:endParaRPr lang="ko-KR" altLang="en-US"/>
          </a:p>
        </p:txBody>
      </p:sp>
      <p:sp>
        <p:nvSpPr>
          <p:cNvPr id="20495" name="Freeform 39"/>
          <p:cNvSpPr>
            <a:spLocks/>
          </p:cNvSpPr>
          <p:nvPr/>
        </p:nvSpPr>
        <p:spPr bwMode="auto">
          <a:xfrm>
            <a:off x="2781300" y="3152775"/>
            <a:ext cx="1628775" cy="1141413"/>
          </a:xfrm>
          <a:custGeom>
            <a:avLst/>
            <a:gdLst>
              <a:gd name="T0" fmla="*/ 0 w 996"/>
              <a:gd name="T1" fmla="*/ 532364 h 774"/>
              <a:gd name="T2" fmla="*/ 88307 w 996"/>
              <a:gd name="T3" fmla="*/ 151893 h 774"/>
              <a:gd name="T4" fmla="*/ 225674 w 996"/>
              <a:gd name="T5" fmla="*/ 983621 h 774"/>
              <a:gd name="T6" fmla="*/ 304169 w 996"/>
              <a:gd name="T7" fmla="*/ 320009 h 774"/>
              <a:gd name="T8" fmla="*/ 402288 w 996"/>
              <a:gd name="T9" fmla="*/ 921684 h 774"/>
              <a:gd name="T10" fmla="*/ 461159 w 996"/>
              <a:gd name="T11" fmla="*/ 116501 h 774"/>
              <a:gd name="T12" fmla="*/ 578902 w 996"/>
              <a:gd name="T13" fmla="*/ 868595 h 774"/>
              <a:gd name="T14" fmla="*/ 647585 w 996"/>
              <a:gd name="T15" fmla="*/ 151893 h 774"/>
              <a:gd name="T16" fmla="*/ 726080 w 996"/>
              <a:gd name="T17" fmla="*/ 903987 h 774"/>
              <a:gd name="T18" fmla="*/ 824199 w 996"/>
              <a:gd name="T19" fmla="*/ 355401 h 774"/>
              <a:gd name="T20" fmla="*/ 941942 w 996"/>
              <a:gd name="T21" fmla="*/ 762417 h 774"/>
              <a:gd name="T22" fmla="*/ 1118556 w 996"/>
              <a:gd name="T23" fmla="*/ 54564 h 774"/>
              <a:gd name="T24" fmla="*/ 1295171 w 996"/>
              <a:gd name="T25" fmla="*/ 1089799 h 774"/>
              <a:gd name="T26" fmla="*/ 1324606 w 996"/>
              <a:gd name="T27" fmla="*/ 364249 h 774"/>
              <a:gd name="T28" fmla="*/ 1442349 w 996"/>
              <a:gd name="T29" fmla="*/ 797809 h 774"/>
              <a:gd name="T30" fmla="*/ 1461973 w 996"/>
              <a:gd name="T31" fmla="*/ 28019 h 774"/>
              <a:gd name="T32" fmla="*/ 1628775 w 996"/>
              <a:gd name="T33" fmla="*/ 647391 h 7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6"/>
              <a:gd name="T52" fmla="*/ 0 h 774"/>
              <a:gd name="T53" fmla="*/ 996 w 996"/>
              <a:gd name="T54" fmla="*/ 774 h 77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6" h="774">
                <a:moveTo>
                  <a:pt x="0" y="361"/>
                </a:moveTo>
                <a:cubicBezTo>
                  <a:pt x="15" y="206"/>
                  <a:pt x="31" y="52"/>
                  <a:pt x="54" y="103"/>
                </a:cubicBezTo>
                <a:cubicBezTo>
                  <a:pt x="77" y="154"/>
                  <a:pt x="116" y="648"/>
                  <a:pt x="138" y="667"/>
                </a:cubicBezTo>
                <a:cubicBezTo>
                  <a:pt x="160" y="686"/>
                  <a:pt x="168" y="224"/>
                  <a:pt x="186" y="217"/>
                </a:cubicBezTo>
                <a:cubicBezTo>
                  <a:pt x="204" y="210"/>
                  <a:pt x="230" y="648"/>
                  <a:pt x="246" y="625"/>
                </a:cubicBezTo>
                <a:cubicBezTo>
                  <a:pt x="262" y="602"/>
                  <a:pt x="264" y="85"/>
                  <a:pt x="282" y="79"/>
                </a:cubicBezTo>
                <a:cubicBezTo>
                  <a:pt x="300" y="73"/>
                  <a:pt x="335" y="585"/>
                  <a:pt x="354" y="589"/>
                </a:cubicBezTo>
                <a:cubicBezTo>
                  <a:pt x="373" y="593"/>
                  <a:pt x="381" y="99"/>
                  <a:pt x="396" y="103"/>
                </a:cubicBezTo>
                <a:cubicBezTo>
                  <a:pt x="411" y="107"/>
                  <a:pt x="426" y="590"/>
                  <a:pt x="444" y="613"/>
                </a:cubicBezTo>
                <a:cubicBezTo>
                  <a:pt x="462" y="636"/>
                  <a:pt x="482" y="257"/>
                  <a:pt x="504" y="241"/>
                </a:cubicBezTo>
                <a:cubicBezTo>
                  <a:pt x="526" y="225"/>
                  <a:pt x="546" y="551"/>
                  <a:pt x="576" y="517"/>
                </a:cubicBezTo>
                <a:cubicBezTo>
                  <a:pt x="606" y="483"/>
                  <a:pt x="648" y="0"/>
                  <a:pt x="684" y="37"/>
                </a:cubicBezTo>
                <a:cubicBezTo>
                  <a:pt x="720" y="74"/>
                  <a:pt x="771" y="704"/>
                  <a:pt x="792" y="739"/>
                </a:cubicBezTo>
                <a:cubicBezTo>
                  <a:pt x="813" y="774"/>
                  <a:pt x="795" y="280"/>
                  <a:pt x="810" y="247"/>
                </a:cubicBezTo>
                <a:cubicBezTo>
                  <a:pt x="825" y="214"/>
                  <a:pt x="868" y="579"/>
                  <a:pt x="882" y="541"/>
                </a:cubicBezTo>
                <a:cubicBezTo>
                  <a:pt x="896" y="503"/>
                  <a:pt x="875" y="36"/>
                  <a:pt x="894" y="19"/>
                </a:cubicBezTo>
                <a:cubicBezTo>
                  <a:pt x="913" y="2"/>
                  <a:pt x="978" y="369"/>
                  <a:pt x="996" y="439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94" tIns="46797" rIns="89994" bIns="46797"/>
          <a:lstStyle/>
          <a:p>
            <a:endParaRPr lang="ko-KR" altLang="en-US"/>
          </a:p>
        </p:txBody>
      </p:sp>
      <p:sp>
        <p:nvSpPr>
          <p:cNvPr id="20496" name="Rectangle 44"/>
          <p:cNvSpPr>
            <a:spLocks noChangeArrowheads="1"/>
          </p:cNvSpPr>
          <p:nvPr/>
        </p:nvSpPr>
        <p:spPr bwMode="auto">
          <a:xfrm>
            <a:off x="5648325" y="6219825"/>
            <a:ext cx="88900" cy="88900"/>
          </a:xfrm>
          <a:prstGeom prst="rect">
            <a:avLst/>
          </a:prstGeom>
          <a:solidFill>
            <a:srgbClr val="80008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0497" name="Rectangle 45"/>
          <p:cNvSpPr>
            <a:spLocks noChangeArrowheads="1"/>
          </p:cNvSpPr>
          <p:nvPr/>
        </p:nvSpPr>
        <p:spPr bwMode="auto">
          <a:xfrm>
            <a:off x="5648325" y="6534150"/>
            <a:ext cx="88900" cy="17145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0498" name="Rectangle 46"/>
          <p:cNvSpPr>
            <a:spLocks noChangeArrowheads="1"/>
          </p:cNvSpPr>
          <p:nvPr/>
        </p:nvSpPr>
        <p:spPr bwMode="auto">
          <a:xfrm>
            <a:off x="5648325" y="6334125"/>
            <a:ext cx="88900" cy="171450"/>
          </a:xfrm>
          <a:prstGeom prst="rect">
            <a:avLst/>
          </a:prstGeom>
          <a:solidFill>
            <a:srgbClr val="FF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0499" name="Rectangle 47"/>
          <p:cNvSpPr>
            <a:spLocks noChangeArrowheads="1"/>
          </p:cNvSpPr>
          <p:nvPr/>
        </p:nvSpPr>
        <p:spPr bwMode="auto">
          <a:xfrm>
            <a:off x="5762625" y="6621463"/>
            <a:ext cx="88900" cy="87312"/>
          </a:xfrm>
          <a:prstGeom prst="rect">
            <a:avLst/>
          </a:prstGeom>
          <a:solidFill>
            <a:srgbClr val="00FF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0500" name="Rectangle 48"/>
          <p:cNvSpPr>
            <a:spLocks noChangeArrowheads="1"/>
          </p:cNvSpPr>
          <p:nvPr/>
        </p:nvSpPr>
        <p:spPr bwMode="auto">
          <a:xfrm>
            <a:off x="5629275" y="2962275"/>
            <a:ext cx="276225" cy="1809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0501" name="Text Box 49"/>
          <p:cNvSpPr txBox="1">
            <a:spLocks noChangeArrowheads="1"/>
          </p:cNvSpPr>
          <p:nvPr/>
        </p:nvSpPr>
        <p:spPr bwMode="auto">
          <a:xfrm>
            <a:off x="5954713" y="2640013"/>
            <a:ext cx="9985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000"/>
              <a:t>약속한 </a:t>
            </a:r>
            <a:r>
              <a:rPr lang="en-US" altLang="ko-KR" sz="1000"/>
              <a:t>Coupon </a:t>
            </a:r>
            <a:r>
              <a:rPr lang="ko-KR" altLang="en-US" sz="1000"/>
              <a:t>수익</a:t>
            </a:r>
          </a:p>
        </p:txBody>
      </p:sp>
      <p:cxnSp>
        <p:nvCxnSpPr>
          <p:cNvPr id="20502" name="AutoShape 50"/>
          <p:cNvCxnSpPr>
            <a:cxnSpLocks noChangeShapeType="1"/>
          </p:cNvCxnSpPr>
          <p:nvPr/>
        </p:nvCxnSpPr>
        <p:spPr bwMode="auto">
          <a:xfrm rot="10800000" flipV="1">
            <a:off x="5767388" y="2684463"/>
            <a:ext cx="490537" cy="288925"/>
          </a:xfrm>
          <a:prstGeom prst="curved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3" name="Rectangle 51"/>
          <p:cNvSpPr>
            <a:spLocks noChangeArrowheads="1"/>
          </p:cNvSpPr>
          <p:nvPr/>
        </p:nvSpPr>
        <p:spPr bwMode="auto">
          <a:xfrm>
            <a:off x="5667375" y="4238625"/>
            <a:ext cx="88900" cy="90488"/>
          </a:xfrm>
          <a:prstGeom prst="rect">
            <a:avLst/>
          </a:prstGeom>
          <a:solidFill>
            <a:srgbClr val="80008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0504" name="Rectangle 52"/>
          <p:cNvSpPr>
            <a:spLocks noChangeArrowheads="1"/>
          </p:cNvSpPr>
          <p:nvPr/>
        </p:nvSpPr>
        <p:spPr bwMode="auto">
          <a:xfrm>
            <a:off x="5667375" y="4552950"/>
            <a:ext cx="88900" cy="17145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0505" name="Rectangle 53"/>
          <p:cNvSpPr>
            <a:spLocks noChangeArrowheads="1"/>
          </p:cNvSpPr>
          <p:nvPr/>
        </p:nvSpPr>
        <p:spPr bwMode="auto">
          <a:xfrm>
            <a:off x="5667375" y="4352925"/>
            <a:ext cx="88900" cy="171450"/>
          </a:xfrm>
          <a:prstGeom prst="rect">
            <a:avLst/>
          </a:prstGeom>
          <a:solidFill>
            <a:srgbClr val="FF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0506" name="Rectangle 54"/>
          <p:cNvSpPr>
            <a:spLocks noChangeArrowheads="1"/>
          </p:cNvSpPr>
          <p:nvPr/>
        </p:nvSpPr>
        <p:spPr bwMode="auto">
          <a:xfrm>
            <a:off x="5781675" y="4638675"/>
            <a:ext cx="90488" cy="88900"/>
          </a:xfrm>
          <a:prstGeom prst="rect">
            <a:avLst/>
          </a:prstGeom>
          <a:solidFill>
            <a:srgbClr val="00FF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0507" name="AutoShape 57"/>
          <p:cNvSpPr>
            <a:spLocks noChangeArrowheads="1"/>
          </p:cNvSpPr>
          <p:nvPr/>
        </p:nvSpPr>
        <p:spPr bwMode="auto">
          <a:xfrm>
            <a:off x="4800600" y="3524250"/>
            <a:ext cx="352425" cy="828675"/>
          </a:xfrm>
          <a:custGeom>
            <a:avLst/>
            <a:gdLst>
              <a:gd name="T0" fmla="*/ 4312622 w 21600"/>
              <a:gd name="T1" fmla="*/ 0 h 21600"/>
              <a:gd name="T2" fmla="*/ 0 w 21600"/>
              <a:gd name="T3" fmla="*/ 15895865 h 21600"/>
              <a:gd name="T4" fmla="*/ 4312622 w 21600"/>
              <a:gd name="T5" fmla="*/ 31791769 h 21600"/>
              <a:gd name="T6" fmla="*/ 5750156 w 21600"/>
              <a:gd name="T7" fmla="*/ 1589586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0508" name="AutoShape 58"/>
          <p:cNvSpPr>
            <a:spLocks noChangeArrowheads="1"/>
          </p:cNvSpPr>
          <p:nvPr/>
        </p:nvSpPr>
        <p:spPr bwMode="auto">
          <a:xfrm>
            <a:off x="4800600" y="5897563"/>
            <a:ext cx="352425" cy="827087"/>
          </a:xfrm>
          <a:custGeom>
            <a:avLst/>
            <a:gdLst>
              <a:gd name="T0" fmla="*/ 4312622 w 21600"/>
              <a:gd name="T1" fmla="*/ 0 h 21600"/>
              <a:gd name="T2" fmla="*/ 0 w 21600"/>
              <a:gd name="T3" fmla="*/ 15865404 h 21600"/>
              <a:gd name="T4" fmla="*/ 4312622 w 21600"/>
              <a:gd name="T5" fmla="*/ 31730846 h 21600"/>
              <a:gd name="T6" fmla="*/ 5750156 w 21600"/>
              <a:gd name="T7" fmla="*/ 1586540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0509" name="Line 59"/>
          <p:cNvSpPr>
            <a:spLocks noChangeShapeType="1"/>
          </p:cNvSpPr>
          <p:nvPr/>
        </p:nvSpPr>
        <p:spPr bwMode="auto">
          <a:xfrm>
            <a:off x="2600325" y="4333875"/>
            <a:ext cx="20288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0510" name="Line 60"/>
          <p:cNvSpPr>
            <a:spLocks noChangeShapeType="1"/>
          </p:cNvSpPr>
          <p:nvPr/>
        </p:nvSpPr>
        <p:spPr bwMode="auto">
          <a:xfrm flipV="1">
            <a:off x="2611438" y="2667000"/>
            <a:ext cx="0" cy="1666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0511" name="Line 61"/>
          <p:cNvSpPr>
            <a:spLocks noChangeShapeType="1"/>
          </p:cNvSpPr>
          <p:nvPr/>
        </p:nvSpPr>
        <p:spPr bwMode="auto">
          <a:xfrm>
            <a:off x="2581275" y="6562725"/>
            <a:ext cx="20288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0512" name="Line 62"/>
          <p:cNvSpPr>
            <a:spLocks noChangeShapeType="1"/>
          </p:cNvSpPr>
          <p:nvPr/>
        </p:nvSpPr>
        <p:spPr bwMode="auto">
          <a:xfrm flipV="1">
            <a:off x="2590800" y="5514975"/>
            <a:ext cx="0" cy="10477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0513" name="AutoShape 63"/>
          <p:cNvSpPr>
            <a:spLocks noChangeArrowheads="1"/>
          </p:cNvSpPr>
          <p:nvPr/>
        </p:nvSpPr>
        <p:spPr bwMode="auto">
          <a:xfrm>
            <a:off x="6772275" y="3552825"/>
            <a:ext cx="352425" cy="828675"/>
          </a:xfrm>
          <a:custGeom>
            <a:avLst/>
            <a:gdLst>
              <a:gd name="T0" fmla="*/ 4312622 w 21600"/>
              <a:gd name="T1" fmla="*/ 0 h 21600"/>
              <a:gd name="T2" fmla="*/ 0 w 21600"/>
              <a:gd name="T3" fmla="*/ 15895865 h 21600"/>
              <a:gd name="T4" fmla="*/ 4312622 w 21600"/>
              <a:gd name="T5" fmla="*/ 31791769 h 21600"/>
              <a:gd name="T6" fmla="*/ 5750156 w 21600"/>
              <a:gd name="T7" fmla="*/ 1589586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0514" name="AutoShape 64"/>
          <p:cNvSpPr>
            <a:spLocks noChangeArrowheads="1"/>
          </p:cNvSpPr>
          <p:nvPr/>
        </p:nvSpPr>
        <p:spPr bwMode="auto">
          <a:xfrm>
            <a:off x="6829425" y="5934075"/>
            <a:ext cx="352425" cy="828675"/>
          </a:xfrm>
          <a:custGeom>
            <a:avLst/>
            <a:gdLst>
              <a:gd name="T0" fmla="*/ 4312622 w 21600"/>
              <a:gd name="T1" fmla="*/ 0 h 21600"/>
              <a:gd name="T2" fmla="*/ 0 w 21600"/>
              <a:gd name="T3" fmla="*/ 15895865 h 21600"/>
              <a:gd name="T4" fmla="*/ 4312622 w 21600"/>
              <a:gd name="T5" fmla="*/ 31791769 h 21600"/>
              <a:gd name="T6" fmla="*/ 5750156 w 21600"/>
              <a:gd name="T7" fmla="*/ 1589586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0515" name="AutoShape 65"/>
          <p:cNvSpPr>
            <a:spLocks noChangeArrowheads="1"/>
          </p:cNvSpPr>
          <p:nvPr/>
        </p:nvSpPr>
        <p:spPr bwMode="auto">
          <a:xfrm>
            <a:off x="7572375" y="3409950"/>
            <a:ext cx="1781175" cy="8763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0516" name="AutoShape 66"/>
          <p:cNvSpPr>
            <a:spLocks noChangeArrowheads="1"/>
          </p:cNvSpPr>
          <p:nvPr/>
        </p:nvSpPr>
        <p:spPr bwMode="auto">
          <a:xfrm>
            <a:off x="7629525" y="5781675"/>
            <a:ext cx="1781175" cy="8763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0517" name="Line 67"/>
          <p:cNvSpPr>
            <a:spLocks noChangeShapeType="1"/>
          </p:cNvSpPr>
          <p:nvPr/>
        </p:nvSpPr>
        <p:spPr bwMode="auto">
          <a:xfrm>
            <a:off x="542925" y="3790950"/>
            <a:ext cx="5619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0518" name="Line 68"/>
          <p:cNvSpPr>
            <a:spLocks noChangeShapeType="1"/>
          </p:cNvSpPr>
          <p:nvPr/>
        </p:nvSpPr>
        <p:spPr bwMode="auto">
          <a:xfrm flipV="1">
            <a:off x="542925" y="3248025"/>
            <a:ext cx="0" cy="5429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0519" name="Line 69"/>
          <p:cNvSpPr>
            <a:spLocks noChangeShapeType="1"/>
          </p:cNvSpPr>
          <p:nvPr/>
        </p:nvSpPr>
        <p:spPr bwMode="auto">
          <a:xfrm>
            <a:off x="1533525" y="4229100"/>
            <a:ext cx="5619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0520" name="Line 70"/>
          <p:cNvSpPr>
            <a:spLocks noChangeShapeType="1"/>
          </p:cNvSpPr>
          <p:nvPr/>
        </p:nvSpPr>
        <p:spPr bwMode="auto">
          <a:xfrm flipV="1">
            <a:off x="1533525" y="3924300"/>
            <a:ext cx="0" cy="304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0521" name="Text Box 73"/>
          <p:cNvSpPr txBox="1">
            <a:spLocks noChangeArrowheads="1"/>
          </p:cNvSpPr>
          <p:nvPr/>
        </p:nvSpPr>
        <p:spPr bwMode="auto">
          <a:xfrm>
            <a:off x="2457450" y="4371975"/>
            <a:ext cx="2305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000"/>
              <a:t>&lt; 변동성을 크게 정할 때&gt;</a:t>
            </a:r>
          </a:p>
        </p:txBody>
      </p:sp>
      <p:sp>
        <p:nvSpPr>
          <p:cNvPr id="20522" name="Text Box 74"/>
          <p:cNvSpPr txBox="1">
            <a:spLocks noChangeArrowheads="1"/>
          </p:cNvSpPr>
          <p:nvPr/>
        </p:nvSpPr>
        <p:spPr bwMode="auto">
          <a:xfrm>
            <a:off x="2533650" y="6621463"/>
            <a:ext cx="230663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000"/>
              <a:t>&lt; 변동성을 작게 정할 때&gt;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"/>
          <p:cNvSpPr txBox="1">
            <a:spLocks noChangeArrowheads="1"/>
          </p:cNvSpPr>
          <p:nvPr/>
        </p:nvSpPr>
        <p:spPr bwMode="auto">
          <a:xfrm>
            <a:off x="368300" y="1103313"/>
            <a:ext cx="912018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1800" b="0"/>
              <a:t> </a:t>
            </a:r>
            <a:r>
              <a:rPr lang="ko-KR" altLang="en-US" sz="1800" b="0"/>
              <a:t>채권투자 -&gt; 원금보장 (원금보장형 상품의 경우에만 한정)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lang="ko-KR" altLang="en-US" sz="1800" b="0"/>
              <a:t> 주식운용 -&gt; 약속한 </a:t>
            </a:r>
            <a:r>
              <a:rPr lang="en-US" altLang="ko-KR" sz="1800" b="0"/>
              <a:t>Coupon </a:t>
            </a:r>
            <a:r>
              <a:rPr lang="ko-KR" altLang="en-US" sz="1800" b="0"/>
              <a:t>수익을 창출 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600" b="0"/>
              <a:t>	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600" b="0"/>
              <a:t>	</a:t>
            </a:r>
            <a:r>
              <a:rPr lang="ko-KR" altLang="en-US" sz="1600" b="0">
                <a:solidFill>
                  <a:srgbClr val="003399"/>
                </a:solidFill>
              </a:rPr>
              <a:t># 주식운용 성과의 특징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600" b="0"/>
              <a:t>	</a:t>
            </a:r>
          </a:p>
        </p:txBody>
      </p:sp>
      <p:sp>
        <p:nvSpPr>
          <p:cNvPr id="21507" name="Rectangle 78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7962" tIns="48981" rIns="97962" bIns="48981"/>
          <a:lstStyle/>
          <a:p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8. ELS 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손익 결정 개념</a:t>
            </a:r>
          </a:p>
        </p:txBody>
      </p:sp>
      <p:sp>
        <p:nvSpPr>
          <p:cNvPr id="21508" name="Line 29"/>
          <p:cNvSpPr>
            <a:spLocks noChangeShapeType="1"/>
          </p:cNvSpPr>
          <p:nvPr/>
        </p:nvSpPr>
        <p:spPr bwMode="auto">
          <a:xfrm>
            <a:off x="1400175" y="4514850"/>
            <a:ext cx="30289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1509" name="Line 31"/>
          <p:cNvSpPr>
            <a:spLocks noChangeShapeType="1"/>
          </p:cNvSpPr>
          <p:nvPr/>
        </p:nvSpPr>
        <p:spPr bwMode="auto">
          <a:xfrm flipV="1">
            <a:off x="1868488" y="3486150"/>
            <a:ext cx="1857375" cy="1857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1510" name="Freeform 32"/>
          <p:cNvSpPr>
            <a:spLocks/>
          </p:cNvSpPr>
          <p:nvPr/>
        </p:nvSpPr>
        <p:spPr bwMode="auto">
          <a:xfrm>
            <a:off x="2247900" y="3800475"/>
            <a:ext cx="1657350" cy="1600200"/>
          </a:xfrm>
          <a:custGeom>
            <a:avLst/>
            <a:gdLst>
              <a:gd name="T0" fmla="*/ 0 w 1044"/>
              <a:gd name="T1" fmla="*/ 1600200 h 1008"/>
              <a:gd name="T2" fmla="*/ 466725 w 1044"/>
              <a:gd name="T3" fmla="*/ 704850 h 1008"/>
              <a:gd name="T4" fmla="*/ 1657350 w 1044"/>
              <a:gd name="T5" fmla="*/ 0 h 1008"/>
              <a:gd name="T6" fmla="*/ 0 60000 65536"/>
              <a:gd name="T7" fmla="*/ 0 60000 65536"/>
              <a:gd name="T8" fmla="*/ 0 60000 65536"/>
              <a:gd name="T9" fmla="*/ 0 w 1044"/>
              <a:gd name="T10" fmla="*/ 0 h 1008"/>
              <a:gd name="T11" fmla="*/ 1044 w 1044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4" h="1008">
                <a:moveTo>
                  <a:pt x="0" y="1008"/>
                </a:moveTo>
                <a:cubicBezTo>
                  <a:pt x="60" y="810"/>
                  <a:pt x="120" y="612"/>
                  <a:pt x="294" y="444"/>
                </a:cubicBezTo>
                <a:cubicBezTo>
                  <a:pt x="468" y="276"/>
                  <a:pt x="921" y="73"/>
                  <a:pt x="1044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94" tIns="46797" rIns="89994" bIns="46797"/>
          <a:lstStyle/>
          <a:p>
            <a:endParaRPr lang="ko-KR" altLang="en-US"/>
          </a:p>
        </p:txBody>
      </p:sp>
      <p:sp>
        <p:nvSpPr>
          <p:cNvPr id="21511" name="Rectangle 34"/>
          <p:cNvSpPr>
            <a:spLocks noChangeArrowheads="1"/>
          </p:cNvSpPr>
          <p:nvPr/>
        </p:nvSpPr>
        <p:spPr bwMode="auto">
          <a:xfrm>
            <a:off x="3343275" y="3876675"/>
            <a:ext cx="88900" cy="171450"/>
          </a:xfrm>
          <a:prstGeom prst="rect">
            <a:avLst/>
          </a:prstGeom>
          <a:solidFill>
            <a:srgbClr val="FF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1512" name="Rectangle 35"/>
          <p:cNvSpPr>
            <a:spLocks noChangeArrowheads="1"/>
          </p:cNvSpPr>
          <p:nvPr/>
        </p:nvSpPr>
        <p:spPr bwMode="auto">
          <a:xfrm>
            <a:off x="2200275" y="5019675"/>
            <a:ext cx="88900" cy="219075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1513" name="Rectangle 36"/>
          <p:cNvSpPr>
            <a:spLocks noChangeArrowheads="1"/>
          </p:cNvSpPr>
          <p:nvPr/>
        </p:nvSpPr>
        <p:spPr bwMode="auto">
          <a:xfrm>
            <a:off x="2333625" y="4876800"/>
            <a:ext cx="88900" cy="88900"/>
          </a:xfrm>
          <a:prstGeom prst="rect">
            <a:avLst/>
          </a:prstGeom>
          <a:solidFill>
            <a:srgbClr val="80008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1514" name="Rectangle 37"/>
          <p:cNvSpPr>
            <a:spLocks noChangeArrowheads="1"/>
          </p:cNvSpPr>
          <p:nvPr/>
        </p:nvSpPr>
        <p:spPr bwMode="auto">
          <a:xfrm>
            <a:off x="7353300" y="4867275"/>
            <a:ext cx="88900" cy="88900"/>
          </a:xfrm>
          <a:prstGeom prst="rect">
            <a:avLst/>
          </a:prstGeom>
          <a:solidFill>
            <a:srgbClr val="80008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1515" name="Rectangle 39"/>
          <p:cNvSpPr>
            <a:spLocks noChangeArrowheads="1"/>
          </p:cNvSpPr>
          <p:nvPr/>
        </p:nvSpPr>
        <p:spPr bwMode="auto">
          <a:xfrm>
            <a:off x="7353300" y="5181600"/>
            <a:ext cx="88900" cy="173038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1516" name="Rectangle 41"/>
          <p:cNvSpPr>
            <a:spLocks noChangeArrowheads="1"/>
          </p:cNvSpPr>
          <p:nvPr/>
        </p:nvSpPr>
        <p:spPr bwMode="auto">
          <a:xfrm>
            <a:off x="7353300" y="4981575"/>
            <a:ext cx="88900" cy="171450"/>
          </a:xfrm>
          <a:prstGeom prst="rect">
            <a:avLst/>
          </a:prstGeom>
          <a:solidFill>
            <a:srgbClr val="FF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1517" name="Rectangle 42"/>
          <p:cNvSpPr>
            <a:spLocks noChangeArrowheads="1"/>
          </p:cNvSpPr>
          <p:nvPr/>
        </p:nvSpPr>
        <p:spPr bwMode="auto">
          <a:xfrm>
            <a:off x="7467600" y="5267325"/>
            <a:ext cx="88900" cy="88900"/>
          </a:xfrm>
          <a:prstGeom prst="rect">
            <a:avLst/>
          </a:prstGeom>
          <a:solidFill>
            <a:srgbClr val="00FF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1518" name="Rectangle 43"/>
          <p:cNvSpPr>
            <a:spLocks noChangeArrowheads="1"/>
          </p:cNvSpPr>
          <p:nvPr/>
        </p:nvSpPr>
        <p:spPr bwMode="auto">
          <a:xfrm>
            <a:off x="3114675" y="4105275"/>
            <a:ext cx="88900" cy="88900"/>
          </a:xfrm>
          <a:prstGeom prst="rect">
            <a:avLst/>
          </a:prstGeom>
          <a:solidFill>
            <a:srgbClr val="00FF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1519" name="Rectangle 44"/>
          <p:cNvSpPr>
            <a:spLocks noChangeArrowheads="1"/>
          </p:cNvSpPr>
          <p:nvPr/>
        </p:nvSpPr>
        <p:spPr bwMode="auto">
          <a:xfrm>
            <a:off x="7316788" y="3581400"/>
            <a:ext cx="274637" cy="1809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1520" name="AutoShape 46"/>
          <p:cNvSpPr>
            <a:spLocks noChangeArrowheads="1"/>
          </p:cNvSpPr>
          <p:nvPr/>
        </p:nvSpPr>
        <p:spPr bwMode="auto">
          <a:xfrm>
            <a:off x="4895850" y="4219575"/>
            <a:ext cx="1724025" cy="762000"/>
          </a:xfrm>
          <a:custGeom>
            <a:avLst/>
            <a:gdLst>
              <a:gd name="T0" fmla="*/ 103203571 w 21600"/>
              <a:gd name="T1" fmla="*/ 0 h 21600"/>
              <a:gd name="T2" fmla="*/ 0 w 21600"/>
              <a:gd name="T3" fmla="*/ 13440833 h 21600"/>
              <a:gd name="T4" fmla="*/ 103203571 w 21600"/>
              <a:gd name="T5" fmla="*/ 26881666 h 21600"/>
              <a:gd name="T6" fmla="*/ 137604722 w 21600"/>
              <a:gd name="T7" fmla="*/ 1344083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cxnSp>
        <p:nvCxnSpPr>
          <p:cNvPr id="21521" name="AutoShape 48"/>
          <p:cNvCxnSpPr>
            <a:cxnSpLocks noChangeShapeType="1"/>
            <a:stCxn id="21511" idx="3"/>
            <a:endCxn id="21516" idx="1"/>
          </p:cNvCxnSpPr>
          <p:nvPr/>
        </p:nvCxnSpPr>
        <p:spPr bwMode="auto">
          <a:xfrm>
            <a:off x="3440113" y="3962400"/>
            <a:ext cx="3905250" cy="11049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49"/>
          <p:cNvCxnSpPr>
            <a:cxnSpLocks noChangeShapeType="1"/>
            <a:stCxn id="21518" idx="2"/>
            <a:endCxn id="21519" idx="2"/>
          </p:cNvCxnSpPr>
          <p:nvPr/>
        </p:nvCxnSpPr>
        <p:spPr bwMode="auto">
          <a:xfrm rot="16200000" flipH="1">
            <a:off x="4708525" y="2652713"/>
            <a:ext cx="1196975" cy="4295775"/>
          </a:xfrm>
          <a:prstGeom prst="curvedConnector3">
            <a:avLst>
              <a:gd name="adj1" fmla="val 118435"/>
            </a:avLst>
          </a:prstGeom>
          <a:noFill/>
          <a:ln w="158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3" name="Text Box 50"/>
          <p:cNvSpPr txBox="1">
            <a:spLocks noChangeArrowheads="1"/>
          </p:cNvSpPr>
          <p:nvPr/>
        </p:nvSpPr>
        <p:spPr bwMode="auto">
          <a:xfrm>
            <a:off x="3790950" y="4229100"/>
            <a:ext cx="571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000"/>
              <a:t>주가</a:t>
            </a:r>
          </a:p>
        </p:txBody>
      </p:sp>
      <p:sp>
        <p:nvSpPr>
          <p:cNvPr id="21524" name="Text Box 51"/>
          <p:cNvSpPr txBox="1">
            <a:spLocks noChangeArrowheads="1"/>
          </p:cNvSpPr>
          <p:nvPr/>
        </p:nvSpPr>
        <p:spPr bwMode="auto">
          <a:xfrm>
            <a:off x="3705225" y="3200400"/>
            <a:ext cx="771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000"/>
              <a:t>주식가치</a:t>
            </a:r>
          </a:p>
        </p:txBody>
      </p:sp>
      <p:sp>
        <p:nvSpPr>
          <p:cNvPr id="21525" name="Text Box 52"/>
          <p:cNvSpPr txBox="1">
            <a:spLocks noChangeArrowheads="1"/>
          </p:cNvSpPr>
          <p:nvPr/>
        </p:nvSpPr>
        <p:spPr bwMode="auto">
          <a:xfrm>
            <a:off x="3952875" y="3609975"/>
            <a:ext cx="781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000"/>
              <a:t>ELS </a:t>
            </a:r>
            <a:r>
              <a:rPr lang="ko-KR" altLang="en-US" sz="1000"/>
              <a:t>가치</a:t>
            </a:r>
          </a:p>
        </p:txBody>
      </p:sp>
      <p:sp>
        <p:nvSpPr>
          <p:cNvPr id="21526" name="Text Box 53"/>
          <p:cNvSpPr txBox="1">
            <a:spLocks noChangeArrowheads="1"/>
          </p:cNvSpPr>
          <p:nvPr/>
        </p:nvSpPr>
        <p:spPr bwMode="auto">
          <a:xfrm>
            <a:off x="7639050" y="3257550"/>
            <a:ext cx="1000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000"/>
              <a:t>약속한 </a:t>
            </a:r>
            <a:r>
              <a:rPr lang="en-US" altLang="ko-KR" sz="1000"/>
              <a:t>Coupon </a:t>
            </a:r>
            <a:r>
              <a:rPr lang="ko-KR" altLang="en-US" sz="1000"/>
              <a:t>수익</a:t>
            </a:r>
          </a:p>
        </p:txBody>
      </p:sp>
      <p:sp>
        <p:nvSpPr>
          <p:cNvPr id="21527" name="Line 54"/>
          <p:cNvSpPr>
            <a:spLocks noChangeShapeType="1"/>
          </p:cNvSpPr>
          <p:nvPr/>
        </p:nvSpPr>
        <p:spPr bwMode="auto">
          <a:xfrm>
            <a:off x="2363788" y="4143375"/>
            <a:ext cx="6842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1528" name="Line 55"/>
          <p:cNvSpPr>
            <a:spLocks noChangeShapeType="1"/>
          </p:cNvSpPr>
          <p:nvPr/>
        </p:nvSpPr>
        <p:spPr bwMode="auto">
          <a:xfrm>
            <a:off x="2116138" y="3867150"/>
            <a:ext cx="119856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1529" name="Line 56"/>
          <p:cNvSpPr>
            <a:spLocks noChangeShapeType="1"/>
          </p:cNvSpPr>
          <p:nvPr/>
        </p:nvSpPr>
        <p:spPr bwMode="auto">
          <a:xfrm>
            <a:off x="2686050" y="4362450"/>
            <a:ext cx="0" cy="3238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1530" name="Line 57"/>
          <p:cNvSpPr>
            <a:spLocks noChangeShapeType="1"/>
          </p:cNvSpPr>
          <p:nvPr/>
        </p:nvSpPr>
        <p:spPr bwMode="auto">
          <a:xfrm>
            <a:off x="2363788" y="4095750"/>
            <a:ext cx="0" cy="104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1531" name="Line 58"/>
          <p:cNvSpPr>
            <a:spLocks noChangeShapeType="1"/>
          </p:cNvSpPr>
          <p:nvPr/>
        </p:nvSpPr>
        <p:spPr bwMode="auto">
          <a:xfrm>
            <a:off x="2133600" y="3829050"/>
            <a:ext cx="0" cy="104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1532" name="Line 59"/>
          <p:cNvSpPr>
            <a:spLocks noChangeShapeType="1"/>
          </p:cNvSpPr>
          <p:nvPr/>
        </p:nvSpPr>
        <p:spPr bwMode="auto">
          <a:xfrm>
            <a:off x="3038475" y="4095750"/>
            <a:ext cx="0" cy="104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1533" name="Line 60"/>
          <p:cNvSpPr>
            <a:spLocks noChangeShapeType="1"/>
          </p:cNvSpPr>
          <p:nvPr/>
        </p:nvSpPr>
        <p:spPr bwMode="auto">
          <a:xfrm>
            <a:off x="3314700" y="3810000"/>
            <a:ext cx="0" cy="104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1534" name="Text Box 61"/>
          <p:cNvSpPr txBox="1">
            <a:spLocks noChangeArrowheads="1"/>
          </p:cNvSpPr>
          <p:nvPr/>
        </p:nvSpPr>
        <p:spPr bwMode="auto">
          <a:xfrm>
            <a:off x="1095375" y="3743325"/>
            <a:ext cx="1076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000"/>
              <a:t>변동성 클 때</a:t>
            </a:r>
          </a:p>
        </p:txBody>
      </p:sp>
      <p:sp>
        <p:nvSpPr>
          <p:cNvPr id="21535" name="Text Box 62"/>
          <p:cNvSpPr txBox="1">
            <a:spLocks noChangeArrowheads="1"/>
          </p:cNvSpPr>
          <p:nvPr/>
        </p:nvSpPr>
        <p:spPr bwMode="auto">
          <a:xfrm>
            <a:off x="1114425" y="4019550"/>
            <a:ext cx="1152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000"/>
              <a:t>변동성 작을 때</a:t>
            </a:r>
          </a:p>
        </p:txBody>
      </p:sp>
      <p:sp>
        <p:nvSpPr>
          <p:cNvPr id="21536" name="Text Box 64"/>
          <p:cNvSpPr txBox="1">
            <a:spLocks noChangeArrowheads="1"/>
          </p:cNvSpPr>
          <p:nvPr/>
        </p:nvSpPr>
        <p:spPr bwMode="auto">
          <a:xfrm>
            <a:off x="2019300" y="5314950"/>
            <a:ext cx="1638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/>
              <a:t>&lt; </a:t>
            </a:r>
            <a:r>
              <a:rPr lang="ko-KR" altLang="en-US" sz="1000"/>
              <a:t>일반적인 경우 </a:t>
            </a:r>
            <a:r>
              <a:rPr lang="ko-KR" altLang="en-US"/>
              <a:t>&gt;</a:t>
            </a:r>
          </a:p>
        </p:txBody>
      </p:sp>
      <p:cxnSp>
        <p:nvCxnSpPr>
          <p:cNvPr id="21537" name="AutoShape 110"/>
          <p:cNvCxnSpPr>
            <a:cxnSpLocks noChangeShapeType="1"/>
          </p:cNvCxnSpPr>
          <p:nvPr/>
        </p:nvCxnSpPr>
        <p:spPr bwMode="auto">
          <a:xfrm rot="10800000" flipV="1">
            <a:off x="7453313" y="3303588"/>
            <a:ext cx="490537" cy="288925"/>
          </a:xfrm>
          <a:prstGeom prst="curved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8" name="Rectangle 113"/>
          <p:cNvSpPr>
            <a:spLocks noChangeArrowheads="1"/>
          </p:cNvSpPr>
          <p:nvPr/>
        </p:nvSpPr>
        <p:spPr bwMode="auto">
          <a:xfrm>
            <a:off x="733425" y="2809875"/>
            <a:ext cx="8553450" cy="33813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5"/>
          <p:cNvSpPr txBox="1">
            <a:spLocks noChangeArrowheads="1"/>
          </p:cNvSpPr>
          <p:nvPr/>
        </p:nvSpPr>
        <p:spPr bwMode="auto">
          <a:xfrm>
            <a:off x="368300" y="1103313"/>
            <a:ext cx="9120188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600" b="0"/>
              <a:t>	</a:t>
            </a:r>
            <a:r>
              <a:rPr lang="ko-KR" altLang="en-US" sz="1600" b="0">
                <a:solidFill>
                  <a:srgbClr val="003399"/>
                </a:solidFill>
              </a:rPr>
              <a:t># 주식운용 성과의 특징 (계속)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600" b="0"/>
              <a:t>	</a:t>
            </a:r>
          </a:p>
        </p:txBody>
      </p:sp>
      <p:sp>
        <p:nvSpPr>
          <p:cNvPr id="22531" name="Rectangle 78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7962" tIns="48981" rIns="97962" bIns="48981"/>
          <a:lstStyle/>
          <a:p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8. ELS 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손익 결정 개념</a:t>
            </a:r>
          </a:p>
        </p:txBody>
      </p:sp>
      <p:sp>
        <p:nvSpPr>
          <p:cNvPr id="22532" name="Line 33"/>
          <p:cNvSpPr>
            <a:spLocks noChangeShapeType="1"/>
          </p:cNvSpPr>
          <p:nvPr/>
        </p:nvSpPr>
        <p:spPr bwMode="auto">
          <a:xfrm>
            <a:off x="1200150" y="3533775"/>
            <a:ext cx="30289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2533" name="Line 34"/>
          <p:cNvSpPr>
            <a:spLocks noChangeShapeType="1"/>
          </p:cNvSpPr>
          <p:nvPr/>
        </p:nvSpPr>
        <p:spPr bwMode="auto">
          <a:xfrm flipV="1">
            <a:off x="1666875" y="2505075"/>
            <a:ext cx="1857375" cy="1857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2534" name="Rectangle 35"/>
          <p:cNvSpPr>
            <a:spLocks noChangeArrowheads="1"/>
          </p:cNvSpPr>
          <p:nvPr/>
        </p:nvSpPr>
        <p:spPr bwMode="auto">
          <a:xfrm>
            <a:off x="3086100" y="2657475"/>
            <a:ext cx="88900" cy="17145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35" name="Rectangle 36"/>
          <p:cNvSpPr>
            <a:spLocks noChangeArrowheads="1"/>
          </p:cNvSpPr>
          <p:nvPr/>
        </p:nvSpPr>
        <p:spPr bwMode="auto">
          <a:xfrm>
            <a:off x="1809750" y="3981450"/>
            <a:ext cx="107950" cy="13335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36" name="Rectangle 37"/>
          <p:cNvSpPr>
            <a:spLocks noChangeArrowheads="1"/>
          </p:cNvSpPr>
          <p:nvPr/>
        </p:nvSpPr>
        <p:spPr bwMode="auto">
          <a:xfrm>
            <a:off x="2028825" y="3848100"/>
            <a:ext cx="88900" cy="889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37" name="Rectangle 38"/>
          <p:cNvSpPr>
            <a:spLocks noChangeArrowheads="1"/>
          </p:cNvSpPr>
          <p:nvPr/>
        </p:nvSpPr>
        <p:spPr bwMode="auto">
          <a:xfrm>
            <a:off x="7153275" y="3886200"/>
            <a:ext cx="88900" cy="88900"/>
          </a:xfrm>
          <a:prstGeom prst="rect">
            <a:avLst/>
          </a:prstGeom>
          <a:solidFill>
            <a:srgbClr val="80008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38" name="Rectangle 39"/>
          <p:cNvSpPr>
            <a:spLocks noChangeArrowheads="1"/>
          </p:cNvSpPr>
          <p:nvPr/>
        </p:nvSpPr>
        <p:spPr bwMode="auto">
          <a:xfrm>
            <a:off x="7153275" y="4200525"/>
            <a:ext cx="88900" cy="17145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39" name="Rectangle 40"/>
          <p:cNvSpPr>
            <a:spLocks noChangeArrowheads="1"/>
          </p:cNvSpPr>
          <p:nvPr/>
        </p:nvSpPr>
        <p:spPr bwMode="auto">
          <a:xfrm>
            <a:off x="7153275" y="4000500"/>
            <a:ext cx="88900" cy="171450"/>
          </a:xfrm>
          <a:prstGeom prst="rect">
            <a:avLst/>
          </a:prstGeom>
          <a:solidFill>
            <a:srgbClr val="FF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40" name="Rectangle 41"/>
          <p:cNvSpPr>
            <a:spLocks noChangeArrowheads="1"/>
          </p:cNvSpPr>
          <p:nvPr/>
        </p:nvSpPr>
        <p:spPr bwMode="auto">
          <a:xfrm>
            <a:off x="7267575" y="4286250"/>
            <a:ext cx="90488" cy="889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41" name="Rectangle 42"/>
          <p:cNvSpPr>
            <a:spLocks noChangeArrowheads="1"/>
          </p:cNvSpPr>
          <p:nvPr/>
        </p:nvSpPr>
        <p:spPr bwMode="auto">
          <a:xfrm>
            <a:off x="2886075" y="2971800"/>
            <a:ext cx="88900" cy="90488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42" name="Rectangle 43"/>
          <p:cNvSpPr>
            <a:spLocks noChangeArrowheads="1"/>
          </p:cNvSpPr>
          <p:nvPr/>
        </p:nvSpPr>
        <p:spPr bwMode="auto">
          <a:xfrm>
            <a:off x="7115175" y="2600325"/>
            <a:ext cx="276225" cy="1809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43" name="AutoShape 44"/>
          <p:cNvSpPr>
            <a:spLocks noChangeArrowheads="1"/>
          </p:cNvSpPr>
          <p:nvPr/>
        </p:nvSpPr>
        <p:spPr bwMode="auto">
          <a:xfrm>
            <a:off x="4695825" y="3238500"/>
            <a:ext cx="1724025" cy="762000"/>
          </a:xfrm>
          <a:custGeom>
            <a:avLst/>
            <a:gdLst>
              <a:gd name="T0" fmla="*/ 103203571 w 21600"/>
              <a:gd name="T1" fmla="*/ 0 h 21600"/>
              <a:gd name="T2" fmla="*/ 0 w 21600"/>
              <a:gd name="T3" fmla="*/ 13440833 h 21600"/>
              <a:gd name="T4" fmla="*/ 103203571 w 21600"/>
              <a:gd name="T5" fmla="*/ 26881666 h 21600"/>
              <a:gd name="T6" fmla="*/ 137604722 w 21600"/>
              <a:gd name="T7" fmla="*/ 1344083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cxnSp>
        <p:nvCxnSpPr>
          <p:cNvPr id="22544" name="AutoShape 45"/>
          <p:cNvCxnSpPr>
            <a:cxnSpLocks noChangeShapeType="1"/>
            <a:stCxn id="22561" idx="1"/>
          </p:cNvCxnSpPr>
          <p:nvPr/>
        </p:nvCxnSpPr>
        <p:spPr bwMode="auto">
          <a:xfrm rot="10800000">
            <a:off x="3152775" y="2762250"/>
            <a:ext cx="3992563" cy="1009650"/>
          </a:xfrm>
          <a:prstGeom prst="curvedConnector3">
            <a:avLst>
              <a:gd name="adj1" fmla="val 49903"/>
            </a:avLst>
          </a:prstGeom>
          <a:noFill/>
          <a:ln w="158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46"/>
          <p:cNvCxnSpPr>
            <a:cxnSpLocks noChangeShapeType="1"/>
            <a:stCxn id="22542" idx="2"/>
          </p:cNvCxnSpPr>
          <p:nvPr/>
        </p:nvCxnSpPr>
        <p:spPr bwMode="auto">
          <a:xfrm rot="16200000" flipV="1">
            <a:off x="4424363" y="1589088"/>
            <a:ext cx="1390650" cy="4267200"/>
          </a:xfrm>
          <a:prstGeom prst="curvedConnector4">
            <a:avLst>
              <a:gd name="adj1" fmla="val -15866"/>
              <a:gd name="adj2" fmla="val 51602"/>
            </a:avLst>
          </a:prstGeom>
          <a:noFill/>
          <a:ln w="158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Text Box 47"/>
          <p:cNvSpPr txBox="1">
            <a:spLocks noChangeArrowheads="1"/>
          </p:cNvSpPr>
          <p:nvPr/>
        </p:nvSpPr>
        <p:spPr bwMode="auto">
          <a:xfrm>
            <a:off x="3590925" y="3248025"/>
            <a:ext cx="571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000"/>
              <a:t>주가</a:t>
            </a:r>
          </a:p>
        </p:txBody>
      </p:sp>
      <p:sp>
        <p:nvSpPr>
          <p:cNvPr id="22547" name="Text Box 48"/>
          <p:cNvSpPr txBox="1">
            <a:spLocks noChangeArrowheads="1"/>
          </p:cNvSpPr>
          <p:nvPr/>
        </p:nvSpPr>
        <p:spPr bwMode="auto">
          <a:xfrm>
            <a:off x="2381250" y="2409825"/>
            <a:ext cx="781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000"/>
              <a:t>ELS </a:t>
            </a:r>
            <a:r>
              <a:rPr lang="ko-KR" altLang="en-US" sz="1000"/>
              <a:t>가치</a:t>
            </a:r>
          </a:p>
        </p:txBody>
      </p:sp>
      <p:sp>
        <p:nvSpPr>
          <p:cNvPr id="22548" name="Text Box 49"/>
          <p:cNvSpPr txBox="1">
            <a:spLocks noChangeArrowheads="1"/>
          </p:cNvSpPr>
          <p:nvPr/>
        </p:nvSpPr>
        <p:spPr bwMode="auto">
          <a:xfrm>
            <a:off x="7458075" y="2278063"/>
            <a:ext cx="10001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000"/>
              <a:t>약속한 </a:t>
            </a:r>
            <a:r>
              <a:rPr lang="en-US" altLang="ko-KR" sz="1000"/>
              <a:t>Coupon </a:t>
            </a:r>
            <a:r>
              <a:rPr lang="ko-KR" altLang="en-US" sz="1000"/>
              <a:t>수익</a:t>
            </a:r>
          </a:p>
        </p:txBody>
      </p:sp>
      <p:sp>
        <p:nvSpPr>
          <p:cNvPr id="22549" name="Line 50"/>
          <p:cNvSpPr>
            <a:spLocks noChangeShapeType="1"/>
          </p:cNvSpPr>
          <p:nvPr/>
        </p:nvSpPr>
        <p:spPr bwMode="auto">
          <a:xfrm>
            <a:off x="2162175" y="31623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2550" name="Line 51"/>
          <p:cNvSpPr>
            <a:spLocks noChangeShapeType="1"/>
          </p:cNvSpPr>
          <p:nvPr/>
        </p:nvSpPr>
        <p:spPr bwMode="auto">
          <a:xfrm>
            <a:off x="1819275" y="2886075"/>
            <a:ext cx="1295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2551" name="Line 52"/>
          <p:cNvSpPr>
            <a:spLocks noChangeShapeType="1"/>
          </p:cNvSpPr>
          <p:nvPr/>
        </p:nvSpPr>
        <p:spPr bwMode="auto">
          <a:xfrm>
            <a:off x="2487613" y="3381375"/>
            <a:ext cx="0" cy="3238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2552" name="Line 53"/>
          <p:cNvSpPr>
            <a:spLocks noChangeShapeType="1"/>
          </p:cNvSpPr>
          <p:nvPr/>
        </p:nvSpPr>
        <p:spPr bwMode="auto">
          <a:xfrm>
            <a:off x="2162175" y="3114675"/>
            <a:ext cx="0" cy="104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2553" name="Line 54"/>
          <p:cNvSpPr>
            <a:spLocks noChangeShapeType="1"/>
          </p:cNvSpPr>
          <p:nvPr/>
        </p:nvSpPr>
        <p:spPr bwMode="auto">
          <a:xfrm>
            <a:off x="1819275" y="2847975"/>
            <a:ext cx="0" cy="104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2554" name="Line 55"/>
          <p:cNvSpPr>
            <a:spLocks noChangeShapeType="1"/>
          </p:cNvSpPr>
          <p:nvPr/>
        </p:nvSpPr>
        <p:spPr bwMode="auto">
          <a:xfrm>
            <a:off x="2838450" y="3114675"/>
            <a:ext cx="0" cy="104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2555" name="Line 56"/>
          <p:cNvSpPr>
            <a:spLocks noChangeShapeType="1"/>
          </p:cNvSpPr>
          <p:nvPr/>
        </p:nvSpPr>
        <p:spPr bwMode="auto">
          <a:xfrm>
            <a:off x="3114675" y="2828925"/>
            <a:ext cx="0" cy="104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2556" name="Text Box 57"/>
          <p:cNvSpPr txBox="1">
            <a:spLocks noChangeArrowheads="1"/>
          </p:cNvSpPr>
          <p:nvPr/>
        </p:nvSpPr>
        <p:spPr bwMode="auto">
          <a:xfrm>
            <a:off x="895350" y="2762250"/>
            <a:ext cx="1076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000"/>
              <a:t>변동성 클 때</a:t>
            </a:r>
          </a:p>
        </p:txBody>
      </p:sp>
      <p:sp>
        <p:nvSpPr>
          <p:cNvPr id="22557" name="Text Box 58"/>
          <p:cNvSpPr txBox="1">
            <a:spLocks noChangeArrowheads="1"/>
          </p:cNvSpPr>
          <p:nvPr/>
        </p:nvSpPr>
        <p:spPr bwMode="auto">
          <a:xfrm>
            <a:off x="914400" y="3038475"/>
            <a:ext cx="1152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000"/>
              <a:t>변동성 작을 때</a:t>
            </a:r>
          </a:p>
        </p:txBody>
      </p:sp>
      <p:sp>
        <p:nvSpPr>
          <p:cNvPr id="22558" name="Text Box 59"/>
          <p:cNvSpPr txBox="1">
            <a:spLocks noChangeArrowheads="1"/>
          </p:cNvSpPr>
          <p:nvPr/>
        </p:nvSpPr>
        <p:spPr bwMode="auto">
          <a:xfrm>
            <a:off x="1819275" y="4762500"/>
            <a:ext cx="1638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/>
              <a:t>&lt; </a:t>
            </a:r>
            <a:r>
              <a:rPr lang="en-US" altLang="ko-KR" sz="1000"/>
              <a:t>Knock-in </a:t>
            </a:r>
            <a:r>
              <a:rPr lang="ko-KR" altLang="en-US" sz="1000"/>
              <a:t>된 경우 </a:t>
            </a:r>
            <a:r>
              <a:rPr lang="ko-KR" altLang="en-US"/>
              <a:t>&gt;</a:t>
            </a:r>
          </a:p>
        </p:txBody>
      </p:sp>
      <p:sp>
        <p:nvSpPr>
          <p:cNvPr id="22559" name="Freeform 60"/>
          <p:cNvSpPr>
            <a:spLocks/>
          </p:cNvSpPr>
          <p:nvPr/>
        </p:nvSpPr>
        <p:spPr bwMode="auto">
          <a:xfrm>
            <a:off x="1657350" y="2400300"/>
            <a:ext cx="1573213" cy="1657350"/>
          </a:xfrm>
          <a:custGeom>
            <a:avLst/>
            <a:gdLst>
              <a:gd name="T0" fmla="*/ 0 w 990"/>
              <a:gd name="T1" fmla="*/ 1657350 h 1044"/>
              <a:gd name="T2" fmla="*/ 829512 w 990"/>
              <a:gd name="T3" fmla="*/ 1123950 h 1044"/>
              <a:gd name="T4" fmla="*/ 1573213 w 990"/>
              <a:gd name="T5" fmla="*/ 0 h 1044"/>
              <a:gd name="T6" fmla="*/ 0 60000 65536"/>
              <a:gd name="T7" fmla="*/ 0 60000 65536"/>
              <a:gd name="T8" fmla="*/ 0 60000 65536"/>
              <a:gd name="T9" fmla="*/ 0 w 990"/>
              <a:gd name="T10" fmla="*/ 0 h 1044"/>
              <a:gd name="T11" fmla="*/ 990 w 990"/>
              <a:gd name="T12" fmla="*/ 1044 h 1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0" h="1044">
                <a:moveTo>
                  <a:pt x="0" y="1044"/>
                </a:moveTo>
                <a:cubicBezTo>
                  <a:pt x="178" y="963"/>
                  <a:pt x="357" y="882"/>
                  <a:pt x="522" y="708"/>
                </a:cubicBezTo>
                <a:cubicBezTo>
                  <a:pt x="687" y="534"/>
                  <a:pt x="838" y="267"/>
                  <a:pt x="99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94" tIns="46797" rIns="89994" bIns="46797"/>
          <a:lstStyle/>
          <a:p>
            <a:endParaRPr lang="ko-KR" altLang="en-US"/>
          </a:p>
        </p:txBody>
      </p:sp>
      <p:sp>
        <p:nvSpPr>
          <p:cNvPr id="22560" name="Text Box 61"/>
          <p:cNvSpPr txBox="1">
            <a:spLocks noChangeArrowheads="1"/>
          </p:cNvSpPr>
          <p:nvPr/>
        </p:nvSpPr>
        <p:spPr bwMode="auto">
          <a:xfrm>
            <a:off x="3438525" y="2571750"/>
            <a:ext cx="771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000"/>
              <a:t>주식가치</a:t>
            </a:r>
          </a:p>
        </p:txBody>
      </p:sp>
      <p:sp>
        <p:nvSpPr>
          <p:cNvPr id="22561" name="Rectangle 62"/>
          <p:cNvSpPr>
            <a:spLocks noChangeArrowheads="1"/>
          </p:cNvSpPr>
          <p:nvPr/>
        </p:nvSpPr>
        <p:spPr bwMode="auto">
          <a:xfrm>
            <a:off x="7153275" y="3686175"/>
            <a:ext cx="88900" cy="17145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62" name="Rectangle 63"/>
          <p:cNvSpPr>
            <a:spLocks noChangeArrowheads="1"/>
          </p:cNvSpPr>
          <p:nvPr/>
        </p:nvSpPr>
        <p:spPr bwMode="auto">
          <a:xfrm>
            <a:off x="7267575" y="4087813"/>
            <a:ext cx="90488" cy="169862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63" name="Rectangle 64"/>
          <p:cNvSpPr>
            <a:spLocks noChangeArrowheads="1"/>
          </p:cNvSpPr>
          <p:nvPr/>
        </p:nvSpPr>
        <p:spPr bwMode="auto">
          <a:xfrm>
            <a:off x="7267575" y="3971925"/>
            <a:ext cx="90488" cy="88900"/>
          </a:xfrm>
          <a:prstGeom prst="rect">
            <a:avLst/>
          </a:prstGeom>
          <a:solidFill>
            <a:srgbClr val="80008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64" name="Rectangle 65"/>
          <p:cNvSpPr>
            <a:spLocks noChangeArrowheads="1"/>
          </p:cNvSpPr>
          <p:nvPr/>
        </p:nvSpPr>
        <p:spPr bwMode="auto">
          <a:xfrm>
            <a:off x="7267575" y="3514725"/>
            <a:ext cx="90488" cy="422275"/>
          </a:xfrm>
          <a:prstGeom prst="rect">
            <a:avLst/>
          </a:prstGeom>
          <a:solidFill>
            <a:srgbClr val="00FF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65" name="Rectangle 66"/>
          <p:cNvSpPr>
            <a:spLocks noChangeArrowheads="1"/>
          </p:cNvSpPr>
          <p:nvPr/>
        </p:nvSpPr>
        <p:spPr bwMode="auto">
          <a:xfrm>
            <a:off x="8515350" y="3924300"/>
            <a:ext cx="88900" cy="88900"/>
          </a:xfrm>
          <a:prstGeom prst="rect">
            <a:avLst/>
          </a:prstGeom>
          <a:solidFill>
            <a:srgbClr val="80008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66" name="Rectangle 67"/>
          <p:cNvSpPr>
            <a:spLocks noChangeArrowheads="1"/>
          </p:cNvSpPr>
          <p:nvPr/>
        </p:nvSpPr>
        <p:spPr bwMode="auto">
          <a:xfrm>
            <a:off x="8515350" y="4238625"/>
            <a:ext cx="88900" cy="17145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8515350" y="4038600"/>
            <a:ext cx="88900" cy="171450"/>
          </a:xfrm>
          <a:prstGeom prst="rect">
            <a:avLst/>
          </a:prstGeom>
          <a:solidFill>
            <a:srgbClr val="FF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68" name="Rectangle 69"/>
          <p:cNvSpPr>
            <a:spLocks noChangeArrowheads="1"/>
          </p:cNvSpPr>
          <p:nvPr/>
        </p:nvSpPr>
        <p:spPr bwMode="auto">
          <a:xfrm>
            <a:off x="8477250" y="2628900"/>
            <a:ext cx="276225" cy="1820863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69" name="Rectangle 70"/>
          <p:cNvSpPr>
            <a:spLocks noChangeArrowheads="1"/>
          </p:cNvSpPr>
          <p:nvPr/>
        </p:nvSpPr>
        <p:spPr bwMode="auto">
          <a:xfrm>
            <a:off x="8629650" y="4124325"/>
            <a:ext cx="90488" cy="17145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70" name="Rectangle 71"/>
          <p:cNvSpPr>
            <a:spLocks noChangeArrowheads="1"/>
          </p:cNvSpPr>
          <p:nvPr/>
        </p:nvSpPr>
        <p:spPr bwMode="auto">
          <a:xfrm>
            <a:off x="8629650" y="4010025"/>
            <a:ext cx="90488" cy="88900"/>
          </a:xfrm>
          <a:prstGeom prst="rect">
            <a:avLst/>
          </a:prstGeom>
          <a:solidFill>
            <a:srgbClr val="80008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71" name="Rectangle 72"/>
          <p:cNvSpPr>
            <a:spLocks noChangeArrowheads="1"/>
          </p:cNvSpPr>
          <p:nvPr/>
        </p:nvSpPr>
        <p:spPr bwMode="auto">
          <a:xfrm>
            <a:off x="8629650" y="3552825"/>
            <a:ext cx="90488" cy="422275"/>
          </a:xfrm>
          <a:prstGeom prst="rect">
            <a:avLst/>
          </a:prstGeom>
          <a:solidFill>
            <a:srgbClr val="00FF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72" name="Text Box 73"/>
          <p:cNvSpPr txBox="1">
            <a:spLocks noChangeArrowheads="1"/>
          </p:cNvSpPr>
          <p:nvPr/>
        </p:nvSpPr>
        <p:spPr bwMode="auto">
          <a:xfrm>
            <a:off x="6667500" y="4791075"/>
            <a:ext cx="1200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/>
              <a:t>&lt; </a:t>
            </a:r>
            <a:r>
              <a:rPr lang="ko-KR" altLang="en-US" sz="1000"/>
              <a:t>상환 될 경우 </a:t>
            </a:r>
            <a:r>
              <a:rPr lang="ko-KR" altLang="en-US"/>
              <a:t>&gt;</a:t>
            </a:r>
          </a:p>
        </p:txBody>
      </p:sp>
      <p:sp>
        <p:nvSpPr>
          <p:cNvPr id="22573" name="Text Box 74"/>
          <p:cNvSpPr txBox="1">
            <a:spLocks noChangeArrowheads="1"/>
          </p:cNvSpPr>
          <p:nvPr/>
        </p:nvSpPr>
        <p:spPr bwMode="auto">
          <a:xfrm>
            <a:off x="7953375" y="4791075"/>
            <a:ext cx="14192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/>
              <a:t>&lt; </a:t>
            </a:r>
            <a:r>
              <a:rPr lang="ko-KR" altLang="en-US" sz="1000"/>
              <a:t>상환 안 될 경우 </a:t>
            </a:r>
            <a:r>
              <a:rPr lang="ko-KR" altLang="en-US"/>
              <a:t>&gt;</a:t>
            </a:r>
          </a:p>
        </p:txBody>
      </p:sp>
      <p:cxnSp>
        <p:nvCxnSpPr>
          <p:cNvPr id="22574" name="AutoShape 75"/>
          <p:cNvCxnSpPr>
            <a:cxnSpLocks noChangeShapeType="1"/>
            <a:endCxn id="22542" idx="0"/>
          </p:cNvCxnSpPr>
          <p:nvPr/>
        </p:nvCxnSpPr>
        <p:spPr bwMode="auto">
          <a:xfrm rot="10800000" flipV="1">
            <a:off x="7253288" y="2303463"/>
            <a:ext cx="490537" cy="288925"/>
          </a:xfrm>
          <a:prstGeom prst="curved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5" name="Text Box 77"/>
          <p:cNvSpPr txBox="1">
            <a:spLocks noChangeArrowheads="1"/>
          </p:cNvSpPr>
          <p:nvPr/>
        </p:nvSpPr>
        <p:spPr bwMode="auto">
          <a:xfrm>
            <a:off x="8715375" y="2305050"/>
            <a:ext cx="1000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000"/>
              <a:t>Coupon </a:t>
            </a:r>
            <a:r>
              <a:rPr lang="ko-KR" altLang="en-US" sz="1000"/>
              <a:t>지급의무 소멸</a:t>
            </a:r>
          </a:p>
        </p:txBody>
      </p:sp>
      <p:cxnSp>
        <p:nvCxnSpPr>
          <p:cNvPr id="22576" name="AutoShape 78"/>
          <p:cNvCxnSpPr>
            <a:cxnSpLocks noChangeShapeType="1"/>
            <a:stCxn id="22575" idx="2"/>
          </p:cNvCxnSpPr>
          <p:nvPr/>
        </p:nvCxnSpPr>
        <p:spPr bwMode="auto">
          <a:xfrm rot="5400000">
            <a:off x="8836819" y="2642394"/>
            <a:ext cx="319088" cy="438150"/>
          </a:xfrm>
          <a:prstGeom prst="curved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7" name="Rectangle 79"/>
          <p:cNvSpPr>
            <a:spLocks noChangeArrowheads="1"/>
          </p:cNvSpPr>
          <p:nvPr/>
        </p:nvSpPr>
        <p:spPr bwMode="auto">
          <a:xfrm>
            <a:off x="733425" y="1962150"/>
            <a:ext cx="8953500" cy="33813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22578" name="Text Box 80"/>
          <p:cNvSpPr txBox="1">
            <a:spLocks noChangeArrowheads="1"/>
          </p:cNvSpPr>
          <p:nvPr/>
        </p:nvSpPr>
        <p:spPr bwMode="auto">
          <a:xfrm>
            <a:off x="742950" y="5438775"/>
            <a:ext cx="68008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Symbol" pitchFamily="18" charset="2"/>
              <a:buChar char="Þ"/>
            </a:pPr>
            <a:r>
              <a:rPr lang="ko-KR" altLang="en-US"/>
              <a:t> 이 경우 오버헷지</a:t>
            </a:r>
            <a:r>
              <a:rPr lang="en-US" altLang="ko-KR"/>
              <a:t> </a:t>
            </a:r>
            <a:r>
              <a:rPr lang="ko-KR" altLang="en-US"/>
              <a:t>방법을 통해 추가 위험을 감당하고 운용성과를 개선함.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3" descr="넓은 상향 대각선">
            <a:extLst>
              <a:ext uri="{FF2B5EF4-FFF2-40B4-BE49-F238E27FC236}">
                <a16:creationId xmlns:a16="http://schemas.microsoft.com/office/drawing/2014/main" id="{D714AEFD-FB42-AF3B-DCE8-6A9FA5AB4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2820988"/>
            <a:ext cx="304800" cy="25892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4" tIns="46797" rIns="89994" bIns="46797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sp>
        <p:nvSpPr>
          <p:cNvPr id="10243" name="Rectangle 52" descr="넓은 상향 대각선">
            <a:extLst>
              <a:ext uri="{FF2B5EF4-FFF2-40B4-BE49-F238E27FC236}">
                <a16:creationId xmlns:a16="http://schemas.microsoft.com/office/drawing/2014/main" id="{D5FF01F9-2F6C-D9B0-A938-62CD58B95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2800350"/>
            <a:ext cx="304800" cy="2590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4" tIns="46797" rIns="89994" bIns="46797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066CD9C2-BC82-44A3-E48A-2148B7C56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1103313"/>
            <a:ext cx="9129713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 marL="266700" indent="-2667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ko-KR" sz="1800" b="0" dirty="0"/>
              <a:t> </a:t>
            </a:r>
            <a:r>
              <a:rPr lang="ko-KR" altLang="en-US" sz="1800" b="0" dirty="0" err="1"/>
              <a:t>오버헷지</a:t>
            </a:r>
            <a:r>
              <a:rPr lang="ko-KR" altLang="en-US" sz="1800" b="0" dirty="0"/>
              <a:t> : 주식을 일반적인 경우보다 더 많이 사서 운용하는 방법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</a:pPr>
            <a:r>
              <a:rPr lang="ko-KR" altLang="en-US" sz="1800" b="0" dirty="0"/>
              <a:t> </a:t>
            </a:r>
            <a:r>
              <a:rPr lang="ko-KR" altLang="en-US" sz="1800" b="0" dirty="0" err="1"/>
              <a:t>오버헷지를</a:t>
            </a:r>
            <a:r>
              <a:rPr lang="ko-KR" altLang="en-US" sz="1800" b="0" dirty="0"/>
              <a:t> 하는 이유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800" b="0" dirty="0"/>
              <a:t># ELS </a:t>
            </a:r>
            <a:r>
              <a:rPr lang="ko-KR" altLang="en-US" sz="1800" b="0" dirty="0"/>
              <a:t>가치 급등 구간에서 운용 손실 위험 급증 방지 </a:t>
            </a:r>
            <a:endParaRPr lang="en-US" altLang="ko-KR" b="0" dirty="0"/>
          </a:p>
        </p:txBody>
      </p:sp>
      <p:sp>
        <p:nvSpPr>
          <p:cNvPr id="10246" name="Line 19">
            <a:extLst>
              <a:ext uri="{FF2B5EF4-FFF2-40B4-BE49-F238E27FC236}">
                <a16:creationId xmlns:a16="http://schemas.microsoft.com/office/drawing/2014/main" id="{CF2AF95A-9860-6790-DB13-CA392AB55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4438650"/>
            <a:ext cx="1419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0247" name="Line 20">
            <a:extLst>
              <a:ext uri="{FF2B5EF4-FFF2-40B4-BE49-F238E27FC236}">
                <a16:creationId xmlns:a16="http://schemas.microsoft.com/office/drawing/2014/main" id="{AA5E3CFD-5D0F-C6CF-A352-79619E251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1225" y="3190875"/>
            <a:ext cx="952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0248" name="Freeform 21">
            <a:extLst>
              <a:ext uri="{FF2B5EF4-FFF2-40B4-BE49-F238E27FC236}">
                <a16:creationId xmlns:a16="http://schemas.microsoft.com/office/drawing/2014/main" id="{EA7155B2-0C3B-06C9-F925-2EAD91172E43}"/>
              </a:ext>
            </a:extLst>
          </p:cNvPr>
          <p:cNvSpPr>
            <a:spLocks/>
          </p:cNvSpPr>
          <p:nvPr/>
        </p:nvSpPr>
        <p:spPr bwMode="auto">
          <a:xfrm>
            <a:off x="828675" y="3190875"/>
            <a:ext cx="2009775" cy="1247775"/>
          </a:xfrm>
          <a:custGeom>
            <a:avLst/>
            <a:gdLst>
              <a:gd name="T0" fmla="*/ 2009775 w 1266"/>
              <a:gd name="T1" fmla="*/ 0 h 786"/>
              <a:gd name="T2" fmla="*/ 1371600 w 1266"/>
              <a:gd name="T3" fmla="*/ 333375 h 786"/>
              <a:gd name="T4" fmla="*/ 1009650 w 1266"/>
              <a:gd name="T5" fmla="*/ 1057275 h 786"/>
              <a:gd name="T6" fmla="*/ 0 w 1266"/>
              <a:gd name="T7" fmla="*/ 1247775 h 786"/>
              <a:gd name="T8" fmla="*/ 0 60000 65536"/>
              <a:gd name="T9" fmla="*/ 0 60000 65536"/>
              <a:gd name="T10" fmla="*/ 0 60000 65536"/>
              <a:gd name="T11" fmla="*/ 0 60000 65536"/>
              <a:gd name="T12" fmla="*/ 0 w 1266"/>
              <a:gd name="T13" fmla="*/ 0 h 786"/>
              <a:gd name="T14" fmla="*/ 1266 w 1266"/>
              <a:gd name="T15" fmla="*/ 786 h 7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6" h="786">
                <a:moveTo>
                  <a:pt x="1266" y="0"/>
                </a:moveTo>
                <a:cubicBezTo>
                  <a:pt x="1117" y="49"/>
                  <a:pt x="969" y="99"/>
                  <a:pt x="864" y="210"/>
                </a:cubicBezTo>
                <a:cubicBezTo>
                  <a:pt x="759" y="321"/>
                  <a:pt x="780" y="570"/>
                  <a:pt x="636" y="666"/>
                </a:cubicBezTo>
                <a:cubicBezTo>
                  <a:pt x="492" y="762"/>
                  <a:pt x="246" y="774"/>
                  <a:pt x="0" y="786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94" tIns="46797" rIns="89994" bIns="46797"/>
          <a:lstStyle/>
          <a:p>
            <a:endParaRPr lang="ko-KR" altLang="en-US"/>
          </a:p>
        </p:txBody>
      </p:sp>
      <p:sp>
        <p:nvSpPr>
          <p:cNvPr id="10249" name="Line 22">
            <a:extLst>
              <a:ext uri="{FF2B5EF4-FFF2-40B4-BE49-F238E27FC236}">
                <a16:creationId xmlns:a16="http://schemas.microsoft.com/office/drawing/2014/main" id="{D58A6579-C890-CFF0-57DF-C99273A25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4867275"/>
            <a:ext cx="29813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0250" name="Text Box 23">
            <a:extLst>
              <a:ext uri="{FF2B5EF4-FFF2-40B4-BE49-F238E27FC236}">
                <a16:creationId xmlns:a16="http://schemas.microsoft.com/office/drawing/2014/main" id="{5DFA9868-DE65-F737-55B8-CB53046B6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4962525"/>
            <a:ext cx="714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400"/>
              <a:t>주가</a:t>
            </a:r>
          </a:p>
        </p:txBody>
      </p:sp>
      <p:sp>
        <p:nvSpPr>
          <p:cNvPr id="10251" name="Line 24">
            <a:extLst>
              <a:ext uri="{FF2B5EF4-FFF2-40B4-BE49-F238E27FC236}">
                <a16:creationId xmlns:a16="http://schemas.microsoft.com/office/drawing/2014/main" id="{7F3F0C80-B875-D295-7FDC-360E58EEB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475" y="2667000"/>
            <a:ext cx="0" cy="3019425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0252" name="Line 25">
            <a:extLst>
              <a:ext uri="{FF2B5EF4-FFF2-40B4-BE49-F238E27FC236}">
                <a16:creationId xmlns:a16="http://schemas.microsoft.com/office/drawing/2014/main" id="{26188E15-9766-23CA-0202-4153C4578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963" y="2667000"/>
            <a:ext cx="0" cy="3019425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0253" name="Line 26">
            <a:extLst>
              <a:ext uri="{FF2B5EF4-FFF2-40B4-BE49-F238E27FC236}">
                <a16:creationId xmlns:a16="http://schemas.microsoft.com/office/drawing/2014/main" id="{3E3FACF9-BE6D-BCF6-2057-4147F07A4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1625" y="2400300"/>
            <a:ext cx="809625" cy="35147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0254" name="Line 27">
            <a:extLst>
              <a:ext uri="{FF2B5EF4-FFF2-40B4-BE49-F238E27FC236}">
                <a16:creationId xmlns:a16="http://schemas.microsoft.com/office/drawing/2014/main" id="{BDC31E32-AF5E-DF50-B11A-9CF79830D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475" y="5514975"/>
            <a:ext cx="3524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cxnSp>
        <p:nvCxnSpPr>
          <p:cNvPr id="10255" name="AutoShape 28">
            <a:extLst>
              <a:ext uri="{FF2B5EF4-FFF2-40B4-BE49-F238E27FC236}">
                <a16:creationId xmlns:a16="http://schemas.microsoft.com/office/drawing/2014/main" id="{EAEC5558-2169-E9BD-4CAA-43F2FF360FE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004219" y="5690394"/>
            <a:ext cx="325437" cy="200025"/>
          </a:xfrm>
          <a:prstGeom prst="curvedConnector3">
            <a:avLst>
              <a:gd name="adj1" fmla="val 4975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6" name="Text Box 29">
            <a:extLst>
              <a:ext uri="{FF2B5EF4-FFF2-40B4-BE49-F238E27FC236}">
                <a16:creationId xmlns:a16="http://schemas.microsoft.com/office/drawing/2014/main" id="{FD850154-4298-84B6-C67B-C217DA196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5" y="5991225"/>
            <a:ext cx="2038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400"/>
              <a:t>ELS </a:t>
            </a:r>
            <a:r>
              <a:rPr lang="ko-KR" altLang="en-US" sz="1400"/>
              <a:t>가치 급등구간</a:t>
            </a:r>
          </a:p>
        </p:txBody>
      </p:sp>
      <p:sp>
        <p:nvSpPr>
          <p:cNvPr id="10257" name="AutoShape 31">
            <a:extLst>
              <a:ext uri="{FF2B5EF4-FFF2-40B4-BE49-F238E27FC236}">
                <a16:creationId xmlns:a16="http://schemas.microsoft.com/office/drawing/2014/main" id="{31700009-087A-CE7C-1D8C-9580804B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3743325"/>
            <a:ext cx="971550" cy="800100"/>
          </a:xfrm>
          <a:custGeom>
            <a:avLst/>
            <a:gdLst>
              <a:gd name="T0" fmla="*/ 32774610 w 21600"/>
              <a:gd name="T1" fmla="*/ 0 h 21600"/>
              <a:gd name="T2" fmla="*/ 0 w 21600"/>
              <a:gd name="T3" fmla="*/ 14818519 h 21600"/>
              <a:gd name="T4" fmla="*/ 32774610 w 21600"/>
              <a:gd name="T5" fmla="*/ 29637037 h 21600"/>
              <a:gd name="T6" fmla="*/ 43699509 w 21600"/>
              <a:gd name="T7" fmla="*/ 148185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/>
          <a:p>
            <a:endParaRPr lang="ko-KR" altLang="en-US"/>
          </a:p>
        </p:txBody>
      </p:sp>
      <p:sp>
        <p:nvSpPr>
          <p:cNvPr id="10258" name="Line 32">
            <a:extLst>
              <a:ext uri="{FF2B5EF4-FFF2-40B4-BE49-F238E27FC236}">
                <a16:creationId xmlns:a16="http://schemas.microsoft.com/office/drawing/2014/main" id="{4C3E1FED-E753-8A8B-9045-95513BD0C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4591050"/>
            <a:ext cx="1419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0259" name="Line 33">
            <a:extLst>
              <a:ext uri="{FF2B5EF4-FFF2-40B4-BE49-F238E27FC236}">
                <a16:creationId xmlns:a16="http://schemas.microsoft.com/office/drawing/2014/main" id="{49BF27CC-DD96-CECC-C114-F0A6D10D6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3343275"/>
            <a:ext cx="952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0260" name="Line 34">
            <a:extLst>
              <a:ext uri="{FF2B5EF4-FFF2-40B4-BE49-F238E27FC236}">
                <a16:creationId xmlns:a16="http://schemas.microsoft.com/office/drawing/2014/main" id="{993E158D-26F5-F5D1-2F5A-5C61A463A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7375" y="5019675"/>
            <a:ext cx="29813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0261" name="Text Box 35">
            <a:extLst>
              <a:ext uri="{FF2B5EF4-FFF2-40B4-BE49-F238E27FC236}">
                <a16:creationId xmlns:a16="http://schemas.microsoft.com/office/drawing/2014/main" id="{7C2F658D-5781-8DF9-EE79-5A6855D10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5114925"/>
            <a:ext cx="714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400"/>
              <a:t>주가</a:t>
            </a:r>
          </a:p>
        </p:txBody>
      </p:sp>
      <p:sp>
        <p:nvSpPr>
          <p:cNvPr id="10262" name="Freeform 36">
            <a:extLst>
              <a:ext uri="{FF2B5EF4-FFF2-40B4-BE49-F238E27FC236}">
                <a16:creationId xmlns:a16="http://schemas.microsoft.com/office/drawing/2014/main" id="{3B7CB3BF-B5D2-B6A4-42FF-24B6F63C17FF}"/>
              </a:ext>
            </a:extLst>
          </p:cNvPr>
          <p:cNvSpPr>
            <a:spLocks/>
          </p:cNvSpPr>
          <p:nvPr/>
        </p:nvSpPr>
        <p:spPr bwMode="auto">
          <a:xfrm>
            <a:off x="6086475" y="3343275"/>
            <a:ext cx="2181225" cy="1247775"/>
          </a:xfrm>
          <a:custGeom>
            <a:avLst/>
            <a:gdLst>
              <a:gd name="T0" fmla="*/ 0 w 1374"/>
              <a:gd name="T1" fmla="*/ 1247775 h 786"/>
              <a:gd name="T2" fmla="*/ 800100 w 1374"/>
              <a:gd name="T3" fmla="*/ 923925 h 786"/>
              <a:gd name="T4" fmla="*/ 1362075 w 1374"/>
              <a:gd name="T5" fmla="*/ 400050 h 786"/>
              <a:gd name="T6" fmla="*/ 2181225 w 1374"/>
              <a:gd name="T7" fmla="*/ 0 h 786"/>
              <a:gd name="T8" fmla="*/ 0 60000 65536"/>
              <a:gd name="T9" fmla="*/ 0 60000 65536"/>
              <a:gd name="T10" fmla="*/ 0 60000 65536"/>
              <a:gd name="T11" fmla="*/ 0 60000 65536"/>
              <a:gd name="T12" fmla="*/ 0 w 1374"/>
              <a:gd name="T13" fmla="*/ 0 h 786"/>
              <a:gd name="T14" fmla="*/ 1374 w 1374"/>
              <a:gd name="T15" fmla="*/ 786 h 7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4" h="786">
                <a:moveTo>
                  <a:pt x="0" y="786"/>
                </a:moveTo>
                <a:cubicBezTo>
                  <a:pt x="180" y="728"/>
                  <a:pt x="361" y="671"/>
                  <a:pt x="504" y="582"/>
                </a:cubicBezTo>
                <a:cubicBezTo>
                  <a:pt x="647" y="493"/>
                  <a:pt x="713" y="349"/>
                  <a:pt x="858" y="252"/>
                </a:cubicBezTo>
                <a:cubicBezTo>
                  <a:pt x="1003" y="155"/>
                  <a:pt x="1188" y="77"/>
                  <a:pt x="1374" y="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94" tIns="46797" rIns="89994" bIns="46797"/>
          <a:lstStyle/>
          <a:p>
            <a:endParaRPr lang="ko-KR" altLang="en-US"/>
          </a:p>
        </p:txBody>
      </p:sp>
      <p:sp>
        <p:nvSpPr>
          <p:cNvPr id="10263" name="Line 37">
            <a:extLst>
              <a:ext uri="{FF2B5EF4-FFF2-40B4-BE49-F238E27FC236}">
                <a16:creationId xmlns:a16="http://schemas.microsoft.com/office/drawing/2014/main" id="{35DDA497-ECCB-84CD-1947-0F39B78AE9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2150" y="2533650"/>
            <a:ext cx="2800350" cy="2886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0264" name="Line 38">
            <a:extLst>
              <a:ext uri="{FF2B5EF4-FFF2-40B4-BE49-F238E27FC236}">
                <a16:creationId xmlns:a16="http://schemas.microsoft.com/office/drawing/2014/main" id="{A2FA345C-D764-0E08-34D4-D9B9A7716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4225" y="2695575"/>
            <a:ext cx="0" cy="3021013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0265" name="Line 39">
            <a:extLst>
              <a:ext uri="{FF2B5EF4-FFF2-40B4-BE49-F238E27FC236}">
                <a16:creationId xmlns:a16="http://schemas.microsoft.com/office/drawing/2014/main" id="{6E10CF9A-0369-E0B1-18AD-B4038A61A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7125" y="2695575"/>
            <a:ext cx="0" cy="3021013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0266" name="Freeform 40">
            <a:extLst>
              <a:ext uri="{FF2B5EF4-FFF2-40B4-BE49-F238E27FC236}">
                <a16:creationId xmlns:a16="http://schemas.microsoft.com/office/drawing/2014/main" id="{86D79AA8-7216-9D79-958F-DB552DE9AED6}"/>
              </a:ext>
            </a:extLst>
          </p:cNvPr>
          <p:cNvSpPr>
            <a:spLocks/>
          </p:cNvSpPr>
          <p:nvPr/>
        </p:nvSpPr>
        <p:spPr bwMode="auto">
          <a:xfrm>
            <a:off x="6115050" y="3343275"/>
            <a:ext cx="2009775" cy="1247775"/>
          </a:xfrm>
          <a:custGeom>
            <a:avLst/>
            <a:gdLst>
              <a:gd name="T0" fmla="*/ 2009775 w 1266"/>
              <a:gd name="T1" fmla="*/ 0 h 786"/>
              <a:gd name="T2" fmla="*/ 1371600 w 1266"/>
              <a:gd name="T3" fmla="*/ 333375 h 786"/>
              <a:gd name="T4" fmla="*/ 1009650 w 1266"/>
              <a:gd name="T5" fmla="*/ 1057275 h 786"/>
              <a:gd name="T6" fmla="*/ 0 w 1266"/>
              <a:gd name="T7" fmla="*/ 1247775 h 786"/>
              <a:gd name="T8" fmla="*/ 0 60000 65536"/>
              <a:gd name="T9" fmla="*/ 0 60000 65536"/>
              <a:gd name="T10" fmla="*/ 0 60000 65536"/>
              <a:gd name="T11" fmla="*/ 0 60000 65536"/>
              <a:gd name="T12" fmla="*/ 0 w 1266"/>
              <a:gd name="T13" fmla="*/ 0 h 786"/>
              <a:gd name="T14" fmla="*/ 1266 w 1266"/>
              <a:gd name="T15" fmla="*/ 786 h 7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6" h="786">
                <a:moveTo>
                  <a:pt x="1266" y="0"/>
                </a:moveTo>
                <a:cubicBezTo>
                  <a:pt x="1117" y="49"/>
                  <a:pt x="969" y="99"/>
                  <a:pt x="864" y="210"/>
                </a:cubicBezTo>
                <a:cubicBezTo>
                  <a:pt x="759" y="321"/>
                  <a:pt x="780" y="570"/>
                  <a:pt x="636" y="666"/>
                </a:cubicBezTo>
                <a:cubicBezTo>
                  <a:pt x="492" y="762"/>
                  <a:pt x="246" y="774"/>
                  <a:pt x="0" y="786"/>
                </a:cubicBezTo>
              </a:path>
            </a:pathLst>
          </a:cu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94" tIns="46797" rIns="89994" bIns="46797"/>
          <a:lstStyle/>
          <a:p>
            <a:endParaRPr lang="ko-KR" altLang="en-US"/>
          </a:p>
        </p:txBody>
      </p:sp>
      <p:sp>
        <p:nvSpPr>
          <p:cNvPr id="10267" name="Line 41">
            <a:extLst>
              <a:ext uri="{FF2B5EF4-FFF2-40B4-BE49-F238E27FC236}">
                <a16:creationId xmlns:a16="http://schemas.microsoft.com/office/drawing/2014/main" id="{85112526-624D-03D4-296E-9E451E114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4225" y="5543550"/>
            <a:ext cx="3524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cxnSp>
        <p:nvCxnSpPr>
          <p:cNvPr id="10268" name="AutoShape 42">
            <a:extLst>
              <a:ext uri="{FF2B5EF4-FFF2-40B4-BE49-F238E27FC236}">
                <a16:creationId xmlns:a16="http://schemas.microsoft.com/office/drawing/2014/main" id="{AAD24080-A9AF-721F-74BB-8932D2CE423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242969" y="5718969"/>
            <a:ext cx="325437" cy="200025"/>
          </a:xfrm>
          <a:prstGeom prst="curvedConnector3">
            <a:avLst>
              <a:gd name="adj1" fmla="val 4975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9" name="Text Box 43">
            <a:extLst>
              <a:ext uri="{FF2B5EF4-FFF2-40B4-BE49-F238E27FC236}">
                <a16:creationId xmlns:a16="http://schemas.microsoft.com/office/drawing/2014/main" id="{17B78D4C-72BC-7E64-5B97-E112735DD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6019800"/>
            <a:ext cx="2038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400"/>
              <a:t>ELS </a:t>
            </a:r>
            <a:r>
              <a:rPr lang="ko-KR" altLang="en-US" sz="1400"/>
              <a:t>가치 급등구간</a:t>
            </a:r>
          </a:p>
        </p:txBody>
      </p:sp>
      <p:sp>
        <p:nvSpPr>
          <p:cNvPr id="10270" name="Text Box 44">
            <a:extLst>
              <a:ext uri="{FF2B5EF4-FFF2-40B4-BE49-F238E27FC236}">
                <a16:creationId xmlns:a16="http://schemas.microsoft.com/office/drawing/2014/main" id="{48F898D6-C603-19BD-5E75-A03EA6441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5" y="2571750"/>
            <a:ext cx="21812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400"/>
              <a:t>직선의 기울기가 클 수록 손실 위험이 큼</a:t>
            </a:r>
            <a:endParaRPr lang="en-US" altLang="ko-KR" sz="1400"/>
          </a:p>
        </p:txBody>
      </p:sp>
      <p:sp>
        <p:nvSpPr>
          <p:cNvPr id="10271" name="Rectangle 45">
            <a:extLst>
              <a:ext uri="{FF2B5EF4-FFF2-40B4-BE49-F238E27FC236}">
                <a16:creationId xmlns:a16="http://schemas.microsoft.com/office/drawing/2014/main" id="{977CBFF4-530E-5580-BDCA-94B5D185D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25" y="2581275"/>
            <a:ext cx="2095500" cy="5238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94" tIns="46797" rIns="89994" bIns="46797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cxnSp>
        <p:nvCxnSpPr>
          <p:cNvPr id="10272" name="AutoShape 46">
            <a:extLst>
              <a:ext uri="{FF2B5EF4-FFF2-40B4-BE49-F238E27FC236}">
                <a16:creationId xmlns:a16="http://schemas.microsoft.com/office/drawing/2014/main" id="{F6E28456-736A-9A6C-4370-47DD22E893A1}"/>
              </a:ext>
            </a:extLst>
          </p:cNvPr>
          <p:cNvCxnSpPr>
            <a:cxnSpLocks noChangeShapeType="1"/>
            <a:stCxn id="10271" idx="1"/>
          </p:cNvCxnSpPr>
          <p:nvPr/>
        </p:nvCxnSpPr>
        <p:spPr bwMode="auto">
          <a:xfrm rot="10800000">
            <a:off x="2562225" y="2419350"/>
            <a:ext cx="1439863" cy="423863"/>
          </a:xfrm>
          <a:prstGeom prst="curvedConnector3">
            <a:avLst>
              <a:gd name="adj1" fmla="val 49722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AutoShape 47">
            <a:extLst>
              <a:ext uri="{FF2B5EF4-FFF2-40B4-BE49-F238E27FC236}">
                <a16:creationId xmlns:a16="http://schemas.microsoft.com/office/drawing/2014/main" id="{B8008C8C-BE2D-281F-A53E-AFE60292CB5A}"/>
              </a:ext>
            </a:extLst>
          </p:cNvPr>
          <p:cNvCxnSpPr>
            <a:cxnSpLocks noChangeShapeType="1"/>
            <a:stCxn id="10271" idx="3"/>
          </p:cNvCxnSpPr>
          <p:nvPr/>
        </p:nvCxnSpPr>
        <p:spPr bwMode="auto">
          <a:xfrm flipV="1">
            <a:off x="6113463" y="2667000"/>
            <a:ext cx="2116137" cy="176213"/>
          </a:xfrm>
          <a:prstGeom prst="curvedConnector3">
            <a:avLst>
              <a:gd name="adj1" fmla="val 1597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4" name="Text Box 48">
            <a:extLst>
              <a:ext uri="{FF2B5EF4-FFF2-40B4-BE49-F238E27FC236}">
                <a16:creationId xmlns:a16="http://schemas.microsoft.com/office/drawing/2014/main" id="{5ACD7EBB-DF2E-AA6D-B10E-F4FCACF37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429000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400"/>
              <a:t>ELS </a:t>
            </a:r>
            <a:r>
              <a:rPr lang="ko-KR" altLang="en-US" sz="1400"/>
              <a:t>가치</a:t>
            </a:r>
          </a:p>
        </p:txBody>
      </p:sp>
      <p:sp>
        <p:nvSpPr>
          <p:cNvPr id="10275" name="Text Box 49">
            <a:extLst>
              <a:ext uri="{FF2B5EF4-FFF2-40B4-BE49-F238E27FC236}">
                <a16:creationId xmlns:a16="http://schemas.microsoft.com/office/drawing/2014/main" id="{EB5AA5CD-CB3D-FCD1-EEAE-F107D310E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25" y="3781425"/>
            <a:ext cx="11826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400"/>
              <a:t>ELS </a:t>
            </a:r>
            <a:r>
              <a:rPr lang="ko-KR" altLang="en-US" sz="1400"/>
              <a:t>가치</a:t>
            </a:r>
          </a:p>
        </p:txBody>
      </p:sp>
      <p:cxnSp>
        <p:nvCxnSpPr>
          <p:cNvPr id="10276" name="AutoShape 50">
            <a:extLst>
              <a:ext uri="{FF2B5EF4-FFF2-40B4-BE49-F238E27FC236}">
                <a16:creationId xmlns:a16="http://schemas.microsoft.com/office/drawing/2014/main" id="{F46ACC4B-64F9-6A88-3A6E-8225C59EABEC}"/>
              </a:ext>
            </a:extLst>
          </p:cNvPr>
          <p:cNvCxnSpPr>
            <a:cxnSpLocks noChangeShapeType="1"/>
            <a:stCxn id="10274" idx="1"/>
          </p:cNvCxnSpPr>
          <p:nvPr/>
        </p:nvCxnSpPr>
        <p:spPr bwMode="auto">
          <a:xfrm rot="10800000">
            <a:off x="2524125" y="3390900"/>
            <a:ext cx="285750" cy="1905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AutoShape 51">
            <a:extLst>
              <a:ext uri="{FF2B5EF4-FFF2-40B4-BE49-F238E27FC236}">
                <a16:creationId xmlns:a16="http://schemas.microsoft.com/office/drawing/2014/main" id="{C56FDD12-9A97-4979-8618-5B899F89552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8048625" y="3516313"/>
            <a:ext cx="561975" cy="198437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78">
            <a:extLst>
              <a:ext uri="{FF2B5EF4-FFF2-40B4-BE49-F238E27FC236}">
                <a16:creationId xmlns:a16="http://schemas.microsoft.com/office/drawing/2014/main" id="{4399F97A-425B-3AF6-5A4C-B4D222139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103189"/>
            <a:ext cx="8629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962" tIns="48981" rIns="97962" bIns="48981" numCol="1" anchor="ctr" anchorCtr="0" compatLnSpc="1">
            <a:prstTxWarp prst="textNoShape">
              <a:avLst/>
            </a:prstTxWarp>
          </a:bodyPr>
          <a:lstStyle>
            <a:lvl1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2pPr>
            <a:lvl3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3pPr>
            <a:lvl4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4pPr>
            <a:lvl5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b="0" kern="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8. ELS </a:t>
            </a:r>
            <a:r>
              <a:rPr lang="ko-KR" altLang="en-US" b="0" kern="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손익 결정 개념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5">
            <a:extLst>
              <a:ext uri="{FF2B5EF4-FFF2-40B4-BE49-F238E27FC236}">
                <a16:creationId xmlns:a16="http://schemas.microsoft.com/office/drawing/2014/main" id="{EA341E40-818D-37DD-BA1C-FF38283C3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1103313"/>
            <a:ext cx="9129713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 marL="266700" indent="-2667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lang="ko-KR" altLang="en-US" sz="1800" b="0"/>
              <a:t>오버헷지의 위험요인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# ELS </a:t>
            </a:r>
            <a:r>
              <a:rPr lang="ko-KR" altLang="en-US" sz="1800" b="0"/>
              <a:t>가치 급등 구간 외에서 위험을 분산하여 감당해야 함.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800" b="0"/>
              <a:t>       </a:t>
            </a:r>
            <a:r>
              <a:rPr lang="ko-KR" altLang="en-US" sz="1800" b="0"/>
              <a:t>즉, 시장동향을 분석하여 시장 하락 위험을 관리해야만 함</a:t>
            </a:r>
            <a:endParaRPr lang="en-US" altLang="ko-KR" sz="1600" b="0"/>
          </a:p>
        </p:txBody>
      </p:sp>
      <p:sp>
        <p:nvSpPr>
          <p:cNvPr id="11268" name="Line 5">
            <a:extLst>
              <a:ext uri="{FF2B5EF4-FFF2-40B4-BE49-F238E27FC236}">
                <a16:creationId xmlns:a16="http://schemas.microsoft.com/office/drawing/2014/main" id="{E5A8879C-73CC-E1F5-1642-F86437488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1150" y="4819650"/>
            <a:ext cx="45053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1269" name="Line 6">
            <a:extLst>
              <a:ext uri="{FF2B5EF4-FFF2-40B4-BE49-F238E27FC236}">
                <a16:creationId xmlns:a16="http://schemas.microsoft.com/office/drawing/2014/main" id="{B0253EA0-14B0-DF00-1B7E-2E4224B6C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4695825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1270" name="Line 7">
            <a:extLst>
              <a:ext uri="{FF2B5EF4-FFF2-40B4-BE49-F238E27FC236}">
                <a16:creationId xmlns:a16="http://schemas.microsoft.com/office/drawing/2014/main" id="{114E067F-996E-57B6-F12C-7458CC3107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5550" y="3095625"/>
            <a:ext cx="2952750" cy="2962275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1271" name="Line 8">
            <a:extLst>
              <a:ext uri="{FF2B5EF4-FFF2-40B4-BE49-F238E27FC236}">
                <a16:creationId xmlns:a16="http://schemas.microsoft.com/office/drawing/2014/main" id="{6B9483AB-4A6F-16B3-A955-EF2CCFE800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6525" y="2981325"/>
            <a:ext cx="2419350" cy="3257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11272" name="Freeform 9">
            <a:extLst>
              <a:ext uri="{FF2B5EF4-FFF2-40B4-BE49-F238E27FC236}">
                <a16:creationId xmlns:a16="http://schemas.microsoft.com/office/drawing/2014/main" id="{8FF95A0B-7EA9-654B-8E3C-39CE1758B533}"/>
              </a:ext>
            </a:extLst>
          </p:cNvPr>
          <p:cNvSpPr>
            <a:spLocks/>
          </p:cNvSpPr>
          <p:nvPr/>
        </p:nvSpPr>
        <p:spPr bwMode="auto">
          <a:xfrm>
            <a:off x="2400300" y="2857500"/>
            <a:ext cx="2419350" cy="2771775"/>
          </a:xfrm>
          <a:custGeom>
            <a:avLst/>
            <a:gdLst>
              <a:gd name="T0" fmla="*/ 0 w 1524"/>
              <a:gd name="T1" fmla="*/ 2771775 h 1746"/>
              <a:gd name="T2" fmla="*/ 1333500 w 1524"/>
              <a:gd name="T3" fmla="*/ 1933575 h 1746"/>
              <a:gd name="T4" fmla="*/ 2419350 w 1524"/>
              <a:gd name="T5" fmla="*/ 0 h 1746"/>
              <a:gd name="T6" fmla="*/ 0 60000 65536"/>
              <a:gd name="T7" fmla="*/ 0 60000 65536"/>
              <a:gd name="T8" fmla="*/ 0 60000 65536"/>
              <a:gd name="T9" fmla="*/ 0 w 1524"/>
              <a:gd name="T10" fmla="*/ 0 h 1746"/>
              <a:gd name="T11" fmla="*/ 1524 w 1524"/>
              <a:gd name="T12" fmla="*/ 1746 h 17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4" h="1746">
                <a:moveTo>
                  <a:pt x="0" y="1746"/>
                </a:moveTo>
                <a:cubicBezTo>
                  <a:pt x="293" y="1627"/>
                  <a:pt x="586" y="1509"/>
                  <a:pt x="840" y="1218"/>
                </a:cubicBezTo>
                <a:cubicBezTo>
                  <a:pt x="1094" y="927"/>
                  <a:pt x="1309" y="463"/>
                  <a:pt x="1524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94" tIns="46797" rIns="89994" bIns="46797"/>
          <a:lstStyle/>
          <a:p>
            <a:endParaRPr lang="ko-KR" altLang="en-US"/>
          </a:p>
        </p:txBody>
      </p:sp>
      <p:sp>
        <p:nvSpPr>
          <p:cNvPr id="11273" name="Text Box 10">
            <a:extLst>
              <a:ext uri="{FF2B5EF4-FFF2-40B4-BE49-F238E27FC236}">
                <a16:creationId xmlns:a16="http://schemas.microsoft.com/office/drawing/2014/main" id="{D5419175-B234-58DF-938A-AF47AE186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3476625"/>
            <a:ext cx="1647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000"/>
              <a:t>일반적인 주식운용 가치</a:t>
            </a:r>
          </a:p>
        </p:txBody>
      </p:sp>
      <p:sp>
        <p:nvSpPr>
          <p:cNvPr id="11274" name="Text Box 11">
            <a:extLst>
              <a:ext uri="{FF2B5EF4-FFF2-40B4-BE49-F238E27FC236}">
                <a16:creationId xmlns:a16="http://schemas.microsoft.com/office/drawing/2014/main" id="{2C37A00B-4DC1-2C28-D120-4F481161F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50" y="2466975"/>
            <a:ext cx="1668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000"/>
              <a:t>오버헷지 주식운용 가치</a:t>
            </a:r>
          </a:p>
        </p:txBody>
      </p:sp>
      <p:sp>
        <p:nvSpPr>
          <p:cNvPr id="11275" name="Text Box 12">
            <a:extLst>
              <a:ext uri="{FF2B5EF4-FFF2-40B4-BE49-F238E27FC236}">
                <a16:creationId xmlns:a16="http://schemas.microsoft.com/office/drawing/2014/main" id="{0FF55C45-5DEC-1E5E-8482-EF6B35891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2600325"/>
            <a:ext cx="148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000"/>
              <a:t>ELS </a:t>
            </a:r>
            <a:r>
              <a:rPr lang="ko-KR" altLang="en-US" sz="1000"/>
              <a:t>상품 가치</a:t>
            </a:r>
          </a:p>
        </p:txBody>
      </p:sp>
      <p:cxnSp>
        <p:nvCxnSpPr>
          <p:cNvPr id="11276" name="AutoShape 13">
            <a:extLst>
              <a:ext uri="{FF2B5EF4-FFF2-40B4-BE49-F238E27FC236}">
                <a16:creationId xmlns:a16="http://schemas.microsoft.com/office/drawing/2014/main" id="{17CEC323-E67F-EC07-3E4B-9195068B08F3}"/>
              </a:ext>
            </a:extLst>
          </p:cNvPr>
          <p:cNvCxnSpPr>
            <a:cxnSpLocks noChangeShapeType="1"/>
            <a:stCxn id="11275" idx="2"/>
          </p:cNvCxnSpPr>
          <p:nvPr/>
        </p:nvCxnSpPr>
        <p:spPr bwMode="auto">
          <a:xfrm rot="16200000" flipH="1">
            <a:off x="3960812" y="2798763"/>
            <a:ext cx="441325" cy="533400"/>
          </a:xfrm>
          <a:prstGeom prst="curved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4">
            <a:extLst>
              <a:ext uri="{FF2B5EF4-FFF2-40B4-BE49-F238E27FC236}">
                <a16:creationId xmlns:a16="http://schemas.microsoft.com/office/drawing/2014/main" id="{EF3CB7A3-BDD0-443C-C651-FD1339E27D0D}"/>
              </a:ext>
            </a:extLst>
          </p:cNvPr>
          <p:cNvCxnSpPr>
            <a:cxnSpLocks noChangeShapeType="1"/>
            <a:stCxn id="11274" idx="1"/>
          </p:cNvCxnSpPr>
          <p:nvPr/>
        </p:nvCxnSpPr>
        <p:spPr bwMode="auto">
          <a:xfrm rot="10800000" flipV="1">
            <a:off x="5114925" y="2589213"/>
            <a:ext cx="161925" cy="334962"/>
          </a:xfrm>
          <a:prstGeom prst="curved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5">
            <a:extLst>
              <a:ext uri="{FF2B5EF4-FFF2-40B4-BE49-F238E27FC236}">
                <a16:creationId xmlns:a16="http://schemas.microsoft.com/office/drawing/2014/main" id="{0D2D0ED2-B26D-C430-8EF0-62692BD55DCC}"/>
              </a:ext>
            </a:extLst>
          </p:cNvPr>
          <p:cNvCxnSpPr>
            <a:cxnSpLocks noChangeShapeType="1"/>
            <a:stCxn id="11273" idx="0"/>
          </p:cNvCxnSpPr>
          <p:nvPr/>
        </p:nvCxnSpPr>
        <p:spPr bwMode="auto">
          <a:xfrm rot="5400000" flipH="1">
            <a:off x="5584032" y="3350418"/>
            <a:ext cx="209550" cy="461963"/>
          </a:xfrm>
          <a:prstGeom prst="curved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9" name="Text Box 16">
            <a:extLst>
              <a:ext uri="{FF2B5EF4-FFF2-40B4-BE49-F238E27FC236}">
                <a16:creationId xmlns:a16="http://schemas.microsoft.com/office/drawing/2014/main" id="{B0566897-B962-8715-3492-1569CFF8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50" y="48768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4" tIns="46797" rIns="89994" bIns="46797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400"/>
              <a:t>주가</a:t>
            </a:r>
          </a:p>
        </p:txBody>
      </p:sp>
      <p:sp>
        <p:nvSpPr>
          <p:cNvPr id="3" name="Rectangle 78">
            <a:extLst>
              <a:ext uri="{FF2B5EF4-FFF2-40B4-BE49-F238E27FC236}">
                <a16:creationId xmlns:a16="http://schemas.microsoft.com/office/drawing/2014/main" id="{A90BFB8D-BE87-E38D-E9D9-E062B7435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103189"/>
            <a:ext cx="8629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962" tIns="48981" rIns="97962" bIns="48981" numCol="1" anchor="ctr" anchorCtr="0" compatLnSpc="1">
            <a:prstTxWarp prst="textNoShape">
              <a:avLst/>
            </a:prstTxWarp>
          </a:bodyPr>
          <a:lstStyle>
            <a:lvl1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2pPr>
            <a:lvl3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3pPr>
            <a:lvl4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4pPr>
            <a:lvl5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b="0" kern="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8. ELS </a:t>
            </a:r>
            <a:r>
              <a:rPr lang="ko-KR" altLang="en-US" b="0" kern="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손익 결정 개념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원금보장형</a:t>
            </a:r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(Knock-out with Rebate ELS)</a:t>
            </a:r>
          </a:p>
        </p:txBody>
      </p:sp>
      <p:sp>
        <p:nvSpPr>
          <p:cNvPr id="10243" name="Rectangle 58"/>
          <p:cNvSpPr>
            <a:spLocks noChangeArrowheads="1"/>
          </p:cNvSpPr>
          <p:nvPr/>
        </p:nvSpPr>
        <p:spPr bwMode="auto">
          <a:xfrm>
            <a:off x="590550" y="1285875"/>
            <a:ext cx="85725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0"/>
              <a:t>기본구조 </a:t>
            </a:r>
            <a:r>
              <a:rPr lang="en-US" altLang="ko-KR" sz="1600" b="0"/>
              <a:t>: </a:t>
            </a:r>
            <a:r>
              <a:rPr lang="ko-KR" altLang="en-US" sz="1600" b="0">
                <a:latin typeface="HY중고딕" pitchFamily="18" charset="-127"/>
                <a:ea typeface="HY중고딕" pitchFamily="18" charset="-127"/>
              </a:rPr>
              <a:t>만기 시 지수가 기준가격 이상일 경우 원금과 상승분에 비례하여 수익 지급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>
                <a:latin typeface="HY중고딕" pitchFamily="18" charset="-127"/>
                <a:ea typeface="HY중고딕" pitchFamily="18" charset="-127"/>
              </a:rPr>
              <a:t>               기준가격 이하일 경우는 원금을 보장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>
                <a:latin typeface="HY중고딕" pitchFamily="18" charset="-127"/>
                <a:ea typeface="HY중고딕" pitchFamily="18" charset="-127"/>
              </a:rPr>
              <a:t>               지수가 경계지수</a:t>
            </a:r>
            <a:r>
              <a:rPr lang="en-US" altLang="ko-KR" sz="1600" b="0">
                <a:latin typeface="HY중고딕" pitchFamily="18" charset="-127"/>
                <a:ea typeface="HY중고딕" pitchFamily="18" charset="-127"/>
              </a:rPr>
              <a:t>(Barrier) </a:t>
            </a:r>
            <a:r>
              <a:rPr lang="ko-KR" altLang="en-US" sz="1600" b="0">
                <a:latin typeface="HY중고딕" pitchFamily="18" charset="-127"/>
                <a:ea typeface="HY중고딕" pitchFamily="18" charset="-127"/>
              </a:rPr>
              <a:t>이상 상승한 경우 고정수익</a:t>
            </a:r>
            <a:r>
              <a:rPr lang="en-US" altLang="ko-KR" sz="1600" b="0">
                <a:latin typeface="HY중고딕" pitchFamily="18" charset="-127"/>
                <a:ea typeface="HY중고딕" pitchFamily="18" charset="-127"/>
              </a:rPr>
              <a:t>(Rebate)</a:t>
            </a:r>
            <a:r>
              <a:rPr lang="ko-KR" altLang="en-US" sz="1600" b="0">
                <a:latin typeface="HY중고딕" pitchFamily="18" charset="-127"/>
                <a:ea typeface="HY중고딕" pitchFamily="18" charset="-127"/>
              </a:rPr>
              <a:t>지급</a:t>
            </a:r>
          </a:p>
          <a:p>
            <a:pPr algn="l">
              <a:lnSpc>
                <a:spcPct val="150000"/>
              </a:lnSpc>
            </a:pPr>
            <a:endParaRPr lang="ko-KR" altLang="en-US" sz="1600" b="0">
              <a:latin typeface="HY중고딕" pitchFamily="18" charset="-127"/>
              <a:ea typeface="HY중고딕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0"/>
              <a:t>운용</a:t>
            </a:r>
            <a:r>
              <a:rPr lang="en-US" altLang="ko-KR" sz="1600" b="0"/>
              <a:t>Risk </a:t>
            </a:r>
            <a:r>
              <a:rPr lang="ko-KR" altLang="en-US" sz="1600" b="0"/>
              <a:t>요인 </a:t>
            </a:r>
            <a:r>
              <a:rPr lang="en-US" altLang="ko-KR" sz="1600" b="0"/>
              <a:t>: </a:t>
            </a:r>
            <a:r>
              <a:rPr lang="ko-KR" altLang="en-US" sz="1600" b="0">
                <a:latin typeface="HY중고딕" pitchFamily="18" charset="-127"/>
                <a:ea typeface="HY중고딕" pitchFamily="18" charset="-127"/>
              </a:rPr>
              <a:t>만기 근접하여 경계지수 근처에서 가격의 변동폭이 커지는 경우 운용손실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>
                <a:latin typeface="HY중고딕" pitchFamily="18" charset="-127"/>
                <a:ea typeface="HY중고딕" pitchFamily="18" charset="-127"/>
              </a:rPr>
              <a:t>                       발생가능</a:t>
            </a:r>
          </a:p>
        </p:txBody>
      </p:sp>
      <p:sp>
        <p:nvSpPr>
          <p:cNvPr id="10244" name="Freeform 59"/>
          <p:cNvSpPr>
            <a:spLocks/>
          </p:cNvSpPr>
          <p:nvPr/>
        </p:nvSpPr>
        <p:spPr bwMode="auto">
          <a:xfrm>
            <a:off x="2386013" y="4090988"/>
            <a:ext cx="5910262" cy="1725612"/>
          </a:xfrm>
          <a:custGeom>
            <a:avLst/>
            <a:gdLst>
              <a:gd name="T0" fmla="*/ 0 w 1344"/>
              <a:gd name="T1" fmla="*/ 0 h 624"/>
              <a:gd name="T2" fmla="*/ 0 w 1344"/>
              <a:gd name="T3" fmla="*/ 1725612 h 624"/>
              <a:gd name="T4" fmla="*/ 5910262 w 1344"/>
              <a:gd name="T5" fmla="*/ 1725612 h 624"/>
              <a:gd name="T6" fmla="*/ 0 60000 65536"/>
              <a:gd name="T7" fmla="*/ 0 60000 65536"/>
              <a:gd name="T8" fmla="*/ 0 60000 65536"/>
              <a:gd name="T9" fmla="*/ 0 w 1344"/>
              <a:gd name="T10" fmla="*/ 0 h 624"/>
              <a:gd name="T11" fmla="*/ 1344 w 134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624">
                <a:moveTo>
                  <a:pt x="0" y="0"/>
                </a:moveTo>
                <a:lnTo>
                  <a:pt x="0" y="624"/>
                </a:lnTo>
                <a:lnTo>
                  <a:pt x="1344" y="624"/>
                </a:lnTo>
              </a:path>
            </a:pathLst>
          </a:cu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5" name="Rectangle 60"/>
          <p:cNvSpPr>
            <a:spLocks noChangeArrowheads="1"/>
          </p:cNvSpPr>
          <p:nvPr/>
        </p:nvSpPr>
        <p:spPr bwMode="auto">
          <a:xfrm>
            <a:off x="6991350" y="5892800"/>
            <a:ext cx="1428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0" lang="ko-KR" altLang="en-US" b="0"/>
              <a:t>만기지수상승률</a:t>
            </a:r>
          </a:p>
        </p:txBody>
      </p:sp>
      <p:sp>
        <p:nvSpPr>
          <p:cNvPr id="10246" name="Rectangle 61"/>
          <p:cNvSpPr>
            <a:spLocks noChangeArrowheads="1"/>
          </p:cNvSpPr>
          <p:nvPr/>
        </p:nvSpPr>
        <p:spPr bwMode="auto">
          <a:xfrm>
            <a:off x="1878013" y="3789363"/>
            <a:ext cx="1074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ko-KR" altLang="en-US" b="0"/>
              <a:t>만기수익률</a:t>
            </a:r>
          </a:p>
        </p:txBody>
      </p:sp>
      <p:sp>
        <p:nvSpPr>
          <p:cNvPr id="10247" name="Line 62"/>
          <p:cNvSpPr>
            <a:spLocks noChangeShapeType="1"/>
          </p:cNvSpPr>
          <p:nvPr/>
        </p:nvSpPr>
        <p:spPr bwMode="auto">
          <a:xfrm flipH="1">
            <a:off x="2386013" y="4597400"/>
            <a:ext cx="29559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8" name="Line 63"/>
          <p:cNvSpPr>
            <a:spLocks noChangeShapeType="1"/>
          </p:cNvSpPr>
          <p:nvPr/>
        </p:nvSpPr>
        <p:spPr bwMode="auto">
          <a:xfrm flipV="1">
            <a:off x="2386013" y="4597400"/>
            <a:ext cx="2955925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9" name="Line 64"/>
          <p:cNvSpPr>
            <a:spLocks noChangeShapeType="1"/>
          </p:cNvSpPr>
          <p:nvPr/>
        </p:nvSpPr>
        <p:spPr bwMode="auto">
          <a:xfrm>
            <a:off x="5341938" y="4597400"/>
            <a:ext cx="0" cy="121920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0" name="Line 65"/>
          <p:cNvSpPr>
            <a:spLocks noChangeShapeType="1"/>
          </p:cNvSpPr>
          <p:nvPr/>
        </p:nvSpPr>
        <p:spPr bwMode="auto">
          <a:xfrm>
            <a:off x="5341938" y="5283200"/>
            <a:ext cx="25114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1" name="Line 66"/>
          <p:cNvSpPr>
            <a:spLocks noChangeShapeType="1"/>
          </p:cNvSpPr>
          <p:nvPr/>
        </p:nvSpPr>
        <p:spPr bwMode="auto">
          <a:xfrm flipH="1">
            <a:off x="1166813" y="5810250"/>
            <a:ext cx="12223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2" name="Rectangle 67"/>
          <p:cNvSpPr>
            <a:spLocks noChangeArrowheads="1"/>
          </p:cNvSpPr>
          <p:nvPr/>
        </p:nvSpPr>
        <p:spPr bwMode="auto">
          <a:xfrm>
            <a:off x="5637213" y="4584700"/>
            <a:ext cx="172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ko-KR" altLang="en-US" b="0">
                <a:solidFill>
                  <a:srgbClr val="CC0000"/>
                </a:solidFill>
              </a:rPr>
              <a:t>고정수익</a:t>
            </a:r>
            <a:r>
              <a:rPr lang="en-US" altLang="ko-KR" b="0">
                <a:solidFill>
                  <a:srgbClr val="CC0000"/>
                </a:solidFill>
              </a:rPr>
              <a:t>(Rebate)</a:t>
            </a:r>
          </a:p>
        </p:txBody>
      </p:sp>
      <p:sp>
        <p:nvSpPr>
          <p:cNvPr id="10253" name="Line 68"/>
          <p:cNvSpPr>
            <a:spLocks noChangeShapeType="1"/>
          </p:cNvSpPr>
          <p:nvPr/>
        </p:nvSpPr>
        <p:spPr bwMode="auto">
          <a:xfrm>
            <a:off x="6756400" y="4887913"/>
            <a:ext cx="0" cy="381000"/>
          </a:xfrm>
          <a:prstGeom prst="line">
            <a:avLst/>
          </a:prstGeom>
          <a:noFill/>
          <a:ln w="19050">
            <a:solidFill>
              <a:srgbClr val="CC0000"/>
            </a:solidFill>
            <a:prstDash val="sysDot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4" name="Rectangle 69"/>
          <p:cNvSpPr>
            <a:spLocks noChangeArrowheads="1"/>
          </p:cNvSpPr>
          <p:nvPr/>
        </p:nvSpPr>
        <p:spPr bwMode="auto">
          <a:xfrm>
            <a:off x="3279775" y="5826125"/>
            <a:ext cx="173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ko-KR" altLang="en-US" b="0">
                <a:solidFill>
                  <a:srgbClr val="CC0000"/>
                </a:solidFill>
              </a:rPr>
              <a:t>경계지수</a:t>
            </a:r>
            <a:r>
              <a:rPr lang="en-US" altLang="ko-KR" b="0">
                <a:solidFill>
                  <a:srgbClr val="CC0000"/>
                </a:solidFill>
              </a:rPr>
              <a:t>(Barrier)</a:t>
            </a:r>
          </a:p>
        </p:txBody>
      </p:sp>
      <p:sp>
        <p:nvSpPr>
          <p:cNvPr id="10255" name="Freeform 70"/>
          <p:cNvSpPr>
            <a:spLocks/>
          </p:cNvSpPr>
          <p:nvPr/>
        </p:nvSpPr>
        <p:spPr bwMode="auto">
          <a:xfrm>
            <a:off x="4897438" y="5816600"/>
            <a:ext cx="444500" cy="228600"/>
          </a:xfrm>
          <a:custGeom>
            <a:avLst/>
            <a:gdLst>
              <a:gd name="T0" fmla="*/ 0 w 144"/>
              <a:gd name="T1" fmla="*/ 228600 h 144"/>
              <a:gd name="T2" fmla="*/ 444500 w 144"/>
              <a:gd name="T3" fmla="*/ 228600 h 144"/>
              <a:gd name="T4" fmla="*/ 444500 w 144"/>
              <a:gd name="T5" fmla="*/ 0 h 144"/>
              <a:gd name="T6" fmla="*/ 0 60000 65536"/>
              <a:gd name="T7" fmla="*/ 0 60000 65536"/>
              <a:gd name="T8" fmla="*/ 0 60000 65536"/>
              <a:gd name="T9" fmla="*/ 0 w 144"/>
              <a:gd name="T10" fmla="*/ 0 h 144"/>
              <a:gd name="T11" fmla="*/ 144 w 14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</a:path>
            </a:pathLst>
          </a:custGeom>
          <a:noFill/>
          <a:ln w="19050">
            <a:solidFill>
              <a:srgbClr val="CC0000"/>
            </a:solidFill>
            <a:prstDash val="sysDot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6" name="Line 71"/>
          <p:cNvSpPr>
            <a:spLocks noChangeShapeType="1"/>
          </p:cNvSpPr>
          <p:nvPr/>
        </p:nvSpPr>
        <p:spPr bwMode="auto">
          <a:xfrm flipH="1">
            <a:off x="2386013" y="4368800"/>
            <a:ext cx="592137" cy="228600"/>
          </a:xfrm>
          <a:prstGeom prst="line">
            <a:avLst/>
          </a:prstGeom>
          <a:noFill/>
          <a:ln w="19050">
            <a:solidFill>
              <a:srgbClr val="CC0000"/>
            </a:solidFill>
            <a:prstDash val="sysDot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7" name="Rectangle 72"/>
          <p:cNvSpPr>
            <a:spLocks noChangeArrowheads="1"/>
          </p:cNvSpPr>
          <p:nvPr/>
        </p:nvSpPr>
        <p:spPr bwMode="auto">
          <a:xfrm>
            <a:off x="2978150" y="4165600"/>
            <a:ext cx="2749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ko-KR" altLang="en-US" b="0">
                <a:solidFill>
                  <a:srgbClr val="CC0000"/>
                </a:solidFill>
              </a:rPr>
              <a:t>최고수익률</a:t>
            </a:r>
            <a:r>
              <a:rPr lang="en-US" altLang="ko-KR" sz="1200" b="0">
                <a:solidFill>
                  <a:srgbClr val="CC0000"/>
                </a:solidFill>
              </a:rPr>
              <a:t>(=</a:t>
            </a:r>
            <a:r>
              <a:rPr lang="ko-KR" altLang="en-US" sz="1200" b="0">
                <a:solidFill>
                  <a:srgbClr val="CC0000"/>
                </a:solidFill>
              </a:rPr>
              <a:t>참여율 </a:t>
            </a:r>
            <a:r>
              <a:rPr lang="en-US" altLang="ko-KR" sz="1200" b="0">
                <a:solidFill>
                  <a:srgbClr val="CC0000"/>
                </a:solidFill>
              </a:rPr>
              <a:t>X </a:t>
            </a:r>
            <a:r>
              <a:rPr lang="ko-KR" altLang="en-US" sz="1200" b="0">
                <a:solidFill>
                  <a:srgbClr val="CC0000"/>
                </a:solidFill>
              </a:rPr>
              <a:t>지수상승률</a:t>
            </a:r>
            <a:r>
              <a:rPr lang="en-US" altLang="ko-KR" sz="1200" b="0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10258" name="Rectangle 73"/>
          <p:cNvSpPr>
            <a:spLocks noChangeArrowheads="1"/>
          </p:cNvSpPr>
          <p:nvPr/>
        </p:nvSpPr>
        <p:spPr bwMode="auto">
          <a:xfrm>
            <a:off x="1406525" y="5359400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ko-KR" altLang="en-US" b="0">
                <a:solidFill>
                  <a:srgbClr val="CC0000"/>
                </a:solidFill>
              </a:rPr>
              <a:t>원금보장</a:t>
            </a:r>
          </a:p>
        </p:txBody>
      </p:sp>
      <p:sp>
        <p:nvSpPr>
          <p:cNvPr id="10259" name="Rectangle 74"/>
          <p:cNvSpPr>
            <a:spLocks noChangeArrowheads="1"/>
          </p:cNvSpPr>
          <p:nvPr/>
        </p:nvSpPr>
        <p:spPr bwMode="auto">
          <a:xfrm>
            <a:off x="1928813" y="5826125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ko-KR" altLang="en-US" b="0">
                <a:solidFill>
                  <a:srgbClr val="CC0000"/>
                </a:solidFill>
              </a:rPr>
              <a:t>기준가격</a:t>
            </a:r>
          </a:p>
        </p:txBody>
      </p:sp>
      <p:sp>
        <p:nvSpPr>
          <p:cNvPr id="10260" name="Rectangle 75"/>
          <p:cNvSpPr>
            <a:spLocks noChangeArrowheads="1"/>
          </p:cNvSpPr>
          <p:nvPr/>
        </p:nvSpPr>
        <p:spPr bwMode="auto">
          <a:xfrm>
            <a:off x="3652838" y="6364288"/>
            <a:ext cx="2854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ko-KR"/>
              <a:t>&lt;</a:t>
            </a:r>
            <a:r>
              <a:rPr kumimoji="0" lang="ko-KR" altLang="en-US"/>
              <a:t>만기상환 </a:t>
            </a:r>
            <a:r>
              <a:rPr kumimoji="0" lang="en-US" altLang="ko-KR"/>
              <a:t>ELS</a:t>
            </a:r>
            <a:r>
              <a:rPr kumimoji="0" lang="ko-KR" altLang="en-US"/>
              <a:t>의 표준 상품구조</a:t>
            </a:r>
            <a:r>
              <a:rPr kumimoji="0" lang="en-US" altLang="ko-KR"/>
              <a:t>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>
            <a:extLst>
              <a:ext uri="{FF2B5EF4-FFF2-40B4-BE49-F238E27FC236}">
                <a16:creationId xmlns:a16="http://schemas.microsoft.com/office/drawing/2014/main" id="{5E5913A5-2C57-709F-A32D-6176AC5B9F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7650" y="1249362"/>
            <a:ext cx="8915400" cy="5291138"/>
          </a:xfrm>
        </p:spPr>
        <p:txBody>
          <a:bodyPr/>
          <a:lstStyle/>
          <a:p>
            <a:pPr lvl="1"/>
            <a:r>
              <a:rPr lang="en-US" altLang="ko-KR" sz="1800" dirty="0"/>
              <a:t>ELS </a:t>
            </a:r>
            <a:r>
              <a:rPr lang="ko-KR" altLang="en-US" sz="1800" dirty="0"/>
              <a:t>발행 시점 분산을 통해 </a:t>
            </a:r>
            <a:r>
              <a:rPr lang="en-US" altLang="ko-KR" sz="1800" dirty="0"/>
              <a:t>Risk</a:t>
            </a:r>
            <a:r>
              <a:rPr lang="ko-KR" altLang="en-US" sz="1800" dirty="0"/>
              <a:t>를 낮추고, 시나리오 분석에서 보여지는 것과 같은 확률 분포상의 평균적인 수익을 얻을 가능성을 높일 수 있음.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sz="1800" dirty="0"/>
              <a:t>	  즉</a:t>
            </a:r>
            <a:r>
              <a:rPr lang="en-US" altLang="ko-KR" sz="1800" dirty="0"/>
              <a:t>, Profit case</a:t>
            </a:r>
            <a:r>
              <a:rPr lang="ko-KR" altLang="en-US" sz="1800" dirty="0"/>
              <a:t>와 </a:t>
            </a:r>
            <a:r>
              <a:rPr lang="en-US" altLang="ko-KR" sz="1800" dirty="0"/>
              <a:t>Worst case</a:t>
            </a:r>
            <a:r>
              <a:rPr lang="ko-KR" altLang="en-US" sz="1800" dirty="0"/>
              <a:t>의 상쇄효과</a:t>
            </a:r>
          </a:p>
          <a:p>
            <a:pPr lvl="1"/>
            <a:endParaRPr lang="ko-KR" altLang="en-US" dirty="0"/>
          </a:p>
          <a:p>
            <a:pPr lvl="2">
              <a:buFontTx/>
              <a:buNone/>
            </a:pPr>
            <a:endParaRPr lang="ko-KR" altLang="en-US" dirty="0"/>
          </a:p>
        </p:txBody>
      </p:sp>
      <p:sp>
        <p:nvSpPr>
          <p:cNvPr id="119811" name="Rectangle 4">
            <a:extLst>
              <a:ext uri="{FF2B5EF4-FFF2-40B4-BE49-F238E27FC236}">
                <a16:creationId xmlns:a16="http://schemas.microsoft.com/office/drawing/2014/main" id="{05B0A572-6E0B-0665-D34B-D4329F015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2363788"/>
            <a:ext cx="8590788" cy="417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7969" tIns="48984" rIns="97969" bIns="48984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12" name="Freeform 5">
            <a:extLst>
              <a:ext uri="{FF2B5EF4-FFF2-40B4-BE49-F238E27FC236}">
                <a16:creationId xmlns:a16="http://schemas.microsoft.com/office/drawing/2014/main" id="{4C6D2CCC-D53F-EBC5-0B03-82C7179E867F}"/>
              </a:ext>
            </a:extLst>
          </p:cNvPr>
          <p:cNvSpPr>
            <a:spLocks/>
          </p:cNvSpPr>
          <p:nvPr/>
        </p:nvSpPr>
        <p:spPr bwMode="auto">
          <a:xfrm>
            <a:off x="1733550" y="3833813"/>
            <a:ext cx="6769100" cy="1984375"/>
          </a:xfrm>
          <a:custGeom>
            <a:avLst/>
            <a:gdLst>
              <a:gd name="T0" fmla="*/ 0 w 3936"/>
              <a:gd name="T1" fmla="*/ 640 h 1184"/>
              <a:gd name="T2" fmla="*/ 288 w 3936"/>
              <a:gd name="T3" fmla="*/ 208 h 1184"/>
              <a:gd name="T4" fmla="*/ 720 w 3936"/>
              <a:gd name="T5" fmla="*/ 976 h 1184"/>
              <a:gd name="T6" fmla="*/ 1104 w 3936"/>
              <a:gd name="T7" fmla="*/ 1024 h 1184"/>
              <a:gd name="T8" fmla="*/ 1440 w 3936"/>
              <a:gd name="T9" fmla="*/ 400 h 1184"/>
              <a:gd name="T10" fmla="*/ 1920 w 3936"/>
              <a:gd name="T11" fmla="*/ 688 h 1184"/>
              <a:gd name="T12" fmla="*/ 2304 w 3936"/>
              <a:gd name="T13" fmla="*/ 544 h 1184"/>
              <a:gd name="T14" fmla="*/ 2832 w 3936"/>
              <a:gd name="T15" fmla="*/ 1120 h 1184"/>
              <a:gd name="T16" fmla="*/ 3312 w 3936"/>
              <a:gd name="T17" fmla="*/ 160 h 1184"/>
              <a:gd name="T18" fmla="*/ 3648 w 3936"/>
              <a:gd name="T19" fmla="*/ 160 h 1184"/>
              <a:gd name="T20" fmla="*/ 3936 w 3936"/>
              <a:gd name="T21" fmla="*/ 544 h 118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936"/>
              <a:gd name="T34" fmla="*/ 0 h 1184"/>
              <a:gd name="T35" fmla="*/ 3936 w 3936"/>
              <a:gd name="T36" fmla="*/ 1184 h 118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936" h="1184">
                <a:moveTo>
                  <a:pt x="0" y="640"/>
                </a:moveTo>
                <a:cubicBezTo>
                  <a:pt x="84" y="396"/>
                  <a:pt x="168" y="152"/>
                  <a:pt x="288" y="208"/>
                </a:cubicBezTo>
                <a:cubicBezTo>
                  <a:pt x="408" y="264"/>
                  <a:pt x="584" y="840"/>
                  <a:pt x="720" y="976"/>
                </a:cubicBezTo>
                <a:cubicBezTo>
                  <a:pt x="856" y="1112"/>
                  <a:pt x="984" y="1120"/>
                  <a:pt x="1104" y="1024"/>
                </a:cubicBezTo>
                <a:cubicBezTo>
                  <a:pt x="1224" y="928"/>
                  <a:pt x="1304" y="456"/>
                  <a:pt x="1440" y="400"/>
                </a:cubicBezTo>
                <a:cubicBezTo>
                  <a:pt x="1576" y="344"/>
                  <a:pt x="1776" y="664"/>
                  <a:pt x="1920" y="688"/>
                </a:cubicBezTo>
                <a:cubicBezTo>
                  <a:pt x="2064" y="712"/>
                  <a:pt x="2152" y="472"/>
                  <a:pt x="2304" y="544"/>
                </a:cubicBezTo>
                <a:cubicBezTo>
                  <a:pt x="2456" y="616"/>
                  <a:pt x="2664" y="1184"/>
                  <a:pt x="2832" y="1120"/>
                </a:cubicBezTo>
                <a:cubicBezTo>
                  <a:pt x="3000" y="1056"/>
                  <a:pt x="3176" y="320"/>
                  <a:pt x="3312" y="160"/>
                </a:cubicBezTo>
                <a:cubicBezTo>
                  <a:pt x="3448" y="0"/>
                  <a:pt x="3544" y="96"/>
                  <a:pt x="3648" y="160"/>
                </a:cubicBezTo>
                <a:cubicBezTo>
                  <a:pt x="3752" y="224"/>
                  <a:pt x="3844" y="384"/>
                  <a:pt x="3936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7969" tIns="48984" rIns="97969" bIns="48984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13" name="Line 6">
            <a:extLst>
              <a:ext uri="{FF2B5EF4-FFF2-40B4-BE49-F238E27FC236}">
                <a16:creationId xmlns:a16="http://schemas.microsoft.com/office/drawing/2014/main" id="{F384467B-8FC7-E409-D125-8EB3B8852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4262438"/>
            <a:ext cx="214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969" tIns="48984" rIns="97969" bIns="48984" anchor="ctr"/>
          <a:lstStyle/>
          <a:p>
            <a:endParaRPr lang="ko-KR" altLang="en-US"/>
          </a:p>
        </p:txBody>
      </p:sp>
      <p:sp>
        <p:nvSpPr>
          <p:cNvPr id="119814" name="Text Box 7">
            <a:extLst>
              <a:ext uri="{FF2B5EF4-FFF2-40B4-BE49-F238E27FC236}">
                <a16:creationId xmlns:a16="http://schemas.microsoft.com/office/drawing/2014/main" id="{8FAB8652-4BE4-A184-AA10-5C00A98FB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949" y="3941763"/>
            <a:ext cx="1226980" cy="31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dirty="0"/>
              <a:t>Profit case</a:t>
            </a:r>
          </a:p>
        </p:txBody>
      </p:sp>
      <p:sp>
        <p:nvSpPr>
          <p:cNvPr id="119815" name="AutoShape 8">
            <a:extLst>
              <a:ext uri="{FF2B5EF4-FFF2-40B4-BE49-F238E27FC236}">
                <a16:creationId xmlns:a16="http://schemas.microsoft.com/office/drawing/2014/main" id="{81A86C89-0C8B-2440-3020-DF92EEAE4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700463"/>
            <a:ext cx="247650" cy="401637"/>
          </a:xfrm>
          <a:prstGeom prst="downArrow">
            <a:avLst>
              <a:gd name="adj1" fmla="val 50000"/>
              <a:gd name="adj2" fmla="val 4161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9" tIns="48984" rIns="97969" bIns="48984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16" name="Text Box 9">
            <a:extLst>
              <a:ext uri="{FF2B5EF4-FFF2-40B4-BE49-F238E27FC236}">
                <a16:creationId xmlns:a16="http://schemas.microsoft.com/office/drawing/2014/main" id="{C515B966-0E81-A6D6-3DB6-0F0398603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3378200"/>
            <a:ext cx="742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dirty="0"/>
              <a:t>발행</a:t>
            </a:r>
          </a:p>
        </p:txBody>
      </p:sp>
      <p:sp>
        <p:nvSpPr>
          <p:cNvPr id="119817" name="Text Box 10">
            <a:extLst>
              <a:ext uri="{FF2B5EF4-FFF2-40B4-BE49-F238E27FC236}">
                <a16:creationId xmlns:a16="http://schemas.microsoft.com/office/drawing/2014/main" id="{D45CEDB9-EFD8-7404-09F8-B353A29F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986338"/>
            <a:ext cx="742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dirty="0"/>
              <a:t>만기</a:t>
            </a:r>
          </a:p>
        </p:txBody>
      </p:sp>
      <p:sp>
        <p:nvSpPr>
          <p:cNvPr id="119818" name="AutoShape 11">
            <a:extLst>
              <a:ext uri="{FF2B5EF4-FFF2-40B4-BE49-F238E27FC236}">
                <a16:creationId xmlns:a16="http://schemas.microsoft.com/office/drawing/2014/main" id="{D5A558AB-7D06-12D9-204E-10F77A5E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4584700"/>
            <a:ext cx="247650" cy="401638"/>
          </a:xfrm>
          <a:prstGeom prst="upArrow">
            <a:avLst>
              <a:gd name="adj1" fmla="val 50000"/>
              <a:gd name="adj2" fmla="val 4161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9" tIns="48984" rIns="97969" bIns="48984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19" name="AutoShape 12">
            <a:extLst>
              <a:ext uri="{FF2B5EF4-FFF2-40B4-BE49-F238E27FC236}">
                <a16:creationId xmlns:a16="http://schemas.microsoft.com/office/drawing/2014/main" id="{4B523540-2989-D5C0-8672-C0492D2DE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0" y="4503738"/>
            <a:ext cx="247650" cy="322262"/>
          </a:xfrm>
          <a:prstGeom prst="downArrow">
            <a:avLst>
              <a:gd name="adj1" fmla="val 50000"/>
              <a:gd name="adj2" fmla="val 333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9" tIns="48984" rIns="97969" bIns="48984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20" name="AutoShape 13">
            <a:extLst>
              <a:ext uri="{FF2B5EF4-FFF2-40B4-BE49-F238E27FC236}">
                <a16:creationId xmlns:a16="http://schemas.microsoft.com/office/drawing/2014/main" id="{65B7F671-B4FA-0209-949D-BDC1DD2C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4059238"/>
            <a:ext cx="247650" cy="322262"/>
          </a:xfrm>
          <a:prstGeom prst="upArrow">
            <a:avLst>
              <a:gd name="adj1" fmla="val 50000"/>
              <a:gd name="adj2" fmla="val 333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9" tIns="48984" rIns="97969" bIns="48984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21" name="Text Box 14">
            <a:extLst>
              <a:ext uri="{FF2B5EF4-FFF2-40B4-BE49-F238E27FC236}">
                <a16:creationId xmlns:a16="http://schemas.microsoft.com/office/drawing/2014/main" id="{F2EF1A61-2007-7A2A-2F78-03E4E9E49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5621338"/>
            <a:ext cx="12461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chemeClr val="tx2"/>
                </a:solidFill>
              </a:rPr>
              <a:t>Worst case</a:t>
            </a:r>
          </a:p>
        </p:txBody>
      </p:sp>
      <p:sp>
        <p:nvSpPr>
          <p:cNvPr id="119822" name="Line 15">
            <a:extLst>
              <a:ext uri="{FF2B5EF4-FFF2-40B4-BE49-F238E27FC236}">
                <a16:creationId xmlns:a16="http://schemas.microsoft.com/office/drawing/2014/main" id="{A042B835-668B-4C64-5A7A-ED1F5FAF8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4102100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969" tIns="48984" rIns="97969" bIns="48984" anchor="ctr"/>
          <a:lstStyle/>
          <a:p>
            <a:endParaRPr lang="ko-KR" altLang="en-US"/>
          </a:p>
        </p:txBody>
      </p:sp>
      <p:sp>
        <p:nvSpPr>
          <p:cNvPr id="119823" name="Line 16">
            <a:extLst>
              <a:ext uri="{FF2B5EF4-FFF2-40B4-BE49-F238E27FC236}">
                <a16:creationId xmlns:a16="http://schemas.microsoft.com/office/drawing/2014/main" id="{668DCA68-D186-CAA8-6173-0B110A040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2600" y="4102100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969" tIns="48984" rIns="97969" bIns="48984" anchor="ctr"/>
          <a:lstStyle/>
          <a:p>
            <a:endParaRPr lang="ko-KR" altLang="en-US"/>
          </a:p>
        </p:txBody>
      </p:sp>
      <p:sp>
        <p:nvSpPr>
          <p:cNvPr id="119824" name="Line 17">
            <a:extLst>
              <a:ext uri="{FF2B5EF4-FFF2-40B4-BE49-F238E27FC236}">
                <a16:creationId xmlns:a16="http://schemas.microsoft.com/office/drawing/2014/main" id="{DA91A903-D59F-484C-4BC4-0C8E31891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546893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969" tIns="48984" rIns="97969" bIns="48984" anchor="ctr"/>
          <a:lstStyle/>
          <a:p>
            <a:endParaRPr lang="ko-KR" altLang="en-US"/>
          </a:p>
        </p:txBody>
      </p:sp>
      <p:sp>
        <p:nvSpPr>
          <p:cNvPr id="119825" name="Line 18">
            <a:extLst>
              <a:ext uri="{FF2B5EF4-FFF2-40B4-BE49-F238E27FC236}">
                <a16:creationId xmlns:a16="http://schemas.microsoft.com/office/drawing/2014/main" id="{94C76A9E-70B0-5D01-9C6B-A67DA65CF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5308600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969" tIns="48984" rIns="97969" bIns="48984" anchor="ctr"/>
          <a:lstStyle/>
          <a:p>
            <a:endParaRPr lang="ko-KR" altLang="en-US"/>
          </a:p>
        </p:txBody>
      </p:sp>
      <p:sp>
        <p:nvSpPr>
          <p:cNvPr id="119826" name="Line 19">
            <a:extLst>
              <a:ext uri="{FF2B5EF4-FFF2-40B4-BE49-F238E27FC236}">
                <a16:creationId xmlns:a16="http://schemas.microsoft.com/office/drawing/2014/main" id="{E8C89264-622F-45A5-0CBA-386D52594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5308600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969" tIns="48984" rIns="97969" bIns="48984" anchor="ctr"/>
          <a:lstStyle/>
          <a:p>
            <a:endParaRPr lang="ko-KR" altLang="en-US"/>
          </a:p>
        </p:txBody>
      </p:sp>
      <p:sp>
        <p:nvSpPr>
          <p:cNvPr id="119827" name="Line 20">
            <a:extLst>
              <a:ext uri="{FF2B5EF4-FFF2-40B4-BE49-F238E27FC236}">
                <a16:creationId xmlns:a16="http://schemas.microsoft.com/office/drawing/2014/main" id="{BD3970E4-F19B-0341-0D54-2A485C685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5389563"/>
            <a:ext cx="70993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969" tIns="48984" rIns="97969" bIns="48984" anchor="ctr"/>
          <a:lstStyle/>
          <a:p>
            <a:endParaRPr lang="ko-KR" altLang="en-US"/>
          </a:p>
        </p:txBody>
      </p:sp>
      <p:sp>
        <p:nvSpPr>
          <p:cNvPr id="119828" name="Text Box 21">
            <a:extLst>
              <a:ext uri="{FF2B5EF4-FFF2-40B4-BE49-F238E27FC236}">
                <a16:creationId xmlns:a16="http://schemas.microsoft.com/office/drawing/2014/main" id="{2ECBBCFC-129E-AC6A-9700-C9512E182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400" y="5389563"/>
            <a:ext cx="14859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Knock-in Barrier</a:t>
            </a:r>
          </a:p>
        </p:txBody>
      </p:sp>
      <p:sp>
        <p:nvSpPr>
          <p:cNvPr id="119830" name="AutoShape 8">
            <a:extLst>
              <a:ext uri="{FF2B5EF4-FFF2-40B4-BE49-F238E27FC236}">
                <a16:creationId xmlns:a16="http://schemas.microsoft.com/office/drawing/2014/main" id="{1BC9046B-DE6A-C879-486A-BD484EDE8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13" y="4518025"/>
            <a:ext cx="247650" cy="401638"/>
          </a:xfrm>
          <a:prstGeom prst="downArrow">
            <a:avLst>
              <a:gd name="adj1" fmla="val 50000"/>
              <a:gd name="adj2" fmla="val 4161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9" tIns="48984" rIns="97969" bIns="48984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31" name="Line 15">
            <a:extLst>
              <a:ext uri="{FF2B5EF4-FFF2-40B4-BE49-F238E27FC236}">
                <a16:creationId xmlns:a16="http://schemas.microsoft.com/office/drawing/2014/main" id="{44DEC733-09FB-2A29-9ABA-7E72DCF7C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4919663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969" tIns="48984" rIns="97969" bIns="48984" anchor="ctr"/>
          <a:lstStyle/>
          <a:p>
            <a:endParaRPr lang="ko-KR" altLang="en-US"/>
          </a:p>
        </p:txBody>
      </p:sp>
      <p:sp>
        <p:nvSpPr>
          <p:cNvPr id="119832" name="Line 16">
            <a:extLst>
              <a:ext uri="{FF2B5EF4-FFF2-40B4-BE49-F238E27FC236}">
                <a16:creationId xmlns:a16="http://schemas.microsoft.com/office/drawing/2014/main" id="{4F244801-7CCD-9D19-24A1-ACFCDC405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2563" y="4894263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969" tIns="48984" rIns="97969" bIns="48984" anchor="ctr"/>
          <a:lstStyle/>
          <a:p>
            <a:endParaRPr lang="ko-KR" altLang="en-US"/>
          </a:p>
        </p:txBody>
      </p:sp>
      <p:sp>
        <p:nvSpPr>
          <p:cNvPr id="119833" name="Line 6">
            <a:extLst>
              <a:ext uri="{FF2B5EF4-FFF2-40B4-BE49-F238E27FC236}">
                <a16:creationId xmlns:a16="http://schemas.microsoft.com/office/drawing/2014/main" id="{6E0638AB-90AE-9383-18DB-F0FD209FF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2463" y="5067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969" tIns="48984" rIns="97969" bIns="48984" anchor="ctr"/>
          <a:lstStyle/>
          <a:p>
            <a:endParaRPr lang="ko-KR" altLang="en-US"/>
          </a:p>
        </p:txBody>
      </p:sp>
      <p:sp>
        <p:nvSpPr>
          <p:cNvPr id="119834" name="Text Box 14">
            <a:extLst>
              <a:ext uri="{FF2B5EF4-FFF2-40B4-BE49-F238E27FC236}">
                <a16:creationId xmlns:a16="http://schemas.microsoft.com/office/drawing/2014/main" id="{6968A759-DA9A-D616-582A-F84EE459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4584700"/>
            <a:ext cx="14636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Win Win case</a:t>
            </a:r>
          </a:p>
        </p:txBody>
      </p:sp>
      <p:sp>
        <p:nvSpPr>
          <p:cNvPr id="119835" name="AutoShape 13">
            <a:extLst>
              <a:ext uri="{FF2B5EF4-FFF2-40B4-BE49-F238E27FC236}">
                <a16:creationId xmlns:a16="http://schemas.microsoft.com/office/drawing/2014/main" id="{B35FDD40-C0D4-6C8F-B12E-F0856DC2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315" y="4724400"/>
            <a:ext cx="247650" cy="322263"/>
          </a:xfrm>
          <a:prstGeom prst="upArrow">
            <a:avLst>
              <a:gd name="adj1" fmla="val 50000"/>
              <a:gd name="adj2" fmla="val 333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9" tIns="48984" rIns="97969" bIns="48984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5B069AD-4519-26EA-3AFE-EBB0EF525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-84424"/>
            <a:ext cx="89154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969" tIns="48984" rIns="97969" bIns="48984" numCol="1" anchor="ctr" anchorCtr="0" compatLnSpc="1">
            <a:prstTxWarp prst="textNoShape">
              <a:avLst/>
            </a:prstTxWarp>
          </a:bodyPr>
          <a:lstStyle>
            <a:lvl1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2pPr>
            <a:lvl3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3pPr>
            <a:lvl4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4pPr>
            <a:lvl5pPr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defTabSz="9794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b="1" ker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9. </a:t>
            </a:r>
            <a:r>
              <a:rPr lang="ko-KR" altLang="en-US" b="1" ker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일반적인 </a:t>
            </a:r>
            <a:r>
              <a:rPr lang="en-US" altLang="ko-KR" b="1" ker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ELS </a:t>
            </a:r>
            <a:r>
              <a:rPr lang="ko-KR" altLang="en-US" b="1" ker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손익 분포</a:t>
            </a:r>
            <a:endParaRPr lang="ko-KR" altLang="en-US" b="1" kern="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1CC23A65-4F09-DBC1-732D-96CD2FB0E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684" y="4188968"/>
            <a:ext cx="742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/>
              <a:t>발행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98111776-145B-BCB1-9CD3-6932ABFAC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799" y="5091114"/>
            <a:ext cx="742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dirty="0"/>
              <a:t>만기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8ED9C80-401B-5953-9E60-7030974E6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5" y="3644901"/>
            <a:ext cx="742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dirty="0"/>
              <a:t>만기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BC7FA1C7-3BD4-B99C-BB94-FB3CDB3E5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4164584"/>
            <a:ext cx="742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dirty="0"/>
              <a:t>발행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6688" y="-84424"/>
            <a:ext cx="8915400" cy="992188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9. </a:t>
            </a:r>
            <a:r>
              <a:rPr lang="ko-KR" altLang="en-US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일반적인 </a:t>
            </a:r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ELS </a:t>
            </a:r>
            <a:r>
              <a:rPr lang="ko-KR" altLang="en-US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손익 분포</a:t>
            </a:r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예시</a:t>
            </a:r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556" name="Rectangle 21"/>
          <p:cNvSpPr>
            <a:spLocks noChangeArrowheads="1"/>
          </p:cNvSpPr>
          <p:nvPr/>
        </p:nvSpPr>
        <p:spPr bwMode="auto">
          <a:xfrm>
            <a:off x="3695700" y="1905000"/>
            <a:ext cx="774700" cy="40513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8153400" y="3824288"/>
            <a:ext cx="5397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0" lang="ko-KR" altLang="en-US" b="0"/>
              <a:t>주가</a:t>
            </a: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V="1">
            <a:off x="3663950" y="1839913"/>
            <a:ext cx="0" cy="4035425"/>
          </a:xfrm>
          <a:prstGeom prst="line">
            <a:avLst/>
          </a:prstGeom>
          <a:noFill/>
          <a:ln w="6350" cap="rnd">
            <a:solidFill>
              <a:srgbClr val="969696"/>
            </a:solidFill>
            <a:prstDash val="sysDot"/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1060450" y="3794125"/>
            <a:ext cx="7704138" cy="15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 flipV="1">
            <a:off x="2292350" y="4567238"/>
            <a:ext cx="1390650" cy="1181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 flipH="1" flipV="1">
            <a:off x="4468813" y="1790700"/>
            <a:ext cx="25400" cy="40751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4565650" y="5518150"/>
            <a:ext cx="6873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0" lang="en-US" altLang="ko-KR">
                <a:solidFill>
                  <a:srgbClr val="CC0066"/>
                </a:solidFill>
                <a:latin typeface="Times New Roman" pitchFamily="18" charset="0"/>
              </a:rPr>
              <a:t>-100%</a:t>
            </a:r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4502150" y="3816350"/>
            <a:ext cx="450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0" lang="en-US" altLang="ko-KR">
                <a:solidFill>
                  <a:srgbClr val="CC0066"/>
                </a:solidFill>
                <a:latin typeface="Times New Roman" pitchFamily="18" charset="0"/>
              </a:rPr>
              <a:t>0%</a:t>
            </a:r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>
            <a:off x="3687763" y="3063875"/>
            <a:ext cx="2947987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4548188" y="3151188"/>
            <a:ext cx="1376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ko-KR" altLang="en-US" b="0">
                <a:latin typeface="Arial" charset="0"/>
              </a:rPr>
              <a:t>만기수익률</a:t>
            </a:r>
          </a:p>
        </p:txBody>
      </p:sp>
      <p:sp>
        <p:nvSpPr>
          <p:cNvPr id="23566" name="Rectangle 13"/>
          <p:cNvSpPr>
            <a:spLocks noChangeArrowheads="1"/>
          </p:cNvSpPr>
          <p:nvPr/>
        </p:nvSpPr>
        <p:spPr bwMode="auto">
          <a:xfrm>
            <a:off x="1238250" y="3817938"/>
            <a:ext cx="6873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0" lang="en-US" altLang="ko-KR">
                <a:solidFill>
                  <a:srgbClr val="CC0066"/>
                </a:solidFill>
                <a:latin typeface="Times New Roman" pitchFamily="18" charset="0"/>
              </a:rPr>
              <a:t>-100%</a:t>
            </a:r>
          </a:p>
        </p:txBody>
      </p:sp>
      <p:cxnSp>
        <p:nvCxnSpPr>
          <p:cNvPr id="23567" name="AutoShape 14"/>
          <p:cNvCxnSpPr>
            <a:cxnSpLocks noChangeShapeType="1"/>
          </p:cNvCxnSpPr>
          <p:nvPr/>
        </p:nvCxnSpPr>
        <p:spPr bwMode="auto">
          <a:xfrm flipV="1">
            <a:off x="3663950" y="4851400"/>
            <a:ext cx="830263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15"/>
          <p:cNvCxnSpPr>
            <a:cxnSpLocks noChangeShapeType="1"/>
          </p:cNvCxnSpPr>
          <p:nvPr/>
        </p:nvCxnSpPr>
        <p:spPr bwMode="auto">
          <a:xfrm flipV="1">
            <a:off x="4514850" y="4851400"/>
            <a:ext cx="2608263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6"/>
          <p:cNvCxnSpPr>
            <a:cxnSpLocks noChangeShapeType="1"/>
          </p:cNvCxnSpPr>
          <p:nvPr/>
        </p:nvCxnSpPr>
        <p:spPr bwMode="auto">
          <a:xfrm flipV="1">
            <a:off x="1085850" y="4851400"/>
            <a:ext cx="2544763" cy="587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0" name="Rectangle 17"/>
          <p:cNvSpPr>
            <a:spLocks noChangeArrowheads="1"/>
          </p:cNvSpPr>
          <p:nvPr/>
        </p:nvSpPr>
        <p:spPr bwMode="auto">
          <a:xfrm>
            <a:off x="1385888" y="5018088"/>
            <a:ext cx="1376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ko-KR" altLang="en-US" sz="1200" b="0">
                <a:latin typeface="Arial" charset="0"/>
              </a:rPr>
              <a:t>투자자손실</a:t>
            </a:r>
          </a:p>
          <a:p>
            <a:pPr algn="l"/>
            <a:r>
              <a:rPr lang="ko-KR" altLang="en-US" sz="1200" b="0">
                <a:latin typeface="Arial" charset="0"/>
              </a:rPr>
              <a:t>운용수익</a:t>
            </a:r>
          </a:p>
        </p:txBody>
      </p:sp>
      <p:sp>
        <p:nvSpPr>
          <p:cNvPr id="23571" name="Rectangle 18"/>
          <p:cNvSpPr>
            <a:spLocks noChangeArrowheads="1"/>
          </p:cNvSpPr>
          <p:nvPr/>
        </p:nvSpPr>
        <p:spPr bwMode="auto">
          <a:xfrm>
            <a:off x="5170488" y="5043488"/>
            <a:ext cx="1376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ko-KR" altLang="en-US" sz="1200" b="0">
                <a:latin typeface="Arial" charset="0"/>
              </a:rPr>
              <a:t>투자자수익</a:t>
            </a:r>
          </a:p>
          <a:p>
            <a:pPr algn="l"/>
            <a:r>
              <a:rPr lang="ko-KR" altLang="en-US" sz="1200" b="0">
                <a:latin typeface="Arial" charset="0"/>
              </a:rPr>
              <a:t>운용수익</a:t>
            </a:r>
          </a:p>
        </p:txBody>
      </p:sp>
      <p:sp>
        <p:nvSpPr>
          <p:cNvPr id="23572" name="Rectangle 19"/>
          <p:cNvSpPr>
            <a:spLocks noChangeArrowheads="1"/>
          </p:cNvSpPr>
          <p:nvPr/>
        </p:nvSpPr>
        <p:spPr bwMode="auto">
          <a:xfrm>
            <a:off x="3633788" y="5018088"/>
            <a:ext cx="1376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ko-KR" altLang="en-US" sz="1200" b="0">
                <a:latin typeface="Arial" charset="0"/>
              </a:rPr>
              <a:t>투자자수익</a:t>
            </a:r>
          </a:p>
          <a:p>
            <a:pPr algn="l"/>
            <a:r>
              <a:rPr lang="ko-KR" altLang="en-US" sz="1200" b="0">
                <a:latin typeface="Arial" charset="0"/>
              </a:rPr>
              <a:t>운용손실</a:t>
            </a:r>
          </a:p>
        </p:txBody>
      </p:sp>
      <p:sp>
        <p:nvSpPr>
          <p:cNvPr id="23573" name="Rectangle 20"/>
          <p:cNvSpPr>
            <a:spLocks noChangeArrowheads="1"/>
          </p:cNvSpPr>
          <p:nvPr/>
        </p:nvSpPr>
        <p:spPr bwMode="auto">
          <a:xfrm>
            <a:off x="3079750" y="3830638"/>
            <a:ext cx="598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0" lang="en-US" altLang="ko-KR">
                <a:solidFill>
                  <a:srgbClr val="CC0066"/>
                </a:solidFill>
                <a:latin typeface="Times New Roman" pitchFamily="18" charset="0"/>
              </a:rPr>
              <a:t>-70%</a:t>
            </a:r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H="1">
            <a:off x="4381500" y="1511300"/>
            <a:ext cx="711200" cy="723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4624388" y="1233488"/>
            <a:ext cx="1376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b="0" dirty="0">
                <a:latin typeface="Arial" charset="0"/>
              </a:rPr>
              <a:t> </a:t>
            </a:r>
            <a:r>
              <a:rPr lang="ko-KR" altLang="en-US" b="0" dirty="0">
                <a:latin typeface="Arial" charset="0"/>
              </a:rPr>
              <a:t>손실예상구간</a:t>
            </a:r>
          </a:p>
        </p:txBody>
      </p:sp>
      <p:sp>
        <p:nvSpPr>
          <p:cNvPr id="23576" name="Rectangle 25"/>
          <p:cNvSpPr>
            <a:spLocks noChangeArrowheads="1"/>
          </p:cNvSpPr>
          <p:nvPr/>
        </p:nvSpPr>
        <p:spPr bwMode="auto">
          <a:xfrm>
            <a:off x="1716088" y="2224088"/>
            <a:ext cx="7921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ko-KR" altLang="en-US" b="0">
                <a:latin typeface="Arial" charset="0"/>
              </a:rPr>
              <a:t>확률 </a:t>
            </a:r>
          </a:p>
          <a:p>
            <a:pPr algn="l"/>
            <a:r>
              <a:rPr lang="ko-KR" altLang="en-US" b="0">
                <a:latin typeface="Arial" charset="0"/>
              </a:rPr>
              <a:t> </a:t>
            </a:r>
            <a:r>
              <a:rPr lang="en-US" altLang="ko-KR" b="0">
                <a:latin typeface="Arial" charset="0"/>
              </a:rPr>
              <a:t>26.2%</a:t>
            </a:r>
          </a:p>
        </p:txBody>
      </p:sp>
      <p:sp>
        <p:nvSpPr>
          <p:cNvPr id="23577" name="Rectangle 26"/>
          <p:cNvSpPr>
            <a:spLocks noChangeArrowheads="1"/>
          </p:cNvSpPr>
          <p:nvPr/>
        </p:nvSpPr>
        <p:spPr bwMode="auto">
          <a:xfrm>
            <a:off x="3659188" y="2262188"/>
            <a:ext cx="7921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ko-KR" altLang="en-US" b="0">
                <a:latin typeface="Arial" charset="0"/>
              </a:rPr>
              <a:t>확률 </a:t>
            </a:r>
          </a:p>
          <a:p>
            <a:pPr algn="l"/>
            <a:r>
              <a:rPr lang="ko-KR" altLang="en-US" b="0">
                <a:latin typeface="Arial" charset="0"/>
              </a:rPr>
              <a:t> </a:t>
            </a:r>
            <a:r>
              <a:rPr lang="en-US" altLang="ko-KR" b="0">
                <a:latin typeface="Arial" charset="0"/>
              </a:rPr>
              <a:t>6.6%</a:t>
            </a:r>
          </a:p>
        </p:txBody>
      </p:sp>
      <p:sp>
        <p:nvSpPr>
          <p:cNvPr id="23578" name="Rectangle 27"/>
          <p:cNvSpPr>
            <a:spLocks noChangeArrowheads="1"/>
          </p:cNvSpPr>
          <p:nvPr/>
        </p:nvSpPr>
        <p:spPr bwMode="auto">
          <a:xfrm>
            <a:off x="5526088" y="2287588"/>
            <a:ext cx="7921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ko-KR" altLang="en-US" b="0">
                <a:latin typeface="Arial" charset="0"/>
              </a:rPr>
              <a:t>확률 </a:t>
            </a:r>
          </a:p>
          <a:p>
            <a:pPr algn="l"/>
            <a:r>
              <a:rPr lang="ko-KR" altLang="en-US" b="0">
                <a:latin typeface="Arial" charset="0"/>
              </a:rPr>
              <a:t> </a:t>
            </a:r>
            <a:r>
              <a:rPr lang="en-US" altLang="ko-KR" b="0">
                <a:latin typeface="Arial" charset="0"/>
              </a:rPr>
              <a:t>67.2%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gray">
          <a:xfrm>
            <a:off x="109692" y="-49279"/>
            <a:ext cx="8089900" cy="91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969" tIns="48984" rIns="97969" bIns="48984" anchor="ctr"/>
          <a:lstStyle/>
          <a:p>
            <a:pPr algn="l" fontAlgn="base" latinLnBrk="0">
              <a:defRPr/>
            </a:pPr>
            <a:r>
              <a:rPr kumimoji="0"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10. ELS </a:t>
            </a:r>
            <a:r>
              <a:rPr kumimoji="0"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Delta</a:t>
            </a:r>
            <a:r>
              <a:rPr kumimoji="0"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Hedging Impact</a:t>
            </a:r>
            <a:endParaRPr kumimoji="0"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1052567" y="1491264"/>
            <a:ext cx="8346927" cy="125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969" tIns="48984" rIns="97969" bIns="48984"/>
          <a:lstStyle/>
          <a:p>
            <a:pPr marL="367383" indent="-367383" algn="l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ko-KR" altLang="en-US" sz="15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국내 </a:t>
            </a:r>
            <a:r>
              <a:rPr lang="en-US" altLang="ko-KR" sz="15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ELS </a:t>
            </a:r>
            <a:r>
              <a:rPr lang="ko-KR" altLang="en-US" sz="15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상당수는 </a:t>
            </a:r>
            <a:r>
              <a:rPr lang="en-US" altLang="ko-KR" sz="15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Knock-In </a:t>
            </a:r>
            <a:r>
              <a:rPr lang="ko-KR" altLang="en-US" sz="15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배리어가 존재</a:t>
            </a:r>
            <a:r>
              <a:rPr lang="en-US" altLang="ko-KR" sz="15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 KI</a:t>
            </a:r>
            <a:r>
              <a:rPr lang="ko-KR" altLang="en-US" sz="1500" b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발생시 기초자산 대량 매도</a:t>
            </a:r>
            <a:endParaRPr lang="en-US" altLang="ko-KR" sz="1500" b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974558" y="2099331"/>
            <a:ext cx="8034893" cy="7600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7969" tIns="48984" rIns="97969" bIns="48984" numCol="1" rtlCol="0" anchor="ctr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Delta Hedging: ELS </a:t>
            </a:r>
            <a:r>
              <a:rPr lang="ko-KR" altLang="en-US" sz="1300" dirty="0" err="1">
                <a:latin typeface="맑은 고딕" pitchFamily="50" charset="-127"/>
                <a:ea typeface="맑은 고딕" pitchFamily="50" charset="-127"/>
              </a:rPr>
              <a:t>발행사가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 발행한 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ELS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300" dirty="0" err="1">
                <a:latin typeface="맑은 고딕" pitchFamily="50" charset="-127"/>
                <a:ea typeface="맑은 고딕" pitchFamily="50" charset="-127"/>
              </a:rPr>
              <a:t>헤지하기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 위해 기초자산을 델타 비율만큼 보유하는 것</a:t>
            </a:r>
            <a:endParaRPr lang="en-US" altLang="ko-KR" sz="1300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KI (Knock-In): 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기초자산 가격이 지정된 수준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 err="1">
                <a:latin typeface="맑은 고딕" pitchFamily="50" charset="-127"/>
                <a:ea typeface="맑은 고딕" pitchFamily="50" charset="-127"/>
              </a:rPr>
              <a:t>베리어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까지 하락하면 발행사가 오버 헤지 물량을 청산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매도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60769" y="3163449"/>
            <a:ext cx="754666" cy="3582205"/>
            <a:chOff x="1822830" y="2843644"/>
            <a:chExt cx="696615" cy="3393668"/>
          </a:xfrm>
        </p:grpSpPr>
        <p:cxnSp>
          <p:nvCxnSpPr>
            <p:cNvPr id="16" name="직선 화살표 연결선 15"/>
            <p:cNvCxnSpPr/>
            <p:nvPr/>
          </p:nvCxnSpPr>
          <p:spPr bwMode="auto">
            <a:xfrm flipV="1">
              <a:off x="2273863" y="3138775"/>
              <a:ext cx="0" cy="30985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2123728" y="5227007"/>
              <a:ext cx="1440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>
              <a:off x="2121954" y="4362911"/>
              <a:ext cx="1440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 bwMode="auto">
            <a:xfrm>
              <a:off x="2118406" y="3498815"/>
              <a:ext cx="1440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1834270" y="5227587"/>
              <a:ext cx="422009" cy="21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-40%</a:t>
              </a: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8526" y="3498815"/>
              <a:ext cx="377618" cy="21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40%</a:t>
              </a: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16053" y="2843644"/>
              <a:ext cx="503392" cy="233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Payoff</a:t>
              </a:r>
              <a:endParaRPr lang="ko-KR" altLang="en-US" sz="10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6555" y="4359573"/>
              <a:ext cx="318430" cy="21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0%</a:t>
              </a: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 bwMode="auto">
            <a:xfrm>
              <a:off x="2113575" y="5939517"/>
              <a:ext cx="1440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1822830" y="5940097"/>
              <a:ext cx="422009" cy="21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-80%</a:t>
              </a: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6506" y="4759294"/>
            <a:ext cx="3961178" cy="352660"/>
            <a:chOff x="2578818" y="6091103"/>
            <a:chExt cx="3656472" cy="334099"/>
          </a:xfrm>
        </p:grpSpPr>
        <p:cxnSp>
          <p:nvCxnSpPr>
            <p:cNvPr id="13" name="직선 화살표 연결선 12"/>
            <p:cNvCxnSpPr/>
            <p:nvPr/>
          </p:nvCxnSpPr>
          <p:spPr bwMode="auto">
            <a:xfrm>
              <a:off x="2578818" y="6091103"/>
              <a:ext cx="309634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5313145" y="6110014"/>
              <a:ext cx="922145" cy="233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기초자산 가격</a:t>
              </a:r>
            </a:p>
          </p:txBody>
        </p:sp>
        <p:cxnSp>
          <p:nvCxnSpPr>
            <p:cNvPr id="46" name="직선 연결선 45"/>
            <p:cNvCxnSpPr/>
            <p:nvPr/>
          </p:nvCxnSpPr>
          <p:spPr bwMode="auto">
            <a:xfrm>
              <a:off x="5082175" y="6093767"/>
              <a:ext cx="0" cy="1136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4368214" y="6094238"/>
              <a:ext cx="0" cy="1136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직선 연결선 47"/>
            <p:cNvCxnSpPr/>
            <p:nvPr/>
          </p:nvCxnSpPr>
          <p:spPr bwMode="auto">
            <a:xfrm>
              <a:off x="3654253" y="6094709"/>
              <a:ext cx="0" cy="1136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직선 연결선 48"/>
            <p:cNvCxnSpPr/>
            <p:nvPr/>
          </p:nvCxnSpPr>
          <p:spPr bwMode="auto">
            <a:xfrm>
              <a:off x="2940292" y="6095180"/>
              <a:ext cx="0" cy="1136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4863771" y="6206519"/>
              <a:ext cx="436806" cy="21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160%</a:t>
              </a: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14791" y="6108033"/>
              <a:ext cx="436806" cy="21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100%</a:t>
              </a: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65444" y="6206519"/>
              <a:ext cx="377618" cy="21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60%</a:t>
              </a: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51482" y="6206519"/>
              <a:ext cx="377618" cy="21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20%</a:t>
              </a: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 bwMode="auto">
          <a:xfrm>
            <a:off x="1676636" y="3433056"/>
            <a:ext cx="0" cy="32202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089629" y="6720216"/>
            <a:ext cx="1140417" cy="252813"/>
          </a:xfrm>
          <a:prstGeom prst="rect">
            <a:avLst/>
          </a:prstGeom>
          <a:noFill/>
        </p:spPr>
        <p:txBody>
          <a:bodyPr wrap="none" lIns="97969" tIns="48984" rIns="97969" bIns="48984" rtlCol="0">
            <a:spAutoFit/>
          </a:bodyPr>
          <a:lstStyle/>
          <a:p>
            <a:pPr algn="l"/>
            <a:r>
              <a:rPr lang="en-US" altLang="ko-KR" sz="1000" b="0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Knock-In </a:t>
            </a:r>
            <a:r>
              <a:rPr lang="ko-KR" altLang="en-US" sz="1000" b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베리어</a:t>
            </a:r>
            <a:endParaRPr lang="ko-KR" altLang="en-US" sz="1000" b="0" dirty="0">
              <a:solidFill>
                <a:schemeClr val="tx2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 bwMode="auto">
          <a:xfrm flipH="1">
            <a:off x="5600248" y="3721399"/>
            <a:ext cx="515487" cy="187220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설명선 1 64"/>
          <p:cNvSpPr/>
          <p:nvPr/>
        </p:nvSpPr>
        <p:spPr bwMode="auto">
          <a:xfrm>
            <a:off x="4154642" y="3315466"/>
            <a:ext cx="1211413" cy="497766"/>
          </a:xfrm>
          <a:prstGeom prst="borderCallout1">
            <a:avLst>
              <a:gd name="adj1" fmla="val 35430"/>
              <a:gd name="adj2" fmla="val 103487"/>
              <a:gd name="adj3" fmla="val 220921"/>
              <a:gd name="adj4" fmla="val 142267"/>
            </a:avLst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7969" tIns="48984" rIns="97969" bIns="48984" numCol="1" rtlCol="0" anchor="ctr" anchorCtr="0" compatLnSpc="1">
            <a:prstTxWarp prst="textNoShape">
              <a:avLst/>
            </a:prstTxWarp>
          </a:bodyPr>
          <a:lstStyle/>
          <a:p>
            <a:pPr defTabSz="979688" fontAlgn="t"/>
            <a:r>
              <a:rPr lang="ko-KR" altLang="en-US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주가 하락</a:t>
            </a:r>
            <a:endParaRPr lang="en-US" altLang="ko-KR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79688" fontAlgn="t"/>
            <a:r>
              <a:rPr lang="ko-KR" altLang="en-US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현물 대량 매도</a:t>
            </a:r>
          </a:p>
        </p:txBody>
      </p:sp>
      <p:sp>
        <p:nvSpPr>
          <p:cNvPr id="69" name="설명선 1 68"/>
          <p:cNvSpPr/>
          <p:nvPr/>
        </p:nvSpPr>
        <p:spPr bwMode="auto">
          <a:xfrm>
            <a:off x="8037103" y="3652355"/>
            <a:ext cx="852575" cy="497766"/>
          </a:xfrm>
          <a:prstGeom prst="borderCallout1">
            <a:avLst>
              <a:gd name="adj1" fmla="val 110491"/>
              <a:gd name="adj2" fmla="val 18531"/>
              <a:gd name="adj3" fmla="val 231346"/>
              <a:gd name="adj4" fmla="val -170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7969" tIns="48984" rIns="97969" bIns="48984" numCol="1" rtlCol="0" anchor="ctr" anchorCtr="0" compatLnSpc="1">
            <a:prstTxWarp prst="textNoShape">
              <a:avLst/>
            </a:prstTxWarp>
          </a:bodyPr>
          <a:lstStyle/>
          <a:p>
            <a:pPr defTabSz="979688" fontAlgn="t"/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주가 상승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79688" fontAlgn="t"/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현물 매도</a:t>
            </a:r>
          </a:p>
        </p:txBody>
      </p:sp>
      <p:sp>
        <p:nvSpPr>
          <p:cNvPr id="78" name="위로 구부러진 화살표 77"/>
          <p:cNvSpPr/>
          <p:nvPr/>
        </p:nvSpPr>
        <p:spPr bwMode="auto">
          <a:xfrm rot="10800000">
            <a:off x="1111009" y="3197592"/>
            <a:ext cx="1020742" cy="399197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7969" tIns="48984" rIns="97969" bIns="48984" numCol="1" rtlCol="0" anchor="ctr" anchorCtr="0" compatLnSpc="1">
            <a:prstTxWarp prst="textNoShape">
              <a:avLst/>
            </a:prstTxWarp>
          </a:bodyPr>
          <a:lstStyle/>
          <a:p>
            <a:pPr defTabSz="979688" fontAlgn="t"/>
            <a:endParaRPr lang="ko-KR" altLang="en-US" sz="71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1676637" y="3855019"/>
            <a:ext cx="229155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 flipH="1">
            <a:off x="841037" y="5671728"/>
            <a:ext cx="835600" cy="97950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자유형 34"/>
          <p:cNvSpPr/>
          <p:nvPr/>
        </p:nvSpPr>
        <p:spPr bwMode="auto">
          <a:xfrm>
            <a:off x="978980" y="3923534"/>
            <a:ext cx="2919820" cy="2670303"/>
          </a:xfrm>
          <a:custGeom>
            <a:avLst/>
            <a:gdLst>
              <a:gd name="connsiteX0" fmla="*/ 11012 w 2695218"/>
              <a:gd name="connsiteY0" fmla="*/ 2519685 h 2529761"/>
              <a:gd name="connsiteX1" fmla="*/ 50341 w 2695218"/>
              <a:gd name="connsiteY1" fmla="*/ 2470524 h 2529761"/>
              <a:gd name="connsiteX2" fmla="*/ 718934 w 2695218"/>
              <a:gd name="connsiteY2" fmla="*/ 1752769 h 2529761"/>
              <a:gd name="connsiteX3" fmla="*/ 1013902 w 2695218"/>
              <a:gd name="connsiteY3" fmla="*/ 248433 h 2529761"/>
              <a:gd name="connsiteX4" fmla="*/ 2695218 w 2695218"/>
              <a:gd name="connsiteY4" fmla="*/ 2627 h 252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5218" h="2529761">
                <a:moveTo>
                  <a:pt x="11012" y="2519685"/>
                </a:moveTo>
                <a:cubicBezTo>
                  <a:pt x="-28317" y="2559014"/>
                  <a:pt x="50341" y="2470524"/>
                  <a:pt x="50341" y="2470524"/>
                </a:cubicBezTo>
                <a:cubicBezTo>
                  <a:pt x="168328" y="2342705"/>
                  <a:pt x="558341" y="2123117"/>
                  <a:pt x="718934" y="1752769"/>
                </a:cubicBezTo>
                <a:cubicBezTo>
                  <a:pt x="879527" y="1382421"/>
                  <a:pt x="684521" y="540123"/>
                  <a:pt x="1013902" y="248433"/>
                </a:cubicBezTo>
                <a:cubicBezTo>
                  <a:pt x="1343283" y="-43257"/>
                  <a:pt x="2695218" y="2627"/>
                  <a:pt x="2695218" y="2627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7969" tIns="48984" rIns="97969" bIns="48984" numCol="1" rtlCol="0" anchor="ctr" anchorCtr="0" compatLnSpc="1">
            <a:prstTxWarp prst="textNoShape">
              <a:avLst/>
            </a:prstTxWarp>
          </a:bodyPr>
          <a:lstStyle/>
          <a:p>
            <a:pPr defTabSz="979688" fontAlgn="t"/>
            <a:endParaRPr lang="ko-KR" altLang="en-US" sz="7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2756051" y="4277460"/>
            <a:ext cx="1708107" cy="3800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7969" tIns="48984" rIns="97969" bIns="48984" numCol="1" rtlCol="0" anchor="ctr" anchorCtr="0" compatLnSpc="1">
            <a:prstTxWarp prst="textNoShape">
              <a:avLst/>
            </a:prstTxWarp>
          </a:bodyPr>
          <a:lstStyle/>
          <a:p>
            <a:pPr defTabSz="979688" fontAlgn="t"/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ELS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 이론적 가치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9" name="직선 화살표 연결선 88"/>
          <p:cNvCxnSpPr>
            <a:endCxn id="88" idx="0"/>
          </p:cNvCxnSpPr>
          <p:nvPr/>
        </p:nvCxnSpPr>
        <p:spPr bwMode="auto">
          <a:xfrm>
            <a:off x="3472220" y="4014945"/>
            <a:ext cx="137885" cy="26251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6990510" y="3153641"/>
            <a:ext cx="1120820" cy="3391994"/>
            <a:chOff x="1750449" y="2411596"/>
            <a:chExt cx="1034603" cy="3213468"/>
          </a:xfrm>
        </p:grpSpPr>
        <p:cxnSp>
          <p:nvCxnSpPr>
            <p:cNvPr id="115" name="직선 화살표 연결선 114"/>
            <p:cNvCxnSpPr/>
            <p:nvPr/>
          </p:nvCxnSpPr>
          <p:spPr bwMode="auto">
            <a:xfrm flipV="1">
              <a:off x="2273863" y="2852936"/>
              <a:ext cx="0" cy="2772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6" name="직선 연결선 115"/>
            <p:cNvCxnSpPr/>
            <p:nvPr/>
          </p:nvCxnSpPr>
          <p:spPr bwMode="auto">
            <a:xfrm>
              <a:off x="2123728" y="5227007"/>
              <a:ext cx="1440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/>
            <p:cNvCxnSpPr/>
            <p:nvPr/>
          </p:nvCxnSpPr>
          <p:spPr bwMode="auto">
            <a:xfrm>
              <a:off x="2121954" y="4362911"/>
              <a:ext cx="1440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/>
            <p:cNvCxnSpPr/>
            <p:nvPr/>
          </p:nvCxnSpPr>
          <p:spPr bwMode="auto">
            <a:xfrm>
              <a:off x="2118406" y="3498815"/>
              <a:ext cx="1440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1886059" y="5227587"/>
              <a:ext cx="318430" cy="21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0%</a:t>
              </a: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21667" y="3498815"/>
              <a:ext cx="436805" cy="21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200%</a:t>
              </a: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750449" y="2411596"/>
              <a:ext cx="1034603" cy="379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Delta</a:t>
              </a:r>
            </a:p>
            <a:p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보유 현물 비중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0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21666" y="4359573"/>
              <a:ext cx="436806" cy="21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100%</a:t>
              </a: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6" name="직선 연결선 145"/>
            <p:cNvCxnSpPr/>
            <p:nvPr/>
          </p:nvCxnSpPr>
          <p:spPr bwMode="auto">
            <a:xfrm>
              <a:off x="2131414" y="3912484"/>
              <a:ext cx="1440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직선 연결선 146"/>
            <p:cNvCxnSpPr/>
            <p:nvPr/>
          </p:nvCxnSpPr>
          <p:spPr bwMode="auto">
            <a:xfrm>
              <a:off x="2124930" y="3131136"/>
              <a:ext cx="1440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1830843" y="3920590"/>
              <a:ext cx="436806" cy="21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150%</a:t>
              </a: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24468" y="3119846"/>
              <a:ext cx="436806" cy="21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250%</a:t>
              </a: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893614" y="4791214"/>
              <a:ext cx="377618" cy="21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50%</a:t>
              </a: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 bwMode="auto">
            <a:xfrm>
              <a:off x="2131414" y="4797152"/>
              <a:ext cx="1440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5" name="그룹 124"/>
          <p:cNvGrpSpPr/>
          <p:nvPr/>
        </p:nvGrpSpPr>
        <p:grpSpPr>
          <a:xfrm>
            <a:off x="5655078" y="6127780"/>
            <a:ext cx="3435908" cy="352660"/>
            <a:chOff x="2611456" y="6091103"/>
            <a:chExt cx="3171608" cy="334099"/>
          </a:xfrm>
        </p:grpSpPr>
        <p:cxnSp>
          <p:nvCxnSpPr>
            <p:cNvPr id="126" name="직선 화살표 연결선 125"/>
            <p:cNvCxnSpPr/>
            <p:nvPr/>
          </p:nvCxnSpPr>
          <p:spPr bwMode="auto">
            <a:xfrm>
              <a:off x="2611456" y="6091103"/>
              <a:ext cx="295232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7" name="TextBox 126"/>
            <p:cNvSpPr txBox="1"/>
            <p:nvPr/>
          </p:nvSpPr>
          <p:spPr>
            <a:xfrm>
              <a:off x="4860918" y="6110014"/>
              <a:ext cx="922146" cy="233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기초자산 가격</a:t>
              </a:r>
            </a:p>
          </p:txBody>
        </p:sp>
        <p:cxnSp>
          <p:nvCxnSpPr>
            <p:cNvPr id="129" name="직선 연결선 128"/>
            <p:cNvCxnSpPr/>
            <p:nvPr/>
          </p:nvCxnSpPr>
          <p:spPr bwMode="auto">
            <a:xfrm>
              <a:off x="4368214" y="6094238"/>
              <a:ext cx="0" cy="1136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/>
            <p:nvPr/>
          </p:nvCxnSpPr>
          <p:spPr bwMode="auto">
            <a:xfrm>
              <a:off x="3252026" y="6111736"/>
              <a:ext cx="0" cy="1136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TextBox 132"/>
            <p:cNvSpPr txBox="1"/>
            <p:nvPr/>
          </p:nvSpPr>
          <p:spPr>
            <a:xfrm>
              <a:off x="4314791" y="6108033"/>
              <a:ext cx="436806" cy="21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100%</a:t>
              </a: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70718" y="6206519"/>
              <a:ext cx="377618" cy="21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맑은 고딕" pitchFamily="50" charset="-127"/>
                  <a:ea typeface="맑은 고딕" pitchFamily="50" charset="-127"/>
                </a:rPr>
                <a:t>60%</a:t>
              </a: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36" name="직선 연결선 135"/>
          <p:cNvCxnSpPr/>
          <p:nvPr/>
        </p:nvCxnSpPr>
        <p:spPr bwMode="auto">
          <a:xfrm>
            <a:off x="6339475" y="3439609"/>
            <a:ext cx="0" cy="32202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8913" name="자유형 208912"/>
          <p:cNvSpPr/>
          <p:nvPr/>
        </p:nvSpPr>
        <p:spPr bwMode="auto">
          <a:xfrm>
            <a:off x="5429495" y="3596789"/>
            <a:ext cx="3259394" cy="2227331"/>
          </a:xfrm>
          <a:custGeom>
            <a:avLst/>
            <a:gdLst>
              <a:gd name="connsiteX0" fmla="*/ 0 w 3008671"/>
              <a:gd name="connsiteY0" fmla="*/ 2098581 h 2110103"/>
              <a:gd name="connsiteX1" fmla="*/ 481780 w 3008671"/>
              <a:gd name="connsiteY1" fmla="*/ 1803613 h 2110103"/>
              <a:gd name="connsiteX2" fmla="*/ 796413 w 3008671"/>
              <a:gd name="connsiteY2" fmla="*/ 53471 h 2110103"/>
              <a:gd name="connsiteX3" fmla="*/ 1209368 w 3008671"/>
              <a:gd name="connsiteY3" fmla="*/ 525419 h 2110103"/>
              <a:gd name="connsiteX4" fmla="*/ 1809135 w 3008671"/>
              <a:gd name="connsiteY4" fmla="*/ 1292335 h 2110103"/>
              <a:gd name="connsiteX5" fmla="*/ 2428568 w 3008671"/>
              <a:gd name="connsiteY5" fmla="*/ 1705290 h 2110103"/>
              <a:gd name="connsiteX6" fmla="*/ 3008671 w 3008671"/>
              <a:gd name="connsiteY6" fmla="*/ 2010090 h 211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8671" h="2110103">
                <a:moveTo>
                  <a:pt x="0" y="2098581"/>
                </a:moveTo>
                <a:cubicBezTo>
                  <a:pt x="174522" y="2121523"/>
                  <a:pt x="349045" y="2144465"/>
                  <a:pt x="481780" y="1803613"/>
                </a:cubicBezTo>
                <a:cubicBezTo>
                  <a:pt x="614515" y="1462761"/>
                  <a:pt x="675148" y="266503"/>
                  <a:pt x="796413" y="53471"/>
                </a:cubicBezTo>
                <a:cubicBezTo>
                  <a:pt x="917678" y="-159561"/>
                  <a:pt x="1040581" y="318942"/>
                  <a:pt x="1209368" y="525419"/>
                </a:cubicBezTo>
                <a:cubicBezTo>
                  <a:pt x="1378155" y="731896"/>
                  <a:pt x="1605935" y="1095690"/>
                  <a:pt x="1809135" y="1292335"/>
                </a:cubicBezTo>
                <a:cubicBezTo>
                  <a:pt x="2012335" y="1488980"/>
                  <a:pt x="2228645" y="1585664"/>
                  <a:pt x="2428568" y="1705290"/>
                </a:cubicBezTo>
                <a:cubicBezTo>
                  <a:pt x="2628491" y="1824916"/>
                  <a:pt x="2818581" y="1917503"/>
                  <a:pt x="3008671" y="2010090"/>
                </a:cubicBezTo>
              </a:path>
            </a:pathLst>
          </a:cu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7969" tIns="48984" rIns="97969" bIns="48984" numCol="1" rtlCol="0" anchor="ctr" anchorCtr="0" compatLnSpc="1">
            <a:prstTxWarp prst="textNoShape">
              <a:avLst/>
            </a:prstTxWarp>
          </a:bodyPr>
          <a:lstStyle/>
          <a:p>
            <a:pPr defTabSz="979688" fontAlgn="t"/>
            <a:endParaRPr lang="ko-KR" altLang="en-US" sz="7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위로 구부러진 화살표 161"/>
          <p:cNvSpPr/>
          <p:nvPr/>
        </p:nvSpPr>
        <p:spPr bwMode="auto">
          <a:xfrm rot="10800000">
            <a:off x="5829104" y="3227438"/>
            <a:ext cx="1020742" cy="399197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7969" tIns="48984" rIns="97969" bIns="48984" numCol="1" rtlCol="0" anchor="ctr" anchorCtr="0" compatLnSpc="1">
            <a:prstTxWarp prst="textNoShape">
              <a:avLst/>
            </a:prstTxWarp>
          </a:bodyPr>
          <a:lstStyle/>
          <a:p>
            <a:pPr defTabSz="979688" fontAlgn="t"/>
            <a:endParaRPr lang="ko-KR" altLang="en-US" sz="71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 bwMode="auto">
          <a:xfrm flipH="1" flipV="1">
            <a:off x="7129126" y="3917695"/>
            <a:ext cx="986059" cy="12921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8" name="직선 화살표 연결선 67"/>
          <p:cNvCxnSpPr/>
          <p:nvPr/>
        </p:nvCxnSpPr>
        <p:spPr bwMode="auto">
          <a:xfrm>
            <a:off x="6479009" y="4198213"/>
            <a:ext cx="1180332" cy="182420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67" name="TextBox 166"/>
          <p:cNvSpPr txBox="1"/>
          <p:nvPr/>
        </p:nvSpPr>
        <p:spPr>
          <a:xfrm>
            <a:off x="5757543" y="6637328"/>
            <a:ext cx="1140417" cy="252813"/>
          </a:xfrm>
          <a:prstGeom prst="rect">
            <a:avLst/>
          </a:prstGeom>
          <a:noFill/>
        </p:spPr>
        <p:txBody>
          <a:bodyPr wrap="none" lIns="97969" tIns="48984" rIns="97969" bIns="48984" rtlCol="0">
            <a:spAutoFit/>
          </a:bodyPr>
          <a:lstStyle/>
          <a:p>
            <a:pPr algn="l"/>
            <a:r>
              <a:rPr lang="en-US" altLang="ko-KR" sz="1000" b="0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Knock-In </a:t>
            </a:r>
            <a:r>
              <a:rPr lang="ko-KR" altLang="en-US" sz="1000" b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베리어</a:t>
            </a:r>
            <a:endParaRPr lang="ko-KR" altLang="en-US" sz="1000" b="0" dirty="0">
              <a:solidFill>
                <a:schemeClr val="tx2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설명선 1 60"/>
          <p:cNvSpPr/>
          <p:nvPr/>
        </p:nvSpPr>
        <p:spPr bwMode="auto">
          <a:xfrm>
            <a:off x="6071290" y="5643990"/>
            <a:ext cx="983908" cy="497766"/>
          </a:xfrm>
          <a:prstGeom prst="borderCallout1">
            <a:avLst>
              <a:gd name="adj1" fmla="val -20865"/>
              <a:gd name="adj2" fmla="val 43631"/>
              <a:gd name="adj3" fmla="val -146042"/>
              <a:gd name="adj4" fmla="val 6992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7969" tIns="48984" rIns="97969" bIns="48984" numCol="1" rtlCol="0" anchor="ctr" anchorCtr="0" compatLnSpc="1">
            <a:prstTxWarp prst="textNoShape">
              <a:avLst/>
            </a:prstTxWarp>
          </a:bodyPr>
          <a:lstStyle/>
          <a:p>
            <a:pPr defTabSz="979688" fontAlgn="t"/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주가 하락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79688" fontAlgn="t"/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현물 매수</a:t>
            </a:r>
          </a:p>
        </p:txBody>
      </p:sp>
    </p:spTree>
    <p:extLst>
      <p:ext uri="{BB962C8B-B14F-4D97-AF65-F5344CB8AC3E}">
        <p14:creationId xmlns:p14="http://schemas.microsoft.com/office/powerpoint/2010/main" val="400864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원금보장형 발행구조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370013" y="2360613"/>
            <a:ext cx="1651000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600">
                <a:latin typeface="바탕" pitchFamily="18" charset="-127"/>
                <a:ea typeface="바탕" pitchFamily="18" charset="-127"/>
              </a:rPr>
              <a:t>100.0</a:t>
            </a:r>
          </a:p>
          <a:p>
            <a:pPr algn="r">
              <a:lnSpc>
                <a:spcPct val="130000"/>
              </a:lnSpc>
            </a:pPr>
            <a:r>
              <a:rPr lang="en-US" altLang="ko-KR" sz="1600">
                <a:latin typeface="바탕" pitchFamily="18" charset="-127"/>
                <a:ea typeface="바탕" pitchFamily="18" charset="-127"/>
              </a:rPr>
              <a:t>98.5</a:t>
            </a:r>
          </a:p>
          <a:p>
            <a:pPr algn="r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98.0</a:t>
            </a:r>
          </a:p>
          <a:p>
            <a:pPr algn="r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98.0</a:t>
            </a:r>
          </a:p>
          <a:p>
            <a:pPr algn="r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0.5</a:t>
            </a:r>
          </a:p>
          <a:p>
            <a:pPr algn="r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0.2</a:t>
            </a:r>
          </a:p>
          <a:p>
            <a:pPr algn="r">
              <a:lnSpc>
                <a:spcPct val="130000"/>
              </a:lnSpc>
            </a:pPr>
            <a:r>
              <a:rPr lang="en-US" altLang="ko-KR" sz="1600">
                <a:latin typeface="바탕" pitchFamily="18" charset="-127"/>
                <a:ea typeface="바탕" pitchFamily="18" charset="-127"/>
              </a:rPr>
              <a:t>1.5</a:t>
            </a:r>
          </a:p>
          <a:p>
            <a:pPr algn="r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0.5</a:t>
            </a:r>
          </a:p>
          <a:p>
            <a:pPr algn="r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1.0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4100513" y="2119313"/>
            <a:ext cx="165100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endParaRPr lang="ko-KR" altLang="en-US" b="0">
              <a:latin typeface="바탕" pitchFamily="18" charset="-127"/>
              <a:ea typeface="바탕" pitchFamily="18" charset="-127"/>
            </a:endParaRPr>
          </a:p>
          <a:p>
            <a:pPr algn="l">
              <a:lnSpc>
                <a:spcPct val="130000"/>
              </a:lnSpc>
            </a:pPr>
            <a:endParaRPr lang="ko-KR" altLang="en-US" b="0"/>
          </a:p>
          <a:p>
            <a:pPr algn="l">
              <a:lnSpc>
                <a:spcPct val="130000"/>
              </a:lnSpc>
            </a:pPr>
            <a:r>
              <a:rPr lang="ko-KR" altLang="en-US" sz="1600" b="0"/>
              <a:t>채권</a:t>
            </a:r>
          </a:p>
          <a:p>
            <a:pPr algn="l">
              <a:lnSpc>
                <a:spcPct val="130000"/>
              </a:lnSpc>
            </a:pPr>
            <a:r>
              <a:rPr lang="ko-KR" altLang="en-US" sz="1600" b="0"/>
              <a:t>선물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3811588" y="1570038"/>
            <a:ext cx="16510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30000"/>
              </a:lnSpc>
            </a:pPr>
            <a:endParaRPr lang="ko-KR" altLang="en-US" b="0">
              <a:latin typeface="바탕" pitchFamily="18" charset="-127"/>
              <a:ea typeface="바탕" pitchFamily="18" charset="-127"/>
            </a:endParaRPr>
          </a:p>
          <a:p>
            <a:pPr algn="r">
              <a:lnSpc>
                <a:spcPct val="130000"/>
              </a:lnSpc>
            </a:pPr>
            <a:endParaRPr lang="ko-KR" altLang="en-US" b="0">
              <a:latin typeface="바탕" pitchFamily="18" charset="-127"/>
              <a:ea typeface="바탕" pitchFamily="18" charset="-127"/>
            </a:endParaRPr>
          </a:p>
          <a:p>
            <a:pPr algn="r">
              <a:lnSpc>
                <a:spcPct val="130000"/>
              </a:lnSpc>
            </a:pPr>
            <a:endParaRPr lang="ko-KR" altLang="en-US" b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767513" y="2106613"/>
            <a:ext cx="3138487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endParaRPr lang="ko-KR" altLang="en-US">
              <a:latin typeface="바탕" pitchFamily="18" charset="-127"/>
              <a:ea typeface="바탕" pitchFamily="18" charset="-127"/>
            </a:endParaRPr>
          </a:p>
          <a:p>
            <a:pPr algn="l">
              <a:lnSpc>
                <a:spcPct val="130000"/>
              </a:lnSpc>
            </a:pPr>
            <a:endParaRPr lang="ko-KR" altLang="en-US">
              <a:latin typeface="바탕" pitchFamily="18" charset="-127"/>
              <a:ea typeface="바탕" pitchFamily="18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600">
                <a:latin typeface="바탕" pitchFamily="18" charset="-127"/>
                <a:ea typeface="바탕" pitchFamily="18" charset="-127"/>
              </a:rPr>
              <a:t>100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 (</a:t>
            </a: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원금보장액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)</a:t>
            </a:r>
          </a:p>
          <a:p>
            <a:pPr algn="l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참여율에 따라 수익지급</a:t>
            </a:r>
          </a:p>
          <a:p>
            <a:pPr algn="l">
              <a:lnSpc>
                <a:spcPct val="130000"/>
              </a:lnSpc>
              <a:buFont typeface="Wingdings" pitchFamily="2" charset="2"/>
              <a:buChar char="§"/>
            </a:pPr>
            <a:endParaRPr lang="ko-KR" altLang="en-US" sz="1600" b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4621213" y="2384425"/>
            <a:ext cx="29718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30000"/>
              </a:lnSpc>
            </a:pPr>
            <a:endParaRPr lang="ko-KR" altLang="en-US" b="0">
              <a:latin typeface="바탕" pitchFamily="18" charset="-127"/>
              <a:ea typeface="바탕" pitchFamily="18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95.0</a:t>
            </a:r>
          </a:p>
          <a:p>
            <a:pPr algn="l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3.0</a:t>
            </a:r>
          </a:p>
          <a:p>
            <a:pPr algn="r">
              <a:lnSpc>
                <a:spcPct val="130000"/>
              </a:lnSpc>
            </a:pP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 </a:t>
            </a:r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3033713" y="3219450"/>
            <a:ext cx="83185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3" name="AutoShape 10"/>
          <p:cNvSpPr>
            <a:spLocks/>
          </p:cNvSpPr>
          <p:nvPr/>
        </p:nvSpPr>
        <p:spPr bwMode="auto">
          <a:xfrm>
            <a:off x="3848100" y="2892425"/>
            <a:ext cx="287338" cy="427038"/>
          </a:xfrm>
          <a:prstGeom prst="leftBracket">
            <a:avLst>
              <a:gd name="adj" fmla="val 12385"/>
            </a:avLst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>
            <a:off x="3013075" y="3914775"/>
            <a:ext cx="1649413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>
            <a:off x="5272088" y="2889250"/>
            <a:ext cx="150495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>
            <a:off x="5248275" y="3200400"/>
            <a:ext cx="1512888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7" name="Oval 16"/>
          <p:cNvSpPr>
            <a:spLocks noChangeArrowheads="1"/>
          </p:cNvSpPr>
          <p:nvPr/>
        </p:nvSpPr>
        <p:spPr bwMode="auto">
          <a:xfrm rot="-683267">
            <a:off x="3525838" y="2489200"/>
            <a:ext cx="2220912" cy="1181100"/>
          </a:xfrm>
          <a:prstGeom prst="ellipse">
            <a:avLst/>
          </a:prstGeom>
          <a:noFill/>
          <a:ln w="9525" algn="ctr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8" name="Oval 17"/>
          <p:cNvSpPr>
            <a:spLocks noChangeArrowheads="1"/>
          </p:cNvSpPr>
          <p:nvPr/>
        </p:nvSpPr>
        <p:spPr bwMode="auto">
          <a:xfrm>
            <a:off x="698500" y="1674813"/>
            <a:ext cx="1928813" cy="392112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b="0">
                <a:latin typeface="HY헤드라인M" pitchFamily="18" charset="-127"/>
                <a:ea typeface="HY헤드라인M" pitchFamily="18" charset="-127"/>
              </a:rPr>
              <a:t>판매시점</a:t>
            </a:r>
          </a:p>
        </p:txBody>
      </p:sp>
      <p:sp>
        <p:nvSpPr>
          <p:cNvPr id="11279" name="Oval 18"/>
          <p:cNvSpPr>
            <a:spLocks noChangeArrowheads="1"/>
          </p:cNvSpPr>
          <p:nvPr/>
        </p:nvSpPr>
        <p:spPr bwMode="auto">
          <a:xfrm>
            <a:off x="3598863" y="1636713"/>
            <a:ext cx="1928812" cy="392112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b="0">
                <a:latin typeface="HY헤드라인M" pitchFamily="18" charset="-127"/>
                <a:ea typeface="HY헤드라인M" pitchFamily="18" charset="-127"/>
              </a:rPr>
              <a:t>운용</a:t>
            </a:r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b="0">
                <a:latin typeface="HY헤드라인M" pitchFamily="18" charset="-127"/>
                <a:ea typeface="HY헤드라인M" pitchFamily="18" charset="-127"/>
              </a:rPr>
              <a:t>헷지</a:t>
            </a:r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280" name="Oval 19"/>
          <p:cNvSpPr>
            <a:spLocks noChangeArrowheads="1"/>
          </p:cNvSpPr>
          <p:nvPr/>
        </p:nvSpPr>
        <p:spPr bwMode="auto">
          <a:xfrm>
            <a:off x="6864350" y="1585913"/>
            <a:ext cx="1870075" cy="392112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b="0">
                <a:latin typeface="HY헤드라인M" pitchFamily="18" charset="-127"/>
                <a:ea typeface="HY헤드라인M" pitchFamily="18" charset="-127"/>
              </a:rPr>
              <a:t>만기時</a:t>
            </a:r>
          </a:p>
        </p:txBody>
      </p:sp>
      <p:sp>
        <p:nvSpPr>
          <p:cNvPr id="11281" name="Rectangle 21"/>
          <p:cNvSpPr>
            <a:spLocks noChangeArrowheads="1"/>
          </p:cNvSpPr>
          <p:nvPr/>
        </p:nvSpPr>
        <p:spPr bwMode="auto">
          <a:xfrm>
            <a:off x="4887913" y="4037013"/>
            <a:ext cx="3814762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 운용버퍼에서 실제 헤지비용을 차감한 </a:t>
            </a:r>
          </a:p>
          <a:p>
            <a:pPr algn="l"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  운용 수익 발생</a:t>
            </a:r>
          </a:p>
        </p:txBody>
      </p:sp>
      <p:sp>
        <p:nvSpPr>
          <p:cNvPr id="11282" name="Line 22"/>
          <p:cNvSpPr>
            <a:spLocks noChangeShapeType="1"/>
          </p:cNvSpPr>
          <p:nvPr/>
        </p:nvSpPr>
        <p:spPr bwMode="auto">
          <a:xfrm>
            <a:off x="3013075" y="4219575"/>
            <a:ext cx="1662113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3" name="Rectangle 23"/>
          <p:cNvSpPr>
            <a:spLocks noChangeArrowheads="1"/>
          </p:cNvSpPr>
          <p:nvPr/>
        </p:nvSpPr>
        <p:spPr bwMode="auto">
          <a:xfrm>
            <a:off x="4900613" y="3656013"/>
            <a:ext cx="313848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 발행일에 수익으로 인식</a:t>
            </a:r>
          </a:p>
        </p:txBody>
      </p:sp>
      <p:sp>
        <p:nvSpPr>
          <p:cNvPr id="11284" name="Rectangle 40"/>
          <p:cNvSpPr>
            <a:spLocks noChangeArrowheads="1"/>
          </p:cNvSpPr>
          <p:nvPr/>
        </p:nvSpPr>
        <p:spPr bwMode="auto">
          <a:xfrm>
            <a:off x="342900" y="2386013"/>
            <a:ext cx="21844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600" dirty="0">
                <a:latin typeface="바탕" pitchFamily="18" charset="-127"/>
                <a:ea typeface="바탕" pitchFamily="18" charset="-127"/>
              </a:rPr>
              <a:t>[</a:t>
            </a:r>
            <a:r>
              <a:rPr lang="ko-KR" altLang="en-US" sz="1600" dirty="0">
                <a:latin typeface="바탕" pitchFamily="18" charset="-127"/>
                <a:ea typeface="바탕" pitchFamily="18" charset="-127"/>
              </a:rPr>
              <a:t>상품판매가격</a:t>
            </a:r>
            <a:r>
              <a:rPr lang="en-US" altLang="ko-KR" sz="1600" dirty="0">
                <a:latin typeface="바탕" pitchFamily="18" charset="-127"/>
                <a:ea typeface="바탕" pitchFamily="18" charset="-127"/>
              </a:rPr>
              <a:t>]</a:t>
            </a:r>
          </a:p>
          <a:p>
            <a:pPr algn="l">
              <a:lnSpc>
                <a:spcPct val="130000"/>
              </a:lnSpc>
            </a:pPr>
            <a:r>
              <a:rPr lang="en-US" altLang="ko-KR" sz="1600" dirty="0">
                <a:latin typeface="바탕" pitchFamily="18" charset="-127"/>
                <a:ea typeface="바탕" pitchFamily="18" charset="-127"/>
              </a:rPr>
              <a:t>* </a:t>
            </a:r>
            <a:r>
              <a:rPr lang="ko-KR" altLang="en-US" sz="1600" dirty="0">
                <a:latin typeface="바탕" pitchFamily="18" charset="-127"/>
                <a:ea typeface="바탕" pitchFamily="18" charset="-127"/>
              </a:rPr>
              <a:t>상품원가</a:t>
            </a:r>
          </a:p>
          <a:p>
            <a:pPr algn="l">
              <a:lnSpc>
                <a:spcPct val="130000"/>
              </a:lnSpc>
            </a:pPr>
            <a:r>
              <a:rPr lang="en-US" altLang="ko-KR" sz="1600" b="0" dirty="0">
                <a:latin typeface="바탕" pitchFamily="18" charset="-127"/>
                <a:ea typeface="바탕" pitchFamily="18" charset="-127"/>
              </a:rPr>
              <a:t>   - </a:t>
            </a:r>
            <a:r>
              <a:rPr lang="ko-KR" altLang="en-US" sz="1600" b="0" dirty="0">
                <a:latin typeface="바탕" pitchFamily="18" charset="-127"/>
                <a:ea typeface="바탕" pitchFamily="18" charset="-127"/>
              </a:rPr>
              <a:t>운용자산</a:t>
            </a:r>
          </a:p>
          <a:p>
            <a:pPr algn="l">
              <a:lnSpc>
                <a:spcPct val="130000"/>
              </a:lnSpc>
            </a:pPr>
            <a:r>
              <a:rPr lang="en-US" altLang="ko-KR" sz="1600" b="0" dirty="0">
                <a:latin typeface="바탕" pitchFamily="18" charset="-127"/>
                <a:ea typeface="바탕" pitchFamily="18" charset="-127"/>
              </a:rPr>
              <a:t>       (</a:t>
            </a:r>
            <a:r>
              <a:rPr lang="ko-KR" altLang="en-US" sz="1600" b="0" dirty="0" err="1">
                <a:latin typeface="바탕" pitchFamily="18" charset="-127"/>
                <a:ea typeface="바탕" pitchFamily="18" charset="-127"/>
              </a:rPr>
              <a:t>최초이론가</a:t>
            </a:r>
            <a:r>
              <a:rPr lang="en-US" altLang="ko-KR" sz="1600" b="0" dirty="0">
                <a:latin typeface="바탕" pitchFamily="18" charset="-127"/>
                <a:ea typeface="바탕" pitchFamily="18" charset="-127"/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ko-KR" sz="1600" b="0" dirty="0">
                <a:latin typeface="바탕" pitchFamily="18" charset="-127"/>
                <a:ea typeface="바탕" pitchFamily="18" charset="-127"/>
              </a:rPr>
              <a:t>   - </a:t>
            </a:r>
            <a:r>
              <a:rPr lang="ko-KR" altLang="en-US" sz="1600" b="0" dirty="0" err="1">
                <a:latin typeface="바탕" pitchFamily="18" charset="-127"/>
                <a:ea typeface="바탕" pitchFamily="18" charset="-127"/>
              </a:rPr>
              <a:t>운용버퍼</a:t>
            </a:r>
            <a:endParaRPr lang="ko-KR" altLang="en-US" sz="1600" b="0" dirty="0">
              <a:latin typeface="바탕" pitchFamily="18" charset="-127"/>
              <a:ea typeface="바탕" pitchFamily="18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600" b="0" dirty="0">
                <a:latin typeface="바탕" pitchFamily="18" charset="-127"/>
                <a:ea typeface="바탕" pitchFamily="18" charset="-127"/>
              </a:rPr>
              <a:t>       (</a:t>
            </a:r>
            <a:r>
              <a:rPr lang="ko-KR" altLang="en-US" sz="1600" b="0" dirty="0">
                <a:latin typeface="바탕" pitchFamily="18" charset="-127"/>
                <a:ea typeface="바탕" pitchFamily="18" charset="-127"/>
              </a:rPr>
              <a:t>예상운용수익</a:t>
            </a:r>
            <a:r>
              <a:rPr lang="en-US" altLang="ko-KR" sz="1600" b="0" dirty="0">
                <a:latin typeface="바탕" pitchFamily="18" charset="-127"/>
                <a:ea typeface="바탕" pitchFamily="18" charset="-127"/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ko-KR" sz="1600" dirty="0">
                <a:latin typeface="바탕" pitchFamily="18" charset="-127"/>
                <a:ea typeface="바탕" pitchFamily="18" charset="-127"/>
              </a:rPr>
              <a:t> * </a:t>
            </a:r>
            <a:r>
              <a:rPr lang="ko-KR" altLang="en-US" sz="1600" dirty="0">
                <a:latin typeface="바탕" pitchFamily="18" charset="-127"/>
                <a:ea typeface="바탕" pitchFamily="18" charset="-127"/>
              </a:rPr>
              <a:t>영업수익</a:t>
            </a:r>
          </a:p>
          <a:p>
            <a:pPr algn="l">
              <a:lnSpc>
                <a:spcPct val="130000"/>
              </a:lnSpc>
            </a:pPr>
            <a:r>
              <a:rPr lang="ko-KR" altLang="en-US" sz="1600" b="0" dirty="0">
                <a:latin typeface="바탕" pitchFamily="18" charset="-127"/>
                <a:ea typeface="바탕" pitchFamily="18" charset="-127"/>
              </a:rPr>
              <a:t>   </a:t>
            </a:r>
            <a:r>
              <a:rPr lang="en-US" altLang="ko-KR" sz="1600" b="0" dirty="0"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1600" b="0" dirty="0">
                <a:latin typeface="바탕" pitchFamily="18" charset="-127"/>
                <a:ea typeface="바탕" pitchFamily="18" charset="-127"/>
              </a:rPr>
              <a:t>발행사수익</a:t>
            </a:r>
          </a:p>
          <a:p>
            <a:pPr algn="l">
              <a:lnSpc>
                <a:spcPct val="130000"/>
              </a:lnSpc>
            </a:pPr>
            <a:r>
              <a:rPr lang="ko-KR" altLang="en-US" sz="1600" b="0" dirty="0">
                <a:latin typeface="바탕" pitchFamily="18" charset="-127"/>
                <a:ea typeface="바탕" pitchFamily="18" charset="-127"/>
              </a:rPr>
              <a:t>   </a:t>
            </a:r>
            <a:r>
              <a:rPr lang="en-US" altLang="ko-KR" sz="1600" b="0" dirty="0"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1600" b="0" dirty="0">
                <a:latin typeface="바탕" pitchFamily="18" charset="-127"/>
                <a:ea typeface="바탕" pitchFamily="18" charset="-127"/>
              </a:rPr>
              <a:t>판매사수익  </a:t>
            </a:r>
          </a:p>
          <a:p>
            <a:pPr algn="l">
              <a:lnSpc>
                <a:spcPct val="130000"/>
              </a:lnSpc>
            </a:pPr>
            <a:endParaRPr lang="en-US" altLang="ko-KR" sz="1600" dirty="0">
              <a:latin typeface="바탕" pitchFamily="18" charset="-127"/>
              <a:ea typeface="바탕" pitchFamily="18" charset="-127"/>
            </a:endParaRPr>
          </a:p>
          <a:p>
            <a:pPr algn="l">
              <a:lnSpc>
                <a:spcPct val="130000"/>
              </a:lnSpc>
            </a:pPr>
            <a:endParaRPr lang="en-US" altLang="ko-KR" sz="1600" b="0" dirty="0">
              <a:latin typeface="바탕" pitchFamily="18" charset="-127"/>
              <a:ea typeface="바탕" pitchFamily="18" charset="-127"/>
            </a:endParaRPr>
          </a:p>
          <a:p>
            <a:pPr algn="l">
              <a:lnSpc>
                <a:spcPct val="130000"/>
              </a:lnSpc>
            </a:pPr>
            <a:endParaRPr lang="en-US" altLang="ko-KR" sz="1600" b="0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1285" name="Rectangle 44"/>
          <p:cNvSpPr>
            <a:spLocks noChangeArrowheads="1"/>
          </p:cNvSpPr>
          <p:nvPr/>
        </p:nvSpPr>
        <p:spPr bwMode="auto">
          <a:xfrm>
            <a:off x="5764213" y="2589213"/>
            <a:ext cx="31384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1200" b="0">
                <a:latin typeface="바탕" pitchFamily="18" charset="-127"/>
                <a:ea typeface="바탕" pitchFamily="18" charset="-127"/>
              </a:rPr>
              <a:t>이자 </a:t>
            </a:r>
            <a:r>
              <a:rPr lang="en-US" altLang="ko-KR" sz="1200" b="0">
                <a:latin typeface="바탕" pitchFamily="18" charset="-127"/>
                <a:ea typeface="바탕" pitchFamily="18" charset="-127"/>
              </a:rPr>
              <a:t>5%</a:t>
            </a:r>
            <a:endParaRPr lang="ko-KR" altLang="en-US" sz="1200" b="0">
              <a:latin typeface="바탕" pitchFamily="18" charset="-127"/>
              <a:ea typeface="바탕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원금보장형 운용구조</a:t>
            </a:r>
          </a:p>
        </p:txBody>
      </p:sp>
      <p:sp>
        <p:nvSpPr>
          <p:cNvPr id="12291" name="Freeform 3"/>
          <p:cNvSpPr>
            <a:spLocks/>
          </p:cNvSpPr>
          <p:nvPr/>
        </p:nvSpPr>
        <p:spPr bwMode="auto">
          <a:xfrm>
            <a:off x="2865438" y="2759075"/>
            <a:ext cx="4641850" cy="1374775"/>
          </a:xfrm>
          <a:custGeom>
            <a:avLst/>
            <a:gdLst>
              <a:gd name="T0" fmla="*/ 2511 w 2511"/>
              <a:gd name="T1" fmla="*/ 376 h 664"/>
              <a:gd name="T2" fmla="*/ 2511 w 2511"/>
              <a:gd name="T3" fmla="*/ 664 h 664"/>
              <a:gd name="T4" fmla="*/ 0 w 2511"/>
              <a:gd name="T5" fmla="*/ 664 h 664"/>
              <a:gd name="T6" fmla="*/ 1359 w 2511"/>
              <a:gd name="T7" fmla="*/ 0 h 664"/>
              <a:gd name="T8" fmla="*/ 1359 w 2511"/>
              <a:gd name="T9" fmla="*/ 376 h 664"/>
              <a:gd name="T10" fmla="*/ 2511 w 2511"/>
              <a:gd name="T11" fmla="*/ 376 h 6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11"/>
              <a:gd name="T19" fmla="*/ 0 h 664"/>
              <a:gd name="T20" fmla="*/ 2511 w 2511"/>
              <a:gd name="T21" fmla="*/ 664 h 6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11" h="664">
                <a:moveTo>
                  <a:pt x="2511" y="376"/>
                </a:moveTo>
                <a:lnTo>
                  <a:pt x="2511" y="664"/>
                </a:lnTo>
                <a:lnTo>
                  <a:pt x="0" y="664"/>
                </a:lnTo>
                <a:lnTo>
                  <a:pt x="1359" y="0"/>
                </a:lnTo>
                <a:lnTo>
                  <a:pt x="1359" y="376"/>
                </a:lnTo>
                <a:lnTo>
                  <a:pt x="2511" y="37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2" name="Freeform 4" descr="넓은 체크 보드"/>
          <p:cNvSpPr>
            <a:spLocks/>
          </p:cNvSpPr>
          <p:nvPr/>
        </p:nvSpPr>
        <p:spPr bwMode="auto">
          <a:xfrm>
            <a:off x="5386388" y="2733675"/>
            <a:ext cx="2133600" cy="822325"/>
          </a:xfrm>
          <a:custGeom>
            <a:avLst/>
            <a:gdLst>
              <a:gd name="T0" fmla="*/ 0 w 1154"/>
              <a:gd name="T1" fmla="*/ 17 h 397"/>
              <a:gd name="T2" fmla="*/ 0 w 1154"/>
              <a:gd name="T3" fmla="*/ 382 h 397"/>
              <a:gd name="T4" fmla="*/ 1153 w 1154"/>
              <a:gd name="T5" fmla="*/ 397 h 397"/>
              <a:gd name="T6" fmla="*/ 1154 w 1154"/>
              <a:gd name="T7" fmla="*/ 0 h 397"/>
              <a:gd name="T8" fmla="*/ 0 w 1154"/>
              <a:gd name="T9" fmla="*/ 17 h 3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4"/>
              <a:gd name="T16" fmla="*/ 0 h 397"/>
              <a:gd name="T17" fmla="*/ 1154 w 1154"/>
              <a:gd name="T18" fmla="*/ 397 h 3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4" h="397">
                <a:moveTo>
                  <a:pt x="0" y="17"/>
                </a:moveTo>
                <a:lnTo>
                  <a:pt x="0" y="382"/>
                </a:lnTo>
                <a:lnTo>
                  <a:pt x="1153" y="397"/>
                </a:lnTo>
                <a:lnTo>
                  <a:pt x="1154" y="0"/>
                </a:lnTo>
                <a:lnTo>
                  <a:pt x="0" y="17"/>
                </a:lnTo>
                <a:close/>
              </a:path>
            </a:pathLst>
          </a:custGeom>
          <a:pattFill prst="lgCheck">
            <a:fgClr>
              <a:srgbClr val="EAEAEA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3" name="Freeform 5"/>
          <p:cNvSpPr>
            <a:spLocks/>
          </p:cNvSpPr>
          <p:nvPr/>
        </p:nvSpPr>
        <p:spPr bwMode="auto">
          <a:xfrm>
            <a:off x="2860675" y="1538288"/>
            <a:ext cx="5048250" cy="2592387"/>
          </a:xfrm>
          <a:custGeom>
            <a:avLst/>
            <a:gdLst>
              <a:gd name="T0" fmla="*/ 0 w 1344"/>
              <a:gd name="T1" fmla="*/ 0 h 624"/>
              <a:gd name="T2" fmla="*/ 0 w 1344"/>
              <a:gd name="T3" fmla="*/ 624 h 624"/>
              <a:gd name="T4" fmla="*/ 1344 w 1344"/>
              <a:gd name="T5" fmla="*/ 624 h 624"/>
              <a:gd name="T6" fmla="*/ 0 60000 65536"/>
              <a:gd name="T7" fmla="*/ 0 60000 65536"/>
              <a:gd name="T8" fmla="*/ 0 60000 65536"/>
              <a:gd name="T9" fmla="*/ 0 w 1344"/>
              <a:gd name="T10" fmla="*/ 0 h 624"/>
              <a:gd name="T11" fmla="*/ 1344 w 134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624">
                <a:moveTo>
                  <a:pt x="0" y="0"/>
                </a:moveTo>
                <a:lnTo>
                  <a:pt x="0" y="624"/>
                </a:lnTo>
                <a:lnTo>
                  <a:pt x="1344" y="624"/>
                </a:lnTo>
              </a:path>
            </a:pathLst>
          </a:custGeom>
          <a:noFill/>
          <a:ln w="9525" cap="flat" cmpd="sng">
            <a:solidFill>
              <a:srgbClr val="80808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942138" y="4289425"/>
            <a:ext cx="1073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0" lang="ko-KR" altLang="en-US" sz="1000" b="0"/>
              <a:t>만기지수상승률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295525" y="1184275"/>
            <a:ext cx="819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ko-KR" altLang="en-US" sz="1000" b="0"/>
              <a:t>만기수익률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>
            <a:off x="2860675" y="2754313"/>
            <a:ext cx="2525713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V="1">
            <a:off x="2860675" y="2754313"/>
            <a:ext cx="2525713" cy="1376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5386388" y="2754313"/>
            <a:ext cx="0" cy="1376362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5386388" y="3529013"/>
            <a:ext cx="21463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>
            <a:off x="2860675" y="3529013"/>
            <a:ext cx="2525713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5635625" y="3570288"/>
            <a:ext cx="15811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 b="0">
                <a:solidFill>
                  <a:srgbClr val="CC0000"/>
                </a:solidFill>
              </a:rPr>
              <a:t>고객 고정수익</a:t>
            </a:r>
            <a:r>
              <a:rPr lang="en-US" altLang="ko-KR" sz="1000" b="0">
                <a:solidFill>
                  <a:srgbClr val="CC0000"/>
                </a:solidFill>
              </a:rPr>
              <a:t>(Rebate)</a:t>
            </a:r>
          </a:p>
          <a:p>
            <a:endParaRPr lang="ko-KR" altLang="en-US" sz="1000" b="0">
              <a:solidFill>
                <a:srgbClr val="CC0000"/>
              </a:solidFill>
            </a:endParaRP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>
            <a:off x="2860675" y="2495550"/>
            <a:ext cx="508000" cy="258763"/>
          </a:xfrm>
          <a:prstGeom prst="line">
            <a:avLst/>
          </a:prstGeom>
          <a:noFill/>
          <a:ln w="19050">
            <a:solidFill>
              <a:srgbClr val="CC0000"/>
            </a:solidFill>
            <a:prstDash val="sysDot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3368675" y="2339975"/>
            <a:ext cx="1189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ko-KR" altLang="en-US" sz="1000" b="0">
                <a:solidFill>
                  <a:srgbClr val="CC0000"/>
                </a:solidFill>
              </a:rPr>
              <a:t>최고수익률</a:t>
            </a:r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5357813" y="2751138"/>
            <a:ext cx="2193925" cy="95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5748338" y="2935288"/>
            <a:ext cx="1508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ko-KR" altLang="en-US" sz="1000" b="0">
                <a:solidFill>
                  <a:srgbClr val="CC0000"/>
                </a:solidFill>
              </a:rPr>
              <a:t> 운용수익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1520825" y="3522663"/>
            <a:ext cx="1366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ko-KR" altLang="en-US" sz="1000" b="0">
                <a:solidFill>
                  <a:srgbClr val="CC0000"/>
                </a:solidFill>
              </a:rPr>
              <a:t>델타</a:t>
            </a:r>
            <a:r>
              <a:rPr lang="en-US" altLang="ko-KR" sz="1000" b="0">
                <a:solidFill>
                  <a:srgbClr val="CC0000"/>
                </a:solidFill>
              </a:rPr>
              <a:t>(△); </a:t>
            </a:r>
            <a:r>
              <a:rPr lang="ko-KR" altLang="en-US" sz="1000" b="0">
                <a:solidFill>
                  <a:srgbClr val="CC0000"/>
                </a:solidFill>
              </a:rPr>
              <a:t>선물 매수 </a:t>
            </a:r>
          </a:p>
        </p:txBody>
      </p:sp>
      <p:sp>
        <p:nvSpPr>
          <p:cNvPr id="12307" name="Freeform 19"/>
          <p:cNvSpPr>
            <a:spLocks/>
          </p:cNvSpPr>
          <p:nvPr/>
        </p:nvSpPr>
        <p:spPr bwMode="auto">
          <a:xfrm>
            <a:off x="1225550" y="2808288"/>
            <a:ext cx="4211638" cy="1195387"/>
          </a:xfrm>
          <a:custGeom>
            <a:avLst/>
            <a:gdLst>
              <a:gd name="T0" fmla="*/ 0 w 1826"/>
              <a:gd name="T1" fmla="*/ 577 h 577"/>
              <a:gd name="T2" fmla="*/ 302 w 1826"/>
              <a:gd name="T3" fmla="*/ 563 h 577"/>
              <a:gd name="T4" fmla="*/ 653 w 1826"/>
              <a:gd name="T5" fmla="*/ 507 h 577"/>
              <a:gd name="T6" fmla="*/ 1103 w 1826"/>
              <a:gd name="T7" fmla="*/ 303 h 577"/>
              <a:gd name="T8" fmla="*/ 1580 w 1826"/>
              <a:gd name="T9" fmla="*/ 50 h 577"/>
              <a:gd name="T10" fmla="*/ 1735 w 1826"/>
              <a:gd name="T11" fmla="*/ 8 h 577"/>
              <a:gd name="T12" fmla="*/ 1791 w 1826"/>
              <a:gd name="T13" fmla="*/ 36 h 577"/>
              <a:gd name="T14" fmla="*/ 1826 w 1826"/>
              <a:gd name="T15" fmla="*/ 222 h 5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6"/>
              <a:gd name="T25" fmla="*/ 0 h 577"/>
              <a:gd name="T26" fmla="*/ 1826 w 1826"/>
              <a:gd name="T27" fmla="*/ 577 h 57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6" h="577">
                <a:moveTo>
                  <a:pt x="0" y="577"/>
                </a:moveTo>
                <a:cubicBezTo>
                  <a:pt x="50" y="575"/>
                  <a:pt x="193" y="575"/>
                  <a:pt x="302" y="563"/>
                </a:cubicBezTo>
                <a:cubicBezTo>
                  <a:pt x="411" y="551"/>
                  <a:pt x="520" y="550"/>
                  <a:pt x="653" y="507"/>
                </a:cubicBezTo>
                <a:cubicBezTo>
                  <a:pt x="786" y="464"/>
                  <a:pt x="948" y="379"/>
                  <a:pt x="1103" y="303"/>
                </a:cubicBezTo>
                <a:cubicBezTo>
                  <a:pt x="1258" y="227"/>
                  <a:pt x="1475" y="99"/>
                  <a:pt x="1580" y="50"/>
                </a:cubicBezTo>
                <a:cubicBezTo>
                  <a:pt x="1685" y="1"/>
                  <a:pt x="1700" y="10"/>
                  <a:pt x="1735" y="8"/>
                </a:cubicBezTo>
                <a:cubicBezTo>
                  <a:pt x="1770" y="6"/>
                  <a:pt x="1776" y="0"/>
                  <a:pt x="1791" y="36"/>
                </a:cubicBezTo>
                <a:cubicBezTo>
                  <a:pt x="1806" y="72"/>
                  <a:pt x="1819" y="183"/>
                  <a:pt x="1826" y="222"/>
                </a:cubicBezTo>
              </a:path>
            </a:pathLst>
          </a:custGeom>
          <a:noFill/>
          <a:ln w="9525" cap="flat" cmpd="sng">
            <a:solidFill>
              <a:srgbClr val="4D4D4D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1209675" y="4125913"/>
            <a:ext cx="4176713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3970338" y="3540125"/>
            <a:ext cx="1116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 b="0">
                <a:solidFill>
                  <a:srgbClr val="CC0000"/>
                </a:solidFill>
              </a:rPr>
              <a:t>고객 참여율수익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5372100" y="4121150"/>
            <a:ext cx="0" cy="247650"/>
          </a:xfrm>
          <a:prstGeom prst="line">
            <a:avLst/>
          </a:prstGeom>
          <a:noFill/>
          <a:ln w="19050">
            <a:solidFill>
              <a:srgbClr val="CC0000"/>
            </a:solidFill>
            <a:prstDash val="sysDot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1308100" y="4864100"/>
            <a:ext cx="7023100" cy="1595438"/>
          </a:xfrm>
          <a:noFill/>
        </p:spPr>
        <p:txBody>
          <a:bodyPr/>
          <a:lstStyle/>
          <a:p>
            <a:r>
              <a:rPr lang="ko-KR" altLang="en-US" sz="1800">
                <a:latin typeface="HY중고딕" pitchFamily="18" charset="-127"/>
                <a:ea typeface="HY중고딕" pitchFamily="18" charset="-127"/>
              </a:rPr>
              <a:t>원금보장을 위해 채권을 매입하고 남은 자금으로 선물을 매입하여 기초자산</a:t>
            </a:r>
            <a:r>
              <a:rPr lang="en-US" altLang="ko-KR" sz="1800">
                <a:latin typeface="HY중고딕" pitchFamily="18" charset="-127"/>
                <a:ea typeface="HY중고딕" pitchFamily="18" charset="-127"/>
              </a:rPr>
              <a:t>(KOSPI) </a:t>
            </a:r>
            <a:r>
              <a:rPr lang="ko-KR" altLang="en-US" sz="1800">
                <a:latin typeface="HY중고딕" pitchFamily="18" charset="-127"/>
                <a:ea typeface="HY중고딕" pitchFamily="18" charset="-127"/>
              </a:rPr>
              <a:t>상승률을 복제</a:t>
            </a:r>
          </a:p>
          <a:p>
            <a:r>
              <a:rPr lang="ko-KR" altLang="en-US" sz="1800">
                <a:latin typeface="HY중고딕" pitchFamily="18" charset="-127"/>
                <a:ea typeface="HY중고딕" pitchFamily="18" charset="-127"/>
              </a:rPr>
              <a:t>델타헤징 기법 활용</a:t>
            </a:r>
            <a:endParaRPr lang="ko-KR" altLang="en-US" sz="1800">
              <a:latin typeface="HY중고딕" pitchFamily="18" charset="-127"/>
              <a:ea typeface="HY중고딕" pitchFamily="18" charset="-127"/>
              <a:sym typeface="Wingdings" pitchFamily="2" charset="2"/>
            </a:endParaRPr>
          </a:p>
          <a:p>
            <a:r>
              <a:rPr lang="ko-KR" altLang="en-US" sz="180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상승시 선물 매수 수량 확대</a:t>
            </a:r>
            <a:r>
              <a:rPr lang="en-US" altLang="ko-KR" sz="180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, </a:t>
            </a:r>
            <a:r>
              <a:rPr lang="ko-KR" altLang="en-US" sz="180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하락시 수량 축소</a:t>
            </a:r>
            <a:endParaRPr lang="ko-KR" altLang="en-US" sz="180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676775" y="4441825"/>
            <a:ext cx="1292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ko-KR" altLang="en-US" sz="1000" b="0">
                <a:solidFill>
                  <a:srgbClr val="CC0000"/>
                </a:solidFill>
              </a:rPr>
              <a:t>경계지수</a:t>
            </a:r>
            <a:r>
              <a:rPr lang="en-US" altLang="ko-KR" sz="1000" b="0">
                <a:solidFill>
                  <a:srgbClr val="CC0000"/>
                </a:solidFill>
              </a:rPr>
              <a:t>(Barrier)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47800"/>
            <a:ext cx="8172450" cy="482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100">
                <a:ea typeface="굴림" pitchFamily="50" charset="-127"/>
              </a:rPr>
              <a:t>Delta Hedging (</a:t>
            </a:r>
            <a:r>
              <a:rPr lang="ko-KR" altLang="en-US" sz="2100">
                <a:ea typeface="굴림" pitchFamily="50" charset="-127"/>
              </a:rPr>
              <a:t>사례)</a:t>
            </a:r>
          </a:p>
          <a:p>
            <a:pPr>
              <a:buFont typeface="Wingdings" pitchFamily="2" charset="2"/>
              <a:buNone/>
            </a:pPr>
            <a:endParaRPr lang="ko-KR" altLang="en-US" sz="2100">
              <a:ea typeface="굴림" pitchFamily="50" charset="-127"/>
            </a:endParaRPr>
          </a:p>
        </p:txBody>
      </p:sp>
      <p:pic>
        <p:nvPicPr>
          <p:cNvPr id="13317" name="Picture 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011363"/>
            <a:ext cx="3714750" cy="45847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51"/>
          <p:cNvSpPr txBox="1">
            <a:spLocks noChangeArrowheads="1"/>
          </p:cNvSpPr>
          <p:nvPr/>
        </p:nvSpPr>
        <p:spPr bwMode="auto">
          <a:xfrm>
            <a:off x="247650" y="2332038"/>
            <a:ext cx="247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옵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션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가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격</a:t>
            </a:r>
          </a:p>
        </p:txBody>
      </p:sp>
      <p:sp>
        <p:nvSpPr>
          <p:cNvPr id="13319" name="Text Box 52"/>
          <p:cNvSpPr txBox="1">
            <a:spLocks noChangeArrowheads="1"/>
          </p:cNvSpPr>
          <p:nvPr/>
        </p:nvSpPr>
        <p:spPr bwMode="auto">
          <a:xfrm>
            <a:off x="2971800" y="5951538"/>
            <a:ext cx="13208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300">
                <a:latin typeface="Verdana" pitchFamily="34" charset="0"/>
                <a:ea typeface="굴림" pitchFamily="50" charset="-127"/>
              </a:rPr>
              <a:t>KOSPI</a:t>
            </a:r>
            <a:r>
              <a:rPr lang="ko-KR" altLang="en-US" sz="1300">
                <a:latin typeface="Verdana" pitchFamily="34" charset="0"/>
                <a:ea typeface="굴림" pitchFamily="50" charset="-127"/>
              </a:rPr>
              <a:t>200</a:t>
            </a:r>
          </a:p>
        </p:txBody>
      </p:sp>
      <p:sp>
        <p:nvSpPr>
          <p:cNvPr id="13320" name="Text Box 53"/>
          <p:cNvSpPr txBox="1">
            <a:spLocks noChangeArrowheads="1"/>
          </p:cNvSpPr>
          <p:nvPr/>
        </p:nvSpPr>
        <p:spPr bwMode="auto">
          <a:xfrm>
            <a:off x="165100" y="4424363"/>
            <a:ext cx="4953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 10</a:t>
            </a:r>
          </a:p>
        </p:txBody>
      </p:sp>
      <p:sp>
        <p:nvSpPr>
          <p:cNvPr id="13321" name="Text Box 54"/>
          <p:cNvSpPr txBox="1">
            <a:spLocks noChangeArrowheads="1"/>
          </p:cNvSpPr>
          <p:nvPr/>
        </p:nvSpPr>
        <p:spPr bwMode="auto">
          <a:xfrm>
            <a:off x="2393950" y="6192838"/>
            <a:ext cx="6604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 200</a:t>
            </a:r>
          </a:p>
        </p:txBody>
      </p:sp>
      <p:sp>
        <p:nvSpPr>
          <p:cNvPr id="13322" name="Rectangle 55"/>
          <p:cNvSpPr>
            <a:spLocks noChangeArrowheads="1"/>
          </p:cNvSpPr>
          <p:nvPr/>
        </p:nvSpPr>
        <p:spPr bwMode="auto">
          <a:xfrm>
            <a:off x="1485900" y="2011363"/>
            <a:ext cx="11477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969" tIns="48984" rIns="97969" bIns="48984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700">
                <a:latin typeface="Verdana" pitchFamily="34" charset="0"/>
                <a:ea typeface="굴림" pitchFamily="50" charset="-127"/>
              </a:rPr>
              <a:t>Call </a:t>
            </a:r>
            <a:r>
              <a:rPr lang="ko-KR" altLang="en-US" sz="1700">
                <a:latin typeface="Verdana" pitchFamily="34" charset="0"/>
                <a:ea typeface="굴림" pitchFamily="50" charset="-127"/>
              </a:rPr>
              <a:t>옵션</a:t>
            </a:r>
          </a:p>
        </p:txBody>
      </p:sp>
      <p:cxnSp>
        <p:nvCxnSpPr>
          <p:cNvPr id="13323" name="AutoShape 61"/>
          <p:cNvCxnSpPr>
            <a:cxnSpLocks noChangeShapeType="1"/>
          </p:cNvCxnSpPr>
          <p:nvPr/>
        </p:nvCxnSpPr>
        <p:spPr bwMode="auto">
          <a:xfrm rot="5400000" flipH="1" flipV="1">
            <a:off x="1516062" y="2352676"/>
            <a:ext cx="1012825" cy="330200"/>
          </a:xfrm>
          <a:prstGeom prst="curvedConnector5">
            <a:avLst>
              <a:gd name="adj1" fmla="val -23801"/>
              <a:gd name="adj2" fmla="val 737500"/>
              <a:gd name="adj3" fmla="val 12380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3324" name="AutoShape 63"/>
          <p:cNvCxnSpPr>
            <a:cxnSpLocks noChangeShapeType="1"/>
          </p:cNvCxnSpPr>
          <p:nvPr/>
        </p:nvCxnSpPr>
        <p:spPr bwMode="auto">
          <a:xfrm rot="10800000" flipV="1">
            <a:off x="4498975" y="6159500"/>
            <a:ext cx="1527175" cy="403225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sp>
        <p:nvSpPr>
          <p:cNvPr id="13325" name="Line 64"/>
          <p:cNvSpPr>
            <a:spLocks noChangeShapeType="1"/>
          </p:cNvSpPr>
          <p:nvPr/>
        </p:nvSpPr>
        <p:spPr bwMode="auto">
          <a:xfrm>
            <a:off x="2311400" y="4102100"/>
            <a:ext cx="412750" cy="563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969" tIns="48984" rIns="97969" bIns="48984"/>
          <a:lstStyle/>
          <a:p>
            <a:endParaRPr lang="ko-KR" altLang="en-US"/>
          </a:p>
        </p:txBody>
      </p:sp>
      <p:sp>
        <p:nvSpPr>
          <p:cNvPr id="13326" name="Text Box 65"/>
          <p:cNvSpPr txBox="1">
            <a:spLocks noChangeArrowheads="1"/>
          </p:cNvSpPr>
          <p:nvPr/>
        </p:nvSpPr>
        <p:spPr bwMode="auto">
          <a:xfrm>
            <a:off x="908050" y="3779838"/>
            <a:ext cx="22288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기울기(</a:t>
            </a:r>
            <a:r>
              <a:rPr lang="en-US" altLang="ko-KR" sz="1300">
                <a:latin typeface="Verdana" pitchFamily="34" charset="0"/>
                <a:ea typeface="굴림" pitchFamily="50" charset="-127"/>
              </a:rPr>
              <a:t>Delta) 0.5</a:t>
            </a:r>
            <a:r>
              <a:rPr lang="ko-KR" altLang="en-US" sz="1300">
                <a:latin typeface="Verdana" pitchFamily="34" charset="0"/>
                <a:ea typeface="굴림" pitchFamily="50" charset="-127"/>
              </a:rPr>
              <a:t>가정</a:t>
            </a:r>
          </a:p>
        </p:txBody>
      </p:sp>
      <p:sp>
        <p:nvSpPr>
          <p:cNvPr id="72770" name="Rectangle 66"/>
          <p:cNvSpPr>
            <a:spLocks noChangeArrowheads="1"/>
          </p:cNvSpPr>
          <p:nvPr/>
        </p:nvSpPr>
        <p:spPr bwMode="auto">
          <a:xfrm>
            <a:off x="4210050" y="2011363"/>
            <a:ext cx="2971800" cy="320675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0"/>
                  <a:invGamma/>
                </a:srgbClr>
              </a:gs>
              <a:gs pos="50000">
                <a:srgbClr val="006600"/>
              </a:gs>
              <a:gs pos="100000">
                <a:srgbClr val="006600">
                  <a:gamma/>
                  <a:shade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7969" tIns="48984" rIns="97969" bIns="48984" anchor="ctr"/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ko-KR" alt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초기 </a:t>
            </a:r>
            <a:r>
              <a:rPr lang="en-US" altLang="ko-KR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Position</a:t>
            </a:r>
          </a:p>
        </p:txBody>
      </p:sp>
      <p:sp>
        <p:nvSpPr>
          <p:cNvPr id="72771" name="Rectangle 67"/>
          <p:cNvSpPr>
            <a:spLocks noChangeArrowheads="1"/>
          </p:cNvSpPr>
          <p:nvPr/>
        </p:nvSpPr>
        <p:spPr bwMode="auto">
          <a:xfrm>
            <a:off x="4210050" y="3700463"/>
            <a:ext cx="2971800" cy="320675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0"/>
                  <a:invGamma/>
                </a:srgbClr>
              </a:gs>
              <a:gs pos="50000">
                <a:srgbClr val="006600"/>
              </a:gs>
              <a:gs pos="100000">
                <a:srgbClr val="006600">
                  <a:gamma/>
                  <a:shade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7969" tIns="48984" rIns="97969" bIns="48984" anchor="ctr"/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Kospi200</a:t>
            </a:r>
            <a:r>
              <a:rPr lang="ko-KR" alt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지수 1</a:t>
            </a:r>
            <a:r>
              <a:rPr lang="en-US" altLang="ko-KR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pt </a:t>
            </a:r>
            <a:r>
              <a:rPr lang="ko-KR" alt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상승시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72772" name="Rectangle 68"/>
          <p:cNvSpPr>
            <a:spLocks noChangeArrowheads="1"/>
          </p:cNvSpPr>
          <p:nvPr/>
        </p:nvSpPr>
        <p:spPr bwMode="auto">
          <a:xfrm>
            <a:off x="4210050" y="5308600"/>
            <a:ext cx="2971800" cy="322263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0"/>
                  <a:invGamma/>
                </a:srgbClr>
              </a:gs>
              <a:gs pos="50000">
                <a:srgbClr val="006600"/>
              </a:gs>
              <a:gs pos="100000">
                <a:srgbClr val="006600">
                  <a:gamma/>
                  <a:shade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7969" tIns="48984" rIns="97969" bIns="48984" anchor="ctr"/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Kospi200</a:t>
            </a:r>
            <a:r>
              <a:rPr lang="ko-KR" alt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지수 1</a:t>
            </a:r>
            <a:r>
              <a:rPr lang="en-US" altLang="ko-KR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pt </a:t>
            </a:r>
            <a:r>
              <a:rPr lang="ko-KR" alt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pitchFamily="50" charset="-127"/>
              </a:rPr>
              <a:t>하락시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330" name="Text Box 69"/>
          <p:cNvSpPr txBox="1">
            <a:spLocks noChangeArrowheads="1"/>
          </p:cNvSpPr>
          <p:nvPr/>
        </p:nvSpPr>
        <p:spPr bwMode="auto">
          <a:xfrm>
            <a:off x="4127500" y="2332038"/>
            <a:ext cx="5035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-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Call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옵션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2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0계약 매도 (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Delta –10)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- 옵션가격 변동 위험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Hedge 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위해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KOSPI200 10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계약 매수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(또는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KOSPI200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지수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Basket 10</a:t>
            </a:r>
            <a:r>
              <a:rPr lang="ko-KR" altLang="en-US" sz="1300" b="0" dirty="0" err="1">
                <a:latin typeface="Verdana" pitchFamily="34" charset="0"/>
                <a:ea typeface="굴림" pitchFamily="50" charset="-127"/>
              </a:rPr>
              <a:t>억원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매수)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             </a:t>
            </a:r>
            <a:r>
              <a:rPr lang="en-US" altLang="ko-KR" sz="1300" b="0" dirty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Delta Neutral Position </a:t>
            </a:r>
            <a:r>
              <a:rPr lang="ko-KR" altLang="en-US" sz="1300" b="0" dirty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구축 </a:t>
            </a:r>
          </a:p>
        </p:txBody>
      </p:sp>
      <p:sp>
        <p:nvSpPr>
          <p:cNvPr id="72776" name="AutoShape 72"/>
          <p:cNvSpPr>
            <a:spLocks noChangeArrowheads="1"/>
          </p:cNvSpPr>
          <p:nvPr/>
        </p:nvSpPr>
        <p:spPr bwMode="auto">
          <a:xfrm>
            <a:off x="4375150" y="3217863"/>
            <a:ext cx="660400" cy="320675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7969" tIns="48984" rIns="97969" bIns="4898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332" name="Text Box 73"/>
          <p:cNvSpPr txBox="1">
            <a:spLocks noChangeArrowheads="1"/>
          </p:cNvSpPr>
          <p:nvPr/>
        </p:nvSpPr>
        <p:spPr bwMode="auto">
          <a:xfrm>
            <a:off x="4375150" y="4262438"/>
            <a:ext cx="487045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ko-KR" altLang="en-US" sz="390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333" name="Text Box 75"/>
          <p:cNvSpPr txBox="1">
            <a:spLocks noChangeArrowheads="1"/>
          </p:cNvSpPr>
          <p:nvPr/>
        </p:nvSpPr>
        <p:spPr bwMode="auto">
          <a:xfrm>
            <a:off x="4127500" y="4021138"/>
            <a:ext cx="4953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-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Call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옵션가격 10.5로 상승       </a:t>
            </a:r>
            <a:r>
              <a:rPr lang="ko-KR" altLang="en-US" sz="1300" b="0" dirty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옵션손익 –5,000,000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                                        (-0.5*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5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00,000*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2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0계약)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-선물가격 1</a:t>
            </a:r>
            <a:r>
              <a:rPr lang="en-US" altLang="ko-KR" sz="1300" b="0" dirty="0" err="1">
                <a:latin typeface="Verdana" pitchFamily="34" charset="0"/>
                <a:ea typeface="굴림" pitchFamily="50" charset="-127"/>
              </a:rPr>
              <a:t>pt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 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상승      </a:t>
            </a:r>
            <a:r>
              <a:rPr lang="ko-KR" altLang="en-US" sz="1300" b="0" dirty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선물손익 +5,000,000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                              (+1.0 * 500,000*10계약)</a:t>
            </a:r>
          </a:p>
        </p:txBody>
      </p:sp>
      <p:sp>
        <p:nvSpPr>
          <p:cNvPr id="13334" name="Line 76"/>
          <p:cNvSpPr>
            <a:spLocks noChangeShapeType="1"/>
          </p:cNvSpPr>
          <p:nvPr/>
        </p:nvSpPr>
        <p:spPr bwMode="auto">
          <a:xfrm>
            <a:off x="6438900" y="4183063"/>
            <a:ext cx="247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969" tIns="48984" rIns="97969" bIns="48984"/>
          <a:lstStyle/>
          <a:p>
            <a:endParaRPr lang="ko-KR" altLang="en-US"/>
          </a:p>
        </p:txBody>
      </p:sp>
      <p:sp>
        <p:nvSpPr>
          <p:cNvPr id="13335" name="Line 77"/>
          <p:cNvSpPr>
            <a:spLocks noChangeShapeType="1"/>
          </p:cNvSpPr>
          <p:nvPr/>
        </p:nvSpPr>
        <p:spPr bwMode="auto">
          <a:xfrm>
            <a:off x="5778500" y="4745038"/>
            <a:ext cx="247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969" tIns="48984" rIns="97969" bIns="48984"/>
          <a:lstStyle/>
          <a:p>
            <a:endParaRPr lang="ko-KR" altLang="en-US"/>
          </a:p>
        </p:txBody>
      </p:sp>
      <p:sp>
        <p:nvSpPr>
          <p:cNvPr id="13336" name="Text Box 78"/>
          <p:cNvSpPr txBox="1">
            <a:spLocks noChangeArrowheads="1"/>
          </p:cNvSpPr>
          <p:nvPr/>
        </p:nvSpPr>
        <p:spPr bwMode="auto">
          <a:xfrm>
            <a:off x="4127500" y="5630863"/>
            <a:ext cx="487045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- Call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옵션가격 9.5로 하락       </a:t>
            </a:r>
            <a:r>
              <a:rPr lang="ko-KR" altLang="en-US" sz="1300" b="0" dirty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옵션손익 +5,000,000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                                       (0.5*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5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00,000*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2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0계약)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-선물가격 1</a:t>
            </a:r>
            <a:r>
              <a:rPr lang="en-US" altLang="ko-KR" sz="1300" b="0" dirty="0" err="1">
                <a:latin typeface="Verdana" pitchFamily="34" charset="0"/>
                <a:ea typeface="굴림" pitchFamily="50" charset="-127"/>
              </a:rPr>
              <a:t>pt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 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하락      </a:t>
            </a:r>
            <a:r>
              <a:rPr lang="ko-KR" altLang="en-US" sz="1300" b="0" dirty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선물손익 -5,000,000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                             (-1.0 * 500,000*10계약)</a:t>
            </a:r>
          </a:p>
        </p:txBody>
      </p:sp>
      <p:sp>
        <p:nvSpPr>
          <p:cNvPr id="13337" name="Line 79"/>
          <p:cNvSpPr>
            <a:spLocks noChangeShapeType="1"/>
          </p:cNvSpPr>
          <p:nvPr/>
        </p:nvSpPr>
        <p:spPr bwMode="auto">
          <a:xfrm>
            <a:off x="6356350" y="5872163"/>
            <a:ext cx="247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969" tIns="48984" rIns="97969" bIns="48984"/>
          <a:lstStyle/>
          <a:p>
            <a:endParaRPr lang="ko-KR" altLang="en-US"/>
          </a:p>
        </p:txBody>
      </p:sp>
      <p:sp>
        <p:nvSpPr>
          <p:cNvPr id="13338" name="Line 80"/>
          <p:cNvSpPr>
            <a:spLocks noChangeShapeType="1"/>
          </p:cNvSpPr>
          <p:nvPr/>
        </p:nvSpPr>
        <p:spPr bwMode="auto">
          <a:xfrm>
            <a:off x="5778500" y="6434138"/>
            <a:ext cx="247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969" tIns="48984" rIns="97969" bIns="48984"/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8EEAB5A-1BDE-D2E8-DB19-C56A77235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29650" cy="609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원금보장형 운용구조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47800"/>
            <a:ext cx="8172450" cy="482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100">
                <a:ea typeface="굴림" pitchFamily="50" charset="-127"/>
              </a:rPr>
              <a:t>Dynamic</a:t>
            </a:r>
            <a:r>
              <a:rPr lang="ko-KR" altLang="en-US" sz="2100">
                <a:ea typeface="굴림" pitchFamily="50" charset="-127"/>
              </a:rPr>
              <a:t> </a:t>
            </a:r>
            <a:r>
              <a:rPr lang="en-US" altLang="ko-KR" sz="2100">
                <a:ea typeface="굴림" pitchFamily="50" charset="-127"/>
              </a:rPr>
              <a:t>Hedging</a:t>
            </a:r>
          </a:p>
          <a:p>
            <a:pPr>
              <a:buFont typeface="Wingdings" pitchFamily="2" charset="2"/>
              <a:buNone/>
            </a:pPr>
            <a:endParaRPr lang="ko-KR" altLang="en-US" sz="3400">
              <a:ea typeface="굴림" pitchFamily="50" charset="-127"/>
            </a:endParaRPr>
          </a:p>
        </p:txBody>
      </p:sp>
      <p:cxnSp>
        <p:nvCxnSpPr>
          <p:cNvPr id="14341" name="AutoShape 11"/>
          <p:cNvCxnSpPr>
            <a:cxnSpLocks noChangeShapeType="1"/>
          </p:cNvCxnSpPr>
          <p:nvPr/>
        </p:nvCxnSpPr>
        <p:spPr bwMode="auto">
          <a:xfrm rot="5400000" flipH="1" flipV="1">
            <a:off x="1516062" y="2352676"/>
            <a:ext cx="1012825" cy="330200"/>
          </a:xfrm>
          <a:prstGeom prst="curvedConnector5">
            <a:avLst>
              <a:gd name="adj1" fmla="val -23801"/>
              <a:gd name="adj2" fmla="val 737500"/>
              <a:gd name="adj3" fmla="val 12380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4342" name="AutoShape 12"/>
          <p:cNvCxnSpPr>
            <a:cxnSpLocks noChangeShapeType="1"/>
          </p:cNvCxnSpPr>
          <p:nvPr/>
        </p:nvCxnSpPr>
        <p:spPr bwMode="auto">
          <a:xfrm rot="10800000" flipV="1">
            <a:off x="4498975" y="6159500"/>
            <a:ext cx="1527175" cy="403225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sp>
        <p:nvSpPr>
          <p:cNvPr id="14343" name="Text Box 18"/>
          <p:cNvSpPr txBox="1">
            <a:spLocks noChangeArrowheads="1"/>
          </p:cNvSpPr>
          <p:nvPr/>
        </p:nvSpPr>
        <p:spPr bwMode="auto">
          <a:xfrm>
            <a:off x="4127500" y="2011363"/>
            <a:ext cx="50355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- 기초자산 가격 변화에 따른 옵션가격 움직임은 비선형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- 기초자산가격 변화에 따라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Option Delta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도 변화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- Dynamic Hedging(</a:t>
            </a:r>
            <a:r>
              <a:rPr lang="ko-KR" altLang="en-US" sz="1300" b="0" dirty="0" err="1">
                <a:latin typeface="Verdana" pitchFamily="34" charset="0"/>
                <a:ea typeface="굴림" pitchFamily="50" charset="-127"/>
              </a:rPr>
              <a:t>동적헤징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)은 변화된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Delta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수준에 </a:t>
            </a:r>
            <a:r>
              <a:rPr lang="ko-KR" altLang="en-US" sz="1300" b="0" dirty="0" err="1">
                <a:latin typeface="Verdana" pitchFamily="34" charset="0"/>
                <a:ea typeface="굴림" pitchFamily="50" charset="-127"/>
              </a:rPr>
              <a:t>맞추</a:t>
            </a:r>
            <a:endParaRPr lang="ko-KR" altLang="en-US" sz="1300" b="0" dirty="0">
              <a:latin typeface="Verdana" pitchFamily="34" charset="0"/>
              <a:ea typeface="굴림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어 </a:t>
            </a:r>
            <a:r>
              <a:rPr lang="ko-KR" altLang="en-US" sz="1300" b="0" dirty="0" err="1">
                <a:latin typeface="Verdana" pitchFamily="34" charset="0"/>
                <a:ea typeface="굴림" pitchFamily="50" charset="-127"/>
              </a:rPr>
              <a:t>헤징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</a:t>
            </a:r>
            <a:r>
              <a:rPr lang="en-US" altLang="ko-KR" sz="1300" b="0" dirty="0" err="1">
                <a:latin typeface="Verdana" pitchFamily="34" charset="0"/>
                <a:ea typeface="굴림" pitchFamily="50" charset="-127"/>
              </a:rPr>
              <a:t>Posion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을 조절하는 것을 의미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ko-KR" altLang="en-US" sz="1300" b="0" dirty="0">
              <a:latin typeface="Verdana" pitchFamily="34" charset="0"/>
              <a:ea typeface="굴림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-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Delta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가 0.6으로 </a:t>
            </a:r>
            <a:r>
              <a:rPr lang="ko-KR" altLang="en-US" sz="1300" b="0" dirty="0" err="1">
                <a:latin typeface="Verdana" pitchFamily="34" charset="0"/>
                <a:ea typeface="굴림" pitchFamily="50" charset="-127"/>
              </a:rPr>
              <a:t>상승시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옵션 매도로 인한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Delta –12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이므로 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선물 2계약 추가 매수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- Delta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가 0.4으로 </a:t>
            </a:r>
            <a:r>
              <a:rPr lang="ko-KR" altLang="en-US" sz="1300" b="0" dirty="0" err="1">
                <a:latin typeface="Verdana" pitchFamily="34" charset="0"/>
                <a:ea typeface="굴림" pitchFamily="50" charset="-127"/>
              </a:rPr>
              <a:t>하락시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옵션매도로 인한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Delta –8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이므로 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보유한 선물 2계약 매도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- Call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옵션 매도 후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Dynamic Hedging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은 고가 매수, 저가 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매도로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Hedging Cost 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발생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ko-KR" altLang="en-US" sz="1300" b="0" dirty="0">
              <a:latin typeface="Verdana" pitchFamily="34" charset="0"/>
              <a:ea typeface="굴림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- 이론적으로 (옵션매도 포지션 손익 +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Hedging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손익) = 0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* 현물(주식)로 </a:t>
            </a:r>
            <a:r>
              <a:rPr lang="en-US" altLang="ko-KR" sz="1300" b="0" dirty="0">
                <a:latin typeface="Verdana" pitchFamily="34" charset="0"/>
                <a:ea typeface="굴림" pitchFamily="50" charset="-127"/>
              </a:rPr>
              <a:t>Hedging</a:t>
            </a: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시 평균 보유 금액에 대한 </a:t>
            </a:r>
            <a:r>
              <a:rPr lang="ko-KR" altLang="en-US" sz="1300" b="0" dirty="0" err="1">
                <a:latin typeface="Verdana" pitchFamily="34" charset="0"/>
                <a:ea typeface="굴림" pitchFamily="50" charset="-127"/>
              </a:rPr>
              <a:t>무위험</a:t>
            </a:r>
            <a:endParaRPr lang="ko-KR" altLang="en-US" sz="1300" b="0" dirty="0">
              <a:latin typeface="Verdana" pitchFamily="34" charset="0"/>
              <a:ea typeface="굴림" pitchFamily="50" charset="-127"/>
            </a:endParaRP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 b="0" dirty="0">
                <a:latin typeface="Verdana" pitchFamily="34" charset="0"/>
                <a:ea typeface="굴림" pitchFamily="50" charset="-127"/>
              </a:rPr>
              <a:t>   이자율 수익 발생</a:t>
            </a:r>
          </a:p>
        </p:txBody>
      </p:sp>
      <p:sp>
        <p:nvSpPr>
          <p:cNvPr id="14344" name="Text Box 20"/>
          <p:cNvSpPr txBox="1">
            <a:spLocks noChangeArrowheads="1"/>
          </p:cNvSpPr>
          <p:nvPr/>
        </p:nvSpPr>
        <p:spPr bwMode="auto">
          <a:xfrm>
            <a:off x="4375150" y="4262438"/>
            <a:ext cx="487045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ko-KR" altLang="en-US" sz="3900"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14345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011363"/>
            <a:ext cx="3797300" cy="4503737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Text Box 28"/>
          <p:cNvSpPr txBox="1">
            <a:spLocks noChangeArrowheads="1"/>
          </p:cNvSpPr>
          <p:nvPr/>
        </p:nvSpPr>
        <p:spPr bwMode="auto">
          <a:xfrm>
            <a:off x="330200" y="2252663"/>
            <a:ext cx="33020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옵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션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가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300">
                <a:latin typeface="Verdana" pitchFamily="34" charset="0"/>
                <a:ea typeface="굴림" pitchFamily="50" charset="-127"/>
              </a:rPr>
              <a:t>격</a:t>
            </a:r>
          </a:p>
        </p:txBody>
      </p:sp>
      <p:sp>
        <p:nvSpPr>
          <p:cNvPr id="14347" name="Text Box 29"/>
          <p:cNvSpPr txBox="1">
            <a:spLocks noChangeArrowheads="1"/>
          </p:cNvSpPr>
          <p:nvPr/>
        </p:nvSpPr>
        <p:spPr bwMode="auto">
          <a:xfrm>
            <a:off x="3054350" y="6192838"/>
            <a:ext cx="13208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300">
                <a:latin typeface="Verdana" pitchFamily="34" charset="0"/>
                <a:ea typeface="굴림" pitchFamily="50" charset="-127"/>
              </a:rPr>
              <a:t>KOSPI</a:t>
            </a:r>
            <a:r>
              <a:rPr lang="ko-KR" altLang="en-US" sz="1300">
                <a:latin typeface="Verdana" pitchFamily="34" charset="0"/>
                <a:ea typeface="굴림" pitchFamily="50" charset="-127"/>
              </a:rPr>
              <a:t>200</a:t>
            </a:r>
          </a:p>
        </p:txBody>
      </p:sp>
      <p:sp>
        <p:nvSpPr>
          <p:cNvPr id="14348" name="Text Box 30"/>
          <p:cNvSpPr txBox="1">
            <a:spLocks noChangeArrowheads="1"/>
          </p:cNvSpPr>
          <p:nvPr/>
        </p:nvSpPr>
        <p:spPr bwMode="auto">
          <a:xfrm>
            <a:off x="742950" y="5067300"/>
            <a:ext cx="11557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300">
                <a:latin typeface="Verdana" pitchFamily="34" charset="0"/>
                <a:ea typeface="굴림" pitchFamily="50" charset="-127"/>
              </a:rPr>
              <a:t>Delta=0.4</a:t>
            </a:r>
            <a:endParaRPr lang="ko-KR" altLang="en-US" sz="130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4349" name="Rectangle 31"/>
          <p:cNvSpPr>
            <a:spLocks noChangeArrowheads="1"/>
          </p:cNvSpPr>
          <p:nvPr/>
        </p:nvSpPr>
        <p:spPr bwMode="auto">
          <a:xfrm>
            <a:off x="908050" y="2090738"/>
            <a:ext cx="2889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500">
                <a:latin typeface="Verdana" pitchFamily="34" charset="0"/>
                <a:ea typeface="굴림" pitchFamily="50" charset="-127"/>
              </a:rPr>
              <a:t>Call </a:t>
            </a:r>
            <a:r>
              <a:rPr lang="ko-KR" altLang="en-US" sz="1500">
                <a:latin typeface="Verdana" pitchFamily="34" charset="0"/>
                <a:ea typeface="굴림" pitchFamily="50" charset="-127"/>
              </a:rPr>
              <a:t>옵션 </a:t>
            </a:r>
            <a:r>
              <a:rPr lang="en-US" altLang="ko-KR" sz="1500">
                <a:latin typeface="Verdana" pitchFamily="34" charset="0"/>
                <a:ea typeface="굴림" pitchFamily="50" charset="-127"/>
              </a:rPr>
              <a:t>Delta</a:t>
            </a:r>
            <a:r>
              <a:rPr lang="ko-KR" altLang="en-US" sz="1500">
                <a:latin typeface="Verdana" pitchFamily="34" charset="0"/>
                <a:ea typeface="굴림" pitchFamily="50" charset="-127"/>
              </a:rPr>
              <a:t>값 변화(예시)</a:t>
            </a:r>
          </a:p>
        </p:txBody>
      </p:sp>
      <p:sp>
        <p:nvSpPr>
          <p:cNvPr id="14350" name="Text Box 32"/>
          <p:cNvSpPr txBox="1">
            <a:spLocks noChangeArrowheads="1"/>
          </p:cNvSpPr>
          <p:nvPr/>
        </p:nvSpPr>
        <p:spPr bwMode="auto">
          <a:xfrm>
            <a:off x="1485900" y="4503738"/>
            <a:ext cx="11557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300">
                <a:latin typeface="Verdana" pitchFamily="34" charset="0"/>
                <a:ea typeface="굴림" pitchFamily="50" charset="-127"/>
              </a:rPr>
              <a:t>Delta=0.5</a:t>
            </a:r>
            <a:endParaRPr lang="ko-KR" altLang="en-US" sz="130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4351" name="Text Box 33"/>
          <p:cNvSpPr txBox="1">
            <a:spLocks noChangeArrowheads="1"/>
          </p:cNvSpPr>
          <p:nvPr/>
        </p:nvSpPr>
        <p:spPr bwMode="auto">
          <a:xfrm>
            <a:off x="2228850" y="3538538"/>
            <a:ext cx="11557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300">
                <a:latin typeface="Verdana" pitchFamily="34" charset="0"/>
                <a:ea typeface="굴림" pitchFamily="50" charset="-127"/>
              </a:rPr>
              <a:t>Delta=0.6</a:t>
            </a:r>
            <a:endParaRPr lang="ko-KR" altLang="en-US" sz="130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FFC9EB8-0FF0-AF4C-143D-DFB9CA920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29650" cy="609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원금보장형 운용구조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원금비보장형</a:t>
            </a:r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(Two-Stock</a:t>
            </a:r>
            <a:r>
              <a:rPr lang="ko-KR" altLang="en-US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형</a:t>
            </a:r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85825" y="1123950"/>
            <a:ext cx="78105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ko-KR" altLang="en-US" sz="1600" b="0" dirty="0"/>
              <a:t>기본구조 </a:t>
            </a:r>
            <a:r>
              <a:rPr lang="en-US" altLang="ko-KR" sz="1600" b="0" dirty="0"/>
              <a:t>:</a:t>
            </a:r>
            <a:r>
              <a:rPr lang="en-US" altLang="ko-KR" sz="1600" b="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1600" b="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1600" b="0" dirty="0">
                <a:latin typeface="HY중고딕" pitchFamily="18" charset="-127"/>
                <a:ea typeface="HY중고딕" pitchFamily="18" charset="-127"/>
              </a:rPr>
              <a:t>개의 주식 종목을 기초자산으로 하는 원금 </a:t>
            </a:r>
            <a:r>
              <a:rPr lang="ko-KR" altLang="en-US" sz="1600" b="0" dirty="0" err="1">
                <a:latin typeface="HY중고딕" pitchFamily="18" charset="-127"/>
                <a:ea typeface="HY중고딕" pitchFamily="18" charset="-127"/>
              </a:rPr>
              <a:t>비보장</a:t>
            </a:r>
            <a:r>
              <a:rPr lang="en-US" altLang="ko-KR" sz="1600" b="0" dirty="0">
                <a:latin typeface="HY중고딕" pitchFamily="18" charset="-127"/>
                <a:ea typeface="HY중고딕" pitchFamily="18" charset="-127"/>
              </a:rPr>
              <a:t>ELS</a:t>
            </a:r>
          </a:p>
          <a:p>
            <a:pPr algn="l"/>
            <a:r>
              <a:rPr lang="en-US" altLang="ko-KR" sz="1600" b="0" dirty="0">
                <a:latin typeface="HY중고딕" pitchFamily="18" charset="-127"/>
                <a:ea typeface="HY중고딕" pitchFamily="18" charset="-127"/>
              </a:rPr>
              <a:t>               2</a:t>
            </a:r>
            <a:r>
              <a:rPr lang="ko-KR" altLang="en-US" sz="1600" b="0" dirty="0">
                <a:latin typeface="HY중고딕" pitchFamily="18" charset="-127"/>
                <a:ea typeface="HY중고딕" pitchFamily="18" charset="-127"/>
              </a:rPr>
              <a:t>종목 중 </a:t>
            </a:r>
            <a:r>
              <a:rPr lang="en-US" altLang="ko-KR" sz="1600" b="0" dirty="0">
                <a:latin typeface="HY중고딕" pitchFamily="18" charset="-127"/>
                <a:ea typeface="HY중고딕" pitchFamily="18" charset="-127"/>
              </a:rPr>
              <a:t>Worst Performance</a:t>
            </a:r>
            <a:r>
              <a:rPr lang="ko-KR" altLang="en-US" sz="1600" b="0" dirty="0">
                <a:latin typeface="HY중고딕" pitchFamily="18" charset="-127"/>
                <a:ea typeface="HY중고딕" pitchFamily="18" charset="-127"/>
              </a:rPr>
              <a:t>기준으로 수익을 지급</a:t>
            </a:r>
          </a:p>
          <a:p>
            <a:pPr algn="l"/>
            <a:r>
              <a:rPr lang="ko-KR" altLang="en-US" sz="1600" b="0" dirty="0">
                <a:latin typeface="HY중고딕" pitchFamily="18" charset="-127"/>
                <a:ea typeface="HY중고딕" pitchFamily="18" charset="-127"/>
              </a:rPr>
              <a:t>               일정 기간 마다 평가하여 조기상환이 가능 </a:t>
            </a:r>
          </a:p>
          <a:p>
            <a:pPr algn="l"/>
            <a:r>
              <a:rPr lang="ko-KR" altLang="en-US" sz="1600" b="0" dirty="0">
                <a:latin typeface="HY중고딕" pitchFamily="18" charset="-127"/>
                <a:ea typeface="HY중고딕" pitchFamily="18" charset="-127"/>
              </a:rPr>
              <a:t>               만기 시점까지 조기상환이 안되면 원금손실 위험이 있음</a:t>
            </a:r>
          </a:p>
          <a:p>
            <a:pPr algn="l"/>
            <a:endParaRPr lang="ko-KR" altLang="en-US" sz="1600" b="0" dirty="0">
              <a:latin typeface="HY중고딕" pitchFamily="18" charset="-127"/>
              <a:ea typeface="HY중고딕" pitchFamily="18" charset="-127"/>
            </a:endParaRPr>
          </a:p>
          <a:p>
            <a:pPr algn="l"/>
            <a:r>
              <a:rPr lang="ko-KR" altLang="en-US" sz="1600" b="0" dirty="0"/>
              <a:t>운용</a:t>
            </a:r>
            <a:r>
              <a:rPr lang="en-US" altLang="ko-KR" sz="1600" b="0" dirty="0"/>
              <a:t>Risk </a:t>
            </a:r>
            <a:r>
              <a:rPr lang="ko-KR" altLang="en-US" sz="1600" b="0" dirty="0"/>
              <a:t>요인 </a:t>
            </a:r>
            <a:r>
              <a:rPr lang="en-US" altLang="ko-KR" sz="1600" b="0" dirty="0"/>
              <a:t>:</a:t>
            </a:r>
            <a:r>
              <a:rPr lang="en-US" altLang="ko-KR" dirty="0"/>
              <a:t> </a:t>
            </a:r>
            <a:r>
              <a:rPr lang="ko-KR" altLang="en-US" sz="1600" b="0" dirty="0">
                <a:latin typeface="HY중고딕" pitchFamily="18" charset="-127"/>
                <a:ea typeface="HY중고딕" pitchFamily="18" charset="-127"/>
              </a:rPr>
              <a:t>조기상환 시점에 기초자산이 경계치 위에서 상환 되면 </a:t>
            </a:r>
          </a:p>
          <a:p>
            <a:pPr algn="l"/>
            <a:r>
              <a:rPr lang="ko-KR" altLang="en-US" sz="1600" b="0" dirty="0">
                <a:latin typeface="HY중고딕" pitchFamily="18" charset="-127"/>
                <a:ea typeface="HY중고딕" pitchFamily="18" charset="-127"/>
              </a:rPr>
              <a:t>                       </a:t>
            </a:r>
            <a:r>
              <a:rPr lang="ko-KR" altLang="en-US" sz="1600" b="0" dirty="0" err="1">
                <a:latin typeface="HY중고딕" pitchFamily="18" charset="-127"/>
                <a:ea typeface="HY중고딕" pitchFamily="18" charset="-127"/>
              </a:rPr>
              <a:t>헤지운용손실</a:t>
            </a:r>
            <a:r>
              <a:rPr lang="ko-KR" altLang="en-US" sz="1600" b="0" dirty="0">
                <a:latin typeface="HY중고딕" pitchFamily="18" charset="-127"/>
                <a:ea typeface="HY중고딕" pitchFamily="18" charset="-127"/>
              </a:rPr>
              <a:t> 가능성 존재</a:t>
            </a:r>
          </a:p>
          <a:p>
            <a:pPr algn="l"/>
            <a:endParaRPr lang="ko-KR" altLang="en-US" sz="1600" b="0" dirty="0"/>
          </a:p>
          <a:p>
            <a:pPr algn="l"/>
            <a:r>
              <a:rPr lang="ko-KR" altLang="en-US" sz="1600" b="0" dirty="0"/>
              <a:t>   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2155825" y="3351213"/>
            <a:ext cx="4546600" cy="2711450"/>
            <a:chOff x="1388" y="2465"/>
            <a:chExt cx="2864" cy="1708"/>
          </a:xfrm>
        </p:grpSpPr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3912" y="3385"/>
              <a:ext cx="34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0" lang="ko-KR" altLang="en-US" b="0"/>
                <a:t>주가</a:t>
              </a:r>
            </a:p>
          </p:txBody>
        </p:sp>
        <p:sp>
          <p:nvSpPr>
            <p:cNvPr id="15367" name="Line 6"/>
            <p:cNvSpPr>
              <a:spLocks noChangeShapeType="1"/>
            </p:cNvSpPr>
            <p:nvPr/>
          </p:nvSpPr>
          <p:spPr bwMode="auto">
            <a:xfrm flipV="1">
              <a:off x="2012" y="3351"/>
              <a:ext cx="0" cy="678"/>
            </a:xfrm>
            <a:prstGeom prst="line">
              <a:avLst/>
            </a:prstGeom>
            <a:noFill/>
            <a:ln w="6350" cap="rnd">
              <a:solidFill>
                <a:srgbClr val="969696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8" name="Line 7"/>
            <p:cNvSpPr>
              <a:spLocks noChangeShapeType="1"/>
            </p:cNvSpPr>
            <p:nvPr/>
          </p:nvSpPr>
          <p:spPr bwMode="auto">
            <a:xfrm>
              <a:off x="1388" y="3350"/>
              <a:ext cx="2861" cy="1"/>
            </a:xfrm>
            <a:prstGeom prst="line">
              <a:avLst/>
            </a:prstGeom>
            <a:noFill/>
            <a:ln w="6350">
              <a:solidFill>
                <a:srgbClr val="969696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9" name="Line 8"/>
            <p:cNvSpPr>
              <a:spLocks noChangeShapeType="1"/>
            </p:cNvSpPr>
            <p:nvPr/>
          </p:nvSpPr>
          <p:spPr bwMode="auto">
            <a:xfrm flipV="1">
              <a:off x="2012" y="3597"/>
              <a:ext cx="49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0" name="Line 9"/>
            <p:cNvSpPr>
              <a:spLocks noChangeShapeType="1"/>
            </p:cNvSpPr>
            <p:nvPr/>
          </p:nvSpPr>
          <p:spPr bwMode="auto">
            <a:xfrm flipV="1">
              <a:off x="2775" y="2648"/>
              <a:ext cx="0" cy="1447"/>
            </a:xfrm>
            <a:prstGeom prst="line">
              <a:avLst/>
            </a:prstGeom>
            <a:noFill/>
            <a:ln w="6350">
              <a:solidFill>
                <a:srgbClr val="969696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1" name="Rectangle 10"/>
            <p:cNvSpPr>
              <a:spLocks noChangeArrowheads="1"/>
            </p:cNvSpPr>
            <p:nvPr/>
          </p:nvSpPr>
          <p:spPr bwMode="auto">
            <a:xfrm>
              <a:off x="2780" y="3980"/>
              <a:ext cx="433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0" lang="en-US" altLang="ko-KR">
                  <a:solidFill>
                    <a:srgbClr val="CC0066"/>
                  </a:solidFill>
                  <a:latin typeface="Times New Roman" pitchFamily="18" charset="0"/>
                </a:rPr>
                <a:t>-100%</a:t>
              </a:r>
            </a:p>
          </p:txBody>
        </p:sp>
        <p:sp>
          <p:nvSpPr>
            <p:cNvPr id="15372" name="Rectangle 11"/>
            <p:cNvSpPr>
              <a:spLocks noChangeArrowheads="1"/>
            </p:cNvSpPr>
            <p:nvPr/>
          </p:nvSpPr>
          <p:spPr bwMode="auto">
            <a:xfrm>
              <a:off x="2397" y="3362"/>
              <a:ext cx="3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0" lang="en-US" altLang="ko-KR">
                  <a:solidFill>
                    <a:srgbClr val="CC0066"/>
                  </a:solidFill>
                  <a:latin typeface="Times New Roman" pitchFamily="18" charset="0"/>
                </a:rPr>
                <a:t>-15%</a:t>
              </a:r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>
              <a:off x="2012" y="4029"/>
              <a:ext cx="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4" name="Rectangle 13"/>
            <p:cNvSpPr>
              <a:spLocks noChangeArrowheads="1"/>
            </p:cNvSpPr>
            <p:nvPr/>
          </p:nvSpPr>
          <p:spPr bwMode="auto">
            <a:xfrm>
              <a:off x="2780" y="3356"/>
              <a:ext cx="28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0" lang="en-US" altLang="ko-KR">
                  <a:solidFill>
                    <a:srgbClr val="CC0066"/>
                  </a:solidFill>
                  <a:latin typeface="Times New Roman" pitchFamily="18" charset="0"/>
                </a:rPr>
                <a:t>0%</a:t>
              </a:r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>
              <a:off x="2515" y="2882"/>
              <a:ext cx="160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6" name="Rectangle 15"/>
            <p:cNvSpPr>
              <a:spLocks noChangeArrowheads="1"/>
            </p:cNvSpPr>
            <p:nvPr/>
          </p:nvSpPr>
          <p:spPr bwMode="auto">
            <a:xfrm>
              <a:off x="2441" y="2465"/>
              <a:ext cx="8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ko-KR" altLang="en-US" b="0">
                  <a:latin typeface="Arial" charset="0"/>
                </a:rPr>
                <a:t>만기수익률</a:t>
              </a:r>
            </a:p>
          </p:txBody>
        </p:sp>
        <p:sp>
          <p:nvSpPr>
            <p:cNvPr id="15377" name="Rectangle 16"/>
            <p:cNvSpPr>
              <a:spLocks noChangeArrowheads="1"/>
            </p:cNvSpPr>
            <p:nvPr/>
          </p:nvSpPr>
          <p:spPr bwMode="auto">
            <a:xfrm>
              <a:off x="1580" y="3357"/>
              <a:ext cx="433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0" lang="en-US" altLang="ko-KR">
                  <a:solidFill>
                    <a:srgbClr val="CC0066"/>
                  </a:solidFill>
                  <a:latin typeface="Times New Roman" pitchFamily="18" charset="0"/>
                </a:rPr>
                <a:t>-100%</a:t>
              </a:r>
            </a:p>
          </p:txBody>
        </p:sp>
        <p:sp>
          <p:nvSpPr>
            <p:cNvPr id="15378" name="Line 17"/>
            <p:cNvSpPr>
              <a:spLocks noChangeShapeType="1"/>
            </p:cNvSpPr>
            <p:nvPr/>
          </p:nvSpPr>
          <p:spPr bwMode="auto">
            <a:xfrm>
              <a:off x="2300" y="3357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9" name="Rectangle 18"/>
            <p:cNvSpPr>
              <a:spLocks noChangeArrowheads="1"/>
            </p:cNvSpPr>
            <p:nvPr/>
          </p:nvSpPr>
          <p:spPr bwMode="auto">
            <a:xfrm>
              <a:off x="2109" y="3357"/>
              <a:ext cx="3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0" lang="en-US" altLang="ko-KR">
                  <a:solidFill>
                    <a:srgbClr val="CC0066"/>
                  </a:solidFill>
                  <a:latin typeface="Times New Roman" pitchFamily="18" charset="0"/>
                </a:rPr>
                <a:t>-40%</a:t>
              </a:r>
            </a:p>
          </p:txBody>
        </p:sp>
      </p:grpSp>
      <p:sp>
        <p:nvSpPr>
          <p:cNvPr id="15365" name="Rectangle 19"/>
          <p:cNvSpPr>
            <a:spLocks noChangeArrowheads="1"/>
          </p:cNvSpPr>
          <p:nvPr/>
        </p:nvSpPr>
        <p:spPr bwMode="auto">
          <a:xfrm>
            <a:off x="2776538" y="6303963"/>
            <a:ext cx="3740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ko-KR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kumimoji="0" lang="ko-KR" altLang="en-US">
                <a:latin typeface="가는각진제목체" pitchFamily="18" charset="-127"/>
                <a:ea typeface="가는각진제목체" pitchFamily="18" charset="-127"/>
              </a:rPr>
              <a:t>조기상환 </a:t>
            </a:r>
            <a:r>
              <a:rPr kumimoji="0" lang="en-US" altLang="ko-KR">
                <a:latin typeface="가는각진제목체" pitchFamily="18" charset="-127"/>
                <a:ea typeface="가는각진제목체" pitchFamily="18" charset="-127"/>
              </a:rPr>
              <a:t>ELS</a:t>
            </a:r>
            <a:r>
              <a:rPr kumimoji="0" lang="en-US" altLang="ko-KR" sz="1000">
                <a:latin typeface="가는각진제목체" pitchFamily="18" charset="-127"/>
                <a:ea typeface="가는각진제목체" pitchFamily="18" charset="-127"/>
              </a:rPr>
              <a:t>(Two-Stock</a:t>
            </a:r>
            <a:r>
              <a:rPr kumimoji="0" lang="ko-KR" altLang="en-US" sz="1000">
                <a:latin typeface="가는각진제목체" pitchFamily="18" charset="-127"/>
                <a:ea typeface="가는각진제목체" pitchFamily="18" charset="-127"/>
              </a:rPr>
              <a:t>형</a:t>
            </a:r>
            <a:r>
              <a:rPr kumimoji="0" lang="en-US" altLang="ko-KR" sz="100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kumimoji="0" lang="ko-KR" altLang="en-US">
                <a:latin typeface="가는각진제목체" pitchFamily="18" charset="-127"/>
                <a:ea typeface="가는각진제목체" pitchFamily="18" charset="-127"/>
              </a:rPr>
              <a:t>의 표준 상품구조</a:t>
            </a:r>
            <a:r>
              <a:rPr kumimoji="0" lang="en-US" altLang="ko-KR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원금비보장형 발행구조</a:t>
            </a:r>
          </a:p>
        </p:txBody>
      </p:sp>
      <p:sp>
        <p:nvSpPr>
          <p:cNvPr id="16387" name="Rectangle 208"/>
          <p:cNvSpPr>
            <a:spLocks noChangeArrowheads="1"/>
          </p:cNvSpPr>
          <p:nvPr/>
        </p:nvSpPr>
        <p:spPr bwMode="auto">
          <a:xfrm>
            <a:off x="4533900" y="3587750"/>
            <a:ext cx="53721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b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발행일 수익으로 인식 </a:t>
            </a:r>
          </a:p>
          <a:p>
            <a:pPr algn="l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 [</a:t>
            </a: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기간중 일부 손실상각 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옵션시간가치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매매수수료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)]</a:t>
            </a:r>
          </a:p>
        </p:txBody>
      </p:sp>
      <p:sp>
        <p:nvSpPr>
          <p:cNvPr id="16388" name="Rectangle 141"/>
          <p:cNvSpPr>
            <a:spLocks noChangeArrowheads="1"/>
          </p:cNvSpPr>
          <p:nvPr/>
        </p:nvSpPr>
        <p:spPr bwMode="auto">
          <a:xfrm>
            <a:off x="4543425" y="2028825"/>
            <a:ext cx="165100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endParaRPr lang="en-US" altLang="ko-KR" b="0">
              <a:latin typeface="바탕" pitchFamily="18" charset="-127"/>
              <a:ea typeface="바탕" pitchFamily="18" charset="-127"/>
            </a:endParaRPr>
          </a:p>
          <a:p>
            <a:pPr algn="l">
              <a:lnSpc>
                <a:spcPct val="130000"/>
              </a:lnSpc>
            </a:pPr>
            <a:endParaRPr lang="en-US" altLang="ko-KR" b="0">
              <a:latin typeface="바탕" pitchFamily="18" charset="-127"/>
              <a:ea typeface="바탕" pitchFamily="18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주식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1</a:t>
            </a:r>
          </a:p>
          <a:p>
            <a:pPr algn="l">
              <a:lnSpc>
                <a:spcPct val="130000"/>
              </a:lnSpc>
            </a:pP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주식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2</a:t>
            </a:r>
          </a:p>
          <a:p>
            <a:pPr algn="l">
              <a:lnSpc>
                <a:spcPct val="130000"/>
              </a:lnSpc>
            </a:pP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채권</a:t>
            </a:r>
          </a:p>
        </p:txBody>
      </p:sp>
      <p:sp>
        <p:nvSpPr>
          <p:cNvPr id="16389" name="Rectangle 143"/>
          <p:cNvSpPr>
            <a:spLocks noChangeArrowheads="1"/>
          </p:cNvSpPr>
          <p:nvPr/>
        </p:nvSpPr>
        <p:spPr bwMode="auto">
          <a:xfrm>
            <a:off x="4186238" y="2038350"/>
            <a:ext cx="16510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30000"/>
              </a:lnSpc>
            </a:pPr>
            <a:endParaRPr lang="en-US" altLang="ko-KR" b="0">
              <a:latin typeface="바탕" pitchFamily="18" charset="-127"/>
              <a:ea typeface="바탕" pitchFamily="18" charset="-127"/>
            </a:endParaRPr>
          </a:p>
          <a:p>
            <a:pPr algn="r">
              <a:lnSpc>
                <a:spcPct val="130000"/>
              </a:lnSpc>
            </a:pPr>
            <a:endParaRPr lang="en-US" altLang="ko-KR" b="0">
              <a:latin typeface="바탕" pitchFamily="18" charset="-127"/>
              <a:ea typeface="바탕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30.0</a:t>
            </a:r>
          </a:p>
          <a:p>
            <a:pPr algn="r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30.0</a:t>
            </a:r>
          </a:p>
          <a:p>
            <a:pPr algn="r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38.0</a:t>
            </a:r>
          </a:p>
          <a:p>
            <a:pPr algn="r">
              <a:lnSpc>
                <a:spcPct val="130000"/>
              </a:lnSpc>
            </a:pPr>
            <a:endParaRPr lang="en-US" altLang="ko-KR" b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6390" name="Oval 91"/>
          <p:cNvSpPr>
            <a:spLocks noChangeArrowheads="1"/>
          </p:cNvSpPr>
          <p:nvPr/>
        </p:nvSpPr>
        <p:spPr bwMode="auto">
          <a:xfrm>
            <a:off x="4249738" y="1898650"/>
            <a:ext cx="1928812" cy="390525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b="0">
                <a:latin typeface="HY헤드라인M" pitchFamily="18" charset="-127"/>
                <a:ea typeface="HY헤드라인M" pitchFamily="18" charset="-127"/>
              </a:rPr>
              <a:t>운용</a:t>
            </a:r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b="0">
                <a:latin typeface="HY헤드라인M" pitchFamily="18" charset="-127"/>
                <a:ea typeface="HY헤드라인M" pitchFamily="18" charset="-127"/>
              </a:rPr>
              <a:t>헷지</a:t>
            </a:r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6391" name="Oval 92"/>
          <p:cNvSpPr>
            <a:spLocks noChangeArrowheads="1"/>
          </p:cNvSpPr>
          <p:nvPr/>
        </p:nvSpPr>
        <p:spPr bwMode="auto">
          <a:xfrm>
            <a:off x="7402513" y="1919288"/>
            <a:ext cx="1870075" cy="390525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b="0">
                <a:latin typeface="HY헤드라인M" pitchFamily="18" charset="-127"/>
                <a:ea typeface="HY헤드라인M" pitchFamily="18" charset="-127"/>
              </a:rPr>
              <a:t>만기時</a:t>
            </a:r>
          </a:p>
        </p:txBody>
      </p:sp>
      <p:sp>
        <p:nvSpPr>
          <p:cNvPr id="16392" name="Rectangle 93"/>
          <p:cNvSpPr>
            <a:spLocks noChangeArrowheads="1"/>
          </p:cNvSpPr>
          <p:nvPr/>
        </p:nvSpPr>
        <p:spPr bwMode="auto">
          <a:xfrm>
            <a:off x="431800" y="2566988"/>
            <a:ext cx="2592388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b="0">
                <a:latin typeface="바탕" pitchFamily="18" charset="-127"/>
                <a:ea typeface="바탕" pitchFamily="18" charset="-127"/>
              </a:rPr>
              <a:t>[</a:t>
            </a: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상품판매가격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]</a:t>
            </a:r>
          </a:p>
          <a:p>
            <a:pPr algn="l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* </a:t>
            </a: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상품원가</a:t>
            </a:r>
          </a:p>
          <a:p>
            <a:pPr algn="l">
              <a:lnSpc>
                <a:spcPct val="130000"/>
              </a:lnSpc>
            </a:pP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   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운용자산</a:t>
            </a:r>
          </a:p>
          <a:p>
            <a:pPr algn="l">
              <a:lnSpc>
                <a:spcPct val="130000"/>
              </a:lnSpc>
            </a:pP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   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     (</a:t>
            </a: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최초이론가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        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운용버퍼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         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 [</a:t>
            </a: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운용수익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예상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)]</a:t>
            </a:r>
          </a:p>
        </p:txBody>
      </p:sp>
      <p:sp>
        <p:nvSpPr>
          <p:cNvPr id="16393" name="Rectangle 94"/>
          <p:cNvSpPr>
            <a:spLocks noChangeArrowheads="1"/>
          </p:cNvSpPr>
          <p:nvPr/>
        </p:nvSpPr>
        <p:spPr bwMode="auto">
          <a:xfrm>
            <a:off x="1766888" y="2566988"/>
            <a:ext cx="16510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600">
                <a:latin typeface="바탕" pitchFamily="18" charset="-127"/>
                <a:ea typeface="바탕" pitchFamily="18" charset="-127"/>
              </a:rPr>
              <a:t>100.0</a:t>
            </a:r>
          </a:p>
          <a:p>
            <a:pPr algn="r">
              <a:lnSpc>
                <a:spcPct val="130000"/>
              </a:lnSpc>
            </a:pPr>
            <a:r>
              <a:rPr lang="en-US" altLang="ko-KR" sz="1600">
                <a:latin typeface="바탕" pitchFamily="18" charset="-127"/>
                <a:ea typeface="바탕" pitchFamily="18" charset="-127"/>
              </a:rPr>
              <a:t>98.5</a:t>
            </a:r>
          </a:p>
          <a:p>
            <a:pPr algn="r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98.5</a:t>
            </a:r>
          </a:p>
          <a:p>
            <a:pPr algn="r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91.5</a:t>
            </a:r>
          </a:p>
          <a:p>
            <a:pPr algn="r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7.0</a:t>
            </a:r>
          </a:p>
          <a:p>
            <a:pPr algn="r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2.0</a:t>
            </a:r>
          </a:p>
        </p:txBody>
      </p:sp>
      <p:sp>
        <p:nvSpPr>
          <p:cNvPr id="16394" name="Line 95"/>
          <p:cNvSpPr>
            <a:spLocks noChangeShapeType="1"/>
          </p:cNvSpPr>
          <p:nvPr/>
        </p:nvSpPr>
        <p:spPr bwMode="auto">
          <a:xfrm flipV="1">
            <a:off x="3468688" y="3397250"/>
            <a:ext cx="947737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5" name="Rectangle 96"/>
          <p:cNvSpPr>
            <a:spLocks noChangeArrowheads="1"/>
          </p:cNvSpPr>
          <p:nvPr/>
        </p:nvSpPr>
        <p:spPr bwMode="auto">
          <a:xfrm>
            <a:off x="4829175" y="2741613"/>
            <a:ext cx="16510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30000"/>
              </a:lnSpc>
            </a:pPr>
            <a:endParaRPr lang="en-US" altLang="ko-KR" b="0">
              <a:latin typeface="바탕" pitchFamily="18" charset="-127"/>
              <a:ea typeface="바탕" pitchFamily="18" charset="-127"/>
            </a:endParaRPr>
          </a:p>
          <a:p>
            <a:pPr algn="r">
              <a:lnSpc>
                <a:spcPct val="130000"/>
              </a:lnSpc>
            </a:pPr>
            <a:endParaRPr lang="en-US" altLang="ko-KR" b="0">
              <a:latin typeface="바탕" pitchFamily="18" charset="-127"/>
              <a:ea typeface="바탕" pitchFamily="18" charset="-127"/>
            </a:endParaRPr>
          </a:p>
          <a:p>
            <a:pPr algn="r">
              <a:lnSpc>
                <a:spcPct val="130000"/>
              </a:lnSpc>
            </a:pPr>
            <a:endParaRPr lang="en-US" altLang="ko-KR" b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6396" name="Line 97"/>
          <p:cNvSpPr>
            <a:spLocks noChangeShapeType="1"/>
          </p:cNvSpPr>
          <p:nvPr/>
        </p:nvSpPr>
        <p:spPr bwMode="auto">
          <a:xfrm>
            <a:off x="5888038" y="3371850"/>
            <a:ext cx="1258887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7" name="Rectangle 205"/>
          <p:cNvSpPr>
            <a:spLocks noChangeArrowheads="1"/>
          </p:cNvSpPr>
          <p:nvPr/>
        </p:nvSpPr>
        <p:spPr bwMode="auto">
          <a:xfrm>
            <a:off x="7237413" y="3138488"/>
            <a:ext cx="266858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b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사전 약정된 수익률 지급</a:t>
            </a:r>
            <a:endParaRPr lang="en-US" altLang="ko-KR" sz="1600" b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6398" name="Line 206"/>
          <p:cNvSpPr>
            <a:spLocks noChangeShapeType="1"/>
          </p:cNvSpPr>
          <p:nvPr/>
        </p:nvSpPr>
        <p:spPr bwMode="auto">
          <a:xfrm>
            <a:off x="3468688" y="4067175"/>
            <a:ext cx="985837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9" name="Rectangle 210"/>
          <p:cNvSpPr>
            <a:spLocks noChangeArrowheads="1"/>
          </p:cNvSpPr>
          <p:nvPr/>
        </p:nvSpPr>
        <p:spPr bwMode="auto">
          <a:xfrm>
            <a:off x="4606925" y="4221163"/>
            <a:ext cx="32639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 운용버퍼에서 헤지비용 제외 후 남는 예상 수익</a:t>
            </a:r>
          </a:p>
          <a:p>
            <a:pPr algn="l">
              <a:lnSpc>
                <a:spcPct val="130000"/>
              </a:lnSpc>
            </a:pPr>
            <a:endParaRPr lang="en-US" altLang="ko-KR" sz="1600" b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6400" name="Oval 90"/>
          <p:cNvSpPr>
            <a:spLocks noChangeArrowheads="1"/>
          </p:cNvSpPr>
          <p:nvPr/>
        </p:nvSpPr>
        <p:spPr bwMode="auto">
          <a:xfrm>
            <a:off x="1027113" y="1873250"/>
            <a:ext cx="1928812" cy="390525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b="0">
                <a:latin typeface="HY헤드라인M" pitchFamily="18" charset="-127"/>
                <a:ea typeface="HY헤드라인M" pitchFamily="18" charset="-127"/>
              </a:rPr>
              <a:t>판매시점</a:t>
            </a:r>
          </a:p>
        </p:txBody>
      </p:sp>
      <p:sp>
        <p:nvSpPr>
          <p:cNvPr id="16401" name="Line 206"/>
          <p:cNvSpPr>
            <a:spLocks noChangeShapeType="1"/>
          </p:cNvSpPr>
          <p:nvPr/>
        </p:nvSpPr>
        <p:spPr bwMode="auto">
          <a:xfrm>
            <a:off x="3481388" y="4384675"/>
            <a:ext cx="998537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2" name="AutoShape 493"/>
          <p:cNvSpPr>
            <a:spLocks/>
          </p:cNvSpPr>
          <p:nvPr/>
        </p:nvSpPr>
        <p:spPr bwMode="auto">
          <a:xfrm>
            <a:off x="4419600" y="2892425"/>
            <a:ext cx="147638" cy="579438"/>
          </a:xfrm>
          <a:prstGeom prst="leftBracket">
            <a:avLst>
              <a:gd name="adj" fmla="val 32706"/>
            </a:avLst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3" name="Rectangle 93"/>
          <p:cNvSpPr>
            <a:spLocks noChangeArrowheads="1"/>
          </p:cNvSpPr>
          <p:nvPr/>
        </p:nvSpPr>
        <p:spPr bwMode="auto">
          <a:xfrm>
            <a:off x="698500" y="4548188"/>
            <a:ext cx="2960688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영업수익                  </a:t>
            </a:r>
            <a:r>
              <a:rPr lang="en-US" altLang="ko-KR" sz="1600">
                <a:latin typeface="바탕" pitchFamily="18" charset="-127"/>
                <a:ea typeface="바탕" pitchFamily="18" charset="-127"/>
              </a:rPr>
              <a:t>1.5</a:t>
            </a:r>
          </a:p>
          <a:p>
            <a:pPr algn="l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      </a:t>
            </a: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본사                     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0.5</a:t>
            </a:r>
          </a:p>
          <a:p>
            <a:pPr algn="l">
              <a:lnSpc>
                <a:spcPct val="130000"/>
              </a:lnSpc>
            </a:pP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      </a:t>
            </a:r>
            <a:r>
              <a:rPr lang="ko-KR" altLang="en-US" sz="1600" b="0">
                <a:latin typeface="바탕" pitchFamily="18" charset="-127"/>
                <a:ea typeface="바탕" pitchFamily="18" charset="-127"/>
              </a:rPr>
              <a:t>지점                     </a:t>
            </a:r>
            <a:r>
              <a:rPr lang="en-US" altLang="ko-KR" sz="1600" b="0">
                <a:latin typeface="바탕" pitchFamily="18" charset="-127"/>
                <a:ea typeface="바탕" pitchFamily="18" charset="-127"/>
              </a:rPr>
              <a:t>1.0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원금비보장형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운용구조</a:t>
            </a:r>
          </a:p>
        </p:txBody>
      </p:sp>
      <p:sp>
        <p:nvSpPr>
          <p:cNvPr id="17411" name="Rectangle 89"/>
          <p:cNvSpPr>
            <a:spLocks noChangeArrowheads="1"/>
          </p:cNvSpPr>
          <p:nvPr/>
        </p:nvSpPr>
        <p:spPr bwMode="auto">
          <a:xfrm>
            <a:off x="5868988" y="1849438"/>
            <a:ext cx="4037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buFont typeface="Wingdings" pitchFamily="2" charset="2"/>
              <a:buNone/>
            </a:pPr>
            <a:r>
              <a:rPr lang="en-US" altLang="ko-KR">
                <a:latin typeface="바탕" pitchFamily="18" charset="-127"/>
                <a:ea typeface="바탕" pitchFamily="18" charset="-127"/>
              </a:rPr>
              <a:t>[</a:t>
            </a:r>
            <a:r>
              <a:rPr lang="ko-KR" altLang="en-US">
                <a:latin typeface="바탕" pitchFamily="18" charset="-127"/>
                <a:ea typeface="바탕" pitchFamily="18" charset="-127"/>
              </a:rPr>
              <a:t>헷지운용</a:t>
            </a:r>
            <a:r>
              <a:rPr lang="en-US" altLang="ko-KR">
                <a:latin typeface="바탕" pitchFamily="18" charset="-127"/>
                <a:ea typeface="바탕" pitchFamily="18" charset="-127"/>
              </a:rPr>
              <a:t>]</a:t>
            </a:r>
          </a:p>
          <a:p>
            <a:pPr algn="l">
              <a:lnSpc>
                <a:spcPct val="160000"/>
              </a:lnSpc>
              <a:buFont typeface="Wingdings" pitchFamily="2" charset="2"/>
              <a:buChar char="§"/>
            </a:pPr>
            <a:r>
              <a:rPr lang="en-US" altLang="ko-KR" b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0">
                <a:latin typeface="바탕" pitchFamily="18" charset="-127"/>
                <a:ea typeface="바탕" pitchFamily="18" charset="-127"/>
              </a:rPr>
              <a:t>주식</a:t>
            </a:r>
            <a:r>
              <a:rPr lang="en-US" altLang="ko-KR" b="0">
                <a:latin typeface="바탕" pitchFamily="18" charset="-127"/>
                <a:ea typeface="바탕" pitchFamily="18" charset="-127"/>
              </a:rPr>
              <a:t>1</a:t>
            </a:r>
            <a:r>
              <a:rPr lang="ko-KR" altLang="en-US" b="0">
                <a:latin typeface="바탕" pitchFamily="18" charset="-127"/>
                <a:ea typeface="바탕" pitchFamily="18" charset="-127"/>
              </a:rPr>
              <a:t>과 주식</a:t>
            </a:r>
            <a:r>
              <a:rPr lang="en-US" altLang="ko-KR" b="0">
                <a:latin typeface="바탕" pitchFamily="18" charset="-127"/>
                <a:ea typeface="바탕" pitchFamily="18" charset="-127"/>
              </a:rPr>
              <a:t>2</a:t>
            </a:r>
            <a:r>
              <a:rPr lang="ko-KR" altLang="en-US" b="0">
                <a:latin typeface="바탕" pitchFamily="18" charset="-127"/>
                <a:ea typeface="바탕" pitchFamily="18" charset="-127"/>
              </a:rPr>
              <a:t>를 각각의 변동성에 따라  매입</a:t>
            </a:r>
          </a:p>
          <a:p>
            <a:pPr algn="l">
              <a:lnSpc>
                <a:spcPct val="160000"/>
              </a:lnSpc>
              <a:buFont typeface="Wingdings" pitchFamily="2" charset="2"/>
              <a:buChar char="§"/>
            </a:pPr>
            <a:r>
              <a:rPr lang="ko-KR" altLang="en-US" b="0">
                <a:latin typeface="바탕" pitchFamily="18" charset="-127"/>
                <a:ea typeface="바탕" pitchFamily="18" charset="-127"/>
              </a:rPr>
              <a:t>  조기상환될 경우</a:t>
            </a:r>
            <a:r>
              <a:rPr lang="en-US" altLang="ko-KR" b="0">
                <a:latin typeface="바탕" pitchFamily="18" charset="-127"/>
                <a:ea typeface="바탕" pitchFamily="18" charset="-127"/>
              </a:rPr>
              <a:t>, [</a:t>
            </a:r>
            <a:r>
              <a:rPr lang="ko-KR" altLang="en-US" b="0">
                <a:latin typeface="바탕" pitchFamily="18" charset="-127"/>
                <a:ea typeface="바탕" pitchFamily="18" charset="-127"/>
              </a:rPr>
              <a:t>헷지손익 </a:t>
            </a:r>
            <a:r>
              <a:rPr lang="en-US" altLang="ko-KR" b="0"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b="0">
                <a:latin typeface="바탕" pitchFamily="18" charset="-127"/>
                <a:ea typeface="바탕" pitchFamily="18" charset="-127"/>
              </a:rPr>
              <a:t>이론손익</a:t>
            </a:r>
            <a:r>
              <a:rPr lang="en-US" altLang="ko-KR" b="0">
                <a:latin typeface="바탕" pitchFamily="18" charset="-127"/>
                <a:ea typeface="바탕" pitchFamily="18" charset="-127"/>
              </a:rPr>
              <a:t>]</a:t>
            </a:r>
          </a:p>
          <a:p>
            <a:pPr algn="l">
              <a:lnSpc>
                <a:spcPct val="160000"/>
              </a:lnSpc>
              <a:buFont typeface="Wingdings" pitchFamily="2" charset="2"/>
              <a:buNone/>
            </a:pPr>
            <a:r>
              <a:rPr lang="en-US" altLang="ko-KR" b="0">
                <a:latin typeface="바탕" pitchFamily="18" charset="-127"/>
                <a:ea typeface="바탕" pitchFamily="18" charset="-127"/>
              </a:rPr>
              <a:t>   </a:t>
            </a:r>
            <a:r>
              <a:rPr lang="ko-KR" altLang="en-US" b="0">
                <a:latin typeface="바탕" pitchFamily="18" charset="-127"/>
                <a:ea typeface="바탕" pitchFamily="18" charset="-127"/>
              </a:rPr>
              <a:t>부분이 운용 손실 </a:t>
            </a:r>
            <a:r>
              <a:rPr lang="en-US" altLang="ko-KR" b="0">
                <a:latin typeface="바탕" pitchFamily="18" charset="-127"/>
                <a:ea typeface="바탕" pitchFamily="18" charset="-127"/>
              </a:rPr>
              <a:t>or </a:t>
            </a:r>
            <a:r>
              <a:rPr lang="ko-KR" altLang="en-US" b="0">
                <a:latin typeface="바탕" pitchFamily="18" charset="-127"/>
                <a:ea typeface="바탕" pitchFamily="18" charset="-127"/>
              </a:rPr>
              <a:t>수익</a:t>
            </a:r>
          </a:p>
          <a:p>
            <a:pPr algn="l">
              <a:lnSpc>
                <a:spcPct val="160000"/>
              </a:lnSpc>
              <a:buFont typeface="Wingdings" pitchFamily="2" charset="2"/>
              <a:buChar char="§"/>
            </a:pPr>
            <a:r>
              <a:rPr lang="ko-KR" altLang="en-US" b="0">
                <a:latin typeface="바탕" pitchFamily="18" charset="-127"/>
                <a:ea typeface="바탕" pitchFamily="18" charset="-127"/>
              </a:rPr>
              <a:t> 운용수익률 결정요소</a:t>
            </a:r>
          </a:p>
          <a:p>
            <a:pPr algn="l">
              <a:lnSpc>
                <a:spcPct val="160000"/>
              </a:lnSpc>
              <a:buFont typeface="Wingdings" pitchFamily="2" charset="2"/>
              <a:buNone/>
            </a:pPr>
            <a:r>
              <a:rPr lang="ko-KR" altLang="en-US" b="0">
                <a:latin typeface="바탕" pitchFamily="18" charset="-127"/>
                <a:ea typeface="바탕" pitchFamily="18" charset="-127"/>
              </a:rPr>
              <a:t>  </a:t>
            </a:r>
            <a:r>
              <a:rPr lang="en-US" altLang="ko-KR" b="0">
                <a:latin typeface="바탕" pitchFamily="18" charset="-127"/>
                <a:ea typeface="바탕" pitchFamily="18" charset="-127"/>
              </a:rPr>
              <a:t>: </a:t>
            </a:r>
            <a:r>
              <a:rPr lang="en-US" altLang="ko-KR">
                <a:latin typeface="바탕" pitchFamily="18" charset="-127"/>
                <a:ea typeface="바탕" pitchFamily="18" charset="-127"/>
              </a:rPr>
              <a:t>f(</a:t>
            </a:r>
            <a:r>
              <a:rPr lang="ko-KR" altLang="en-US">
                <a:latin typeface="바탕" pitchFamily="18" charset="-127"/>
                <a:ea typeface="바탕" pitchFamily="18" charset="-127"/>
              </a:rPr>
              <a:t>변동성</a:t>
            </a:r>
            <a:r>
              <a:rPr lang="en-US" altLang="ko-KR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>
                <a:latin typeface="바탕" pitchFamily="18" charset="-127"/>
                <a:ea typeface="바탕" pitchFamily="18" charset="-127"/>
              </a:rPr>
              <a:t>상관계수</a:t>
            </a:r>
            <a:r>
              <a:rPr lang="en-US" altLang="ko-KR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>
                <a:latin typeface="바탕" pitchFamily="18" charset="-127"/>
                <a:ea typeface="바탕" pitchFamily="18" charset="-127"/>
              </a:rPr>
              <a:t>기초자산주가수준 등</a:t>
            </a:r>
            <a:r>
              <a:rPr lang="en-US" altLang="ko-KR">
                <a:latin typeface="바탕" pitchFamily="18" charset="-127"/>
                <a:ea typeface="바탕" pitchFamily="18" charset="-127"/>
              </a:rPr>
              <a:t>)</a:t>
            </a:r>
          </a:p>
          <a:p>
            <a:pPr algn="l">
              <a:lnSpc>
                <a:spcPct val="160000"/>
              </a:lnSpc>
              <a:buFont typeface="Wingdings" pitchFamily="2" charset="2"/>
              <a:buNone/>
            </a:pPr>
            <a:endParaRPr lang="en-US" altLang="ko-KR" b="0">
              <a:latin typeface="바탕" pitchFamily="18" charset="-127"/>
              <a:ea typeface="바탕" pitchFamily="18" charset="-127"/>
            </a:endParaRPr>
          </a:p>
          <a:p>
            <a:pPr algn="l">
              <a:lnSpc>
                <a:spcPct val="160000"/>
              </a:lnSpc>
              <a:buFont typeface="Wingdings" pitchFamily="2" charset="2"/>
              <a:buChar char="§"/>
            </a:pPr>
            <a:r>
              <a:rPr lang="ko-KR" altLang="en-US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0">
                <a:latin typeface="바탕" pitchFamily="18" charset="-127"/>
                <a:ea typeface="바탕" pitchFamily="18" charset="-127"/>
              </a:rPr>
              <a:t>주가하락時 매수</a:t>
            </a:r>
            <a:r>
              <a:rPr lang="en-US" altLang="ko-KR" b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b="0">
                <a:latin typeface="바탕" pitchFamily="18" charset="-127"/>
                <a:ea typeface="바탕" pitchFamily="18" charset="-127"/>
              </a:rPr>
              <a:t>상승時 매도</a:t>
            </a:r>
          </a:p>
          <a:p>
            <a:pPr algn="l">
              <a:lnSpc>
                <a:spcPct val="160000"/>
              </a:lnSpc>
              <a:buFont typeface="Wingdings" pitchFamily="2" charset="2"/>
              <a:buChar char="§"/>
            </a:pPr>
            <a:r>
              <a:rPr lang="ko-KR" altLang="en-US" b="0">
                <a:latin typeface="바탕" pitchFamily="18" charset="-127"/>
                <a:ea typeface="바탕" pitchFamily="18" charset="-127"/>
              </a:rPr>
              <a:t> 두 종목중 많이 하락한 종목을 더 많이 매수</a:t>
            </a:r>
          </a:p>
          <a:p>
            <a:pPr algn="l">
              <a:lnSpc>
                <a:spcPct val="160000"/>
              </a:lnSpc>
              <a:buFont typeface="Wingdings" pitchFamily="2" charset="2"/>
              <a:buNone/>
            </a:pPr>
            <a:endParaRPr lang="ko-KR" altLang="en-US" sz="120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7412" name="Line 111"/>
          <p:cNvSpPr>
            <a:spLocks noChangeShapeType="1"/>
          </p:cNvSpPr>
          <p:nvPr/>
        </p:nvSpPr>
        <p:spPr bwMode="auto">
          <a:xfrm>
            <a:off x="0" y="3440113"/>
            <a:ext cx="2568575" cy="1587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413" name="Group 63"/>
          <p:cNvGrpSpPr>
            <a:grpSpLocks/>
          </p:cNvGrpSpPr>
          <p:nvPr/>
        </p:nvGrpSpPr>
        <p:grpSpPr bwMode="auto">
          <a:xfrm>
            <a:off x="252413" y="1909763"/>
            <a:ext cx="5561012" cy="3494087"/>
            <a:chOff x="215" y="1163"/>
            <a:chExt cx="3503" cy="2201"/>
          </a:xfrm>
        </p:grpSpPr>
        <p:sp>
          <p:nvSpPr>
            <p:cNvPr id="17414" name="Freeform 100" descr="넓은 하향 대각선"/>
            <p:cNvSpPr>
              <a:spLocks/>
            </p:cNvSpPr>
            <p:nvPr/>
          </p:nvSpPr>
          <p:spPr bwMode="auto">
            <a:xfrm>
              <a:off x="2431" y="1840"/>
              <a:ext cx="468" cy="549"/>
            </a:xfrm>
            <a:custGeom>
              <a:avLst/>
              <a:gdLst>
                <a:gd name="T0" fmla="*/ 468 w 517"/>
                <a:gd name="T1" fmla="*/ 0 h 606"/>
                <a:gd name="T2" fmla="*/ 0 w 517"/>
                <a:gd name="T3" fmla="*/ 549 h 606"/>
                <a:gd name="T4" fmla="*/ 0 w 517"/>
                <a:gd name="T5" fmla="*/ 0 h 606"/>
                <a:gd name="T6" fmla="*/ 468 w 517"/>
                <a:gd name="T7" fmla="*/ 0 h 6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7"/>
                <a:gd name="T13" fmla="*/ 0 h 606"/>
                <a:gd name="T14" fmla="*/ 517 w 517"/>
                <a:gd name="T15" fmla="*/ 606 h 6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7" h="606">
                  <a:moveTo>
                    <a:pt x="517" y="0"/>
                  </a:moveTo>
                  <a:lnTo>
                    <a:pt x="0" y="606"/>
                  </a:lnTo>
                  <a:lnTo>
                    <a:pt x="0" y="0"/>
                  </a:lnTo>
                  <a:lnTo>
                    <a:pt x="517" y="0"/>
                  </a:lnTo>
                  <a:close/>
                </a:path>
              </a:pathLst>
            </a:custGeom>
            <a:pattFill prst="wdDnDiag">
              <a:fgClr>
                <a:srgbClr val="FFCC99">
                  <a:alpha val="50195"/>
                </a:srgbClr>
              </a:fgClr>
              <a:bgClr>
                <a:schemeClr val="bg1">
                  <a:alpha val="50195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5" name="Freeform 101"/>
            <p:cNvSpPr>
              <a:spLocks/>
            </p:cNvSpPr>
            <p:nvPr/>
          </p:nvSpPr>
          <p:spPr bwMode="auto">
            <a:xfrm>
              <a:off x="2433" y="1836"/>
              <a:ext cx="1138" cy="328"/>
            </a:xfrm>
            <a:custGeom>
              <a:avLst/>
              <a:gdLst>
                <a:gd name="T0" fmla="*/ 0 w 982"/>
                <a:gd name="T1" fmla="*/ 7 h 362"/>
                <a:gd name="T2" fmla="*/ 0 w 982"/>
                <a:gd name="T3" fmla="*/ 328 h 362"/>
                <a:gd name="T4" fmla="*/ 1138 w 982"/>
                <a:gd name="T5" fmla="*/ 328 h 362"/>
                <a:gd name="T6" fmla="*/ 1138 w 982"/>
                <a:gd name="T7" fmla="*/ 0 h 362"/>
                <a:gd name="T8" fmla="*/ 0 w 982"/>
                <a:gd name="T9" fmla="*/ 7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2"/>
                <a:gd name="T16" fmla="*/ 0 h 362"/>
                <a:gd name="T17" fmla="*/ 982 w 982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2" h="362">
                  <a:moveTo>
                    <a:pt x="0" y="8"/>
                  </a:moveTo>
                  <a:lnTo>
                    <a:pt x="0" y="362"/>
                  </a:lnTo>
                  <a:lnTo>
                    <a:pt x="982" y="362"/>
                  </a:lnTo>
                  <a:lnTo>
                    <a:pt x="98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AEAEA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6" name="Freeform 102" descr="넓은 체크 보드"/>
            <p:cNvSpPr>
              <a:spLocks/>
            </p:cNvSpPr>
            <p:nvPr/>
          </p:nvSpPr>
          <p:spPr bwMode="auto">
            <a:xfrm>
              <a:off x="2920" y="1386"/>
              <a:ext cx="648" cy="462"/>
            </a:xfrm>
            <a:custGeom>
              <a:avLst/>
              <a:gdLst>
                <a:gd name="T0" fmla="*/ 0 w 715"/>
                <a:gd name="T1" fmla="*/ 461 h 510"/>
                <a:gd name="T2" fmla="*/ 368 w 715"/>
                <a:gd name="T3" fmla="*/ 0 h 510"/>
                <a:gd name="T4" fmla="*/ 648 w 715"/>
                <a:gd name="T5" fmla="*/ 1 h 510"/>
                <a:gd name="T6" fmla="*/ 648 w 715"/>
                <a:gd name="T7" fmla="*/ 462 h 510"/>
                <a:gd name="T8" fmla="*/ 0 w 715"/>
                <a:gd name="T9" fmla="*/ 461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5"/>
                <a:gd name="T16" fmla="*/ 0 h 510"/>
                <a:gd name="T17" fmla="*/ 715 w 715"/>
                <a:gd name="T18" fmla="*/ 510 h 5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5" h="510">
                  <a:moveTo>
                    <a:pt x="0" y="509"/>
                  </a:moveTo>
                  <a:lnTo>
                    <a:pt x="406" y="0"/>
                  </a:lnTo>
                  <a:lnTo>
                    <a:pt x="715" y="1"/>
                  </a:lnTo>
                  <a:lnTo>
                    <a:pt x="715" y="510"/>
                  </a:lnTo>
                  <a:lnTo>
                    <a:pt x="0" y="509"/>
                  </a:lnTo>
                  <a:close/>
                </a:path>
              </a:pathLst>
            </a:custGeom>
            <a:pattFill prst="lgCheck">
              <a:fgClr>
                <a:srgbClr val="EAEAEA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7" name="Line 103"/>
            <p:cNvSpPr>
              <a:spLocks noChangeShapeType="1"/>
            </p:cNvSpPr>
            <p:nvPr/>
          </p:nvSpPr>
          <p:spPr bwMode="auto">
            <a:xfrm>
              <a:off x="2040" y="2166"/>
              <a:ext cx="1616" cy="0"/>
            </a:xfrm>
            <a:prstGeom prst="line">
              <a:avLst/>
            </a:prstGeom>
            <a:noFill/>
            <a:ln w="6350">
              <a:solidFill>
                <a:srgbClr val="969696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8" name="Line 104"/>
            <p:cNvSpPr>
              <a:spLocks noChangeShapeType="1"/>
            </p:cNvSpPr>
            <p:nvPr/>
          </p:nvSpPr>
          <p:spPr bwMode="auto">
            <a:xfrm flipV="1">
              <a:off x="2630" y="1355"/>
              <a:ext cx="1" cy="1709"/>
            </a:xfrm>
            <a:prstGeom prst="line">
              <a:avLst/>
            </a:prstGeom>
            <a:noFill/>
            <a:ln w="6350">
              <a:solidFill>
                <a:srgbClr val="969696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9" name="Line 105"/>
            <p:cNvSpPr>
              <a:spLocks noChangeShapeType="1"/>
            </p:cNvSpPr>
            <p:nvPr/>
          </p:nvSpPr>
          <p:spPr bwMode="auto">
            <a:xfrm>
              <a:off x="2422" y="1846"/>
              <a:ext cx="120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0" name="Line 106"/>
            <p:cNvSpPr>
              <a:spLocks noChangeShapeType="1"/>
            </p:cNvSpPr>
            <p:nvPr/>
          </p:nvSpPr>
          <p:spPr bwMode="auto">
            <a:xfrm rot="2327477" flipV="1">
              <a:off x="2715" y="1163"/>
              <a:ext cx="46" cy="17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1" name="Rectangle 107"/>
            <p:cNvSpPr>
              <a:spLocks noChangeArrowheads="1"/>
            </p:cNvSpPr>
            <p:nvPr/>
          </p:nvSpPr>
          <p:spPr bwMode="auto">
            <a:xfrm>
              <a:off x="2645" y="1351"/>
              <a:ext cx="70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0" i="1">
                  <a:latin typeface="바탕" pitchFamily="18" charset="-127"/>
                  <a:ea typeface="바탕" pitchFamily="18" charset="-127"/>
                </a:rPr>
                <a:t>주식 매수</a:t>
              </a:r>
            </a:p>
          </p:txBody>
        </p:sp>
        <p:sp>
          <p:nvSpPr>
            <p:cNvPr id="17422" name="Rectangle 108"/>
            <p:cNvSpPr>
              <a:spLocks noChangeArrowheads="1"/>
            </p:cNvSpPr>
            <p:nvPr/>
          </p:nvSpPr>
          <p:spPr bwMode="auto">
            <a:xfrm>
              <a:off x="3049" y="1619"/>
              <a:ext cx="6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CC0000"/>
                  </a:solidFill>
                </a:rPr>
                <a:t>(C) </a:t>
              </a:r>
              <a:r>
                <a:rPr lang="ko-KR" altLang="en-US" sz="1000" b="0">
                  <a:solidFill>
                    <a:srgbClr val="CC0000"/>
                  </a:solidFill>
                </a:rPr>
                <a:t>운용수익</a:t>
              </a:r>
            </a:p>
          </p:txBody>
        </p:sp>
        <p:sp>
          <p:nvSpPr>
            <p:cNvPr id="17423" name="Rectangle 109"/>
            <p:cNvSpPr>
              <a:spLocks noChangeArrowheads="1"/>
            </p:cNvSpPr>
            <p:nvPr/>
          </p:nvSpPr>
          <p:spPr bwMode="auto">
            <a:xfrm>
              <a:off x="2870" y="1936"/>
              <a:ext cx="6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CC0000"/>
                  </a:solidFill>
                </a:rPr>
                <a:t>(A) </a:t>
              </a:r>
              <a:r>
                <a:rPr lang="ko-KR" altLang="en-US" sz="1000" b="0">
                  <a:solidFill>
                    <a:srgbClr val="CC0000"/>
                  </a:solidFill>
                </a:rPr>
                <a:t>확정수익</a:t>
              </a:r>
            </a:p>
          </p:txBody>
        </p:sp>
        <p:sp>
          <p:nvSpPr>
            <p:cNvPr id="17424" name="Rectangle 110"/>
            <p:cNvSpPr>
              <a:spLocks noChangeArrowheads="1"/>
            </p:cNvSpPr>
            <p:nvPr/>
          </p:nvSpPr>
          <p:spPr bwMode="auto">
            <a:xfrm>
              <a:off x="1312" y="2192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0" lang="ko-KR" altLang="en-US" sz="1200" b="0"/>
                <a:t>주가</a:t>
              </a:r>
            </a:p>
          </p:txBody>
        </p:sp>
        <p:sp>
          <p:nvSpPr>
            <p:cNvPr id="17425" name="Line 112"/>
            <p:cNvSpPr>
              <a:spLocks noChangeShapeType="1"/>
            </p:cNvSpPr>
            <p:nvPr/>
          </p:nvSpPr>
          <p:spPr bwMode="auto">
            <a:xfrm flipV="1">
              <a:off x="378" y="2836"/>
              <a:ext cx="161" cy="2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6" name="Line 113"/>
            <p:cNvSpPr>
              <a:spLocks noChangeShapeType="1"/>
            </p:cNvSpPr>
            <p:nvPr/>
          </p:nvSpPr>
          <p:spPr bwMode="auto">
            <a:xfrm flipV="1">
              <a:off x="1308" y="1330"/>
              <a:ext cx="0" cy="1711"/>
            </a:xfrm>
            <a:prstGeom prst="line">
              <a:avLst/>
            </a:prstGeom>
            <a:noFill/>
            <a:ln w="6350">
              <a:solidFill>
                <a:srgbClr val="969696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7" name="Rectangle 114"/>
            <p:cNvSpPr>
              <a:spLocks noChangeArrowheads="1"/>
            </p:cNvSpPr>
            <p:nvPr/>
          </p:nvSpPr>
          <p:spPr bwMode="auto">
            <a:xfrm>
              <a:off x="1057" y="2164"/>
              <a:ext cx="3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0" lang="en-US" altLang="ko-KR" sz="1200">
                  <a:solidFill>
                    <a:srgbClr val="CC0066"/>
                  </a:solidFill>
                  <a:latin typeface="Times New Roman" pitchFamily="18" charset="0"/>
                </a:rPr>
                <a:t>100%</a:t>
              </a:r>
            </a:p>
          </p:txBody>
        </p:sp>
        <p:sp>
          <p:nvSpPr>
            <p:cNvPr id="17428" name="Line 115"/>
            <p:cNvSpPr>
              <a:spLocks noChangeShapeType="1"/>
            </p:cNvSpPr>
            <p:nvPr/>
          </p:nvSpPr>
          <p:spPr bwMode="auto">
            <a:xfrm>
              <a:off x="540" y="2843"/>
              <a:ext cx="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9" name="Rectangle 116"/>
            <p:cNvSpPr>
              <a:spLocks noChangeArrowheads="1"/>
            </p:cNvSpPr>
            <p:nvPr/>
          </p:nvSpPr>
          <p:spPr bwMode="auto">
            <a:xfrm>
              <a:off x="1099" y="1188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ko-KR" altLang="en-US" sz="1200" b="0">
                  <a:latin typeface="Arial" charset="0"/>
                </a:rPr>
                <a:t>수익률</a:t>
              </a:r>
            </a:p>
          </p:txBody>
        </p:sp>
        <p:sp>
          <p:nvSpPr>
            <p:cNvPr id="17430" name="AutoShape 117"/>
            <p:cNvSpPr>
              <a:spLocks noChangeArrowheads="1"/>
            </p:cNvSpPr>
            <p:nvPr/>
          </p:nvSpPr>
          <p:spPr bwMode="auto">
            <a:xfrm>
              <a:off x="1662" y="2036"/>
              <a:ext cx="332" cy="248"/>
            </a:xfrm>
            <a:prstGeom prst="rightArrow">
              <a:avLst>
                <a:gd name="adj1" fmla="val 50000"/>
                <a:gd name="adj2" fmla="val 33468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1" name="Rectangle 118"/>
            <p:cNvSpPr>
              <a:spLocks noChangeArrowheads="1"/>
            </p:cNvSpPr>
            <p:nvPr/>
          </p:nvSpPr>
          <p:spPr bwMode="auto">
            <a:xfrm>
              <a:off x="1528" y="1850"/>
              <a:ext cx="51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0" i="1">
                  <a:latin typeface="바탕" pitchFamily="18" charset="-127"/>
                  <a:ea typeface="바탕" pitchFamily="18" charset="-127"/>
                </a:rPr>
                <a:t>운용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1000" b="0" i="1">
                  <a:latin typeface="바탕" pitchFamily="18" charset="-127"/>
                  <a:ea typeface="바탕" pitchFamily="18" charset="-127"/>
                </a:rPr>
                <a:t>구조</a:t>
              </a:r>
            </a:p>
          </p:txBody>
        </p:sp>
        <p:sp>
          <p:nvSpPr>
            <p:cNvPr id="17432" name="Rectangle 119"/>
            <p:cNvSpPr>
              <a:spLocks noChangeArrowheads="1"/>
            </p:cNvSpPr>
            <p:nvPr/>
          </p:nvSpPr>
          <p:spPr bwMode="auto">
            <a:xfrm>
              <a:off x="369" y="2685"/>
              <a:ext cx="25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CC0000"/>
                  </a:solidFill>
                </a:rPr>
                <a:t>(B)</a:t>
              </a:r>
            </a:p>
          </p:txBody>
        </p:sp>
        <p:sp>
          <p:nvSpPr>
            <p:cNvPr id="17433" name="Freeform 120"/>
            <p:cNvSpPr>
              <a:spLocks/>
            </p:cNvSpPr>
            <p:nvPr/>
          </p:nvSpPr>
          <p:spPr bwMode="auto">
            <a:xfrm>
              <a:off x="224" y="1555"/>
              <a:ext cx="1380" cy="1513"/>
            </a:xfrm>
            <a:custGeom>
              <a:avLst/>
              <a:gdLst>
                <a:gd name="T0" fmla="*/ 0 w 1647"/>
                <a:gd name="T1" fmla="*/ 1513 h 1432"/>
                <a:gd name="T2" fmla="*/ 340 w 1647"/>
                <a:gd name="T3" fmla="*/ 952 h 1432"/>
                <a:gd name="T4" fmla="*/ 495 w 1647"/>
                <a:gd name="T5" fmla="*/ 265 h 1432"/>
                <a:gd name="T6" fmla="*/ 990 w 1647"/>
                <a:gd name="T7" fmla="*/ 62 h 1432"/>
                <a:gd name="T8" fmla="*/ 1380 w 1647"/>
                <a:gd name="T9" fmla="*/ 0 h 1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7"/>
                <a:gd name="T16" fmla="*/ 0 h 1432"/>
                <a:gd name="T17" fmla="*/ 1647 w 1647"/>
                <a:gd name="T18" fmla="*/ 1432 h 1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7" h="1432">
                  <a:moveTo>
                    <a:pt x="0" y="1432"/>
                  </a:moveTo>
                  <a:cubicBezTo>
                    <a:pt x="68" y="1345"/>
                    <a:pt x="308" y="1098"/>
                    <a:pt x="406" y="901"/>
                  </a:cubicBezTo>
                  <a:cubicBezTo>
                    <a:pt x="504" y="704"/>
                    <a:pt x="462" y="391"/>
                    <a:pt x="591" y="251"/>
                  </a:cubicBezTo>
                  <a:cubicBezTo>
                    <a:pt x="720" y="111"/>
                    <a:pt x="1006" y="101"/>
                    <a:pt x="1182" y="59"/>
                  </a:cubicBezTo>
                  <a:cubicBezTo>
                    <a:pt x="1358" y="17"/>
                    <a:pt x="1550" y="12"/>
                    <a:pt x="1647" y="0"/>
                  </a:cubicBezTo>
                </a:path>
              </a:pathLst>
            </a:cu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4" name="Rectangle 121"/>
            <p:cNvSpPr>
              <a:spLocks noChangeArrowheads="1"/>
            </p:cNvSpPr>
            <p:nvPr/>
          </p:nvSpPr>
          <p:spPr bwMode="auto">
            <a:xfrm>
              <a:off x="215" y="1573"/>
              <a:ext cx="61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000" b="0">
                  <a:solidFill>
                    <a:srgbClr val="CC0000"/>
                  </a:solidFill>
                </a:rPr>
                <a:t>델타 헷징</a:t>
              </a:r>
              <a:r>
                <a:rPr lang="en-US" altLang="ko-KR" sz="1000" b="0">
                  <a:solidFill>
                    <a:srgbClr val="CC0000"/>
                  </a:solidFill>
                </a:rPr>
                <a:t>(△)</a:t>
              </a:r>
            </a:p>
          </p:txBody>
        </p:sp>
        <p:sp>
          <p:nvSpPr>
            <p:cNvPr id="17435" name="Line 125"/>
            <p:cNvSpPr>
              <a:spLocks noChangeShapeType="1"/>
            </p:cNvSpPr>
            <p:nvPr/>
          </p:nvSpPr>
          <p:spPr bwMode="auto">
            <a:xfrm>
              <a:off x="522" y="1514"/>
              <a:ext cx="78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6" name="Rectangle 129"/>
            <p:cNvSpPr>
              <a:spLocks noChangeArrowheads="1"/>
            </p:cNvSpPr>
            <p:nvPr/>
          </p:nvSpPr>
          <p:spPr bwMode="auto">
            <a:xfrm>
              <a:off x="1256" y="2762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0" lang="en-US" altLang="ko-KR" sz="1200">
                  <a:solidFill>
                    <a:srgbClr val="CC0066"/>
                  </a:solidFill>
                  <a:latin typeface="Times New Roman" pitchFamily="18" charset="0"/>
                </a:rPr>
                <a:t>-50%</a:t>
              </a:r>
            </a:p>
          </p:txBody>
        </p:sp>
        <p:sp>
          <p:nvSpPr>
            <p:cNvPr id="17437" name="Rectangle 131"/>
            <p:cNvSpPr>
              <a:spLocks noChangeArrowheads="1"/>
            </p:cNvSpPr>
            <p:nvPr/>
          </p:nvSpPr>
          <p:spPr bwMode="auto">
            <a:xfrm>
              <a:off x="354" y="2180"/>
              <a:ext cx="3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kumimoji="0" lang="en-US" altLang="ko-KR" sz="1200">
                  <a:solidFill>
                    <a:srgbClr val="CC0066"/>
                  </a:solidFill>
                  <a:latin typeface="Times New Roman" pitchFamily="18" charset="0"/>
                </a:rPr>
                <a:t>50%</a:t>
              </a:r>
            </a:p>
          </p:txBody>
        </p:sp>
        <p:sp>
          <p:nvSpPr>
            <p:cNvPr id="17438" name="Rectangle 133"/>
            <p:cNvSpPr>
              <a:spLocks noChangeArrowheads="1"/>
            </p:cNvSpPr>
            <p:nvPr/>
          </p:nvSpPr>
          <p:spPr bwMode="auto">
            <a:xfrm>
              <a:off x="2667" y="2216"/>
              <a:ext cx="3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0" lang="en-US" altLang="ko-KR" sz="1200">
                  <a:solidFill>
                    <a:srgbClr val="CC0066"/>
                  </a:solidFill>
                  <a:latin typeface="Times New Roman" pitchFamily="18" charset="0"/>
                </a:rPr>
                <a:t>100%</a:t>
              </a:r>
            </a:p>
          </p:txBody>
        </p:sp>
        <p:sp>
          <p:nvSpPr>
            <p:cNvPr id="17439" name="Rectangle 134"/>
            <p:cNvSpPr>
              <a:spLocks noChangeArrowheads="1"/>
            </p:cNvSpPr>
            <p:nvPr/>
          </p:nvSpPr>
          <p:spPr bwMode="auto">
            <a:xfrm>
              <a:off x="2038" y="1771"/>
              <a:ext cx="51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00" b="0" i="1">
                  <a:latin typeface="바탕" pitchFamily="18" charset="-127"/>
                  <a:ea typeface="바탕" pitchFamily="18" charset="-127"/>
                </a:rPr>
                <a:t>10%</a:t>
              </a:r>
            </a:p>
          </p:txBody>
        </p:sp>
        <p:sp>
          <p:nvSpPr>
            <p:cNvPr id="17440" name="Rectangle 136"/>
            <p:cNvSpPr>
              <a:spLocks noChangeArrowheads="1"/>
            </p:cNvSpPr>
            <p:nvPr/>
          </p:nvSpPr>
          <p:spPr bwMode="auto">
            <a:xfrm>
              <a:off x="2422" y="1168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ko-KR" altLang="en-US" sz="1200" b="0">
                  <a:latin typeface="Arial" charset="0"/>
                </a:rPr>
                <a:t>수익률</a:t>
              </a:r>
            </a:p>
          </p:txBody>
        </p:sp>
        <p:sp>
          <p:nvSpPr>
            <p:cNvPr id="17441" name="Rectangle 137"/>
            <p:cNvSpPr>
              <a:spLocks noChangeArrowheads="1"/>
            </p:cNvSpPr>
            <p:nvPr/>
          </p:nvSpPr>
          <p:spPr bwMode="auto">
            <a:xfrm>
              <a:off x="3410" y="2172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0" lang="ko-KR" altLang="en-US" sz="1200" b="0"/>
                <a:t>주가</a:t>
              </a:r>
            </a:p>
          </p:txBody>
        </p:sp>
        <p:sp>
          <p:nvSpPr>
            <p:cNvPr id="17442" name="Rectangle 138"/>
            <p:cNvSpPr>
              <a:spLocks noChangeArrowheads="1"/>
            </p:cNvSpPr>
            <p:nvPr/>
          </p:nvSpPr>
          <p:spPr bwMode="auto">
            <a:xfrm>
              <a:off x="2316" y="18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000" b="0">
                  <a:solidFill>
                    <a:srgbClr val="CC0000"/>
                  </a:solidFill>
                </a:rPr>
                <a:t>(D)</a:t>
              </a:r>
            </a:p>
            <a:p>
              <a:pPr algn="l"/>
              <a:r>
                <a:rPr lang="ko-KR" altLang="en-US" sz="1000" b="0">
                  <a:solidFill>
                    <a:srgbClr val="CC0000"/>
                  </a:solidFill>
                </a:rPr>
                <a:t>운용손실</a:t>
              </a:r>
            </a:p>
          </p:txBody>
        </p:sp>
        <p:sp>
          <p:nvSpPr>
            <p:cNvPr id="17443" name="Line 139"/>
            <p:cNvSpPr>
              <a:spLocks noChangeShapeType="1"/>
            </p:cNvSpPr>
            <p:nvPr/>
          </p:nvSpPr>
          <p:spPr bwMode="auto">
            <a:xfrm flipV="1">
              <a:off x="539" y="2162"/>
              <a:ext cx="0" cy="667"/>
            </a:xfrm>
            <a:prstGeom prst="line">
              <a:avLst/>
            </a:prstGeom>
            <a:noFill/>
            <a:ln w="6350" cap="rnd">
              <a:solidFill>
                <a:srgbClr val="969696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44" name="Rectangle 140"/>
            <p:cNvSpPr>
              <a:spLocks noChangeArrowheads="1"/>
            </p:cNvSpPr>
            <p:nvPr/>
          </p:nvSpPr>
          <p:spPr bwMode="auto">
            <a:xfrm>
              <a:off x="455" y="2874"/>
              <a:ext cx="115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ko-KR" sz="1000" b="0">
                  <a:latin typeface="바탕" pitchFamily="18" charset="-127"/>
                  <a:ea typeface="바탕" pitchFamily="18" charset="-127"/>
                </a:rPr>
                <a:t>↑ </a:t>
              </a:r>
              <a:r>
                <a:rPr lang="en-US" altLang="ko-KR" sz="1000" b="0" i="1">
                  <a:latin typeface="바탕" pitchFamily="18" charset="-127"/>
                  <a:ea typeface="바탕" pitchFamily="18" charset="-127"/>
                </a:rPr>
                <a:t>Knock-in </a:t>
              </a:r>
              <a:r>
                <a:rPr lang="ko-KR" altLang="en-US" sz="1000" b="0" i="1">
                  <a:latin typeface="바탕" pitchFamily="18" charset="-127"/>
                  <a:ea typeface="바탕" pitchFamily="18" charset="-127"/>
                </a:rPr>
                <a:t>경계지수</a:t>
              </a:r>
            </a:p>
          </p:txBody>
        </p:sp>
        <p:sp>
          <p:nvSpPr>
            <p:cNvPr id="17445" name="Rectangle 145"/>
            <p:cNvSpPr>
              <a:spLocks noChangeArrowheads="1"/>
            </p:cNvSpPr>
            <p:nvPr/>
          </p:nvSpPr>
          <p:spPr bwMode="auto">
            <a:xfrm>
              <a:off x="259" y="3191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ko-KR" sz="1200">
                  <a:latin typeface="가는각진제목체" pitchFamily="18" charset="-127"/>
                  <a:ea typeface="가는각진제목체" pitchFamily="18" charset="-127"/>
                </a:rPr>
                <a:t>&lt;</a:t>
              </a:r>
              <a:r>
                <a:rPr kumimoji="0" lang="ko-KR" altLang="en-US" sz="1200">
                  <a:latin typeface="가는각진제목체" pitchFamily="18" charset="-127"/>
                  <a:ea typeface="가는각진제목체" pitchFamily="18" charset="-127"/>
                </a:rPr>
                <a:t>조기상환 </a:t>
              </a:r>
              <a:r>
                <a:rPr kumimoji="0" lang="en-US" altLang="ko-KR" sz="1200">
                  <a:latin typeface="가는각진제목체" pitchFamily="18" charset="-127"/>
                  <a:ea typeface="가는각진제목체" pitchFamily="18" charset="-127"/>
                </a:rPr>
                <a:t>ELS</a:t>
              </a:r>
              <a:r>
                <a:rPr kumimoji="0" lang="en-US" altLang="ko-KR" sz="1000">
                  <a:latin typeface="가는각진제목체" pitchFamily="18" charset="-127"/>
                  <a:ea typeface="가는각진제목체" pitchFamily="18" charset="-127"/>
                </a:rPr>
                <a:t>(Two-Stock</a:t>
              </a:r>
              <a:r>
                <a:rPr kumimoji="0" lang="ko-KR" altLang="en-US" sz="1000">
                  <a:latin typeface="가는각진제목체" pitchFamily="18" charset="-127"/>
                  <a:ea typeface="가는각진제목체" pitchFamily="18" charset="-127"/>
                </a:rPr>
                <a:t>형</a:t>
              </a:r>
              <a:r>
                <a:rPr kumimoji="0" lang="en-US" altLang="ko-KR" sz="1000">
                  <a:latin typeface="가는각진제목체" pitchFamily="18" charset="-127"/>
                  <a:ea typeface="가는각진제목체" pitchFamily="18" charset="-127"/>
                </a:rPr>
                <a:t>)</a:t>
              </a:r>
              <a:r>
                <a:rPr kumimoji="0" lang="ko-KR" altLang="en-US" sz="1200">
                  <a:latin typeface="가는각진제목체" pitchFamily="18" charset="-127"/>
                  <a:ea typeface="가는각진제목체" pitchFamily="18" charset="-127"/>
                </a:rPr>
                <a:t>의 상품구조</a:t>
              </a:r>
              <a:r>
                <a:rPr kumimoji="0" lang="en-US" altLang="ko-KR" sz="1200">
                  <a:latin typeface="가는각진제목체" pitchFamily="18" charset="-127"/>
                  <a:ea typeface="가는각진제목체" pitchFamily="18" charset="-127"/>
                </a:rPr>
                <a:t>&gt;</a:t>
              </a:r>
            </a:p>
          </p:txBody>
        </p:sp>
        <p:sp>
          <p:nvSpPr>
            <p:cNvPr id="17446" name="Rectangle 146"/>
            <p:cNvSpPr>
              <a:spLocks noChangeArrowheads="1"/>
            </p:cNvSpPr>
            <p:nvPr/>
          </p:nvSpPr>
          <p:spPr bwMode="auto">
            <a:xfrm>
              <a:off x="2483" y="3167"/>
              <a:ext cx="64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ko-KR" sz="1200">
                  <a:latin typeface="가는각진제목체" pitchFamily="18" charset="-127"/>
                  <a:ea typeface="가는각진제목체" pitchFamily="18" charset="-127"/>
                </a:rPr>
                <a:t>&lt;</a:t>
              </a:r>
              <a:r>
                <a:rPr kumimoji="0" lang="ko-KR" altLang="en-US" sz="1200">
                  <a:latin typeface="가는각진제목체" pitchFamily="18" charset="-127"/>
                  <a:ea typeface="가는각진제목체" pitchFamily="18" charset="-127"/>
                </a:rPr>
                <a:t>운용 구조</a:t>
              </a:r>
              <a:r>
                <a:rPr kumimoji="0" lang="en-US" altLang="ko-KR" sz="1200">
                  <a:latin typeface="가는각진제목체" pitchFamily="18" charset="-127"/>
                  <a:ea typeface="가는각진제목체" pitchFamily="18" charset="-127"/>
                </a:rPr>
                <a:t>&gt;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25476</TotalTime>
  <Words>1712</Words>
  <Application>Microsoft Office PowerPoint</Application>
  <PresentationFormat>사용자 지정</PresentationFormat>
  <Paragraphs>432</Paragraphs>
  <Slides>22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40" baseType="lpstr">
      <vt:lpstr>HY견고딕</vt:lpstr>
      <vt:lpstr>HY중고딕</vt:lpstr>
      <vt:lpstr>HY헤드라인M</vt:lpstr>
      <vt:lpstr>가는각진제목체</vt:lpstr>
      <vt:lpstr>굴림</vt:lpstr>
      <vt:lpstr>돋움</vt:lpstr>
      <vt:lpstr>맑은 고딕</vt:lpstr>
      <vt:lpstr>바탕</vt:lpstr>
      <vt:lpstr>Arial</vt:lpstr>
      <vt:lpstr>Arial Black</vt:lpstr>
      <vt:lpstr>Bookman Old Style</vt:lpstr>
      <vt:lpstr>Symbol</vt:lpstr>
      <vt:lpstr>Times New Roman</vt:lpstr>
      <vt:lpstr>Verdana</vt:lpstr>
      <vt:lpstr>Wingdings</vt:lpstr>
      <vt:lpstr>기본 디자인</vt:lpstr>
      <vt:lpstr>Equation</vt:lpstr>
      <vt:lpstr>비트맵 이미지</vt:lpstr>
      <vt:lpstr>PowerPoint 프레젠테이션</vt:lpstr>
      <vt:lpstr>1. 원금보장형(Knock-out with Rebate ELS)</vt:lpstr>
      <vt:lpstr>1. 원금보장형 발행구조</vt:lpstr>
      <vt:lpstr>1. 원금보장형 운용구조</vt:lpstr>
      <vt:lpstr>1. 원금보장형 운용구조</vt:lpstr>
      <vt:lpstr>1. 원금보장형 운용구조</vt:lpstr>
      <vt:lpstr>2. 원금비보장형(Two-Stock형)</vt:lpstr>
      <vt:lpstr>2. 원금비보장형 발행구조</vt:lpstr>
      <vt:lpstr>3. 원금비보장형 운용구조</vt:lpstr>
      <vt:lpstr>4. 변동성의 개념</vt:lpstr>
      <vt:lpstr>PowerPoint 프레젠테이션</vt:lpstr>
      <vt:lpstr>PowerPoint 프레젠테이션</vt:lpstr>
      <vt:lpstr>PowerPoint 프레젠테이션</vt:lpstr>
      <vt:lpstr>6. ELS 가치와 변동성의 관계</vt:lpstr>
      <vt:lpstr>7. ELS 상품성 및 운용 Risk</vt:lpstr>
      <vt:lpstr>8. ELS 손익 결정 개념</vt:lpstr>
      <vt:lpstr>8. ELS 손익 결정 개념</vt:lpstr>
      <vt:lpstr>PowerPoint 프레젠테이션</vt:lpstr>
      <vt:lpstr>PowerPoint 프레젠테이션</vt:lpstr>
      <vt:lpstr>PowerPoint 프레젠테이션</vt:lpstr>
      <vt:lpstr>9. 일반적인 ELS 손익 분포(예시)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최주석</dc:creator>
  <cp:lastModifiedBy>sean</cp:lastModifiedBy>
  <cp:revision>1385</cp:revision>
  <dcterms:created xsi:type="dcterms:W3CDTF">2008-01-22T08:35:35Z</dcterms:created>
  <dcterms:modified xsi:type="dcterms:W3CDTF">2024-06-06T08:11:22Z</dcterms:modified>
</cp:coreProperties>
</file>