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5"/>
  </p:notesMasterIdLst>
  <p:sldIdLst>
    <p:sldId id="256" r:id="rId5"/>
    <p:sldId id="261" r:id="rId6"/>
    <p:sldId id="262" r:id="rId7"/>
    <p:sldId id="263" r:id="rId8"/>
    <p:sldId id="267" r:id="rId9"/>
    <p:sldId id="264" r:id="rId10"/>
    <p:sldId id="269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2AE"/>
    <a:srgbClr val="067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2" autoAdjust="0"/>
    <p:restoredTop sz="84468" autoAdjust="0"/>
  </p:normalViewPr>
  <p:slideViewPr>
    <p:cSldViewPr snapToGrid="0">
      <p:cViewPr>
        <p:scale>
          <a:sx n="75" d="100"/>
          <a:sy n="75" d="100"/>
        </p:scale>
        <p:origin x="-1176" y="-5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8AC7-252C-452F-801C-3C3A2112F30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68DB-8B2B-41A6-9D6B-0EA9D38D4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2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논문 제목과 발표자를</a:t>
            </a:r>
            <a:r>
              <a:rPr lang="ko-KR" altLang="en-US" baseline="0" dirty="0" smtClean="0"/>
              <a:t> 표지로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5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가 클수록 </a:t>
            </a:r>
            <a:r>
              <a:rPr lang="en-US" altLang="ko-KR" dirty="0" smtClean="0"/>
              <a:t>RMSE</a:t>
            </a:r>
            <a:r>
              <a:rPr lang="ko-KR" altLang="en-US" dirty="0" smtClean="0"/>
              <a:t>가 작아지는 이유를 설명하고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논문의 결론부분에 해당하는 내용을 정리함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8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 smtClean="0"/>
              <a:t>목차를 다음과 같이 구성함</a:t>
            </a:r>
            <a:r>
              <a:rPr lang="en-US" altLang="ko-KR" sz="1000" baseline="0" dirty="0" smtClean="0"/>
              <a:t>. (</a:t>
            </a:r>
            <a:r>
              <a:rPr lang="ko-KR" altLang="en-US" sz="1000" baseline="0" dirty="0" smtClean="0"/>
              <a:t>소개 및 목적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발표자 및 논문 소개와 논문의 작성목적에 대해 설명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err="1" smtClean="0"/>
              <a:t>모노펄스</a:t>
            </a:r>
            <a:r>
              <a:rPr lang="en-US" altLang="ko-KR" sz="1000" baseline="0" dirty="0" smtClean="0"/>
              <a:t>(</a:t>
            </a:r>
            <a:r>
              <a:rPr lang="en-US" altLang="ko-KR" sz="1000" baseline="0" dirty="0" err="1" smtClean="0"/>
              <a:t>monopulse</a:t>
            </a:r>
            <a:r>
              <a:rPr lang="en-US" altLang="ko-KR" sz="1000" baseline="0" dirty="0" smtClean="0"/>
              <a:t>)</a:t>
            </a:r>
            <a:r>
              <a:rPr lang="ko-KR" altLang="en-US" sz="1000" baseline="0" dirty="0" smtClean="0"/>
              <a:t> 레이더 모델링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본론의 </a:t>
            </a:r>
            <a:r>
              <a:rPr lang="ko-KR" altLang="en-US" sz="1000" baseline="0" dirty="0" err="1" smtClean="0"/>
              <a:t>모노펄스</a:t>
            </a:r>
            <a:r>
              <a:rPr lang="ko-KR" altLang="en-US" sz="1000" baseline="0" dirty="0" smtClean="0"/>
              <a:t> 레이더 설계를 설명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교차극성</a:t>
            </a:r>
            <a:r>
              <a:rPr lang="en-US" altLang="ko-KR" sz="1000" dirty="0" smtClean="0"/>
              <a:t>(cross-polarization)</a:t>
            </a:r>
            <a:r>
              <a:rPr lang="ko-KR" altLang="en-US" sz="1000" baseline="0" dirty="0" smtClean="0"/>
              <a:t> </a:t>
            </a:r>
            <a:r>
              <a:rPr lang="ko-KR" altLang="en-US" sz="1000" baseline="0" dirty="0" err="1" smtClean="0"/>
              <a:t>재밍</a:t>
            </a:r>
            <a:r>
              <a:rPr lang="ko-KR" altLang="en-US" sz="1000" baseline="0" dirty="0" smtClean="0"/>
              <a:t>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교차극성 </a:t>
            </a:r>
            <a:r>
              <a:rPr lang="ko-KR" altLang="en-US" sz="1000" baseline="0" dirty="0" err="1" smtClean="0"/>
              <a:t>재밍을</a:t>
            </a:r>
            <a:r>
              <a:rPr lang="ko-KR" altLang="en-US" sz="1000" baseline="0" dirty="0" smtClean="0"/>
              <a:t> 적용하는 방법 설명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시뮬레이션 </a:t>
            </a:r>
            <a:r>
              <a:rPr lang="ko-KR" altLang="en-US" sz="1000" baseline="0" dirty="0" smtClean="0"/>
              <a:t>결과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시뮬레이션 진행 및 결과로 나온 그림 설명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결론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시뮬레이션 결과에 대한 고찰</a:t>
            </a:r>
            <a:r>
              <a:rPr lang="en-US" altLang="ko-KR" sz="1000" baseline="0" dirty="0" smtClean="0"/>
              <a:t>)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발표자 및 논문을 소개함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논문소개 및 논문작성 목표는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요약과 서론의 내용을 풀어놓음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3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</a:t>
            </a:r>
            <a:r>
              <a:rPr lang="ko-KR" altLang="en-US" baseline="0" dirty="0" smtClean="0"/>
              <a:t> 설계</a:t>
            </a:r>
            <a:r>
              <a:rPr lang="ko-KR" altLang="en-US" dirty="0" smtClean="0"/>
              <a:t>를 위한 식을 순서대로 따라갈 수 있도록 식과 함께 내용 설명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각각의 기호가 무엇을 뜻하는지 설명한다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7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</a:t>
            </a:r>
            <a:r>
              <a:rPr lang="ko-KR" altLang="en-US" baseline="0" dirty="0" smtClean="0"/>
              <a:t> 설계</a:t>
            </a:r>
            <a:r>
              <a:rPr lang="ko-KR" altLang="en-US" dirty="0" smtClean="0"/>
              <a:t>를 위한 식을 순서대로 따라갈 수 있도록 식과 함께 내용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7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이후 교차극성 </a:t>
            </a:r>
            <a:r>
              <a:rPr lang="ko-KR" altLang="en-US" dirty="0" err="1" smtClean="0"/>
              <a:t>재밍의</a:t>
            </a:r>
            <a:r>
              <a:rPr lang="ko-KR" altLang="en-US" dirty="0" smtClean="0"/>
              <a:t> 결과의 이론적인 그림을 설명하고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최종적으로 </a:t>
            </a:r>
            <a:r>
              <a:rPr lang="ko-KR" altLang="en-US" baseline="0" dirty="0" err="1" smtClean="0"/>
              <a:t>재밍이</a:t>
            </a:r>
            <a:r>
              <a:rPr lang="ko-KR" altLang="en-US" baseline="0" dirty="0" smtClean="0"/>
              <a:t> 적용된 </a:t>
            </a:r>
            <a:r>
              <a:rPr lang="ko-KR" altLang="en-US" baseline="0" dirty="0" err="1" smtClean="0"/>
              <a:t>모노펄스</a:t>
            </a:r>
            <a:r>
              <a:rPr lang="ko-KR" altLang="en-US" baseline="0" dirty="0" smtClean="0"/>
              <a:t> 레이더가 받는 신호의 이득을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3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이후 교차극성 </a:t>
            </a:r>
            <a:r>
              <a:rPr lang="ko-KR" altLang="en-US" dirty="0" err="1" smtClean="0"/>
              <a:t>재밍의</a:t>
            </a:r>
            <a:r>
              <a:rPr lang="ko-KR" altLang="en-US" dirty="0" smtClean="0"/>
              <a:t> 결과의 이론적인 그림을 설명하고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최종적으로 </a:t>
            </a:r>
            <a:r>
              <a:rPr lang="ko-KR" altLang="en-US" baseline="0" dirty="0" err="1" smtClean="0"/>
              <a:t>재밍이</a:t>
            </a:r>
            <a:r>
              <a:rPr lang="ko-KR" altLang="en-US" baseline="0" dirty="0" smtClean="0"/>
              <a:t> 적용된 </a:t>
            </a:r>
            <a:r>
              <a:rPr lang="ko-KR" altLang="en-US" baseline="0" dirty="0" err="1" smtClean="0"/>
              <a:t>모노펄스</a:t>
            </a:r>
            <a:r>
              <a:rPr lang="ko-KR" altLang="en-US" baseline="0" dirty="0" smtClean="0"/>
              <a:t> 레이더가 받는 신호의 이득을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3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결과를 그림으로 나타낸 다음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방위각의 </a:t>
            </a:r>
            <a:r>
              <a:rPr lang="en-US" altLang="ko-KR" baseline="0" dirty="0" smtClean="0"/>
              <a:t>RMSE</a:t>
            </a:r>
            <a:r>
              <a:rPr lang="ko-KR" altLang="en-US" baseline="0" dirty="0" smtClean="0"/>
              <a:t>를 계산하여 그래프로 나타냄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시뮬레이션 </a:t>
            </a:r>
            <a:r>
              <a:rPr lang="ko-KR" altLang="en-US" dirty="0" smtClean="0"/>
              <a:t>조건과 </a:t>
            </a:r>
            <a:r>
              <a:rPr lang="ko-KR" altLang="en-US" dirty="0" smtClean="0"/>
              <a:t>시뮬레이션 결과로 </a:t>
            </a:r>
            <a:r>
              <a:rPr lang="en-US" altLang="ko-KR" dirty="0" smtClean="0"/>
              <a:t>part</a:t>
            </a:r>
            <a:r>
              <a:rPr lang="ko-KR" altLang="en-US" dirty="0" smtClean="0"/>
              <a:t>를 나누어 설명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2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결과를 그림으로 나타낸 다음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방위각의 </a:t>
            </a:r>
            <a:r>
              <a:rPr lang="en-US" altLang="ko-KR" baseline="0" dirty="0" smtClean="0"/>
              <a:t>RMSE</a:t>
            </a:r>
            <a:r>
              <a:rPr lang="ko-KR" altLang="en-US" baseline="0" dirty="0" smtClean="0"/>
              <a:t>를 계산하여 그래프로 나타냄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시뮬레이션 결과 그림을 </a:t>
            </a:r>
            <a:r>
              <a:rPr lang="ko-KR" altLang="en-US" dirty="0" err="1" smtClean="0"/>
              <a:t>캡쳐하여</a:t>
            </a:r>
            <a:r>
              <a:rPr lang="ko-KR" altLang="en-US" dirty="0" smtClean="0"/>
              <a:t> 나타내고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또한 다음과 같은 결과가 발생하는 이유를 그림과 함께 설명할 예정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68DB-8B2B-41A6-9D6B-0EA9D38D4D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5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0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1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>
            <a:lvl1pPr>
              <a:defRPr sz="34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25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2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3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27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2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2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6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3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80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03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4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29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73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33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95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12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5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947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05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96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9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24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71"/>
            <a:ext cx="9143999" cy="68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1507" y="340599"/>
            <a:ext cx="78867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25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89292" y="2767280"/>
            <a:ext cx="4750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rgbClr val="067C7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792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648" y="1241558"/>
            <a:ext cx="7744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모노펄스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레이더에 대한</a:t>
            </a:r>
            <a:endParaRPr lang="en-US" altLang="ko-KR" sz="3600" b="1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교차극성 </a:t>
            </a:r>
            <a:r>
              <a:rPr lang="ko-KR" altLang="en-US" sz="3600" b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재밍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기법의 각도기만 모델링</a:t>
            </a:r>
            <a:endParaRPr lang="ko-KR" altLang="en-US" sz="3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8321" y="3829664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유승형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조병관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박소령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가톨릭대학교 정보통신전자공학부</a:t>
            </a:r>
            <a:endParaRPr lang="en-US" altLang="ko-KR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seunghy1468@catholic.ac.kr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5774" y="2441887"/>
            <a:ext cx="546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Modeling of the Angle Deception 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Using Cross-Polarization Jamming Against </a:t>
            </a:r>
            <a:r>
              <a:rPr lang="en-US" altLang="ko-KR" b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Monopulse</a:t>
            </a:r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Radar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238999"/>
            <a:ext cx="7886700" cy="82307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5</a:t>
            </a:r>
            <a:r>
              <a:rPr lang="en-US" altLang="ko-KR" sz="2800" dirty="0" smtClean="0"/>
              <a:t>. </a:t>
            </a:r>
            <a:r>
              <a:rPr lang="ko-KR" altLang="en-US" sz="2800" b="1" dirty="0" smtClean="0"/>
              <a:t>결론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194482"/>
            <a:ext cx="2495550" cy="6127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35100" y="3857030"/>
            <a:ext cx="661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모노펄스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레이더</a:t>
            </a:r>
            <a:r>
              <a:rPr lang="ko-KR" altLang="en-US" dirty="0" smtClean="0"/>
              <a:t>와 이를 기만하는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교차극성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재밍</a:t>
            </a:r>
            <a:r>
              <a:rPr lang="ko-KR" altLang="en-US" dirty="0" smtClean="0"/>
              <a:t> 기법을 </a:t>
            </a:r>
            <a:r>
              <a:rPr lang="ko-KR" altLang="en-US" dirty="0" err="1" smtClean="0"/>
              <a:t>모델링하여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재밍의</a:t>
            </a:r>
            <a:r>
              <a:rPr lang="ko-KR" altLang="en-US" dirty="0" smtClean="0"/>
              <a:t> 결과를 시뮬레이션으로 보임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향후 </a:t>
            </a:r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레이더에 대한 교차극성 </a:t>
            </a:r>
            <a:r>
              <a:rPr lang="ko-KR" altLang="en-US" dirty="0" err="1" smtClean="0"/>
              <a:t>재밍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시스템을 구현</a:t>
            </a:r>
            <a:r>
              <a:rPr lang="ko-KR" altLang="en-US" dirty="0" smtClean="0"/>
              <a:t>하는 데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기초자료로 활용</a:t>
            </a:r>
            <a:r>
              <a:rPr lang="ko-KR" altLang="en-US" dirty="0" smtClean="0"/>
              <a:t>될 것이라 기대함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3000" y="3418364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2CA2AE"/>
                </a:solidFill>
              </a:rPr>
              <a:t>마치며</a:t>
            </a:r>
            <a:endParaRPr lang="ko-KR" altLang="en-US" b="1" dirty="0">
              <a:solidFill>
                <a:srgbClr val="2CA2A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5100" y="1727200"/>
            <a:ext cx="598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가 클수록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방위각</a:t>
            </a:r>
            <a:r>
              <a:rPr lang="ko-KR" altLang="en-US" dirty="0" smtClean="0"/>
              <a:t>     과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고도각</a:t>
            </a:r>
            <a:r>
              <a:rPr lang="ko-KR" altLang="en-US" dirty="0" smtClean="0"/>
              <a:t>     이 감소함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 측에서 받는 신호 이득에 영향을 주어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RMSE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가 감소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53" y="1676400"/>
            <a:ext cx="306275" cy="3693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7384"/>
            <a:ext cx="342948" cy="3429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1294368"/>
            <a:ext cx="233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2CA2AE"/>
                </a:solidFill>
              </a:rPr>
              <a:t>RMSE </a:t>
            </a:r>
            <a:r>
              <a:rPr lang="ko-KR" altLang="en-US" b="1" dirty="0" smtClean="0">
                <a:solidFill>
                  <a:srgbClr val="2CA2AE"/>
                </a:solidFill>
              </a:rPr>
              <a:t>감소 이유</a:t>
            </a:r>
            <a:endParaRPr lang="ko-KR" altLang="en-US" b="1" dirty="0">
              <a:solidFill>
                <a:srgbClr val="2CA2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29025" y="1009048"/>
            <a:ext cx="1962150" cy="82307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b="1" dirty="0" smtClean="0"/>
              <a:t>목차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73350" y="2193870"/>
            <a:ext cx="5378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소개 및 목적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err="1" smtClean="0"/>
              <a:t>모노펄스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monopulse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레이더 </a:t>
            </a:r>
            <a:r>
              <a:rPr lang="ko-KR" altLang="en-US" sz="2000" dirty="0" smtClean="0"/>
              <a:t>모델</a:t>
            </a:r>
            <a:r>
              <a:rPr lang="ko-KR" altLang="en-US" sz="2000" dirty="0"/>
              <a:t>링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교차극성</a:t>
            </a:r>
            <a:r>
              <a:rPr lang="en-US" altLang="ko-KR" sz="2000" dirty="0" smtClean="0"/>
              <a:t>(cross-polarization)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재밍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시뮬레이션 결과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결론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673350" y="1832118"/>
            <a:ext cx="3873500" cy="0"/>
          </a:xfrm>
          <a:prstGeom prst="line">
            <a:avLst/>
          </a:prstGeom>
          <a:ln>
            <a:solidFill>
              <a:srgbClr val="067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194482"/>
            <a:ext cx="2495550" cy="61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238999"/>
            <a:ext cx="7886700" cy="82307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b="1" dirty="0" smtClean="0"/>
              <a:t>소개 및 목적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194482"/>
            <a:ext cx="2495550" cy="6127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100" y="1293505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67C7E"/>
                </a:solidFill>
              </a:rPr>
              <a:t>- </a:t>
            </a:r>
            <a:r>
              <a:rPr lang="ko-KR" altLang="en-US" b="1" dirty="0" smtClean="0">
                <a:solidFill>
                  <a:srgbClr val="2CA2AE"/>
                </a:solidFill>
              </a:rPr>
              <a:t>논문 소개</a:t>
            </a:r>
            <a:endParaRPr lang="ko-KR" altLang="en-US" b="1" dirty="0">
              <a:solidFill>
                <a:srgbClr val="2CA2A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" y="4032766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67C7E"/>
                </a:solidFill>
              </a:rPr>
              <a:t>- </a:t>
            </a:r>
            <a:r>
              <a:rPr lang="ko-KR" altLang="en-US" b="1" dirty="0" smtClean="0">
                <a:solidFill>
                  <a:srgbClr val="2CA2AE"/>
                </a:solidFill>
              </a:rPr>
              <a:t>목적</a:t>
            </a:r>
            <a:endParaRPr lang="ko-KR" altLang="en-US" b="1" dirty="0">
              <a:solidFill>
                <a:srgbClr val="2CA2A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5199" y="1733706"/>
            <a:ext cx="7778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표적의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방위각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(azimuth angle)</a:t>
            </a:r>
            <a:r>
              <a:rPr lang="ko-KR" altLang="en-US" dirty="0" smtClean="0"/>
              <a:t>과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고도각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(elevation angle)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진폭감지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(amplitude sensing)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합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차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(sum-difference)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방식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추정하는 </a:t>
            </a:r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 설계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각도기만 기법 중 하나인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교차극성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재밍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(cross-polarization 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jamming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ko-KR" altLang="en-US" dirty="0" smtClean="0"/>
              <a:t>기법을 적용한 시스템 모델링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각도 추적 오차의</a:t>
            </a:r>
            <a:r>
              <a:rPr lang="en-US" altLang="ko-KR" dirty="0"/>
              <a:t> </a:t>
            </a:r>
            <a:r>
              <a:rPr lang="ko-KR" altLang="en-US" dirty="0" smtClean="0"/>
              <a:t>결과 분</a:t>
            </a:r>
            <a:r>
              <a:rPr lang="ko-KR" altLang="en-US" dirty="0"/>
              <a:t>석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65199" y="4466101"/>
            <a:ext cx="7518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레이더에 효과적인 </a:t>
            </a:r>
            <a:r>
              <a:rPr lang="ko-KR" altLang="en-US" dirty="0" err="1" smtClean="0"/>
              <a:t>재밍</a:t>
            </a:r>
            <a:r>
              <a:rPr lang="ko-KR" altLang="en-US" dirty="0" smtClean="0"/>
              <a:t> 기법들이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다양하게 연구</a:t>
            </a:r>
            <a:r>
              <a:rPr lang="ko-KR" altLang="en-US" dirty="0" smtClean="0"/>
              <a:t>되고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그러나 교차극성 </a:t>
            </a:r>
            <a:r>
              <a:rPr lang="ko-KR" altLang="en-US" dirty="0" err="1" smtClean="0"/>
              <a:t>재밍에</a:t>
            </a:r>
            <a:r>
              <a:rPr lang="ko-KR" altLang="en-US" dirty="0" smtClean="0"/>
              <a:t> 대한 연구는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상대적으로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부족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 설계 및 교차극성 </a:t>
            </a:r>
            <a:r>
              <a:rPr lang="ko-KR" altLang="en-US" dirty="0" err="1" smtClean="0"/>
              <a:t>재밍을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모델링하여</a:t>
            </a:r>
            <a:r>
              <a:rPr lang="ko-KR" altLang="en-US" dirty="0" smtClean="0"/>
              <a:t> </a:t>
            </a:r>
            <a:r>
              <a:rPr lang="ko-KR" altLang="en-US" dirty="0" smtClean="0"/>
              <a:t>분석함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2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238999"/>
            <a:ext cx="7886700" cy="82307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b="1" dirty="0" err="1" smtClean="0"/>
              <a:t>모노펄스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monopulse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 레이더 </a:t>
            </a:r>
            <a:r>
              <a:rPr lang="ko-KR" altLang="en-US" sz="2800" b="1" dirty="0" smtClean="0"/>
              <a:t>모델링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194482"/>
            <a:ext cx="2495550" cy="612718"/>
          </a:xfrm>
          <a:prstGeom prst="rect">
            <a:avLst/>
          </a:prstGeom>
        </p:spPr>
      </p:pic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357161"/>
            <a:ext cx="24955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876425" y="4402374"/>
            <a:ext cx="5619750" cy="1050901"/>
            <a:chOff x="1517650" y="4135674"/>
            <a:chExt cx="5619750" cy="1050901"/>
          </a:xfrm>
        </p:grpSpPr>
        <p:pic>
          <p:nvPicPr>
            <p:cNvPr id="1027" name="Picture 3" descr="C:\Users\Administrator\Desktop\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650" y="4135674"/>
              <a:ext cx="5619750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esktop\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650" y="4738900"/>
              <a:ext cx="26003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2063750" y="1596530"/>
            <a:ext cx="452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레이더의 표적에 </a:t>
            </a:r>
            <a:r>
              <a:rPr lang="ko-KR" altLang="en-US" dirty="0" smtClean="0"/>
              <a:t>대한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하나의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빔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가우시안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패턴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이득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4608" y="3672770"/>
            <a:ext cx="635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위상의 오차가 </a:t>
            </a:r>
            <a:r>
              <a:rPr lang="ko-KR" altLang="en-US" dirty="0" smtClean="0"/>
              <a:t>작다고 </a:t>
            </a:r>
            <a:r>
              <a:rPr lang="ko-KR" altLang="en-US" dirty="0" smtClean="0"/>
              <a:t>가정할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사분면의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빔 이득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직선 화살표 연결선 20"/>
          <p:cNvCxnSpPr>
            <a:endCxn id="1026" idx="1"/>
          </p:cNvCxnSpPr>
          <p:nvPr/>
        </p:nvCxnSpPr>
        <p:spPr>
          <a:xfrm>
            <a:off x="2063750" y="2647673"/>
            <a:ext cx="4127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344608" y="4591524"/>
            <a:ext cx="4127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238999"/>
            <a:ext cx="7886700" cy="82307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. </a:t>
            </a:r>
            <a:r>
              <a:rPr lang="ko-KR" altLang="en-US" sz="2800" b="1" dirty="0" err="1" smtClean="0"/>
              <a:t>모노펄스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monopulse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 레이더 </a:t>
            </a:r>
            <a:r>
              <a:rPr lang="ko-KR" altLang="en-US" sz="2800" b="1" dirty="0" smtClean="0"/>
              <a:t>모델</a:t>
            </a:r>
            <a:r>
              <a:rPr lang="ko-KR" altLang="en-US" sz="2800" b="1" dirty="0"/>
              <a:t>링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194482"/>
            <a:ext cx="2495550" cy="612718"/>
          </a:xfrm>
          <a:prstGeom prst="rect">
            <a:avLst/>
          </a:prstGeom>
        </p:spPr>
      </p:pic>
      <p:pic>
        <p:nvPicPr>
          <p:cNvPr id="1030" name="Picture 6" descr="C:\Users\Administrator\Desktop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621956"/>
            <a:ext cx="6469063" cy="169545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9" y="3933610"/>
            <a:ext cx="62023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96" y="5519794"/>
            <a:ext cx="3686175" cy="86677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8038" y="3539214"/>
            <a:ext cx="68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(4)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합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차 방식</a:t>
            </a:r>
            <a:r>
              <a:rPr lang="ko-KR" altLang="en-US" dirty="0" smtClean="0"/>
              <a:t>을 이용하여 방위각과 고도각의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변화량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8038" y="4569563"/>
            <a:ext cx="703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(5) </a:t>
            </a:r>
            <a:r>
              <a:rPr lang="ko-KR" altLang="en-US" dirty="0" smtClean="0"/>
              <a:t>최종적으로 </a:t>
            </a:r>
            <a:r>
              <a:rPr lang="ko-KR" altLang="en-US" dirty="0" err="1" smtClean="0"/>
              <a:t>위상각과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고도각을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추정</a:t>
            </a:r>
            <a:r>
              <a:rPr lang="ko-KR" altLang="en-US" dirty="0"/>
              <a:t>함 </a:t>
            </a:r>
            <a:endParaRPr lang="en-US" altLang="ko-KR" dirty="0" smtClean="0"/>
          </a:p>
          <a:p>
            <a:r>
              <a:rPr lang="ko-KR" altLang="en-US" dirty="0" smtClean="0"/>
              <a:t>다음과 </a:t>
            </a:r>
            <a:r>
              <a:rPr lang="ko-KR" altLang="en-US" dirty="0"/>
              <a:t>같이 추정한 각도만큼 </a:t>
            </a:r>
            <a:r>
              <a:rPr lang="ko-KR" altLang="en-US" dirty="0" smtClean="0"/>
              <a:t>레이더 </a:t>
            </a:r>
            <a:r>
              <a:rPr lang="ko-KR" altLang="en-US" dirty="0"/>
              <a:t>빔의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중심축을 이동</a:t>
            </a:r>
            <a:r>
              <a:rPr lang="ko-KR" altLang="en-US" dirty="0"/>
              <a:t>하면서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표적을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추적</a:t>
            </a:r>
            <a:r>
              <a:rPr lang="ko-KR" altLang="en-US" dirty="0"/>
              <a:t>함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67556" y="1146633"/>
            <a:ext cx="7411244" cy="369332"/>
            <a:chOff x="678656" y="1146633"/>
            <a:chExt cx="7411244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678656" y="1146633"/>
              <a:ext cx="7411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arenBoth" startAt="3"/>
              </a:pPr>
              <a:r>
                <a:rPr lang="ko-KR" altLang="en-US" dirty="0" smtClean="0"/>
                <a:t>                           라고 가정했을 때</a:t>
              </a:r>
              <a:r>
                <a:rPr lang="en-US" altLang="ko-KR" dirty="0" smtClean="0"/>
                <a:t>, 4</a:t>
              </a:r>
              <a:r>
                <a:rPr lang="ko-KR" altLang="en-US" dirty="0" smtClean="0"/>
                <a:t>개의 레이더 빔 이득</a:t>
              </a:r>
              <a:endParaRPr lang="ko-KR" altLang="en-US" dirty="0"/>
            </a:p>
          </p:txBody>
        </p:sp>
        <p:pic>
          <p:nvPicPr>
            <p:cNvPr id="16" name="Picture 5" descr="C:\Users\Administrator\Desktop\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793" y="1146633"/>
              <a:ext cx="2082007" cy="36034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직선 화살표 연결선 18"/>
          <p:cNvCxnSpPr/>
          <p:nvPr/>
        </p:nvCxnSpPr>
        <p:spPr>
          <a:xfrm>
            <a:off x="808038" y="4181734"/>
            <a:ext cx="4127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238999"/>
            <a:ext cx="7886700" cy="82307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ko-KR" altLang="en-US" sz="2800" b="1" dirty="0" smtClean="0"/>
              <a:t>교차극성</a:t>
            </a:r>
            <a:r>
              <a:rPr lang="en-US" altLang="ko-KR" sz="2800" b="1" dirty="0" smtClean="0"/>
              <a:t>(cross-polarization)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재밍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194482"/>
            <a:ext cx="2495550" cy="612718"/>
          </a:xfrm>
          <a:prstGeom prst="rect">
            <a:avLst/>
          </a:prstGeom>
        </p:spPr>
      </p:pic>
      <p:pic>
        <p:nvPicPr>
          <p:cNvPr id="2051" name="Picture 3" descr="C:\Users\Administrator\Desktop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12" y="3862420"/>
            <a:ext cx="3189471" cy="188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24784" y="4038441"/>
                <a:ext cx="7924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모노펄스 레이더를 무력화 </a:t>
                </a:r>
                <a:r>
                  <a:rPr lang="ko-KR" altLang="en-US" dirty="0" smtClean="0"/>
                  <a:t>시키는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교차극성 </a:t>
                </a:r>
                <a:r>
                  <a:rPr lang="ko-KR" altLang="en-US" dirty="0" err="1" smtClean="0"/>
                  <a:t>재밍</a:t>
                </a:r>
                <a:r>
                  <a:rPr lang="ko-KR" altLang="en-US" dirty="0" smtClean="0"/>
                  <a:t> </a:t>
                </a:r>
                <a:r>
                  <a:rPr lang="ko-KR" altLang="en-US" dirty="0" smtClean="0"/>
                  <a:t>방법의 이론적인 </a:t>
                </a:r>
                <a:r>
                  <a:rPr lang="ko-KR" altLang="en-US" dirty="0" smtClean="0"/>
                  <a:t>방사패턴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모노펄스</a:t>
                </a:r>
                <a:r>
                  <a:rPr lang="ko-KR" altLang="en-US" dirty="0" smtClean="0"/>
                  <a:t> 레이더가 표적의 </a:t>
                </a:r>
                <a:r>
                  <a:rPr lang="ko-KR" altLang="en-US" dirty="0" smtClean="0"/>
                  <a:t>위상과 </a:t>
                </a:r>
                <a:r>
                  <a:rPr lang="en-US" altLang="ko-K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180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ko-KR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en-US" altLang="ko-KR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ko-KR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만큼 </a:t>
                </a:r>
                <a:r>
                  <a:rPr lang="ko-KR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차이</a:t>
                </a:r>
                <a:r>
                  <a:rPr lang="ko-KR" altLang="en-US" dirty="0" smtClean="0"/>
                  <a:t>가 나는 </a:t>
                </a:r>
                <a:r>
                  <a:rPr lang="ko-KR" altLang="en-US" dirty="0" smtClean="0"/>
                  <a:t>방향으로 </a:t>
                </a:r>
                <a:r>
                  <a:rPr lang="ko-KR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유도</a:t>
                </a:r>
                <a:r>
                  <a:rPr lang="ko-KR" altLang="en-US" dirty="0" smtClean="0"/>
                  <a:t>됨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4" y="4038441"/>
                <a:ext cx="7924800" cy="1477328"/>
              </a:xfrm>
              <a:prstGeom prst="rect">
                <a:avLst/>
              </a:prstGeom>
              <a:blipFill rotWithShape="1">
                <a:blip r:embed="rId5"/>
                <a:stretch>
                  <a:fillRect l="-692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25500" y="1452742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67C7E"/>
                </a:solidFill>
              </a:rPr>
              <a:t>- </a:t>
            </a:r>
            <a:r>
              <a:rPr lang="ko-KR" altLang="en-US" b="1" dirty="0" smtClean="0">
                <a:solidFill>
                  <a:srgbClr val="2CA2AE"/>
                </a:solidFill>
              </a:rPr>
              <a:t>교차극성</a:t>
            </a:r>
            <a:r>
              <a:rPr lang="en-US" altLang="ko-KR" b="1" dirty="0">
                <a:solidFill>
                  <a:srgbClr val="2CA2AE"/>
                </a:solidFill>
              </a:rPr>
              <a:t> </a:t>
            </a:r>
            <a:r>
              <a:rPr lang="ko-KR" altLang="en-US" b="1" dirty="0" err="1" smtClean="0">
                <a:solidFill>
                  <a:srgbClr val="2CA2AE"/>
                </a:solidFill>
              </a:rPr>
              <a:t>재밍</a:t>
            </a:r>
            <a:r>
              <a:rPr lang="ko-KR" altLang="en-US" b="1" dirty="0" smtClean="0">
                <a:solidFill>
                  <a:srgbClr val="2CA2AE"/>
                </a:solidFill>
              </a:rPr>
              <a:t> 방법</a:t>
            </a:r>
            <a:endParaRPr lang="ko-KR" altLang="en-US" b="1" dirty="0">
              <a:solidFill>
                <a:srgbClr val="2CA2A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599" y="1886077"/>
            <a:ext cx="7099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빔 이득에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표적의 방위각과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고도각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오차 기울기 계수</a:t>
            </a:r>
            <a:r>
              <a:rPr lang="ko-KR" altLang="en-US" dirty="0" smtClean="0"/>
              <a:t>를 이용하여 인접한 방사패턴과 반대위상을 갖도록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빔 이득을 구함</a:t>
            </a:r>
            <a:endParaRPr lang="en-US" altLang="ko-KR" dirty="0" smtClean="0"/>
          </a:p>
          <a:p>
            <a:r>
              <a:rPr lang="ko-KR" altLang="en-US" dirty="0" smtClean="0"/>
              <a:t>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앞서 </a:t>
            </a:r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레이더를 </a:t>
            </a:r>
            <a:r>
              <a:rPr lang="ko-KR" altLang="en-US" dirty="0" err="1" smtClean="0"/>
              <a:t>모델링한</a:t>
            </a:r>
            <a:r>
              <a:rPr lang="ko-KR" altLang="en-US" dirty="0" smtClean="0"/>
              <a:t> 것과 같이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합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차 방식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(</a:t>
            </a:r>
            <a:r>
              <a:rPr lang="ko-KR" altLang="en-US" dirty="0"/>
              <a:t>식 </a:t>
            </a:r>
            <a:r>
              <a:rPr lang="en-US" altLang="ko-KR" dirty="0"/>
              <a:t>4</a:t>
            </a:r>
            <a:r>
              <a:rPr lang="ko-KR" altLang="en-US" dirty="0"/>
              <a:t>와 </a:t>
            </a:r>
            <a:r>
              <a:rPr lang="en-US" altLang="ko-KR" dirty="0"/>
              <a:t>5)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재밍이</a:t>
            </a:r>
            <a:r>
              <a:rPr lang="ko-KR" altLang="en-US" dirty="0" smtClean="0"/>
              <a:t> 적용된 표적의 방위각과 고도각의 추정치를 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25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238999"/>
            <a:ext cx="7886700" cy="82307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ko-KR" altLang="en-US" sz="2800" b="1" dirty="0" smtClean="0"/>
              <a:t>교차극성</a:t>
            </a:r>
            <a:r>
              <a:rPr lang="en-US" altLang="ko-KR" sz="2800" b="1" dirty="0" smtClean="0"/>
              <a:t>(cross-polarization)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재밍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194482"/>
            <a:ext cx="2495550" cy="612718"/>
          </a:xfrm>
          <a:prstGeom prst="rect">
            <a:avLst/>
          </a:prstGeom>
        </p:spPr>
      </p:pic>
      <p:pic>
        <p:nvPicPr>
          <p:cNvPr id="2052" name="Picture 4" descr="C:\Users\Administrator\Desktop\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07" y="3224779"/>
            <a:ext cx="3597990" cy="114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11" y="5193784"/>
            <a:ext cx="6154738" cy="81915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73696" y="2816873"/>
            <a:ext cx="655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교차극성 </a:t>
            </a:r>
            <a:r>
              <a:rPr lang="ko-KR" altLang="en-US" dirty="0" err="1" smtClean="0"/>
              <a:t>재밍에</a:t>
            </a:r>
            <a:r>
              <a:rPr lang="ko-KR" altLang="en-US" dirty="0"/>
              <a:t> </a:t>
            </a:r>
            <a:r>
              <a:rPr lang="ko-KR" altLang="en-US" dirty="0" smtClean="0"/>
              <a:t>적용되는 오차 기울기 계수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0170" y="4734182"/>
            <a:ext cx="47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(7) </a:t>
            </a:r>
            <a:r>
              <a:rPr lang="ko-KR" altLang="en-US" dirty="0" smtClean="0"/>
              <a:t>최종적인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레이더 빔 이득 </a:t>
            </a:r>
            <a:endParaRPr lang="ko-KR" altLang="en-US" dirty="0"/>
          </a:p>
        </p:txBody>
      </p:sp>
      <p:pic>
        <p:nvPicPr>
          <p:cNvPr id="16" name="Picture 2" descr="C:\Users\Administrator\Desktop\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96" y="1672102"/>
            <a:ext cx="51816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673696" y="1160544"/>
            <a:ext cx="554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(6) </a:t>
            </a:r>
            <a:r>
              <a:rPr lang="ko-KR" altLang="en-US" dirty="0" err="1" smtClean="0"/>
              <a:t>재밍이</a:t>
            </a:r>
            <a:r>
              <a:rPr lang="ko-KR" altLang="en-US" dirty="0" smtClean="0"/>
              <a:t> 적용된 </a:t>
            </a:r>
            <a:r>
              <a:rPr lang="ko-KR" altLang="en-US" dirty="0" err="1" smtClean="0"/>
              <a:t>모노펄스</a:t>
            </a:r>
            <a:r>
              <a:rPr lang="ko-KR" altLang="en-US" dirty="0" smtClean="0"/>
              <a:t> 레이더의 방사패턴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9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238999"/>
            <a:ext cx="7886700" cy="82307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ko-KR" altLang="en-US" sz="2800" b="1" dirty="0" smtClean="0"/>
              <a:t>시뮬레이션 </a:t>
            </a:r>
            <a:r>
              <a:rPr lang="ko-KR" altLang="en-US" sz="2800" b="1" dirty="0" smtClean="0"/>
              <a:t>결과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194482"/>
            <a:ext cx="2495550" cy="6127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08100" y="1824501"/>
            <a:ext cx="596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시작지점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방위각 및 </a:t>
            </a:r>
            <a:r>
              <a:rPr lang="ko-KR" altLang="en-US" dirty="0" err="1" smtClean="0"/>
              <a:t>고도각이</a:t>
            </a:r>
            <a:r>
              <a:rPr lang="ko-KR" altLang="en-US" dirty="0"/>
              <a:t> </a:t>
            </a:r>
            <a:r>
              <a:rPr lang="en-US" altLang="ko-KR" dirty="0" smtClean="0"/>
              <a:t>(0,0)</a:t>
            </a:r>
            <a:r>
              <a:rPr lang="ko-KR" altLang="en-US" dirty="0" smtClean="0"/>
              <a:t>인 지점</a:t>
            </a:r>
            <a:endParaRPr lang="en-US" altLang="ko-KR" dirty="0" smtClean="0"/>
          </a:p>
          <a:p>
            <a:r>
              <a:rPr lang="ko-KR" altLang="en-US" dirty="0" smtClean="0"/>
              <a:t>실행시간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r>
              <a:rPr lang="ko-KR" altLang="en-US" dirty="0" smtClean="0"/>
              <a:t>시간간격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r>
              <a:rPr lang="ko-KR" altLang="en-US" dirty="0" smtClean="0"/>
              <a:t>방위각 변화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양의 방향 </a:t>
            </a:r>
            <a:r>
              <a:rPr lang="en-US" altLang="ko-KR" dirty="0" smtClean="0"/>
              <a:t>0.5deg/s</a:t>
            </a:r>
          </a:p>
          <a:p>
            <a:r>
              <a:rPr lang="ko-KR" altLang="en-US" dirty="0" err="1" smtClean="0"/>
              <a:t>고도각</a:t>
            </a:r>
            <a:r>
              <a:rPr lang="ko-KR" altLang="en-US" dirty="0" smtClean="0"/>
              <a:t> 변화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음의 방향 </a:t>
            </a:r>
            <a:r>
              <a:rPr lang="en-US" altLang="ko-KR" dirty="0" smtClean="0"/>
              <a:t>0.5deg/s</a:t>
            </a:r>
          </a:p>
          <a:p>
            <a:r>
              <a:rPr lang="ko-KR" altLang="en-US" dirty="0" smtClean="0"/>
              <a:t>레이더의 기본각도 추정 오차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참고문헌 </a:t>
            </a:r>
            <a:r>
              <a:rPr lang="en-US" altLang="ko-KR" dirty="0" smtClean="0"/>
              <a:t>[5]</a:t>
            </a:r>
            <a:r>
              <a:rPr lang="ko-KR" altLang="en-US" dirty="0" smtClean="0"/>
              <a:t>의 결과 이용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1384300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67C7E"/>
                </a:solidFill>
              </a:rPr>
              <a:t>- </a:t>
            </a:r>
            <a:r>
              <a:rPr lang="ko-KR" altLang="en-US" b="1" dirty="0" smtClean="0">
                <a:solidFill>
                  <a:srgbClr val="2CA2AE"/>
                </a:solidFill>
              </a:rPr>
              <a:t>시뮬레이션 </a:t>
            </a:r>
            <a:r>
              <a:rPr lang="ko-KR" altLang="en-US" b="1" dirty="0" smtClean="0">
                <a:solidFill>
                  <a:srgbClr val="2CA2AE"/>
                </a:solidFill>
              </a:rPr>
              <a:t>조건</a:t>
            </a:r>
            <a:endParaRPr lang="ko-KR" altLang="en-US" b="1" dirty="0">
              <a:solidFill>
                <a:srgbClr val="2CA2A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8099" y="4432314"/>
                <a:ext cx="65309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레이더의 빔 중심축</a:t>
                </a:r>
                <a:r>
                  <a:rPr lang="ko-KR" altLang="en-US" dirty="0" smtClean="0"/>
                  <a:t>이 시간에 따라 표적 위상과 </a:t>
                </a:r>
                <a:r>
                  <a:rPr lang="en-US" altLang="ko-K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180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ko-KR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만큼 </a:t>
                </a:r>
                <a:endParaRPr lang="en-US" altLang="ko-KR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ko-KR" alt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차이</a:t>
                </a:r>
                <a:r>
                  <a:rPr lang="ko-KR" altLang="en-US" dirty="0" smtClean="0"/>
                  <a:t>가 </a:t>
                </a:r>
                <a:r>
                  <a:rPr lang="ko-KR" altLang="en-US" dirty="0"/>
                  <a:t>나는 방향으로 </a:t>
                </a:r>
                <a:r>
                  <a:rPr lang="ko-KR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유도</a:t>
                </a:r>
                <a:r>
                  <a:rPr lang="ko-KR" altLang="en-US" dirty="0" smtClean="0"/>
                  <a:t>되는 모습을 볼 수 있음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그러나 안테나에서 수신된 신호의 크기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에 따라 기만되는 위상에 차이가 발생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099" y="4432314"/>
                <a:ext cx="6530975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840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143000" y="4004456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67C7E"/>
                </a:solidFill>
              </a:rPr>
              <a:t>- </a:t>
            </a:r>
            <a:r>
              <a:rPr lang="ko-KR" altLang="en-US" b="1" dirty="0" smtClean="0">
                <a:solidFill>
                  <a:srgbClr val="2CA2AE"/>
                </a:solidFill>
              </a:rPr>
              <a:t>시뮬레이션 결과 </a:t>
            </a:r>
            <a:endParaRPr lang="ko-KR" altLang="en-US" b="1" dirty="0">
              <a:solidFill>
                <a:srgbClr val="2CA2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238999"/>
            <a:ext cx="7886700" cy="82307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</a:t>
            </a:r>
            <a:r>
              <a:rPr lang="en-US" altLang="ko-KR" sz="2800" dirty="0" smtClean="0"/>
              <a:t>. </a:t>
            </a:r>
            <a:r>
              <a:rPr lang="ko-KR" altLang="en-US" sz="2800" b="1" dirty="0" smtClean="0"/>
              <a:t>시뮬레이션 </a:t>
            </a:r>
            <a:r>
              <a:rPr lang="ko-KR" altLang="en-US" sz="2800" b="1" dirty="0" smtClean="0"/>
              <a:t>결과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6194482"/>
            <a:ext cx="2495550" cy="612718"/>
          </a:xfrm>
          <a:prstGeom prst="rect">
            <a:avLst/>
          </a:prstGeom>
        </p:spPr>
      </p:pic>
      <p:pic>
        <p:nvPicPr>
          <p:cNvPr id="3074" name="Picture 2" descr="C:\Users\Administrator\Desktop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6" y="968126"/>
            <a:ext cx="2731233" cy="26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7" y="3679506"/>
            <a:ext cx="2731232" cy="26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918166"/>
            <a:ext cx="4432300" cy="32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59200" y="152729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A=1</a:t>
            </a:r>
            <a:r>
              <a:rPr lang="ko-KR" altLang="en-US" dirty="0" smtClean="0"/>
              <a:t>로 두고 각도기만을 적용함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>
            <a:stCxn id="2" idx="1"/>
          </p:cNvCxnSpPr>
          <p:nvPr/>
        </p:nvCxnSpPr>
        <p:spPr>
          <a:xfrm flipH="1">
            <a:off x="3314700" y="1711964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9200" y="190424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A=3</a:t>
            </a:r>
            <a:r>
              <a:rPr lang="ko-KR" altLang="en-US" dirty="0" smtClean="0"/>
              <a:t>으로 변화시켜 각도기만을 적용함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857500" y="2273580"/>
            <a:ext cx="901700" cy="1904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2050" y="2373002"/>
            <a:ext cx="51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시간에 따른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방위각의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RMSE</a:t>
            </a:r>
            <a:r>
              <a:rPr lang="ko-KR" altLang="en-US" dirty="0" smtClean="0"/>
              <a:t>를 그래프로 나타냄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359400" y="2742334"/>
            <a:ext cx="0" cy="90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702</Words>
  <Application>Microsoft Office PowerPoint</Application>
  <PresentationFormat>화면 슬라이드 쇼(4:3)</PresentationFormat>
  <Paragraphs>96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Office 테마</vt:lpstr>
      <vt:lpstr>디자인 사용자 지정</vt:lpstr>
      <vt:lpstr>1_디자인 사용자 지정</vt:lpstr>
      <vt:lpstr>2_디자인 사용자 지정</vt:lpstr>
      <vt:lpstr>PowerPoint 프레젠테이션</vt:lpstr>
      <vt:lpstr>목차</vt:lpstr>
      <vt:lpstr>1. 소개 및 목적</vt:lpstr>
      <vt:lpstr>2. 모노펄스(monopulse) 레이더 모델링</vt:lpstr>
      <vt:lpstr>2. 모노펄스(monopulse) 레이더 모델링</vt:lpstr>
      <vt:lpstr>3. 교차극성(cross-polarization) 재밍</vt:lpstr>
      <vt:lpstr>3. 교차극성(cross-polarization) 재밍</vt:lpstr>
      <vt:lpstr>4. 시뮬레이션 결과</vt:lpstr>
      <vt:lpstr>4. 시뮬레이션 결과</vt:lpstr>
      <vt:lpstr>5. 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Administrator</cp:lastModifiedBy>
  <cp:revision>81</cp:revision>
  <dcterms:created xsi:type="dcterms:W3CDTF">2016-06-30T05:51:56Z</dcterms:created>
  <dcterms:modified xsi:type="dcterms:W3CDTF">2020-07-30T02:36:03Z</dcterms:modified>
</cp:coreProperties>
</file>