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5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3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9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1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2E9F-50CC-4C5A-8214-9A31AB77A791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080C-BD23-459A-AC4F-B0DA206B5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SAR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(Synthetic Aperture Radar)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7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SAR Equation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endParaRPr lang="en-US" altLang="ko-KR" dirty="0"/>
          </a:p>
          <a:p>
            <a:r>
              <a:rPr lang="en-US" altLang="ko-KR" dirty="0" smtClean="0"/>
              <a:t>SAR System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고고도 태양</a:t>
            </a:r>
            <a:r>
              <a:rPr lang="ko-KR" altLang="en-US" dirty="0"/>
              <a:t>광</a:t>
            </a:r>
            <a:r>
              <a:rPr lang="ko-KR" altLang="en-US" dirty="0" smtClean="0"/>
              <a:t> </a:t>
            </a:r>
            <a:r>
              <a:rPr lang="en-US" altLang="ko-KR" dirty="0" smtClean="0"/>
              <a:t>Drone</a:t>
            </a:r>
          </a:p>
          <a:p>
            <a:endParaRPr lang="en-US" altLang="ko-KR" dirty="0"/>
          </a:p>
          <a:p>
            <a:r>
              <a:rPr lang="en-US" altLang="ko-KR" dirty="0" smtClean="0"/>
              <a:t>SAR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SAR Equation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6" y="1452770"/>
            <a:ext cx="2448271" cy="864096"/>
          </a:xfrm>
        </p:spPr>
      </p:pic>
      <p:sp>
        <p:nvSpPr>
          <p:cNvPr id="4" name="TextBox 3"/>
          <p:cNvSpPr txBox="1"/>
          <p:nvPr/>
        </p:nvSpPr>
        <p:spPr>
          <a:xfrm>
            <a:off x="179512" y="6464369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Merrill I. </a:t>
            </a:r>
            <a:r>
              <a:rPr lang="en-US" altLang="ko-KR" sz="1200" dirty="0" err="1" smtClean="0"/>
              <a:t>Skolnik</a:t>
            </a:r>
            <a:r>
              <a:rPr lang="en-US" altLang="ko-KR" sz="1200" dirty="0" smtClean="0"/>
              <a:t>, Introduction to Radar Systems 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Edition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9512" y="2522573"/>
                <a:ext cx="3960440" cy="342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통상적인 </a:t>
                </a:r>
                <a:r>
                  <a:rPr lang="en-US" altLang="ko-KR" dirty="0" smtClean="0"/>
                  <a:t>SAR Radar Equation.</a:t>
                </a:r>
              </a:p>
              <a:p>
                <a:r>
                  <a:rPr lang="ko-KR" altLang="en-US" dirty="0" smtClean="0"/>
                  <a:t>좌변을 </a:t>
                </a:r>
                <a:r>
                  <a:rPr lang="en-US" altLang="ko-KR" dirty="0" smtClean="0"/>
                  <a:t>SNR</a:t>
                </a:r>
                <a:r>
                  <a:rPr lang="ko-KR" altLang="en-US" dirty="0" smtClean="0"/>
                  <a:t>비로 두고 식이 시작된다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송신전력</a:t>
                </a:r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유효개구면적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                   </a:t>
                </a:r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ko-KR" altLang="en-US" b="0" i="1" smtClean="0">
                        <a:latin typeface="Cambria Math"/>
                      </a:rPr>
                      <m:t>목표물단면적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n : </a:t>
                </a:r>
                <a:r>
                  <a:rPr lang="ko-KR" altLang="en-US" dirty="0" smtClean="0"/>
                  <a:t>누적된 펄스 수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ko-KR" altLang="en-US" b="0" i="1" smtClean="0">
                        <a:latin typeface="Cambria Math"/>
                      </a:rPr>
                      <m:t>파장</m:t>
                    </m:r>
                  </m:oMath>
                </a14:m>
                <a:r>
                  <a:rPr lang="en-US" altLang="ko-KR" b="0" dirty="0" smtClean="0"/>
                  <a:t> </a:t>
                </a:r>
                <a14:m/>
              </a:p>
              <a:p>
                <a:r>
                  <a:rPr lang="en-US" altLang="ko-KR" b="0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상수</a:t>
                </a:r>
                <a:endParaRPr lang="en-US" altLang="ko-KR" dirty="0"/>
              </a:p>
              <a:p>
                <a:r>
                  <a:rPr lang="en-US" altLang="ko-KR" dirty="0" smtClean="0"/>
                  <a:t>B = </a:t>
                </a:r>
                <a:r>
                  <a:rPr lang="ko-KR" altLang="en-US" dirty="0" smtClean="0"/>
                  <a:t>밴드 폭</a:t>
                </a:r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dirty="0" smtClean="0"/>
                  <a:t>: </a:t>
                </a:r>
                <a:r>
                  <a:rPr lang="ko-KR" altLang="en-US" b="0" dirty="0" smtClean="0"/>
                  <a:t>잡음지수</a:t>
                </a:r>
                <a:endParaRPr lang="en-US" altLang="ko-KR" dirty="0"/>
              </a:p>
              <a:p>
                <a:r>
                  <a:rPr lang="en-US" altLang="ko-KR" dirty="0" smtClean="0"/>
                  <a:t>R : </a:t>
                </a:r>
                <a:r>
                  <a:rPr lang="ko-KR" altLang="en-US" dirty="0" smtClean="0"/>
                  <a:t>거리</a:t>
                </a:r>
                <a:endParaRPr lang="en-US" altLang="ko-KR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522573"/>
                <a:ext cx="3960440" cy="3426707"/>
              </a:xfrm>
              <a:prstGeom prst="rect">
                <a:avLst/>
              </a:prstGeom>
              <a:blipFill rotWithShape="1">
                <a:blip r:embed="rId3"/>
                <a:stretch>
                  <a:fillRect l="-1231" t="-890" r="-1538" b="-1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dministrator\Desktop\2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12140"/>
            <a:ext cx="2520280" cy="8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3275856" y="1882773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99992" y="2522572"/>
                <a:ext cx="4176464" cy="318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altLang="ko-KR" dirty="0" smtClean="0"/>
                  <a:t> /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𝜏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/>
                  <a:t>, 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/</m:t>
                    </m:r>
                    <m:r>
                      <a:rPr lang="en-US" altLang="ko-K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𝑐𝑟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sec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로 치환한다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펄스 폭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PRF(</a:t>
                </a:r>
                <a:r>
                  <a:rPr lang="ko-KR" altLang="en-US" dirty="0" smtClean="0"/>
                  <a:t>펄스 반복 주파수</a:t>
                </a:r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합성된 </a:t>
                </a:r>
                <a:r>
                  <a:rPr lang="ko-KR" altLang="en-US" dirty="0" err="1" smtClean="0"/>
                  <a:t>개구면</a:t>
                </a:r>
                <a:r>
                  <a:rPr lang="ko-KR" altLang="en-US" dirty="0" smtClean="0"/>
                  <a:t> 길이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만큼 합성에 걸리는 시간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빔에 쏘이는 지상의 레이더 단면적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경로상의 </a:t>
                </a:r>
                <a:r>
                  <a:rPr lang="ko-KR" altLang="en-US" dirty="0" err="1" smtClean="0"/>
                  <a:t>분해능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횡거리</a:t>
                </a:r>
                <a:r>
                  <a:rPr lang="ko-KR" altLang="en-US" dirty="0" smtClean="0"/>
                  <a:t> 단면적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거리 </a:t>
                </a:r>
                <a:r>
                  <a:rPr lang="ko-KR" altLang="en-US" dirty="0" err="1" smtClean="0"/>
                  <a:t>분해능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접지각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22572"/>
                <a:ext cx="4176464" cy="3182153"/>
              </a:xfrm>
              <a:prstGeom prst="rect">
                <a:avLst/>
              </a:prstGeom>
              <a:blipFill rotWithShape="1">
                <a:blip r:embed="rId5"/>
                <a:stretch>
                  <a:fillRect l="-292" t="-1149" r="-1314" b="-2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3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SAR Equation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7"/>
            <a:ext cx="3110004" cy="1080121"/>
          </a:xfrm>
        </p:spPr>
      </p:pic>
      <p:cxnSp>
        <p:nvCxnSpPr>
          <p:cNvPr id="6" name="직선 연결선 5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51920" y="1556792"/>
                <a:ext cx="475252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앞서 치환했던 방정식은 </a:t>
                </a:r>
                <a:r>
                  <a:rPr lang="ko-KR" alt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모호성의 제약</a:t>
                </a:r>
                <a:r>
                  <a:rPr lang="ko-KR" altLang="en-US" dirty="0" smtClean="0"/>
                  <a:t>들이 포함되지 않았다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 대입하여 치환한다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높이 </a:t>
                </a:r>
                <a:r>
                  <a:rPr lang="en-US" altLang="ko-KR" dirty="0" smtClean="0"/>
                  <a:t>H</a:t>
                </a:r>
                <a:r>
                  <a:rPr lang="ko-KR" altLang="en-US" dirty="0" smtClean="0"/>
                  <a:t>는 포착범위인 커버레지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dirty="0" smtClean="0"/>
                  <a:t> 만을 조사하는 수직 </a:t>
                </a:r>
                <a:r>
                  <a:rPr lang="ko-KR" altLang="en-US" dirty="0" err="1" smtClean="0"/>
                  <a:t>빔폭을</a:t>
                </a:r>
                <a:r>
                  <a:rPr lang="ko-KR" altLang="en-US" dirty="0" smtClean="0"/>
                  <a:t> 만들어야 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이러한 제한으로 인해 방정식은 다음과 같다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안테나 </a:t>
                </a:r>
                <a:r>
                  <a:rPr lang="ko-KR" altLang="en-US" dirty="0" err="1" smtClean="0"/>
                  <a:t>개구</a:t>
                </a:r>
                <a:r>
                  <a:rPr lang="ko-KR" altLang="en-US" dirty="0" smtClean="0"/>
                  <a:t> 효율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폭 </a:t>
                </a:r>
                <a:r>
                  <a:rPr lang="en-US" altLang="ko-KR" dirty="0" smtClean="0"/>
                  <a:t>=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D, </a:t>
                </a:r>
                <a:r>
                  <a:rPr lang="ko-KR" altLang="en-US" dirty="0" smtClean="0"/>
                  <a:t>높이 </a:t>
                </a:r>
                <a:r>
                  <a:rPr lang="en-US" altLang="ko-KR" dirty="0" smtClean="0"/>
                  <a:t>H</a:t>
                </a:r>
                <a:r>
                  <a:rPr lang="ko-KR" altLang="en-US" dirty="0" smtClean="0"/>
                  <a:t>인 실제 외형 </a:t>
                </a:r>
                <a:r>
                  <a:rPr lang="ko-KR" altLang="en-US" dirty="0" err="1" smtClean="0"/>
                  <a:t>개구</a:t>
                </a:r>
                <a:r>
                  <a:rPr lang="ko-KR" altLang="en-US" dirty="0" smtClean="0"/>
                  <a:t> 면적</a:t>
                </a:r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f : </a:t>
                </a:r>
                <a:r>
                  <a:rPr lang="ko-KR" altLang="en-US" dirty="0" smtClean="0"/>
                  <a:t>레이더 주파수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556792"/>
                <a:ext cx="4752528" cy="2862322"/>
              </a:xfrm>
              <a:prstGeom prst="rect">
                <a:avLst/>
              </a:prstGeom>
              <a:blipFill rotWithShape="1">
                <a:blip r:embed="rId3"/>
                <a:stretch>
                  <a:fillRect l="-1155" t="-1064" r="-513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9512" y="6464369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Merrill I. </a:t>
            </a:r>
            <a:r>
              <a:rPr lang="en-US" altLang="ko-KR" sz="1200" dirty="0" err="1" smtClean="0"/>
              <a:t>Skolnik</a:t>
            </a:r>
            <a:r>
              <a:rPr lang="en-US" altLang="ko-KR" sz="1200" dirty="0" smtClean="0"/>
              <a:t>, Introduction to Radar Systems 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Edition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82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SAR System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6464369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곽영길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레이다</a:t>
            </a:r>
            <a:r>
              <a:rPr lang="ko-KR" altLang="en-US" sz="1200" dirty="0" smtClean="0"/>
              <a:t> 시스템 공학</a:t>
            </a:r>
            <a:endParaRPr lang="ko-KR" altLang="en-US" sz="12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비행 플랫폼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인공위성 탑재 </a:t>
            </a:r>
            <a:r>
              <a:rPr lang="en-US" altLang="ko-KR" dirty="0" smtClean="0"/>
              <a:t>SAR</a:t>
            </a:r>
          </a:p>
          <a:p>
            <a:pPr lvl="1"/>
            <a:r>
              <a:rPr lang="ko-KR" altLang="en-US" dirty="0" smtClean="0"/>
              <a:t>항공기 탑재 </a:t>
            </a:r>
            <a:r>
              <a:rPr lang="en-US" altLang="ko-KR" dirty="0" smtClean="0"/>
              <a:t>SAR</a:t>
            </a:r>
          </a:p>
          <a:p>
            <a:pPr lvl="1"/>
            <a:r>
              <a:rPr lang="ko-KR" altLang="en-US" dirty="0" smtClean="0"/>
              <a:t>무인 항공기 탑재 </a:t>
            </a:r>
            <a:r>
              <a:rPr lang="en-US" altLang="ko-KR" dirty="0" smtClean="0"/>
              <a:t>SAR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비행고도</a:t>
            </a:r>
            <a:endParaRPr lang="en-US" altLang="ko-KR" dirty="0"/>
          </a:p>
          <a:p>
            <a:pPr lvl="1"/>
            <a:r>
              <a:rPr lang="ko-KR" altLang="en-US" dirty="0" smtClean="0"/>
              <a:t>고고도 </a:t>
            </a:r>
            <a:r>
              <a:rPr lang="en-US" altLang="ko-KR" dirty="0" smtClean="0"/>
              <a:t>: 10~20km</a:t>
            </a:r>
          </a:p>
          <a:p>
            <a:pPr lvl="1"/>
            <a:r>
              <a:rPr lang="ko-KR" altLang="en-US" dirty="0" smtClean="0"/>
              <a:t>중고도 </a:t>
            </a:r>
            <a:r>
              <a:rPr lang="en-US" altLang="ko-KR" dirty="0" smtClean="0"/>
              <a:t>: 5~10km</a:t>
            </a:r>
          </a:p>
          <a:p>
            <a:pPr lvl="1"/>
            <a:r>
              <a:rPr lang="ko-KR" altLang="en-US" dirty="0" smtClean="0"/>
              <a:t>저고도 </a:t>
            </a:r>
            <a:r>
              <a:rPr lang="en-US" altLang="ko-KR" dirty="0" smtClean="0"/>
              <a:t>: 5km </a:t>
            </a:r>
            <a:r>
              <a:rPr lang="ko-KR" altLang="en-US" dirty="0" smtClean="0"/>
              <a:t>이하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508518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최근에는 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(Drone)</a:t>
            </a:r>
            <a:r>
              <a:rPr lang="ko-KR" altLang="en-US" dirty="0" smtClean="0"/>
              <a:t>과 같은 소형 플랫폼이 등장하면서 미니 </a:t>
            </a:r>
            <a:r>
              <a:rPr lang="en-US" altLang="ko-KR" dirty="0" smtClean="0"/>
              <a:t>SAR </a:t>
            </a:r>
            <a:r>
              <a:rPr lang="ko-KR" altLang="en-US" dirty="0" smtClean="0"/>
              <a:t>시스템을 탑재하고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일반적인 인공위성에서 사용하는 </a:t>
            </a:r>
            <a:r>
              <a:rPr lang="en-US" altLang="ko-KR" dirty="0" smtClean="0"/>
              <a:t>SAR</a:t>
            </a:r>
            <a:r>
              <a:rPr lang="ko-KR" altLang="en-US" dirty="0" smtClean="0"/>
              <a:t>의 해상도는 보통 수십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에서 수</a:t>
            </a:r>
            <a:r>
              <a:rPr lang="en-US" altLang="ko-KR" dirty="0" smtClean="0"/>
              <a:t>m </a:t>
            </a:r>
            <a:r>
              <a:rPr lang="ko-KR" altLang="en-US" dirty="0" smtClean="0"/>
              <a:t>정도로 낮지만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군사 정찰용 </a:t>
            </a:r>
            <a:r>
              <a:rPr lang="en-US" altLang="ko-KR" dirty="0" smtClean="0"/>
              <a:t>SAR</a:t>
            </a:r>
            <a:r>
              <a:rPr lang="ko-KR" altLang="en-US" dirty="0" smtClean="0"/>
              <a:t>은 표적 식별을 위해 </a:t>
            </a:r>
            <a:r>
              <a:rPr lang="en-US" altLang="ko-KR" dirty="0" smtClean="0"/>
              <a:t>1m </a:t>
            </a:r>
            <a:r>
              <a:rPr lang="ko-KR" altLang="en-US" dirty="0" smtClean="0"/>
              <a:t>이하부터 수십</a:t>
            </a:r>
            <a:r>
              <a:rPr lang="en-US" altLang="ko-KR" dirty="0" smtClean="0"/>
              <a:t>cm</a:t>
            </a:r>
            <a:r>
              <a:rPr lang="ko-KR" altLang="en-US" dirty="0" smtClean="0"/>
              <a:t>급으로 운용하고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1097691"/>
            <a:ext cx="4721805" cy="39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고고도 태양광 </a:t>
            </a:r>
            <a:r>
              <a:rPr lang="en-US" altLang="ko-KR" dirty="0" smtClean="0"/>
              <a:t>Drone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56376"/>
            <a:ext cx="4145712" cy="5307994"/>
          </a:xfrm>
        </p:spPr>
      </p:pic>
      <p:sp>
        <p:nvSpPr>
          <p:cNvPr id="15" name="TextBox 14"/>
          <p:cNvSpPr txBox="1"/>
          <p:nvPr/>
        </p:nvSpPr>
        <p:spPr>
          <a:xfrm>
            <a:off x="179512" y="6464369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https://m.biz.chosun.com/news/article.amp.html?contid=2019022100152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1496368"/>
            <a:ext cx="45365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태양광 </a:t>
            </a:r>
            <a:r>
              <a:rPr lang="ko-KR" altLang="en-US" dirty="0" err="1" smtClean="0"/>
              <a:t>드론의</a:t>
            </a:r>
            <a:r>
              <a:rPr lang="ko-KR" altLang="en-US" dirty="0" smtClean="0"/>
              <a:t> 기능은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위성과 비슷하면서도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제작발사비용</a:t>
            </a:r>
            <a:r>
              <a:rPr lang="ko-KR" altLang="en-US" dirty="0" smtClean="0"/>
              <a:t>은 위성에 비해 매우 작다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인공위성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수백억</a:t>
            </a:r>
            <a:r>
              <a:rPr lang="en-US" altLang="ko-KR" dirty="0" smtClean="0"/>
              <a:t>) vs 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수억</a:t>
            </a:r>
            <a:r>
              <a:rPr lang="en-US" altLang="ko-KR" dirty="0" smtClean="0"/>
              <a:t>~ </a:t>
            </a:r>
            <a:r>
              <a:rPr lang="ko-KR" altLang="en-US" dirty="0" smtClean="0"/>
              <a:t>수십억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또한 인공위성과 달리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24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시간</a:t>
            </a:r>
            <a:r>
              <a:rPr lang="ko-KR" altLang="en-US" dirty="0" smtClean="0"/>
              <a:t> 내내 같은 지역을 관찰할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인공위성보다 휠씬 지표면과 가깝기 때문에 지상을 보다 잘 관측할 수 있고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비관제구역</a:t>
            </a:r>
            <a:r>
              <a:rPr lang="en-US" altLang="ko-KR" dirty="0" smtClean="0"/>
              <a:t>(18km ~ 20km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18km ~ 50km </a:t>
            </a:r>
            <a:r>
              <a:rPr lang="ko-KR" altLang="en-US" dirty="0" smtClean="0"/>
              <a:t>이지만 가장 안정된 층을 이용함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에서 활동하기 때문에 기존 항공기보다 더 안정적으로 활동한다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육상 및 해상 감시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태풍이나 지진과 같은 자연현상 관측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군사적 기능 등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인공위성처럼</a:t>
            </a:r>
            <a:r>
              <a:rPr lang="ko-KR" altLang="en-US" dirty="0" smtClean="0"/>
              <a:t> 활용 가능하</a:t>
            </a:r>
            <a:r>
              <a:rPr lang="ko-KR" altLang="en-US" dirty="0"/>
              <a:t>다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74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고고도 태양광 </a:t>
            </a:r>
            <a:r>
              <a:rPr lang="en-US" altLang="ko-KR" dirty="0" smtClean="0"/>
              <a:t>Drone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638132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http://www.koit.co.kr/news/articleView.html?idxno=74853, https://www.airbus.com/search.html?q=drone&amp;lang=en, https://www.kari.re.kr/mecsearch/search.do</a:t>
            </a:r>
            <a:endParaRPr lang="ko-KR" altLang="en-US" sz="1200" dirty="0"/>
          </a:p>
        </p:txBody>
      </p:sp>
      <p:pic>
        <p:nvPicPr>
          <p:cNvPr id="3074" name="Picture 2" descr="C:\Users\Administrator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8" y="1196752"/>
            <a:ext cx="4466636" cy="37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76" y="1097216"/>
            <a:ext cx="4307748" cy="254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08" y="3675777"/>
            <a:ext cx="4333212" cy="252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3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SAR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1268760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고고도 태양광 </a:t>
            </a:r>
            <a:r>
              <a:rPr lang="ko-KR" altLang="en-US" dirty="0" err="1" smtClean="0"/>
              <a:t>드론이란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탑재체에</a:t>
            </a:r>
            <a:r>
              <a:rPr lang="ko-KR" altLang="en-US" dirty="0" smtClean="0"/>
              <a:t> 원하는 성능의 </a:t>
            </a:r>
            <a:r>
              <a:rPr lang="en-US" altLang="ko-KR" dirty="0" smtClean="0"/>
              <a:t>SAR</a:t>
            </a:r>
            <a:r>
              <a:rPr lang="ko-KR" altLang="en-US" dirty="0" smtClean="0"/>
              <a:t>설계를 목표로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분해능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: 1m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드론</a:t>
            </a:r>
            <a:r>
              <a:rPr lang="ko-KR" altLang="en-US" dirty="0" smtClean="0"/>
              <a:t> 운용대상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지표면 탐지</a:t>
            </a:r>
            <a:endParaRPr lang="en-US" altLang="ko-KR" dirty="0" smtClean="0"/>
          </a:p>
          <a:p>
            <a:r>
              <a:rPr lang="ko-KR" altLang="en-US" dirty="0" err="1" smtClean="0"/>
              <a:t>드론</a:t>
            </a:r>
            <a:r>
              <a:rPr lang="en-US" altLang="ko-KR" dirty="0"/>
              <a:t> </a:t>
            </a:r>
            <a:r>
              <a:rPr lang="ko-KR" altLang="en-US" dirty="0" smtClean="0"/>
              <a:t>운용고도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상공 </a:t>
            </a:r>
            <a:r>
              <a:rPr lang="en-US" altLang="ko-KR" dirty="0" smtClean="0"/>
              <a:t>20km</a:t>
            </a:r>
          </a:p>
          <a:p>
            <a:r>
              <a:rPr lang="ko-KR" altLang="en-US" dirty="0" smtClean="0"/>
              <a:t>목표물까지의 거리 </a:t>
            </a:r>
            <a:r>
              <a:rPr lang="en-US" altLang="ko-KR" dirty="0" smtClean="0"/>
              <a:t>: 20km (</a:t>
            </a:r>
            <a:r>
              <a:rPr lang="ko-KR" altLang="en-US" dirty="0" err="1" smtClean="0"/>
              <a:t>탑재체의</a:t>
            </a:r>
            <a:r>
              <a:rPr lang="ko-KR" altLang="en-US" dirty="0" smtClean="0"/>
              <a:t> 수직방향으로 관측하도록 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Signal : chirp signal (analog pulse compression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안테나 직경 </a:t>
            </a:r>
            <a:r>
              <a:rPr lang="en-US" altLang="ko-KR" dirty="0" smtClean="0"/>
              <a:t>: 1m</a:t>
            </a:r>
          </a:p>
          <a:p>
            <a:r>
              <a:rPr lang="ko-KR" altLang="en-US" dirty="0" smtClean="0"/>
              <a:t>요동보상고려</a:t>
            </a:r>
            <a:r>
              <a:rPr lang="en-US" altLang="ko-KR" dirty="0" smtClean="0"/>
              <a:t>x (</a:t>
            </a:r>
            <a:r>
              <a:rPr lang="ko-KR" altLang="en-US" dirty="0" smtClean="0"/>
              <a:t>성층</a:t>
            </a:r>
            <a:r>
              <a:rPr lang="ko-KR" altLang="en-US" dirty="0"/>
              <a:t>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고려해야 할 것</a:t>
            </a:r>
            <a:r>
              <a:rPr lang="en-US" altLang="ko-KR" dirty="0" smtClean="0"/>
              <a:t>&gt;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 smtClean="0"/>
              <a:t>빔 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신호의 파장</a:t>
            </a:r>
            <a:r>
              <a:rPr lang="en-US" altLang="ko-KR" dirty="0" smtClean="0"/>
              <a:t>, noise(</a:t>
            </a:r>
            <a:r>
              <a:rPr lang="ko-KR" altLang="en-US" dirty="0" smtClean="0"/>
              <a:t>간섭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감쇄 등</a:t>
            </a:r>
            <a:r>
              <a:rPr lang="en-US" altLang="ko-KR" dirty="0" smtClean="0"/>
              <a:t>), PRF, </a:t>
            </a:r>
            <a:r>
              <a:rPr lang="ko-KR" altLang="en-US" dirty="0" smtClean="0"/>
              <a:t>해상</a:t>
            </a:r>
            <a:r>
              <a:rPr lang="ko-KR" altLang="en-US" dirty="0"/>
              <a:t>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도플러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관측대상의 반사계수 등 </a:t>
            </a:r>
            <a:r>
              <a:rPr lang="en-US" altLang="ko-KR" dirty="0" smtClean="0"/>
              <a:t>parameter, SAR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인터페로메트리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, GMTI, </a:t>
            </a:r>
            <a:r>
              <a:rPr lang="ko-KR" altLang="en-US" dirty="0" smtClean="0"/>
              <a:t>다중편파식별기술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5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SAR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7544" y="1052736"/>
            <a:ext cx="5112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1268760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문제점 및 해결방안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고고도 태양광 </a:t>
            </a:r>
            <a:r>
              <a:rPr lang="ko-KR" altLang="en-US" dirty="0" err="1" smtClean="0"/>
              <a:t>드론은</a:t>
            </a:r>
            <a:r>
              <a:rPr lang="ko-KR" altLang="en-US" dirty="0" smtClean="0"/>
              <a:t> 몸통에 비해 날개가 크고 넓어야만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SAR System</a:t>
            </a:r>
            <a:r>
              <a:rPr lang="ko-KR" altLang="en-US" dirty="0" smtClean="0"/>
              <a:t>은 작고 가벼워야 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안테나 직경이 작다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/>
              <a:t>그러나 안테나 직경이 작으면 </a:t>
            </a:r>
            <a:r>
              <a:rPr lang="ko-KR" altLang="en-US" dirty="0" err="1" smtClean="0"/>
              <a:t>분해능이</a:t>
            </a:r>
            <a:r>
              <a:rPr lang="ko-KR" altLang="en-US" dirty="0" smtClean="0"/>
              <a:t> 좋지 않은 문제점이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pulse compression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을 통해서 해결한다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49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664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SAR (Synthetic Aperture Radar)</vt:lpstr>
      <vt:lpstr>Contents</vt:lpstr>
      <vt:lpstr>SAR Equation</vt:lpstr>
      <vt:lpstr>SAR Equation</vt:lpstr>
      <vt:lpstr>SAR System</vt:lpstr>
      <vt:lpstr>고고도 태양광 Drone</vt:lpstr>
      <vt:lpstr>고고도 태양광 Drone</vt:lpstr>
      <vt:lpstr>SAR 설계</vt:lpstr>
      <vt:lpstr>SAR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20</cp:revision>
  <dcterms:created xsi:type="dcterms:W3CDTF">2019-11-18T10:19:24Z</dcterms:created>
  <dcterms:modified xsi:type="dcterms:W3CDTF">2019-11-18T13:58:19Z</dcterms:modified>
</cp:coreProperties>
</file>