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3FBE06B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A54F82-4EE4-E751-31F3-043A60F5FE92}" name="REVIT-OFFICE-02" initials="" userId="S::REVIT-OFFICE-02@irevit.onmicrosoft.com::0a4a3131-ab78-483c-b27f-a05caf1b99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FDF"/>
    <a:srgbClr val="00AD46"/>
    <a:srgbClr val="81D5F3"/>
    <a:srgbClr val="F9D9CB"/>
    <a:srgbClr val="E25A1C"/>
    <a:srgbClr val="1396C3"/>
    <a:srgbClr val="079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3FBE06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CD7706-6985-415E-BB93-5CE2F0D60254}" authorId="{03A54F82-4EE4-E751-31F3-043A60F5FE92}" created="2024-03-15T04:41:50.6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69418175" sldId="256"/>
      <ac:spMk id="166" creationId="{B3F0FDDB-2655-B97A-16DF-540785D3E3C9}"/>
    </ac:deMkLst>
    <p188:txBody>
      <a:bodyPr/>
      <a:lstStyle/>
      <a:p>
        <a:r>
          <a:rPr lang="ko-KR" altLang="en-US"/>
          <a:t>1) KafkaAdminclient로 Clinet를 생성 후 토픽 생성
2) KafkaProducer로 Message 전송 </a:t>
        </a:r>
      </a:p>
    </p188:txBody>
  </p188:cm>
  <p188:cm id="{15790BB8-57B3-4695-8DFF-062340E4CFBE}" authorId="{03A54F82-4EE4-E751-31F3-043A60F5FE92}" created="2024-03-15T04:44:15.4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69418175" sldId="256"/>
      <ac:spMk id="175" creationId="{7AA33679-70AD-B629-A6DC-BD7E5E4339F9}"/>
    </ac:deMkLst>
    <p188:txBody>
      <a:bodyPr/>
      <a:lstStyle/>
      <a:p>
        <a:r>
          <a:rPr lang="ko-KR" altLang="en-US"/>
          <a:t>1) StructType으로 메세지에 대한 스키마 생성 
2) sparkSession으로 세션 생성 (config나 master url, app name등 추가 
3) readStream
- Kafka의 topic을 readstream 통해 받아온다  
</a:t>
        </a:r>
      </a:p>
    </p188:txBody>
  </p188:cm>
  <p188:cm id="{38CA31C0-DC05-4C5F-9451-1485D04588C6}" authorId="{03A54F82-4EE4-E751-31F3-043A60F5FE92}" created="2024-03-15T04:45:34.8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69418175" sldId="256"/>
      <ac:spMk id="172" creationId="{66101538-87DD-E7C5-4B8D-DC17316F49FB}"/>
    </ac:deMkLst>
    <p188:replyLst>
      <p188:reply id="{86067FF6-03CA-4703-814A-CD2C6F0D211D}" authorId="{03A54F82-4EE4-E751-31F3-043A60F5FE92}" created="2024-03-15T04:58:57.519">
        <p188:txBody>
          <a:bodyPr/>
          <a:lstStyle/>
          <a:p>
            <a:r>
              <a:rPr lang="ko-KR" altLang="en-US"/>
              <a:t>Column	Type
key (optional)
string or binary
value (required)
string or binary
headers (*optional)
array
topic (*optional)
string
partition (*optional)
int</a:t>
            </a:r>
          </a:p>
        </p188:txBody>
      </p188:reply>
    </p188:replyLst>
    <p188:txBody>
      <a:bodyPr/>
      <a:lstStyle/>
      <a:p>
        <a:r>
          <a:rPr lang="ko-KR" altLang="en-US"/>
          <a:t>1) kafka 형식으로 받은 form을 spark 형식으로 변환 (dataFrame)
2) writeStream
- format 형식에 따라 정해진 output 모드가 있음. 디렉토리에 저장하여 object stroage로 보낼 경우 `parquet`형식을 지정. 
</a:t>
        </a:r>
      </a:p>
    </p188:txBody>
  </p188:cm>
  <p188:cm id="{CF64F9B5-13CB-4453-94A4-619841F39916}" authorId="{03A54F82-4EE4-E751-31F3-043A60F5FE92}" created="2024-03-15T04:53:56.5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69418175" sldId="256"/>
      <ac:spMk id="175" creationId="{7AA33679-70AD-B629-A6DC-BD7E5E4339F9}"/>
    </ac:deMkLst>
    <p188:txBody>
      <a:bodyPr/>
      <a:lstStyle/>
      <a:p>
        <a:r>
          <a:rPr lang="ko-KR" altLang="en-US"/>
          <a:t>Spark connection type중 하나 
1) Spark Connect connections
- airflow UI를 통해 연결 
2) spark SQL Connections
- sql 명령어를 통해 연결
3) Spark Submit connections
- spark-submit 명령어 이용 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1B9FD-31BA-D757-CAC2-7235C7686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70E91-3005-ADF7-AFA8-A0308F90D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E15B1-A71D-0D60-6D30-C41F240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0372E-0192-B43D-3528-07323627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6A5E2-5C1D-42EC-FBC9-2CE54A6D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214E4-7648-5ACB-7F9E-40ABD65D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7F506-D996-F6F6-268B-F28AA463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2D46D-89EE-17A7-9D2E-089D67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C33A5-8684-385A-ABE8-D553728C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5D40C-7D7E-45B2-C7EF-D8E8D0C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1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E18427-E795-12C2-8FF1-A2962C9EE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4E23C-C30A-5C5C-5933-54FBC88D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48654-4040-02AB-3B32-4C38F852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29012-6DD2-BFC6-A768-8CCC42EC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A5E1E-76CC-2876-66EB-FE10B059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AC7C1-AFB7-AA4E-5613-24C1487D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86941-2290-18B5-AF98-962BF117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2FBD7-C2FA-E8AE-1C09-2A1A419A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07AD3-72EA-98D6-6A20-1A8F6A9D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37113-7CA4-28D3-3AAB-378D5BF8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6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0D9D-76EE-F2E0-B04D-2D1E5C5C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B594E-609C-EBA1-8426-93E2FF11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01BBD-33A1-3A2A-6AAA-9348716C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4E485-4D4B-0AB0-9020-BA140CA0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E3488-9C00-E5D9-CE08-1DA4DD2D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5F87E-827F-666A-D921-8B92D125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AF07B-82B9-DAEA-D265-459D0E65E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8FAE0-B90C-00AC-BE35-2F07F996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16C0D-1617-903F-A075-32F24209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8DE0A-7C13-669E-099B-6F27FAB4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66642-91EF-2B12-F42A-35132AD1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5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FF21B-DD3B-E227-D022-992B1BE6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A8F42-6476-CFEA-BDEC-5775F6CD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42C43-EB31-C427-7FCD-571D2E88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64106-E8D7-92C7-462D-EFFDA6783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50348-40E0-1AEF-BCF0-886882EAA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9D2E55-ACD8-E8C1-7DE4-9A4C80B6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EA471E-A42A-9B10-20A4-F568FFE1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0845CC-8E51-5A15-4985-BFD1EE62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3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D4C6C-4AD1-D188-544D-BB36B4F9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866F1A-5BCE-A533-1F8D-81EA8842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69C38E-DC0E-053F-4FB0-6E71419E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12BDC5-BA9B-5685-29D0-FFEE7452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4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252217-3192-38F4-CCC6-F1CE6842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DE6027-DDDA-E52C-9175-16E26CB2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A7ED22-35EE-711C-A6D0-D153F2E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E1DA-9DCF-9DF6-B7AD-F683E4A7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DC054-E494-E145-8F66-28C012F3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F00F3-7257-C506-53ED-00C0773AC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0D1F8-7ADA-6021-CCBE-44F56EDF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FF2FF-A82B-C781-5AA2-9D29177D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EC012-139F-0FA5-AB36-98061204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9A8B-5660-8EC1-DE42-C4F2FE37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6D2B27-6CC6-DA52-1E1E-B1BD5DEBC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23526-2FAA-77A6-1AA5-D14971561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94A5F-DBF4-18DA-DFF6-7EE821DE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857DB-7A70-EB58-63F2-E1516C37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476FB-8921-54A1-C097-023D9554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B965DE-46CC-07FF-7D0E-239D0740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B2175-4541-0BE9-CDA1-19956482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6BB79-41E0-6572-1824-28EABD9BE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4A779-F42E-436F-A6F4-AD40224F8FF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C3BB9-C261-31DA-BC04-28F0B2C88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B321F-A40C-FAAB-F76C-A0AFB2A2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563A3-7D58-43C9-BE0D-EE048784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6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microsoft.com/office/2018/10/relationships/comments" Target="../comments/modernComment_100_3FBE06BF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4C0EC88-B9D7-7B92-47DB-C006D1D49CB8}"/>
              </a:ext>
            </a:extLst>
          </p:cNvPr>
          <p:cNvSpPr>
            <a:spLocks/>
          </p:cNvSpPr>
          <p:nvPr/>
        </p:nvSpPr>
        <p:spPr>
          <a:xfrm>
            <a:off x="1070913" y="2537707"/>
            <a:ext cx="4545346" cy="3511562"/>
          </a:xfrm>
          <a:prstGeom prst="roundRect">
            <a:avLst/>
          </a:prstGeom>
          <a:solidFill>
            <a:srgbClr val="C9F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D272B4-12DC-D353-82D7-E88831370D9C}"/>
              </a:ext>
            </a:extLst>
          </p:cNvPr>
          <p:cNvSpPr/>
          <p:nvPr/>
        </p:nvSpPr>
        <p:spPr>
          <a:xfrm>
            <a:off x="2954294" y="1587296"/>
            <a:ext cx="778584" cy="761189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2973FB8-DED5-BCDD-FA68-BED05B12EB3B}"/>
              </a:ext>
            </a:extLst>
          </p:cNvPr>
          <p:cNvSpPr/>
          <p:nvPr/>
        </p:nvSpPr>
        <p:spPr>
          <a:xfrm>
            <a:off x="6607487" y="5402664"/>
            <a:ext cx="4621225" cy="481740"/>
          </a:xfrm>
          <a:prstGeom prst="roundRect">
            <a:avLst/>
          </a:prstGeom>
          <a:solidFill>
            <a:srgbClr val="81D5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DAA28C-C176-44E3-A053-BA5A9C1EC98F}"/>
              </a:ext>
            </a:extLst>
          </p:cNvPr>
          <p:cNvSpPr/>
          <p:nvPr/>
        </p:nvSpPr>
        <p:spPr>
          <a:xfrm>
            <a:off x="6619515" y="2215638"/>
            <a:ext cx="2220687" cy="30773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31AF91D-754D-4C55-CB4D-481FB2054D95}"/>
              </a:ext>
            </a:extLst>
          </p:cNvPr>
          <p:cNvSpPr/>
          <p:nvPr/>
        </p:nvSpPr>
        <p:spPr>
          <a:xfrm>
            <a:off x="9007729" y="2205815"/>
            <a:ext cx="2220687" cy="3077392"/>
          </a:xfrm>
          <a:prstGeom prst="roundRect">
            <a:avLst/>
          </a:prstGeom>
          <a:solidFill>
            <a:srgbClr val="F9D9C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E8073A-5587-0D4E-0445-6489C58FB292}"/>
              </a:ext>
            </a:extLst>
          </p:cNvPr>
          <p:cNvSpPr/>
          <p:nvPr/>
        </p:nvSpPr>
        <p:spPr>
          <a:xfrm>
            <a:off x="335280" y="1096047"/>
            <a:ext cx="11521439" cy="553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221DF001-F122-96F5-4200-127F4507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75" y="2302662"/>
            <a:ext cx="1366322" cy="5278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DF17920-B57D-390C-BCFA-90199CA91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602" y="1951439"/>
            <a:ext cx="1131394" cy="5875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0DE0A4-0882-EBBC-1422-90A7EEF4A776}"/>
              </a:ext>
            </a:extLst>
          </p:cNvPr>
          <p:cNvSpPr txBox="1"/>
          <p:nvPr/>
        </p:nvSpPr>
        <p:spPr>
          <a:xfrm>
            <a:off x="691354" y="1079405"/>
            <a:ext cx="112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51AF0E-59BC-779D-EBAE-36812A1905E1}"/>
              </a:ext>
            </a:extLst>
          </p:cNvPr>
          <p:cNvSpPr txBox="1"/>
          <p:nvPr/>
        </p:nvSpPr>
        <p:spPr>
          <a:xfrm>
            <a:off x="1154479" y="162960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Node-1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4F538-5AE9-072D-873E-344B109B28DD}"/>
              </a:ext>
            </a:extLst>
          </p:cNvPr>
          <p:cNvSpPr txBox="1"/>
          <p:nvPr/>
        </p:nvSpPr>
        <p:spPr>
          <a:xfrm>
            <a:off x="6565718" y="162960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Node-2</a:t>
            </a:r>
            <a:endParaRPr lang="ko-KR" altLang="en-US" dirty="0"/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3E09207D-55CD-035C-8019-0A153FEFC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6108" y="5402664"/>
            <a:ext cx="1511493" cy="35928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04CCEE-D47D-6CCA-3350-6AACA2B9B58E}"/>
              </a:ext>
            </a:extLst>
          </p:cNvPr>
          <p:cNvSpPr/>
          <p:nvPr/>
        </p:nvSpPr>
        <p:spPr>
          <a:xfrm>
            <a:off x="963584" y="1463040"/>
            <a:ext cx="4711832" cy="477803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9AA-C549-B32C-AC2C-2748DBAC54CB}"/>
              </a:ext>
            </a:extLst>
          </p:cNvPr>
          <p:cNvSpPr/>
          <p:nvPr/>
        </p:nvSpPr>
        <p:spPr>
          <a:xfrm>
            <a:off x="6516585" y="1463040"/>
            <a:ext cx="4803030" cy="477803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85E369CE-967D-F38D-98AC-F5866CA211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399060"/>
            <a:ext cx="965089" cy="937057"/>
          </a:xfrm>
          <a:prstGeom prst="rect">
            <a:avLst/>
          </a:prstGeom>
        </p:spPr>
      </p:pic>
      <p:pic>
        <p:nvPicPr>
          <p:cNvPr id="32" name="그림 31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4B126C0F-F41A-0431-987C-37A5DF3EFC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0" y="2052369"/>
            <a:ext cx="1204122" cy="60206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7C6F5D69-9742-DB17-DEFD-2E91EEB6F4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0171" y="1633404"/>
            <a:ext cx="546831" cy="631374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32E9EF1-FEB1-BBF2-7E33-5FC5745D630F}"/>
              </a:ext>
            </a:extLst>
          </p:cNvPr>
          <p:cNvSpPr/>
          <p:nvPr/>
        </p:nvSpPr>
        <p:spPr>
          <a:xfrm>
            <a:off x="5746519" y="1448737"/>
            <a:ext cx="698962" cy="47923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84C488-CCF0-5522-2313-43005D005F7B}"/>
              </a:ext>
            </a:extLst>
          </p:cNvPr>
          <p:cNvSpPr txBox="1"/>
          <p:nvPr/>
        </p:nvSpPr>
        <p:spPr>
          <a:xfrm>
            <a:off x="5798850" y="3457303"/>
            <a:ext cx="67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E62FF6-74A3-0CB9-D680-28AD4A970892}"/>
              </a:ext>
            </a:extLst>
          </p:cNvPr>
          <p:cNvSpPr txBox="1"/>
          <p:nvPr/>
        </p:nvSpPr>
        <p:spPr>
          <a:xfrm>
            <a:off x="3785831" y="3082722"/>
            <a:ext cx="131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scheduler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6067C3-2A65-F53A-6CC0-F7763F901EED}"/>
              </a:ext>
            </a:extLst>
          </p:cNvPr>
          <p:cNvSpPr txBox="1"/>
          <p:nvPr/>
        </p:nvSpPr>
        <p:spPr>
          <a:xfrm>
            <a:off x="3785831" y="4436409"/>
            <a:ext cx="124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webserver</a:t>
            </a:r>
            <a:endParaRPr lang="ko-KR" altLang="en-US" dirty="0"/>
          </a:p>
        </p:txBody>
      </p:sp>
      <p:pic>
        <p:nvPicPr>
          <p:cNvPr id="57" name="그래픽 56" descr="사용자 윤곽선">
            <a:extLst>
              <a:ext uri="{FF2B5EF4-FFF2-40B4-BE49-F238E27FC236}">
                <a16:creationId xmlns:a16="http://schemas.microsoft.com/office/drawing/2014/main" id="{0474BDBE-F0E2-DB79-8952-C86C3A84D5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8534" y="3654057"/>
            <a:ext cx="830881" cy="830881"/>
          </a:xfrm>
          <a:prstGeom prst="rect">
            <a:avLst/>
          </a:prstGeom>
        </p:spPr>
      </p:pic>
      <p:pic>
        <p:nvPicPr>
          <p:cNvPr id="59" name="그래픽 58">
            <a:extLst>
              <a:ext uri="{FF2B5EF4-FFF2-40B4-BE49-F238E27FC236}">
                <a16:creationId xmlns:a16="http://schemas.microsoft.com/office/drawing/2014/main" id="{C6C4FA96-D384-BD4D-A0C6-24F280D844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77316" y="3436140"/>
            <a:ext cx="727768" cy="798770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E31F044-9C62-9B35-0906-01B1F359913B}"/>
              </a:ext>
            </a:extLst>
          </p:cNvPr>
          <p:cNvSpPr/>
          <p:nvPr/>
        </p:nvSpPr>
        <p:spPr>
          <a:xfrm>
            <a:off x="3609802" y="3050035"/>
            <a:ext cx="1662797" cy="118386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CBFADD6D-6FE7-6B00-4ECB-E7784C39D134}"/>
              </a:ext>
            </a:extLst>
          </p:cNvPr>
          <p:cNvSpPr/>
          <p:nvPr/>
        </p:nvSpPr>
        <p:spPr>
          <a:xfrm>
            <a:off x="2091250" y="3153163"/>
            <a:ext cx="1183649" cy="950674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2E44BB-AC4D-27CC-64D8-1D0BC3D9AD67}"/>
              </a:ext>
            </a:extLst>
          </p:cNvPr>
          <p:cNvSpPr txBox="1"/>
          <p:nvPr/>
        </p:nvSpPr>
        <p:spPr>
          <a:xfrm>
            <a:off x="2292816" y="3314143"/>
            <a:ext cx="6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Dag</a:t>
            </a:r>
            <a:endParaRPr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356D2C50-0253-47FD-154C-3421A3906D43}"/>
              </a:ext>
            </a:extLst>
          </p:cNvPr>
          <p:cNvSpPr/>
          <p:nvPr/>
        </p:nvSpPr>
        <p:spPr>
          <a:xfrm>
            <a:off x="3617002" y="4405944"/>
            <a:ext cx="1662797" cy="116119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래픽 92">
            <a:extLst>
              <a:ext uri="{FF2B5EF4-FFF2-40B4-BE49-F238E27FC236}">
                <a16:creationId xmlns:a16="http://schemas.microsoft.com/office/drawing/2014/main" id="{4C9F15FD-61C1-20DF-4932-EA85ED82B4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17243" y="4626562"/>
            <a:ext cx="1000073" cy="750054"/>
          </a:xfrm>
          <a:prstGeom prst="rect">
            <a:avLst/>
          </a:prstGeom>
        </p:spPr>
      </p:pic>
      <p:pic>
        <p:nvPicPr>
          <p:cNvPr id="95" name="그래픽 94">
            <a:extLst>
              <a:ext uri="{FF2B5EF4-FFF2-40B4-BE49-F238E27FC236}">
                <a16:creationId xmlns:a16="http://schemas.microsoft.com/office/drawing/2014/main" id="{B1F7B007-BB9A-B81C-A5C4-F57CD3EDD6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96271" y="4760630"/>
            <a:ext cx="727768" cy="798770"/>
          </a:xfrm>
          <a:prstGeom prst="rect">
            <a:avLst/>
          </a:prstGeom>
        </p:spPr>
      </p:pic>
      <p:pic>
        <p:nvPicPr>
          <p:cNvPr id="96" name="그래픽 95">
            <a:extLst>
              <a:ext uri="{FF2B5EF4-FFF2-40B4-BE49-F238E27FC236}">
                <a16:creationId xmlns:a16="http://schemas.microsoft.com/office/drawing/2014/main" id="{2B317C9B-7142-81E6-9B7A-D8AFAD6530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07994" y="3646549"/>
            <a:ext cx="375452" cy="412082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07FFF43-FB17-A615-2D67-4FE953752A8D}"/>
              </a:ext>
            </a:extLst>
          </p:cNvPr>
          <p:cNvCxnSpPr>
            <a:cxnSpLocks/>
          </p:cNvCxnSpPr>
          <p:nvPr/>
        </p:nvCxnSpPr>
        <p:spPr>
          <a:xfrm>
            <a:off x="1553974" y="4436409"/>
            <a:ext cx="249657" cy="16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7409305-DFD4-63BF-9C66-E2F80416CBF2}"/>
              </a:ext>
            </a:extLst>
          </p:cNvPr>
          <p:cNvCxnSpPr>
            <a:cxnSpLocks/>
          </p:cNvCxnSpPr>
          <p:nvPr/>
        </p:nvCxnSpPr>
        <p:spPr>
          <a:xfrm flipV="1">
            <a:off x="3070171" y="4150777"/>
            <a:ext cx="539630" cy="379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CBD9B8F-7602-13EE-95E8-C5F9CAF53C62}"/>
              </a:ext>
            </a:extLst>
          </p:cNvPr>
          <p:cNvCxnSpPr>
            <a:cxnSpLocks/>
          </p:cNvCxnSpPr>
          <p:nvPr/>
        </p:nvCxnSpPr>
        <p:spPr>
          <a:xfrm>
            <a:off x="3119533" y="5068686"/>
            <a:ext cx="438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1B618B4-9687-3BDF-6378-DC25ED05061B}"/>
              </a:ext>
            </a:extLst>
          </p:cNvPr>
          <p:cNvCxnSpPr>
            <a:cxnSpLocks/>
          </p:cNvCxnSpPr>
          <p:nvPr/>
        </p:nvCxnSpPr>
        <p:spPr>
          <a:xfrm>
            <a:off x="1783729" y="3907138"/>
            <a:ext cx="238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5EC2656-A652-CC34-990F-C01A0EC158C9}"/>
              </a:ext>
            </a:extLst>
          </p:cNvPr>
          <p:cNvCxnSpPr>
            <a:cxnSpLocks/>
          </p:cNvCxnSpPr>
          <p:nvPr/>
        </p:nvCxnSpPr>
        <p:spPr>
          <a:xfrm flipV="1">
            <a:off x="3054638" y="3670113"/>
            <a:ext cx="881530" cy="16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06283C6D-1AAE-4448-DFDF-E0832024DF2B}"/>
              </a:ext>
            </a:extLst>
          </p:cNvPr>
          <p:cNvSpPr/>
          <p:nvPr/>
        </p:nvSpPr>
        <p:spPr>
          <a:xfrm>
            <a:off x="1847280" y="4527159"/>
            <a:ext cx="1183648" cy="94610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36460538-2A80-A28C-7AD8-5141614FA981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308070" y="4502590"/>
            <a:ext cx="3152085" cy="1056810"/>
          </a:xfrm>
          <a:prstGeom prst="bentConnector4">
            <a:avLst>
              <a:gd name="adj1" fmla="val 23"/>
              <a:gd name="adj2" fmla="val 12163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F077CC2-41E4-16FB-BBED-8B1FB46A72AA}"/>
              </a:ext>
            </a:extLst>
          </p:cNvPr>
          <p:cNvSpPr txBox="1"/>
          <p:nvPr/>
        </p:nvSpPr>
        <p:spPr>
          <a:xfrm>
            <a:off x="2292816" y="5435002"/>
            <a:ext cx="107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operate</a:t>
            </a:r>
            <a:endParaRPr lang="ko-KR" altLang="en-US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7EDB16A-DE8F-B359-95DA-62600031E2A8}"/>
              </a:ext>
            </a:extLst>
          </p:cNvPr>
          <p:cNvSpPr/>
          <p:nvPr/>
        </p:nvSpPr>
        <p:spPr>
          <a:xfrm>
            <a:off x="6796309" y="3277791"/>
            <a:ext cx="1864352" cy="107664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3F0FDDB-2655-B97A-16DF-540785D3E3C9}"/>
              </a:ext>
            </a:extLst>
          </p:cNvPr>
          <p:cNvSpPr txBox="1"/>
          <p:nvPr/>
        </p:nvSpPr>
        <p:spPr>
          <a:xfrm>
            <a:off x="6798659" y="3236693"/>
            <a:ext cx="85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broker</a:t>
            </a:r>
            <a:endParaRPr lang="ko-KR" altLang="en-US" dirty="0"/>
          </a:p>
        </p:txBody>
      </p:sp>
      <p:pic>
        <p:nvPicPr>
          <p:cNvPr id="168" name="그래픽 167" descr="봉투 열기 윤곽선">
            <a:extLst>
              <a:ext uri="{FF2B5EF4-FFF2-40B4-BE49-F238E27FC236}">
                <a16:creationId xmlns:a16="http://schemas.microsoft.com/office/drawing/2014/main" id="{75F436DB-9E32-D654-6E77-4B27752400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10202" y="3596853"/>
            <a:ext cx="633440" cy="633440"/>
          </a:xfrm>
          <a:prstGeom prst="rect">
            <a:avLst/>
          </a:prstGeom>
        </p:spPr>
      </p:pic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37952D43-5AF8-9E7E-43D5-7F91345CE10E}"/>
              </a:ext>
            </a:extLst>
          </p:cNvPr>
          <p:cNvSpPr/>
          <p:nvPr/>
        </p:nvSpPr>
        <p:spPr>
          <a:xfrm>
            <a:off x="6938020" y="3583352"/>
            <a:ext cx="1607009" cy="6687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D38DCCB-A6CF-0789-F068-C02D7C0F6B90}"/>
              </a:ext>
            </a:extLst>
          </p:cNvPr>
          <p:cNvSpPr txBox="1"/>
          <p:nvPr/>
        </p:nvSpPr>
        <p:spPr>
          <a:xfrm>
            <a:off x="6896993" y="3529383"/>
            <a:ext cx="653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topic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6101538-87DD-E7C5-4B8D-DC17316F49FB}"/>
              </a:ext>
            </a:extLst>
          </p:cNvPr>
          <p:cNvSpPr txBox="1"/>
          <p:nvPr/>
        </p:nvSpPr>
        <p:spPr>
          <a:xfrm>
            <a:off x="9233850" y="3075149"/>
            <a:ext cx="1120641" cy="31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 Frame</a:t>
            </a:r>
            <a:endParaRPr lang="ko-KR" altLang="en-US" sz="20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6EBA232-E43D-18AC-8F89-821FC334262B}"/>
              </a:ext>
            </a:extLst>
          </p:cNvPr>
          <p:cNvSpPr txBox="1"/>
          <p:nvPr/>
        </p:nvSpPr>
        <p:spPr>
          <a:xfrm>
            <a:off x="7144213" y="2615440"/>
            <a:ext cx="119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producer</a:t>
            </a:r>
            <a:endParaRPr lang="ko-KR" altLang="en-US" dirty="0"/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40FA9714-ECAF-43AB-3079-CC1D35DBA27C}"/>
              </a:ext>
            </a:extLst>
          </p:cNvPr>
          <p:cNvSpPr/>
          <p:nvPr/>
        </p:nvSpPr>
        <p:spPr>
          <a:xfrm>
            <a:off x="7614943" y="2959992"/>
            <a:ext cx="226030" cy="6687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AA33679-70AD-B629-A6DC-BD7E5E4339F9}"/>
              </a:ext>
            </a:extLst>
          </p:cNvPr>
          <p:cNvSpPr/>
          <p:nvPr/>
        </p:nvSpPr>
        <p:spPr>
          <a:xfrm>
            <a:off x="7055700" y="4484938"/>
            <a:ext cx="3828230" cy="62209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Spark streaming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C79B7E9-A789-D045-7AA0-E99E8627426E}"/>
              </a:ext>
            </a:extLst>
          </p:cNvPr>
          <p:cNvSpPr txBox="1"/>
          <p:nvPr/>
        </p:nvSpPr>
        <p:spPr>
          <a:xfrm>
            <a:off x="9279799" y="4024452"/>
            <a:ext cx="125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consumer</a:t>
            </a:r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E50C6C81-C550-0C08-3817-5AFE8F19DD67}"/>
              </a:ext>
            </a:extLst>
          </p:cNvPr>
          <p:cNvSpPr/>
          <p:nvPr/>
        </p:nvSpPr>
        <p:spPr>
          <a:xfrm>
            <a:off x="9168574" y="2802342"/>
            <a:ext cx="1864352" cy="107664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03E1D2A5-BE8D-B8AC-3BE6-9BDE15BC2497}"/>
              </a:ext>
            </a:extLst>
          </p:cNvPr>
          <p:cNvSpPr/>
          <p:nvPr/>
        </p:nvSpPr>
        <p:spPr>
          <a:xfrm>
            <a:off x="9292936" y="3087002"/>
            <a:ext cx="1607009" cy="6687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0" name="그래픽 179" descr="봉투 열기 윤곽선">
            <a:extLst>
              <a:ext uri="{FF2B5EF4-FFF2-40B4-BE49-F238E27FC236}">
                <a16:creationId xmlns:a16="http://schemas.microsoft.com/office/drawing/2014/main" id="{85E20B66-1C64-3756-C48B-3A4640556FE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77073" y="3116521"/>
            <a:ext cx="633440" cy="63344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74E2C5B1-1D08-CD1E-A285-229E038BD0AB}"/>
              </a:ext>
            </a:extLst>
          </p:cNvPr>
          <p:cNvSpPr txBox="1"/>
          <p:nvPr/>
        </p:nvSpPr>
        <p:spPr>
          <a:xfrm>
            <a:off x="9197412" y="2760907"/>
            <a:ext cx="131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Spark SQL</a:t>
            </a:r>
            <a:endParaRPr lang="ko-KR" altLang="en-US" sz="1600" dirty="0"/>
          </a:p>
        </p:txBody>
      </p:sp>
      <p:sp>
        <p:nvSpPr>
          <p:cNvPr id="182" name="화살표: 위쪽 181">
            <a:extLst>
              <a:ext uri="{FF2B5EF4-FFF2-40B4-BE49-F238E27FC236}">
                <a16:creationId xmlns:a16="http://schemas.microsoft.com/office/drawing/2014/main" id="{47044DE8-F56F-5929-6F51-5B86AEBAD9A6}"/>
              </a:ext>
            </a:extLst>
          </p:cNvPr>
          <p:cNvSpPr/>
          <p:nvPr/>
        </p:nvSpPr>
        <p:spPr>
          <a:xfrm>
            <a:off x="10384111" y="3659996"/>
            <a:ext cx="227737" cy="694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" name="그래픽 183" descr="데이터베이스 윤곽선">
            <a:extLst>
              <a:ext uri="{FF2B5EF4-FFF2-40B4-BE49-F238E27FC236}">
                <a16:creationId xmlns:a16="http://schemas.microsoft.com/office/drawing/2014/main" id="{6ED89DF3-2453-419D-FF2C-5FC6AD8DC0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23996" y="0"/>
            <a:ext cx="956414" cy="956414"/>
          </a:xfrm>
          <a:prstGeom prst="rect">
            <a:avLst/>
          </a:prstGeom>
        </p:spPr>
      </p:pic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3A96A33E-EFC1-3C37-62C8-97218DD07684}"/>
              </a:ext>
            </a:extLst>
          </p:cNvPr>
          <p:cNvCxnSpPr>
            <a:cxnSpLocks/>
            <a:endCxn id="184" idx="2"/>
          </p:cNvCxnSpPr>
          <p:nvPr/>
        </p:nvCxnSpPr>
        <p:spPr>
          <a:xfrm rot="5400000" flipH="1" flipV="1">
            <a:off x="9996445" y="1654094"/>
            <a:ext cx="1803438" cy="4080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C33BAF9-F1A9-6E8A-F699-0CEF5FAEA658}"/>
              </a:ext>
            </a:extLst>
          </p:cNvPr>
          <p:cNvSpPr txBox="1"/>
          <p:nvPr/>
        </p:nvSpPr>
        <p:spPr>
          <a:xfrm>
            <a:off x="9127524" y="495537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0694181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REVIT-OFFICE-02</dc:creator>
  <cp:lastModifiedBy>REVIT-OFFICE-02</cp:lastModifiedBy>
  <cp:revision>3</cp:revision>
  <dcterms:created xsi:type="dcterms:W3CDTF">2024-03-15T00:02:48Z</dcterms:created>
  <dcterms:modified xsi:type="dcterms:W3CDTF">2024-03-15T05:05:08Z</dcterms:modified>
</cp:coreProperties>
</file>