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sldIdLst>
    <p:sldId id="3363" r:id="rId2"/>
    <p:sldId id="3364" r:id="rId3"/>
    <p:sldId id="3933" r:id="rId4"/>
    <p:sldId id="3384" r:id="rId5"/>
    <p:sldId id="3946" r:id="rId6"/>
    <p:sldId id="3585" r:id="rId7"/>
    <p:sldId id="3366" r:id="rId8"/>
    <p:sldId id="3947" r:id="rId9"/>
    <p:sldId id="3948" r:id="rId10"/>
    <p:sldId id="3513" r:id="rId11"/>
    <p:sldId id="3514" r:id="rId12"/>
    <p:sldId id="3515" r:id="rId13"/>
    <p:sldId id="3422" r:id="rId14"/>
    <p:sldId id="3949" r:id="rId15"/>
    <p:sldId id="4102" r:id="rId16"/>
    <p:sldId id="3402" r:id="rId17"/>
    <p:sldId id="3403" r:id="rId18"/>
    <p:sldId id="3365" r:id="rId19"/>
    <p:sldId id="3950" r:id="rId20"/>
    <p:sldId id="3951" r:id="rId21"/>
    <p:sldId id="3952" r:id="rId22"/>
    <p:sldId id="3488" r:id="rId23"/>
    <p:sldId id="3953" r:id="rId24"/>
    <p:sldId id="3954" r:id="rId25"/>
    <p:sldId id="3958" r:id="rId26"/>
    <p:sldId id="3368" r:id="rId27"/>
    <p:sldId id="3369" r:id="rId28"/>
    <p:sldId id="3370" r:id="rId29"/>
    <p:sldId id="3413" r:id="rId30"/>
    <p:sldId id="3414" r:id="rId31"/>
    <p:sldId id="3630" r:id="rId32"/>
    <p:sldId id="3416" r:id="rId33"/>
    <p:sldId id="3631" r:id="rId34"/>
    <p:sldId id="3415" r:id="rId35"/>
    <p:sldId id="3632" r:id="rId36"/>
    <p:sldId id="3633" r:id="rId37"/>
    <p:sldId id="3629" r:id="rId38"/>
    <p:sldId id="3896" r:id="rId39"/>
    <p:sldId id="4060" r:id="rId40"/>
    <p:sldId id="4094" r:id="rId41"/>
    <p:sldId id="3895" r:id="rId42"/>
    <p:sldId id="4091" r:id="rId43"/>
    <p:sldId id="3421" r:id="rId44"/>
    <p:sldId id="3926" r:id="rId45"/>
    <p:sldId id="3927" r:id="rId46"/>
    <p:sldId id="3928" r:id="rId47"/>
    <p:sldId id="3929" r:id="rId48"/>
    <p:sldId id="3967" r:id="rId49"/>
    <p:sldId id="3970" r:id="rId50"/>
    <p:sldId id="3971" r:id="rId51"/>
    <p:sldId id="3968" r:id="rId52"/>
    <p:sldId id="3969" r:id="rId53"/>
    <p:sldId id="3894" r:id="rId54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11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BC2"/>
    <a:srgbClr val="2E75B6"/>
    <a:srgbClr val="21569E"/>
    <a:srgbClr val="0067CE"/>
    <a:srgbClr val="A9A9A9"/>
    <a:srgbClr val="FEFEAB"/>
    <a:srgbClr val="4472C4"/>
    <a:srgbClr val="73A633"/>
    <a:srgbClr val="EB5545"/>
    <a:srgbClr val="37B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2" autoAdjust="0"/>
    <p:restoredTop sz="94077" autoAdjust="0"/>
  </p:normalViewPr>
  <p:slideViewPr>
    <p:cSldViewPr snapToGrid="0">
      <p:cViewPr varScale="1">
        <p:scale>
          <a:sx n="104" d="100"/>
          <a:sy n="104" d="100"/>
        </p:scale>
        <p:origin x="1302" y="102"/>
      </p:cViewPr>
      <p:guideLst>
        <p:guide orient="horz" pos="1911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1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C0D96-7C20-49D9-81F8-8516F6F839D2}" type="datetimeFigureOut">
              <a:rPr lang="ko-KR" altLang="en-US" smtClean="0"/>
              <a:t>2023-01-04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2AD64-5F15-4C0F-92ED-8E97FEA7C2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DEF3D-52BA-4170-8323-8257CC7BA349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41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681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955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161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1616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254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169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666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DEF3D-52BA-4170-8323-8257CC7BA349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sp>
        <p:nvSpPr>
          <p:cNvPr id="5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DEF3D-52BA-4170-8323-8257CC7BA349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54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DEF3D-52BA-4170-8323-8257CC7BA349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5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DEF3D-52BA-4170-8323-8257CC7BA349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545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545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545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514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514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32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3322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74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084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0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3327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084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0303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084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375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084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532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7487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8091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084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619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5450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2665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8091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9151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740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892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6491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5793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466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7397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532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5450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8525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08530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5673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085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545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DEF3D-52BA-4170-8323-8257CC7BA349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5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DEF3D-52BA-4170-8323-8257CC7BA349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41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2AD64-5F15-4C0F-92ED-8E97FEA7C2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41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2_내용 레이아웃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 userDrawn="1"/>
        </p:nvSpPr>
        <p:spPr>
          <a:xfrm>
            <a:off x="0" y="0"/>
            <a:ext cx="9906000" cy="813227"/>
          </a:xfrm>
          <a:prstGeom prst="rect">
            <a:avLst/>
          </a:prstGeom>
          <a:solidFill>
            <a:srgbClr val="FE8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sp>
        <p:nvSpPr>
          <p:cNvPr id="27" name="직사각형 26"/>
          <p:cNvSpPr/>
          <p:nvPr userDrawn="1"/>
        </p:nvSpPr>
        <p:spPr>
          <a:xfrm>
            <a:off x="0" y="0"/>
            <a:ext cx="9906000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/>
          </p:nvPr>
        </p:nvSpPr>
        <p:spPr>
          <a:xfrm>
            <a:off x="281666" y="228645"/>
            <a:ext cx="7429500" cy="545378"/>
          </a:xfrm>
          <a:prstGeom prst="rect">
            <a:avLst/>
          </a:prstGeom>
        </p:spPr>
        <p:txBody>
          <a:bodyPr anchor="b"/>
          <a:lstStyle>
            <a:lvl1pPr algn="l"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33" y="6131423"/>
            <a:ext cx="1479897" cy="327286"/>
          </a:xfrm>
          <a:prstGeom prst="rect">
            <a:avLst/>
          </a:prstGeom>
        </p:spPr>
      </p:pic>
      <p:sp>
        <p:nvSpPr>
          <p:cNvPr id="52" name="직사각형 51"/>
          <p:cNvSpPr/>
          <p:nvPr userDrawn="1"/>
        </p:nvSpPr>
        <p:spPr>
          <a:xfrm>
            <a:off x="0" y="6515594"/>
            <a:ext cx="9906000" cy="357396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</a:t>
            </a:r>
            <a:endParaRPr lang="ko-KR" altLang="en-US" dirty="0"/>
          </a:p>
        </p:txBody>
      </p:sp>
      <p:sp>
        <p:nvSpPr>
          <p:cNvPr id="53" name="날짜 개체 틀 3"/>
          <p:cNvSpPr txBox="1">
            <a:spLocks/>
          </p:cNvSpPr>
          <p:nvPr userDrawn="1"/>
        </p:nvSpPr>
        <p:spPr>
          <a:xfrm>
            <a:off x="8824234" y="6566803"/>
            <a:ext cx="1241241" cy="291198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3FA56A4-0E66-4F6B-99A9-5346339E576D}" type="datetimeFigureOut">
              <a:rPr lang="ko-KR" altLang="en-US" sz="12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algn="l"/>
              <a:t>2023-01-04</a:t>
            </a:fld>
            <a:endParaRPr lang="ko-KR" alt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슬라이드 번호 개체 틀 5"/>
          <p:cNvSpPr txBox="1">
            <a:spLocks/>
          </p:cNvSpPr>
          <p:nvPr userDrawn="1"/>
        </p:nvSpPr>
        <p:spPr>
          <a:xfrm>
            <a:off x="4748852" y="6557088"/>
            <a:ext cx="609600" cy="28712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7836E2-E650-42CB-BC75-13889C8F2839}" type="slidenum">
              <a:rPr lang="ko-KR" altLang="en-US" sz="120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 algn="l"/>
              <a:t>‹#›</a:t>
            </a:fld>
            <a:endParaRPr lang="ko-KR" altLang="en-US" sz="1200" dirty="0">
              <a:solidFill>
                <a:schemeClr val="accent1">
                  <a:lumMod val="60000"/>
                  <a:lumOff val="4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56" name="직선 연결선 55"/>
          <p:cNvCxnSpPr/>
          <p:nvPr userDrawn="1"/>
        </p:nvCxnSpPr>
        <p:spPr>
          <a:xfrm>
            <a:off x="0" y="6504511"/>
            <a:ext cx="9906000" cy="0"/>
          </a:xfrm>
          <a:prstGeom prst="line">
            <a:avLst/>
          </a:prstGeom>
          <a:ln w="28575">
            <a:solidFill>
              <a:srgbClr val="FE8E0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직각 삼각형 60"/>
          <p:cNvSpPr/>
          <p:nvPr userDrawn="1"/>
        </p:nvSpPr>
        <p:spPr>
          <a:xfrm rot="5400000">
            <a:off x="0" y="-10740"/>
            <a:ext cx="300236" cy="300236"/>
          </a:xfrm>
          <a:prstGeom prst="rtTriangle">
            <a:avLst/>
          </a:prstGeom>
          <a:solidFill>
            <a:srgbClr val="FE8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각 삼각형 61"/>
          <p:cNvSpPr/>
          <p:nvPr userDrawn="1"/>
        </p:nvSpPr>
        <p:spPr>
          <a:xfrm rot="10800000">
            <a:off x="9605764" y="-13935"/>
            <a:ext cx="300236" cy="300236"/>
          </a:xfrm>
          <a:prstGeom prst="rtTriangle">
            <a:avLst/>
          </a:prstGeom>
          <a:solidFill>
            <a:srgbClr val="FE8E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내용 개체 틀 2"/>
          <p:cNvSpPr>
            <a:spLocks noGrp="1"/>
          </p:cNvSpPr>
          <p:nvPr>
            <p:ph idx="1"/>
          </p:nvPr>
        </p:nvSpPr>
        <p:spPr>
          <a:xfrm>
            <a:off x="508000" y="1089545"/>
            <a:ext cx="8868229" cy="4837394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1784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79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2FF31CB8-EE0B-4A6A-8561-904A0AB35B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텍스트 개체 틀 45"/>
          <p:cNvSpPr>
            <a:spLocks noGrp="1"/>
          </p:cNvSpPr>
          <p:nvPr>
            <p:ph type="body" sz="quarter" idx="12"/>
          </p:nvPr>
        </p:nvSpPr>
        <p:spPr>
          <a:xfrm>
            <a:off x="7272472" y="94685"/>
            <a:ext cx="2486818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>
              <a:buNone/>
              <a:defRPr sz="1300">
                <a:latin typeface="+mn-ea"/>
                <a:ea typeface="+mn-ea"/>
              </a:defRPr>
            </a:lvl2pPr>
            <a:lvl3pPr marL="990570" indent="0">
              <a:buNone/>
              <a:defRPr sz="1300">
                <a:latin typeface="+mn-ea"/>
                <a:ea typeface="+mn-ea"/>
              </a:defRPr>
            </a:lvl3pPr>
            <a:lvl4pPr marL="1485854" indent="0">
              <a:buNone/>
              <a:defRPr sz="1300">
                <a:latin typeface="+mn-ea"/>
                <a:ea typeface="+mn-ea"/>
              </a:defRPr>
            </a:lvl4pPr>
            <a:lvl5pPr marL="1981139" indent="0">
              <a:buNone/>
              <a:defRPr sz="13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857250" y="391884"/>
            <a:ext cx="9048750" cy="478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제목 46"/>
          <p:cNvSpPr>
            <a:spLocks noGrp="1"/>
          </p:cNvSpPr>
          <p:nvPr>
            <p:ph type="title"/>
          </p:nvPr>
        </p:nvSpPr>
        <p:spPr>
          <a:xfrm>
            <a:off x="993138" y="481469"/>
            <a:ext cx="2946319" cy="3323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0" y="391885"/>
            <a:ext cx="579120" cy="478236"/>
          </a:xfrm>
          <a:prstGeom prst="rect">
            <a:avLst/>
          </a:prstGeom>
          <a:solidFill>
            <a:srgbClr val="215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664845" y="391885"/>
            <a:ext cx="106680" cy="478236"/>
          </a:xfrm>
          <a:prstGeom prst="rect">
            <a:avLst/>
          </a:prstGeom>
          <a:solidFill>
            <a:srgbClr val="21569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23" name="그룹 22"/>
          <p:cNvGrpSpPr/>
          <p:nvPr userDrawn="1"/>
        </p:nvGrpSpPr>
        <p:grpSpPr>
          <a:xfrm>
            <a:off x="341075" y="1123729"/>
            <a:ext cx="182382" cy="138112"/>
            <a:chOff x="435418" y="842963"/>
            <a:chExt cx="168353" cy="138112"/>
          </a:xfrm>
        </p:grpSpPr>
        <p:sp>
          <p:nvSpPr>
            <p:cNvPr id="24" name="갈매기형 수장 23"/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5" name="갈매기형 수장 24"/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29" name="텍스트 개체 틀 45"/>
          <p:cNvSpPr>
            <a:spLocks noGrp="1"/>
          </p:cNvSpPr>
          <p:nvPr>
            <p:ph type="body" sz="quarter" idx="13"/>
          </p:nvPr>
        </p:nvSpPr>
        <p:spPr>
          <a:xfrm>
            <a:off x="577263" y="1066985"/>
            <a:ext cx="8980272" cy="2769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 algn="l" defTabSz="495285" rtl="0" eaLnBrk="1" latinLnBrk="0" hangingPunct="1">
              <a:buNone/>
              <a:defRPr lang="ko-KR" altLang="en-US" sz="2000" b="1" kern="1200" dirty="0" smtClean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>
              <a:buNone/>
              <a:defRPr sz="1300">
                <a:latin typeface="+mn-ea"/>
                <a:ea typeface="+mn-ea"/>
              </a:defRPr>
            </a:lvl2pPr>
            <a:lvl3pPr marL="990570" indent="0">
              <a:buNone/>
              <a:defRPr sz="1300">
                <a:latin typeface="+mn-ea"/>
                <a:ea typeface="+mn-ea"/>
              </a:defRPr>
            </a:lvl3pPr>
            <a:lvl4pPr marL="1485854" indent="0">
              <a:buNone/>
              <a:defRPr sz="1300">
                <a:latin typeface="+mn-ea"/>
                <a:ea typeface="+mn-ea"/>
              </a:defRPr>
            </a:lvl4pPr>
            <a:lvl5pPr marL="1981139" indent="0">
              <a:buNone/>
              <a:defRPr sz="13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0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76835" y="511552"/>
            <a:ext cx="425450" cy="2769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 algn="ctr" defTabSz="457200" rtl="0" eaLnBrk="1" latinLnBrk="0" hangingPunct="1">
              <a:buNone/>
              <a:defRPr lang="ko-KR" altLang="en-US" sz="2000" kern="1200" dirty="0">
                <a:solidFill>
                  <a:schemeClr val="lt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277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3">
          <p15:clr>
            <a:srgbClr val="FBAE40"/>
          </p15:clr>
        </p15:guide>
        <p15:guide id="2" pos="5887">
          <p15:clr>
            <a:srgbClr val="FBAE40"/>
          </p15:clr>
        </p15:guide>
        <p15:guide id="3" orient="horz" pos="2319">
          <p15:clr>
            <a:srgbClr val="FBAE40"/>
          </p15:clr>
        </p15:guide>
        <p15:guide id="4" orient="horz" pos="550">
          <p15:clr>
            <a:srgbClr val="FBAE40"/>
          </p15:clr>
        </p15:guide>
        <p15:guide id="5" pos="217">
          <p15:clr>
            <a:srgbClr val="FBAE40"/>
          </p15:clr>
        </p15:guide>
        <p15:guide id="6" pos="6023">
          <p15:clr>
            <a:srgbClr val="FBAE40"/>
          </p15:clr>
        </p15:guide>
        <p15:guide id="7" orient="horz" pos="98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79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5.jpe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jp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2630" b="7200"/>
          <a:stretch>
            <a:fillRect/>
          </a:stretch>
        </p:blipFill>
        <p:spPr>
          <a:xfrm>
            <a:off x="-1" y="3147746"/>
            <a:ext cx="9906001" cy="37102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22835" y="1854848"/>
            <a:ext cx="6341627" cy="49244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ko-KR" sz="4000" b="1" spc="-162" dirty="0">
                <a:latin typeface="KoPub돋움체 Medium"/>
                <a:ea typeface="KoPub돋움체 Medium"/>
                <a:cs typeface="Arial"/>
              </a:rPr>
              <a:t>Container, Docker, K8s</a:t>
            </a:r>
            <a:r>
              <a:rPr lang="ko-KR" altLang="en-US" sz="4000" b="1" spc="-162" dirty="0">
                <a:latin typeface="KoPub돋움체 Medium"/>
                <a:ea typeface="KoPub돋움체 Medium"/>
                <a:cs typeface="Arial"/>
              </a:rPr>
              <a:t>의 이해</a:t>
            </a:r>
            <a:endParaRPr lang="en-US" altLang="ko-KR" sz="4000" b="1" spc="-162" dirty="0">
              <a:latin typeface="KoPub돋움체 Medium"/>
              <a:ea typeface="KoPub돋움체 Medium"/>
              <a:cs typeface="Arial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758652" y="1574173"/>
            <a:ext cx="1013021" cy="1013021"/>
            <a:chOff x="2123252" y="1716852"/>
            <a:chExt cx="935096" cy="935096"/>
          </a:xfrm>
          <a:solidFill>
            <a:srgbClr val="21569E"/>
          </a:solidFill>
        </p:grpSpPr>
        <p:sp>
          <p:nvSpPr>
            <p:cNvPr id="18" name="타원 17"/>
            <p:cNvSpPr/>
            <p:nvPr/>
          </p:nvSpPr>
          <p:spPr>
            <a:xfrm>
              <a:off x="2123252" y="1716852"/>
              <a:ext cx="935096" cy="93509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950">
                <a:latin typeface="KoPub돋움체 Medium"/>
                <a:ea typeface="KoPub돋움체 Medium"/>
                <a:cs typeface="+mn-cs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 rot="6801941">
              <a:off x="2168798" y="1752874"/>
              <a:ext cx="863050" cy="863050"/>
            </a:xfrm>
            <a:prstGeom prst="ellipse">
              <a:avLst/>
            </a:prstGeom>
            <a:grpFill/>
            <a:ln w="6350">
              <a:gradFill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950">
                <a:latin typeface="KoPub돋움체 Medium"/>
                <a:ea typeface="KoPub돋움체 Medium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54089" y="1938175"/>
              <a:ext cx="452906" cy="492324"/>
            </a:xfrm>
            <a:prstGeom prst="rect">
              <a:avLst/>
            </a:prstGeom>
            <a:grpFill/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ko-KR" sz="3466" b="1" spc="-162" dirty="0">
                  <a:solidFill>
                    <a:schemeClr val="bg1"/>
                  </a:solidFill>
                  <a:latin typeface="KoPub돋움체 Medium"/>
                  <a:ea typeface="KoPub돋움체 Medium"/>
                  <a:cs typeface="Arial"/>
                </a:rPr>
                <a:t>02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236263" y="2799802"/>
            <a:ext cx="1758302" cy="26667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/>
            </a:pPr>
            <a:r>
              <a:rPr lang="en-US" altLang="ko-KR" sz="1733" spc="-54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/>
                <a:ea typeface="KoPub돋움체 Medium"/>
                <a:cs typeface="Arial"/>
              </a:rPr>
              <a:t>01. Container</a:t>
            </a:r>
            <a:r>
              <a:rPr lang="ko-KR" altLang="en-US" sz="1733" spc="-54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/>
                <a:ea typeface="KoPub돋움체 Medium"/>
                <a:cs typeface="Arial"/>
              </a:rPr>
              <a:t> 소개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36263" y="3196831"/>
            <a:ext cx="2010037" cy="26667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/>
            </a:pPr>
            <a:r>
              <a:rPr lang="en-US" altLang="ko-KR" sz="1733" spc="-54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/>
                <a:ea typeface="KoPub돋움체 Medium"/>
                <a:cs typeface="Arial"/>
              </a:rPr>
              <a:t>02. Docker</a:t>
            </a:r>
            <a:r>
              <a:rPr lang="ko-KR" altLang="en-US" sz="1733" spc="-54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/>
                <a:ea typeface="KoPub돋움체 Medium"/>
                <a:cs typeface="Arial"/>
              </a:rPr>
              <a:t> 기술 소개</a:t>
            </a:r>
            <a:endParaRPr lang="en-US" altLang="ko-KR" sz="1733" spc="-54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/>
              <a:ea typeface="KoPub돋움체 Medium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6263" y="3587447"/>
            <a:ext cx="1678088" cy="266676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lvl="0">
              <a:defRPr/>
            </a:pPr>
            <a:r>
              <a:rPr lang="en-US" altLang="ko-KR" sz="1733" spc="-54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/>
                <a:ea typeface="KoPub돋움체 Medium"/>
                <a:cs typeface="Arial"/>
              </a:rPr>
              <a:t>03. K8s </a:t>
            </a:r>
            <a:r>
              <a:rPr lang="ko-KR" altLang="en-US" sz="1733" spc="-54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/>
                <a:ea typeface="KoPub돋움체 Medium"/>
                <a:cs typeface="Arial"/>
              </a:rPr>
              <a:t>기술 소개</a:t>
            </a:r>
            <a:endParaRPr lang="en-US" altLang="ko-KR" sz="1733" spc="-54" dirty="0">
              <a:solidFill>
                <a:schemeClr val="tx1">
                  <a:lumMod val="75000"/>
                  <a:lumOff val="25000"/>
                </a:schemeClr>
              </a:solidFill>
              <a:latin typeface="KoPub돋움체 Medium"/>
              <a:ea typeface="KoPub돋움체 Medium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949427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FA6BD93F-FFA3-4A8B-96F3-6BBC1C741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B55A00-7F42-4533-8503-991F06705F11}"/>
              </a:ext>
            </a:extLst>
          </p:cNvPr>
          <p:cNvSpPr txBox="1"/>
          <p:nvPr/>
        </p:nvSpPr>
        <p:spPr>
          <a:xfrm>
            <a:off x="8590677" y="922066"/>
            <a:ext cx="1076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출처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en-US" altLang="ko-KR" sz="14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JFrog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962CF41C-82F2-4F3C-BF53-8356561137E3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1155509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 err="1">
                <a:solidFill>
                  <a:srgbClr val="21569E"/>
                </a:solidFill>
              </a:rPr>
              <a:t>Dockerfile</a:t>
            </a:r>
            <a:endParaRPr lang="ko-KR" altLang="en-US" sz="2000" dirty="0">
              <a:solidFill>
                <a:srgbClr val="21569E"/>
              </a:solidFill>
            </a:endParaRP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FD84E5C9-B95D-475E-9C72-3A8488832AF3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02. Docker</a:t>
            </a:r>
            <a:r>
              <a:rPr lang="ko-KR" altLang="en-US" dirty="0"/>
              <a:t> 기술 소개</a:t>
            </a:r>
            <a:endParaRPr 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F5D2AFFE-8ED0-4610-AD65-75B006F8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2118850" cy="332399"/>
          </a:xfrm>
        </p:spPr>
        <p:txBody>
          <a:bodyPr/>
          <a:lstStyle/>
          <a:p>
            <a:r>
              <a:rPr lang="en-US" altLang="ko-KR" dirty="0" err="1"/>
              <a:t>Dockerfile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4F380C0-A46F-4E23-8F5E-810A6E0903E2}"/>
              </a:ext>
            </a:extLst>
          </p:cNvPr>
          <p:cNvGrpSpPr/>
          <p:nvPr/>
        </p:nvGrpSpPr>
        <p:grpSpPr>
          <a:xfrm>
            <a:off x="343531" y="1986699"/>
            <a:ext cx="9218937" cy="2884096"/>
            <a:chOff x="343531" y="1986699"/>
            <a:chExt cx="9218937" cy="288409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880D7F2-C789-4FEF-8526-EA4EF53A0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31" y="1986699"/>
              <a:ext cx="9218937" cy="288409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8D9769-1B06-437A-8967-5A2F7F0DC982}"/>
                </a:ext>
              </a:extLst>
            </p:cNvPr>
            <p:cNvSpPr txBox="1"/>
            <p:nvPr/>
          </p:nvSpPr>
          <p:spPr>
            <a:xfrm>
              <a:off x="1272172" y="4085842"/>
              <a:ext cx="1301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Dockerfile</a:t>
              </a:r>
              <a:endParaRPr lang="en-US" altLang="ko-KR" b="1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C38A5E-37F8-4B87-AC8C-888CF9AA4CDA}"/>
                </a:ext>
              </a:extLst>
            </p:cNvPr>
            <p:cNvSpPr txBox="1"/>
            <p:nvPr/>
          </p:nvSpPr>
          <p:spPr>
            <a:xfrm>
              <a:off x="4233486" y="4085842"/>
              <a:ext cx="1716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Docker Image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DBD068-EA7F-49E7-82C2-A9BE047B35FE}"/>
                </a:ext>
              </a:extLst>
            </p:cNvPr>
            <p:cNvSpPr txBox="1"/>
            <p:nvPr/>
          </p:nvSpPr>
          <p:spPr>
            <a:xfrm>
              <a:off x="7189777" y="4085842"/>
              <a:ext cx="2103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Docker Container</a:t>
              </a: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2AA5C59-400F-4410-9516-F24173C6483A}"/>
                </a:ext>
              </a:extLst>
            </p:cNvPr>
            <p:cNvCxnSpPr>
              <a:cxnSpLocks/>
            </p:cNvCxnSpPr>
            <p:nvPr/>
          </p:nvCxnSpPr>
          <p:spPr>
            <a:xfrm>
              <a:off x="6257860" y="3425663"/>
              <a:ext cx="76372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FE969D-A6AF-44CE-BDE0-EEE74BE319D2}"/>
                </a:ext>
              </a:extLst>
            </p:cNvPr>
            <p:cNvSpPr txBox="1"/>
            <p:nvPr/>
          </p:nvSpPr>
          <p:spPr>
            <a:xfrm>
              <a:off x="3120992" y="3024285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Build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E80499-166A-4AD2-B2BD-98EE9ECC6478}"/>
                </a:ext>
              </a:extLst>
            </p:cNvPr>
            <p:cNvSpPr txBox="1"/>
            <p:nvPr/>
          </p:nvSpPr>
          <p:spPr>
            <a:xfrm>
              <a:off x="6330984" y="3024285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Run</a:t>
              </a: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8E44245-A352-4C4D-9E0F-D3A93BCC0D02}"/>
                </a:ext>
              </a:extLst>
            </p:cNvPr>
            <p:cNvCxnSpPr>
              <a:cxnSpLocks/>
            </p:cNvCxnSpPr>
            <p:nvPr/>
          </p:nvCxnSpPr>
          <p:spPr>
            <a:xfrm>
              <a:off x="3111988" y="3425663"/>
              <a:ext cx="76372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/>
          <p:cNvSpPr/>
          <p:nvPr/>
        </p:nvSpPr>
        <p:spPr>
          <a:xfrm>
            <a:off x="497980" y="2333015"/>
            <a:ext cx="2614007" cy="2238979"/>
          </a:xfrm>
          <a:prstGeom prst="rect">
            <a:avLst/>
          </a:prstGeom>
          <a:noFill/>
          <a:ln w="38100">
            <a:solidFill>
              <a:srgbClr val="F69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3" name="사각형: 둥근 모서리 82">
            <a:extLst>
              <a:ext uri="{FF2B5EF4-FFF2-40B4-BE49-F238E27FC236}">
                <a16:creationId xmlns:a16="http://schemas.microsoft.com/office/drawing/2014/main" id="{5CAB3182-C7BC-498F-9E88-A3805DEDC95A}"/>
              </a:ext>
            </a:extLst>
          </p:cNvPr>
          <p:cNvSpPr/>
          <p:nvPr/>
        </p:nvSpPr>
        <p:spPr>
          <a:xfrm>
            <a:off x="656309" y="4967940"/>
            <a:ext cx="8645426" cy="1559354"/>
          </a:xfrm>
          <a:prstGeom prst="roundRect">
            <a:avLst>
              <a:gd name="adj" fmla="val 7921"/>
            </a:avLst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55F65-0AFE-4D1B-A658-E3DC44C8B5AA}"/>
              </a:ext>
            </a:extLst>
          </p:cNvPr>
          <p:cNvSpPr txBox="1"/>
          <p:nvPr/>
        </p:nvSpPr>
        <p:spPr>
          <a:xfrm>
            <a:off x="366849" y="5284671"/>
            <a:ext cx="88481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dirty="0" err="1">
                <a:solidFill>
                  <a:srgbClr val="21569E"/>
                </a:solidFill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Dockerfile</a:t>
            </a:r>
            <a:r>
              <a:rPr lang="ko-KR" altLang="en-US" dirty="0">
                <a:solidFill>
                  <a:srgbClr val="21569E"/>
                </a:solidFill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 </a:t>
            </a:r>
            <a:br>
              <a:rPr lang="en-US" altLang="ko-KR" dirty="0">
                <a:solidFill>
                  <a:srgbClr val="21569E"/>
                </a:solidFill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</a:br>
            <a:r>
              <a:rPr lang="ko-KR" altLang="en-US" dirty="0" err="1"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도커</a:t>
            </a:r>
            <a:r>
              <a:rPr lang="ko-KR" altLang="en-US" dirty="0"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 파일은 </a:t>
            </a:r>
            <a:r>
              <a:rPr lang="ko-KR" altLang="en-US" dirty="0" err="1"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도커</a:t>
            </a:r>
            <a:r>
              <a:rPr lang="ko-KR" altLang="en-US" dirty="0"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 이미지를 생성하기 위한 설정 파일이며 다양한 </a:t>
            </a:r>
            <a:r>
              <a:rPr lang="ko-KR" altLang="en-US" dirty="0" err="1"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도커</a:t>
            </a:r>
            <a:r>
              <a:rPr lang="ko-KR" altLang="en-US" dirty="0"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 파일 명령어를 사용하여 작성</a:t>
            </a:r>
            <a:endParaRPr lang="en-US" altLang="ko-KR" dirty="0">
              <a:latin typeface="KoPub돋움체 Medium" panose="020B0600000101010101" charset="-127"/>
              <a:ea typeface="KoPub돋움체 Medium" panose="020B0600000101010101" charset="-127"/>
              <a:cs typeface="Arial"/>
            </a:endParaRPr>
          </a:p>
        </p:txBody>
      </p:sp>
      <p:sp>
        <p:nvSpPr>
          <p:cNvPr id="14" name="텍스트 개체 틀 7">
            <a:extLst>
              <a:ext uri="{FF2B5EF4-FFF2-40B4-BE49-F238E27FC236}">
                <a16:creationId xmlns:a16="http://schemas.microsoft.com/office/drawing/2014/main" id="{3AD24E7E-6B00-43C2-BE5F-4BDF6CBB4F78}"/>
              </a:ext>
            </a:extLst>
          </p:cNvPr>
          <p:cNvSpPr txBox="1"/>
          <p:nvPr/>
        </p:nvSpPr>
        <p:spPr>
          <a:xfrm>
            <a:off x="344489" y="1570724"/>
            <a:ext cx="9217022" cy="408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anchor="ctr">
            <a:noAutofit/>
          </a:bodyPr>
          <a:lstStyle>
            <a:defPPr>
              <a:defRPr lang="en-US"/>
            </a:defPPr>
            <a:lvl1pPr indent="0" algn="ctr" defTabSz="914400" latinLnBrk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Medium"/>
                <a:ea typeface="KoPub돋움체 Medium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KoPub돋움체 Medium"/>
                <a:ea typeface="KoPub돋움체 Medium"/>
              </a:defRPr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KoPub돋움체 Medium"/>
                <a:ea typeface="KoPub돋움체 Medium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ko-KR" altLang="en-US" dirty="0" err="1">
                <a:effectLst/>
              </a:rPr>
              <a:t>도커</a:t>
            </a:r>
            <a:r>
              <a:rPr lang="ko-KR" altLang="en-US" dirty="0">
                <a:effectLst/>
              </a:rPr>
              <a:t> 파일</a:t>
            </a:r>
          </a:p>
        </p:txBody>
      </p:sp>
    </p:spTree>
    <p:extLst>
      <p:ext uri="{BB962C8B-B14F-4D97-AF65-F5344CB8AC3E}">
        <p14:creationId xmlns:p14="http://schemas.microsoft.com/office/powerpoint/2010/main" val="4154345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FA6BD93F-FFA3-4A8B-96F3-6BBC1C741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4FCD6FEE-B7C2-45D0-BD1A-E30AE4A6D86A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1618264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>
                <a:solidFill>
                  <a:srgbClr val="21569E"/>
                </a:solidFill>
              </a:rPr>
              <a:t>Docker Image</a:t>
            </a:r>
            <a:endParaRPr lang="ko-KR" altLang="en-US" sz="2000" dirty="0">
              <a:solidFill>
                <a:srgbClr val="21569E"/>
              </a:solidFill>
            </a:endParaRP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068A2939-2212-4B3B-B933-968C24F21365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02. Docker</a:t>
            </a:r>
            <a:r>
              <a:rPr lang="ko-KR" altLang="en-US" dirty="0"/>
              <a:t> 기술 소개</a:t>
            </a:r>
            <a:endParaRPr 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019BC773-B24C-4E1E-8317-5187C09CC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2673617" cy="332399"/>
          </a:xfrm>
        </p:spPr>
        <p:txBody>
          <a:bodyPr/>
          <a:lstStyle/>
          <a:p>
            <a:r>
              <a:rPr lang="en-US" altLang="ko-KR" dirty="0"/>
              <a:t>Docker Image </a:t>
            </a:r>
            <a:r>
              <a:rPr lang="ko-KR" altLang="en-US" dirty="0"/>
              <a:t>정의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ED6B0DA-FA31-4EF9-8121-5B0BF3B69A99}"/>
              </a:ext>
            </a:extLst>
          </p:cNvPr>
          <p:cNvGrpSpPr/>
          <p:nvPr/>
        </p:nvGrpSpPr>
        <p:grpSpPr>
          <a:xfrm>
            <a:off x="343531" y="1986699"/>
            <a:ext cx="9218937" cy="2884096"/>
            <a:chOff x="343531" y="1986699"/>
            <a:chExt cx="9218937" cy="2884096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BB5D585-5948-4CEA-B5B7-1724F787D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31" y="1986699"/>
              <a:ext cx="9218937" cy="288409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B7001F-CC53-488A-BE25-31445258F408}"/>
                </a:ext>
              </a:extLst>
            </p:cNvPr>
            <p:cNvSpPr txBox="1"/>
            <p:nvPr/>
          </p:nvSpPr>
          <p:spPr>
            <a:xfrm>
              <a:off x="1272172" y="4085842"/>
              <a:ext cx="1301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Dockerfile</a:t>
              </a:r>
              <a:endParaRPr lang="en-US" altLang="ko-KR" b="1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6D02631-3637-4A34-A64C-41A267863FE2}"/>
                </a:ext>
              </a:extLst>
            </p:cNvPr>
            <p:cNvSpPr txBox="1"/>
            <p:nvPr/>
          </p:nvSpPr>
          <p:spPr>
            <a:xfrm>
              <a:off x="4233486" y="4085842"/>
              <a:ext cx="1716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Docker Image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59B314-2F4D-4242-A46D-CBA9D5192DA5}"/>
                </a:ext>
              </a:extLst>
            </p:cNvPr>
            <p:cNvSpPr txBox="1"/>
            <p:nvPr/>
          </p:nvSpPr>
          <p:spPr>
            <a:xfrm>
              <a:off x="7189777" y="4085842"/>
              <a:ext cx="2103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Docker Container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9D277462-0FF9-413D-82FB-89FF9E038293}"/>
                </a:ext>
              </a:extLst>
            </p:cNvPr>
            <p:cNvCxnSpPr>
              <a:cxnSpLocks/>
            </p:cNvCxnSpPr>
            <p:nvPr/>
          </p:nvCxnSpPr>
          <p:spPr>
            <a:xfrm>
              <a:off x="3111988" y="3425663"/>
              <a:ext cx="76372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30621D1-A829-49E8-AF39-D0F5EDDCFAC5}"/>
                </a:ext>
              </a:extLst>
            </p:cNvPr>
            <p:cNvCxnSpPr>
              <a:cxnSpLocks/>
            </p:cNvCxnSpPr>
            <p:nvPr/>
          </p:nvCxnSpPr>
          <p:spPr>
            <a:xfrm>
              <a:off x="6257860" y="3425663"/>
              <a:ext cx="76372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D1CC6FC-B6DD-47F0-9856-735064D2855E}"/>
                </a:ext>
              </a:extLst>
            </p:cNvPr>
            <p:cNvSpPr txBox="1"/>
            <p:nvPr/>
          </p:nvSpPr>
          <p:spPr>
            <a:xfrm>
              <a:off x="3120992" y="3024285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Build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3BCFA32-932D-475A-BE6E-42072F4FDC2E}"/>
                </a:ext>
              </a:extLst>
            </p:cNvPr>
            <p:cNvSpPr txBox="1"/>
            <p:nvPr/>
          </p:nvSpPr>
          <p:spPr>
            <a:xfrm>
              <a:off x="6330984" y="3024285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Run</a:t>
              </a: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BB6C2B-C02A-42E6-A446-FE845099ABAB}"/>
              </a:ext>
            </a:extLst>
          </p:cNvPr>
          <p:cNvSpPr/>
          <p:nvPr/>
        </p:nvSpPr>
        <p:spPr>
          <a:xfrm>
            <a:off x="3666755" y="2333015"/>
            <a:ext cx="2614007" cy="2238979"/>
          </a:xfrm>
          <a:prstGeom prst="rect">
            <a:avLst/>
          </a:prstGeom>
          <a:noFill/>
          <a:ln w="38100">
            <a:solidFill>
              <a:srgbClr val="F69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7" name="사각형: 둥근 모서리 82">
            <a:extLst>
              <a:ext uri="{FF2B5EF4-FFF2-40B4-BE49-F238E27FC236}">
                <a16:creationId xmlns:a16="http://schemas.microsoft.com/office/drawing/2014/main" id="{5CAB3182-C7BC-498F-9E88-A3805DEDC95A}"/>
              </a:ext>
            </a:extLst>
          </p:cNvPr>
          <p:cNvSpPr/>
          <p:nvPr/>
        </p:nvSpPr>
        <p:spPr>
          <a:xfrm>
            <a:off x="656309" y="4967940"/>
            <a:ext cx="8645426" cy="1559354"/>
          </a:xfrm>
          <a:prstGeom prst="roundRect">
            <a:avLst>
              <a:gd name="adj" fmla="val 7921"/>
            </a:avLst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텍스트 개체 틀 7">
            <a:extLst>
              <a:ext uri="{FF2B5EF4-FFF2-40B4-BE49-F238E27FC236}">
                <a16:creationId xmlns:a16="http://schemas.microsoft.com/office/drawing/2014/main" id="{7DADC6ED-ED9C-42AF-ADAF-E0C82C32A158}"/>
              </a:ext>
            </a:extLst>
          </p:cNvPr>
          <p:cNvSpPr txBox="1"/>
          <p:nvPr/>
        </p:nvSpPr>
        <p:spPr>
          <a:xfrm>
            <a:off x="344489" y="1570724"/>
            <a:ext cx="9217022" cy="408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anchor="ctr">
            <a:noAutofit/>
          </a:bodyPr>
          <a:lstStyle>
            <a:defPPr>
              <a:defRPr lang="en-US"/>
            </a:defPPr>
            <a:lvl1pPr indent="0" algn="ctr" defTabSz="914400" latinLnBrk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Medium"/>
                <a:ea typeface="KoPub돋움체 Medium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KoPub돋움체 Medium"/>
                <a:ea typeface="KoPub돋움체 Medium"/>
              </a:defRPr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KoPub돋움체 Medium"/>
                <a:ea typeface="KoPub돋움체 Medium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ko-KR" altLang="en-US" dirty="0" err="1">
                <a:effectLst/>
              </a:rPr>
              <a:t>도커</a:t>
            </a:r>
            <a:r>
              <a:rPr lang="ko-KR" altLang="en-US" dirty="0">
                <a:effectLst/>
              </a:rPr>
              <a:t> 이미지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91994C-7ED4-40C3-97FD-795E4F3BCC50}"/>
              </a:ext>
            </a:extLst>
          </p:cNvPr>
          <p:cNvSpPr txBox="1"/>
          <p:nvPr/>
        </p:nvSpPr>
        <p:spPr>
          <a:xfrm>
            <a:off x="8590677" y="922066"/>
            <a:ext cx="1076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출처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en-US" altLang="ko-KR" sz="14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JFrog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323035-CA31-465D-A7AD-DB82397C7257}"/>
              </a:ext>
            </a:extLst>
          </p:cNvPr>
          <p:cNvSpPr txBox="1"/>
          <p:nvPr/>
        </p:nvSpPr>
        <p:spPr>
          <a:xfrm>
            <a:off x="366849" y="5285952"/>
            <a:ext cx="87505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dirty="0">
                <a:solidFill>
                  <a:srgbClr val="21569E"/>
                </a:solidFill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Docker Image</a:t>
            </a:r>
            <a:r>
              <a:rPr lang="ko-KR" altLang="en-US" dirty="0">
                <a:solidFill>
                  <a:srgbClr val="21569E"/>
                </a:solidFill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 </a:t>
            </a:r>
            <a:br>
              <a:rPr lang="en-US" altLang="ko-KR" dirty="0">
                <a:solidFill>
                  <a:srgbClr val="21569E"/>
                </a:solidFill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</a:br>
            <a:r>
              <a:rPr lang="ko-KR" altLang="en-US" dirty="0" err="1"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도커</a:t>
            </a:r>
            <a:r>
              <a:rPr lang="ko-KR" altLang="en-US" dirty="0"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 이미지는 컨테이너 실행에 필요한 파일과 설정 값 등을 포함하고 있으며 </a:t>
            </a:r>
            <a:r>
              <a:rPr lang="ko-KR" altLang="en-US" dirty="0" err="1"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도커</a:t>
            </a:r>
            <a:r>
              <a:rPr lang="ko-KR" altLang="en-US" dirty="0"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 파일을 </a:t>
            </a:r>
            <a:r>
              <a:rPr lang="en-US" altLang="ko-KR" dirty="0"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Build</a:t>
            </a:r>
            <a:r>
              <a:rPr lang="ko-KR" altLang="en-US" dirty="0"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하여 생성</a:t>
            </a:r>
            <a:endParaRPr lang="en-US" altLang="ko-KR" dirty="0">
              <a:latin typeface="KoPub돋움체 Medium" panose="020B0600000101010101" charset="-127"/>
              <a:ea typeface="KoPub돋움체 Medium" panose="020B0600000101010101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6447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FA6BD93F-FFA3-4A8B-96F3-6BBC1C741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2C00DC3-B6DB-4C30-8D5A-55D3027247BB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2023631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>
                <a:solidFill>
                  <a:srgbClr val="21569E"/>
                </a:solidFill>
              </a:rPr>
              <a:t>Docker Container</a:t>
            </a:r>
            <a:endParaRPr lang="ko-KR" altLang="en-US" sz="2000" dirty="0">
              <a:solidFill>
                <a:srgbClr val="21569E"/>
              </a:solidFill>
            </a:endParaRP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4B0F5FC0-2BAA-4741-B631-C7AC52FFFDAD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02. Docker</a:t>
            </a:r>
            <a:r>
              <a:rPr lang="ko-KR" altLang="en-US" dirty="0"/>
              <a:t> 기술 소개</a:t>
            </a:r>
            <a:endParaRPr 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E094F16D-BC57-4123-BE7B-CACC13DC8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3159326" cy="332399"/>
          </a:xfrm>
        </p:spPr>
        <p:txBody>
          <a:bodyPr/>
          <a:lstStyle/>
          <a:p>
            <a:r>
              <a:rPr lang="en-US" altLang="ko-KR" dirty="0"/>
              <a:t>Docker Container </a:t>
            </a:r>
            <a:r>
              <a:rPr lang="ko-KR" altLang="en-US" dirty="0"/>
              <a:t>정의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34BC5C-79DD-40F8-97A4-4B6AD2DB7D03}"/>
              </a:ext>
            </a:extLst>
          </p:cNvPr>
          <p:cNvSpPr/>
          <p:nvPr/>
        </p:nvSpPr>
        <p:spPr>
          <a:xfrm>
            <a:off x="6797082" y="2139193"/>
            <a:ext cx="2534724" cy="2055302"/>
          </a:xfrm>
          <a:prstGeom prst="rect">
            <a:avLst/>
          </a:prstGeom>
          <a:noFill/>
          <a:ln w="38100">
            <a:solidFill>
              <a:srgbClr val="F69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D14292-E3B0-4201-96A4-84AAD5EA62A2}"/>
              </a:ext>
            </a:extLst>
          </p:cNvPr>
          <p:cNvGrpSpPr/>
          <p:nvPr/>
        </p:nvGrpSpPr>
        <p:grpSpPr>
          <a:xfrm>
            <a:off x="343531" y="1986699"/>
            <a:ext cx="9218937" cy="2884096"/>
            <a:chOff x="343531" y="1986699"/>
            <a:chExt cx="9218937" cy="2884096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0A58A613-F7C2-4A30-8263-0CD6EEFD5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31" y="1986699"/>
              <a:ext cx="9218937" cy="288409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C1AB47-FDEC-473E-AD1F-175A149E762D}"/>
                </a:ext>
              </a:extLst>
            </p:cNvPr>
            <p:cNvSpPr txBox="1"/>
            <p:nvPr/>
          </p:nvSpPr>
          <p:spPr>
            <a:xfrm>
              <a:off x="1272172" y="4085842"/>
              <a:ext cx="1301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Dockerfile</a:t>
              </a:r>
              <a:endParaRPr lang="en-US" altLang="ko-KR" b="1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D0DA9A-7A26-4793-ADBE-889D3F5605EA}"/>
                </a:ext>
              </a:extLst>
            </p:cNvPr>
            <p:cNvSpPr txBox="1"/>
            <p:nvPr/>
          </p:nvSpPr>
          <p:spPr>
            <a:xfrm>
              <a:off x="4233486" y="4085842"/>
              <a:ext cx="1716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Docker Image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3D224F1-01E0-4832-9736-86ABF063C142}"/>
                </a:ext>
              </a:extLst>
            </p:cNvPr>
            <p:cNvSpPr txBox="1"/>
            <p:nvPr/>
          </p:nvSpPr>
          <p:spPr>
            <a:xfrm>
              <a:off x="7189777" y="4085842"/>
              <a:ext cx="2103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Docker Container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839D3712-A8AB-43A9-90B5-4F6EA3478F24}"/>
                </a:ext>
              </a:extLst>
            </p:cNvPr>
            <p:cNvCxnSpPr>
              <a:cxnSpLocks/>
            </p:cNvCxnSpPr>
            <p:nvPr/>
          </p:nvCxnSpPr>
          <p:spPr>
            <a:xfrm>
              <a:off x="3111988" y="3425663"/>
              <a:ext cx="76372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BFA295F-EDD4-4F8C-B576-1EC3D2FDB1CE}"/>
                </a:ext>
              </a:extLst>
            </p:cNvPr>
            <p:cNvCxnSpPr>
              <a:cxnSpLocks/>
            </p:cNvCxnSpPr>
            <p:nvPr/>
          </p:nvCxnSpPr>
          <p:spPr>
            <a:xfrm>
              <a:off x="6257860" y="3425663"/>
              <a:ext cx="76372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B137847-273B-47D0-B761-4032DFB64E10}"/>
                </a:ext>
              </a:extLst>
            </p:cNvPr>
            <p:cNvSpPr txBox="1"/>
            <p:nvPr/>
          </p:nvSpPr>
          <p:spPr>
            <a:xfrm>
              <a:off x="3120992" y="3024285"/>
              <a:ext cx="745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Build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30412B-5C30-43CF-8E62-41FB20DB8B96}"/>
                </a:ext>
              </a:extLst>
            </p:cNvPr>
            <p:cNvSpPr txBox="1"/>
            <p:nvPr/>
          </p:nvSpPr>
          <p:spPr>
            <a:xfrm>
              <a:off x="6330984" y="3024285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Run</a:t>
              </a: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1864C39-51EC-4451-96F5-BC1FB31257DA}"/>
              </a:ext>
            </a:extLst>
          </p:cNvPr>
          <p:cNvSpPr/>
          <p:nvPr/>
        </p:nvSpPr>
        <p:spPr>
          <a:xfrm>
            <a:off x="6838122" y="2333015"/>
            <a:ext cx="2614007" cy="2238979"/>
          </a:xfrm>
          <a:prstGeom prst="rect">
            <a:avLst/>
          </a:prstGeom>
          <a:noFill/>
          <a:ln w="38100">
            <a:solidFill>
              <a:srgbClr val="F69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1" name="사각형: 둥근 모서리 82">
            <a:extLst>
              <a:ext uri="{FF2B5EF4-FFF2-40B4-BE49-F238E27FC236}">
                <a16:creationId xmlns:a16="http://schemas.microsoft.com/office/drawing/2014/main" id="{5CAB3182-C7BC-498F-9E88-A3805DEDC95A}"/>
              </a:ext>
            </a:extLst>
          </p:cNvPr>
          <p:cNvSpPr/>
          <p:nvPr/>
        </p:nvSpPr>
        <p:spPr>
          <a:xfrm>
            <a:off x="656309" y="4967940"/>
            <a:ext cx="8645426" cy="1559354"/>
          </a:xfrm>
          <a:prstGeom prst="roundRect">
            <a:avLst>
              <a:gd name="adj" fmla="val 7921"/>
            </a:avLst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텍스트 개체 틀 7">
            <a:extLst>
              <a:ext uri="{FF2B5EF4-FFF2-40B4-BE49-F238E27FC236}">
                <a16:creationId xmlns:a16="http://schemas.microsoft.com/office/drawing/2014/main" id="{8C563496-3DCA-4AC3-9211-13992E3C6393}"/>
              </a:ext>
            </a:extLst>
          </p:cNvPr>
          <p:cNvSpPr txBox="1"/>
          <p:nvPr/>
        </p:nvSpPr>
        <p:spPr>
          <a:xfrm>
            <a:off x="344489" y="1570724"/>
            <a:ext cx="9217022" cy="408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anchor="ctr">
            <a:noAutofit/>
          </a:bodyPr>
          <a:lstStyle>
            <a:defPPr>
              <a:defRPr lang="en-US"/>
            </a:defPPr>
            <a:lvl1pPr indent="0" algn="ctr" defTabSz="914400" latinLnBrk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Medium"/>
                <a:ea typeface="KoPub돋움체 Medium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KoPub돋움체 Medium"/>
                <a:ea typeface="KoPub돋움체 Medium"/>
              </a:defRPr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KoPub돋움체 Medium"/>
                <a:ea typeface="KoPub돋움체 Medium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ko-KR" altLang="en-US" dirty="0" err="1">
                <a:effectLst/>
              </a:rPr>
              <a:t>도커</a:t>
            </a:r>
            <a:r>
              <a:rPr lang="ko-KR" altLang="en-US" dirty="0">
                <a:effectLst/>
              </a:rPr>
              <a:t> 컨테이너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12A33D-6E3B-4159-A40A-EDD920FD7CA6}"/>
              </a:ext>
            </a:extLst>
          </p:cNvPr>
          <p:cNvSpPr txBox="1"/>
          <p:nvPr/>
        </p:nvSpPr>
        <p:spPr>
          <a:xfrm>
            <a:off x="8590677" y="922066"/>
            <a:ext cx="1076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출처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en-US" altLang="ko-KR" sz="14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JFrog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3D522A-8659-4C58-BF6A-CF5D0ECE460F}"/>
              </a:ext>
            </a:extLst>
          </p:cNvPr>
          <p:cNvSpPr txBox="1"/>
          <p:nvPr/>
        </p:nvSpPr>
        <p:spPr>
          <a:xfrm>
            <a:off x="366849" y="5285952"/>
            <a:ext cx="87505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dirty="0">
                <a:solidFill>
                  <a:srgbClr val="21569E"/>
                </a:solidFill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Docker Container</a:t>
            </a:r>
            <a:r>
              <a:rPr lang="ko-KR" altLang="en-US" dirty="0">
                <a:solidFill>
                  <a:srgbClr val="21569E"/>
                </a:solidFill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 </a:t>
            </a:r>
            <a:br>
              <a:rPr lang="en-US" altLang="ko-KR" dirty="0">
                <a:solidFill>
                  <a:srgbClr val="21569E"/>
                </a:solidFill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</a:br>
            <a:r>
              <a:rPr lang="ko-KR" altLang="en-US" dirty="0" err="1"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도커</a:t>
            </a:r>
            <a:r>
              <a:rPr lang="ko-KR" altLang="en-US" dirty="0"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 컨테이너는 격리된 공간에서 애플리케이션을 동작시킨 상태이며 </a:t>
            </a:r>
            <a:r>
              <a:rPr lang="ko-KR" altLang="en-US" dirty="0" err="1"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도커</a:t>
            </a:r>
            <a:r>
              <a:rPr lang="ko-KR" altLang="en-US" dirty="0"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 이미지를 </a:t>
            </a:r>
            <a:r>
              <a:rPr lang="en-US" altLang="ko-KR" dirty="0"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Run</a:t>
            </a:r>
            <a:r>
              <a:rPr lang="ko-KR" altLang="en-US" dirty="0"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하여 </a:t>
            </a:r>
            <a:r>
              <a:rPr lang="ko-KR" altLang="en-US" dirty="0" err="1"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도커</a:t>
            </a:r>
            <a:r>
              <a:rPr lang="ko-KR" altLang="en-US" dirty="0"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 컨테이너를 실행</a:t>
            </a:r>
            <a:endParaRPr lang="en-US" altLang="ko-KR" dirty="0">
              <a:latin typeface="KoPub돋움체 Medium" panose="020B0600000101010101" charset="-127"/>
              <a:ea typeface="KoPub돋움체 Medium" panose="020B0600000101010101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9361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7">
            <a:extLst>
              <a:ext uri="{FF2B5EF4-FFF2-40B4-BE49-F238E27FC236}">
                <a16:creationId xmlns:a16="http://schemas.microsoft.com/office/drawing/2014/main" id="{F9947261-75EC-49F6-9246-06069CFE114E}"/>
              </a:ext>
            </a:extLst>
          </p:cNvPr>
          <p:cNvSpPr txBox="1"/>
          <p:nvPr/>
        </p:nvSpPr>
        <p:spPr>
          <a:xfrm>
            <a:off x="344489" y="1570724"/>
            <a:ext cx="9217022" cy="408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anchor="ctr">
            <a:noAutofit/>
          </a:bodyPr>
          <a:lstStyle>
            <a:defPPr>
              <a:defRPr lang="en-US"/>
            </a:defPPr>
            <a:lvl1pPr indent="0" algn="ctr" defTabSz="914400" latinLnBrk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Medium"/>
                <a:ea typeface="KoPub돋움체 Medium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KoPub돋움체 Medium"/>
                <a:ea typeface="KoPub돋움체 Medium"/>
              </a:defRPr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KoPub돋움체 Medium"/>
                <a:ea typeface="KoPub돋움체 Medium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ko-KR" altLang="en-US" dirty="0" err="1">
                <a:effectLst/>
              </a:rPr>
              <a:t>도커</a:t>
            </a:r>
            <a:r>
              <a:rPr lang="ko-KR" altLang="en-US" dirty="0">
                <a:effectLst/>
              </a:rPr>
              <a:t> 파일 예시 </a:t>
            </a:r>
            <a:r>
              <a:rPr lang="en-US" altLang="ko-KR" dirty="0">
                <a:effectLst/>
              </a:rPr>
              <a:t>(1/3)</a:t>
            </a:r>
            <a:endParaRPr lang="ko-KR" altLang="en-US" dirty="0">
              <a:effectLst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FEFB252-EF13-4005-8E68-4E9CF9BF8A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3676969" cy="332399"/>
          </a:xfrm>
        </p:spPr>
        <p:txBody>
          <a:bodyPr/>
          <a:lstStyle/>
          <a:p>
            <a:r>
              <a:rPr lang="en-US" altLang="ko-KR" dirty="0" err="1"/>
              <a:t>Dockerfile</a:t>
            </a:r>
            <a:r>
              <a:rPr lang="en-US" altLang="ko-KR" dirty="0"/>
              <a:t> </a:t>
            </a:r>
            <a:r>
              <a:rPr lang="ko-KR" altLang="en-US" dirty="0"/>
              <a:t>작성 방법 소개</a:t>
            </a: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DE52AF4F-C996-4000-A6EA-B0146F08F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2173592"/>
            <a:ext cx="5761098" cy="238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E214C8-3FA5-492A-A634-6CA4295F184F}"/>
              </a:ext>
            </a:extLst>
          </p:cNvPr>
          <p:cNvSpPr/>
          <p:nvPr/>
        </p:nvSpPr>
        <p:spPr>
          <a:xfrm>
            <a:off x="344489" y="2173591"/>
            <a:ext cx="5761098" cy="2385347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rgbClr val="54CCEF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214C8-3FA5-492A-A634-6CA4295F184F}"/>
              </a:ext>
            </a:extLst>
          </p:cNvPr>
          <p:cNvSpPr/>
          <p:nvPr/>
        </p:nvSpPr>
        <p:spPr>
          <a:xfrm>
            <a:off x="344489" y="2173591"/>
            <a:ext cx="5761098" cy="44024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rgbClr val="54CCE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8067D-32E3-4391-9B7B-BF95FA31BB2A}"/>
              </a:ext>
            </a:extLst>
          </p:cNvPr>
          <p:cNvSpPr txBox="1"/>
          <p:nvPr/>
        </p:nvSpPr>
        <p:spPr>
          <a:xfrm>
            <a:off x="5657529" y="2167972"/>
            <a:ext cx="3903981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1800" dirty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FROM</a:t>
            </a:r>
            <a:br>
              <a:rPr lang="en-US" altLang="ko-KR" sz="1800" dirty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컨테이너 기반이 되는 베이스 이미지</a:t>
            </a:r>
            <a:b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1800" dirty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WORKDIR</a:t>
            </a:r>
            <a:br>
              <a:rPr lang="en-US" altLang="ko-KR" sz="18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sz="18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명령을 실행할 작업 디렉토리 설정</a:t>
            </a:r>
            <a:br>
              <a:rPr lang="en-US" altLang="ko-KR" sz="18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sz="18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dirty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COPY</a:t>
            </a:r>
            <a:br>
              <a:rPr lang="en-US" altLang="ko-KR" dirty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컨테이너 빌드 시 컨테이너로 파일 복사</a:t>
            </a:r>
            <a:endParaRPr lang="ko-KR" altLang="en-US" sz="1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4489" y="2173592"/>
            <a:ext cx="2913061" cy="293384"/>
          </a:xfrm>
          <a:prstGeom prst="rect">
            <a:avLst/>
          </a:prstGeom>
          <a:noFill/>
          <a:ln w="38100">
            <a:solidFill>
              <a:srgbClr val="F69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4489" y="2466976"/>
            <a:ext cx="2913061" cy="293384"/>
          </a:xfrm>
          <a:prstGeom prst="rect">
            <a:avLst/>
          </a:prstGeom>
          <a:noFill/>
          <a:ln w="38100">
            <a:solidFill>
              <a:srgbClr val="F69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4490" y="2762324"/>
            <a:ext cx="2455860" cy="293384"/>
          </a:xfrm>
          <a:prstGeom prst="rect">
            <a:avLst/>
          </a:prstGeom>
          <a:noFill/>
          <a:ln w="38100">
            <a:solidFill>
              <a:srgbClr val="F69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39F3E5D9-C391-475F-970F-374451139E0B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1758238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 err="1">
                <a:solidFill>
                  <a:srgbClr val="21569E"/>
                </a:solidFill>
              </a:rPr>
              <a:t>Dockerfile</a:t>
            </a:r>
            <a:r>
              <a:rPr lang="en-US" altLang="ko-KR" sz="2000" dirty="0">
                <a:solidFill>
                  <a:srgbClr val="21569E"/>
                </a:solidFill>
              </a:rPr>
              <a:t> </a:t>
            </a:r>
            <a:r>
              <a:rPr lang="ko-KR" altLang="en-US" sz="2000" dirty="0">
                <a:solidFill>
                  <a:srgbClr val="21569E"/>
                </a:solidFill>
              </a:rPr>
              <a:t>작성</a:t>
            </a: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7BA479CE-9E16-475F-B02E-E2BD11A3997A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02. Docker</a:t>
            </a:r>
            <a:r>
              <a:rPr lang="ko-KR" altLang="en-US" dirty="0"/>
              <a:t> 기술 소개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11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7">
            <a:extLst>
              <a:ext uri="{FF2B5EF4-FFF2-40B4-BE49-F238E27FC236}">
                <a16:creationId xmlns:a16="http://schemas.microsoft.com/office/drawing/2014/main" id="{F9947261-75EC-49F6-9246-06069CFE114E}"/>
              </a:ext>
            </a:extLst>
          </p:cNvPr>
          <p:cNvSpPr txBox="1"/>
          <p:nvPr/>
        </p:nvSpPr>
        <p:spPr>
          <a:xfrm>
            <a:off x="344489" y="1570724"/>
            <a:ext cx="9217022" cy="408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anchor="ctr">
            <a:noAutofit/>
          </a:bodyPr>
          <a:lstStyle>
            <a:defPPr>
              <a:defRPr lang="en-US"/>
            </a:defPPr>
            <a:lvl1pPr indent="0" algn="ctr" defTabSz="914400" latinLnBrk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Medium"/>
                <a:ea typeface="KoPub돋움체 Medium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KoPub돋움체 Medium"/>
                <a:ea typeface="KoPub돋움체 Medium"/>
              </a:defRPr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KoPub돋움체 Medium"/>
                <a:ea typeface="KoPub돋움체 Medium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ko-KR" altLang="en-US" dirty="0" err="1">
                <a:effectLst/>
              </a:rPr>
              <a:t>도커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파일 예시 </a:t>
            </a:r>
            <a:r>
              <a:rPr lang="en-US" altLang="ko-KR" dirty="0">
                <a:effectLst/>
              </a:rPr>
              <a:t>(2/3)</a:t>
            </a:r>
            <a:endParaRPr lang="ko-KR" altLang="en-US" dirty="0">
              <a:effectLst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FEFB252-EF13-4005-8E68-4E9CF9BF8A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DE52AF4F-C996-4000-A6EA-B0146F08F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9" y="2173592"/>
            <a:ext cx="5761098" cy="2385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E214C8-3FA5-492A-A634-6CA4295F184F}"/>
              </a:ext>
            </a:extLst>
          </p:cNvPr>
          <p:cNvSpPr/>
          <p:nvPr/>
        </p:nvSpPr>
        <p:spPr>
          <a:xfrm>
            <a:off x="344489" y="2173591"/>
            <a:ext cx="5761098" cy="2385347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rgbClr val="54CCEF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8E214C8-3FA5-492A-A634-6CA4295F184F}"/>
              </a:ext>
            </a:extLst>
          </p:cNvPr>
          <p:cNvSpPr/>
          <p:nvPr/>
        </p:nvSpPr>
        <p:spPr>
          <a:xfrm>
            <a:off x="344489" y="2173591"/>
            <a:ext cx="5761098" cy="44024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rgbClr val="54CCE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8067D-32E3-4391-9B7B-BF95FA31BB2A}"/>
              </a:ext>
            </a:extLst>
          </p:cNvPr>
          <p:cNvSpPr txBox="1"/>
          <p:nvPr/>
        </p:nvSpPr>
        <p:spPr>
          <a:xfrm>
            <a:off x="5657529" y="2167972"/>
            <a:ext cx="390398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dirty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RUN</a:t>
            </a:r>
            <a:br>
              <a:rPr lang="en-US" altLang="ko-KR" sz="1800" dirty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베이스 이미지에서 실행할 </a:t>
            </a:r>
            <a:b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명령</a:t>
            </a:r>
            <a:b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1800" dirty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ARG</a:t>
            </a:r>
            <a:br>
              <a:rPr lang="en-US" altLang="ko-KR" sz="1800" dirty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파일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사용할 변수 값 설정</a:t>
            </a:r>
            <a:b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1800" dirty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EXPOSE</a:t>
            </a:r>
            <a:br>
              <a:rPr lang="en-US" altLang="ko-KR" sz="1800" dirty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외부에 노출시킬 포트 번호</a:t>
            </a:r>
            <a:endParaRPr lang="ko-KR" altLang="en-US" sz="18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4490" y="3055708"/>
            <a:ext cx="2627310" cy="293384"/>
          </a:xfrm>
          <a:prstGeom prst="rect">
            <a:avLst/>
          </a:prstGeom>
          <a:noFill/>
          <a:ln w="38100">
            <a:solidFill>
              <a:srgbClr val="F69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4489" y="3349092"/>
            <a:ext cx="2170111" cy="293384"/>
          </a:xfrm>
          <a:prstGeom prst="rect">
            <a:avLst/>
          </a:prstGeom>
          <a:noFill/>
          <a:ln w="38100">
            <a:solidFill>
              <a:srgbClr val="F69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4489" y="4228133"/>
            <a:ext cx="1607877" cy="293384"/>
          </a:xfrm>
          <a:prstGeom prst="rect">
            <a:avLst/>
          </a:prstGeom>
          <a:noFill/>
          <a:ln w="38100">
            <a:solidFill>
              <a:srgbClr val="F69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EB468EAC-FBAD-4D3A-ACF9-433B5961B7B6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1758238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 err="1">
                <a:solidFill>
                  <a:srgbClr val="21569E"/>
                </a:solidFill>
              </a:rPr>
              <a:t>Dockerfile</a:t>
            </a:r>
            <a:r>
              <a:rPr lang="en-US" altLang="ko-KR" sz="2000" dirty="0">
                <a:solidFill>
                  <a:srgbClr val="21569E"/>
                </a:solidFill>
              </a:rPr>
              <a:t> </a:t>
            </a:r>
            <a:r>
              <a:rPr lang="ko-KR" altLang="en-US" sz="2000" dirty="0">
                <a:solidFill>
                  <a:srgbClr val="21569E"/>
                </a:solidFill>
              </a:rPr>
              <a:t>작성</a:t>
            </a: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4280EC26-FDF4-4403-B85C-483704D1AA50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02. Docker</a:t>
            </a:r>
            <a:r>
              <a:rPr lang="ko-KR" altLang="en-US" dirty="0"/>
              <a:t> 기술 소개</a:t>
            </a:r>
            <a:endParaRPr lang="en-US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6FF7233C-2FAF-4790-B95A-FA1BD4F9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3676969" cy="332399"/>
          </a:xfrm>
        </p:spPr>
        <p:txBody>
          <a:bodyPr/>
          <a:lstStyle/>
          <a:p>
            <a:r>
              <a:rPr lang="en-US" altLang="ko-KR" dirty="0" err="1"/>
              <a:t>Dockerfile</a:t>
            </a:r>
            <a:r>
              <a:rPr lang="en-US" altLang="ko-KR" dirty="0"/>
              <a:t> </a:t>
            </a:r>
            <a:r>
              <a:rPr lang="ko-KR" altLang="en-US" dirty="0"/>
              <a:t>작성 방법 소개</a:t>
            </a:r>
          </a:p>
        </p:txBody>
      </p:sp>
    </p:spTree>
    <p:extLst>
      <p:ext uri="{BB962C8B-B14F-4D97-AF65-F5344CB8AC3E}">
        <p14:creationId xmlns:p14="http://schemas.microsoft.com/office/powerpoint/2010/main" val="3275814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7">
            <a:extLst>
              <a:ext uri="{FF2B5EF4-FFF2-40B4-BE49-F238E27FC236}">
                <a16:creationId xmlns:a16="http://schemas.microsoft.com/office/drawing/2014/main" id="{F9947261-75EC-49F6-9246-06069CFE114E}"/>
              </a:ext>
            </a:extLst>
          </p:cNvPr>
          <p:cNvSpPr txBox="1"/>
          <p:nvPr/>
        </p:nvSpPr>
        <p:spPr>
          <a:xfrm>
            <a:off x="344489" y="1570724"/>
            <a:ext cx="9217022" cy="408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anchor="ctr">
            <a:noAutofit/>
          </a:bodyPr>
          <a:lstStyle>
            <a:defPPr>
              <a:defRPr lang="en-US"/>
            </a:defPPr>
            <a:lvl1pPr indent="0" algn="ctr" defTabSz="914400" latinLnBrk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Medium"/>
                <a:ea typeface="KoPub돋움체 Medium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KoPub돋움체 Medium"/>
                <a:ea typeface="KoPub돋움체 Medium"/>
              </a:defRPr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KoPub돋움체 Medium"/>
                <a:ea typeface="KoPub돋움체 Medium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ko-KR" altLang="en-US" dirty="0" err="1">
                <a:effectLst/>
              </a:rPr>
              <a:t>도커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파일 예시 </a:t>
            </a:r>
            <a:r>
              <a:rPr lang="en-US" altLang="ko-KR" dirty="0">
                <a:effectLst/>
              </a:rPr>
              <a:t>(3/3)</a:t>
            </a:r>
            <a:endParaRPr lang="ko-KR" altLang="en-US" dirty="0">
              <a:effectLst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FEFB252-EF13-4005-8E68-4E9CF9BF8A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DE52AF4F-C996-4000-A6EA-B0146F08F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E214C8-3FA5-492A-A634-6CA4295F184F}"/>
              </a:ext>
            </a:extLst>
          </p:cNvPr>
          <p:cNvSpPr/>
          <p:nvPr/>
        </p:nvSpPr>
        <p:spPr>
          <a:xfrm>
            <a:off x="344489" y="2173591"/>
            <a:ext cx="5761098" cy="2385347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rgbClr val="54CCEF"/>
              </a:solidFill>
            </a:endParaRPr>
          </a:p>
        </p:txBody>
      </p:sp>
      <p:sp>
        <p:nvSpPr>
          <p:cNvPr id="25" name="제목 1">
            <a:extLst>
              <a:ext uri="{FF2B5EF4-FFF2-40B4-BE49-F238E27FC236}">
                <a16:creationId xmlns:a16="http://schemas.microsoft.com/office/drawing/2014/main" id="{EB468EAC-FBAD-4D3A-ACF9-433B5961B7B6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1758238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 err="1">
                <a:solidFill>
                  <a:srgbClr val="21569E"/>
                </a:solidFill>
              </a:rPr>
              <a:t>Dockerfile</a:t>
            </a:r>
            <a:r>
              <a:rPr lang="en-US" altLang="ko-KR" sz="2000" dirty="0">
                <a:solidFill>
                  <a:srgbClr val="21569E"/>
                </a:solidFill>
              </a:rPr>
              <a:t> </a:t>
            </a:r>
            <a:r>
              <a:rPr lang="ko-KR" altLang="en-US" sz="2000" dirty="0">
                <a:solidFill>
                  <a:srgbClr val="21569E"/>
                </a:solidFill>
              </a:rPr>
              <a:t>작성</a:t>
            </a: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4280EC26-FDF4-4403-B85C-483704D1AA50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02. Docker</a:t>
            </a:r>
            <a:r>
              <a:rPr lang="ko-KR" altLang="en-US" dirty="0"/>
              <a:t> 기술 소개</a:t>
            </a:r>
            <a:endParaRPr lang="en-US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6FF7233C-2FAF-4790-B95A-FA1BD4F9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3676969" cy="332399"/>
          </a:xfrm>
        </p:spPr>
        <p:txBody>
          <a:bodyPr/>
          <a:lstStyle/>
          <a:p>
            <a:r>
              <a:rPr lang="en-US" altLang="ko-KR" dirty="0" err="1"/>
              <a:t>Dockerfile</a:t>
            </a:r>
            <a:r>
              <a:rPr lang="en-US" altLang="ko-KR" dirty="0"/>
              <a:t> </a:t>
            </a:r>
            <a:r>
              <a:rPr lang="ko-KR" altLang="en-US" dirty="0"/>
              <a:t>작성 방법 소개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20D3B7F-98F7-470C-972F-E15D5BC22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7" y="2127356"/>
            <a:ext cx="9215932" cy="141484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7810EB-452D-4400-B0C6-E90104C9F768}"/>
              </a:ext>
            </a:extLst>
          </p:cNvPr>
          <p:cNvSpPr/>
          <p:nvPr/>
        </p:nvSpPr>
        <p:spPr>
          <a:xfrm>
            <a:off x="344487" y="2124825"/>
            <a:ext cx="9217021" cy="44024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rgbClr val="54CCE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8439E-895F-4D88-9FE9-91D89A920D87}"/>
              </a:ext>
            </a:extLst>
          </p:cNvPr>
          <p:cNvSpPr txBox="1"/>
          <p:nvPr/>
        </p:nvSpPr>
        <p:spPr>
          <a:xfrm>
            <a:off x="-47703" y="3634839"/>
            <a:ext cx="9589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dirty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ENTRYPOINT</a:t>
            </a:r>
            <a:br>
              <a:rPr lang="en-US" altLang="ko-KR" sz="1800" dirty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컨테이너 실행 시 수행되는 명령어를 지정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프로파일 값 변경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DE77C5-EA31-4E05-8E3F-38544FDF1AC0}"/>
              </a:ext>
            </a:extLst>
          </p:cNvPr>
          <p:cNvSpPr/>
          <p:nvPr/>
        </p:nvSpPr>
        <p:spPr>
          <a:xfrm>
            <a:off x="343397" y="3224820"/>
            <a:ext cx="1292455" cy="260980"/>
          </a:xfrm>
          <a:prstGeom prst="rect">
            <a:avLst/>
          </a:prstGeom>
          <a:noFill/>
          <a:ln w="38100">
            <a:solidFill>
              <a:srgbClr val="F69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795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82">
            <a:extLst>
              <a:ext uri="{FF2B5EF4-FFF2-40B4-BE49-F238E27FC236}">
                <a16:creationId xmlns:a16="http://schemas.microsoft.com/office/drawing/2014/main" id="{5CAB3182-C7BC-498F-9E88-A3805DEDC95A}"/>
              </a:ext>
            </a:extLst>
          </p:cNvPr>
          <p:cNvSpPr/>
          <p:nvPr/>
        </p:nvSpPr>
        <p:spPr>
          <a:xfrm>
            <a:off x="657419" y="5705474"/>
            <a:ext cx="3848677" cy="657225"/>
          </a:xfrm>
          <a:prstGeom prst="roundRect">
            <a:avLst>
              <a:gd name="adj" fmla="val 6749"/>
            </a:avLst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35" y="507705"/>
            <a:ext cx="425450" cy="284693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2639377" cy="332399"/>
          </a:xfrm>
        </p:spPr>
        <p:txBody>
          <a:bodyPr/>
          <a:lstStyle/>
          <a:p>
            <a:r>
              <a:rPr lang="en-US" altLang="ko-KR" dirty="0"/>
              <a:t>LXC</a:t>
            </a:r>
            <a:r>
              <a:rPr lang="ko-KR" altLang="en-US" dirty="0"/>
              <a:t>와 </a:t>
            </a:r>
            <a:r>
              <a:rPr lang="en-US" altLang="ko-KR" dirty="0"/>
              <a:t>Docker </a:t>
            </a:r>
            <a:r>
              <a:rPr lang="ko-KR" altLang="en-US" dirty="0"/>
              <a:t>비교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CE0D391B-1A30-4EFC-BFFA-3ACDEA494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355F65-0AFE-4D1B-A658-E3DC44C8B5AA}"/>
              </a:ext>
            </a:extLst>
          </p:cNvPr>
          <p:cNvSpPr txBox="1"/>
          <p:nvPr/>
        </p:nvSpPr>
        <p:spPr>
          <a:xfrm>
            <a:off x="466773" y="5864809"/>
            <a:ext cx="39995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ko-KR" altLang="en-US" sz="1600" dirty="0"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컨테이너가 여러 프로세스 실행</a:t>
            </a:r>
            <a:endParaRPr lang="en-US" altLang="ko-KR" sz="1600" dirty="0">
              <a:latin typeface="KoPub돋움체 Medium" panose="020B0600000101010101" charset="-127"/>
              <a:ea typeface="KoPub돋움체 Medium" panose="020B0600000101010101" charset="-127"/>
              <a:cs typeface="Arial"/>
            </a:endParaRPr>
          </a:p>
        </p:txBody>
      </p:sp>
      <p:sp>
        <p:nvSpPr>
          <p:cNvPr id="15" name="사각형: 둥근 모서리 82">
            <a:extLst>
              <a:ext uri="{FF2B5EF4-FFF2-40B4-BE49-F238E27FC236}">
                <a16:creationId xmlns:a16="http://schemas.microsoft.com/office/drawing/2014/main" id="{5CAB3182-C7BC-498F-9E88-A3805DEDC95A}"/>
              </a:ext>
            </a:extLst>
          </p:cNvPr>
          <p:cNvSpPr/>
          <p:nvPr/>
        </p:nvSpPr>
        <p:spPr>
          <a:xfrm>
            <a:off x="5476420" y="5705474"/>
            <a:ext cx="3848677" cy="657225"/>
          </a:xfrm>
          <a:prstGeom prst="roundRect">
            <a:avLst>
              <a:gd name="adj" fmla="val 6749"/>
            </a:avLst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55F65-0AFE-4D1B-A658-E3DC44C8B5AA}"/>
              </a:ext>
            </a:extLst>
          </p:cNvPr>
          <p:cNvSpPr txBox="1"/>
          <p:nvPr/>
        </p:nvSpPr>
        <p:spPr>
          <a:xfrm>
            <a:off x="5314592" y="5864809"/>
            <a:ext cx="37791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ko-KR" altLang="en-US" sz="1600" dirty="0"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컨테이너가 단일 프로세스 실행</a:t>
            </a:r>
            <a:endParaRPr lang="en-US" altLang="ko-KR" sz="1600" dirty="0">
              <a:latin typeface="KoPub돋움체 Medium" panose="020B0600000101010101" charset="-127"/>
              <a:ea typeface="KoPub돋움체 Medium" panose="020B0600000101010101" charset="-127"/>
              <a:cs typeface="Arial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3546DFB-0026-4F4F-B803-46109A543DE7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1728550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>
                <a:solidFill>
                  <a:srgbClr val="21569E"/>
                </a:solidFill>
              </a:rPr>
              <a:t>LXC VS Docker</a:t>
            </a:r>
            <a:endParaRPr lang="ko-KR" altLang="en-US" sz="2000" dirty="0">
              <a:solidFill>
                <a:srgbClr val="21569E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840CD5F-C444-43FD-9C10-994FB2ABBC5E}"/>
              </a:ext>
            </a:extLst>
          </p:cNvPr>
          <p:cNvGrpSpPr/>
          <p:nvPr/>
        </p:nvGrpSpPr>
        <p:grpSpPr>
          <a:xfrm>
            <a:off x="5037745" y="1562239"/>
            <a:ext cx="4682089" cy="3983899"/>
            <a:chOff x="403837" y="1562239"/>
            <a:chExt cx="4682089" cy="398389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657FE66-FA24-4597-A27A-8968548EF666}"/>
                </a:ext>
              </a:extLst>
            </p:cNvPr>
            <p:cNvSpPr/>
            <p:nvPr/>
          </p:nvSpPr>
          <p:spPr>
            <a:xfrm>
              <a:off x="845697" y="1744828"/>
              <a:ext cx="3848677" cy="3801310"/>
            </a:xfrm>
            <a:prstGeom prst="rect">
              <a:avLst/>
            </a:prstGeom>
            <a:solidFill>
              <a:srgbClr val="9ECC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Picture 2" descr="C:\Users\jinyu\Downloads\docker-logo.png">
              <a:extLst>
                <a:ext uri="{FF2B5EF4-FFF2-40B4-BE49-F238E27FC236}">
                  <a16:creationId xmlns:a16="http://schemas.microsoft.com/office/drawing/2014/main" id="{1A1D957B-2F17-4DA9-B91A-E50B341B78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076"/>
            <a:stretch/>
          </p:blipFill>
          <p:spPr bwMode="auto">
            <a:xfrm>
              <a:off x="403837" y="1562239"/>
              <a:ext cx="4682089" cy="2670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25D042B4-9A06-484A-AE28-B35D2A8897A6}"/>
                </a:ext>
              </a:extLst>
            </p:cNvPr>
            <p:cNvSpPr txBox="1">
              <a:spLocks/>
            </p:cNvSpPr>
            <p:nvPr/>
          </p:nvSpPr>
          <p:spPr>
            <a:xfrm>
              <a:off x="1867757" y="4777935"/>
              <a:ext cx="1798185" cy="581698"/>
            </a:xfrm>
            <a:prstGeom prst="rect">
              <a:avLst/>
            </a:prstGeom>
          </p:spPr>
          <p:txBody>
            <a:bodyPr wrap="none" lIns="0" tIns="0" rIns="0" bIns="0" anchor="b" anchorCtr="0">
              <a:spAutoFit/>
            </a:bodyPr>
            <a:lstStyle>
              <a:lvl1pPr marL="0" algn="l" defTabSz="4572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ko-KR" altLang="en-US" sz="2400" kern="120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defRPr>
              </a:lvl1pPr>
            </a:lstStyle>
            <a:p>
              <a:r>
                <a:rPr lang="en-US" altLang="ko-KR" sz="4200" b="1" dirty="0">
                  <a:solidFill>
                    <a:schemeClr val="bg1"/>
                  </a:solidFill>
                </a:rPr>
                <a:t>Docker</a:t>
              </a:r>
              <a:endParaRPr lang="ko-KR" altLang="en-US" sz="4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10B4523-24A4-492C-88F9-260E8D838F30}"/>
              </a:ext>
            </a:extLst>
          </p:cNvPr>
          <p:cNvGrpSpPr/>
          <p:nvPr/>
        </p:nvGrpSpPr>
        <p:grpSpPr>
          <a:xfrm>
            <a:off x="657419" y="1744828"/>
            <a:ext cx="3848677" cy="3801310"/>
            <a:chOff x="5497485" y="1744828"/>
            <a:chExt cx="3848677" cy="380131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694BF73-8DFF-4B4B-9FD3-738614E0EE15}"/>
                </a:ext>
              </a:extLst>
            </p:cNvPr>
            <p:cNvSpPr/>
            <p:nvPr/>
          </p:nvSpPr>
          <p:spPr>
            <a:xfrm>
              <a:off x="5497485" y="1744828"/>
              <a:ext cx="3848677" cy="3801310"/>
            </a:xfrm>
            <a:prstGeom prst="rect">
              <a:avLst/>
            </a:prstGeom>
            <a:solidFill>
              <a:srgbClr val="37B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제목 1">
              <a:extLst>
                <a:ext uri="{FF2B5EF4-FFF2-40B4-BE49-F238E27FC236}">
                  <a16:creationId xmlns:a16="http://schemas.microsoft.com/office/drawing/2014/main" id="{9B8F3390-F976-485C-90CB-2292BB45F249}"/>
                </a:ext>
              </a:extLst>
            </p:cNvPr>
            <p:cNvSpPr txBox="1">
              <a:spLocks/>
            </p:cNvSpPr>
            <p:nvPr/>
          </p:nvSpPr>
          <p:spPr>
            <a:xfrm>
              <a:off x="6939508" y="4777935"/>
              <a:ext cx="964623" cy="581698"/>
            </a:xfrm>
            <a:prstGeom prst="rect">
              <a:avLst/>
            </a:prstGeom>
          </p:spPr>
          <p:txBody>
            <a:bodyPr wrap="none" lIns="0" tIns="0" rIns="0" bIns="0" anchor="b" anchorCtr="0">
              <a:spAutoFit/>
            </a:bodyPr>
            <a:lstStyle>
              <a:lvl1pPr marL="0" algn="l" defTabSz="4572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ko-KR" altLang="en-US" sz="2400" kern="120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  <a:cs typeface="+mn-cs"/>
                </a:defRPr>
              </a:lvl1pPr>
            </a:lstStyle>
            <a:p>
              <a:r>
                <a:rPr lang="en-US" altLang="ko-KR" sz="4200" b="1" dirty="0">
                  <a:solidFill>
                    <a:schemeClr val="bg1"/>
                  </a:solidFill>
                </a:rPr>
                <a:t>LXC</a:t>
              </a:r>
              <a:endParaRPr lang="ko-KR" altLang="en-US" sz="4200" b="1" dirty="0">
                <a:solidFill>
                  <a:schemeClr val="bg1"/>
                </a:solidFill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6447345-A38E-4006-93B9-DAD754279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692" y="2033830"/>
              <a:ext cx="2386257" cy="2198658"/>
            </a:xfrm>
            <a:prstGeom prst="rect">
              <a:avLst/>
            </a:prstGeom>
          </p:spPr>
        </p:pic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id="{9EF0B7C1-6FE8-4462-B3C9-296898FB021C}"/>
              </a:ext>
            </a:extLst>
          </p:cNvPr>
          <p:cNvSpPr/>
          <p:nvPr/>
        </p:nvSpPr>
        <p:spPr>
          <a:xfrm>
            <a:off x="4537402" y="3170606"/>
            <a:ext cx="910898" cy="91089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7869E17A-9145-4E84-A2B4-594B00882B50}"/>
              </a:ext>
            </a:extLst>
          </p:cNvPr>
          <p:cNvSpPr txBox="1">
            <a:spLocks/>
          </p:cNvSpPr>
          <p:nvPr/>
        </p:nvSpPr>
        <p:spPr>
          <a:xfrm>
            <a:off x="4655632" y="3370921"/>
            <a:ext cx="658963" cy="581698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en-US" altLang="ko-KR" sz="4200" b="1" dirty="0">
                <a:solidFill>
                  <a:schemeClr val="bg1"/>
                </a:solidFill>
              </a:rPr>
              <a:t>VS</a:t>
            </a:r>
            <a:endParaRPr lang="ko-KR" altLang="en-US" sz="4200" b="1" dirty="0">
              <a:solidFill>
                <a:schemeClr val="bg1"/>
              </a:solidFill>
            </a:endParaRP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4280EC26-FDF4-4403-B85C-483704D1AA50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02. Docker</a:t>
            </a:r>
            <a:r>
              <a:rPr lang="ko-KR" altLang="en-US" dirty="0"/>
              <a:t> 기술 소개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31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35" y="507705"/>
            <a:ext cx="425450" cy="284693"/>
          </a:xfrm>
        </p:spPr>
        <p:txBody>
          <a:bodyPr/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-257063" y="2104478"/>
            <a:ext cx="4888898" cy="246221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컨테이너 하나가 여러 프로세스 실행</a:t>
            </a:r>
            <a:br>
              <a:rPr lang="en-US" altLang="ko-KR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ko-KR" altLang="en-US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하나의 컨테이너에 다양한 애플리케이션을 실행</a:t>
            </a:r>
            <a:br>
              <a:rPr lang="en-US" altLang="ko-KR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ko-KR" altLang="en-US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다중 프로세스를 관리하는 </a:t>
            </a:r>
            <a:r>
              <a:rPr lang="en-US" altLang="ko-KR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init</a:t>
            </a:r>
            <a:r>
              <a:rPr lang="en-US" altLang="ko-KR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프로세스를 추가하여 여러 프로세스를 실행 할 수 있음</a:t>
            </a:r>
            <a:endParaRPr lang="en-US" altLang="ko-KR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90558" y="1965979"/>
            <a:ext cx="4866977" cy="3724096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컨테이너 하나가 단일 프로세스 실행</a:t>
            </a:r>
            <a:br>
              <a:rPr lang="en-US" altLang="ko-KR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ko-KR" altLang="en-US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하나의 컨테이너에 하나의 애플리케이션만 실행</a:t>
            </a:r>
            <a:br>
              <a:rPr lang="en-US" altLang="ko-KR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ko-KR" altLang="en-US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하나의 애플리케이션만 실행시키기 때문에 가볍고 실행 속도가 빠름</a:t>
            </a:r>
            <a:br>
              <a:rPr lang="en-US" altLang="ko-KR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ko-KR" altLang="en-US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시스템에 대한 부담이 적음</a:t>
            </a:r>
            <a:br>
              <a:rPr lang="en-US" altLang="ko-KR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ko-KR" altLang="en-US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컨테이너의 이식성이 뛰어남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CE0D391B-1A30-4EFC-BFFA-3ACDEA494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r>
              <a:rPr lang="en-US" altLang="ko-KR" dirty="0"/>
              <a:t>48</a:t>
            </a:r>
            <a:endParaRPr lang="ko-KR" altLang="en-US" dirty="0"/>
          </a:p>
        </p:txBody>
      </p:sp>
      <p:sp>
        <p:nvSpPr>
          <p:cNvPr id="18" name="TextBox 17"/>
          <p:cNvSpPr txBox="1">
            <a:spLocks noChangeAspect="1"/>
          </p:cNvSpPr>
          <p:nvPr/>
        </p:nvSpPr>
        <p:spPr>
          <a:xfrm>
            <a:off x="344489" y="1576029"/>
            <a:ext cx="4287346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LXC</a:t>
            </a:r>
            <a:endParaRPr lang="ko-KR" altLang="en-US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6EC3AE-3990-4D75-8FE6-EC8D3891EC71}"/>
              </a:ext>
            </a:extLst>
          </p:cNvPr>
          <p:cNvSpPr txBox="1">
            <a:spLocks noChangeAspect="1"/>
          </p:cNvSpPr>
          <p:nvPr/>
        </p:nvSpPr>
        <p:spPr>
          <a:xfrm>
            <a:off x="5274165" y="1576029"/>
            <a:ext cx="428337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ko-KR" altLang="en-US" sz="20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도커</a:t>
            </a:r>
            <a:endParaRPr lang="ko-KR" altLang="en-US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54F636C6-FD5E-4698-A79F-FF9A956E8688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2200282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>
                <a:solidFill>
                  <a:srgbClr val="21569E"/>
                </a:solidFill>
              </a:rPr>
              <a:t>LXC</a:t>
            </a:r>
            <a:r>
              <a:rPr lang="ko-KR" altLang="en-US" sz="2000" dirty="0">
                <a:solidFill>
                  <a:srgbClr val="21569E"/>
                </a:solidFill>
              </a:rPr>
              <a:t>와</a:t>
            </a:r>
            <a:r>
              <a:rPr lang="en-US" altLang="ko-KR" sz="2000" dirty="0">
                <a:solidFill>
                  <a:srgbClr val="21569E"/>
                </a:solidFill>
              </a:rPr>
              <a:t> Docker</a:t>
            </a:r>
            <a:r>
              <a:rPr lang="ko-KR" altLang="en-US" sz="2000" dirty="0">
                <a:solidFill>
                  <a:srgbClr val="21569E"/>
                </a:solidFill>
              </a:rPr>
              <a:t> 비교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9E693223-FF68-4781-96B5-5056B91E0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2639377" cy="332399"/>
          </a:xfrm>
        </p:spPr>
        <p:txBody>
          <a:bodyPr/>
          <a:lstStyle/>
          <a:p>
            <a:r>
              <a:rPr lang="en-US" altLang="ko-KR" dirty="0"/>
              <a:t>LXC</a:t>
            </a:r>
            <a:r>
              <a:rPr lang="ko-KR" altLang="en-US" dirty="0"/>
              <a:t>와 </a:t>
            </a:r>
            <a:r>
              <a:rPr lang="en-US" altLang="ko-KR" dirty="0"/>
              <a:t>Docker </a:t>
            </a:r>
            <a:r>
              <a:rPr lang="ko-KR" altLang="en-US" dirty="0"/>
              <a:t>비교</a:t>
            </a: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4280EC26-FDF4-4403-B85C-483704D1AA50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02. Docker</a:t>
            </a:r>
            <a:r>
              <a:rPr lang="ko-KR" altLang="en-US" dirty="0"/>
              <a:t> 기술 소개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37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3360"/>
          <a:stretch>
            <a:fillRect/>
          </a:stretch>
        </p:blipFill>
        <p:spPr>
          <a:xfrm>
            <a:off x="0" y="1"/>
            <a:ext cx="9906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9906000" cy="6858001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2450" y="628650"/>
            <a:ext cx="3886200" cy="1143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-790575" y="2085975"/>
            <a:ext cx="2800350" cy="1143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9548" y="1850737"/>
            <a:ext cx="397576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bg1"/>
                </a:solidFill>
                <a:latin typeface="KoPub돋움체 Bold"/>
                <a:ea typeface="KoPub돋움체 Bold"/>
              </a:rPr>
              <a:t>03. K8s </a:t>
            </a:r>
            <a:r>
              <a:rPr lang="ko-KR" altLang="en-US" sz="3600" dirty="0">
                <a:solidFill>
                  <a:schemeClr val="bg1"/>
                </a:solidFill>
                <a:latin typeface="KoPub돋움체 Bold"/>
                <a:ea typeface="KoPub돋움체 Bold"/>
              </a:rPr>
              <a:t>기술 소개</a:t>
            </a:r>
          </a:p>
        </p:txBody>
      </p:sp>
    </p:spTree>
    <p:extLst>
      <p:ext uri="{BB962C8B-B14F-4D97-AF65-F5344CB8AC3E}">
        <p14:creationId xmlns:p14="http://schemas.microsoft.com/office/powerpoint/2010/main" val="402475527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6CC40C-97C3-4917-854E-C96BF2DD6D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2" t="4286" r="22588"/>
          <a:stretch/>
        </p:blipFill>
        <p:spPr>
          <a:xfrm>
            <a:off x="905507" y="2670385"/>
            <a:ext cx="3602545" cy="3211409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3427285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r>
              <a:rPr lang="ko-KR" altLang="en-US" dirty="0"/>
              <a:t> 정의 및 소개</a:t>
            </a:r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7CEE517E-33BC-4166-BF0D-5BEB41E51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2" name="텍스트 개체 틀 25"/>
          <p:cNvSpPr txBox="1">
            <a:spLocks/>
          </p:cNvSpPr>
          <p:nvPr/>
        </p:nvSpPr>
        <p:spPr>
          <a:xfrm>
            <a:off x="4809888" y="3496017"/>
            <a:ext cx="4607719" cy="12003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lnSpc>
                <a:spcPct val="120000"/>
              </a:lnSpc>
              <a:buNone/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컨테이너를 효율적으로 배포하고 지속해서 컨테이너 상태를 확인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및 관리하는 </a:t>
            </a:r>
            <a:b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컨테이너 오케스트레이션 시스템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텍스트 개체 틀 25"/>
          <p:cNvSpPr txBox="1">
            <a:spLocks/>
          </p:cNvSpPr>
          <p:nvPr/>
        </p:nvSpPr>
        <p:spPr>
          <a:xfrm>
            <a:off x="4809888" y="2829776"/>
            <a:ext cx="4607719" cy="49186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2400" b="1" dirty="0" err="1">
                <a:solidFill>
                  <a:schemeClr val="accent5"/>
                </a:solidFill>
              </a:rPr>
              <a:t>쿠버네티스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77A7D993-D146-45FD-B47D-8FE1B00F3BF7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1303818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>
                <a:solidFill>
                  <a:srgbClr val="21569E"/>
                </a:solidFill>
              </a:rPr>
              <a:t>Kubernetes</a:t>
            </a:r>
            <a:endParaRPr lang="ko-KR" altLang="en-US" sz="2000" dirty="0">
              <a:solidFill>
                <a:srgbClr val="21569E"/>
              </a:solidFill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80503FBF-9BEF-4119-BF59-24B320D033BA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19" name="텍스트 개체 틀 25">
            <a:extLst>
              <a:ext uri="{FF2B5EF4-FFF2-40B4-BE49-F238E27FC236}">
                <a16:creationId xmlns:a16="http://schemas.microsoft.com/office/drawing/2014/main" id="{57B49D20-8363-4BC7-9B0F-AC04FAC0AF0C}"/>
              </a:ext>
            </a:extLst>
          </p:cNvPr>
          <p:cNvSpPr txBox="1">
            <a:spLocks/>
          </p:cNvSpPr>
          <p:nvPr/>
        </p:nvSpPr>
        <p:spPr>
          <a:xfrm>
            <a:off x="118996" y="1040690"/>
            <a:ext cx="1002774" cy="264072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3800" b="1" dirty="0">
                <a:solidFill>
                  <a:schemeClr val="tx1">
                    <a:lumMod val="50000"/>
                    <a:lumOff val="50000"/>
                    <a:alpha val="37000"/>
                  </a:schemeClr>
                </a:solidFill>
              </a:rPr>
              <a:t>“</a:t>
            </a:r>
            <a:endParaRPr lang="ko-KR" altLang="en-US" sz="13800" b="1" dirty="0">
              <a:solidFill>
                <a:schemeClr val="tx1">
                  <a:lumMod val="50000"/>
                  <a:lumOff val="50000"/>
                  <a:alpha val="37000"/>
                </a:schemeClr>
              </a:solidFill>
            </a:endParaRPr>
          </a:p>
        </p:txBody>
      </p:sp>
      <p:sp>
        <p:nvSpPr>
          <p:cNvPr id="20" name="모서리가 둥근 직사각형 7">
            <a:extLst>
              <a:ext uri="{FF2B5EF4-FFF2-40B4-BE49-F238E27FC236}">
                <a16:creationId xmlns:a16="http://schemas.microsoft.com/office/drawing/2014/main" id="{A0D8EE28-1A5F-48D6-AE7E-84C9550D3F2E}"/>
              </a:ext>
            </a:extLst>
          </p:cNvPr>
          <p:cNvSpPr/>
          <p:nvPr/>
        </p:nvSpPr>
        <p:spPr>
          <a:xfrm>
            <a:off x="1144522" y="1953271"/>
            <a:ext cx="2980944" cy="53035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쿠버네티스란</a:t>
            </a:r>
            <a:endParaRPr lang="ko-KR" altLang="en-US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961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3360"/>
          <a:stretch>
            <a:fillRect/>
          </a:stretch>
        </p:blipFill>
        <p:spPr>
          <a:xfrm>
            <a:off x="0" y="1"/>
            <a:ext cx="9906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9906000" cy="6858001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2450" y="628650"/>
            <a:ext cx="3886200" cy="1143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-790575" y="2085975"/>
            <a:ext cx="2800350" cy="1143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9548" y="1850737"/>
            <a:ext cx="373660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bg1"/>
                </a:solidFill>
                <a:latin typeface="KoPub돋움체 Bold"/>
                <a:ea typeface="KoPub돋움체 Bold"/>
              </a:rPr>
              <a:t>01. Container</a:t>
            </a:r>
            <a:r>
              <a:rPr lang="ko-KR" altLang="en-US" sz="3600" dirty="0">
                <a:solidFill>
                  <a:schemeClr val="bg1"/>
                </a:solidFill>
                <a:latin typeface="KoPub돋움체 Bold"/>
                <a:ea typeface="KoPub돋움체 Bold"/>
              </a:rPr>
              <a:t> 소개</a:t>
            </a:r>
          </a:p>
        </p:txBody>
      </p:sp>
    </p:spTree>
    <p:extLst>
      <p:ext uri="{BB962C8B-B14F-4D97-AF65-F5344CB8AC3E}">
        <p14:creationId xmlns:p14="http://schemas.microsoft.com/office/powerpoint/2010/main" val="26298449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7CEE517E-33BC-4166-BF0D-5BEB41E51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718056" y="2514383"/>
            <a:ext cx="4839479" cy="347787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신속한 배포</a:t>
            </a:r>
          </a:p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선언적 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API</a:t>
            </a:r>
          </a:p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유연성과 </a:t>
            </a:r>
            <a:r>
              <a:rPr lang="ko-KR" altLang="en-US" sz="2000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확장성</a:t>
            </a:r>
            <a:endParaRPr lang="ko-KR" altLang="en-US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ko-KR" altLang="en-US" sz="2000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고가용성과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성능 관리</a:t>
            </a:r>
          </a:p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어디서나 실행 가능</a:t>
            </a:r>
          </a:p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다양한 환경에서 사용 가능</a:t>
            </a:r>
          </a:p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애플리케이션 배포의 단순화</a:t>
            </a:r>
          </a:p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지속적인 상태 확인과 </a:t>
            </a:r>
            <a:r>
              <a:rPr lang="ko-KR" altLang="en-US" sz="2000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셀프힐링</a:t>
            </a:r>
            <a:endParaRPr lang="ko-KR" altLang="en-US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오토스케일링</a:t>
            </a: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D335A28D-AF45-42D4-A9B7-B46428FE011B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1303818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>
                <a:solidFill>
                  <a:srgbClr val="21569E"/>
                </a:solidFill>
              </a:rPr>
              <a:t>Kubernetes</a:t>
            </a:r>
            <a:endParaRPr lang="ko-KR" altLang="en-US" sz="2000" dirty="0">
              <a:solidFill>
                <a:srgbClr val="21569E"/>
              </a:solidFill>
            </a:endParaRPr>
          </a:p>
        </p:txBody>
      </p:sp>
      <p:sp>
        <p:nvSpPr>
          <p:cNvPr id="19" name="텍스트 개체 틀 4">
            <a:extLst>
              <a:ext uri="{FF2B5EF4-FFF2-40B4-BE49-F238E27FC236}">
                <a16:creationId xmlns:a16="http://schemas.microsoft.com/office/drawing/2014/main" id="{58F2CA5E-D9FC-47CB-8E51-5B5BDDA819ED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DF2340C8-3EA1-41EC-AC54-8ADC3403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3427285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r>
              <a:rPr lang="ko-KR" altLang="en-US" dirty="0"/>
              <a:t> 정의 및 소개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06729FA-B34F-4DCF-ABF3-816AF31A1B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2" t="4286" r="22588"/>
          <a:stretch/>
        </p:blipFill>
        <p:spPr>
          <a:xfrm>
            <a:off x="756048" y="2514384"/>
            <a:ext cx="3901464" cy="3477874"/>
          </a:xfrm>
          <a:prstGeom prst="rect">
            <a:avLst/>
          </a:prstGeom>
        </p:spPr>
      </p:pic>
      <p:sp>
        <p:nvSpPr>
          <p:cNvPr id="18" name="텍스트 개체 틀 7">
            <a:extLst>
              <a:ext uri="{FF2B5EF4-FFF2-40B4-BE49-F238E27FC236}">
                <a16:creationId xmlns:a16="http://schemas.microsoft.com/office/drawing/2014/main" id="{60EF6B4E-7EF9-4E04-BB0D-030F6162A658}"/>
              </a:ext>
            </a:extLst>
          </p:cNvPr>
          <p:cNvSpPr txBox="1"/>
          <p:nvPr/>
        </p:nvSpPr>
        <p:spPr>
          <a:xfrm>
            <a:off x="344489" y="1570724"/>
            <a:ext cx="9217022" cy="408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anchor="ctr">
            <a:noAutofit/>
          </a:bodyPr>
          <a:lstStyle>
            <a:defPPr>
              <a:defRPr lang="en-US"/>
            </a:defPPr>
            <a:lvl1pPr indent="0" algn="ctr" defTabSz="914400" latinLnBrk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Medium"/>
                <a:ea typeface="KoPub돋움체 Medium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KoPub돋움체 Medium"/>
                <a:ea typeface="KoPub돋움체 Medium"/>
              </a:defRPr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KoPub돋움체 Medium"/>
                <a:ea typeface="KoPub돋움체 Medium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ko-KR" altLang="en-US" dirty="0" err="1">
                <a:effectLst/>
              </a:rPr>
              <a:t>쿠버네티스</a:t>
            </a:r>
            <a:r>
              <a:rPr lang="ko-KR" altLang="en-US" dirty="0">
                <a:effectLst/>
              </a:rPr>
              <a:t> 특징</a:t>
            </a:r>
          </a:p>
        </p:txBody>
      </p:sp>
    </p:spTree>
    <p:extLst>
      <p:ext uri="{BB962C8B-B14F-4D97-AF65-F5344CB8AC3E}">
        <p14:creationId xmlns:p14="http://schemas.microsoft.com/office/powerpoint/2010/main" val="245637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10D136-6BCC-48DF-A1B8-1371CCBDB54D}"/>
              </a:ext>
            </a:extLst>
          </p:cNvPr>
          <p:cNvGrpSpPr/>
          <p:nvPr/>
        </p:nvGrpSpPr>
        <p:grpSpPr>
          <a:xfrm>
            <a:off x="502285" y="2290325"/>
            <a:ext cx="3544652" cy="4161861"/>
            <a:chOff x="370123" y="1854097"/>
            <a:chExt cx="3544652" cy="416186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9E5B20F-A93F-42F2-8F9E-994B03AE1EF4}"/>
                </a:ext>
              </a:extLst>
            </p:cNvPr>
            <p:cNvSpPr/>
            <p:nvPr/>
          </p:nvSpPr>
          <p:spPr>
            <a:xfrm>
              <a:off x="1331150" y="2479663"/>
              <a:ext cx="1514919" cy="833205"/>
            </a:xfrm>
            <a:prstGeom prst="rect">
              <a:avLst/>
            </a:prstGeom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Master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A3AD99B-5145-4498-9E4D-6EA8F6DE58FF}"/>
                </a:ext>
              </a:extLst>
            </p:cNvPr>
            <p:cNvSpPr/>
            <p:nvPr/>
          </p:nvSpPr>
          <p:spPr>
            <a:xfrm>
              <a:off x="1577324" y="4649943"/>
              <a:ext cx="1514919" cy="833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worker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6BBDD1D-649F-4AFE-8646-F8A8FD6643FE}"/>
                </a:ext>
              </a:extLst>
            </p:cNvPr>
            <p:cNvSpPr/>
            <p:nvPr/>
          </p:nvSpPr>
          <p:spPr>
            <a:xfrm>
              <a:off x="1482642" y="4498451"/>
              <a:ext cx="1514919" cy="833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worker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CECF0FB-1625-4173-B6BB-7A053CEFD3AE}"/>
                </a:ext>
              </a:extLst>
            </p:cNvPr>
            <p:cNvSpPr/>
            <p:nvPr/>
          </p:nvSpPr>
          <p:spPr>
            <a:xfrm>
              <a:off x="1331150" y="4346959"/>
              <a:ext cx="1514919" cy="8332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222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Worker</a:t>
              </a:r>
              <a:endParaRPr lang="ko-KR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70123" y="1854097"/>
              <a:ext cx="3544652" cy="4161861"/>
              <a:chOff x="6621491" y="2327416"/>
              <a:chExt cx="2377267" cy="2791206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6621491" y="2327416"/>
                <a:ext cx="2377267" cy="2791206"/>
              </a:xfrm>
              <a:prstGeom prst="rect">
                <a:avLst/>
              </a:prstGeom>
              <a:noFill/>
              <a:ln w="22225">
                <a:solidFill>
                  <a:srgbClr val="5B9BD5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641330" y="2340116"/>
                <a:ext cx="846299" cy="2683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A6A6A6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Cluster</a:t>
                </a:r>
                <a:endParaRPr lang="ko-KR" altLang="en-US" sz="2000" b="1" dirty="0">
                  <a:solidFill>
                    <a:srgbClr val="A6A6A6"/>
                  </a:solidFill>
                </a:endParaRPr>
              </a:p>
            </p:txBody>
          </p:sp>
        </p:grpSp>
        <p:cxnSp>
          <p:nvCxnSpPr>
            <p:cNvPr id="19" name="직선 화살표 연결선 18"/>
            <p:cNvCxnSpPr>
              <a:stCxn id="22" idx="2"/>
              <a:endCxn id="26" idx="0"/>
            </p:cNvCxnSpPr>
            <p:nvPr/>
          </p:nvCxnSpPr>
          <p:spPr>
            <a:xfrm>
              <a:off x="2088610" y="3312868"/>
              <a:ext cx="0" cy="1034091"/>
            </a:xfrm>
            <a:prstGeom prst="straightConnector1">
              <a:avLst/>
            </a:prstGeom>
            <a:ln w="222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078745" cy="332399"/>
          </a:xfrm>
        </p:spPr>
        <p:txBody>
          <a:bodyPr/>
          <a:lstStyle/>
          <a:p>
            <a:r>
              <a:rPr lang="en-US" altLang="ko-KR" dirty="0"/>
              <a:t>Kubernetes Cluster</a:t>
            </a:r>
            <a:r>
              <a:rPr lang="ko-KR" altLang="en-US" dirty="0"/>
              <a:t> 구성 소개</a:t>
            </a:r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7CEE517E-33BC-4166-BF0D-5BEB41E51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E8067D-32E3-4391-9B7B-BF95FA31BB2A}"/>
              </a:ext>
            </a:extLst>
          </p:cNvPr>
          <p:cNvSpPr txBox="1"/>
          <p:nvPr/>
        </p:nvSpPr>
        <p:spPr>
          <a:xfrm>
            <a:off x="4082192" y="2586151"/>
            <a:ext cx="551481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en-US" altLang="ko-KR" sz="1800" dirty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Cluster</a:t>
            </a:r>
            <a:br>
              <a:rPr lang="en-US" altLang="ko-KR" sz="1800" dirty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클러스터는 컨테이너화된 애플리케이션을 실행하기 위한 일련의 노드 </a:t>
            </a: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머신의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집합</a:t>
            </a:r>
            <a:b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en-US" altLang="ko-KR" sz="1800" dirty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Master</a:t>
            </a:r>
            <a:br>
              <a:rPr lang="en-US" altLang="ko-KR" sz="1800" dirty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마스터 노드</a:t>
            </a:r>
            <a:r>
              <a:rPr lang="ko-KR" altLang="en-US" sz="18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는 클러스터 전체를 컨트롤하며 내부에 있는 모든 노드를 관리하는 가상 머신</a:t>
            </a:r>
            <a:br>
              <a:rPr lang="en-US" altLang="ko-KR" sz="18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sz="18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en-US" altLang="ko-KR" dirty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Worker</a:t>
            </a:r>
            <a:br>
              <a:rPr lang="en-US" altLang="ko-KR" dirty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마스터에 의해 명령을 받고 실제 컨테이너들이 생성되고 일을 하는 가상 머신</a:t>
            </a:r>
            <a:endParaRPr lang="ko-KR" altLang="en-US" sz="1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57B43C48-DF62-4A84-9788-1285FC6427EF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2797304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>
                <a:solidFill>
                  <a:srgbClr val="21569E"/>
                </a:solidFill>
              </a:rPr>
              <a:t>Kubernetes Cluster</a:t>
            </a:r>
            <a:r>
              <a:rPr lang="ko-KR" altLang="en-US" sz="2000" dirty="0">
                <a:solidFill>
                  <a:srgbClr val="21569E"/>
                </a:solidFill>
              </a:rPr>
              <a:t> 구성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D54C8CD0-068E-472D-9D25-CFA804A0875E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45B0365B-E7D8-4895-BAF2-99FD20398323}"/>
              </a:ext>
            </a:extLst>
          </p:cNvPr>
          <p:cNvSpPr txBox="1"/>
          <p:nvPr/>
        </p:nvSpPr>
        <p:spPr>
          <a:xfrm>
            <a:off x="344489" y="1570724"/>
            <a:ext cx="9217022" cy="408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anchor="ctr">
            <a:noAutofit/>
          </a:bodyPr>
          <a:lstStyle>
            <a:defPPr>
              <a:defRPr lang="en-US"/>
            </a:defPPr>
            <a:lvl1pPr indent="0" algn="ctr" defTabSz="914400" latinLnBrk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Medium"/>
                <a:ea typeface="KoPub돋움체 Medium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KoPub돋움체 Medium"/>
                <a:ea typeface="KoPub돋움체 Medium"/>
              </a:defRPr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KoPub돋움체 Medium"/>
                <a:ea typeface="KoPub돋움체 Medium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ko-KR" altLang="en-US" dirty="0">
                <a:effectLst/>
              </a:rPr>
              <a:t>클러스터 구성</a:t>
            </a:r>
          </a:p>
        </p:txBody>
      </p:sp>
    </p:spTree>
    <p:extLst>
      <p:ext uri="{BB962C8B-B14F-4D97-AF65-F5344CB8AC3E}">
        <p14:creationId xmlns:p14="http://schemas.microsoft.com/office/powerpoint/2010/main" val="2474780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E5B20F-A93F-42F2-8F9E-994B03AE1EF4}"/>
              </a:ext>
            </a:extLst>
          </p:cNvPr>
          <p:cNvSpPr/>
          <p:nvPr/>
        </p:nvSpPr>
        <p:spPr>
          <a:xfrm>
            <a:off x="736790" y="2331090"/>
            <a:ext cx="3118930" cy="3892144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26597" y="1539240"/>
            <a:ext cx="9116777" cy="5027098"/>
          </a:xfrm>
          <a:prstGeom prst="rect">
            <a:avLst/>
          </a:prstGeom>
          <a:noFill/>
          <a:ln w="22225">
            <a:solidFill>
              <a:srgbClr val="5B9B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ECF0FB-1625-4173-B6BB-7A053CEFD3AE}"/>
              </a:ext>
            </a:extLst>
          </p:cNvPr>
          <p:cNvSpPr/>
          <p:nvPr/>
        </p:nvSpPr>
        <p:spPr>
          <a:xfrm>
            <a:off x="4295330" y="4210049"/>
            <a:ext cx="1381570" cy="2013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CECF0FB-1625-4173-B6BB-7A053CEFD3AE}"/>
              </a:ext>
            </a:extLst>
          </p:cNvPr>
          <p:cNvSpPr/>
          <p:nvPr/>
        </p:nvSpPr>
        <p:spPr>
          <a:xfrm>
            <a:off x="6032690" y="4210048"/>
            <a:ext cx="1381570" cy="2013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CECF0FB-1625-4173-B6BB-7A053CEFD3AE}"/>
              </a:ext>
            </a:extLst>
          </p:cNvPr>
          <p:cNvSpPr/>
          <p:nvPr/>
        </p:nvSpPr>
        <p:spPr>
          <a:xfrm>
            <a:off x="7770050" y="4218597"/>
            <a:ext cx="1381570" cy="2013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461652" y="5228616"/>
            <a:ext cx="1048925" cy="650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kube</a:t>
            </a:r>
            <a:r>
              <a:rPr lang="en-US" altLang="ko-KR" sz="1400" b="1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-proxy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30394" y="3641207"/>
            <a:ext cx="2331719" cy="3429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kube</a:t>
            </a:r>
            <a:r>
              <a:rPr lang="en-US" altLang="ko-KR" sz="1600" b="1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</a:t>
            </a:r>
            <a:r>
              <a:rPr lang="en-US" altLang="ko-KR" sz="1600" b="1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api</a:t>
            </a:r>
            <a:r>
              <a:rPr lang="en-US" altLang="ko-KR" sz="1600" b="1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-server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199012" y="4704197"/>
            <a:ext cx="1048925" cy="3429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kubelet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936372" y="4712746"/>
            <a:ext cx="1048925" cy="3429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kubelet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461652" y="4704197"/>
            <a:ext cx="1048925" cy="3429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kubelet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072641" y="5047097"/>
            <a:ext cx="1389473" cy="8496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kube</a:t>
            </a:r>
            <a:r>
              <a:rPr lang="en-US" altLang="ko-KR" sz="1600" b="1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-scheduler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130396" y="5040227"/>
            <a:ext cx="850182" cy="8565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etcd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30396" y="2718970"/>
            <a:ext cx="2331718" cy="6947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cloud-controller-manager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130395" y="4224064"/>
            <a:ext cx="2331719" cy="6707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kube</a:t>
            </a:r>
            <a:r>
              <a:rPr lang="en-US" altLang="ko-KR" sz="1600" b="1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-controller-manager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93880" y="1668780"/>
            <a:ext cx="1414684" cy="342900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kubectl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47" idx="2"/>
          </p:cNvCxnSpPr>
          <p:nvPr/>
        </p:nvCxnSpPr>
        <p:spPr>
          <a:xfrm flipH="1">
            <a:off x="2296253" y="3413760"/>
            <a:ext cx="2" cy="227447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962755" y="2011680"/>
            <a:ext cx="0" cy="1724777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962755" y="3736457"/>
            <a:ext cx="167639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2296253" y="3991150"/>
            <a:ext cx="2" cy="227447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962755" y="3878697"/>
            <a:ext cx="0" cy="1593215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>
            <a:off x="962755" y="3878697"/>
            <a:ext cx="167639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962755" y="5468477"/>
            <a:ext cx="167639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3584035" y="3878697"/>
            <a:ext cx="0" cy="1593215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3462114" y="3878697"/>
            <a:ext cx="121922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3462114" y="5468477"/>
            <a:ext cx="121922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4096099" y="3736457"/>
            <a:ext cx="0" cy="1817370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H="1">
            <a:off x="4096099" y="4875647"/>
            <a:ext cx="36555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cxnSpLocks/>
          </p:cNvCxnSpPr>
          <p:nvPr/>
        </p:nvCxnSpPr>
        <p:spPr>
          <a:xfrm>
            <a:off x="3462114" y="3736457"/>
            <a:ext cx="4126687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5833459" y="3736457"/>
            <a:ext cx="0" cy="1817370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4096099" y="5553827"/>
            <a:ext cx="36555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H="1">
            <a:off x="5833459" y="4875647"/>
            <a:ext cx="36555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7579949" y="3733314"/>
            <a:ext cx="0" cy="1817370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jinyu\Downloads\다운로드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84" y="2095403"/>
            <a:ext cx="1322802" cy="132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직선 화살표 연결선 103"/>
          <p:cNvCxnSpPr/>
          <p:nvPr/>
        </p:nvCxnSpPr>
        <p:spPr>
          <a:xfrm flipV="1">
            <a:off x="3462114" y="2926081"/>
            <a:ext cx="1565595" cy="1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6199011" y="5228616"/>
            <a:ext cx="1048925" cy="650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kube</a:t>
            </a:r>
            <a:r>
              <a:rPr lang="en-US" altLang="ko-KR" sz="1400" b="1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-proxy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5833458" y="5553827"/>
            <a:ext cx="36555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7945502" y="5237165"/>
            <a:ext cx="1048925" cy="650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kube</a:t>
            </a:r>
            <a:r>
              <a:rPr lang="en-US" altLang="ko-KR" sz="1400" b="1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-proxy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21794" y="1597101"/>
            <a:ext cx="94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Cluster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50274" y="26794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Cloud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80206" y="427266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Worker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90345" y="233109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Master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16721" y="4272667"/>
            <a:ext cx="101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Worker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964056" y="428121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Worker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슬라이드 번호 개체 틀 5">
            <a:extLst>
              <a:ext uri="{FF2B5EF4-FFF2-40B4-BE49-F238E27FC236}">
                <a16:creationId xmlns:a16="http://schemas.microsoft.com/office/drawing/2014/main" id="{D6D8886F-A746-41D3-9A2B-D17F01563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3" name="제목 1">
            <a:extLst>
              <a:ext uri="{FF2B5EF4-FFF2-40B4-BE49-F238E27FC236}">
                <a16:creationId xmlns:a16="http://schemas.microsoft.com/office/drawing/2014/main" id="{BEB6ADFA-D1CE-4A1F-B4D8-7B34EAFF8D13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2797304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>
                <a:solidFill>
                  <a:srgbClr val="21569E"/>
                </a:solidFill>
              </a:rPr>
              <a:t>Kubernetes Cluster </a:t>
            </a:r>
            <a:r>
              <a:rPr lang="ko-KR" altLang="en-US" sz="2000" dirty="0">
                <a:solidFill>
                  <a:srgbClr val="21569E"/>
                </a:solidFill>
              </a:rPr>
              <a:t>구성</a:t>
            </a:r>
          </a:p>
        </p:txBody>
      </p:sp>
      <p:sp>
        <p:nvSpPr>
          <p:cNvPr id="54" name="텍스트 개체 틀 4">
            <a:extLst>
              <a:ext uri="{FF2B5EF4-FFF2-40B4-BE49-F238E27FC236}">
                <a16:creationId xmlns:a16="http://schemas.microsoft.com/office/drawing/2014/main" id="{C4855F8B-3973-4725-AF78-AB3F28A307C2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68" name="제목 1">
            <a:extLst>
              <a:ext uri="{FF2B5EF4-FFF2-40B4-BE49-F238E27FC236}">
                <a16:creationId xmlns:a16="http://schemas.microsoft.com/office/drawing/2014/main" id="{6BC5E455-9514-470C-B552-A563ACAE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4078745" cy="332399"/>
          </a:xfrm>
        </p:spPr>
        <p:txBody>
          <a:bodyPr/>
          <a:lstStyle/>
          <a:p>
            <a:r>
              <a:rPr lang="en-US" altLang="ko-KR" dirty="0"/>
              <a:t>Kubernetes Cluster</a:t>
            </a:r>
            <a:r>
              <a:rPr lang="ko-KR" altLang="en-US" dirty="0"/>
              <a:t> 구성 소개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C06064F-C1D1-4F04-81AB-3D65DF407189}"/>
              </a:ext>
            </a:extLst>
          </p:cNvPr>
          <p:cNvCxnSpPr/>
          <p:nvPr/>
        </p:nvCxnSpPr>
        <p:spPr>
          <a:xfrm flipH="1">
            <a:off x="7579950" y="4875647"/>
            <a:ext cx="36555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41E8D07A-DD21-470A-A7AD-1798861DB511}"/>
              </a:ext>
            </a:extLst>
          </p:cNvPr>
          <p:cNvCxnSpPr/>
          <p:nvPr/>
        </p:nvCxnSpPr>
        <p:spPr>
          <a:xfrm flipH="1">
            <a:off x="7579949" y="5553827"/>
            <a:ext cx="36555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935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ECF0FB-1625-4173-B6BB-7A053CEFD3AE}"/>
              </a:ext>
            </a:extLst>
          </p:cNvPr>
          <p:cNvSpPr/>
          <p:nvPr/>
        </p:nvSpPr>
        <p:spPr>
          <a:xfrm>
            <a:off x="4568340" y="4442547"/>
            <a:ext cx="1381570" cy="2013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CECF0FB-1625-4173-B6BB-7A053CEFD3AE}"/>
              </a:ext>
            </a:extLst>
          </p:cNvPr>
          <p:cNvSpPr/>
          <p:nvPr/>
        </p:nvSpPr>
        <p:spPr>
          <a:xfrm>
            <a:off x="4435818" y="4329903"/>
            <a:ext cx="1381570" cy="2013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E5B20F-A93F-42F2-8F9E-994B03AE1EF4}"/>
              </a:ext>
            </a:extLst>
          </p:cNvPr>
          <p:cNvSpPr/>
          <p:nvPr/>
        </p:nvSpPr>
        <p:spPr>
          <a:xfrm>
            <a:off x="736790" y="2331090"/>
            <a:ext cx="3118930" cy="3892144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26598" y="1539240"/>
            <a:ext cx="5735664" cy="5027098"/>
          </a:xfrm>
          <a:prstGeom prst="rect">
            <a:avLst/>
          </a:prstGeom>
          <a:noFill/>
          <a:ln w="22225">
            <a:solidFill>
              <a:srgbClr val="5B9B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ECF0FB-1625-4173-B6BB-7A053CEFD3AE}"/>
              </a:ext>
            </a:extLst>
          </p:cNvPr>
          <p:cNvSpPr/>
          <p:nvPr/>
        </p:nvSpPr>
        <p:spPr>
          <a:xfrm>
            <a:off x="4295330" y="4210049"/>
            <a:ext cx="1381570" cy="2013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461652" y="5228616"/>
            <a:ext cx="1048925" cy="650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kube</a:t>
            </a:r>
            <a:r>
              <a:rPr lang="en-US" altLang="ko-KR" sz="1400" b="1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-proxy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30394" y="3641207"/>
            <a:ext cx="2331719" cy="3429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kube</a:t>
            </a:r>
            <a:r>
              <a:rPr lang="en-US" altLang="ko-KR" sz="1600" b="1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</a:t>
            </a:r>
            <a:r>
              <a:rPr lang="en-US" altLang="ko-KR" sz="1600" b="1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api</a:t>
            </a:r>
            <a:r>
              <a:rPr lang="en-US" altLang="ko-KR" sz="1600" b="1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-server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461652" y="4704197"/>
            <a:ext cx="1048925" cy="3429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kubelet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072641" y="5047097"/>
            <a:ext cx="1389473" cy="8496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kube</a:t>
            </a:r>
            <a:r>
              <a:rPr lang="en-US" altLang="ko-KR" sz="1600" b="1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-scheduler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130396" y="5040227"/>
            <a:ext cx="850182" cy="8565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etcd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30396" y="2718970"/>
            <a:ext cx="2331718" cy="6947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cloud-controller-manager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130395" y="4224064"/>
            <a:ext cx="2331719" cy="6707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kube</a:t>
            </a:r>
            <a:r>
              <a:rPr lang="en-US" altLang="ko-KR" sz="1600" b="1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-controller-manager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93880" y="1668780"/>
            <a:ext cx="1414684" cy="342900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kubectl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47" idx="2"/>
          </p:cNvCxnSpPr>
          <p:nvPr/>
        </p:nvCxnSpPr>
        <p:spPr>
          <a:xfrm flipH="1">
            <a:off x="2296253" y="3413760"/>
            <a:ext cx="2" cy="227447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962755" y="2011680"/>
            <a:ext cx="0" cy="1724777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962755" y="3736457"/>
            <a:ext cx="167639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2296253" y="3991150"/>
            <a:ext cx="2" cy="227447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962755" y="3878697"/>
            <a:ext cx="0" cy="1593215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>
            <a:off x="962755" y="3878697"/>
            <a:ext cx="167639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962755" y="5468477"/>
            <a:ext cx="167639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3584035" y="3878697"/>
            <a:ext cx="0" cy="1593215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3462114" y="3878697"/>
            <a:ext cx="121922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3462114" y="5468477"/>
            <a:ext cx="121922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4096099" y="3736457"/>
            <a:ext cx="0" cy="1817370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H="1">
            <a:off x="4096099" y="4875647"/>
            <a:ext cx="36555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4096099" y="5553827"/>
            <a:ext cx="36555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C:\Users\jinyu\Downloads\다운로드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140" y="2095403"/>
            <a:ext cx="1322802" cy="132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화살표 연결선 62"/>
          <p:cNvCxnSpPr/>
          <p:nvPr/>
        </p:nvCxnSpPr>
        <p:spPr>
          <a:xfrm flipV="1">
            <a:off x="3462114" y="2926082"/>
            <a:ext cx="1103026" cy="1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3462114" y="3736457"/>
            <a:ext cx="63398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480206" y="427266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Worker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90345" y="233109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Master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95476" y="26794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Cloud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B6678-9676-44B7-9D14-45DD2CFA6269}"/>
              </a:ext>
            </a:extLst>
          </p:cNvPr>
          <p:cNvSpPr txBox="1"/>
          <p:nvPr/>
        </p:nvSpPr>
        <p:spPr>
          <a:xfrm>
            <a:off x="5174287" y="1591958"/>
            <a:ext cx="94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Cluster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슬라이드 번호 개체 틀 5">
            <a:extLst>
              <a:ext uri="{FF2B5EF4-FFF2-40B4-BE49-F238E27FC236}">
                <a16:creationId xmlns:a16="http://schemas.microsoft.com/office/drawing/2014/main" id="{6809956B-ACB0-4B25-9463-1FA48DBF1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E8067D-32E3-4391-9B7B-BF95FA31BB2A}"/>
              </a:ext>
            </a:extLst>
          </p:cNvPr>
          <p:cNvSpPr txBox="1"/>
          <p:nvPr/>
        </p:nvSpPr>
        <p:spPr>
          <a:xfrm>
            <a:off x="5817389" y="1472613"/>
            <a:ext cx="3744122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dirty="0" err="1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kube</a:t>
            </a:r>
            <a:r>
              <a:rPr lang="en-US" altLang="ko-KR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</a:t>
            </a:r>
            <a:r>
              <a:rPr lang="en-US" altLang="ko-KR" dirty="0" err="1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api</a:t>
            </a:r>
            <a:r>
              <a:rPr lang="en-US" altLang="ko-KR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-server</a:t>
            </a:r>
            <a:br>
              <a:rPr lang="en-US" altLang="ko-KR" sz="1800" dirty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dirty="0" err="1">
                <a:ea typeface="KoPub돋움체 Medium"/>
              </a:rPr>
              <a:t>쿠버네티스의</a:t>
            </a:r>
            <a:r>
              <a:rPr lang="ko-KR" altLang="en-US" dirty="0">
                <a:ea typeface="KoPub돋움체 Medium"/>
              </a:rPr>
              <a:t> 모든 통신은 </a:t>
            </a:r>
            <a:r>
              <a:rPr lang="en-US" altLang="ko-KR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kube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</a:t>
            </a:r>
            <a:r>
              <a:rPr lang="en-US" altLang="ko-KR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api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-server</a:t>
            </a:r>
            <a:r>
              <a:rPr lang="ko-KR" altLang="en-US" dirty="0">
                <a:ea typeface="KoPub돋움체 Medium"/>
              </a:rPr>
              <a:t>를 통해 통신</a:t>
            </a:r>
            <a:br>
              <a:rPr lang="en-US" altLang="ko-KR" dirty="0">
                <a:ea typeface="KoPub돋움체 Medium"/>
              </a:rPr>
            </a:br>
            <a:endParaRPr lang="en-US" altLang="ko-KR" dirty="0">
              <a:ea typeface="KoPub돋움체 Medium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dirty="0" err="1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kube</a:t>
            </a:r>
            <a:r>
              <a:rPr lang="en-US" altLang="ko-KR" dirty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-controller-manager</a:t>
            </a:r>
            <a:br>
              <a:rPr lang="en-US" altLang="ko-KR" dirty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파드들을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관리하는 각각의 컨트롤러를 제어하는 역할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dirty="0" err="1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kube</a:t>
            </a:r>
            <a:r>
              <a:rPr lang="en-US" altLang="ko-KR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-scheduler</a:t>
            </a:r>
            <a:br>
              <a:rPr lang="en-US" altLang="ko-KR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리소스를 자원 할당이 가능한 노드에 할당하는 역할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endPara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2000" dirty="0" err="1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etcd</a:t>
            </a:r>
            <a:br>
              <a:rPr lang="en-US" altLang="ko-KR" sz="2000" dirty="0">
                <a:ea typeface="KoPub돋움체 Medium"/>
              </a:rPr>
            </a:br>
            <a:r>
              <a:rPr lang="ko-KR" altLang="en-US" dirty="0">
                <a:ea typeface="KoPub돋움체 Medium"/>
              </a:rPr>
              <a:t>클러스터 내의 모든 세부적인 데이터를 저장하는 </a:t>
            </a:r>
            <a:r>
              <a:rPr lang="ko-KR" altLang="en-US" dirty="0">
                <a:ea typeface="KoPub돋움체 Medium" panose="00000600000000000000" pitchFamily="2" charset="-127"/>
              </a:rPr>
              <a:t>키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값</a:t>
            </a:r>
            <a:r>
              <a:rPr lang="ko-KR" altLang="en-US" dirty="0">
                <a:ea typeface="KoPub돋움체 Medium"/>
              </a:rPr>
              <a:t> 저장소</a:t>
            </a:r>
            <a:endParaRPr lang="ko-KR" altLang="en-US" sz="1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4" name="제목 1">
            <a:extLst>
              <a:ext uri="{FF2B5EF4-FFF2-40B4-BE49-F238E27FC236}">
                <a16:creationId xmlns:a16="http://schemas.microsoft.com/office/drawing/2014/main" id="{97E020F1-04E2-4232-AA22-53987317965E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2797304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>
                <a:solidFill>
                  <a:srgbClr val="21569E"/>
                </a:solidFill>
              </a:rPr>
              <a:t>Kubernetes Cluster </a:t>
            </a:r>
            <a:r>
              <a:rPr lang="ko-KR" altLang="en-US" sz="2000" dirty="0">
                <a:solidFill>
                  <a:srgbClr val="21569E"/>
                </a:solidFill>
              </a:rPr>
              <a:t>구성</a:t>
            </a:r>
          </a:p>
        </p:txBody>
      </p:sp>
      <p:sp>
        <p:nvSpPr>
          <p:cNvPr id="41" name="텍스트 개체 틀 4">
            <a:extLst>
              <a:ext uri="{FF2B5EF4-FFF2-40B4-BE49-F238E27FC236}">
                <a16:creationId xmlns:a16="http://schemas.microsoft.com/office/drawing/2014/main" id="{4A396EFB-E9D2-45C4-996E-5F9E1C3DB8C5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55" name="제목 1">
            <a:extLst>
              <a:ext uri="{FF2B5EF4-FFF2-40B4-BE49-F238E27FC236}">
                <a16:creationId xmlns:a16="http://schemas.microsoft.com/office/drawing/2014/main" id="{957BE7F9-1FE6-483E-880B-CD736757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4078745" cy="332399"/>
          </a:xfrm>
        </p:spPr>
        <p:txBody>
          <a:bodyPr/>
          <a:lstStyle/>
          <a:p>
            <a:r>
              <a:rPr lang="en-US" altLang="ko-KR" dirty="0"/>
              <a:t>Kubernetes Cluster</a:t>
            </a:r>
            <a:r>
              <a:rPr lang="ko-KR" altLang="en-US" dirty="0"/>
              <a:t> 구성 소개</a:t>
            </a:r>
          </a:p>
        </p:txBody>
      </p:sp>
    </p:spTree>
    <p:extLst>
      <p:ext uri="{BB962C8B-B14F-4D97-AF65-F5344CB8AC3E}">
        <p14:creationId xmlns:p14="http://schemas.microsoft.com/office/powerpoint/2010/main" val="613107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ECF0FB-1625-4173-B6BB-7A053CEFD3AE}"/>
              </a:ext>
            </a:extLst>
          </p:cNvPr>
          <p:cNvSpPr/>
          <p:nvPr/>
        </p:nvSpPr>
        <p:spPr>
          <a:xfrm>
            <a:off x="4568340" y="4442547"/>
            <a:ext cx="1381570" cy="2013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CECF0FB-1625-4173-B6BB-7A053CEFD3AE}"/>
              </a:ext>
            </a:extLst>
          </p:cNvPr>
          <p:cNvSpPr/>
          <p:nvPr/>
        </p:nvSpPr>
        <p:spPr>
          <a:xfrm>
            <a:off x="4435818" y="4329903"/>
            <a:ext cx="1381570" cy="2013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E5B20F-A93F-42F2-8F9E-994B03AE1EF4}"/>
              </a:ext>
            </a:extLst>
          </p:cNvPr>
          <p:cNvSpPr/>
          <p:nvPr/>
        </p:nvSpPr>
        <p:spPr>
          <a:xfrm>
            <a:off x="736790" y="2331090"/>
            <a:ext cx="3118930" cy="3892144"/>
          </a:xfrm>
          <a:prstGeom prst="rect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26598" y="1539240"/>
            <a:ext cx="5735664" cy="5027098"/>
          </a:xfrm>
          <a:prstGeom prst="rect">
            <a:avLst/>
          </a:prstGeom>
          <a:noFill/>
          <a:ln w="22225">
            <a:solidFill>
              <a:srgbClr val="5B9B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ECF0FB-1625-4173-B6BB-7A053CEFD3AE}"/>
              </a:ext>
            </a:extLst>
          </p:cNvPr>
          <p:cNvSpPr/>
          <p:nvPr/>
        </p:nvSpPr>
        <p:spPr>
          <a:xfrm>
            <a:off x="4295330" y="4210049"/>
            <a:ext cx="1381570" cy="20131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461652" y="5228616"/>
            <a:ext cx="1048925" cy="65068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kube</a:t>
            </a:r>
            <a:r>
              <a:rPr lang="en-US" altLang="ko-KR" sz="1400" b="1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-proxy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30394" y="3641207"/>
            <a:ext cx="2331719" cy="3429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kube</a:t>
            </a:r>
            <a:r>
              <a:rPr lang="en-US" altLang="ko-KR" sz="1600" b="1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</a:t>
            </a:r>
            <a:r>
              <a:rPr lang="en-US" altLang="ko-KR" sz="1600" b="1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api</a:t>
            </a:r>
            <a:r>
              <a:rPr lang="en-US" altLang="ko-KR" sz="1600" b="1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-server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461652" y="4704197"/>
            <a:ext cx="1048925" cy="3429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kubelet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072641" y="5047097"/>
            <a:ext cx="1389473" cy="8496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kube</a:t>
            </a:r>
            <a:r>
              <a:rPr lang="en-US" altLang="ko-KR" sz="1600" b="1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-scheduler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130396" y="5040227"/>
            <a:ext cx="850182" cy="8565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etcd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30396" y="2718970"/>
            <a:ext cx="2331718" cy="69479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cloud-controller-manager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1130395" y="4224064"/>
            <a:ext cx="2331719" cy="6707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kube</a:t>
            </a:r>
            <a:r>
              <a:rPr lang="en-US" altLang="ko-KR" sz="1600" b="1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-controller-manager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93880" y="1668780"/>
            <a:ext cx="1414684" cy="342900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kubectl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47" idx="2"/>
          </p:cNvCxnSpPr>
          <p:nvPr/>
        </p:nvCxnSpPr>
        <p:spPr>
          <a:xfrm flipH="1">
            <a:off x="2296253" y="3413760"/>
            <a:ext cx="2" cy="227447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962755" y="2011680"/>
            <a:ext cx="0" cy="1724777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962755" y="3736457"/>
            <a:ext cx="167639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2296253" y="3991150"/>
            <a:ext cx="2" cy="227447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962755" y="3878697"/>
            <a:ext cx="0" cy="1593215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H="1">
            <a:off x="962755" y="3878697"/>
            <a:ext cx="167639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962755" y="5468477"/>
            <a:ext cx="167639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3584035" y="3878697"/>
            <a:ext cx="0" cy="1593215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3462114" y="3878697"/>
            <a:ext cx="121922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3462114" y="5468477"/>
            <a:ext cx="121922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4096099" y="3736457"/>
            <a:ext cx="0" cy="1817370"/>
          </a:xfrm>
          <a:prstGeom prst="straightConnector1">
            <a:avLst/>
          </a:prstGeom>
          <a:ln w="222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H="1">
            <a:off x="4096099" y="4875647"/>
            <a:ext cx="36555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H="1">
            <a:off x="4096099" y="5553827"/>
            <a:ext cx="365553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C:\Users\jinyu\Downloads\다운로드 (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140" y="2095403"/>
            <a:ext cx="1322802" cy="132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화살표 연결선 62"/>
          <p:cNvCxnSpPr/>
          <p:nvPr/>
        </p:nvCxnSpPr>
        <p:spPr>
          <a:xfrm flipV="1">
            <a:off x="3462114" y="2926082"/>
            <a:ext cx="1103026" cy="1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3462114" y="3736457"/>
            <a:ext cx="63398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480206" y="427266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Worker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790345" y="233109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Master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795476" y="267940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Cloud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B6678-9676-44B7-9D14-45DD2CFA6269}"/>
              </a:ext>
            </a:extLst>
          </p:cNvPr>
          <p:cNvSpPr txBox="1"/>
          <p:nvPr/>
        </p:nvSpPr>
        <p:spPr>
          <a:xfrm>
            <a:off x="5174287" y="1591958"/>
            <a:ext cx="94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6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Cluster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4" name="슬라이드 번호 개체 틀 5">
            <a:extLst>
              <a:ext uri="{FF2B5EF4-FFF2-40B4-BE49-F238E27FC236}">
                <a16:creationId xmlns:a16="http://schemas.microsoft.com/office/drawing/2014/main" id="{6809956B-ACB0-4B25-9463-1FA48DBF1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E8067D-32E3-4391-9B7B-BF95FA31BB2A}"/>
              </a:ext>
            </a:extLst>
          </p:cNvPr>
          <p:cNvSpPr txBox="1"/>
          <p:nvPr/>
        </p:nvSpPr>
        <p:spPr>
          <a:xfrm>
            <a:off x="5817388" y="1468558"/>
            <a:ext cx="3744123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cloud-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controll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-manager</a:t>
            </a:r>
            <a:br>
              <a:rPr lang="en-US" altLang="ko-KR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dirty="0">
                <a:ea typeface="KoPub돋움체 Medium"/>
              </a:rPr>
              <a:t>컨트롤러들을 클라우드 서비스와 연결하여 관리하는 역할</a:t>
            </a:r>
            <a:br>
              <a:rPr lang="en-US" altLang="ko-KR" dirty="0">
                <a:ea typeface="KoPub돋움체 Medium"/>
              </a:rPr>
            </a:br>
            <a:endParaRPr lang="en-US" altLang="ko-KR" dirty="0">
              <a:ea typeface="KoPub돋움체 Medium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dirty="0" err="1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kubelet</a:t>
            </a:r>
            <a:br>
              <a:rPr lang="en-US" altLang="ko-KR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dirty="0">
                <a:ea typeface="KoPub돋움체 Medium"/>
              </a:rPr>
              <a:t>모든 노드에서 실행되며 컨테이너 실행 및 지속적인 헬스체크를 통해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마스터</a:t>
            </a:r>
            <a:r>
              <a:rPr lang="ko-KR" altLang="en-US" dirty="0">
                <a:ea typeface="KoPub돋움체 Medium"/>
              </a:rPr>
              <a:t>의 </a:t>
            </a:r>
            <a:r>
              <a:rPr lang="en-US" altLang="ko-KR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kube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</a:t>
            </a:r>
            <a:r>
              <a:rPr lang="en-US" altLang="ko-KR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api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-server</a:t>
            </a:r>
            <a:r>
              <a:rPr lang="ko-KR" altLang="en-US" dirty="0">
                <a:ea typeface="KoPub돋움체 Medium"/>
              </a:rPr>
              <a:t>와 통신을 하는 에이전트</a:t>
            </a:r>
            <a:endParaRPr lang="en-US" altLang="ko-KR" dirty="0">
              <a:ea typeface="KoPub돋움체 Medium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endParaRPr lang="en-US" altLang="ko-KR" sz="1800" dirty="0">
              <a:latin typeface="KoPub돋움체 Medium"/>
              <a:ea typeface="KoPub돋움체 Medium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dirty="0" err="1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kube</a:t>
            </a:r>
            <a:r>
              <a:rPr lang="en-US" altLang="ko-KR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-proxy</a:t>
            </a:r>
            <a:br>
              <a:rPr lang="en-US" altLang="ko-KR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dirty="0">
                <a:ea typeface="KoPub돋움체 Medium"/>
              </a:rPr>
              <a:t>클러스터 내부의 가상 네트워크를 설정하여 관리 하는 역할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4" name="제목 1">
            <a:extLst>
              <a:ext uri="{FF2B5EF4-FFF2-40B4-BE49-F238E27FC236}">
                <a16:creationId xmlns:a16="http://schemas.microsoft.com/office/drawing/2014/main" id="{BD45C30B-7A20-4E93-B50E-425A20796E64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2797304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>
                <a:solidFill>
                  <a:srgbClr val="21569E"/>
                </a:solidFill>
              </a:rPr>
              <a:t>Kubernetes Cluster </a:t>
            </a:r>
            <a:r>
              <a:rPr lang="ko-KR" altLang="en-US" sz="2000" dirty="0">
                <a:solidFill>
                  <a:srgbClr val="21569E"/>
                </a:solidFill>
              </a:rPr>
              <a:t>구성</a:t>
            </a:r>
          </a:p>
        </p:txBody>
      </p:sp>
      <p:sp>
        <p:nvSpPr>
          <p:cNvPr id="41" name="텍스트 개체 틀 4">
            <a:extLst>
              <a:ext uri="{FF2B5EF4-FFF2-40B4-BE49-F238E27FC236}">
                <a16:creationId xmlns:a16="http://schemas.microsoft.com/office/drawing/2014/main" id="{267526AF-1ED3-4E5B-A0BA-89FAC9637A39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55" name="제목 1">
            <a:extLst>
              <a:ext uri="{FF2B5EF4-FFF2-40B4-BE49-F238E27FC236}">
                <a16:creationId xmlns:a16="http://schemas.microsoft.com/office/drawing/2014/main" id="{D33C3E6D-C1A8-440C-90A8-4734FEB14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4078745" cy="332399"/>
          </a:xfrm>
        </p:spPr>
        <p:txBody>
          <a:bodyPr/>
          <a:lstStyle/>
          <a:p>
            <a:r>
              <a:rPr lang="en-US" altLang="ko-KR" dirty="0"/>
              <a:t>Kubernetes Cluster</a:t>
            </a:r>
            <a:r>
              <a:rPr lang="ko-KR" altLang="en-US" dirty="0"/>
              <a:t> 구성 소개</a:t>
            </a:r>
          </a:p>
        </p:txBody>
      </p:sp>
    </p:spTree>
    <p:extLst>
      <p:ext uri="{BB962C8B-B14F-4D97-AF65-F5344CB8AC3E}">
        <p14:creationId xmlns:p14="http://schemas.microsoft.com/office/powerpoint/2010/main" val="2320567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36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3649269" cy="332399"/>
          </a:xfrm>
        </p:spPr>
        <p:txBody>
          <a:bodyPr/>
          <a:lstStyle/>
          <a:p>
            <a:r>
              <a:rPr lang="en-US" altLang="ko-KR" dirty="0"/>
              <a:t>Kubernetes Resource </a:t>
            </a:r>
            <a:r>
              <a:rPr lang="ko-KR" altLang="en-US" dirty="0"/>
              <a:t>소개</a:t>
            </a:r>
          </a:p>
        </p:txBody>
      </p:sp>
      <p:sp>
        <p:nvSpPr>
          <p:cNvPr id="40" name="슬라이드 번호 개체 틀 5">
            <a:extLst>
              <a:ext uri="{FF2B5EF4-FFF2-40B4-BE49-F238E27FC236}">
                <a16:creationId xmlns:a16="http://schemas.microsoft.com/office/drawing/2014/main" id="{67F18A14-731B-4094-A0AB-ACE4E2871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E8067D-32E3-4391-9B7B-BF95FA31BB2A}"/>
              </a:ext>
            </a:extLst>
          </p:cNvPr>
          <p:cNvSpPr txBox="1"/>
          <p:nvPr/>
        </p:nvSpPr>
        <p:spPr>
          <a:xfrm>
            <a:off x="4432538" y="1557338"/>
            <a:ext cx="5177279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en-US" altLang="ko-KR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Namespace</a:t>
            </a:r>
            <a:br>
              <a:rPr lang="en-US" altLang="ko-KR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동일한 물리 클러스터 하나를 여러 개의 논리적인 단위로 나누는 리소스</a:t>
            </a:r>
            <a:b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en-US" altLang="ko-KR" dirty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Deployment</a:t>
            </a:r>
            <a:b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레플리카셋을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관리하면서 실행시켜야 할 </a:t>
            </a: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파드의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배포 및 관리를 하는 리소스</a:t>
            </a:r>
            <a:b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en-US" altLang="ko-KR" dirty="0" err="1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ReplicaSet</a:t>
            </a:r>
            <a:b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파드의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개수를 유지하고 관리하는 리소스</a:t>
            </a:r>
            <a:b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en-US" altLang="ko-KR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Pod</a:t>
            </a:r>
            <a:br>
              <a:rPr lang="en-US" altLang="ko-KR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실제로 컨테이너가 </a:t>
            </a: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파드에서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실행되며 컨테이너를 돌리는 최소한의 단위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A035C889-C40C-4276-9AC0-F65A327F8CD3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1654043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>
                <a:solidFill>
                  <a:srgbClr val="21569E"/>
                </a:solidFill>
              </a:rPr>
              <a:t>Resource </a:t>
            </a:r>
            <a:r>
              <a:rPr lang="ko-KR" altLang="en-US" sz="2000" dirty="0">
                <a:solidFill>
                  <a:srgbClr val="21569E"/>
                </a:solidFill>
              </a:rPr>
              <a:t>소개</a:t>
            </a:r>
          </a:p>
        </p:txBody>
      </p:sp>
      <p:sp>
        <p:nvSpPr>
          <p:cNvPr id="33" name="텍스트 개체 틀 4">
            <a:extLst>
              <a:ext uri="{FF2B5EF4-FFF2-40B4-BE49-F238E27FC236}">
                <a16:creationId xmlns:a16="http://schemas.microsoft.com/office/drawing/2014/main" id="{5DC273C8-CE4A-4C3C-A9E3-717AEA4E0D16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D1285E-091A-454F-8F05-882FCDE44AAA}"/>
              </a:ext>
            </a:extLst>
          </p:cNvPr>
          <p:cNvSpPr/>
          <p:nvPr/>
        </p:nvSpPr>
        <p:spPr>
          <a:xfrm>
            <a:off x="466725" y="1562100"/>
            <a:ext cx="4352925" cy="4791075"/>
          </a:xfrm>
          <a:prstGeom prst="rect">
            <a:avLst/>
          </a:prstGeom>
          <a:solidFill>
            <a:schemeClr val="accent1">
              <a:alpha val="63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C803A89-3196-401A-9A2C-0E7AD03A1A7D}"/>
              </a:ext>
            </a:extLst>
          </p:cNvPr>
          <p:cNvSpPr/>
          <p:nvPr/>
        </p:nvSpPr>
        <p:spPr>
          <a:xfrm>
            <a:off x="676274" y="2009774"/>
            <a:ext cx="3933825" cy="2566506"/>
          </a:xfrm>
          <a:prstGeom prst="rect">
            <a:avLst/>
          </a:prstGeom>
          <a:solidFill>
            <a:srgbClr val="256BC2">
              <a:alpha val="63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4052775-F8D6-4490-B2DD-9858D11AFABA}"/>
              </a:ext>
            </a:extLst>
          </p:cNvPr>
          <p:cNvSpPr/>
          <p:nvPr/>
        </p:nvSpPr>
        <p:spPr>
          <a:xfrm>
            <a:off x="947736" y="2486541"/>
            <a:ext cx="3390899" cy="1771134"/>
          </a:xfrm>
          <a:prstGeom prst="rect">
            <a:avLst/>
          </a:prstGeom>
          <a:solidFill>
            <a:srgbClr val="1F4E79">
              <a:alpha val="88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CB54276-6B13-4303-B2D5-861B29B32963}"/>
              </a:ext>
            </a:extLst>
          </p:cNvPr>
          <p:cNvSpPr/>
          <p:nvPr/>
        </p:nvSpPr>
        <p:spPr>
          <a:xfrm>
            <a:off x="1213582" y="2988774"/>
            <a:ext cx="1366840" cy="1029738"/>
          </a:xfrm>
          <a:prstGeom prst="rect">
            <a:avLst/>
          </a:prstGeom>
          <a:solidFill>
            <a:srgbClr val="0082FF"/>
          </a:solidFill>
          <a:ln w="31750">
            <a:solidFill>
              <a:srgbClr val="00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DF224D-FCA4-44AE-A206-ACFF9FB83BE4}"/>
              </a:ext>
            </a:extLst>
          </p:cNvPr>
          <p:cNvSpPr txBox="1"/>
          <p:nvPr/>
        </p:nvSpPr>
        <p:spPr>
          <a:xfrm>
            <a:off x="1213582" y="298981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Pod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F0D5068-6B9C-4A77-9F06-5D85D4327102}"/>
              </a:ext>
            </a:extLst>
          </p:cNvPr>
          <p:cNvSpPr/>
          <p:nvPr/>
        </p:nvSpPr>
        <p:spPr>
          <a:xfrm>
            <a:off x="2724150" y="2988774"/>
            <a:ext cx="1366840" cy="1029738"/>
          </a:xfrm>
          <a:prstGeom prst="rect">
            <a:avLst/>
          </a:prstGeom>
          <a:solidFill>
            <a:srgbClr val="0082FF"/>
          </a:solidFill>
          <a:ln w="31750">
            <a:solidFill>
              <a:srgbClr val="00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F0108A-6A41-43CE-9E70-AAB35FA5A219}"/>
              </a:ext>
            </a:extLst>
          </p:cNvPr>
          <p:cNvSpPr txBox="1"/>
          <p:nvPr/>
        </p:nvSpPr>
        <p:spPr>
          <a:xfrm>
            <a:off x="2724150" y="298981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Pod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A36C11-C05B-45F8-8F43-00A499192B29}"/>
              </a:ext>
            </a:extLst>
          </p:cNvPr>
          <p:cNvSpPr/>
          <p:nvPr/>
        </p:nvSpPr>
        <p:spPr>
          <a:xfrm>
            <a:off x="1345624" y="3359144"/>
            <a:ext cx="1071565" cy="51276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050FA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E35FF1B-8094-4093-98C7-F4D7ADC2A93E}"/>
              </a:ext>
            </a:extLst>
          </p:cNvPr>
          <p:cNvSpPr/>
          <p:nvPr/>
        </p:nvSpPr>
        <p:spPr>
          <a:xfrm>
            <a:off x="2871787" y="3359144"/>
            <a:ext cx="1071565" cy="51276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050FA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31BB68-AE06-46CE-A512-D80F56429820}"/>
              </a:ext>
            </a:extLst>
          </p:cNvPr>
          <p:cNvSpPr txBox="1"/>
          <p:nvPr/>
        </p:nvSpPr>
        <p:spPr>
          <a:xfrm>
            <a:off x="1412981" y="3450326"/>
            <a:ext cx="974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Container</a:t>
            </a:r>
            <a:endParaRPr lang="ko-KR" altLang="en-US" sz="1400" dirty="0"/>
          </a:p>
        </p:txBody>
      </p:sp>
      <p:sp>
        <p:nvSpPr>
          <p:cNvPr id="55" name="원통 2">
            <a:extLst>
              <a:ext uri="{FF2B5EF4-FFF2-40B4-BE49-F238E27FC236}">
                <a16:creationId xmlns:a16="http://schemas.microsoft.com/office/drawing/2014/main" id="{7F348971-10EA-4AFF-96C7-192470FAA063}"/>
              </a:ext>
            </a:extLst>
          </p:cNvPr>
          <p:cNvSpPr/>
          <p:nvPr/>
        </p:nvSpPr>
        <p:spPr>
          <a:xfrm>
            <a:off x="1938613" y="4741896"/>
            <a:ext cx="1409143" cy="581025"/>
          </a:xfrm>
          <a:prstGeom prst="can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A05AD52-231D-4843-BE38-5402383CDEA8}"/>
              </a:ext>
            </a:extLst>
          </p:cNvPr>
          <p:cNvSpPr/>
          <p:nvPr/>
        </p:nvSpPr>
        <p:spPr>
          <a:xfrm>
            <a:off x="1364674" y="5530844"/>
            <a:ext cx="1071565" cy="512768"/>
          </a:xfrm>
          <a:prstGeom prst="rect">
            <a:avLst/>
          </a:prstGeom>
          <a:solidFill>
            <a:schemeClr val="accent1">
              <a:lumMod val="75000"/>
              <a:alpha val="64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66129C9-E46B-4F66-8F21-FC56D05E3375}"/>
              </a:ext>
            </a:extLst>
          </p:cNvPr>
          <p:cNvSpPr/>
          <p:nvPr/>
        </p:nvSpPr>
        <p:spPr>
          <a:xfrm>
            <a:off x="2871787" y="5530844"/>
            <a:ext cx="1071565" cy="512768"/>
          </a:xfrm>
          <a:prstGeom prst="rect">
            <a:avLst/>
          </a:prstGeom>
          <a:solidFill>
            <a:schemeClr val="accent1">
              <a:lumMod val="75000"/>
              <a:alpha val="64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3D58DBF-EF0E-4B2F-82A4-D0E2E38794A4}"/>
              </a:ext>
            </a:extLst>
          </p:cNvPr>
          <p:cNvSpPr txBox="1"/>
          <p:nvPr/>
        </p:nvSpPr>
        <p:spPr>
          <a:xfrm>
            <a:off x="2920094" y="3450326"/>
            <a:ext cx="974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Container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176469-27D4-46E0-B8EB-04EE39A0388E}"/>
              </a:ext>
            </a:extLst>
          </p:cNvPr>
          <p:cNvSpPr txBox="1"/>
          <p:nvPr/>
        </p:nvSpPr>
        <p:spPr>
          <a:xfrm>
            <a:off x="947736" y="2486541"/>
            <a:ext cx="125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ReplicaSet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E4A3187-6FAE-400F-A238-AAFF65E4A5E7}"/>
              </a:ext>
            </a:extLst>
          </p:cNvPr>
          <p:cNvCxnSpPr>
            <a:endCxn id="55" idx="1"/>
          </p:cNvCxnSpPr>
          <p:nvPr/>
        </p:nvCxnSpPr>
        <p:spPr>
          <a:xfrm>
            <a:off x="1746242" y="4019550"/>
            <a:ext cx="896943" cy="72234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9D1A8F3-DAC5-4A8F-A573-A643719E3FFC}"/>
              </a:ext>
            </a:extLst>
          </p:cNvPr>
          <p:cNvCxnSpPr>
            <a:endCxn id="55" idx="1"/>
          </p:cNvCxnSpPr>
          <p:nvPr/>
        </p:nvCxnSpPr>
        <p:spPr>
          <a:xfrm flipH="1">
            <a:off x="2643185" y="4019550"/>
            <a:ext cx="931857" cy="72234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E902230-0848-4C0E-ABE1-912141630A06}"/>
              </a:ext>
            </a:extLst>
          </p:cNvPr>
          <p:cNvCxnSpPr/>
          <p:nvPr/>
        </p:nvCxnSpPr>
        <p:spPr>
          <a:xfrm>
            <a:off x="1746242" y="4019550"/>
            <a:ext cx="0" cy="1511294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7FD9478-F290-40B8-99B1-F6A004ECEBD9}"/>
              </a:ext>
            </a:extLst>
          </p:cNvPr>
          <p:cNvCxnSpPr/>
          <p:nvPr/>
        </p:nvCxnSpPr>
        <p:spPr>
          <a:xfrm>
            <a:off x="3575042" y="4007072"/>
            <a:ext cx="0" cy="1523772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79657E8-4FB7-46FC-8898-52BDEB538CC2}"/>
              </a:ext>
            </a:extLst>
          </p:cNvPr>
          <p:cNvSpPr txBox="1"/>
          <p:nvPr/>
        </p:nvSpPr>
        <p:spPr>
          <a:xfrm>
            <a:off x="676274" y="2009775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Deployment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A52B5F5-1047-47E4-A52E-E91E039EB87E}"/>
              </a:ext>
            </a:extLst>
          </p:cNvPr>
          <p:cNvSpPr txBox="1"/>
          <p:nvPr/>
        </p:nvSpPr>
        <p:spPr>
          <a:xfrm>
            <a:off x="2137276" y="4917859"/>
            <a:ext cx="96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Volume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747E51-4D4A-4682-B3F7-0961B1F96432}"/>
              </a:ext>
            </a:extLst>
          </p:cNvPr>
          <p:cNvSpPr txBox="1"/>
          <p:nvPr/>
        </p:nvSpPr>
        <p:spPr>
          <a:xfrm>
            <a:off x="1441606" y="5617951"/>
            <a:ext cx="879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Service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859D2B-D856-4402-9D38-CB34AB7E9F7F}"/>
              </a:ext>
            </a:extLst>
          </p:cNvPr>
          <p:cNvSpPr txBox="1"/>
          <p:nvPr/>
        </p:nvSpPr>
        <p:spPr>
          <a:xfrm>
            <a:off x="2967767" y="5617951"/>
            <a:ext cx="879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Service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A11BDF1-95B3-4C23-87BC-37A7316B856A}"/>
              </a:ext>
            </a:extLst>
          </p:cNvPr>
          <p:cNvSpPr txBox="1"/>
          <p:nvPr/>
        </p:nvSpPr>
        <p:spPr>
          <a:xfrm>
            <a:off x="466725" y="157804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Namespace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882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6725" y="1562100"/>
            <a:ext cx="4352925" cy="4791075"/>
          </a:xfrm>
          <a:prstGeom prst="rect">
            <a:avLst/>
          </a:prstGeom>
          <a:solidFill>
            <a:schemeClr val="accent1">
              <a:alpha val="63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6274" y="2009774"/>
            <a:ext cx="3933825" cy="2566506"/>
          </a:xfrm>
          <a:prstGeom prst="rect">
            <a:avLst/>
          </a:prstGeom>
          <a:solidFill>
            <a:srgbClr val="256BC2">
              <a:alpha val="63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47736" y="2486541"/>
            <a:ext cx="3390899" cy="1771134"/>
          </a:xfrm>
          <a:prstGeom prst="rect">
            <a:avLst/>
          </a:prstGeom>
          <a:solidFill>
            <a:srgbClr val="1F4E79">
              <a:alpha val="88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B0C1356-50CF-45AC-A27A-62B26BC73E25}"/>
              </a:ext>
            </a:extLst>
          </p:cNvPr>
          <p:cNvSpPr/>
          <p:nvPr/>
        </p:nvSpPr>
        <p:spPr>
          <a:xfrm>
            <a:off x="1213582" y="2988774"/>
            <a:ext cx="1366840" cy="1029738"/>
          </a:xfrm>
          <a:prstGeom prst="rect">
            <a:avLst/>
          </a:prstGeom>
          <a:solidFill>
            <a:srgbClr val="0082FF"/>
          </a:solidFill>
          <a:ln w="31750">
            <a:solidFill>
              <a:srgbClr val="00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C01AF8-2341-4A0C-A7D3-6486C231DC7D}"/>
              </a:ext>
            </a:extLst>
          </p:cNvPr>
          <p:cNvSpPr txBox="1"/>
          <p:nvPr/>
        </p:nvSpPr>
        <p:spPr>
          <a:xfrm>
            <a:off x="1213582" y="298981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Pod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724150" y="2988774"/>
            <a:ext cx="1366840" cy="1029738"/>
          </a:xfrm>
          <a:prstGeom prst="rect">
            <a:avLst/>
          </a:prstGeom>
          <a:solidFill>
            <a:srgbClr val="0082FF"/>
          </a:solidFill>
          <a:ln w="31750">
            <a:solidFill>
              <a:srgbClr val="00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3E5C64-80B2-4B15-A24D-7BC6A304D809}"/>
              </a:ext>
            </a:extLst>
          </p:cNvPr>
          <p:cNvSpPr txBox="1"/>
          <p:nvPr/>
        </p:nvSpPr>
        <p:spPr>
          <a:xfrm>
            <a:off x="2724150" y="298981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Pod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345624" y="3359144"/>
            <a:ext cx="1071565" cy="51276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050FA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71787" y="3359144"/>
            <a:ext cx="1071565" cy="51276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5050FA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CD3F2F-7012-46D6-8ED5-912FE0B564BF}"/>
              </a:ext>
            </a:extLst>
          </p:cNvPr>
          <p:cNvSpPr txBox="1"/>
          <p:nvPr/>
        </p:nvSpPr>
        <p:spPr>
          <a:xfrm>
            <a:off x="1412981" y="3450326"/>
            <a:ext cx="974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Container</a:t>
            </a:r>
            <a:endParaRPr lang="ko-KR" altLang="en-US" sz="1400" dirty="0"/>
          </a:p>
        </p:txBody>
      </p:sp>
      <p:sp>
        <p:nvSpPr>
          <p:cNvPr id="3" name="원통 2"/>
          <p:cNvSpPr/>
          <p:nvPr/>
        </p:nvSpPr>
        <p:spPr>
          <a:xfrm>
            <a:off x="1938613" y="4741896"/>
            <a:ext cx="1409143" cy="581025"/>
          </a:xfrm>
          <a:prstGeom prst="can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364674" y="5530844"/>
            <a:ext cx="1071565" cy="512768"/>
          </a:xfrm>
          <a:prstGeom prst="rect">
            <a:avLst/>
          </a:prstGeom>
          <a:solidFill>
            <a:schemeClr val="accent1">
              <a:lumMod val="75000"/>
              <a:alpha val="64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871787" y="5530844"/>
            <a:ext cx="1071565" cy="512768"/>
          </a:xfrm>
          <a:prstGeom prst="rect">
            <a:avLst/>
          </a:prstGeom>
          <a:solidFill>
            <a:schemeClr val="accent1">
              <a:lumMod val="75000"/>
              <a:alpha val="64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CD3F2F-7012-46D6-8ED5-912FE0B564BF}"/>
              </a:ext>
            </a:extLst>
          </p:cNvPr>
          <p:cNvSpPr txBox="1"/>
          <p:nvPr/>
        </p:nvSpPr>
        <p:spPr>
          <a:xfrm>
            <a:off x="2920094" y="3450326"/>
            <a:ext cx="974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Container</a:t>
            </a:r>
            <a:endParaRPr lang="ko-KR" altLang="en-US" sz="1400" dirty="0"/>
          </a:p>
        </p:txBody>
      </p:sp>
      <p:sp>
        <p:nvSpPr>
          <p:cNvPr id="40" name="슬라이드 번호 개체 틀 5">
            <a:extLst>
              <a:ext uri="{FF2B5EF4-FFF2-40B4-BE49-F238E27FC236}">
                <a16:creationId xmlns:a16="http://schemas.microsoft.com/office/drawing/2014/main" id="{67F18A14-731B-4094-A0AB-ACE4E2871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E8067D-32E3-4391-9B7B-BF95FA31BB2A}"/>
              </a:ext>
            </a:extLst>
          </p:cNvPr>
          <p:cNvSpPr txBox="1"/>
          <p:nvPr/>
        </p:nvSpPr>
        <p:spPr>
          <a:xfrm>
            <a:off x="4432538" y="1562099"/>
            <a:ext cx="5209937" cy="2385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en-US" altLang="ko-KR" dirty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Service</a:t>
            </a:r>
            <a:b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클러스터 외부에서 클러스터 내부 </a:t>
            </a: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파드에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접근 할 수 있도록 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IP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제공하는 리소스</a:t>
            </a:r>
            <a:b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en-US" altLang="ko-KR" dirty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Volume</a:t>
            </a:r>
            <a:b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파드의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일부분으로 동일한 </a:t>
            </a: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파드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내의 컨테이너끼리는 볼륨 공유가 가능하며 컨테이너의 데이터를 보관하여 유지시키는 역할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F14C6A5B-32D2-4FB0-8CAD-F7147303FF0D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1654043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>
                <a:solidFill>
                  <a:srgbClr val="21569E"/>
                </a:solidFill>
              </a:rPr>
              <a:t>Resource </a:t>
            </a:r>
            <a:r>
              <a:rPr lang="ko-KR" altLang="en-US" sz="2000" dirty="0">
                <a:solidFill>
                  <a:srgbClr val="21569E"/>
                </a:solidFill>
              </a:rPr>
              <a:t>소개</a:t>
            </a:r>
          </a:p>
        </p:txBody>
      </p:sp>
      <p:sp>
        <p:nvSpPr>
          <p:cNvPr id="33" name="텍스트 개체 틀 4">
            <a:extLst>
              <a:ext uri="{FF2B5EF4-FFF2-40B4-BE49-F238E27FC236}">
                <a16:creationId xmlns:a16="http://schemas.microsoft.com/office/drawing/2014/main" id="{65991815-FE3C-4BD8-B874-B471C8C317C8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474E727B-DE20-462D-9E5C-FEFE19D3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3649269" cy="332399"/>
          </a:xfrm>
        </p:spPr>
        <p:txBody>
          <a:bodyPr/>
          <a:lstStyle/>
          <a:p>
            <a:r>
              <a:rPr lang="en-US" altLang="ko-KR" dirty="0"/>
              <a:t>Kubernetes Resource </a:t>
            </a:r>
            <a:r>
              <a:rPr lang="ko-KR" altLang="en-US" dirty="0"/>
              <a:t>소개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CA378-612E-4179-8480-53E796EA85A1}"/>
              </a:ext>
            </a:extLst>
          </p:cNvPr>
          <p:cNvSpPr txBox="1"/>
          <p:nvPr/>
        </p:nvSpPr>
        <p:spPr>
          <a:xfrm>
            <a:off x="947736" y="2486541"/>
            <a:ext cx="125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ReplicaSet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화살표 연결선 5"/>
          <p:cNvCxnSpPr>
            <a:endCxn id="3" idx="1"/>
          </p:cNvCxnSpPr>
          <p:nvPr/>
        </p:nvCxnSpPr>
        <p:spPr>
          <a:xfrm>
            <a:off x="1746242" y="4019550"/>
            <a:ext cx="896943" cy="72234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3" idx="1"/>
          </p:cNvCxnSpPr>
          <p:nvPr/>
        </p:nvCxnSpPr>
        <p:spPr>
          <a:xfrm flipH="1">
            <a:off x="2643185" y="4019550"/>
            <a:ext cx="931857" cy="722346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746242" y="4019550"/>
            <a:ext cx="0" cy="1511294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575042" y="4007072"/>
            <a:ext cx="0" cy="1523772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1BC60E7-F9A2-4557-9366-B1F8EBD603A0}"/>
              </a:ext>
            </a:extLst>
          </p:cNvPr>
          <p:cNvSpPr txBox="1"/>
          <p:nvPr/>
        </p:nvSpPr>
        <p:spPr>
          <a:xfrm>
            <a:off x="676274" y="2009775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Deployment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CD3F2F-7012-46D6-8ED5-912FE0B564BF}"/>
              </a:ext>
            </a:extLst>
          </p:cNvPr>
          <p:cNvSpPr txBox="1"/>
          <p:nvPr/>
        </p:nvSpPr>
        <p:spPr>
          <a:xfrm>
            <a:off x="2137276" y="4917859"/>
            <a:ext cx="96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Volume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CD3F2F-7012-46D6-8ED5-912FE0B564BF}"/>
              </a:ext>
            </a:extLst>
          </p:cNvPr>
          <p:cNvSpPr txBox="1"/>
          <p:nvPr/>
        </p:nvSpPr>
        <p:spPr>
          <a:xfrm>
            <a:off x="1441606" y="5617951"/>
            <a:ext cx="879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Service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CD3F2F-7012-46D6-8ED5-912FE0B564BF}"/>
              </a:ext>
            </a:extLst>
          </p:cNvPr>
          <p:cNvSpPr txBox="1"/>
          <p:nvPr/>
        </p:nvSpPr>
        <p:spPr>
          <a:xfrm>
            <a:off x="2967767" y="5617951"/>
            <a:ext cx="879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Service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BC60E7-F9A2-4557-9366-B1F8EBD603A0}"/>
              </a:ext>
            </a:extLst>
          </p:cNvPr>
          <p:cNvSpPr txBox="1"/>
          <p:nvPr/>
        </p:nvSpPr>
        <p:spPr>
          <a:xfrm>
            <a:off x="466725" y="1578048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Namespace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573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82">
            <a:extLst>
              <a:ext uri="{FF2B5EF4-FFF2-40B4-BE49-F238E27FC236}">
                <a16:creationId xmlns:a16="http://schemas.microsoft.com/office/drawing/2014/main" id="{5CAB3182-C7BC-498F-9E88-A3805DEDC95A}"/>
              </a:ext>
            </a:extLst>
          </p:cNvPr>
          <p:cNvSpPr/>
          <p:nvPr/>
        </p:nvSpPr>
        <p:spPr>
          <a:xfrm>
            <a:off x="356102" y="5623384"/>
            <a:ext cx="9193795" cy="1058884"/>
          </a:xfrm>
          <a:prstGeom prst="roundRect">
            <a:avLst>
              <a:gd name="adj" fmla="val 7921"/>
            </a:avLst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9" name="슬라이드 번호 개체 틀 5">
            <a:extLst>
              <a:ext uri="{FF2B5EF4-FFF2-40B4-BE49-F238E27FC236}">
                <a16:creationId xmlns:a16="http://schemas.microsoft.com/office/drawing/2014/main" id="{884DE651-C5D8-48EA-A612-9D6A6B7ED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E8067D-32E3-4391-9B7B-BF95FA31BB2A}"/>
              </a:ext>
            </a:extLst>
          </p:cNvPr>
          <p:cNvSpPr txBox="1"/>
          <p:nvPr/>
        </p:nvSpPr>
        <p:spPr>
          <a:xfrm>
            <a:off x="-77230" y="5758237"/>
            <a:ext cx="9448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네임스페이스는 물리적인 마스터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워커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머신을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논리적인 단위로 분리한 리소스이며 각 사용자는 권한이 부여된 네임스페이스만 접근 가능</a:t>
            </a:r>
            <a:b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예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dev1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네임스페이스에 대한 권한을 받은 사용자는 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dev1</a:t>
            </a:r>
            <a:r>
              <a:rPr lang="ko-KR" altLang="en-US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만 접근 가능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A80B4D54-7B32-4BDB-AE90-0A8FA0E824BB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1952458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>
                <a:solidFill>
                  <a:srgbClr val="21569E"/>
                </a:solidFill>
              </a:rPr>
              <a:t>Namespace </a:t>
            </a:r>
            <a:r>
              <a:rPr lang="ko-KR" altLang="en-US" sz="2000" dirty="0">
                <a:solidFill>
                  <a:srgbClr val="21569E"/>
                </a:solidFill>
              </a:rPr>
              <a:t>소개</a:t>
            </a:r>
          </a:p>
        </p:txBody>
      </p:sp>
      <p:sp>
        <p:nvSpPr>
          <p:cNvPr id="32" name="텍스트 개체 틀 4">
            <a:extLst>
              <a:ext uri="{FF2B5EF4-FFF2-40B4-BE49-F238E27FC236}">
                <a16:creationId xmlns:a16="http://schemas.microsoft.com/office/drawing/2014/main" id="{51A8E544-1A61-40FD-BC2A-A2E7E4C89EB5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4DCA389D-0989-48E7-AD1D-7938C684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3649269" cy="332399"/>
          </a:xfrm>
        </p:spPr>
        <p:txBody>
          <a:bodyPr/>
          <a:lstStyle/>
          <a:p>
            <a:r>
              <a:rPr lang="en-US" altLang="ko-KR" dirty="0"/>
              <a:t>Kubernetes Resource </a:t>
            </a:r>
            <a:r>
              <a:rPr lang="ko-KR" altLang="en-US" dirty="0"/>
              <a:t>소개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43F3B4-771C-4C91-ABFE-6D01C0F867CB}"/>
              </a:ext>
            </a:extLst>
          </p:cNvPr>
          <p:cNvSpPr/>
          <p:nvPr/>
        </p:nvSpPr>
        <p:spPr>
          <a:xfrm>
            <a:off x="6438900" y="1134262"/>
            <a:ext cx="1476375" cy="4314569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B998BE5-D75E-4E44-857B-A129AA726097}"/>
              </a:ext>
            </a:extLst>
          </p:cNvPr>
          <p:cNvSpPr/>
          <p:nvPr/>
        </p:nvSpPr>
        <p:spPr>
          <a:xfrm>
            <a:off x="8143875" y="1134262"/>
            <a:ext cx="1476375" cy="4314569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1BE79F-307A-465D-92E9-129BE08F3267}"/>
              </a:ext>
            </a:extLst>
          </p:cNvPr>
          <p:cNvSpPr/>
          <p:nvPr/>
        </p:nvSpPr>
        <p:spPr>
          <a:xfrm>
            <a:off x="3028950" y="1134262"/>
            <a:ext cx="1476375" cy="431456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A73BED-5C3F-4D1A-AB16-49A61F98598B}"/>
              </a:ext>
            </a:extLst>
          </p:cNvPr>
          <p:cNvSpPr/>
          <p:nvPr/>
        </p:nvSpPr>
        <p:spPr>
          <a:xfrm>
            <a:off x="4733925" y="1134262"/>
            <a:ext cx="1476375" cy="4314569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8E1D2B-78F2-4586-8403-BBE77059E1C1}"/>
              </a:ext>
            </a:extLst>
          </p:cNvPr>
          <p:cNvSpPr txBox="1"/>
          <p:nvPr/>
        </p:nvSpPr>
        <p:spPr>
          <a:xfrm>
            <a:off x="3028950" y="1150209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Master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04DA1C-C32F-4750-967D-C6A1FECDB1E4}"/>
              </a:ext>
            </a:extLst>
          </p:cNvPr>
          <p:cNvSpPr txBox="1"/>
          <p:nvPr/>
        </p:nvSpPr>
        <p:spPr>
          <a:xfrm>
            <a:off x="4733924" y="1150209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Worker1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BF5F0F7-F7A4-4277-9D7C-2F8D0E90E826}"/>
              </a:ext>
            </a:extLst>
          </p:cNvPr>
          <p:cNvSpPr/>
          <p:nvPr/>
        </p:nvSpPr>
        <p:spPr>
          <a:xfrm>
            <a:off x="285750" y="1858162"/>
            <a:ext cx="9448800" cy="876300"/>
          </a:xfrm>
          <a:prstGeom prst="rect">
            <a:avLst/>
          </a:prstGeom>
          <a:noFill/>
          <a:ln w="3175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22B6EB-E3B2-4E46-86B4-86FD8FDF6B5F}"/>
              </a:ext>
            </a:extLst>
          </p:cNvPr>
          <p:cNvSpPr/>
          <p:nvPr/>
        </p:nvSpPr>
        <p:spPr>
          <a:xfrm>
            <a:off x="285750" y="2952578"/>
            <a:ext cx="9448800" cy="876300"/>
          </a:xfrm>
          <a:prstGeom prst="rect">
            <a:avLst/>
          </a:prstGeom>
          <a:noFill/>
          <a:ln w="31750" cmpd="sng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C402477-ACEC-4D4C-8059-D2A6B958FF0F}"/>
              </a:ext>
            </a:extLst>
          </p:cNvPr>
          <p:cNvSpPr/>
          <p:nvPr/>
        </p:nvSpPr>
        <p:spPr>
          <a:xfrm>
            <a:off x="285750" y="4046994"/>
            <a:ext cx="9448800" cy="876300"/>
          </a:xfrm>
          <a:prstGeom prst="rect">
            <a:avLst/>
          </a:prstGeom>
          <a:noFill/>
          <a:ln w="31750" cmpd="sng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51B5DB-EF5D-4D89-A76C-59F9FBF1710F}"/>
              </a:ext>
            </a:extLst>
          </p:cNvPr>
          <p:cNvSpPr txBox="1"/>
          <p:nvPr/>
        </p:nvSpPr>
        <p:spPr>
          <a:xfrm>
            <a:off x="6438900" y="1150209"/>
            <a:ext cx="147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Worker2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C3377E-BB66-45FD-90E8-6A0056C873C3}"/>
              </a:ext>
            </a:extLst>
          </p:cNvPr>
          <p:cNvSpPr txBox="1"/>
          <p:nvPr/>
        </p:nvSpPr>
        <p:spPr>
          <a:xfrm>
            <a:off x="8143875" y="1150209"/>
            <a:ext cx="147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Worker3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8E1D2B-78F2-4586-8403-BBE77059E1C1}"/>
              </a:ext>
            </a:extLst>
          </p:cNvPr>
          <p:cNvSpPr txBox="1"/>
          <p:nvPr/>
        </p:nvSpPr>
        <p:spPr>
          <a:xfrm>
            <a:off x="285750" y="2111646"/>
            <a:ext cx="21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Namespace(dev1)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8E1D2B-78F2-4586-8403-BBE77059E1C1}"/>
              </a:ext>
            </a:extLst>
          </p:cNvPr>
          <p:cNvSpPr txBox="1"/>
          <p:nvPr/>
        </p:nvSpPr>
        <p:spPr>
          <a:xfrm>
            <a:off x="285750" y="3206062"/>
            <a:ext cx="21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Namespace(dev2)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8E1D2B-78F2-4586-8403-BBE77059E1C1}"/>
              </a:ext>
            </a:extLst>
          </p:cNvPr>
          <p:cNvSpPr txBox="1"/>
          <p:nvPr/>
        </p:nvSpPr>
        <p:spPr>
          <a:xfrm>
            <a:off x="285750" y="4297484"/>
            <a:ext cx="212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Namespace(dev3)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99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8A4AE1C-3030-4627-93E1-3FBAA2FACC2E}"/>
              </a:ext>
            </a:extLst>
          </p:cNvPr>
          <p:cNvGrpSpPr/>
          <p:nvPr/>
        </p:nvGrpSpPr>
        <p:grpSpPr>
          <a:xfrm>
            <a:off x="4258084" y="4109297"/>
            <a:ext cx="1561282" cy="1345933"/>
            <a:chOff x="4378510" y="3286862"/>
            <a:chExt cx="1175148" cy="1013059"/>
          </a:xfrm>
        </p:grpSpPr>
        <p:sp>
          <p:nvSpPr>
            <p:cNvPr id="226" name="이등변 삼각형 225">
              <a:extLst>
                <a:ext uri="{FF2B5EF4-FFF2-40B4-BE49-F238E27FC236}">
                  <a16:creationId xmlns:a16="http://schemas.microsoft.com/office/drawing/2014/main" id="{8ABFDC17-24DB-4994-8379-22399E6A4855}"/>
                </a:ext>
              </a:extLst>
            </p:cNvPr>
            <p:cNvSpPr/>
            <p:nvPr/>
          </p:nvSpPr>
          <p:spPr>
            <a:xfrm>
              <a:off x="4378510" y="3286862"/>
              <a:ext cx="1175148" cy="101305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7D4E09F-B0B2-437E-B353-F2A2172E746C}"/>
                </a:ext>
              </a:extLst>
            </p:cNvPr>
            <p:cNvSpPr/>
            <p:nvPr/>
          </p:nvSpPr>
          <p:spPr>
            <a:xfrm>
              <a:off x="4741162" y="3793394"/>
              <a:ext cx="472691" cy="4726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DD80E73-765B-4474-86E4-DF2319C2F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770742" y="3841015"/>
              <a:ext cx="206765" cy="196045"/>
            </a:xfrm>
            <a:prstGeom prst="rect">
              <a:avLst/>
            </a:prstGeom>
          </p:spPr>
        </p:pic>
        <p:pic>
          <p:nvPicPr>
            <p:cNvPr id="228" name="그림 227">
              <a:extLst>
                <a:ext uri="{FF2B5EF4-FFF2-40B4-BE49-F238E27FC236}">
                  <a16:creationId xmlns:a16="http://schemas.microsoft.com/office/drawing/2014/main" id="{E09AB91E-E4F3-4A23-BBBD-9F20B9968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992297" y="3841015"/>
              <a:ext cx="206765" cy="196045"/>
            </a:xfrm>
            <a:prstGeom prst="rect">
              <a:avLst/>
            </a:prstGeom>
          </p:spPr>
        </p:pic>
        <p:pic>
          <p:nvPicPr>
            <p:cNvPr id="229" name="그림 228">
              <a:extLst>
                <a:ext uri="{FF2B5EF4-FFF2-40B4-BE49-F238E27FC236}">
                  <a16:creationId xmlns:a16="http://schemas.microsoft.com/office/drawing/2014/main" id="{43F1B993-F356-4A7E-849F-8C6DE61A7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875954" y="4053550"/>
              <a:ext cx="206765" cy="196045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5CEDB35-F70A-41C5-9761-D81CD7F1939C}"/>
              </a:ext>
            </a:extLst>
          </p:cNvPr>
          <p:cNvGrpSpPr/>
          <p:nvPr/>
        </p:nvGrpSpPr>
        <p:grpSpPr>
          <a:xfrm>
            <a:off x="2804460" y="4816970"/>
            <a:ext cx="628009" cy="628009"/>
            <a:chOff x="3173316" y="3564793"/>
            <a:chExt cx="472691" cy="472691"/>
          </a:xfrm>
        </p:grpSpPr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CB13571C-15BC-426B-92C9-555830D8B86B}"/>
                </a:ext>
              </a:extLst>
            </p:cNvPr>
            <p:cNvSpPr/>
            <p:nvPr/>
          </p:nvSpPr>
          <p:spPr>
            <a:xfrm>
              <a:off x="3173316" y="3564793"/>
              <a:ext cx="472691" cy="4726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1" name="그림 230">
              <a:extLst>
                <a:ext uri="{FF2B5EF4-FFF2-40B4-BE49-F238E27FC236}">
                  <a16:creationId xmlns:a16="http://schemas.microsoft.com/office/drawing/2014/main" id="{F57873BE-38C5-45DF-90FC-C40A3425F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202896" y="3612414"/>
              <a:ext cx="206765" cy="196045"/>
            </a:xfrm>
            <a:prstGeom prst="rect">
              <a:avLst/>
            </a:prstGeom>
          </p:spPr>
        </p:pic>
        <p:pic>
          <p:nvPicPr>
            <p:cNvPr id="232" name="그림 231">
              <a:extLst>
                <a:ext uri="{FF2B5EF4-FFF2-40B4-BE49-F238E27FC236}">
                  <a16:creationId xmlns:a16="http://schemas.microsoft.com/office/drawing/2014/main" id="{2C036EB1-C9E7-4A15-BFE5-5AD8BC6A4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424451" y="3612414"/>
              <a:ext cx="206765" cy="196045"/>
            </a:xfrm>
            <a:prstGeom prst="rect">
              <a:avLst/>
            </a:prstGeom>
          </p:spPr>
        </p:pic>
        <p:pic>
          <p:nvPicPr>
            <p:cNvPr id="233" name="그림 232">
              <a:extLst>
                <a:ext uri="{FF2B5EF4-FFF2-40B4-BE49-F238E27FC236}">
                  <a16:creationId xmlns:a16="http://schemas.microsoft.com/office/drawing/2014/main" id="{1B1C2F4A-C478-42B4-8F54-C50AA9C8E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308108" y="3824949"/>
              <a:ext cx="206765" cy="196045"/>
            </a:xfrm>
            <a:prstGeom prst="rect">
              <a:avLst/>
            </a:prstGeom>
          </p:spPr>
        </p:pic>
      </p:grpSp>
      <p:pic>
        <p:nvPicPr>
          <p:cNvPr id="234" name="그림 233">
            <a:extLst>
              <a:ext uri="{FF2B5EF4-FFF2-40B4-BE49-F238E27FC236}">
                <a16:creationId xmlns:a16="http://schemas.microsoft.com/office/drawing/2014/main" id="{960F08B5-B6E1-4109-A79C-C1B985253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73222" y="4404819"/>
            <a:ext cx="1127175" cy="106873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E63CB72-7407-4405-8729-AE38A328F615}"/>
              </a:ext>
            </a:extLst>
          </p:cNvPr>
          <p:cNvGrpSpPr/>
          <p:nvPr/>
        </p:nvGrpSpPr>
        <p:grpSpPr>
          <a:xfrm>
            <a:off x="5839015" y="2481998"/>
            <a:ext cx="3610911" cy="2962981"/>
            <a:chOff x="5793160" y="2269157"/>
            <a:chExt cx="2474841" cy="2030764"/>
          </a:xfrm>
        </p:grpSpPr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36F3761D-E552-4212-A340-9EF43FAF9797}"/>
                </a:ext>
              </a:extLst>
            </p:cNvPr>
            <p:cNvSpPr/>
            <p:nvPr/>
          </p:nvSpPr>
          <p:spPr>
            <a:xfrm rot="10800000">
              <a:off x="6441443" y="2269157"/>
              <a:ext cx="1175148" cy="101305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이등변 삼각형 220">
              <a:extLst>
                <a:ext uri="{FF2B5EF4-FFF2-40B4-BE49-F238E27FC236}">
                  <a16:creationId xmlns:a16="http://schemas.microsoft.com/office/drawing/2014/main" id="{103CFADD-FC3A-4818-8676-EE9D60F079CD}"/>
                </a:ext>
              </a:extLst>
            </p:cNvPr>
            <p:cNvSpPr/>
            <p:nvPr/>
          </p:nvSpPr>
          <p:spPr>
            <a:xfrm rot="14400000">
              <a:off x="6883165" y="2524745"/>
              <a:ext cx="1175148" cy="101305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이등변 삼각형 221">
              <a:extLst>
                <a:ext uri="{FF2B5EF4-FFF2-40B4-BE49-F238E27FC236}">
                  <a16:creationId xmlns:a16="http://schemas.microsoft.com/office/drawing/2014/main" id="{AAC32866-F355-46BD-8350-8B5EEE483AB1}"/>
                </a:ext>
              </a:extLst>
            </p:cNvPr>
            <p:cNvSpPr/>
            <p:nvPr/>
          </p:nvSpPr>
          <p:spPr>
            <a:xfrm rot="14400000">
              <a:off x="5712116" y="2524745"/>
              <a:ext cx="1175148" cy="101305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이등변 삼각형 222">
              <a:extLst>
                <a:ext uri="{FF2B5EF4-FFF2-40B4-BE49-F238E27FC236}">
                  <a16:creationId xmlns:a16="http://schemas.microsoft.com/office/drawing/2014/main" id="{CC9C6458-3805-4175-BF5E-7963DDBB1C1E}"/>
                </a:ext>
              </a:extLst>
            </p:cNvPr>
            <p:cNvSpPr/>
            <p:nvPr/>
          </p:nvSpPr>
          <p:spPr>
            <a:xfrm>
              <a:off x="6441443" y="3286862"/>
              <a:ext cx="1175148" cy="101305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이등변 삼각형 223">
              <a:extLst>
                <a:ext uri="{FF2B5EF4-FFF2-40B4-BE49-F238E27FC236}">
                  <a16:creationId xmlns:a16="http://schemas.microsoft.com/office/drawing/2014/main" id="{6F53999E-ACE3-47E9-9BEB-F1793E3FF73A}"/>
                </a:ext>
              </a:extLst>
            </p:cNvPr>
            <p:cNvSpPr/>
            <p:nvPr/>
          </p:nvSpPr>
          <p:spPr>
            <a:xfrm rot="3600000">
              <a:off x="7173898" y="3031276"/>
              <a:ext cx="1175148" cy="101305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이등변 삼각형 224">
              <a:extLst>
                <a:ext uri="{FF2B5EF4-FFF2-40B4-BE49-F238E27FC236}">
                  <a16:creationId xmlns:a16="http://schemas.microsoft.com/office/drawing/2014/main" id="{B17E3800-5DEC-4CEB-860A-6FA4E51E91A6}"/>
                </a:ext>
              </a:extLst>
            </p:cNvPr>
            <p:cNvSpPr/>
            <p:nvPr/>
          </p:nvSpPr>
          <p:spPr>
            <a:xfrm rot="3600000">
              <a:off x="6002777" y="3031272"/>
              <a:ext cx="1175148" cy="101305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5" name="그룹 234">
              <a:extLst>
                <a:ext uri="{FF2B5EF4-FFF2-40B4-BE49-F238E27FC236}">
                  <a16:creationId xmlns:a16="http://schemas.microsoft.com/office/drawing/2014/main" id="{EA79E988-A04D-4F6A-9963-3D8A035B4804}"/>
                </a:ext>
              </a:extLst>
            </p:cNvPr>
            <p:cNvGrpSpPr/>
            <p:nvPr/>
          </p:nvGrpSpPr>
          <p:grpSpPr>
            <a:xfrm>
              <a:off x="6799851" y="3774344"/>
              <a:ext cx="472691" cy="472691"/>
              <a:chOff x="3173316" y="3564793"/>
              <a:chExt cx="472691" cy="472691"/>
            </a:xfrm>
          </p:grpSpPr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9AB121C5-295F-41FE-93DC-FEAEB9ADFFE8}"/>
                  </a:ext>
                </a:extLst>
              </p:cNvPr>
              <p:cNvSpPr/>
              <p:nvPr/>
            </p:nvSpPr>
            <p:spPr>
              <a:xfrm>
                <a:off x="3173316" y="3564793"/>
                <a:ext cx="472691" cy="4726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7" name="그림 236">
                <a:extLst>
                  <a:ext uri="{FF2B5EF4-FFF2-40B4-BE49-F238E27FC236}">
                    <a16:creationId xmlns:a16="http://schemas.microsoft.com/office/drawing/2014/main" id="{EA123033-919F-4A23-99FC-BDDF14E36F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202896" y="3612414"/>
                <a:ext cx="206765" cy="196045"/>
              </a:xfrm>
              <a:prstGeom prst="rect">
                <a:avLst/>
              </a:prstGeom>
            </p:spPr>
          </p:pic>
          <p:pic>
            <p:nvPicPr>
              <p:cNvPr id="238" name="그림 237">
                <a:extLst>
                  <a:ext uri="{FF2B5EF4-FFF2-40B4-BE49-F238E27FC236}">
                    <a16:creationId xmlns:a16="http://schemas.microsoft.com/office/drawing/2014/main" id="{840A6B67-144A-47AB-B349-36CD5BA089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424451" y="3612414"/>
                <a:ext cx="206765" cy="196045"/>
              </a:xfrm>
              <a:prstGeom prst="rect">
                <a:avLst/>
              </a:prstGeom>
            </p:spPr>
          </p:pic>
          <p:pic>
            <p:nvPicPr>
              <p:cNvPr id="239" name="그림 238">
                <a:extLst>
                  <a:ext uri="{FF2B5EF4-FFF2-40B4-BE49-F238E27FC236}">
                    <a16:creationId xmlns:a16="http://schemas.microsoft.com/office/drawing/2014/main" id="{5EDBBF28-4134-4C0E-B3D4-F6F2D8C3E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308108" y="3824949"/>
                <a:ext cx="206765" cy="196045"/>
              </a:xfrm>
              <a:prstGeom prst="rect">
                <a:avLst/>
              </a:prstGeom>
            </p:spPr>
          </p:pic>
        </p:grp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D373FF5E-393B-43A6-9B04-3D887F5E4166}"/>
                </a:ext>
              </a:extLst>
            </p:cNvPr>
            <p:cNvGrpSpPr/>
            <p:nvPr/>
          </p:nvGrpSpPr>
          <p:grpSpPr>
            <a:xfrm>
              <a:off x="6207111" y="3344936"/>
              <a:ext cx="472691" cy="472691"/>
              <a:chOff x="3173316" y="3564793"/>
              <a:chExt cx="472691" cy="472691"/>
            </a:xfrm>
          </p:grpSpPr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D836763B-23FD-4597-9D21-D9310867FE02}"/>
                  </a:ext>
                </a:extLst>
              </p:cNvPr>
              <p:cNvSpPr/>
              <p:nvPr/>
            </p:nvSpPr>
            <p:spPr>
              <a:xfrm>
                <a:off x="3173316" y="3564793"/>
                <a:ext cx="472691" cy="4726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2" name="그림 241">
                <a:extLst>
                  <a:ext uri="{FF2B5EF4-FFF2-40B4-BE49-F238E27FC236}">
                    <a16:creationId xmlns:a16="http://schemas.microsoft.com/office/drawing/2014/main" id="{1EB3A7D5-C224-4419-AAC5-F9087BD6A6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202896" y="3612414"/>
                <a:ext cx="206765" cy="196045"/>
              </a:xfrm>
              <a:prstGeom prst="rect">
                <a:avLst/>
              </a:prstGeom>
            </p:spPr>
          </p:pic>
          <p:pic>
            <p:nvPicPr>
              <p:cNvPr id="243" name="그림 242">
                <a:extLst>
                  <a:ext uri="{FF2B5EF4-FFF2-40B4-BE49-F238E27FC236}">
                    <a16:creationId xmlns:a16="http://schemas.microsoft.com/office/drawing/2014/main" id="{145EDE6D-30AC-49B5-901A-F4A99CEBA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424451" y="3612414"/>
                <a:ext cx="206765" cy="196045"/>
              </a:xfrm>
              <a:prstGeom prst="rect">
                <a:avLst/>
              </a:prstGeom>
            </p:spPr>
          </p:pic>
          <p:pic>
            <p:nvPicPr>
              <p:cNvPr id="244" name="그림 243">
                <a:extLst>
                  <a:ext uri="{FF2B5EF4-FFF2-40B4-BE49-F238E27FC236}">
                    <a16:creationId xmlns:a16="http://schemas.microsoft.com/office/drawing/2014/main" id="{03B9A7CB-4FE5-4846-AA0E-D00BCF78CF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308108" y="3824949"/>
                <a:ext cx="206765" cy="196045"/>
              </a:xfrm>
              <a:prstGeom prst="rect">
                <a:avLst/>
              </a:prstGeom>
            </p:spPr>
          </p:pic>
        </p:grpSp>
        <p:grpSp>
          <p:nvGrpSpPr>
            <p:cNvPr id="245" name="그룹 244">
              <a:extLst>
                <a:ext uri="{FF2B5EF4-FFF2-40B4-BE49-F238E27FC236}">
                  <a16:creationId xmlns:a16="http://schemas.microsoft.com/office/drawing/2014/main" id="{8C0CDA57-CAFC-4CB5-B608-3EBEFE017E4B}"/>
                </a:ext>
              </a:extLst>
            </p:cNvPr>
            <p:cNvGrpSpPr/>
            <p:nvPr/>
          </p:nvGrpSpPr>
          <p:grpSpPr>
            <a:xfrm>
              <a:off x="7379762" y="3344936"/>
              <a:ext cx="472691" cy="472691"/>
              <a:chOff x="3173316" y="3564793"/>
              <a:chExt cx="472691" cy="472691"/>
            </a:xfrm>
          </p:grpSpPr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40B8F379-3106-4C16-A4A1-A68FD2B25A8B}"/>
                  </a:ext>
                </a:extLst>
              </p:cNvPr>
              <p:cNvSpPr/>
              <p:nvPr/>
            </p:nvSpPr>
            <p:spPr>
              <a:xfrm>
                <a:off x="3173316" y="3564793"/>
                <a:ext cx="472691" cy="4726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7" name="그림 246">
                <a:extLst>
                  <a:ext uri="{FF2B5EF4-FFF2-40B4-BE49-F238E27FC236}">
                    <a16:creationId xmlns:a16="http://schemas.microsoft.com/office/drawing/2014/main" id="{DBA924D7-E2DB-4316-81DE-20D2D1E279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202896" y="3612414"/>
                <a:ext cx="206765" cy="196045"/>
              </a:xfrm>
              <a:prstGeom prst="rect">
                <a:avLst/>
              </a:prstGeom>
            </p:spPr>
          </p:pic>
          <p:pic>
            <p:nvPicPr>
              <p:cNvPr id="248" name="그림 247">
                <a:extLst>
                  <a:ext uri="{FF2B5EF4-FFF2-40B4-BE49-F238E27FC236}">
                    <a16:creationId xmlns:a16="http://schemas.microsoft.com/office/drawing/2014/main" id="{FC14E961-CD1D-4020-A660-0D8B1EED29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424451" y="3612414"/>
                <a:ext cx="206765" cy="196045"/>
              </a:xfrm>
              <a:prstGeom prst="rect">
                <a:avLst/>
              </a:prstGeom>
            </p:spPr>
          </p:pic>
          <p:pic>
            <p:nvPicPr>
              <p:cNvPr id="249" name="그림 248">
                <a:extLst>
                  <a:ext uri="{FF2B5EF4-FFF2-40B4-BE49-F238E27FC236}">
                    <a16:creationId xmlns:a16="http://schemas.microsoft.com/office/drawing/2014/main" id="{051F7D2C-E63C-42C0-9820-081004E4D9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308108" y="3824949"/>
                <a:ext cx="206765" cy="196045"/>
              </a:xfrm>
              <a:prstGeom prst="rect">
                <a:avLst/>
              </a:prstGeom>
            </p:spPr>
          </p:pic>
        </p:grpSp>
        <p:grpSp>
          <p:nvGrpSpPr>
            <p:cNvPr id="250" name="그룹 249">
              <a:extLst>
                <a:ext uri="{FF2B5EF4-FFF2-40B4-BE49-F238E27FC236}">
                  <a16:creationId xmlns:a16="http://schemas.microsoft.com/office/drawing/2014/main" id="{09C98CB7-D708-4317-967D-DACEC60B6534}"/>
                </a:ext>
              </a:extLst>
            </p:cNvPr>
            <p:cNvGrpSpPr/>
            <p:nvPr/>
          </p:nvGrpSpPr>
          <p:grpSpPr>
            <a:xfrm>
              <a:off x="6209367" y="2753102"/>
              <a:ext cx="472691" cy="472691"/>
              <a:chOff x="3173316" y="3564793"/>
              <a:chExt cx="472691" cy="472691"/>
            </a:xfrm>
          </p:grpSpPr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2CCE271C-FCBC-4F3F-A80E-9940124EBA5F}"/>
                  </a:ext>
                </a:extLst>
              </p:cNvPr>
              <p:cNvSpPr/>
              <p:nvPr/>
            </p:nvSpPr>
            <p:spPr>
              <a:xfrm>
                <a:off x="3173316" y="3564793"/>
                <a:ext cx="472691" cy="4726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52" name="그림 251">
                <a:extLst>
                  <a:ext uri="{FF2B5EF4-FFF2-40B4-BE49-F238E27FC236}">
                    <a16:creationId xmlns:a16="http://schemas.microsoft.com/office/drawing/2014/main" id="{3DB458FA-DB9B-43CA-BFE6-1669B7EDB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202896" y="3612414"/>
                <a:ext cx="206765" cy="196045"/>
              </a:xfrm>
              <a:prstGeom prst="rect">
                <a:avLst/>
              </a:prstGeom>
            </p:spPr>
          </p:pic>
          <p:pic>
            <p:nvPicPr>
              <p:cNvPr id="253" name="그림 252">
                <a:extLst>
                  <a:ext uri="{FF2B5EF4-FFF2-40B4-BE49-F238E27FC236}">
                    <a16:creationId xmlns:a16="http://schemas.microsoft.com/office/drawing/2014/main" id="{CCF0AD03-5DFE-4A9B-91D2-A131483137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424451" y="3612414"/>
                <a:ext cx="206765" cy="196045"/>
              </a:xfrm>
              <a:prstGeom prst="rect">
                <a:avLst/>
              </a:prstGeom>
            </p:spPr>
          </p:pic>
          <p:pic>
            <p:nvPicPr>
              <p:cNvPr id="254" name="그림 253">
                <a:extLst>
                  <a:ext uri="{FF2B5EF4-FFF2-40B4-BE49-F238E27FC236}">
                    <a16:creationId xmlns:a16="http://schemas.microsoft.com/office/drawing/2014/main" id="{582B18A4-72FB-43FF-A5D3-01C59AC2D3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308108" y="3824949"/>
                <a:ext cx="206765" cy="196045"/>
              </a:xfrm>
              <a:prstGeom prst="rect">
                <a:avLst/>
              </a:prstGeom>
            </p:spPr>
          </p:pic>
        </p:grp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9E371888-2716-406E-A4D7-ACFCB6485C7C}"/>
                </a:ext>
              </a:extLst>
            </p:cNvPr>
            <p:cNvGrpSpPr/>
            <p:nvPr/>
          </p:nvGrpSpPr>
          <p:grpSpPr>
            <a:xfrm>
              <a:off x="7390698" y="2753102"/>
              <a:ext cx="472691" cy="472691"/>
              <a:chOff x="3173316" y="3564793"/>
              <a:chExt cx="472691" cy="472691"/>
            </a:xfrm>
          </p:grpSpPr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7217B602-DD53-401C-83F9-42B928D8CDF1}"/>
                  </a:ext>
                </a:extLst>
              </p:cNvPr>
              <p:cNvSpPr/>
              <p:nvPr/>
            </p:nvSpPr>
            <p:spPr>
              <a:xfrm>
                <a:off x="3173316" y="3564793"/>
                <a:ext cx="472691" cy="4726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57" name="그림 256">
                <a:extLst>
                  <a:ext uri="{FF2B5EF4-FFF2-40B4-BE49-F238E27FC236}">
                    <a16:creationId xmlns:a16="http://schemas.microsoft.com/office/drawing/2014/main" id="{9EF2DB39-9F45-41BE-BA5C-23F1327B4B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202896" y="3612414"/>
                <a:ext cx="206765" cy="196045"/>
              </a:xfrm>
              <a:prstGeom prst="rect">
                <a:avLst/>
              </a:prstGeom>
            </p:spPr>
          </p:pic>
          <p:pic>
            <p:nvPicPr>
              <p:cNvPr id="258" name="그림 257">
                <a:extLst>
                  <a:ext uri="{FF2B5EF4-FFF2-40B4-BE49-F238E27FC236}">
                    <a16:creationId xmlns:a16="http://schemas.microsoft.com/office/drawing/2014/main" id="{6D936083-8618-410D-A186-B37598A672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424451" y="3612414"/>
                <a:ext cx="206765" cy="196045"/>
              </a:xfrm>
              <a:prstGeom prst="rect">
                <a:avLst/>
              </a:prstGeom>
            </p:spPr>
          </p:pic>
          <p:pic>
            <p:nvPicPr>
              <p:cNvPr id="259" name="그림 258">
                <a:extLst>
                  <a:ext uri="{FF2B5EF4-FFF2-40B4-BE49-F238E27FC236}">
                    <a16:creationId xmlns:a16="http://schemas.microsoft.com/office/drawing/2014/main" id="{272656B5-EBFA-4D63-8288-7DB9B62823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308108" y="3824949"/>
                <a:ext cx="206765" cy="196045"/>
              </a:xfrm>
              <a:prstGeom prst="rect">
                <a:avLst/>
              </a:prstGeom>
            </p:spPr>
          </p:pic>
        </p:grp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1D4D8C95-9797-4C33-A28C-A7FB6AEB9305}"/>
                </a:ext>
              </a:extLst>
            </p:cNvPr>
            <p:cNvGrpSpPr/>
            <p:nvPr/>
          </p:nvGrpSpPr>
          <p:grpSpPr>
            <a:xfrm>
              <a:off x="6799851" y="2341400"/>
              <a:ext cx="472691" cy="472691"/>
              <a:chOff x="3173316" y="3564793"/>
              <a:chExt cx="472691" cy="472691"/>
            </a:xfrm>
          </p:grpSpPr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DAE45841-D8BE-482A-ADAC-FED08A78D664}"/>
                  </a:ext>
                </a:extLst>
              </p:cNvPr>
              <p:cNvSpPr/>
              <p:nvPr/>
            </p:nvSpPr>
            <p:spPr>
              <a:xfrm>
                <a:off x="3173316" y="3564793"/>
                <a:ext cx="472691" cy="4726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62" name="그림 261">
                <a:extLst>
                  <a:ext uri="{FF2B5EF4-FFF2-40B4-BE49-F238E27FC236}">
                    <a16:creationId xmlns:a16="http://schemas.microsoft.com/office/drawing/2014/main" id="{6C213EB1-EDFC-4262-B1E3-CB50EC5035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202896" y="3612414"/>
                <a:ext cx="206765" cy="196045"/>
              </a:xfrm>
              <a:prstGeom prst="rect">
                <a:avLst/>
              </a:prstGeom>
            </p:spPr>
          </p:pic>
          <p:pic>
            <p:nvPicPr>
              <p:cNvPr id="263" name="그림 262">
                <a:extLst>
                  <a:ext uri="{FF2B5EF4-FFF2-40B4-BE49-F238E27FC236}">
                    <a16:creationId xmlns:a16="http://schemas.microsoft.com/office/drawing/2014/main" id="{6249001F-15C8-401C-A398-78E149CF2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424451" y="3612414"/>
                <a:ext cx="206765" cy="196045"/>
              </a:xfrm>
              <a:prstGeom prst="rect">
                <a:avLst/>
              </a:prstGeom>
            </p:spPr>
          </p:pic>
          <p:pic>
            <p:nvPicPr>
              <p:cNvPr id="264" name="그림 263">
                <a:extLst>
                  <a:ext uri="{FF2B5EF4-FFF2-40B4-BE49-F238E27FC236}">
                    <a16:creationId xmlns:a16="http://schemas.microsoft.com/office/drawing/2014/main" id="{55E3F995-3B05-40E8-93C1-0F573C375F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308108" y="3824949"/>
                <a:ext cx="206765" cy="196045"/>
              </a:xfrm>
              <a:prstGeom prst="rect">
                <a:avLst/>
              </a:prstGeom>
            </p:spPr>
          </p:pic>
        </p:grpSp>
      </p:grpSp>
      <p:sp>
        <p:nvSpPr>
          <p:cNvPr id="265" name="TextBox 264">
            <a:extLst>
              <a:ext uri="{FF2B5EF4-FFF2-40B4-BE49-F238E27FC236}">
                <a16:creationId xmlns:a16="http://schemas.microsoft.com/office/drawing/2014/main" id="{9E3ED29B-014B-407F-83AC-90B5FC53085E}"/>
              </a:ext>
            </a:extLst>
          </p:cNvPr>
          <p:cNvSpPr txBox="1"/>
          <p:nvPr/>
        </p:nvSpPr>
        <p:spPr>
          <a:xfrm>
            <a:off x="752968" y="5619792"/>
            <a:ext cx="13676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Container</a:t>
            </a:r>
            <a:endParaRPr lang="ko-KR" altLang="en-US" sz="2000" dirty="0">
              <a:latin typeface="맑은 고딕" panose="020B0503020000020004" pitchFamily="50" charset="-127"/>
              <a:ea typeface="KoPub돋움체 Medium" panose="0000060000000000000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8C8FFE17-AAEA-40C8-83A9-7680322FE739}"/>
              </a:ext>
            </a:extLst>
          </p:cNvPr>
          <p:cNvSpPr txBox="1"/>
          <p:nvPr/>
        </p:nvSpPr>
        <p:spPr>
          <a:xfrm>
            <a:off x="2760171" y="5624532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Pod</a:t>
            </a:r>
            <a:endParaRPr lang="ko-KR" altLang="en-US" sz="2000" dirty="0">
              <a:latin typeface="맑은 고딕" panose="020B0503020000020004" pitchFamily="50" charset="-127"/>
              <a:ea typeface="KoPub돋움체 Medium" panose="0000060000000000000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52E8077-676B-439B-B8FA-DEC9CC2110EF}"/>
              </a:ext>
            </a:extLst>
          </p:cNvPr>
          <p:cNvSpPr txBox="1"/>
          <p:nvPr/>
        </p:nvSpPr>
        <p:spPr>
          <a:xfrm>
            <a:off x="4319906" y="5619792"/>
            <a:ext cx="143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ReplicaSet</a:t>
            </a:r>
            <a:endParaRPr lang="ko-KR" altLang="en-US" sz="2000" dirty="0">
              <a:latin typeface="맑은 고딕" panose="020B0503020000020004" pitchFamily="50" charset="-127"/>
              <a:ea typeface="KoPub돋움체 Medium" panose="0000060000000000000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AF23947B-5240-4F8E-9F4E-7CC1002552BA}"/>
              </a:ext>
            </a:extLst>
          </p:cNvPr>
          <p:cNvSpPr txBox="1"/>
          <p:nvPr/>
        </p:nvSpPr>
        <p:spPr>
          <a:xfrm>
            <a:off x="6775233" y="561979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Deployment</a:t>
            </a:r>
            <a:endParaRPr lang="ko-KR" altLang="en-US" sz="2000" dirty="0">
              <a:latin typeface="맑은 고딕" panose="020B0503020000020004" pitchFamily="50" charset="-127"/>
              <a:ea typeface="KoPub돋움체 Medium" panose="00000600000000000000"/>
            </a:endParaRPr>
          </a:p>
        </p:txBody>
      </p:sp>
      <p:sp>
        <p:nvSpPr>
          <p:cNvPr id="58" name="슬라이드 번호 개체 틀 5">
            <a:extLst>
              <a:ext uri="{FF2B5EF4-FFF2-40B4-BE49-F238E27FC236}">
                <a16:creationId xmlns:a16="http://schemas.microsoft.com/office/drawing/2014/main" id="{5A2B94FA-F406-44ED-95C6-1BA6F41EC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66" name="제목 1">
            <a:extLst>
              <a:ext uri="{FF2B5EF4-FFF2-40B4-BE49-F238E27FC236}">
                <a16:creationId xmlns:a16="http://schemas.microsoft.com/office/drawing/2014/main" id="{3245F94C-D16C-41B1-8FBD-48D688A82602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1654043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>
                <a:solidFill>
                  <a:srgbClr val="21569E"/>
                </a:solidFill>
              </a:rPr>
              <a:t>Resource </a:t>
            </a:r>
            <a:r>
              <a:rPr lang="ko-KR" altLang="en-US" sz="2000" dirty="0">
                <a:solidFill>
                  <a:srgbClr val="21569E"/>
                </a:solidFill>
              </a:rPr>
              <a:t>소개</a:t>
            </a:r>
          </a:p>
        </p:txBody>
      </p:sp>
      <p:sp>
        <p:nvSpPr>
          <p:cNvPr id="60" name="텍스트 개체 틀 4">
            <a:extLst>
              <a:ext uri="{FF2B5EF4-FFF2-40B4-BE49-F238E27FC236}">
                <a16:creationId xmlns:a16="http://schemas.microsoft.com/office/drawing/2014/main" id="{80583543-9C51-49AB-9E73-D7D0BD07F20A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64" name="제목 1">
            <a:extLst>
              <a:ext uri="{FF2B5EF4-FFF2-40B4-BE49-F238E27FC236}">
                <a16:creationId xmlns:a16="http://schemas.microsoft.com/office/drawing/2014/main" id="{A0895793-280A-423D-8F0D-588E9046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3649269" cy="332399"/>
          </a:xfrm>
        </p:spPr>
        <p:txBody>
          <a:bodyPr/>
          <a:lstStyle/>
          <a:p>
            <a:r>
              <a:rPr lang="en-US" altLang="ko-KR" dirty="0"/>
              <a:t>Kubernetes Resource </a:t>
            </a:r>
            <a:r>
              <a:rPr lang="ko-KR" altLang="en-US" dirty="0"/>
              <a:t>소개</a:t>
            </a:r>
          </a:p>
        </p:txBody>
      </p:sp>
      <p:sp>
        <p:nvSpPr>
          <p:cNvPr id="61" name="텍스트 개체 틀 7">
            <a:extLst>
              <a:ext uri="{FF2B5EF4-FFF2-40B4-BE49-F238E27FC236}">
                <a16:creationId xmlns:a16="http://schemas.microsoft.com/office/drawing/2014/main" id="{625A3BD1-E935-4E49-A763-50357AA7D9FE}"/>
              </a:ext>
            </a:extLst>
          </p:cNvPr>
          <p:cNvSpPr txBox="1"/>
          <p:nvPr/>
        </p:nvSpPr>
        <p:spPr>
          <a:xfrm>
            <a:off x="344489" y="1570724"/>
            <a:ext cx="9217022" cy="408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anchor="ctr">
            <a:noAutofit/>
          </a:bodyPr>
          <a:lstStyle>
            <a:defPPr>
              <a:defRPr lang="en-US"/>
            </a:defPPr>
            <a:lvl1pPr indent="0" algn="ctr" defTabSz="914400" latinLnBrk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Medium"/>
                <a:ea typeface="KoPub돋움체 Medium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KoPub돋움체 Medium"/>
                <a:ea typeface="KoPub돋움체 Medium"/>
              </a:defRPr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KoPub돋움체 Medium"/>
                <a:ea typeface="KoPub돋움체 Medium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ko-KR" altLang="en-US" dirty="0">
                <a:effectLst/>
              </a:rPr>
              <a:t>리소스 소개</a:t>
            </a:r>
          </a:p>
        </p:txBody>
      </p:sp>
    </p:spTree>
    <p:extLst>
      <p:ext uri="{BB962C8B-B14F-4D97-AF65-F5344CB8AC3E}">
        <p14:creationId xmlns:p14="http://schemas.microsoft.com/office/powerpoint/2010/main" val="1250213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E63CB72-7407-4405-8729-AE38A328F615}"/>
              </a:ext>
            </a:extLst>
          </p:cNvPr>
          <p:cNvGrpSpPr/>
          <p:nvPr/>
        </p:nvGrpSpPr>
        <p:grpSpPr>
          <a:xfrm>
            <a:off x="815909" y="2614817"/>
            <a:ext cx="3353949" cy="2752128"/>
            <a:chOff x="5793160" y="2269157"/>
            <a:chExt cx="2474841" cy="2030764"/>
          </a:xfrm>
        </p:grpSpPr>
        <p:sp>
          <p:nvSpPr>
            <p:cNvPr id="2" name="이등변 삼각형 1">
              <a:extLst>
                <a:ext uri="{FF2B5EF4-FFF2-40B4-BE49-F238E27FC236}">
                  <a16:creationId xmlns:a16="http://schemas.microsoft.com/office/drawing/2014/main" id="{36F3761D-E552-4212-A340-9EF43FAF9797}"/>
                </a:ext>
              </a:extLst>
            </p:cNvPr>
            <p:cNvSpPr/>
            <p:nvPr/>
          </p:nvSpPr>
          <p:spPr>
            <a:xfrm rot="10800000">
              <a:off x="6441443" y="2269157"/>
              <a:ext cx="1175148" cy="101305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이등변 삼각형 220">
              <a:extLst>
                <a:ext uri="{FF2B5EF4-FFF2-40B4-BE49-F238E27FC236}">
                  <a16:creationId xmlns:a16="http://schemas.microsoft.com/office/drawing/2014/main" id="{103CFADD-FC3A-4818-8676-EE9D60F079CD}"/>
                </a:ext>
              </a:extLst>
            </p:cNvPr>
            <p:cNvSpPr/>
            <p:nvPr/>
          </p:nvSpPr>
          <p:spPr>
            <a:xfrm rot="14400000">
              <a:off x="6883165" y="2524745"/>
              <a:ext cx="1175148" cy="101305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이등변 삼각형 221">
              <a:extLst>
                <a:ext uri="{FF2B5EF4-FFF2-40B4-BE49-F238E27FC236}">
                  <a16:creationId xmlns:a16="http://schemas.microsoft.com/office/drawing/2014/main" id="{AAC32866-F355-46BD-8350-8B5EEE483AB1}"/>
                </a:ext>
              </a:extLst>
            </p:cNvPr>
            <p:cNvSpPr/>
            <p:nvPr/>
          </p:nvSpPr>
          <p:spPr>
            <a:xfrm rot="14400000">
              <a:off x="5712116" y="2524745"/>
              <a:ext cx="1175148" cy="101305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이등변 삼각형 222">
              <a:extLst>
                <a:ext uri="{FF2B5EF4-FFF2-40B4-BE49-F238E27FC236}">
                  <a16:creationId xmlns:a16="http://schemas.microsoft.com/office/drawing/2014/main" id="{CC9C6458-3805-4175-BF5E-7963DDBB1C1E}"/>
                </a:ext>
              </a:extLst>
            </p:cNvPr>
            <p:cNvSpPr/>
            <p:nvPr/>
          </p:nvSpPr>
          <p:spPr>
            <a:xfrm>
              <a:off x="6441443" y="3286862"/>
              <a:ext cx="1175148" cy="101305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이등변 삼각형 223">
              <a:extLst>
                <a:ext uri="{FF2B5EF4-FFF2-40B4-BE49-F238E27FC236}">
                  <a16:creationId xmlns:a16="http://schemas.microsoft.com/office/drawing/2014/main" id="{6F53999E-ACE3-47E9-9BEB-F1793E3FF73A}"/>
                </a:ext>
              </a:extLst>
            </p:cNvPr>
            <p:cNvSpPr/>
            <p:nvPr/>
          </p:nvSpPr>
          <p:spPr>
            <a:xfrm rot="3600000">
              <a:off x="7173898" y="3031276"/>
              <a:ext cx="1175148" cy="101305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이등변 삼각형 224">
              <a:extLst>
                <a:ext uri="{FF2B5EF4-FFF2-40B4-BE49-F238E27FC236}">
                  <a16:creationId xmlns:a16="http://schemas.microsoft.com/office/drawing/2014/main" id="{B17E3800-5DEC-4CEB-860A-6FA4E51E91A6}"/>
                </a:ext>
              </a:extLst>
            </p:cNvPr>
            <p:cNvSpPr/>
            <p:nvPr/>
          </p:nvSpPr>
          <p:spPr>
            <a:xfrm rot="3600000">
              <a:off x="6002777" y="3031272"/>
              <a:ext cx="1175148" cy="101305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5" name="그룹 234">
              <a:extLst>
                <a:ext uri="{FF2B5EF4-FFF2-40B4-BE49-F238E27FC236}">
                  <a16:creationId xmlns:a16="http://schemas.microsoft.com/office/drawing/2014/main" id="{EA79E988-A04D-4F6A-9963-3D8A035B4804}"/>
                </a:ext>
              </a:extLst>
            </p:cNvPr>
            <p:cNvGrpSpPr/>
            <p:nvPr/>
          </p:nvGrpSpPr>
          <p:grpSpPr>
            <a:xfrm>
              <a:off x="6799851" y="3774344"/>
              <a:ext cx="472691" cy="472691"/>
              <a:chOff x="3173316" y="3564793"/>
              <a:chExt cx="472691" cy="472691"/>
            </a:xfrm>
          </p:grpSpPr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9AB121C5-295F-41FE-93DC-FEAEB9ADFFE8}"/>
                  </a:ext>
                </a:extLst>
              </p:cNvPr>
              <p:cNvSpPr/>
              <p:nvPr/>
            </p:nvSpPr>
            <p:spPr>
              <a:xfrm>
                <a:off x="3173316" y="3564793"/>
                <a:ext cx="472691" cy="4726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37" name="그림 236">
                <a:extLst>
                  <a:ext uri="{FF2B5EF4-FFF2-40B4-BE49-F238E27FC236}">
                    <a16:creationId xmlns:a16="http://schemas.microsoft.com/office/drawing/2014/main" id="{EA123033-919F-4A23-99FC-BDDF14E36F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202896" y="3612414"/>
                <a:ext cx="206765" cy="196045"/>
              </a:xfrm>
              <a:prstGeom prst="rect">
                <a:avLst/>
              </a:prstGeom>
            </p:spPr>
          </p:pic>
          <p:pic>
            <p:nvPicPr>
              <p:cNvPr id="238" name="그림 237">
                <a:extLst>
                  <a:ext uri="{FF2B5EF4-FFF2-40B4-BE49-F238E27FC236}">
                    <a16:creationId xmlns:a16="http://schemas.microsoft.com/office/drawing/2014/main" id="{840A6B67-144A-47AB-B349-36CD5BA089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424451" y="3612414"/>
                <a:ext cx="206765" cy="196045"/>
              </a:xfrm>
              <a:prstGeom prst="rect">
                <a:avLst/>
              </a:prstGeom>
            </p:spPr>
          </p:pic>
          <p:pic>
            <p:nvPicPr>
              <p:cNvPr id="239" name="그림 238">
                <a:extLst>
                  <a:ext uri="{FF2B5EF4-FFF2-40B4-BE49-F238E27FC236}">
                    <a16:creationId xmlns:a16="http://schemas.microsoft.com/office/drawing/2014/main" id="{5EDBBF28-4134-4C0E-B3D4-F6F2D8C3E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308108" y="3824949"/>
                <a:ext cx="206765" cy="196045"/>
              </a:xfrm>
              <a:prstGeom prst="rect">
                <a:avLst/>
              </a:prstGeom>
            </p:spPr>
          </p:pic>
        </p:grpSp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D373FF5E-393B-43A6-9B04-3D887F5E4166}"/>
                </a:ext>
              </a:extLst>
            </p:cNvPr>
            <p:cNvGrpSpPr/>
            <p:nvPr/>
          </p:nvGrpSpPr>
          <p:grpSpPr>
            <a:xfrm>
              <a:off x="6207111" y="3344936"/>
              <a:ext cx="472691" cy="472691"/>
              <a:chOff x="3173316" y="3564793"/>
              <a:chExt cx="472691" cy="472691"/>
            </a:xfrm>
          </p:grpSpPr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D836763B-23FD-4597-9D21-D9310867FE02}"/>
                  </a:ext>
                </a:extLst>
              </p:cNvPr>
              <p:cNvSpPr/>
              <p:nvPr/>
            </p:nvSpPr>
            <p:spPr>
              <a:xfrm>
                <a:off x="3173316" y="3564793"/>
                <a:ext cx="472691" cy="4726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2" name="그림 241">
                <a:extLst>
                  <a:ext uri="{FF2B5EF4-FFF2-40B4-BE49-F238E27FC236}">
                    <a16:creationId xmlns:a16="http://schemas.microsoft.com/office/drawing/2014/main" id="{1EB3A7D5-C224-4419-AAC5-F9087BD6A6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202896" y="3612414"/>
                <a:ext cx="206765" cy="196045"/>
              </a:xfrm>
              <a:prstGeom prst="rect">
                <a:avLst/>
              </a:prstGeom>
            </p:spPr>
          </p:pic>
          <p:pic>
            <p:nvPicPr>
              <p:cNvPr id="243" name="그림 242">
                <a:extLst>
                  <a:ext uri="{FF2B5EF4-FFF2-40B4-BE49-F238E27FC236}">
                    <a16:creationId xmlns:a16="http://schemas.microsoft.com/office/drawing/2014/main" id="{145EDE6D-30AC-49B5-901A-F4A99CEBA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424451" y="3612414"/>
                <a:ext cx="206765" cy="196045"/>
              </a:xfrm>
              <a:prstGeom prst="rect">
                <a:avLst/>
              </a:prstGeom>
            </p:spPr>
          </p:pic>
          <p:pic>
            <p:nvPicPr>
              <p:cNvPr id="244" name="그림 243">
                <a:extLst>
                  <a:ext uri="{FF2B5EF4-FFF2-40B4-BE49-F238E27FC236}">
                    <a16:creationId xmlns:a16="http://schemas.microsoft.com/office/drawing/2014/main" id="{03B9A7CB-4FE5-4846-AA0E-D00BCF78CF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308108" y="3824949"/>
                <a:ext cx="206765" cy="196045"/>
              </a:xfrm>
              <a:prstGeom prst="rect">
                <a:avLst/>
              </a:prstGeom>
            </p:spPr>
          </p:pic>
        </p:grpSp>
        <p:grpSp>
          <p:nvGrpSpPr>
            <p:cNvPr id="245" name="그룹 244">
              <a:extLst>
                <a:ext uri="{FF2B5EF4-FFF2-40B4-BE49-F238E27FC236}">
                  <a16:creationId xmlns:a16="http://schemas.microsoft.com/office/drawing/2014/main" id="{8C0CDA57-CAFC-4CB5-B608-3EBEFE017E4B}"/>
                </a:ext>
              </a:extLst>
            </p:cNvPr>
            <p:cNvGrpSpPr/>
            <p:nvPr/>
          </p:nvGrpSpPr>
          <p:grpSpPr>
            <a:xfrm>
              <a:off x="7379762" y="3344936"/>
              <a:ext cx="472691" cy="472691"/>
              <a:chOff x="3173316" y="3564793"/>
              <a:chExt cx="472691" cy="472691"/>
            </a:xfrm>
          </p:grpSpPr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40B8F379-3106-4C16-A4A1-A68FD2B25A8B}"/>
                  </a:ext>
                </a:extLst>
              </p:cNvPr>
              <p:cNvSpPr/>
              <p:nvPr/>
            </p:nvSpPr>
            <p:spPr>
              <a:xfrm>
                <a:off x="3173316" y="3564793"/>
                <a:ext cx="472691" cy="4726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7" name="그림 246">
                <a:extLst>
                  <a:ext uri="{FF2B5EF4-FFF2-40B4-BE49-F238E27FC236}">
                    <a16:creationId xmlns:a16="http://schemas.microsoft.com/office/drawing/2014/main" id="{DBA924D7-E2DB-4316-81DE-20D2D1E279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202896" y="3612414"/>
                <a:ext cx="206765" cy="196045"/>
              </a:xfrm>
              <a:prstGeom prst="rect">
                <a:avLst/>
              </a:prstGeom>
            </p:spPr>
          </p:pic>
          <p:pic>
            <p:nvPicPr>
              <p:cNvPr id="248" name="그림 247">
                <a:extLst>
                  <a:ext uri="{FF2B5EF4-FFF2-40B4-BE49-F238E27FC236}">
                    <a16:creationId xmlns:a16="http://schemas.microsoft.com/office/drawing/2014/main" id="{FC14E961-CD1D-4020-A660-0D8B1EED29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424451" y="3612414"/>
                <a:ext cx="206765" cy="196045"/>
              </a:xfrm>
              <a:prstGeom prst="rect">
                <a:avLst/>
              </a:prstGeom>
            </p:spPr>
          </p:pic>
          <p:pic>
            <p:nvPicPr>
              <p:cNvPr id="249" name="그림 248">
                <a:extLst>
                  <a:ext uri="{FF2B5EF4-FFF2-40B4-BE49-F238E27FC236}">
                    <a16:creationId xmlns:a16="http://schemas.microsoft.com/office/drawing/2014/main" id="{051F7D2C-E63C-42C0-9820-081004E4D9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308108" y="3824949"/>
                <a:ext cx="206765" cy="196045"/>
              </a:xfrm>
              <a:prstGeom prst="rect">
                <a:avLst/>
              </a:prstGeom>
            </p:spPr>
          </p:pic>
        </p:grpSp>
        <p:grpSp>
          <p:nvGrpSpPr>
            <p:cNvPr id="250" name="그룹 249">
              <a:extLst>
                <a:ext uri="{FF2B5EF4-FFF2-40B4-BE49-F238E27FC236}">
                  <a16:creationId xmlns:a16="http://schemas.microsoft.com/office/drawing/2014/main" id="{09C98CB7-D708-4317-967D-DACEC60B6534}"/>
                </a:ext>
              </a:extLst>
            </p:cNvPr>
            <p:cNvGrpSpPr/>
            <p:nvPr/>
          </p:nvGrpSpPr>
          <p:grpSpPr>
            <a:xfrm>
              <a:off x="6209367" y="2753102"/>
              <a:ext cx="472691" cy="472691"/>
              <a:chOff x="3173316" y="3564793"/>
              <a:chExt cx="472691" cy="472691"/>
            </a:xfrm>
          </p:grpSpPr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2CCE271C-FCBC-4F3F-A80E-9940124EBA5F}"/>
                  </a:ext>
                </a:extLst>
              </p:cNvPr>
              <p:cNvSpPr/>
              <p:nvPr/>
            </p:nvSpPr>
            <p:spPr>
              <a:xfrm>
                <a:off x="3173316" y="3564793"/>
                <a:ext cx="472691" cy="4726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52" name="그림 251">
                <a:extLst>
                  <a:ext uri="{FF2B5EF4-FFF2-40B4-BE49-F238E27FC236}">
                    <a16:creationId xmlns:a16="http://schemas.microsoft.com/office/drawing/2014/main" id="{3DB458FA-DB9B-43CA-BFE6-1669B7EDB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202896" y="3612414"/>
                <a:ext cx="206765" cy="196045"/>
              </a:xfrm>
              <a:prstGeom prst="rect">
                <a:avLst/>
              </a:prstGeom>
            </p:spPr>
          </p:pic>
          <p:pic>
            <p:nvPicPr>
              <p:cNvPr id="253" name="그림 252">
                <a:extLst>
                  <a:ext uri="{FF2B5EF4-FFF2-40B4-BE49-F238E27FC236}">
                    <a16:creationId xmlns:a16="http://schemas.microsoft.com/office/drawing/2014/main" id="{CCF0AD03-5DFE-4A9B-91D2-A131483137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424451" y="3612414"/>
                <a:ext cx="206765" cy="196045"/>
              </a:xfrm>
              <a:prstGeom prst="rect">
                <a:avLst/>
              </a:prstGeom>
            </p:spPr>
          </p:pic>
          <p:pic>
            <p:nvPicPr>
              <p:cNvPr id="254" name="그림 253">
                <a:extLst>
                  <a:ext uri="{FF2B5EF4-FFF2-40B4-BE49-F238E27FC236}">
                    <a16:creationId xmlns:a16="http://schemas.microsoft.com/office/drawing/2014/main" id="{582B18A4-72FB-43FF-A5D3-01C59AC2D3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308108" y="3824949"/>
                <a:ext cx="206765" cy="196045"/>
              </a:xfrm>
              <a:prstGeom prst="rect">
                <a:avLst/>
              </a:prstGeom>
            </p:spPr>
          </p:pic>
        </p:grp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id="{9E371888-2716-406E-A4D7-ACFCB6485C7C}"/>
                </a:ext>
              </a:extLst>
            </p:cNvPr>
            <p:cNvGrpSpPr/>
            <p:nvPr/>
          </p:nvGrpSpPr>
          <p:grpSpPr>
            <a:xfrm>
              <a:off x="7390698" y="2753102"/>
              <a:ext cx="472691" cy="472691"/>
              <a:chOff x="3173316" y="3564793"/>
              <a:chExt cx="472691" cy="472691"/>
            </a:xfrm>
          </p:grpSpPr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7217B602-DD53-401C-83F9-42B928D8CDF1}"/>
                  </a:ext>
                </a:extLst>
              </p:cNvPr>
              <p:cNvSpPr/>
              <p:nvPr/>
            </p:nvSpPr>
            <p:spPr>
              <a:xfrm>
                <a:off x="3173316" y="3564793"/>
                <a:ext cx="472691" cy="4726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57" name="그림 256">
                <a:extLst>
                  <a:ext uri="{FF2B5EF4-FFF2-40B4-BE49-F238E27FC236}">
                    <a16:creationId xmlns:a16="http://schemas.microsoft.com/office/drawing/2014/main" id="{9EF2DB39-9F45-41BE-BA5C-23F1327B4B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202896" y="3612414"/>
                <a:ext cx="206765" cy="196045"/>
              </a:xfrm>
              <a:prstGeom prst="rect">
                <a:avLst/>
              </a:prstGeom>
            </p:spPr>
          </p:pic>
          <p:pic>
            <p:nvPicPr>
              <p:cNvPr id="258" name="그림 257">
                <a:extLst>
                  <a:ext uri="{FF2B5EF4-FFF2-40B4-BE49-F238E27FC236}">
                    <a16:creationId xmlns:a16="http://schemas.microsoft.com/office/drawing/2014/main" id="{6D936083-8618-410D-A186-B37598A672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424451" y="3612414"/>
                <a:ext cx="206765" cy="196045"/>
              </a:xfrm>
              <a:prstGeom prst="rect">
                <a:avLst/>
              </a:prstGeom>
            </p:spPr>
          </p:pic>
          <p:pic>
            <p:nvPicPr>
              <p:cNvPr id="259" name="그림 258">
                <a:extLst>
                  <a:ext uri="{FF2B5EF4-FFF2-40B4-BE49-F238E27FC236}">
                    <a16:creationId xmlns:a16="http://schemas.microsoft.com/office/drawing/2014/main" id="{272656B5-EBFA-4D63-8288-7DB9B62823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308108" y="3824949"/>
                <a:ext cx="206765" cy="196045"/>
              </a:xfrm>
              <a:prstGeom prst="rect">
                <a:avLst/>
              </a:prstGeom>
            </p:spPr>
          </p:pic>
        </p:grp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1D4D8C95-9797-4C33-A28C-A7FB6AEB9305}"/>
                </a:ext>
              </a:extLst>
            </p:cNvPr>
            <p:cNvGrpSpPr/>
            <p:nvPr/>
          </p:nvGrpSpPr>
          <p:grpSpPr>
            <a:xfrm>
              <a:off x="6799851" y="2341400"/>
              <a:ext cx="472691" cy="472691"/>
              <a:chOff x="3173316" y="3564793"/>
              <a:chExt cx="472691" cy="472691"/>
            </a:xfrm>
          </p:grpSpPr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DAE45841-D8BE-482A-ADAC-FED08A78D664}"/>
                  </a:ext>
                </a:extLst>
              </p:cNvPr>
              <p:cNvSpPr/>
              <p:nvPr/>
            </p:nvSpPr>
            <p:spPr>
              <a:xfrm>
                <a:off x="3173316" y="3564793"/>
                <a:ext cx="472691" cy="47269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62" name="그림 261">
                <a:extLst>
                  <a:ext uri="{FF2B5EF4-FFF2-40B4-BE49-F238E27FC236}">
                    <a16:creationId xmlns:a16="http://schemas.microsoft.com/office/drawing/2014/main" id="{6C213EB1-EDFC-4262-B1E3-CB50EC5035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202896" y="3612414"/>
                <a:ext cx="206765" cy="196045"/>
              </a:xfrm>
              <a:prstGeom prst="rect">
                <a:avLst/>
              </a:prstGeom>
            </p:spPr>
          </p:pic>
          <p:pic>
            <p:nvPicPr>
              <p:cNvPr id="263" name="그림 262">
                <a:extLst>
                  <a:ext uri="{FF2B5EF4-FFF2-40B4-BE49-F238E27FC236}">
                    <a16:creationId xmlns:a16="http://schemas.microsoft.com/office/drawing/2014/main" id="{6249001F-15C8-401C-A398-78E149CF2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424451" y="3612414"/>
                <a:ext cx="206765" cy="196045"/>
              </a:xfrm>
              <a:prstGeom prst="rect">
                <a:avLst/>
              </a:prstGeom>
            </p:spPr>
          </p:pic>
          <p:pic>
            <p:nvPicPr>
              <p:cNvPr id="264" name="그림 263">
                <a:extLst>
                  <a:ext uri="{FF2B5EF4-FFF2-40B4-BE49-F238E27FC236}">
                    <a16:creationId xmlns:a16="http://schemas.microsoft.com/office/drawing/2014/main" id="{55E3F995-3B05-40E8-93C1-0F573C375F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308108" y="3824949"/>
                <a:ext cx="206765" cy="196045"/>
              </a:xfrm>
              <a:prstGeom prst="rect">
                <a:avLst/>
              </a:prstGeom>
            </p:spPr>
          </p:pic>
        </p:grpSp>
      </p:grpSp>
      <p:sp>
        <p:nvSpPr>
          <p:cNvPr id="48" name="모서리가 둥근 직사각형 47"/>
          <p:cNvSpPr/>
          <p:nvPr/>
        </p:nvSpPr>
        <p:spPr>
          <a:xfrm>
            <a:off x="4692922" y="2531173"/>
            <a:ext cx="4868589" cy="347787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상태가 없는 앱을 배포할 때 사용되는 가장 기본적인 컨트롤러</a:t>
            </a:r>
            <a:b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ko-KR" altLang="en-US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sz="2000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레플리카셋을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관리</a:t>
            </a:r>
            <a:b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ko-KR" altLang="en-US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앱의 배포를 세밀하게 관리</a:t>
            </a:r>
            <a:b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ko-KR" altLang="en-US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sz="2000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파드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개수 유지</a:t>
            </a:r>
            <a:b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ko-KR" altLang="en-US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배포 시 롤링 업데이트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F23947B-5240-4F8E-9F4E-7CC1002552BA}"/>
              </a:ext>
            </a:extLst>
          </p:cNvPr>
          <p:cNvSpPr txBox="1"/>
          <p:nvPr/>
        </p:nvSpPr>
        <p:spPr>
          <a:xfrm>
            <a:off x="1531358" y="5517019"/>
            <a:ext cx="1976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Deployment</a:t>
            </a:r>
            <a:endParaRPr lang="ko-KR" altLang="en-US" sz="2400" dirty="0">
              <a:latin typeface="맑은 고딕" panose="020B0503020000020004" pitchFamily="50" charset="-127"/>
              <a:ea typeface="KoPub돋움체 Medium" panose="00000600000000000000"/>
            </a:endParaRPr>
          </a:p>
        </p:txBody>
      </p:sp>
      <p:sp>
        <p:nvSpPr>
          <p:cNvPr id="49" name="슬라이드 번호 개체 틀 5">
            <a:extLst>
              <a:ext uri="{FF2B5EF4-FFF2-40B4-BE49-F238E27FC236}">
                <a16:creationId xmlns:a16="http://schemas.microsoft.com/office/drawing/2014/main" id="{FA84B436-195C-4914-A745-E54EF69E1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3E56FC9D-97E1-4480-BBD9-62A60C1C6C25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2019271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>
                <a:solidFill>
                  <a:srgbClr val="21569E"/>
                </a:solidFill>
              </a:rPr>
              <a:t>Deployment </a:t>
            </a:r>
            <a:r>
              <a:rPr lang="ko-KR" altLang="en-US" sz="2000" dirty="0">
                <a:solidFill>
                  <a:srgbClr val="21569E"/>
                </a:solidFill>
              </a:rPr>
              <a:t>소개</a:t>
            </a:r>
          </a:p>
        </p:txBody>
      </p:sp>
      <p:sp>
        <p:nvSpPr>
          <p:cNvPr id="47" name="텍스트 개체 틀 4">
            <a:extLst>
              <a:ext uri="{FF2B5EF4-FFF2-40B4-BE49-F238E27FC236}">
                <a16:creationId xmlns:a16="http://schemas.microsoft.com/office/drawing/2014/main" id="{BB75F321-439D-4978-9BA8-0D362AC0FCC5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51" name="제목 1">
            <a:extLst>
              <a:ext uri="{FF2B5EF4-FFF2-40B4-BE49-F238E27FC236}">
                <a16:creationId xmlns:a16="http://schemas.microsoft.com/office/drawing/2014/main" id="{56781CD9-46A8-42FC-853F-F66B1789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3649269" cy="332399"/>
          </a:xfrm>
        </p:spPr>
        <p:txBody>
          <a:bodyPr/>
          <a:lstStyle/>
          <a:p>
            <a:r>
              <a:rPr lang="en-US" altLang="ko-KR" dirty="0"/>
              <a:t>Kubernetes Resource </a:t>
            </a:r>
            <a:r>
              <a:rPr lang="ko-KR" altLang="en-US" dirty="0"/>
              <a:t>소개</a:t>
            </a:r>
          </a:p>
        </p:txBody>
      </p:sp>
      <p:sp>
        <p:nvSpPr>
          <p:cNvPr id="52" name="텍스트 개체 틀 7">
            <a:extLst>
              <a:ext uri="{FF2B5EF4-FFF2-40B4-BE49-F238E27FC236}">
                <a16:creationId xmlns:a16="http://schemas.microsoft.com/office/drawing/2014/main" id="{385D134C-0FC6-446D-834C-5C78E277EF3A}"/>
              </a:ext>
            </a:extLst>
          </p:cNvPr>
          <p:cNvSpPr txBox="1"/>
          <p:nvPr/>
        </p:nvSpPr>
        <p:spPr>
          <a:xfrm>
            <a:off x="344489" y="1570724"/>
            <a:ext cx="9217022" cy="408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anchor="ctr">
            <a:noAutofit/>
          </a:bodyPr>
          <a:lstStyle>
            <a:defPPr>
              <a:defRPr lang="en-US"/>
            </a:defPPr>
            <a:lvl1pPr indent="0" algn="ctr" defTabSz="914400" latinLnBrk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Medium"/>
                <a:ea typeface="KoPub돋움체 Medium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KoPub돋움체 Medium"/>
                <a:ea typeface="KoPub돋움체 Medium"/>
              </a:defRPr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KoPub돋움체 Medium"/>
                <a:ea typeface="KoPub돋움체 Medium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ko-KR" altLang="en-US" dirty="0" err="1">
                <a:effectLst/>
              </a:rPr>
              <a:t>디플로이먼트</a:t>
            </a:r>
            <a:r>
              <a:rPr lang="ko-KR" altLang="en-US" dirty="0">
                <a:effectLst/>
              </a:rPr>
              <a:t> 특징</a:t>
            </a:r>
          </a:p>
        </p:txBody>
      </p:sp>
    </p:spTree>
    <p:extLst>
      <p:ext uri="{BB962C8B-B14F-4D97-AF65-F5344CB8AC3E}">
        <p14:creationId xmlns:p14="http://schemas.microsoft.com/office/powerpoint/2010/main" val="375455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4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3217227" cy="332399"/>
          </a:xfrm>
        </p:spPr>
        <p:txBody>
          <a:bodyPr/>
          <a:lstStyle/>
          <a:p>
            <a:r>
              <a:rPr lang="en-US" altLang="ko-KR" dirty="0"/>
              <a:t>Container</a:t>
            </a:r>
            <a:r>
              <a:rPr lang="ko-KR" altLang="en-US" dirty="0"/>
              <a:t> 정의 및 소개</a:t>
            </a:r>
          </a:p>
        </p:txBody>
      </p:sp>
      <p:sp>
        <p:nvSpPr>
          <p:cNvPr id="70" name="텍스트 개체 틀 25"/>
          <p:cNvSpPr txBox="1">
            <a:spLocks/>
          </p:cNvSpPr>
          <p:nvPr/>
        </p:nvSpPr>
        <p:spPr>
          <a:xfrm>
            <a:off x="4968612" y="3760818"/>
            <a:ext cx="4607719" cy="153324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lnSpc>
                <a:spcPct val="120000"/>
              </a:lnSpc>
              <a:buNone/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프로그램이 작동하기 위한 최소한의 요소들을 묶어 패키징 한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OS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이며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독립적인 배포와 실행을 가능하게 하는 일종의 가상머신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텍스트 개체 틀 25"/>
          <p:cNvSpPr txBox="1">
            <a:spLocks/>
          </p:cNvSpPr>
          <p:nvPr/>
        </p:nvSpPr>
        <p:spPr>
          <a:xfrm>
            <a:off x="4968612" y="3094577"/>
            <a:ext cx="4607719" cy="49186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lnSpc>
                <a:spcPct val="120000"/>
              </a:lnSpc>
              <a:buNone/>
            </a:pPr>
            <a:r>
              <a:rPr lang="ko-KR" altLang="en-US" sz="2400" b="1" dirty="0">
                <a:solidFill>
                  <a:schemeClr val="accent5"/>
                </a:solidFill>
              </a:rPr>
              <a:t>컨테이너</a:t>
            </a:r>
            <a:endParaRPr lang="en-US" altLang="ko-KR" sz="2400" b="1" dirty="0">
              <a:solidFill>
                <a:schemeClr val="accent5"/>
              </a:solidFill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876298" y="3384900"/>
            <a:ext cx="3728011" cy="2290990"/>
            <a:chOff x="894392" y="2911680"/>
            <a:chExt cx="3018340" cy="1854873"/>
          </a:xfrm>
        </p:grpSpPr>
        <p:sp>
          <p:nvSpPr>
            <p:cNvPr id="79" name="직사각형 78"/>
            <p:cNvSpPr/>
            <p:nvPr/>
          </p:nvSpPr>
          <p:spPr>
            <a:xfrm>
              <a:off x="894392" y="4148262"/>
              <a:ext cx="603668" cy="618291"/>
            </a:xfrm>
            <a:prstGeom prst="rect">
              <a:avLst/>
            </a:prstGeom>
            <a:pattFill prst="wdUpDiag">
              <a:fgClr>
                <a:schemeClr val="accent1">
                  <a:lumMod val="50000"/>
                </a:schemeClr>
              </a:fgClr>
              <a:bgClr>
                <a:srgbClr val="A8FAFE"/>
              </a:bgClr>
            </a:pattFill>
            <a:ln w="476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498060" y="4148262"/>
              <a:ext cx="603668" cy="618291"/>
            </a:xfrm>
            <a:prstGeom prst="rect">
              <a:avLst/>
            </a:prstGeom>
            <a:pattFill prst="wdUpDiag">
              <a:fgClr>
                <a:schemeClr val="accent1">
                  <a:lumMod val="50000"/>
                </a:schemeClr>
              </a:fgClr>
              <a:bgClr>
                <a:schemeClr val="accent1">
                  <a:lumMod val="75000"/>
                </a:schemeClr>
              </a:bgClr>
            </a:pattFill>
            <a:ln w="476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2101728" y="4148262"/>
              <a:ext cx="603668" cy="618291"/>
            </a:xfrm>
            <a:prstGeom prst="rect">
              <a:avLst/>
            </a:prstGeom>
            <a:pattFill prst="wdUpDiag">
              <a:fgClr>
                <a:schemeClr val="accent1">
                  <a:lumMod val="50000"/>
                </a:schemeClr>
              </a:fgClr>
              <a:bgClr>
                <a:srgbClr val="A8FAFE"/>
              </a:bgClr>
            </a:pattFill>
            <a:ln w="476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705396" y="4148262"/>
              <a:ext cx="603668" cy="618291"/>
            </a:xfrm>
            <a:prstGeom prst="rect">
              <a:avLst/>
            </a:prstGeom>
            <a:pattFill prst="wdUpDiag">
              <a:fgClr>
                <a:schemeClr val="accent1">
                  <a:lumMod val="50000"/>
                </a:schemeClr>
              </a:fgClr>
              <a:bgClr>
                <a:schemeClr val="accent1">
                  <a:lumMod val="75000"/>
                </a:schemeClr>
              </a:bgClr>
            </a:pattFill>
            <a:ln w="476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498060" y="3529971"/>
              <a:ext cx="603668" cy="618291"/>
            </a:xfrm>
            <a:prstGeom prst="rect">
              <a:avLst/>
            </a:prstGeom>
            <a:pattFill prst="wdUpDiag">
              <a:fgClr>
                <a:schemeClr val="accent1">
                  <a:lumMod val="50000"/>
                </a:schemeClr>
              </a:fgClr>
              <a:bgClr>
                <a:srgbClr val="A8FAFE"/>
              </a:bgClr>
            </a:pattFill>
            <a:ln w="476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101728" y="3529971"/>
              <a:ext cx="603668" cy="618291"/>
            </a:xfrm>
            <a:prstGeom prst="rect">
              <a:avLst/>
            </a:prstGeom>
            <a:pattFill prst="wdUpDiag">
              <a:fgClr>
                <a:schemeClr val="accent1">
                  <a:lumMod val="50000"/>
                </a:schemeClr>
              </a:fgClr>
              <a:bgClr>
                <a:schemeClr val="accent1">
                  <a:lumMod val="75000"/>
                </a:schemeClr>
              </a:bgClr>
            </a:pattFill>
            <a:ln w="476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1498060" y="2911680"/>
              <a:ext cx="603668" cy="618291"/>
            </a:xfrm>
            <a:prstGeom prst="rect">
              <a:avLst/>
            </a:prstGeom>
            <a:pattFill prst="wdUpDiag">
              <a:fgClr>
                <a:schemeClr val="accent1">
                  <a:lumMod val="50000"/>
                </a:schemeClr>
              </a:fgClr>
              <a:bgClr>
                <a:schemeClr val="accent1">
                  <a:lumMod val="75000"/>
                </a:schemeClr>
              </a:bgClr>
            </a:pattFill>
            <a:ln w="476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309064" y="4148262"/>
              <a:ext cx="603668" cy="618291"/>
            </a:xfrm>
            <a:prstGeom prst="rect">
              <a:avLst/>
            </a:prstGeom>
            <a:pattFill prst="wdUpDiag">
              <a:fgClr>
                <a:schemeClr val="accent1">
                  <a:lumMod val="50000"/>
                </a:schemeClr>
              </a:fgClr>
              <a:bgClr>
                <a:srgbClr val="A8FAFE"/>
              </a:bgClr>
            </a:pattFill>
            <a:ln w="476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705396" y="3529970"/>
              <a:ext cx="603668" cy="618291"/>
            </a:xfrm>
            <a:prstGeom prst="rect">
              <a:avLst/>
            </a:prstGeom>
            <a:pattFill prst="wdUpDiag">
              <a:fgClr>
                <a:schemeClr val="accent1">
                  <a:lumMod val="50000"/>
                </a:schemeClr>
              </a:fgClr>
              <a:bgClr>
                <a:srgbClr val="A8FAFE"/>
              </a:bgClr>
            </a:pattFill>
            <a:ln w="476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7163225A-7219-4C62-8017-4A7B4888EFD4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01. Container</a:t>
            </a:r>
            <a:r>
              <a:rPr lang="ko-KR" altLang="en-US" dirty="0"/>
              <a:t> 소개</a:t>
            </a:r>
            <a:endParaRPr lang="en-US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A7C0ABF0-3E19-4EED-B0BD-2E6B743C7CAF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1128514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>
                <a:solidFill>
                  <a:srgbClr val="21569E"/>
                </a:solidFill>
              </a:rPr>
              <a:t>Container</a:t>
            </a:r>
            <a:endParaRPr lang="ko-KR" altLang="en-US" sz="2000" dirty="0">
              <a:solidFill>
                <a:srgbClr val="21569E"/>
              </a:solidFill>
            </a:endParaRPr>
          </a:p>
        </p:txBody>
      </p:sp>
      <p:sp>
        <p:nvSpPr>
          <p:cNvPr id="21" name="텍스트 개체 틀 25">
            <a:extLst>
              <a:ext uri="{FF2B5EF4-FFF2-40B4-BE49-F238E27FC236}">
                <a16:creationId xmlns:a16="http://schemas.microsoft.com/office/drawing/2014/main" id="{4E8445F8-842B-42B5-992A-38D3874F4E87}"/>
              </a:ext>
            </a:extLst>
          </p:cNvPr>
          <p:cNvSpPr txBox="1">
            <a:spLocks/>
          </p:cNvSpPr>
          <p:nvPr/>
        </p:nvSpPr>
        <p:spPr>
          <a:xfrm>
            <a:off x="118996" y="1040690"/>
            <a:ext cx="1002774" cy="264072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3800" b="1" dirty="0">
                <a:solidFill>
                  <a:schemeClr val="tx1">
                    <a:lumMod val="50000"/>
                    <a:lumOff val="50000"/>
                    <a:alpha val="37000"/>
                  </a:schemeClr>
                </a:solidFill>
              </a:rPr>
              <a:t>“</a:t>
            </a:r>
            <a:endParaRPr lang="ko-KR" altLang="en-US" sz="13800" b="1" dirty="0">
              <a:solidFill>
                <a:schemeClr val="tx1">
                  <a:lumMod val="50000"/>
                  <a:lumOff val="50000"/>
                  <a:alpha val="37000"/>
                </a:schemeClr>
              </a:solidFill>
            </a:endParaRPr>
          </a:p>
        </p:txBody>
      </p:sp>
      <p:sp>
        <p:nvSpPr>
          <p:cNvPr id="22" name="모서리가 둥근 직사각형 7">
            <a:extLst>
              <a:ext uri="{FF2B5EF4-FFF2-40B4-BE49-F238E27FC236}">
                <a16:creationId xmlns:a16="http://schemas.microsoft.com/office/drawing/2014/main" id="{CCF04483-C1A1-458D-A5CF-7C82D80125D7}"/>
              </a:ext>
            </a:extLst>
          </p:cNvPr>
          <p:cNvSpPr/>
          <p:nvPr/>
        </p:nvSpPr>
        <p:spPr>
          <a:xfrm>
            <a:off x="1144522" y="1953271"/>
            <a:ext cx="2980944" cy="53035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컨테이너란</a:t>
            </a:r>
          </a:p>
        </p:txBody>
      </p:sp>
    </p:spTree>
    <p:extLst>
      <p:ext uri="{BB962C8B-B14F-4D97-AF65-F5344CB8AC3E}">
        <p14:creationId xmlns:p14="http://schemas.microsoft.com/office/powerpoint/2010/main" val="3459545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8A4AE1C-3030-4627-93E1-3FBAA2FACC2E}"/>
              </a:ext>
            </a:extLst>
          </p:cNvPr>
          <p:cNvGrpSpPr/>
          <p:nvPr/>
        </p:nvGrpSpPr>
        <p:grpSpPr>
          <a:xfrm>
            <a:off x="1243769" y="2632853"/>
            <a:ext cx="2937706" cy="2532506"/>
            <a:chOff x="4378510" y="3286862"/>
            <a:chExt cx="1175148" cy="1013059"/>
          </a:xfrm>
        </p:grpSpPr>
        <p:sp>
          <p:nvSpPr>
            <p:cNvPr id="226" name="이등변 삼각형 225">
              <a:extLst>
                <a:ext uri="{FF2B5EF4-FFF2-40B4-BE49-F238E27FC236}">
                  <a16:creationId xmlns:a16="http://schemas.microsoft.com/office/drawing/2014/main" id="{8ABFDC17-24DB-4994-8379-22399E6A4855}"/>
                </a:ext>
              </a:extLst>
            </p:cNvPr>
            <p:cNvSpPr/>
            <p:nvPr/>
          </p:nvSpPr>
          <p:spPr>
            <a:xfrm>
              <a:off x="4378510" y="3286862"/>
              <a:ext cx="1175148" cy="1013059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7D4E09F-B0B2-437E-B353-F2A2172E746C}"/>
                </a:ext>
              </a:extLst>
            </p:cNvPr>
            <p:cNvSpPr/>
            <p:nvPr/>
          </p:nvSpPr>
          <p:spPr>
            <a:xfrm>
              <a:off x="4729738" y="3793392"/>
              <a:ext cx="472691" cy="4726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DD80E73-765B-4474-86E4-DF2319C2F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757318" y="3841015"/>
              <a:ext cx="206765" cy="196045"/>
            </a:xfrm>
            <a:prstGeom prst="rect">
              <a:avLst/>
            </a:prstGeom>
          </p:spPr>
        </p:pic>
        <p:pic>
          <p:nvPicPr>
            <p:cNvPr id="228" name="그림 227">
              <a:extLst>
                <a:ext uri="{FF2B5EF4-FFF2-40B4-BE49-F238E27FC236}">
                  <a16:creationId xmlns:a16="http://schemas.microsoft.com/office/drawing/2014/main" id="{E09AB91E-E4F3-4A23-BBBD-9F20B9968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992297" y="3841015"/>
              <a:ext cx="206765" cy="196045"/>
            </a:xfrm>
            <a:prstGeom prst="rect">
              <a:avLst/>
            </a:prstGeom>
          </p:spPr>
        </p:pic>
        <p:pic>
          <p:nvPicPr>
            <p:cNvPr id="229" name="그림 228">
              <a:extLst>
                <a:ext uri="{FF2B5EF4-FFF2-40B4-BE49-F238E27FC236}">
                  <a16:creationId xmlns:a16="http://schemas.microsoft.com/office/drawing/2014/main" id="{43F1B993-F356-4A7E-849F-8C6DE61A7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862530" y="4040126"/>
              <a:ext cx="206765" cy="196045"/>
            </a:xfrm>
            <a:prstGeom prst="rect">
              <a:avLst/>
            </a:prstGeom>
          </p:spPr>
        </p:pic>
      </p:grpSp>
      <p:sp>
        <p:nvSpPr>
          <p:cNvPr id="18" name="모서리가 둥근 직사각형 17"/>
          <p:cNvSpPr/>
          <p:nvPr/>
        </p:nvSpPr>
        <p:spPr>
          <a:xfrm>
            <a:off x="4752485" y="3335229"/>
            <a:ext cx="5013213" cy="178510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sz="2000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파드의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개수 유지 및 관리</a:t>
            </a:r>
            <a:b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ko-KR" altLang="en-US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실행되는 </a:t>
            </a:r>
            <a:r>
              <a:rPr lang="ko-KR" altLang="en-US" sz="2000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파드를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안정적으로 유지 </a:t>
            </a:r>
            <a:b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ko-KR" altLang="en-US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sz="2000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파드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개수에 대한 가용성 보장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2E8077-676B-439B-B8FA-DEC9CC2110EF}"/>
              </a:ext>
            </a:extLst>
          </p:cNvPr>
          <p:cNvSpPr txBox="1"/>
          <p:nvPr/>
        </p:nvSpPr>
        <p:spPr>
          <a:xfrm>
            <a:off x="1867070" y="5331017"/>
            <a:ext cx="1691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ReplicaSet</a:t>
            </a:r>
            <a:endParaRPr lang="ko-KR" altLang="en-US" sz="2400" dirty="0">
              <a:latin typeface="맑은 고딕" panose="020B0503020000020004" pitchFamily="50" charset="-127"/>
              <a:ea typeface="KoPub돋움체 Medium" panose="00000600000000000000"/>
            </a:endParaRP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B071AE5B-C5E2-4A80-978E-282A27D67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ADB84294-004E-401C-BAB8-B1B7B301AA18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1789016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 err="1">
                <a:solidFill>
                  <a:srgbClr val="21569E"/>
                </a:solidFill>
              </a:rPr>
              <a:t>ReplicaSet</a:t>
            </a:r>
            <a:r>
              <a:rPr lang="en-US" altLang="ko-KR" sz="2000" dirty="0">
                <a:solidFill>
                  <a:srgbClr val="21569E"/>
                </a:solidFill>
              </a:rPr>
              <a:t> </a:t>
            </a:r>
            <a:r>
              <a:rPr lang="ko-KR" altLang="en-US" sz="2000" dirty="0">
                <a:solidFill>
                  <a:srgbClr val="21569E"/>
                </a:solidFill>
              </a:rPr>
              <a:t>소개</a:t>
            </a:r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034AB839-722C-4C96-9E12-A47E5BD24193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F5148D4F-7F91-4F9D-87C1-D61CED5E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3649269" cy="332399"/>
          </a:xfrm>
        </p:spPr>
        <p:txBody>
          <a:bodyPr/>
          <a:lstStyle/>
          <a:p>
            <a:r>
              <a:rPr lang="en-US" altLang="ko-KR" dirty="0"/>
              <a:t>Kubernetes Resource </a:t>
            </a:r>
            <a:r>
              <a:rPr lang="ko-KR" altLang="en-US" dirty="0"/>
              <a:t>소개</a:t>
            </a:r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2B7F5372-69F1-405E-B713-74442011B542}"/>
              </a:ext>
            </a:extLst>
          </p:cNvPr>
          <p:cNvSpPr txBox="1"/>
          <p:nvPr/>
        </p:nvSpPr>
        <p:spPr>
          <a:xfrm>
            <a:off x="344489" y="1570724"/>
            <a:ext cx="9217022" cy="408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anchor="ctr">
            <a:noAutofit/>
          </a:bodyPr>
          <a:lstStyle>
            <a:defPPr>
              <a:defRPr lang="en-US"/>
            </a:defPPr>
            <a:lvl1pPr indent="0" algn="ctr" defTabSz="914400" latinLnBrk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Medium"/>
                <a:ea typeface="KoPub돋움체 Medium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KoPub돋움체 Medium"/>
                <a:ea typeface="KoPub돋움체 Medium"/>
              </a:defRPr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KoPub돋움체 Medium"/>
                <a:ea typeface="KoPub돋움체 Medium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ko-KR" altLang="en-US" dirty="0" err="1">
                <a:effectLst/>
              </a:rPr>
              <a:t>레플리카셋</a:t>
            </a:r>
            <a:r>
              <a:rPr lang="ko-KR" altLang="en-US" dirty="0">
                <a:effectLst/>
              </a:rPr>
              <a:t> 특징</a:t>
            </a:r>
          </a:p>
        </p:txBody>
      </p:sp>
    </p:spTree>
    <p:extLst>
      <p:ext uri="{BB962C8B-B14F-4D97-AF65-F5344CB8AC3E}">
        <p14:creationId xmlns:p14="http://schemas.microsoft.com/office/powerpoint/2010/main" val="3045496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5CEDB35-F70A-41C5-9761-D81CD7F1939C}"/>
              </a:ext>
            </a:extLst>
          </p:cNvPr>
          <p:cNvGrpSpPr/>
          <p:nvPr/>
        </p:nvGrpSpPr>
        <p:grpSpPr>
          <a:xfrm>
            <a:off x="1342955" y="2878240"/>
            <a:ext cx="2409036" cy="2409036"/>
            <a:chOff x="3173316" y="3564793"/>
            <a:chExt cx="472691" cy="472691"/>
          </a:xfrm>
        </p:grpSpPr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CB13571C-15BC-426B-92C9-555830D8B86B}"/>
                </a:ext>
              </a:extLst>
            </p:cNvPr>
            <p:cNvSpPr/>
            <p:nvPr/>
          </p:nvSpPr>
          <p:spPr>
            <a:xfrm>
              <a:off x="3173316" y="3564793"/>
              <a:ext cx="472691" cy="4726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1" name="그림 230">
              <a:extLst>
                <a:ext uri="{FF2B5EF4-FFF2-40B4-BE49-F238E27FC236}">
                  <a16:creationId xmlns:a16="http://schemas.microsoft.com/office/drawing/2014/main" id="{F57873BE-38C5-45DF-90FC-C40A3425F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202896" y="3612414"/>
              <a:ext cx="206765" cy="196045"/>
            </a:xfrm>
            <a:prstGeom prst="rect">
              <a:avLst/>
            </a:prstGeom>
          </p:spPr>
        </p:pic>
        <p:pic>
          <p:nvPicPr>
            <p:cNvPr id="232" name="그림 231">
              <a:extLst>
                <a:ext uri="{FF2B5EF4-FFF2-40B4-BE49-F238E27FC236}">
                  <a16:creationId xmlns:a16="http://schemas.microsoft.com/office/drawing/2014/main" id="{2C036EB1-C9E7-4A15-BFE5-5AD8BC6A4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424451" y="3612414"/>
              <a:ext cx="206765" cy="196045"/>
            </a:xfrm>
            <a:prstGeom prst="rect">
              <a:avLst/>
            </a:prstGeom>
          </p:spPr>
        </p:pic>
        <p:pic>
          <p:nvPicPr>
            <p:cNvPr id="233" name="그림 232">
              <a:extLst>
                <a:ext uri="{FF2B5EF4-FFF2-40B4-BE49-F238E27FC236}">
                  <a16:creationId xmlns:a16="http://schemas.microsoft.com/office/drawing/2014/main" id="{1B1C2F4A-C478-42B4-8F54-C50AA9C8E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308108" y="3824949"/>
              <a:ext cx="206765" cy="196045"/>
            </a:xfrm>
            <a:prstGeom prst="rect">
              <a:avLst/>
            </a:prstGeom>
          </p:spPr>
        </p:pic>
      </p:grpSp>
      <p:sp>
        <p:nvSpPr>
          <p:cNvPr id="17" name="모서리가 둥근 직사각형 16"/>
          <p:cNvSpPr/>
          <p:nvPr/>
        </p:nvSpPr>
        <p:spPr>
          <a:xfrm>
            <a:off x="4204057" y="2878696"/>
            <a:ext cx="5357454" cy="278537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컨테이너가 직접 실행되는 장소</a:t>
            </a:r>
            <a:b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ko-KR" altLang="en-US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컨테이너를 돌리는 최소한의 단위</a:t>
            </a:r>
            <a:b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ko-KR" altLang="en-US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하나 이상의 컨테이너 그룹</a:t>
            </a:r>
            <a:b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ko-KR" altLang="en-US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컨테이너를 직접 관리하지 않고 </a:t>
            </a:r>
            <a:r>
              <a:rPr lang="ko-KR" altLang="en-US" sz="2000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파드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단위로 관리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8FFE17-AAEA-40C8-83A9-7680322FE739}"/>
              </a:ext>
            </a:extLst>
          </p:cNvPr>
          <p:cNvSpPr txBox="1"/>
          <p:nvPr/>
        </p:nvSpPr>
        <p:spPr>
          <a:xfrm>
            <a:off x="2174098" y="5445933"/>
            <a:ext cx="74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Pod</a:t>
            </a:r>
            <a:endParaRPr lang="ko-KR" altLang="en-US" sz="2400" dirty="0">
              <a:latin typeface="맑은 고딕" panose="020B0503020000020004" pitchFamily="50" charset="-127"/>
              <a:ea typeface="KoPub돋움체 Medium" panose="00000600000000000000"/>
            </a:endParaRP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4606CA45-3C07-4F3A-993C-C2EBAAC9A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DE40A588-D2C6-41E1-9983-43AF05470831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1051250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>
                <a:solidFill>
                  <a:srgbClr val="21569E"/>
                </a:solidFill>
              </a:rPr>
              <a:t>Pod </a:t>
            </a:r>
            <a:r>
              <a:rPr lang="ko-KR" altLang="en-US" sz="2000" dirty="0">
                <a:solidFill>
                  <a:srgbClr val="21569E"/>
                </a:solidFill>
              </a:rPr>
              <a:t>소개</a:t>
            </a: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ECA2C82D-FC1A-4F22-A4FE-BDDB61B8AD54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FCD127FA-11BC-4B5C-95B7-CA11480B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3649269" cy="332399"/>
          </a:xfrm>
        </p:spPr>
        <p:txBody>
          <a:bodyPr/>
          <a:lstStyle/>
          <a:p>
            <a:r>
              <a:rPr lang="en-US" altLang="ko-KR" dirty="0"/>
              <a:t>Kubernetes Resource </a:t>
            </a:r>
            <a:r>
              <a:rPr lang="ko-KR" altLang="en-US" dirty="0"/>
              <a:t>소개</a:t>
            </a: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BCE97817-0003-484B-91E7-E85DE59AAA4F}"/>
              </a:ext>
            </a:extLst>
          </p:cNvPr>
          <p:cNvSpPr txBox="1"/>
          <p:nvPr/>
        </p:nvSpPr>
        <p:spPr>
          <a:xfrm>
            <a:off x="344489" y="1570724"/>
            <a:ext cx="9217022" cy="408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anchor="ctr">
            <a:noAutofit/>
          </a:bodyPr>
          <a:lstStyle>
            <a:defPPr>
              <a:defRPr lang="en-US"/>
            </a:defPPr>
            <a:lvl1pPr indent="0" algn="ctr" defTabSz="914400" latinLnBrk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Medium"/>
                <a:ea typeface="KoPub돋움체 Medium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KoPub돋움체 Medium"/>
                <a:ea typeface="KoPub돋움체 Medium"/>
              </a:defRPr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KoPub돋움체 Medium"/>
                <a:ea typeface="KoPub돋움체 Medium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ko-KR" altLang="en-US" dirty="0" err="1">
                <a:effectLst/>
              </a:rPr>
              <a:t>파드</a:t>
            </a:r>
            <a:r>
              <a:rPr lang="ko-KR" altLang="en-US" dirty="0">
                <a:effectLst/>
              </a:rPr>
              <a:t> 특징</a:t>
            </a:r>
          </a:p>
        </p:txBody>
      </p:sp>
    </p:spTree>
    <p:extLst>
      <p:ext uri="{BB962C8B-B14F-4D97-AF65-F5344CB8AC3E}">
        <p14:creationId xmlns:p14="http://schemas.microsoft.com/office/powerpoint/2010/main" val="650438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1989904" y="2203506"/>
            <a:ext cx="468622" cy="4686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705594" y="2654159"/>
            <a:ext cx="1064451" cy="1064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391786" y="3059250"/>
            <a:ext cx="2009775" cy="987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8C755F2-5DFC-4E50-B694-AB6A0423F5BB}"/>
              </a:ext>
            </a:extLst>
          </p:cNvPr>
          <p:cNvGrpSpPr/>
          <p:nvPr/>
        </p:nvGrpSpPr>
        <p:grpSpPr>
          <a:xfrm>
            <a:off x="1425918" y="4250360"/>
            <a:ext cx="1622614" cy="1622614"/>
            <a:chOff x="752405" y="3972336"/>
            <a:chExt cx="2409036" cy="2409036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B13571C-15BC-426B-92C9-555830D8B86B}"/>
                </a:ext>
              </a:extLst>
            </p:cNvPr>
            <p:cNvSpPr/>
            <p:nvPr/>
          </p:nvSpPr>
          <p:spPr>
            <a:xfrm>
              <a:off x="752405" y="3972336"/>
              <a:ext cx="2409036" cy="240903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F57873BE-38C5-45DF-90FC-C40A3425F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03157" y="4215033"/>
              <a:ext cx="1053763" cy="999129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2C036EB1-C9E7-4A15-BFE5-5AD8BC6A4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32297" y="4215033"/>
              <a:ext cx="1053763" cy="999129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1B1C2F4A-C478-42B4-8F54-C50AA9C8E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39363" y="5298203"/>
              <a:ext cx="1053763" cy="999129"/>
            </a:xfrm>
            <a:prstGeom prst="rect">
              <a:avLst/>
            </a:prstGeom>
          </p:spPr>
        </p:pic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B13571C-15BC-426B-92C9-555830D8B86B}"/>
              </a:ext>
            </a:extLst>
          </p:cNvPr>
          <p:cNvSpPr/>
          <p:nvPr/>
        </p:nvSpPr>
        <p:spPr>
          <a:xfrm>
            <a:off x="1425917" y="3309331"/>
            <a:ext cx="1622615" cy="4936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Service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cxnSpLocks/>
            <a:stCxn id="63" idx="2"/>
          </p:cNvCxnSpPr>
          <p:nvPr/>
        </p:nvCxnSpPr>
        <p:spPr>
          <a:xfrm>
            <a:off x="2237225" y="3803001"/>
            <a:ext cx="0" cy="44182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cxnSpLocks/>
            <a:endCxn id="63" idx="0"/>
          </p:cNvCxnSpPr>
          <p:nvPr/>
        </p:nvCxnSpPr>
        <p:spPr>
          <a:xfrm>
            <a:off x="2232604" y="2815242"/>
            <a:ext cx="4621" cy="49408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/>
          <p:nvPr/>
        </p:nvSpPr>
        <p:spPr>
          <a:xfrm>
            <a:off x="4107602" y="2860631"/>
            <a:ext cx="5282927" cy="278537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클러스터 외부에서 클러스터 내부 </a:t>
            </a:r>
            <a:r>
              <a:rPr lang="ko-KR" altLang="en-US" sz="2000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파드에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접근</a:t>
            </a:r>
            <a:b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ko-KR" altLang="en-US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고정된 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IP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주소 할당</a:t>
            </a:r>
            <a:b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ko-KR" altLang="en-US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sz="2000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파드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간의 로드 </a:t>
            </a:r>
            <a:r>
              <a:rPr lang="ko-KR" altLang="en-US" sz="2000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밸런싱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지원</a:t>
            </a:r>
            <a:b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ko-KR" altLang="en-US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하나 또는 여러 개의 포트 지원</a:t>
            </a: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C729C6E1-0F2B-4A6C-8CBF-A1AA50595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E7BF8A-72EA-4CF7-9F15-B7B865CACA23}"/>
              </a:ext>
            </a:extLst>
          </p:cNvPr>
          <p:cNvSpPr txBox="1"/>
          <p:nvPr/>
        </p:nvSpPr>
        <p:spPr>
          <a:xfrm>
            <a:off x="1874293" y="5872974"/>
            <a:ext cx="746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Pod</a:t>
            </a:r>
            <a:endParaRPr lang="ko-KR" altLang="en-US" sz="2400" dirty="0">
              <a:latin typeface="맑은 고딕" panose="020B0503020000020004" pitchFamily="50" charset="-127"/>
              <a:ea typeface="KoPub돋움체 Medium" panose="00000600000000000000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4D9E9528-2AF4-4692-A64F-087C6305C27A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1421030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>
                <a:solidFill>
                  <a:srgbClr val="21569E"/>
                </a:solidFill>
              </a:rPr>
              <a:t>Service </a:t>
            </a:r>
            <a:r>
              <a:rPr lang="ko-KR" altLang="en-US" sz="2000" dirty="0">
                <a:solidFill>
                  <a:srgbClr val="21569E"/>
                </a:solidFill>
              </a:rPr>
              <a:t>소개</a:t>
            </a:r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58C81A17-DFD6-43F7-8714-283E5BBB7185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3F5373E0-7C94-4B9A-8DDE-DD22C8932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3649269" cy="332399"/>
          </a:xfrm>
        </p:spPr>
        <p:txBody>
          <a:bodyPr/>
          <a:lstStyle/>
          <a:p>
            <a:r>
              <a:rPr lang="en-US" altLang="ko-KR" dirty="0"/>
              <a:t>Kubernetes Resource </a:t>
            </a:r>
            <a:r>
              <a:rPr lang="ko-KR" altLang="en-US" dirty="0"/>
              <a:t>소개</a:t>
            </a:r>
          </a:p>
        </p:txBody>
      </p:sp>
      <p:sp>
        <p:nvSpPr>
          <p:cNvPr id="21" name="텍스트 개체 틀 7">
            <a:extLst>
              <a:ext uri="{FF2B5EF4-FFF2-40B4-BE49-F238E27FC236}">
                <a16:creationId xmlns:a16="http://schemas.microsoft.com/office/drawing/2014/main" id="{B8FDD7B8-B6D9-4D51-81DA-8F126FC35AE0}"/>
              </a:ext>
            </a:extLst>
          </p:cNvPr>
          <p:cNvSpPr txBox="1"/>
          <p:nvPr/>
        </p:nvSpPr>
        <p:spPr>
          <a:xfrm>
            <a:off x="344489" y="1570724"/>
            <a:ext cx="9217022" cy="408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anchor="ctr">
            <a:noAutofit/>
          </a:bodyPr>
          <a:lstStyle>
            <a:defPPr>
              <a:defRPr lang="en-US"/>
            </a:defPPr>
            <a:lvl1pPr indent="0" algn="ctr" defTabSz="914400" latinLnBrk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Medium"/>
                <a:ea typeface="KoPub돋움체 Medium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KoPub돋움체 Medium"/>
                <a:ea typeface="KoPub돋움체 Medium"/>
              </a:defRPr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KoPub돋움체 Medium"/>
                <a:ea typeface="KoPub돋움체 Medium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ko-KR" altLang="en-US" dirty="0">
                <a:effectLst/>
              </a:rPr>
              <a:t>서비스 특징</a:t>
            </a:r>
          </a:p>
        </p:txBody>
      </p:sp>
    </p:spTree>
    <p:extLst>
      <p:ext uri="{BB962C8B-B14F-4D97-AF65-F5344CB8AC3E}">
        <p14:creationId xmlns:p14="http://schemas.microsoft.com/office/powerpoint/2010/main" val="3045496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A9442D-D776-4766-8C6A-AC559D805F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14"/>
          <a:stretch/>
        </p:blipFill>
        <p:spPr>
          <a:xfrm>
            <a:off x="1201432" y="2734454"/>
            <a:ext cx="2355756" cy="2351392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137274" y="2633786"/>
            <a:ext cx="5424237" cy="340093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특정 </a:t>
            </a:r>
            <a:r>
              <a:rPr lang="ko-KR" altLang="en-US" sz="2000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파드와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상관없이 별도의 생명주기를 가지는 독립적인 볼륨</a:t>
            </a:r>
            <a:b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ko-KR" altLang="en-US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sz="2000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프로비저닝은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정적 방법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동적 방법 두 가지 방법으로 생성</a:t>
            </a:r>
            <a:b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PVC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로 부터 요청이 들어오면 요청에 맞는 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PV 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할당</a:t>
            </a:r>
            <a:b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PV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와 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PVC 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매핑은 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1:1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관계로 바인딩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4606CA45-3C07-4F3A-993C-C2EBAAC9A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617A9B-C068-4B9E-B811-26975E31E064}"/>
              </a:ext>
            </a:extLst>
          </p:cNvPr>
          <p:cNvSpPr txBox="1"/>
          <p:nvPr/>
        </p:nvSpPr>
        <p:spPr>
          <a:xfrm>
            <a:off x="963281" y="5085846"/>
            <a:ext cx="2832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Persistent Volume</a:t>
            </a:r>
            <a:endParaRPr lang="ko-KR" altLang="en-US" sz="2400" dirty="0">
              <a:latin typeface="맑은 고딕" panose="020B0503020000020004" pitchFamily="50" charset="-127"/>
              <a:ea typeface="KoPub돋움체 Medium" panose="00000600000000000000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BA8996CB-4751-47C8-9A1D-BDB589904D6F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2677592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>
                <a:solidFill>
                  <a:srgbClr val="21569E"/>
                </a:solidFill>
              </a:rPr>
              <a:t>Persistent Volume </a:t>
            </a:r>
            <a:r>
              <a:rPr lang="ko-KR" altLang="en-US" sz="2000" dirty="0">
                <a:solidFill>
                  <a:srgbClr val="21569E"/>
                </a:solidFill>
              </a:rPr>
              <a:t>소개</a:t>
            </a:r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DEA6E013-C12C-49A8-B9D0-C69F9E4410C3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0E27A4C3-32B2-4D64-8D9A-747407C7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3649269" cy="332399"/>
          </a:xfrm>
        </p:spPr>
        <p:txBody>
          <a:bodyPr/>
          <a:lstStyle/>
          <a:p>
            <a:r>
              <a:rPr lang="en-US" altLang="ko-KR" dirty="0"/>
              <a:t>Kubernetes Resource </a:t>
            </a:r>
            <a:r>
              <a:rPr lang="ko-KR" altLang="en-US" dirty="0"/>
              <a:t>소개</a:t>
            </a:r>
          </a:p>
        </p:txBody>
      </p:sp>
      <p:sp>
        <p:nvSpPr>
          <p:cNvPr id="12" name="텍스트 개체 틀 7">
            <a:extLst>
              <a:ext uri="{FF2B5EF4-FFF2-40B4-BE49-F238E27FC236}">
                <a16:creationId xmlns:a16="http://schemas.microsoft.com/office/drawing/2014/main" id="{6950C07F-43F2-4390-A93B-57B677D54E5A}"/>
              </a:ext>
            </a:extLst>
          </p:cNvPr>
          <p:cNvSpPr txBox="1"/>
          <p:nvPr/>
        </p:nvSpPr>
        <p:spPr>
          <a:xfrm>
            <a:off x="344489" y="1570724"/>
            <a:ext cx="9217022" cy="408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anchor="ctr">
            <a:noAutofit/>
          </a:bodyPr>
          <a:lstStyle>
            <a:defPPr>
              <a:defRPr lang="en-US"/>
            </a:defPPr>
            <a:lvl1pPr indent="0" algn="ctr" defTabSz="914400" latinLnBrk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Medium"/>
                <a:ea typeface="KoPub돋움체 Medium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KoPub돋움체 Medium"/>
                <a:ea typeface="KoPub돋움체 Medium"/>
              </a:defRPr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KoPub돋움체 Medium"/>
                <a:ea typeface="KoPub돋움체 Medium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ko-KR" altLang="en-US" dirty="0" err="1">
                <a:effectLst/>
              </a:rPr>
              <a:t>퍼시스턴트</a:t>
            </a:r>
            <a:r>
              <a:rPr lang="ko-KR" altLang="en-US" dirty="0">
                <a:effectLst/>
              </a:rPr>
              <a:t> 볼륨 특징</a:t>
            </a:r>
          </a:p>
        </p:txBody>
      </p:sp>
    </p:spTree>
    <p:extLst>
      <p:ext uri="{BB962C8B-B14F-4D97-AF65-F5344CB8AC3E}">
        <p14:creationId xmlns:p14="http://schemas.microsoft.com/office/powerpoint/2010/main" val="1144420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239136C9-AD91-4E29-85D0-7591F9C4E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7" r="34301"/>
          <a:stretch/>
        </p:blipFill>
        <p:spPr>
          <a:xfrm>
            <a:off x="1271919" y="2736203"/>
            <a:ext cx="2181226" cy="2351392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452753" y="2924878"/>
            <a:ext cx="5214501" cy="278537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사용자가 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PV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 하는 요청</a:t>
            </a:r>
            <a:b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ko-KR" altLang="en-US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sz="2000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파드와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PV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연결</a:t>
            </a:r>
            <a:b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요청 시 스토리지 용량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접근방법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2000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셀럭터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등 설정 가능</a:t>
            </a:r>
            <a:b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PV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와 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PVC 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매핑은 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1:1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관계로 바인딩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8FFE17-AAEA-40C8-83A9-7680322FE739}"/>
              </a:ext>
            </a:extLst>
          </p:cNvPr>
          <p:cNvSpPr txBox="1"/>
          <p:nvPr/>
        </p:nvSpPr>
        <p:spPr>
          <a:xfrm>
            <a:off x="483235" y="5087595"/>
            <a:ext cx="3758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Persistent Volume Claim</a:t>
            </a:r>
            <a:endParaRPr lang="ko-KR" altLang="en-US" sz="2400" dirty="0">
              <a:latin typeface="맑은 고딕" panose="020B0503020000020004" pitchFamily="50" charset="-127"/>
              <a:ea typeface="KoPub돋움체 Medium" panose="00000600000000000000"/>
            </a:endParaRP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4606CA45-3C07-4F3A-993C-C2EBAAC9A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325A5046-90E8-4A31-A725-D2FE5F963C01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3414974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>
                <a:solidFill>
                  <a:srgbClr val="21569E"/>
                </a:solidFill>
              </a:rPr>
              <a:t>Persistent Volume Claim </a:t>
            </a:r>
            <a:r>
              <a:rPr lang="ko-KR" altLang="en-US" sz="2000" dirty="0">
                <a:solidFill>
                  <a:srgbClr val="21569E"/>
                </a:solidFill>
              </a:rPr>
              <a:t>소개</a:t>
            </a: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4FE587AC-FD6E-4536-88C2-0A3D8F1314BF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82AA02CD-3AD6-4B6E-A2B7-C578EADD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3649269" cy="332399"/>
          </a:xfrm>
        </p:spPr>
        <p:txBody>
          <a:bodyPr/>
          <a:lstStyle/>
          <a:p>
            <a:r>
              <a:rPr lang="en-US" altLang="ko-KR" dirty="0"/>
              <a:t>Kubernetes Resource </a:t>
            </a:r>
            <a:r>
              <a:rPr lang="ko-KR" altLang="en-US" dirty="0"/>
              <a:t>소개</a:t>
            </a:r>
          </a:p>
        </p:txBody>
      </p:sp>
      <p:sp>
        <p:nvSpPr>
          <p:cNvPr id="14" name="텍스트 개체 틀 7">
            <a:extLst>
              <a:ext uri="{FF2B5EF4-FFF2-40B4-BE49-F238E27FC236}">
                <a16:creationId xmlns:a16="http://schemas.microsoft.com/office/drawing/2014/main" id="{A2088478-3707-4EB0-A9F6-8D99A61025F7}"/>
              </a:ext>
            </a:extLst>
          </p:cNvPr>
          <p:cNvSpPr txBox="1"/>
          <p:nvPr/>
        </p:nvSpPr>
        <p:spPr>
          <a:xfrm>
            <a:off x="344489" y="1570724"/>
            <a:ext cx="9217022" cy="408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anchor="ctr">
            <a:noAutofit/>
          </a:bodyPr>
          <a:lstStyle>
            <a:defPPr>
              <a:defRPr lang="en-US"/>
            </a:defPPr>
            <a:lvl1pPr indent="0" algn="ctr" defTabSz="914400" latinLnBrk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Medium"/>
                <a:ea typeface="KoPub돋움체 Medium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KoPub돋움체 Medium"/>
                <a:ea typeface="KoPub돋움체 Medium"/>
              </a:defRPr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KoPub돋움체 Medium"/>
                <a:ea typeface="KoPub돋움체 Medium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ko-KR" altLang="en-US" dirty="0" err="1">
                <a:effectLst/>
              </a:rPr>
              <a:t>퍼시스턴트</a:t>
            </a:r>
            <a:r>
              <a:rPr lang="ko-KR" altLang="en-US" dirty="0">
                <a:effectLst/>
              </a:rPr>
              <a:t> 볼륨 클레임 특징</a:t>
            </a:r>
          </a:p>
        </p:txBody>
      </p:sp>
    </p:spTree>
    <p:extLst>
      <p:ext uri="{BB962C8B-B14F-4D97-AF65-F5344CB8AC3E}">
        <p14:creationId xmlns:p14="http://schemas.microsoft.com/office/powerpoint/2010/main" val="3045496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BF23FBCB-2B3C-49DF-B63E-92C6C9D35A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59"/>
          <a:stretch/>
        </p:blipFill>
        <p:spPr>
          <a:xfrm>
            <a:off x="1213157" y="2736203"/>
            <a:ext cx="2352664" cy="2351392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431200" y="2626275"/>
            <a:ext cx="5130311" cy="332398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PV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로 확보한 스토리지 종류를 정의 하는 리소스</a:t>
            </a:r>
            <a:b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PV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 동적 </a:t>
            </a:r>
            <a:r>
              <a:rPr lang="ko-KR" altLang="en-US" sz="2000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프로비저닝일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때 사용되며 동적 </a:t>
            </a:r>
            <a:r>
              <a:rPr lang="ko-KR" altLang="en-US" sz="2000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프로비저닝을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활성화 하려면 하나 이상의 스토리지 클래스가 미리 생성 되어 있어야함</a:t>
            </a:r>
            <a:b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스토리지 클래스를 미리 정의하면 그에 맞는 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PV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바로 생성할 수 있음 </a:t>
            </a: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4606CA45-3C07-4F3A-993C-C2EBAAC9A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AFED6E-E1CD-4D31-BC36-8B9D952F95BB}"/>
              </a:ext>
            </a:extLst>
          </p:cNvPr>
          <p:cNvSpPr txBox="1"/>
          <p:nvPr/>
        </p:nvSpPr>
        <p:spPr>
          <a:xfrm>
            <a:off x="1367574" y="5087595"/>
            <a:ext cx="204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StorageClass</a:t>
            </a:r>
            <a:endParaRPr lang="ko-KR" altLang="en-US" sz="2400" dirty="0">
              <a:latin typeface="맑은 고딕" panose="020B0503020000020004" pitchFamily="50" charset="-127"/>
              <a:ea typeface="KoPub돋움체 Medium" panose="00000600000000000000"/>
            </a:endParaRP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F1C102E7-8D2A-4DBC-87A8-BE9FB3BCB7E8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2069669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 err="1">
                <a:solidFill>
                  <a:srgbClr val="21569E"/>
                </a:solidFill>
              </a:rPr>
              <a:t>StorageClass</a:t>
            </a:r>
            <a:r>
              <a:rPr lang="en-US" altLang="ko-KR" sz="2000" dirty="0">
                <a:solidFill>
                  <a:srgbClr val="21569E"/>
                </a:solidFill>
              </a:rPr>
              <a:t> </a:t>
            </a:r>
            <a:r>
              <a:rPr lang="ko-KR" altLang="en-US" sz="2000" dirty="0">
                <a:solidFill>
                  <a:srgbClr val="21569E"/>
                </a:solidFill>
              </a:rPr>
              <a:t>소개</a:t>
            </a: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25332900-6487-477B-B3CC-5237EA4FC751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051ECE2-3F95-4314-94A5-0679569D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3649269" cy="332399"/>
          </a:xfrm>
        </p:spPr>
        <p:txBody>
          <a:bodyPr/>
          <a:lstStyle/>
          <a:p>
            <a:r>
              <a:rPr lang="en-US" altLang="ko-KR" dirty="0"/>
              <a:t>Kubernetes Resource </a:t>
            </a:r>
            <a:r>
              <a:rPr lang="ko-KR" altLang="en-US" dirty="0"/>
              <a:t>소개</a:t>
            </a:r>
          </a:p>
        </p:txBody>
      </p:sp>
      <p:sp>
        <p:nvSpPr>
          <p:cNvPr id="14" name="텍스트 개체 틀 7">
            <a:extLst>
              <a:ext uri="{FF2B5EF4-FFF2-40B4-BE49-F238E27FC236}">
                <a16:creationId xmlns:a16="http://schemas.microsoft.com/office/drawing/2014/main" id="{D98E5939-4FD7-4328-A505-1677BA1291B6}"/>
              </a:ext>
            </a:extLst>
          </p:cNvPr>
          <p:cNvSpPr txBox="1"/>
          <p:nvPr/>
        </p:nvSpPr>
        <p:spPr>
          <a:xfrm>
            <a:off x="344489" y="1570724"/>
            <a:ext cx="9217022" cy="408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anchor="ctr">
            <a:noAutofit/>
          </a:bodyPr>
          <a:lstStyle>
            <a:defPPr>
              <a:defRPr lang="en-US"/>
            </a:defPPr>
            <a:lvl1pPr indent="0" algn="ctr" defTabSz="914400" latinLnBrk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Medium"/>
                <a:ea typeface="KoPub돋움체 Medium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KoPub돋움체 Medium"/>
                <a:ea typeface="KoPub돋움체 Medium"/>
              </a:defRPr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KoPub돋움체 Medium"/>
                <a:ea typeface="KoPub돋움체 Medium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ko-KR" altLang="en-US" dirty="0">
                <a:effectLst/>
              </a:rPr>
              <a:t>스토리지 클래스 특징</a:t>
            </a:r>
          </a:p>
        </p:txBody>
      </p:sp>
    </p:spTree>
    <p:extLst>
      <p:ext uri="{BB962C8B-B14F-4D97-AF65-F5344CB8AC3E}">
        <p14:creationId xmlns:p14="http://schemas.microsoft.com/office/powerpoint/2010/main" val="3336362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4606CA45-3C07-4F3A-993C-C2EBAAC9A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36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44489" y="2313461"/>
            <a:ext cx="4223300" cy="4213833"/>
            <a:chOff x="384839" y="1935699"/>
            <a:chExt cx="4223300" cy="421383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C68D245-C6FB-43D4-AAF9-068464F6B4C7}"/>
                </a:ext>
              </a:extLst>
            </p:cNvPr>
            <p:cNvSpPr/>
            <p:nvPr/>
          </p:nvSpPr>
          <p:spPr>
            <a:xfrm>
              <a:off x="1812022" y="1935699"/>
              <a:ext cx="1333849" cy="1333849"/>
            </a:xfrm>
            <a:prstGeom prst="ellipse">
              <a:avLst/>
            </a:prstGeom>
            <a:solidFill>
              <a:srgbClr val="3F6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A2A8CC9F-B71C-4D5D-8EEC-FB7E352E4CB6}"/>
                </a:ext>
              </a:extLst>
            </p:cNvPr>
            <p:cNvSpPr/>
            <p:nvPr/>
          </p:nvSpPr>
          <p:spPr>
            <a:xfrm rot="13464052">
              <a:off x="1614879" y="4535560"/>
              <a:ext cx="394283" cy="453005"/>
            </a:xfrm>
            <a:prstGeom prst="rightArrow">
              <a:avLst/>
            </a:prstGeom>
            <a:solidFill>
              <a:srgbClr val="B0B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E441A634-E94D-4B97-9FD2-66F44B2C6F1A}"/>
                </a:ext>
              </a:extLst>
            </p:cNvPr>
            <p:cNvSpPr/>
            <p:nvPr/>
          </p:nvSpPr>
          <p:spPr>
            <a:xfrm rot="18709169">
              <a:off x="1572934" y="3104134"/>
              <a:ext cx="394283" cy="453005"/>
            </a:xfrm>
            <a:prstGeom prst="rightArrow">
              <a:avLst/>
            </a:prstGeom>
            <a:solidFill>
              <a:srgbClr val="B0B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5C5EC2E-593F-47D9-814B-B23115D22E8E}"/>
                </a:ext>
              </a:extLst>
            </p:cNvPr>
            <p:cNvSpPr/>
            <p:nvPr/>
          </p:nvSpPr>
          <p:spPr>
            <a:xfrm>
              <a:off x="3274290" y="3387001"/>
              <a:ext cx="1333849" cy="1333849"/>
            </a:xfrm>
            <a:prstGeom prst="ellipse">
              <a:avLst/>
            </a:prstGeom>
            <a:solidFill>
              <a:srgbClr val="3F6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9BFC120-AB7D-4274-9D5A-23C97F0FBE2E}"/>
                </a:ext>
              </a:extLst>
            </p:cNvPr>
            <p:cNvSpPr/>
            <p:nvPr/>
          </p:nvSpPr>
          <p:spPr>
            <a:xfrm>
              <a:off x="384839" y="3387001"/>
              <a:ext cx="1333849" cy="1333849"/>
            </a:xfrm>
            <a:prstGeom prst="ellipse">
              <a:avLst/>
            </a:prstGeom>
            <a:solidFill>
              <a:srgbClr val="3F6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269F30C-9B58-4095-8F37-6F45A3786A20}"/>
                </a:ext>
              </a:extLst>
            </p:cNvPr>
            <p:cNvSpPr/>
            <p:nvPr/>
          </p:nvSpPr>
          <p:spPr>
            <a:xfrm>
              <a:off x="1812022" y="4815683"/>
              <a:ext cx="1333849" cy="1333849"/>
            </a:xfrm>
            <a:prstGeom prst="ellipse">
              <a:avLst/>
            </a:prstGeom>
            <a:solidFill>
              <a:srgbClr val="3F6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9B473EBC-D09D-4980-A65B-E0FA4687FD6E}"/>
                </a:ext>
              </a:extLst>
            </p:cNvPr>
            <p:cNvSpPr/>
            <p:nvPr/>
          </p:nvSpPr>
          <p:spPr>
            <a:xfrm rot="2712062">
              <a:off x="3003193" y="3095569"/>
              <a:ext cx="394283" cy="453005"/>
            </a:xfrm>
            <a:prstGeom prst="rightArrow">
              <a:avLst/>
            </a:prstGeom>
            <a:solidFill>
              <a:srgbClr val="B0B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화살표: 오른쪽 42">
              <a:extLst>
                <a:ext uri="{FF2B5EF4-FFF2-40B4-BE49-F238E27FC236}">
                  <a16:creationId xmlns:a16="http://schemas.microsoft.com/office/drawing/2014/main" id="{72E4BFA7-C248-490C-AA7A-9A27987ADD72}"/>
                </a:ext>
              </a:extLst>
            </p:cNvPr>
            <p:cNvSpPr/>
            <p:nvPr/>
          </p:nvSpPr>
          <p:spPr>
            <a:xfrm rot="7980802">
              <a:off x="3020575" y="4523185"/>
              <a:ext cx="394283" cy="453005"/>
            </a:xfrm>
            <a:prstGeom prst="rightArrow">
              <a:avLst/>
            </a:prstGeom>
            <a:solidFill>
              <a:srgbClr val="B0B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4B640E7-8F67-425D-97D9-08E5137B252E}"/>
                </a:ext>
              </a:extLst>
            </p:cNvPr>
            <p:cNvSpPr txBox="1"/>
            <p:nvPr/>
          </p:nvSpPr>
          <p:spPr>
            <a:xfrm>
              <a:off x="1818989" y="2424248"/>
              <a:ext cx="1319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Provisioning</a:t>
              </a:r>
              <a:endPara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KoPub돋움체 Medium" panose="0000060000000000000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FAA4969-8F84-43FE-A7CC-0113B4258153}"/>
                </a:ext>
              </a:extLst>
            </p:cNvPr>
            <p:cNvSpPr txBox="1"/>
            <p:nvPr/>
          </p:nvSpPr>
          <p:spPr>
            <a:xfrm>
              <a:off x="3495419" y="3880067"/>
              <a:ext cx="8915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Binding</a:t>
              </a:r>
              <a:endPara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KoPub돋움체 Medium" panose="0000060000000000000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3666543-6056-4184-B05A-46AF4CBEBF7C}"/>
                </a:ext>
              </a:extLst>
            </p:cNvPr>
            <p:cNvSpPr txBox="1"/>
            <p:nvPr/>
          </p:nvSpPr>
          <p:spPr>
            <a:xfrm>
              <a:off x="2123721" y="5313330"/>
              <a:ext cx="7104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Using</a:t>
              </a:r>
              <a:endPara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KoPub돋움체 Medium" panose="0000060000000000000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6BCE602-CFAE-4620-9A17-142D76E1E95C}"/>
                </a:ext>
              </a:extLst>
            </p:cNvPr>
            <p:cNvSpPr txBox="1"/>
            <p:nvPr/>
          </p:nvSpPr>
          <p:spPr>
            <a:xfrm>
              <a:off x="459817" y="3876165"/>
              <a:ext cx="11963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Reclaiming</a:t>
              </a:r>
              <a:endParaRPr lang="ko-KR" altLang="en-US" sz="1600" dirty="0">
                <a:solidFill>
                  <a:schemeClr val="bg1"/>
                </a:solidFill>
                <a:latin typeface="맑은 고딕" panose="020B0503020000020004" pitchFamily="50" charset="-127"/>
                <a:ea typeface="KoPub돋움체 Medium" panose="00000600000000000000"/>
              </a:endParaRPr>
            </a:p>
          </p:txBody>
        </p:sp>
      </p:grpSp>
      <p:sp>
        <p:nvSpPr>
          <p:cNvPr id="29" name="제목 1">
            <a:extLst>
              <a:ext uri="{FF2B5EF4-FFF2-40B4-BE49-F238E27FC236}">
                <a16:creationId xmlns:a16="http://schemas.microsoft.com/office/drawing/2014/main" id="{6EAD77D1-69F1-40F2-BF09-59BA7E0DD74A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2707536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>
                <a:solidFill>
                  <a:srgbClr val="21569E"/>
                </a:solidFill>
              </a:rPr>
              <a:t>PV, PVC </a:t>
            </a:r>
            <a:r>
              <a:rPr lang="ko-KR" altLang="en-US" sz="2000" dirty="0">
                <a:solidFill>
                  <a:srgbClr val="21569E"/>
                </a:solidFill>
              </a:rPr>
              <a:t>생명주기 소개</a:t>
            </a:r>
          </a:p>
        </p:txBody>
      </p:sp>
      <p:sp>
        <p:nvSpPr>
          <p:cNvPr id="23" name="모서리가 둥근 직사각형 16">
            <a:extLst>
              <a:ext uri="{FF2B5EF4-FFF2-40B4-BE49-F238E27FC236}">
                <a16:creationId xmlns:a16="http://schemas.microsoft.com/office/drawing/2014/main" id="{C53C2430-5435-400B-A09C-8C13C63F8D02}"/>
              </a:ext>
            </a:extLst>
          </p:cNvPr>
          <p:cNvSpPr/>
          <p:nvPr/>
        </p:nvSpPr>
        <p:spPr>
          <a:xfrm>
            <a:off x="4267572" y="2130861"/>
            <a:ext cx="5293939" cy="447814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Provisioning</a:t>
            </a:r>
            <a:br>
              <a:rPr lang="en-US" altLang="ko-KR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정적 방법과 동적 방법 두 가지가 있으며 </a:t>
            </a:r>
            <a:r>
              <a:rPr lang="en-US" altLang="ko-KR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PV</a:t>
            </a: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생성하는 단계</a:t>
            </a:r>
            <a:br>
              <a:rPr lang="en-US" altLang="ko-KR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Binding</a:t>
            </a:r>
            <a:br>
              <a:rPr lang="en-US" altLang="ko-KR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PVC</a:t>
            </a: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 원하는 접근방법</a:t>
            </a:r>
            <a:r>
              <a:rPr lang="en-US" altLang="ko-KR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스토리지 용량 등을 요청하면 그에 맞는 </a:t>
            </a:r>
            <a:r>
              <a:rPr lang="en-US" altLang="ko-KR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PV</a:t>
            </a: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 연결되는 단계 </a:t>
            </a:r>
            <a:br>
              <a:rPr lang="en-US" altLang="ko-KR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Using</a:t>
            </a:r>
            <a:br>
              <a:rPr lang="en-US" altLang="ko-KR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파드가</a:t>
            </a: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유지되는 동안 </a:t>
            </a:r>
            <a:r>
              <a:rPr lang="ko-KR" altLang="en-US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파드에서</a:t>
            </a: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설정된 </a:t>
            </a:r>
            <a:r>
              <a:rPr lang="en-US" altLang="ko-KR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PVC</a:t>
            </a: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 계속해서 사용되고 있는 단계</a:t>
            </a:r>
            <a:br>
              <a:rPr lang="en-US" altLang="ko-KR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Reclaiming</a:t>
            </a:r>
            <a:br>
              <a:rPr lang="en-US" altLang="ko-KR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사용이 끝난 </a:t>
            </a:r>
            <a:r>
              <a:rPr lang="en-US" altLang="ko-KR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PVC</a:t>
            </a: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는 삭제되고 사용 중이던 </a:t>
            </a:r>
            <a:r>
              <a:rPr lang="en-US" altLang="ko-KR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PV</a:t>
            </a: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는 초기화 되는 과정</a:t>
            </a:r>
            <a:endParaRPr lang="en-US" altLang="ko-KR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D96E8F3F-A1D2-44A4-A623-74804687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3649269" cy="332399"/>
          </a:xfrm>
        </p:spPr>
        <p:txBody>
          <a:bodyPr/>
          <a:lstStyle/>
          <a:p>
            <a:r>
              <a:rPr lang="en-US" altLang="ko-KR" dirty="0"/>
              <a:t>Kubernetes Resource </a:t>
            </a:r>
            <a:r>
              <a:rPr lang="ko-KR" altLang="en-US" dirty="0"/>
              <a:t>소개</a:t>
            </a:r>
          </a:p>
        </p:txBody>
      </p: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9BA6942A-85DF-47BA-86E6-6B5B80299EB5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20" name="텍스트 개체 틀 7">
            <a:extLst>
              <a:ext uri="{FF2B5EF4-FFF2-40B4-BE49-F238E27FC236}">
                <a16:creationId xmlns:a16="http://schemas.microsoft.com/office/drawing/2014/main" id="{D98E5939-4FD7-4328-A505-1677BA1291B6}"/>
              </a:ext>
            </a:extLst>
          </p:cNvPr>
          <p:cNvSpPr txBox="1"/>
          <p:nvPr/>
        </p:nvSpPr>
        <p:spPr>
          <a:xfrm>
            <a:off x="344489" y="1570724"/>
            <a:ext cx="9217022" cy="408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anchor="ctr">
            <a:noAutofit/>
          </a:bodyPr>
          <a:lstStyle>
            <a:defPPr>
              <a:defRPr lang="en-US"/>
            </a:defPPr>
            <a:lvl1pPr indent="0" algn="ctr" defTabSz="914400" latinLnBrk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Medium"/>
                <a:ea typeface="KoPub돋움체 Medium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KoPub돋움체 Medium"/>
                <a:ea typeface="KoPub돋움체 Medium"/>
              </a:defRPr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KoPub돋움체 Medium"/>
                <a:ea typeface="KoPub돋움체 Medium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ko-KR" altLang="en-US" dirty="0">
                <a:effectLst/>
              </a:rPr>
              <a:t>생명주기</a:t>
            </a:r>
          </a:p>
        </p:txBody>
      </p:sp>
    </p:spTree>
    <p:extLst>
      <p:ext uri="{BB962C8B-B14F-4D97-AF65-F5344CB8AC3E}">
        <p14:creationId xmlns:p14="http://schemas.microsoft.com/office/powerpoint/2010/main" val="2385639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CB13571C-15BC-426B-92C9-555830D8B86B}"/>
              </a:ext>
            </a:extLst>
          </p:cNvPr>
          <p:cNvSpPr/>
          <p:nvPr/>
        </p:nvSpPr>
        <p:spPr>
          <a:xfrm>
            <a:off x="607204" y="1670837"/>
            <a:ext cx="2270219" cy="22702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8FFE17-AAEA-40C8-83A9-7680322FE739}"/>
              </a:ext>
            </a:extLst>
          </p:cNvPr>
          <p:cNvSpPr txBox="1"/>
          <p:nvPr/>
        </p:nvSpPr>
        <p:spPr>
          <a:xfrm>
            <a:off x="1408695" y="4004636"/>
            <a:ext cx="652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Pod</a:t>
            </a:r>
            <a:endParaRPr lang="ko-KR" altLang="en-US" sz="2000" dirty="0">
              <a:latin typeface="맑은 고딕" panose="020B0503020000020004" pitchFamily="50" charset="-127"/>
              <a:ea typeface="KoPub돋움체 Medium" panose="00000600000000000000"/>
            </a:endParaRP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4606CA45-3C07-4F3A-993C-C2EBAAC9A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21" name="원통 2">
            <a:extLst>
              <a:ext uri="{FF2B5EF4-FFF2-40B4-BE49-F238E27FC236}">
                <a16:creationId xmlns:a16="http://schemas.microsoft.com/office/drawing/2014/main" id="{1F5747F8-29F5-45A6-AD31-4C643649B0D4}"/>
              </a:ext>
            </a:extLst>
          </p:cNvPr>
          <p:cNvSpPr/>
          <p:nvPr/>
        </p:nvSpPr>
        <p:spPr>
          <a:xfrm>
            <a:off x="942311" y="2997740"/>
            <a:ext cx="1600003" cy="659722"/>
          </a:xfrm>
          <a:prstGeom prst="can">
            <a:avLst/>
          </a:pr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FF5B21-BBEE-4BAD-B548-C28975A00125}"/>
              </a:ext>
            </a:extLst>
          </p:cNvPr>
          <p:cNvSpPr txBox="1"/>
          <p:nvPr/>
        </p:nvSpPr>
        <p:spPr>
          <a:xfrm>
            <a:off x="1274160" y="3227457"/>
            <a:ext cx="9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7F7F7F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Volume</a:t>
            </a:r>
            <a:endParaRPr lang="ko-KR" altLang="en-US" sz="1600" dirty="0">
              <a:solidFill>
                <a:srgbClr val="7F7F7F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5A43C08-6299-4F02-9C47-D2C9A8AEE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72906" y="1831034"/>
            <a:ext cx="1123808" cy="10655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71CF1E-36BE-47AA-BB96-3C5974A2C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904" y="2606746"/>
            <a:ext cx="1392704" cy="12455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463885-6FE0-447A-85EE-73C78DC73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088" y="2525204"/>
            <a:ext cx="1392704" cy="14045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D803D9-1B6F-4D57-BA6F-509F9E104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5886" y="4825997"/>
            <a:ext cx="1567624" cy="133010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9CF3DA5-A1C0-4EDD-8FD2-E8859B7B3959}"/>
              </a:ext>
            </a:extLst>
          </p:cNvPr>
          <p:cNvSpPr txBox="1"/>
          <p:nvPr/>
        </p:nvSpPr>
        <p:spPr>
          <a:xfrm>
            <a:off x="3561503" y="3931753"/>
            <a:ext cx="13755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Persistent</a:t>
            </a:r>
            <a:br>
              <a:rPr lang="en-US" altLang="ko-KR" sz="2000" b="1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sz="2000" b="1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Volume</a:t>
            </a:r>
            <a:br>
              <a:rPr lang="en-US" altLang="ko-KR" sz="2000" b="1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sz="2000" b="1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Claim</a:t>
            </a:r>
            <a:endParaRPr lang="ko-KR" altLang="en-US" sz="2000" dirty="0">
              <a:latin typeface="맑은 고딕" panose="020B0503020000020004" pitchFamily="50" charset="-127"/>
              <a:ea typeface="KoPub돋움체 Medium" panose="0000060000000000000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C76718-5873-4216-AA52-4F4F63A75C11}"/>
              </a:ext>
            </a:extLst>
          </p:cNvPr>
          <p:cNvSpPr txBox="1"/>
          <p:nvPr/>
        </p:nvSpPr>
        <p:spPr>
          <a:xfrm>
            <a:off x="5401701" y="6156103"/>
            <a:ext cx="1821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Storage Class</a:t>
            </a:r>
            <a:endParaRPr lang="ko-KR" altLang="en-US" sz="2000" dirty="0">
              <a:latin typeface="맑은 고딕" panose="020B0503020000020004" pitchFamily="50" charset="-127"/>
              <a:ea typeface="KoPub돋움체 Medium" panose="0000060000000000000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FFBCBF3-02A1-4715-A0CE-975710A472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3381" y="2654305"/>
            <a:ext cx="1679425" cy="1336185"/>
          </a:xfrm>
          <a:prstGeom prst="rect">
            <a:avLst/>
          </a:prstGeom>
          <a:ln w="28575">
            <a:solidFill>
              <a:srgbClr val="326CE5"/>
            </a:solidFill>
          </a:ln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CFC58D7-D01B-4C0C-99C1-139783ACFB80}"/>
              </a:ext>
            </a:extLst>
          </p:cNvPr>
          <p:cNvSpPr/>
          <p:nvPr/>
        </p:nvSpPr>
        <p:spPr>
          <a:xfrm>
            <a:off x="369116" y="1476462"/>
            <a:ext cx="7130642" cy="5130085"/>
          </a:xfrm>
          <a:prstGeom prst="rect">
            <a:avLst/>
          </a:prstGeom>
          <a:noFill/>
          <a:ln w="25400">
            <a:solidFill>
              <a:srgbClr val="538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C571175-BEBF-41C3-AFEA-A68922F6A557}"/>
              </a:ext>
            </a:extLst>
          </p:cNvPr>
          <p:cNvCxnSpPr>
            <a:cxnSpLocks/>
          </p:cNvCxnSpPr>
          <p:nvPr/>
        </p:nvCxnSpPr>
        <p:spPr>
          <a:xfrm flipV="1">
            <a:off x="2542313" y="3322398"/>
            <a:ext cx="1123676" cy="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9ADE638-A0E8-463B-8F1F-76329D5C84A1}"/>
              </a:ext>
            </a:extLst>
          </p:cNvPr>
          <p:cNvCxnSpPr>
            <a:cxnSpLocks/>
          </p:cNvCxnSpPr>
          <p:nvPr/>
        </p:nvCxnSpPr>
        <p:spPr>
          <a:xfrm flipV="1">
            <a:off x="4847302" y="3322398"/>
            <a:ext cx="873990" cy="2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5B6A42D-6ABF-4656-980C-AFF463F240E5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6937920" y="3322398"/>
            <a:ext cx="955461" cy="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F983A8B-F083-45B5-9AC6-062D8CD82760}"/>
              </a:ext>
            </a:extLst>
          </p:cNvPr>
          <p:cNvCxnSpPr>
            <a:cxnSpLocks/>
          </p:cNvCxnSpPr>
          <p:nvPr/>
        </p:nvCxnSpPr>
        <p:spPr>
          <a:xfrm>
            <a:off x="6326476" y="3834547"/>
            <a:ext cx="0" cy="1008228"/>
          </a:xfrm>
          <a:prstGeom prst="straightConnector1">
            <a:avLst/>
          </a:prstGeom>
          <a:ln w="222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6785E81-D91A-4814-B95C-D568CB38B9D4}"/>
              </a:ext>
            </a:extLst>
          </p:cNvPr>
          <p:cNvSpPr txBox="1"/>
          <p:nvPr/>
        </p:nvSpPr>
        <p:spPr>
          <a:xfrm>
            <a:off x="5638287" y="3929709"/>
            <a:ext cx="1375505" cy="707886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Persistent</a:t>
            </a:r>
            <a:br>
              <a:rPr lang="en-US" altLang="ko-KR" sz="2000" b="1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sz="2000" b="1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Volume</a:t>
            </a:r>
            <a:endParaRPr lang="ko-KR" altLang="en-US" sz="2000" dirty="0">
              <a:latin typeface="맑은 고딕" panose="020B0503020000020004" pitchFamily="50" charset="-127"/>
              <a:ea typeface="KoPub돋움체 Medium" panose="0000060000000000000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15FDB4-D53C-41A4-AAB9-4224C37A2030}"/>
              </a:ext>
            </a:extLst>
          </p:cNvPr>
          <p:cNvSpPr txBox="1"/>
          <p:nvPr/>
        </p:nvSpPr>
        <p:spPr>
          <a:xfrm>
            <a:off x="4855961" y="2908770"/>
            <a:ext cx="891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Binding</a:t>
            </a:r>
            <a:endParaRPr lang="ko-KR" altLang="en-US" sz="1600" dirty="0">
              <a:latin typeface="맑은 고딕" panose="020B0503020000020004" pitchFamily="50" charset="-127"/>
              <a:ea typeface="KoPub돋움체 Medium" panose="0000060000000000000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BE68428-93AE-460A-966A-741F0655B80F}"/>
              </a:ext>
            </a:extLst>
          </p:cNvPr>
          <p:cNvSpPr txBox="1"/>
          <p:nvPr/>
        </p:nvSpPr>
        <p:spPr>
          <a:xfrm>
            <a:off x="2903665" y="2912067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Using</a:t>
            </a:r>
            <a:endParaRPr lang="ko-KR" altLang="en-US" sz="1600" dirty="0">
              <a:latin typeface="맑은 고딕" panose="020B0503020000020004" pitchFamily="50" charset="-127"/>
              <a:ea typeface="KoPub돋움체 Medium" panose="00000600000000000000"/>
            </a:endParaRP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0D9DA036-34F0-4A8A-9698-0D95A75B1E57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1476623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>
                <a:solidFill>
                  <a:srgbClr val="21569E"/>
                </a:solidFill>
              </a:rPr>
              <a:t>Volume </a:t>
            </a:r>
            <a:r>
              <a:rPr lang="ko-KR" altLang="en-US" sz="2000" dirty="0">
                <a:solidFill>
                  <a:srgbClr val="21569E"/>
                </a:solidFill>
              </a:rPr>
              <a:t>구조</a:t>
            </a:r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F8665F9D-0938-4222-8E04-EF25A5585D14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20E90EDA-C7E1-4208-988B-2B340F1C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3649269" cy="332399"/>
          </a:xfrm>
        </p:spPr>
        <p:txBody>
          <a:bodyPr/>
          <a:lstStyle/>
          <a:p>
            <a:r>
              <a:rPr lang="en-US" altLang="ko-KR" dirty="0"/>
              <a:t>Kubernetes Resource </a:t>
            </a:r>
            <a:r>
              <a:rPr lang="ko-KR" altLang="en-US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041380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AB33923-6CBC-4645-A7A7-00FFB92AE0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59"/>
          <a:stretch/>
        </p:blipFill>
        <p:spPr>
          <a:xfrm>
            <a:off x="1213157" y="2736203"/>
            <a:ext cx="2352664" cy="235139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DDC8CA4-89A5-4DFA-A58D-BD3F1AE624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7" t="53887"/>
          <a:stretch/>
        </p:blipFill>
        <p:spPr>
          <a:xfrm>
            <a:off x="1213157" y="2736203"/>
            <a:ext cx="2312982" cy="2300568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363785" y="2625491"/>
            <a:ext cx="5197725" cy="340093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5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컨테이너와 분리해서 환경설정 제공 </a:t>
            </a:r>
            <a:b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ko-KR" altLang="en-US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5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키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값 형태의 설정 정보를 저장하는 일종의 저장소 역할</a:t>
            </a:r>
            <a:b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5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간단한 문자부터 큰 설정 파일까지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값으로 가질 수 있음</a:t>
            </a:r>
            <a:b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5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동일한 </a:t>
            </a:r>
            <a:r>
              <a:rPr lang="ko-KR" altLang="en-US" sz="2000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파드라도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여러 개의 </a:t>
            </a:r>
            <a:r>
              <a:rPr lang="ko-KR" altLang="en-US" sz="2000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컨피그맵을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사용할 수 있음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8FFE17-AAEA-40C8-83A9-7680322FE739}"/>
              </a:ext>
            </a:extLst>
          </p:cNvPr>
          <p:cNvSpPr txBox="1"/>
          <p:nvPr/>
        </p:nvSpPr>
        <p:spPr>
          <a:xfrm>
            <a:off x="1447761" y="5036771"/>
            <a:ext cx="1843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ConfigMap</a:t>
            </a:r>
            <a:endParaRPr lang="ko-KR" altLang="en-US" sz="2400" dirty="0">
              <a:latin typeface="맑은 고딕" panose="020B0503020000020004" pitchFamily="50" charset="-127"/>
              <a:ea typeface="KoPub돋움체 Medium" panose="00000600000000000000"/>
            </a:endParaRP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4606CA45-3C07-4F3A-993C-C2EBAAC9A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F1741B10-AF07-43FC-96A3-2F25A67EEC40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1888466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 err="1">
                <a:solidFill>
                  <a:srgbClr val="21569E"/>
                </a:solidFill>
              </a:rPr>
              <a:t>ConfigMap</a:t>
            </a:r>
            <a:r>
              <a:rPr lang="en-US" altLang="ko-KR" sz="2000" dirty="0">
                <a:solidFill>
                  <a:srgbClr val="21569E"/>
                </a:solidFill>
              </a:rPr>
              <a:t> </a:t>
            </a:r>
            <a:r>
              <a:rPr lang="ko-KR" altLang="en-US" sz="2000" dirty="0">
                <a:solidFill>
                  <a:srgbClr val="21569E"/>
                </a:solidFill>
              </a:rPr>
              <a:t>소개</a:t>
            </a: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F8B9CFF1-4DF4-417D-A790-95E47F6EA9DA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FBA6C560-0F3E-4A24-9A5D-4C8AAF8F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3649269" cy="332399"/>
          </a:xfrm>
        </p:spPr>
        <p:txBody>
          <a:bodyPr/>
          <a:lstStyle/>
          <a:p>
            <a:r>
              <a:rPr lang="en-US" altLang="ko-KR" dirty="0"/>
              <a:t>Kubernetes Resource </a:t>
            </a:r>
            <a:r>
              <a:rPr lang="ko-KR" altLang="en-US" dirty="0"/>
              <a:t>소개</a:t>
            </a:r>
          </a:p>
        </p:txBody>
      </p:sp>
      <p:sp>
        <p:nvSpPr>
          <p:cNvPr id="14" name="텍스트 개체 틀 7">
            <a:extLst>
              <a:ext uri="{FF2B5EF4-FFF2-40B4-BE49-F238E27FC236}">
                <a16:creationId xmlns:a16="http://schemas.microsoft.com/office/drawing/2014/main" id="{C92830BC-F7BF-4A02-993A-2C7A3560DD14}"/>
              </a:ext>
            </a:extLst>
          </p:cNvPr>
          <p:cNvSpPr txBox="1"/>
          <p:nvPr/>
        </p:nvSpPr>
        <p:spPr>
          <a:xfrm>
            <a:off x="344489" y="1570724"/>
            <a:ext cx="9217022" cy="408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anchor="ctr">
            <a:noAutofit/>
          </a:bodyPr>
          <a:lstStyle>
            <a:defPPr>
              <a:defRPr lang="en-US"/>
            </a:defPPr>
            <a:lvl1pPr indent="0" algn="ctr" defTabSz="914400" latinLnBrk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Medium"/>
                <a:ea typeface="KoPub돋움체 Medium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KoPub돋움체 Medium"/>
                <a:ea typeface="KoPub돋움체 Medium"/>
              </a:defRPr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KoPub돋움체 Medium"/>
                <a:ea typeface="KoPub돋움체 Medium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ko-KR" altLang="en-US" dirty="0" err="1">
                <a:effectLst/>
              </a:rPr>
              <a:t>컨피그맵</a:t>
            </a:r>
            <a:r>
              <a:rPr lang="ko-KR" altLang="en-US" dirty="0">
                <a:effectLst/>
              </a:rPr>
              <a:t> 특징</a:t>
            </a:r>
          </a:p>
        </p:txBody>
      </p:sp>
    </p:spTree>
    <p:extLst>
      <p:ext uri="{BB962C8B-B14F-4D97-AF65-F5344CB8AC3E}">
        <p14:creationId xmlns:p14="http://schemas.microsoft.com/office/powerpoint/2010/main" val="893448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A6D72548-8490-48FE-97DF-C61792F1F8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7" t="53887"/>
          <a:stretch/>
        </p:blipFill>
        <p:spPr>
          <a:xfrm>
            <a:off x="1213157" y="2736203"/>
            <a:ext cx="2312982" cy="23005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884631A-75EB-402C-BD39-6B05BD083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85" y="2813788"/>
            <a:ext cx="2162126" cy="2162175"/>
          </a:xfrm>
          <a:prstGeom prst="rect">
            <a:avLst/>
          </a:pr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4035690" y="2719446"/>
            <a:ext cx="5525821" cy="324704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5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보안유지가 필요한 자격증명 및 개인 암호화 키 같은 정보를 저장 및 관리하는 역할 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5"/>
              </a:buBlip>
              <a:defRPr/>
            </a:pP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Base64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인코딩으로 생성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5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키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값 형태의 설정 정보를 저장하는 일종의 저장소 역할 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5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메모리에 저장됨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5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개별 시크릿의 최대 크기는 </a:t>
            </a:r>
            <a:r>
              <a:rPr lang="en-US" altLang="ko-KR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1MB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까지 정의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5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모든 </a:t>
            </a:r>
            <a:r>
              <a:rPr lang="ko-KR" altLang="en-US" sz="2000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파드에는</a:t>
            </a: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자동으로 연결된 시크릿 볼륨이 존재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8FFE17-AAEA-40C8-83A9-7680322FE739}"/>
              </a:ext>
            </a:extLst>
          </p:cNvPr>
          <p:cNvSpPr txBox="1"/>
          <p:nvPr/>
        </p:nvSpPr>
        <p:spPr>
          <a:xfrm>
            <a:off x="1825203" y="4975963"/>
            <a:ext cx="1088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Secret</a:t>
            </a:r>
            <a:endParaRPr lang="ko-KR" altLang="en-US" sz="2400" dirty="0">
              <a:latin typeface="맑은 고딕" panose="020B0503020000020004" pitchFamily="50" charset="-127"/>
              <a:ea typeface="KoPub돋움체 Medium" panose="00000600000000000000"/>
            </a:endParaRPr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4606CA45-3C07-4F3A-993C-C2EBAAC9A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F1741B10-AF07-43FC-96A3-2F25A67EEC40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1315617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>
                <a:solidFill>
                  <a:srgbClr val="21569E"/>
                </a:solidFill>
              </a:rPr>
              <a:t>Secret </a:t>
            </a:r>
            <a:r>
              <a:rPr lang="ko-KR" altLang="en-US" sz="2000" dirty="0">
                <a:solidFill>
                  <a:srgbClr val="21569E"/>
                </a:solidFill>
              </a:rPr>
              <a:t>소개</a:t>
            </a: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F8B9CFF1-4DF4-417D-A790-95E47F6EA9DA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FBA6C560-0F3E-4A24-9A5D-4C8AAF8F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3649269" cy="332399"/>
          </a:xfrm>
        </p:spPr>
        <p:txBody>
          <a:bodyPr/>
          <a:lstStyle/>
          <a:p>
            <a:r>
              <a:rPr lang="en-US" altLang="ko-KR" dirty="0"/>
              <a:t>Kubernetes Resource </a:t>
            </a:r>
            <a:r>
              <a:rPr lang="ko-KR" altLang="en-US" dirty="0"/>
              <a:t>소개</a:t>
            </a:r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51B727DA-894E-4923-B4CF-79C5D73485E3}"/>
              </a:ext>
            </a:extLst>
          </p:cNvPr>
          <p:cNvSpPr txBox="1"/>
          <p:nvPr/>
        </p:nvSpPr>
        <p:spPr>
          <a:xfrm>
            <a:off x="344489" y="1570724"/>
            <a:ext cx="9217022" cy="408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anchor="ctr">
            <a:noAutofit/>
          </a:bodyPr>
          <a:lstStyle>
            <a:defPPr>
              <a:defRPr lang="en-US"/>
            </a:defPPr>
            <a:lvl1pPr indent="0" algn="ctr" defTabSz="914400" latinLnBrk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Medium"/>
                <a:ea typeface="KoPub돋움체 Medium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KoPub돋움체 Medium"/>
                <a:ea typeface="KoPub돋움체 Medium"/>
              </a:defRPr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KoPub돋움체 Medium"/>
                <a:ea typeface="KoPub돋움체 Medium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ko-KR" altLang="en-US" dirty="0">
                <a:effectLst/>
              </a:rPr>
              <a:t>시크릿 특징</a:t>
            </a:r>
          </a:p>
        </p:txBody>
      </p:sp>
    </p:spTree>
    <p:extLst>
      <p:ext uri="{BB962C8B-B14F-4D97-AF65-F5344CB8AC3E}">
        <p14:creationId xmlns:p14="http://schemas.microsoft.com/office/powerpoint/2010/main" val="243593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35" y="507705"/>
            <a:ext cx="425450" cy="284693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993775" y="481989"/>
            <a:ext cx="2389500" cy="332399"/>
          </a:xfrm>
        </p:spPr>
        <p:txBody>
          <a:bodyPr/>
          <a:lstStyle/>
          <a:p>
            <a:r>
              <a:rPr lang="en-US" altLang="ko-KR" dirty="0"/>
              <a:t>LXC </a:t>
            </a:r>
            <a:r>
              <a:rPr lang="ko-KR" altLang="en-US" dirty="0"/>
              <a:t>정의 및 소개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34EABE46-FDCD-4B9F-99C2-52658F25B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0" name="텍스트 개체 틀 25"/>
          <p:cNvSpPr txBox="1">
            <a:spLocks/>
          </p:cNvSpPr>
          <p:nvPr/>
        </p:nvSpPr>
        <p:spPr>
          <a:xfrm>
            <a:off x="4968612" y="3519424"/>
            <a:ext cx="4607719" cy="153324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LXC(Linux Containers)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는 단일 컨트롤 호스트 상에서 여러 개의 고립된 리눅스 시스템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컨테이너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들을 실행하기 위한 운영 시스템 레벨 가상화 방법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텍스트 개체 틀 25"/>
          <p:cNvSpPr txBox="1">
            <a:spLocks/>
          </p:cNvSpPr>
          <p:nvPr/>
        </p:nvSpPr>
        <p:spPr>
          <a:xfrm>
            <a:off x="4968612" y="2853183"/>
            <a:ext cx="4607719" cy="49186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2400" b="1" dirty="0">
                <a:solidFill>
                  <a:schemeClr val="accent5"/>
                </a:solidFill>
              </a:rPr>
              <a:t>LXC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pic>
        <p:nvPicPr>
          <p:cNvPr id="22" name="Picture 2" descr="C:\Users\jinyu\Downloads\im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27" y="2853183"/>
            <a:ext cx="3586162" cy="358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CFAD9B01-9556-4252-B067-7F2EE191F1D0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1815497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>
                <a:solidFill>
                  <a:srgbClr val="21569E"/>
                </a:solidFill>
              </a:rPr>
              <a:t>Linux Container</a:t>
            </a:r>
            <a:endParaRPr lang="ko-KR" altLang="en-US" sz="2000" dirty="0">
              <a:solidFill>
                <a:srgbClr val="21569E"/>
              </a:solidFill>
            </a:endParaRP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BFBA038B-D4B0-4081-B7DC-06BFB2547F66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01. Container</a:t>
            </a:r>
            <a:r>
              <a:rPr lang="ko-KR" altLang="en-US" dirty="0"/>
              <a:t> 소개</a:t>
            </a:r>
            <a:endParaRPr lang="en-US" dirty="0"/>
          </a:p>
        </p:txBody>
      </p:sp>
      <p:sp>
        <p:nvSpPr>
          <p:cNvPr id="14" name="텍스트 개체 틀 25">
            <a:extLst>
              <a:ext uri="{FF2B5EF4-FFF2-40B4-BE49-F238E27FC236}">
                <a16:creationId xmlns:a16="http://schemas.microsoft.com/office/drawing/2014/main" id="{EEAFF042-9BCC-4EF9-BD1D-39E57A58A047}"/>
              </a:ext>
            </a:extLst>
          </p:cNvPr>
          <p:cNvSpPr txBox="1">
            <a:spLocks/>
          </p:cNvSpPr>
          <p:nvPr/>
        </p:nvSpPr>
        <p:spPr>
          <a:xfrm>
            <a:off x="118996" y="1040690"/>
            <a:ext cx="1002774" cy="264072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3800" b="1" dirty="0">
                <a:solidFill>
                  <a:schemeClr val="tx1">
                    <a:lumMod val="50000"/>
                    <a:lumOff val="50000"/>
                    <a:alpha val="37000"/>
                  </a:schemeClr>
                </a:solidFill>
              </a:rPr>
              <a:t>“</a:t>
            </a:r>
            <a:endParaRPr lang="ko-KR" altLang="en-US" sz="13800" b="1" dirty="0">
              <a:solidFill>
                <a:schemeClr val="tx1">
                  <a:lumMod val="50000"/>
                  <a:lumOff val="50000"/>
                  <a:alpha val="37000"/>
                </a:schemeClr>
              </a:solidFill>
            </a:endParaRPr>
          </a:p>
        </p:txBody>
      </p:sp>
      <p:sp>
        <p:nvSpPr>
          <p:cNvPr id="17" name="모서리가 둥근 직사각형 7">
            <a:extLst>
              <a:ext uri="{FF2B5EF4-FFF2-40B4-BE49-F238E27FC236}">
                <a16:creationId xmlns:a16="http://schemas.microsoft.com/office/drawing/2014/main" id="{5CCEE12A-E9DF-4C57-81AA-71C4F0ACE7C6}"/>
              </a:ext>
            </a:extLst>
          </p:cNvPr>
          <p:cNvSpPr/>
          <p:nvPr/>
        </p:nvSpPr>
        <p:spPr>
          <a:xfrm>
            <a:off x="1144522" y="1953271"/>
            <a:ext cx="2980944" cy="53035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리눅스 컨테이너란</a:t>
            </a:r>
          </a:p>
        </p:txBody>
      </p:sp>
    </p:spTree>
    <p:extLst>
      <p:ext uri="{BB962C8B-B14F-4D97-AF65-F5344CB8AC3E}">
        <p14:creationId xmlns:p14="http://schemas.microsoft.com/office/powerpoint/2010/main" val="1178291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4606CA45-3C07-4F3A-993C-C2EBAAC9A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D8A1738B-E343-4CE4-8B87-6DAECF0D732E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3954159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 err="1">
                <a:solidFill>
                  <a:srgbClr val="21569E"/>
                </a:solidFill>
              </a:rPr>
              <a:t>ConfigMap</a:t>
            </a:r>
            <a:r>
              <a:rPr lang="en-US" altLang="ko-KR" sz="2000" dirty="0">
                <a:solidFill>
                  <a:srgbClr val="21569E"/>
                </a:solidFill>
              </a:rPr>
              <a:t>, Secret </a:t>
            </a:r>
            <a:r>
              <a:rPr lang="ko-KR" altLang="en-US" sz="2000" dirty="0">
                <a:solidFill>
                  <a:srgbClr val="21569E"/>
                </a:solidFill>
              </a:rPr>
              <a:t>사용 방법</a:t>
            </a:r>
            <a:r>
              <a:rPr lang="en-US" altLang="ko-KR" sz="2000" dirty="0">
                <a:solidFill>
                  <a:srgbClr val="21569E"/>
                </a:solidFill>
              </a:rPr>
              <a:t> </a:t>
            </a:r>
            <a:r>
              <a:rPr lang="ko-KR" altLang="en-US" sz="2000" dirty="0">
                <a:solidFill>
                  <a:srgbClr val="21569E"/>
                </a:solidFill>
              </a:rPr>
              <a:t>소개</a:t>
            </a: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AC6C7389-D98A-40C3-9A3B-581C017DDC84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829B723A-E165-4C0E-8B5C-39172640F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3649269" cy="332399"/>
          </a:xfrm>
        </p:spPr>
        <p:txBody>
          <a:bodyPr/>
          <a:lstStyle/>
          <a:p>
            <a:r>
              <a:rPr lang="en-US" altLang="ko-KR" dirty="0"/>
              <a:t>Kubernetes Resource </a:t>
            </a:r>
            <a:r>
              <a:rPr lang="ko-KR" altLang="en-US" dirty="0"/>
              <a:t>소개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7E4A26-95D5-4807-8408-09A7DD012E20}"/>
              </a:ext>
            </a:extLst>
          </p:cNvPr>
          <p:cNvSpPr/>
          <p:nvPr/>
        </p:nvSpPr>
        <p:spPr>
          <a:xfrm>
            <a:off x="369115" y="2130803"/>
            <a:ext cx="9169168" cy="4484771"/>
          </a:xfrm>
          <a:prstGeom prst="rect">
            <a:avLst/>
          </a:prstGeom>
          <a:noFill/>
          <a:ln w="25400">
            <a:solidFill>
              <a:srgbClr val="538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197B8CC-D166-4609-99B3-6E1152C6515C}"/>
              </a:ext>
            </a:extLst>
          </p:cNvPr>
          <p:cNvGrpSpPr/>
          <p:nvPr/>
        </p:nvGrpSpPr>
        <p:grpSpPr>
          <a:xfrm>
            <a:off x="1468336" y="2282819"/>
            <a:ext cx="2402326" cy="2130216"/>
            <a:chOff x="1059615" y="1945067"/>
            <a:chExt cx="2574131" cy="228256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3ED29B-014B-407F-83AC-90B5FC53085E}"/>
                </a:ext>
              </a:extLst>
            </p:cNvPr>
            <p:cNvSpPr txBox="1"/>
            <p:nvPr/>
          </p:nvSpPr>
          <p:spPr>
            <a:xfrm>
              <a:off x="1443083" y="3831883"/>
              <a:ext cx="1503281" cy="395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rgbClr val="256BC2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ConfigMap</a:t>
              </a:r>
              <a:endParaRPr lang="ko-KR" altLang="en-US" dirty="0">
                <a:latin typeface="맑은 고딕" panose="020B0503020000020004" pitchFamily="50" charset="-127"/>
                <a:ea typeface="KoPub돋움체 Medium" panose="00000600000000000000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8293170-9752-4C83-B1B3-FC5C9954F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4" t="627" b="78067"/>
            <a:stretch/>
          </p:blipFill>
          <p:spPr>
            <a:xfrm>
              <a:off x="1059615" y="1988449"/>
              <a:ext cx="2574131" cy="1254110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846BC8E-B6D3-4D10-BE70-360557F470F2}"/>
                </a:ext>
              </a:extLst>
            </p:cNvPr>
            <p:cNvSpPr/>
            <p:nvPr/>
          </p:nvSpPr>
          <p:spPr>
            <a:xfrm>
              <a:off x="1059615" y="1945067"/>
              <a:ext cx="2270219" cy="18612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FD4A412-B41C-43F0-9C36-CA1F5E2D4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17" t="53887"/>
            <a:stretch/>
          </p:blipFill>
          <p:spPr>
            <a:xfrm>
              <a:off x="2520104" y="3007102"/>
              <a:ext cx="747000" cy="742990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7303692-6A75-41AC-9C7A-D14BAA81DAF1}"/>
              </a:ext>
            </a:extLst>
          </p:cNvPr>
          <p:cNvGrpSpPr/>
          <p:nvPr/>
        </p:nvGrpSpPr>
        <p:grpSpPr>
          <a:xfrm>
            <a:off x="5780015" y="2865771"/>
            <a:ext cx="2595533" cy="2981956"/>
            <a:chOff x="5780015" y="2865771"/>
            <a:chExt cx="2595533" cy="298195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7F7ACFB-8D62-4664-ABE5-0D51FB75A606}"/>
                </a:ext>
              </a:extLst>
            </p:cNvPr>
            <p:cNvGrpSpPr/>
            <p:nvPr/>
          </p:nvGrpSpPr>
          <p:grpSpPr>
            <a:xfrm>
              <a:off x="5780015" y="2865771"/>
              <a:ext cx="2595533" cy="2981956"/>
              <a:chOff x="6006615" y="2524700"/>
              <a:chExt cx="2749277" cy="3158589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816275B3-A378-417D-BC4C-4596149F05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44" t="54706"/>
              <a:stretch/>
            </p:blipFill>
            <p:spPr>
              <a:xfrm>
                <a:off x="6036705" y="2570102"/>
                <a:ext cx="2574131" cy="2666202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FCE3B9E-AB38-4DAD-BBEC-10A460864EA4}"/>
                  </a:ext>
                </a:extLst>
              </p:cNvPr>
              <p:cNvSpPr txBox="1"/>
              <p:nvPr/>
            </p:nvSpPr>
            <p:spPr>
              <a:xfrm>
                <a:off x="6997655" y="5283179"/>
                <a:ext cx="6522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rgbClr val="256BC2"/>
                    </a:solidFill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Pod</a:t>
                </a:r>
                <a:endParaRPr lang="ko-KR" altLang="en-US" dirty="0">
                  <a:latin typeface="맑은 고딕" panose="020B0503020000020004" pitchFamily="50" charset="-127"/>
                  <a:ea typeface="KoPub돋움체 Medium" panose="0000060000000000000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BFB905F-4481-4F2C-B5E4-F81EFAFAB5AE}"/>
                  </a:ext>
                </a:extLst>
              </p:cNvPr>
              <p:cNvSpPr/>
              <p:nvPr/>
            </p:nvSpPr>
            <p:spPr>
              <a:xfrm>
                <a:off x="6006615" y="2524700"/>
                <a:ext cx="2749277" cy="275700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BDCD0990-9F7B-415E-A0BA-1FA5EBFB0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4179" y="2952228"/>
              <a:ext cx="643485" cy="643485"/>
            </a:xfrm>
            <a:prstGeom prst="rect">
              <a:avLst/>
            </a:prstGeom>
          </p:spPr>
        </p:pic>
      </p:grpSp>
      <p:sp>
        <p:nvSpPr>
          <p:cNvPr id="28" name="모서리가 둥근 직사각형 16">
            <a:extLst>
              <a:ext uri="{FF2B5EF4-FFF2-40B4-BE49-F238E27FC236}">
                <a16:creationId xmlns:a16="http://schemas.microsoft.com/office/drawing/2014/main" id="{59FDD953-9558-4FF5-B027-91B4F6626727}"/>
              </a:ext>
            </a:extLst>
          </p:cNvPr>
          <p:cNvSpPr/>
          <p:nvPr/>
        </p:nvSpPr>
        <p:spPr>
          <a:xfrm>
            <a:off x="-187188" y="1548846"/>
            <a:ext cx="9725471" cy="3693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6"/>
              </a:buBlip>
              <a:defRPr/>
            </a:pPr>
            <a:r>
              <a:rPr lang="ko-KR" altLang="en-US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파드</a:t>
            </a: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생성시 </a:t>
            </a:r>
            <a:r>
              <a:rPr lang="ko-KR" altLang="en-US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컨피그맵과</a:t>
            </a: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시크릿 정보를 입력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B786EE-DC8C-47DB-8C0F-4DE86AD51092}"/>
              </a:ext>
            </a:extLst>
          </p:cNvPr>
          <p:cNvGrpSpPr/>
          <p:nvPr/>
        </p:nvGrpSpPr>
        <p:grpSpPr>
          <a:xfrm>
            <a:off x="1456610" y="4496835"/>
            <a:ext cx="2430733" cy="2103573"/>
            <a:chOff x="1060382" y="4429825"/>
            <a:chExt cx="2587755" cy="223946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5A6AEE-57EB-44DC-98CD-E940AC784F5A}"/>
                </a:ext>
              </a:extLst>
            </p:cNvPr>
            <p:cNvSpPr txBox="1"/>
            <p:nvPr/>
          </p:nvSpPr>
          <p:spPr>
            <a:xfrm>
              <a:off x="1727128" y="6269176"/>
              <a:ext cx="9351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256BC2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Secret</a:t>
              </a:r>
              <a:endParaRPr lang="ko-KR" altLang="en-US" dirty="0">
                <a:latin typeface="맑은 고딕" panose="020B0503020000020004" pitchFamily="50" charset="-127"/>
                <a:ea typeface="KoPub돋움체 Medium" panose="00000600000000000000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44C9735-B7AA-40FC-AC93-E7A4520C9B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46" t="26962" r="-602" b="51733"/>
            <a:stretch/>
          </p:blipFill>
          <p:spPr>
            <a:xfrm>
              <a:off x="1074006" y="4429825"/>
              <a:ext cx="2574131" cy="1254110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9607739-E5FC-43A8-8908-A1DD8D52CC80}"/>
                </a:ext>
              </a:extLst>
            </p:cNvPr>
            <p:cNvSpPr/>
            <p:nvPr/>
          </p:nvSpPr>
          <p:spPr>
            <a:xfrm>
              <a:off x="1060382" y="4429825"/>
              <a:ext cx="2270219" cy="18612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F8CCE20-909D-4400-9910-10F343FB1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0104" y="5491182"/>
              <a:ext cx="709951" cy="709967"/>
            </a:xfrm>
            <a:prstGeom prst="rect">
              <a:avLst/>
            </a:prstGeom>
          </p:spPr>
        </p:pic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A00F6E-B810-4770-A75D-44AA54464252}"/>
              </a:ext>
            </a:extLst>
          </p:cNvPr>
          <p:cNvSpPr/>
          <p:nvPr/>
        </p:nvSpPr>
        <p:spPr>
          <a:xfrm>
            <a:off x="1552713" y="2865771"/>
            <a:ext cx="1869995" cy="205650"/>
          </a:xfrm>
          <a:prstGeom prst="rect">
            <a:avLst/>
          </a:prstGeom>
          <a:noFill/>
          <a:ln w="38100">
            <a:solidFill>
              <a:srgbClr val="F69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D593B1E-1868-4191-94C2-AF2B052D59EB}"/>
              </a:ext>
            </a:extLst>
          </p:cNvPr>
          <p:cNvSpPr/>
          <p:nvPr/>
        </p:nvSpPr>
        <p:spPr>
          <a:xfrm>
            <a:off x="1552713" y="5085841"/>
            <a:ext cx="1509269" cy="205650"/>
          </a:xfrm>
          <a:prstGeom prst="rect">
            <a:avLst/>
          </a:prstGeom>
          <a:noFill/>
          <a:ln w="38100">
            <a:solidFill>
              <a:srgbClr val="F69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B9C37FE-731D-4883-A088-64B44677B189}"/>
              </a:ext>
            </a:extLst>
          </p:cNvPr>
          <p:cNvSpPr/>
          <p:nvPr/>
        </p:nvSpPr>
        <p:spPr>
          <a:xfrm>
            <a:off x="6102256" y="4411686"/>
            <a:ext cx="2135408" cy="1014051"/>
          </a:xfrm>
          <a:prstGeom prst="rect">
            <a:avLst/>
          </a:prstGeom>
          <a:noFill/>
          <a:ln w="38100">
            <a:solidFill>
              <a:srgbClr val="F69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586861C-D29B-4F6D-9858-F2453FCFE272}"/>
              </a:ext>
            </a:extLst>
          </p:cNvPr>
          <p:cNvCxnSpPr>
            <a:cxnSpLocks/>
          </p:cNvCxnSpPr>
          <p:nvPr/>
        </p:nvCxnSpPr>
        <p:spPr>
          <a:xfrm>
            <a:off x="3422708" y="2952228"/>
            <a:ext cx="2894219" cy="1959593"/>
          </a:xfrm>
          <a:prstGeom prst="straightConnector1">
            <a:avLst/>
          </a:prstGeom>
          <a:ln w="25400">
            <a:solidFill>
              <a:srgbClr val="256BC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F439646-D74C-4117-9966-142D944D698A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061982" y="5188666"/>
            <a:ext cx="3254945" cy="102825"/>
          </a:xfrm>
          <a:prstGeom prst="straightConnector1">
            <a:avLst/>
          </a:prstGeom>
          <a:ln w="25400">
            <a:solidFill>
              <a:srgbClr val="256BC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001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4606CA45-3C07-4F3A-993C-C2EBAAC9A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D8A1738B-E343-4CE4-8B87-6DAECF0D732E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3954159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 err="1">
                <a:solidFill>
                  <a:srgbClr val="21569E"/>
                </a:solidFill>
              </a:rPr>
              <a:t>ConfigMap</a:t>
            </a:r>
            <a:r>
              <a:rPr lang="en-US" altLang="ko-KR" sz="2000" dirty="0">
                <a:solidFill>
                  <a:srgbClr val="21569E"/>
                </a:solidFill>
              </a:rPr>
              <a:t>, Secret </a:t>
            </a:r>
            <a:r>
              <a:rPr lang="ko-KR" altLang="en-US" sz="2000" dirty="0">
                <a:solidFill>
                  <a:srgbClr val="21569E"/>
                </a:solidFill>
              </a:rPr>
              <a:t>사용 방법</a:t>
            </a:r>
            <a:r>
              <a:rPr lang="en-US" altLang="ko-KR" sz="2000" dirty="0">
                <a:solidFill>
                  <a:srgbClr val="21569E"/>
                </a:solidFill>
              </a:rPr>
              <a:t> </a:t>
            </a:r>
            <a:r>
              <a:rPr lang="ko-KR" altLang="en-US" sz="2000" dirty="0">
                <a:solidFill>
                  <a:srgbClr val="21569E"/>
                </a:solidFill>
              </a:rPr>
              <a:t>소개</a:t>
            </a: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AC6C7389-D98A-40C3-9A3B-581C017DDC84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829B723A-E165-4C0E-8B5C-39172640F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3649269" cy="332399"/>
          </a:xfrm>
        </p:spPr>
        <p:txBody>
          <a:bodyPr/>
          <a:lstStyle/>
          <a:p>
            <a:r>
              <a:rPr lang="en-US" altLang="ko-KR" dirty="0"/>
              <a:t>Kubernetes Resource </a:t>
            </a:r>
            <a:r>
              <a:rPr lang="ko-KR" altLang="en-US" dirty="0"/>
              <a:t>소개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E7E4A26-95D5-4807-8408-09A7DD012E20}"/>
              </a:ext>
            </a:extLst>
          </p:cNvPr>
          <p:cNvSpPr/>
          <p:nvPr/>
        </p:nvSpPr>
        <p:spPr>
          <a:xfrm>
            <a:off x="369115" y="2130803"/>
            <a:ext cx="9169168" cy="4484771"/>
          </a:xfrm>
          <a:prstGeom prst="rect">
            <a:avLst/>
          </a:prstGeom>
          <a:noFill/>
          <a:ln w="25400">
            <a:solidFill>
              <a:srgbClr val="5384E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197B8CC-D166-4609-99B3-6E1152C6515C}"/>
              </a:ext>
            </a:extLst>
          </p:cNvPr>
          <p:cNvGrpSpPr/>
          <p:nvPr/>
        </p:nvGrpSpPr>
        <p:grpSpPr>
          <a:xfrm>
            <a:off x="1468336" y="2282819"/>
            <a:ext cx="2118698" cy="2130216"/>
            <a:chOff x="1059615" y="1945067"/>
            <a:chExt cx="2270219" cy="228256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3ED29B-014B-407F-83AC-90B5FC53085E}"/>
                </a:ext>
              </a:extLst>
            </p:cNvPr>
            <p:cNvSpPr txBox="1"/>
            <p:nvPr/>
          </p:nvSpPr>
          <p:spPr>
            <a:xfrm>
              <a:off x="1443083" y="3831883"/>
              <a:ext cx="1503281" cy="395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rgbClr val="256BC2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ConfigMap</a:t>
              </a:r>
              <a:endParaRPr lang="ko-KR" altLang="en-US" dirty="0">
                <a:latin typeface="맑은 고딕" panose="020B0503020000020004" pitchFamily="50" charset="-127"/>
                <a:ea typeface="KoPub돋움체 Medium" panose="0000060000000000000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846BC8E-B6D3-4D10-BE70-360557F470F2}"/>
                </a:ext>
              </a:extLst>
            </p:cNvPr>
            <p:cNvSpPr/>
            <p:nvPr/>
          </p:nvSpPr>
          <p:spPr>
            <a:xfrm>
              <a:off x="1059615" y="1945067"/>
              <a:ext cx="2270219" cy="18612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FD4A412-B41C-43F0-9C36-CA1F5E2D4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17" t="53887"/>
            <a:stretch/>
          </p:blipFill>
          <p:spPr>
            <a:xfrm>
              <a:off x="2520104" y="3007102"/>
              <a:ext cx="747000" cy="742990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7F7ACFB-8D62-4664-ABE5-0D51FB75A606}"/>
              </a:ext>
            </a:extLst>
          </p:cNvPr>
          <p:cNvGrpSpPr/>
          <p:nvPr/>
        </p:nvGrpSpPr>
        <p:grpSpPr>
          <a:xfrm>
            <a:off x="5780015" y="2865771"/>
            <a:ext cx="2595533" cy="2981956"/>
            <a:chOff x="6006615" y="2524700"/>
            <a:chExt cx="2749277" cy="315858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FCE3B9E-AB38-4DAD-BBEC-10A460864EA4}"/>
                </a:ext>
              </a:extLst>
            </p:cNvPr>
            <p:cNvSpPr txBox="1"/>
            <p:nvPr/>
          </p:nvSpPr>
          <p:spPr>
            <a:xfrm>
              <a:off x="6997655" y="5283179"/>
              <a:ext cx="652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256BC2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Pod</a:t>
              </a:r>
              <a:endParaRPr lang="ko-KR" altLang="en-US" dirty="0">
                <a:latin typeface="맑은 고딕" panose="020B0503020000020004" pitchFamily="50" charset="-127"/>
                <a:ea typeface="KoPub돋움체 Medium" panose="0000060000000000000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BFB905F-4481-4F2C-B5E4-F81EFAFAB5AE}"/>
                </a:ext>
              </a:extLst>
            </p:cNvPr>
            <p:cNvSpPr/>
            <p:nvPr/>
          </p:nvSpPr>
          <p:spPr>
            <a:xfrm>
              <a:off x="6006615" y="2524700"/>
              <a:ext cx="2749277" cy="27570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모서리가 둥근 직사각형 16">
            <a:extLst>
              <a:ext uri="{FF2B5EF4-FFF2-40B4-BE49-F238E27FC236}">
                <a16:creationId xmlns:a16="http://schemas.microsoft.com/office/drawing/2014/main" id="{59FDD953-9558-4FF5-B027-91B4F6626727}"/>
              </a:ext>
            </a:extLst>
          </p:cNvPr>
          <p:cNvSpPr/>
          <p:nvPr/>
        </p:nvSpPr>
        <p:spPr>
          <a:xfrm>
            <a:off x="-187188" y="1548846"/>
            <a:ext cx="9725471" cy="3693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파드의</a:t>
            </a: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컨테이너 환경 변수에 </a:t>
            </a:r>
            <a:r>
              <a:rPr lang="ko-KR" altLang="en-US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컨피그맵의</a:t>
            </a: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데이터와 </a:t>
            </a:r>
            <a:r>
              <a:rPr lang="ko-KR" altLang="en-US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디코딩</a:t>
            </a: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된 시크릿의 데이터가 들어 감 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B786EE-DC8C-47DB-8C0F-4DE86AD51092}"/>
              </a:ext>
            </a:extLst>
          </p:cNvPr>
          <p:cNvGrpSpPr/>
          <p:nvPr/>
        </p:nvGrpSpPr>
        <p:grpSpPr>
          <a:xfrm>
            <a:off x="1456610" y="4496835"/>
            <a:ext cx="2132465" cy="2103573"/>
            <a:chOff x="1060382" y="4429825"/>
            <a:chExt cx="2270219" cy="223946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5A6AEE-57EB-44DC-98CD-E940AC784F5A}"/>
                </a:ext>
              </a:extLst>
            </p:cNvPr>
            <p:cNvSpPr txBox="1"/>
            <p:nvPr/>
          </p:nvSpPr>
          <p:spPr>
            <a:xfrm>
              <a:off x="1727128" y="6269176"/>
              <a:ext cx="9351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256BC2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Secret</a:t>
              </a:r>
              <a:endParaRPr lang="ko-KR" altLang="en-US" dirty="0">
                <a:latin typeface="맑은 고딕" panose="020B0503020000020004" pitchFamily="50" charset="-127"/>
                <a:ea typeface="KoPub돋움체 Medium" panose="0000060000000000000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9607739-E5FC-43A8-8908-A1DD8D52CC80}"/>
                </a:ext>
              </a:extLst>
            </p:cNvPr>
            <p:cNvSpPr/>
            <p:nvPr/>
          </p:nvSpPr>
          <p:spPr>
            <a:xfrm>
              <a:off x="1060382" y="4429825"/>
              <a:ext cx="2270219" cy="186129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F8CCE20-909D-4400-9910-10F343FB1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0104" y="5491182"/>
              <a:ext cx="709951" cy="709967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BB6AFD-6074-4987-A6BD-108E7B4123E2}"/>
              </a:ext>
            </a:extLst>
          </p:cNvPr>
          <p:cNvSpPr/>
          <p:nvPr/>
        </p:nvSpPr>
        <p:spPr>
          <a:xfrm>
            <a:off x="1644935" y="2510132"/>
            <a:ext cx="1754373" cy="6878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110A3D-CB70-43CD-93F6-852DF0E6024C}"/>
              </a:ext>
            </a:extLst>
          </p:cNvPr>
          <p:cNvSpPr txBox="1"/>
          <p:nvPr/>
        </p:nvSpPr>
        <p:spPr>
          <a:xfrm>
            <a:off x="1768935" y="2533544"/>
            <a:ext cx="1481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Key :  Value</a:t>
            </a:r>
            <a:br>
              <a:rPr lang="en-US" altLang="ko-KR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edu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: </a:t>
            </a:r>
            <a:r>
              <a:rPr lang="en-US" altLang="ko-KR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msa</a:t>
            </a:r>
            <a:endParaRPr lang="ko-KR" altLang="en-US" dirty="0">
              <a:latin typeface="맑은 고딕" panose="020B0503020000020004" pitchFamily="50" charset="-127"/>
              <a:ea typeface="KoPub돋움체 Medium" panose="0000060000000000000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A9E5551-77D4-4918-857B-6CF5F9BF8F63}"/>
              </a:ext>
            </a:extLst>
          </p:cNvPr>
          <p:cNvSpPr/>
          <p:nvPr/>
        </p:nvSpPr>
        <p:spPr>
          <a:xfrm>
            <a:off x="1644935" y="4721452"/>
            <a:ext cx="1754373" cy="687831"/>
          </a:xfrm>
          <a:prstGeom prst="rect">
            <a:avLst/>
          </a:prstGeom>
          <a:solidFill>
            <a:schemeClr val="accent2">
              <a:lumMod val="60000"/>
              <a:lumOff val="40000"/>
              <a:alpha val="64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B5753C-ADD7-4B33-99A5-F81938BEBFA2}"/>
              </a:ext>
            </a:extLst>
          </p:cNvPr>
          <p:cNvSpPr txBox="1"/>
          <p:nvPr/>
        </p:nvSpPr>
        <p:spPr>
          <a:xfrm>
            <a:off x="1655266" y="4742201"/>
            <a:ext cx="182293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Key :  Value</a:t>
            </a:r>
            <a:br>
              <a:rPr lang="en-US" altLang="ko-KR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edu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: </a:t>
            </a:r>
            <a:r>
              <a:rPr lang="en-US" altLang="ko-KR" sz="16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bXNhDQo</a:t>
            </a:r>
            <a:r>
              <a:rPr lang="en-US" altLang="ko-KR" sz="16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=</a:t>
            </a:r>
            <a:endParaRPr lang="ko-KR" altLang="en-US" sz="1600" dirty="0">
              <a:latin typeface="맑은 고딕" panose="020B0503020000020004" pitchFamily="50" charset="-127"/>
              <a:ea typeface="KoPub돋움체 Medium" panose="0000060000000000000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032422D-5584-4609-B797-17710D967DA1}"/>
              </a:ext>
            </a:extLst>
          </p:cNvPr>
          <p:cNvSpPr/>
          <p:nvPr/>
        </p:nvSpPr>
        <p:spPr>
          <a:xfrm>
            <a:off x="5922331" y="3650057"/>
            <a:ext cx="2310900" cy="16913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00E8AA7-8C44-44B3-B62E-BCCC9B23EDE6}"/>
              </a:ext>
            </a:extLst>
          </p:cNvPr>
          <p:cNvSpPr/>
          <p:nvPr/>
        </p:nvSpPr>
        <p:spPr>
          <a:xfrm>
            <a:off x="6128510" y="4083854"/>
            <a:ext cx="1898541" cy="5329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A6F855-9424-4A6D-BD5A-8E2B3DE0130D}"/>
              </a:ext>
            </a:extLst>
          </p:cNvPr>
          <p:cNvSpPr txBox="1"/>
          <p:nvPr/>
        </p:nvSpPr>
        <p:spPr>
          <a:xfrm>
            <a:off x="6459493" y="3685569"/>
            <a:ext cx="115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256BC2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Container</a:t>
            </a:r>
            <a:endParaRPr lang="ko-KR" altLang="en-US" dirty="0">
              <a:latin typeface="맑은 고딕" panose="020B0503020000020004" pitchFamily="50" charset="-127"/>
              <a:ea typeface="KoPub돋움체 Medium" panose="0000060000000000000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B28DC7D-8988-43DE-900A-6FF8A315E911}"/>
              </a:ext>
            </a:extLst>
          </p:cNvPr>
          <p:cNvSpPr/>
          <p:nvPr/>
        </p:nvSpPr>
        <p:spPr>
          <a:xfrm>
            <a:off x="6122336" y="4703031"/>
            <a:ext cx="1898542" cy="5329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83703D0-9C03-4221-97F9-102FA9561ACC}"/>
              </a:ext>
            </a:extLst>
          </p:cNvPr>
          <p:cNvSpPr txBox="1"/>
          <p:nvPr/>
        </p:nvSpPr>
        <p:spPr>
          <a:xfrm>
            <a:off x="5922330" y="376070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KoPub돋움체 Medium" panose="00000600000000000000"/>
              </a:rPr>
              <a:t>env</a:t>
            </a:r>
            <a:endParaRPr lang="ko-KR" altLang="en-US" dirty="0">
              <a:latin typeface="맑은 고딕" panose="020B0503020000020004" pitchFamily="50" charset="-127"/>
              <a:ea typeface="KoPub돋움체 Medium" panose="00000600000000000000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705A4875-4BEB-4E1A-9948-F15E04E20F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79" y="2952228"/>
            <a:ext cx="643485" cy="643485"/>
          </a:xfrm>
          <a:prstGeom prst="rect">
            <a:avLst/>
          </a:prstGeom>
        </p:spPr>
      </p:pic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02A7F94-DCC5-43A2-ABFD-67478776302F}"/>
              </a:ext>
            </a:extLst>
          </p:cNvPr>
          <p:cNvCxnSpPr>
            <a:cxnSpLocks/>
            <a:stCxn id="53" idx="3"/>
            <a:endCxn id="59" idx="1"/>
          </p:cNvCxnSpPr>
          <p:nvPr/>
        </p:nvCxnSpPr>
        <p:spPr>
          <a:xfrm>
            <a:off x="3399308" y="2854048"/>
            <a:ext cx="2729202" cy="1496273"/>
          </a:xfrm>
          <a:prstGeom prst="straightConnector1">
            <a:avLst/>
          </a:prstGeom>
          <a:ln w="25400">
            <a:solidFill>
              <a:srgbClr val="256BC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D0C630C-C180-45C1-AF9C-3F0F6C3DB574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3399308" y="4969498"/>
            <a:ext cx="2723028" cy="131008"/>
          </a:xfrm>
          <a:prstGeom prst="straightConnector1">
            <a:avLst/>
          </a:prstGeom>
          <a:ln w="25400">
            <a:solidFill>
              <a:srgbClr val="256BC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FA3F9DD-9E21-4FD9-B85E-B6BA2E2DCB1D}"/>
              </a:ext>
            </a:extLst>
          </p:cNvPr>
          <p:cNvSpPr txBox="1"/>
          <p:nvPr/>
        </p:nvSpPr>
        <p:spPr>
          <a:xfrm>
            <a:off x="6466207" y="4160813"/>
            <a:ext cx="1218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edu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: </a:t>
            </a:r>
            <a:r>
              <a:rPr lang="en-US" altLang="ko-KR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msa</a:t>
            </a:r>
            <a:endParaRPr lang="ko-KR" altLang="en-US" dirty="0">
              <a:latin typeface="맑은 고딕" panose="020B0503020000020004" pitchFamily="50" charset="-127"/>
              <a:ea typeface="KoPub돋움체 Medium" panose="0000060000000000000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969BBB-AF73-4BAE-A0C5-7E66EE71208A}"/>
              </a:ext>
            </a:extLst>
          </p:cNvPr>
          <p:cNvSpPr txBox="1"/>
          <p:nvPr/>
        </p:nvSpPr>
        <p:spPr>
          <a:xfrm>
            <a:off x="6466207" y="4791601"/>
            <a:ext cx="1218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edu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: </a:t>
            </a:r>
            <a:r>
              <a:rPr lang="en-US" altLang="ko-KR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msa</a:t>
            </a:r>
            <a:endParaRPr lang="ko-KR" altLang="en-US" dirty="0">
              <a:latin typeface="맑은 고딕" panose="020B0503020000020004" pitchFamily="50" charset="-127"/>
              <a:ea typeface="KoPub돋움체 Medium" panose="0000060000000000000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5954D3-E987-45E7-85D2-0D13B133B038}"/>
              </a:ext>
            </a:extLst>
          </p:cNvPr>
          <p:cNvSpPr txBox="1"/>
          <p:nvPr/>
        </p:nvSpPr>
        <p:spPr>
          <a:xfrm>
            <a:off x="4182163" y="5050164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Decoding</a:t>
            </a:r>
            <a:endParaRPr lang="ko-KR" altLang="en-US" dirty="0">
              <a:latin typeface="맑은 고딕" panose="020B0503020000020004" pitchFamily="50" charset="-127"/>
              <a:ea typeface="KoPub돋움체 Medium" panose="0000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8024274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6">
            <a:extLst>
              <a:ext uri="{FF2B5EF4-FFF2-40B4-BE49-F238E27FC236}">
                <a16:creationId xmlns:a16="http://schemas.microsoft.com/office/drawing/2014/main" id="{915E60D8-B006-427F-9B22-4C949DBF727C}"/>
              </a:ext>
            </a:extLst>
          </p:cNvPr>
          <p:cNvSpPr/>
          <p:nvPr/>
        </p:nvSpPr>
        <p:spPr>
          <a:xfrm>
            <a:off x="-187971" y="2021068"/>
            <a:ext cx="9747493" cy="64633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ko-KR" altLang="en-US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쿠버네티스</a:t>
            </a: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리소스는 </a:t>
            </a:r>
            <a:r>
              <a:rPr lang="en-US" altLang="ko-KR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YAML </a:t>
            </a: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또는 </a:t>
            </a:r>
            <a:r>
              <a:rPr lang="en-US" altLang="ko-KR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JSON</a:t>
            </a: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으로 작성된 구성 파일과 함께 </a:t>
            </a:r>
            <a:r>
              <a:rPr lang="en-US" altLang="ko-KR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kubectl</a:t>
            </a:r>
            <a:r>
              <a:rPr lang="en-US" altLang="ko-KR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커맨드 라인 툴을 이용하여 관리</a:t>
            </a:r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F9947261-75EC-49F6-9246-06069CFE114E}"/>
              </a:ext>
            </a:extLst>
          </p:cNvPr>
          <p:cNvSpPr txBox="1"/>
          <p:nvPr/>
        </p:nvSpPr>
        <p:spPr>
          <a:xfrm>
            <a:off x="344489" y="1570724"/>
            <a:ext cx="9217022" cy="408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anchor="ctr">
            <a:noAutofit/>
          </a:bodyPr>
          <a:lstStyle>
            <a:defPPr>
              <a:defRPr lang="en-US"/>
            </a:defPPr>
            <a:lvl1pPr indent="0" algn="ctr" defTabSz="914400" latinLnBrk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Medium"/>
                <a:ea typeface="KoPub돋움체 Medium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KoPub돋움체 Medium"/>
                <a:ea typeface="KoPub돋움체 Medium"/>
              </a:defRPr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KoPub돋움체 Medium"/>
                <a:ea typeface="KoPub돋움체 Medium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ko-KR" altLang="en-US" dirty="0" err="1">
                <a:effectLst/>
              </a:rPr>
              <a:t>쿠버네티스</a:t>
            </a:r>
            <a:r>
              <a:rPr lang="ko-KR" altLang="en-US" dirty="0">
                <a:effectLst/>
              </a:rPr>
              <a:t> 리소스 관리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FEFB252-EF13-4005-8E68-4E9CF9BF8A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5BAFA87-E02F-4CBB-926D-050796387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983F52F-FF1A-4CAE-8930-D9A00DD6979D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3044488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>
                <a:solidFill>
                  <a:srgbClr val="21569E"/>
                </a:solidFill>
              </a:rPr>
              <a:t>Kubernetes Resource</a:t>
            </a:r>
            <a:r>
              <a:rPr lang="ko-KR" altLang="en-US" sz="2000" dirty="0">
                <a:solidFill>
                  <a:srgbClr val="21569E"/>
                </a:solidFill>
              </a:rPr>
              <a:t> 관리</a:t>
            </a: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ED8554F7-F1AE-4BDC-BF53-E4B20706A07B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2845DD23-6B66-441B-B390-613930FA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3649269" cy="332399"/>
          </a:xfrm>
        </p:spPr>
        <p:txBody>
          <a:bodyPr/>
          <a:lstStyle/>
          <a:p>
            <a:r>
              <a:rPr lang="en-US" altLang="ko-KR" dirty="0"/>
              <a:t>Kubernetes Resource </a:t>
            </a:r>
            <a:r>
              <a:rPr lang="ko-KR" altLang="en-US" dirty="0"/>
              <a:t>관리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2BFD62-4F51-460E-B619-C09677ABD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37" y="2850504"/>
            <a:ext cx="2542972" cy="2715796"/>
          </a:xfrm>
          <a:prstGeom prst="rect">
            <a:avLst/>
          </a:prstGeom>
          <a:ln w="12700"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A796FC-C8E3-4D2E-AEB6-EDD673715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5481" y="2850503"/>
            <a:ext cx="2388418" cy="35918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2F76299-8277-4C4A-A3AE-CE6654639E36}"/>
              </a:ext>
            </a:extLst>
          </p:cNvPr>
          <p:cNvSpPr txBox="1"/>
          <p:nvPr/>
        </p:nvSpPr>
        <p:spPr>
          <a:xfrm>
            <a:off x="4176030" y="600719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KoPub돋움체 Medium" panose="00000600000000000000" pitchFamily="2" charset="-127"/>
              </a:rPr>
              <a:t>JSON</a:t>
            </a:r>
            <a:endParaRPr lang="ko-KR" altLang="en-US" dirty="0">
              <a:latin typeface="맑은 고딕" panose="020B0503020000020004" pitchFamily="50" charset="-127"/>
              <a:ea typeface="KoPub돋움체 Medium" panose="0000060000000000000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26A0CF-DC17-497A-B1BA-83DCB086D6C9}"/>
              </a:ext>
            </a:extLst>
          </p:cNvPr>
          <p:cNvSpPr txBox="1"/>
          <p:nvPr/>
        </p:nvSpPr>
        <p:spPr>
          <a:xfrm>
            <a:off x="1323907" y="6007199"/>
            <a:ext cx="76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KoPub돋움체 Medium" panose="00000600000000000000" pitchFamily="2" charset="-127"/>
              </a:rPr>
              <a:t>YAML</a:t>
            </a:r>
            <a:endParaRPr lang="ko-KR" altLang="en-US" dirty="0">
              <a:latin typeface="맑은 고딕" panose="020B0503020000020004" pitchFamily="50" charset="-127"/>
              <a:ea typeface="KoPub돋움체 Medium" panose="0000060000000000000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82D413-9BCC-4AD5-B91C-D70D0C341B45}"/>
              </a:ext>
            </a:extLst>
          </p:cNvPr>
          <p:cNvSpPr txBox="1"/>
          <p:nvPr/>
        </p:nvSpPr>
        <p:spPr>
          <a:xfrm>
            <a:off x="6995726" y="4646445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맑은 고딕" panose="020B0503020000020004" pitchFamily="50" charset="-127"/>
                <a:ea typeface="KoPub돋움체 Medium" panose="00000600000000000000" pitchFamily="2" charset="-127"/>
              </a:rPr>
              <a:t>kubectl</a:t>
            </a:r>
            <a:r>
              <a:rPr lang="en-US" altLang="ko-KR" dirty="0">
                <a:latin typeface="맑은 고딕" panose="020B0503020000020004" pitchFamily="50" charset="-127"/>
                <a:ea typeface="KoPub돋움체 Medium" panose="00000600000000000000" pitchFamily="2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KoPub돋움체 Medium" panose="00000600000000000000" pitchFamily="2" charset="-127"/>
              </a:rPr>
              <a:t>커맨드</a:t>
            </a:r>
            <a:endParaRPr lang="ko-KR" altLang="en-US" dirty="0">
              <a:latin typeface="맑은 고딕" panose="020B0503020000020004" pitchFamily="50" charset="-127"/>
              <a:ea typeface="KoPub돋움체 Medium" panose="0000060000000000000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458A9A6-E616-4B24-88F5-727179E226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905" y="2850503"/>
            <a:ext cx="3498617" cy="172564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79037" y="2850503"/>
            <a:ext cx="2659438" cy="3591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5288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F9947261-75EC-49F6-9246-06069CFE114E}"/>
              </a:ext>
            </a:extLst>
          </p:cNvPr>
          <p:cNvSpPr txBox="1"/>
          <p:nvPr/>
        </p:nvSpPr>
        <p:spPr>
          <a:xfrm>
            <a:off x="344489" y="1570724"/>
            <a:ext cx="9217022" cy="408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anchor="ctr">
            <a:noAutofit/>
          </a:bodyPr>
          <a:lstStyle>
            <a:defPPr>
              <a:defRPr lang="en-US"/>
            </a:defPPr>
            <a:lvl1pPr indent="0" algn="ctr" defTabSz="914400" latinLnBrk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Medium"/>
                <a:ea typeface="KoPub돋움체 Medium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KoPub돋움체 Medium"/>
                <a:ea typeface="KoPub돋움체 Medium"/>
              </a:defRPr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KoPub돋움체 Medium"/>
                <a:ea typeface="KoPub돋움체 Medium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ko-KR" altLang="en-US" dirty="0" err="1">
                <a:effectLst/>
              </a:rPr>
              <a:t>디플로이먼트</a:t>
            </a:r>
            <a:r>
              <a:rPr lang="ko-KR" altLang="en-US" dirty="0">
                <a:effectLst/>
              </a:rPr>
              <a:t> 예시 </a:t>
            </a:r>
            <a:r>
              <a:rPr lang="en-US" altLang="ko-KR" dirty="0">
                <a:effectLst/>
              </a:rPr>
              <a:t>(1/8)</a:t>
            </a:r>
            <a:endParaRPr lang="ko-KR" altLang="en-US" dirty="0">
              <a:effectLst/>
            </a:endParaRP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67D4904D-8592-4972-B9CC-BD8F05CCC1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64"/>
          <a:stretch/>
        </p:blipFill>
        <p:spPr bwMode="auto">
          <a:xfrm>
            <a:off x="344490" y="2173591"/>
            <a:ext cx="6344825" cy="440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FEFB252-EF13-4005-8E68-4E9CF9BF8A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5BAFA87-E02F-4CBB-926D-050796387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E214C8-3FA5-492A-A634-6CA4295F184F}"/>
              </a:ext>
            </a:extLst>
          </p:cNvPr>
          <p:cNvSpPr/>
          <p:nvPr/>
        </p:nvSpPr>
        <p:spPr>
          <a:xfrm>
            <a:off x="344489" y="2173591"/>
            <a:ext cx="4391469" cy="44024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rgbClr val="54CCE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E8067D-32E3-4391-9B7B-BF95FA31BB2A}"/>
              </a:ext>
            </a:extLst>
          </p:cNvPr>
          <p:cNvSpPr txBox="1"/>
          <p:nvPr/>
        </p:nvSpPr>
        <p:spPr>
          <a:xfrm>
            <a:off x="4409754" y="2194657"/>
            <a:ext cx="5151756" cy="21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1800" dirty="0" err="1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apiVersion</a:t>
            </a:r>
            <a:br>
              <a:rPr lang="en-US" altLang="ko-KR" sz="1800" dirty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sz="18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특정 리소스를 생성하기 위해 사용할 </a:t>
            </a:r>
            <a:r>
              <a:rPr lang="ko-KR" altLang="en-US" sz="1800" dirty="0" err="1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쿠버네티스</a:t>
            </a:r>
            <a:r>
              <a:rPr lang="ko-KR" altLang="en-US" sz="18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API </a:t>
            </a:r>
            <a:r>
              <a:rPr lang="ko-KR" altLang="en-US" sz="18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버전을 명세 </a:t>
            </a:r>
            <a:br>
              <a:rPr lang="en-US" altLang="ko-KR" sz="18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sz="18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1800" dirty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kind</a:t>
            </a:r>
            <a:r>
              <a:rPr lang="ko-KR" altLang="en-US" sz="18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br>
              <a:rPr lang="en-US" altLang="ko-KR" sz="18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sz="18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어떤 종류의 리소스를 생성하고자 하는지 생성할 리소스 타입을 명세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983F52F-FF1A-4CAE-8930-D9A00DD6979D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2442272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 err="1">
                <a:solidFill>
                  <a:srgbClr val="21569E"/>
                </a:solidFill>
              </a:rPr>
              <a:t>yaml</a:t>
            </a:r>
            <a:r>
              <a:rPr lang="en-US" altLang="ko-KR" sz="2000" dirty="0">
                <a:solidFill>
                  <a:srgbClr val="21569E"/>
                </a:solidFill>
              </a:rPr>
              <a:t> </a:t>
            </a:r>
            <a:r>
              <a:rPr lang="ko-KR" altLang="en-US" sz="2000" dirty="0">
                <a:solidFill>
                  <a:srgbClr val="21569E"/>
                </a:solidFill>
              </a:rPr>
              <a:t>파일 작성 방법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44EDF5-4AF2-40B3-998C-8F16D7898920}"/>
              </a:ext>
            </a:extLst>
          </p:cNvPr>
          <p:cNvSpPr/>
          <p:nvPr/>
        </p:nvSpPr>
        <p:spPr>
          <a:xfrm>
            <a:off x="344489" y="2183115"/>
            <a:ext cx="2808286" cy="410896"/>
          </a:xfrm>
          <a:prstGeom prst="rect">
            <a:avLst/>
          </a:prstGeom>
          <a:noFill/>
          <a:ln w="38100">
            <a:solidFill>
              <a:srgbClr val="F69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330BD1-583F-4059-A3A8-77A9AAD0E725}"/>
              </a:ext>
            </a:extLst>
          </p:cNvPr>
          <p:cNvSpPr/>
          <p:nvPr/>
        </p:nvSpPr>
        <p:spPr>
          <a:xfrm>
            <a:off x="344489" y="2594011"/>
            <a:ext cx="2579686" cy="410896"/>
          </a:xfrm>
          <a:prstGeom prst="rect">
            <a:avLst/>
          </a:prstGeom>
          <a:noFill/>
          <a:ln w="38100">
            <a:solidFill>
              <a:srgbClr val="F69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ED8554F7-F1AE-4BDC-BF53-E4B20706A07B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2845DD23-6B66-441B-B390-613930FA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4502899" cy="332399"/>
          </a:xfrm>
        </p:spPr>
        <p:txBody>
          <a:bodyPr/>
          <a:lstStyle/>
          <a:p>
            <a:r>
              <a:rPr lang="en-US" altLang="ko-KR" dirty="0"/>
              <a:t>Kubernetes </a:t>
            </a:r>
            <a:r>
              <a:rPr lang="en-US" altLang="ko-KR" dirty="0" err="1"/>
              <a:t>yaml</a:t>
            </a:r>
            <a:r>
              <a:rPr lang="ko-KR" altLang="en-US" dirty="0"/>
              <a:t> 작성 방법 소개</a:t>
            </a:r>
          </a:p>
        </p:txBody>
      </p:sp>
    </p:spTree>
    <p:extLst>
      <p:ext uri="{BB962C8B-B14F-4D97-AF65-F5344CB8AC3E}">
        <p14:creationId xmlns:p14="http://schemas.microsoft.com/office/powerpoint/2010/main" val="32946664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751833BA-0FB4-4B2D-9AD1-156116B0C4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64"/>
          <a:stretch/>
        </p:blipFill>
        <p:spPr bwMode="auto">
          <a:xfrm>
            <a:off x="344490" y="2173591"/>
            <a:ext cx="6344825" cy="440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EEF749-3E97-4299-A019-F801771C9D90}"/>
              </a:ext>
            </a:extLst>
          </p:cNvPr>
          <p:cNvSpPr/>
          <p:nvPr/>
        </p:nvSpPr>
        <p:spPr>
          <a:xfrm>
            <a:off x="344489" y="2173591"/>
            <a:ext cx="4391469" cy="44024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rgbClr val="54CCEF"/>
              </a:solidFill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FEFB252-EF13-4005-8E68-4E9CF9BF8A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5BAFA87-E02F-4CBB-926D-050796387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FE2123-7FB1-44D1-A103-51AD40C16D06}"/>
              </a:ext>
            </a:extLst>
          </p:cNvPr>
          <p:cNvSpPr txBox="1"/>
          <p:nvPr/>
        </p:nvSpPr>
        <p:spPr>
          <a:xfrm>
            <a:off x="4416940" y="2156432"/>
            <a:ext cx="5144569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metadata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b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리소스에 이름을 부여하고 리소스를 유일하게 구분 짓는 데이터</a:t>
            </a:r>
            <a:b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sz="18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metadata.name</a:t>
            </a:r>
            <a:b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리소스의 이름을 명세</a:t>
            </a:r>
            <a:b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metadata.labels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b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키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값 쌍으로 구성되어 특정 </a:t>
            </a:r>
            <a:r>
              <a:rPr lang="ko-KR" altLang="en-US" sz="18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쿠버네티스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리소스만 나열 또는 검색할 때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사용</a:t>
            </a:r>
            <a:b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metadata.labels.app</a:t>
            </a:r>
            <a:b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리소스의 레이블을 설정</a:t>
            </a:r>
            <a:endPara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F9947261-75EC-49F6-9246-06069CFE114E}"/>
              </a:ext>
            </a:extLst>
          </p:cNvPr>
          <p:cNvSpPr txBox="1"/>
          <p:nvPr/>
        </p:nvSpPr>
        <p:spPr>
          <a:xfrm>
            <a:off x="344489" y="1570724"/>
            <a:ext cx="9217022" cy="408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anchor="ctr">
            <a:noAutofit/>
          </a:bodyPr>
          <a:lstStyle>
            <a:defPPr>
              <a:defRPr lang="en-US"/>
            </a:defPPr>
            <a:lvl1pPr indent="0" algn="ctr" defTabSz="914400" latinLnBrk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Medium"/>
                <a:ea typeface="KoPub돋움체 Medium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KoPub돋움체 Medium"/>
                <a:ea typeface="KoPub돋움체 Medium"/>
              </a:defRPr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KoPub돋움체 Medium"/>
                <a:ea typeface="KoPub돋움체 Medium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ko-KR" altLang="en-US" dirty="0" err="1">
                <a:effectLst/>
              </a:rPr>
              <a:t>디플로이먼트</a:t>
            </a:r>
            <a:r>
              <a:rPr lang="ko-KR" altLang="en-US" dirty="0">
                <a:effectLst/>
              </a:rPr>
              <a:t> 예시 </a:t>
            </a:r>
            <a:r>
              <a:rPr lang="en-US" altLang="ko-KR" dirty="0">
                <a:effectLst/>
              </a:rPr>
              <a:t>(2/8)</a:t>
            </a:r>
            <a:endParaRPr lang="ko-KR" altLang="en-US" dirty="0">
              <a:effectLst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42D740-8CBB-4DC9-AD72-5F0B032F0048}"/>
              </a:ext>
            </a:extLst>
          </p:cNvPr>
          <p:cNvSpPr/>
          <p:nvPr/>
        </p:nvSpPr>
        <p:spPr>
          <a:xfrm>
            <a:off x="344488" y="3009262"/>
            <a:ext cx="3594969" cy="1562737"/>
          </a:xfrm>
          <a:prstGeom prst="rect">
            <a:avLst/>
          </a:prstGeom>
          <a:noFill/>
          <a:ln w="38100">
            <a:solidFill>
              <a:srgbClr val="F69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C6D9A4E3-FA75-4A1C-81F9-4F413A2892B3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2442272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 err="1">
                <a:solidFill>
                  <a:srgbClr val="21569E"/>
                </a:solidFill>
              </a:rPr>
              <a:t>yaml</a:t>
            </a:r>
            <a:r>
              <a:rPr lang="en-US" altLang="ko-KR" sz="2000" dirty="0">
                <a:solidFill>
                  <a:srgbClr val="21569E"/>
                </a:solidFill>
              </a:rPr>
              <a:t> </a:t>
            </a:r>
            <a:r>
              <a:rPr lang="ko-KR" altLang="en-US" sz="2000" dirty="0">
                <a:solidFill>
                  <a:srgbClr val="21569E"/>
                </a:solidFill>
              </a:rPr>
              <a:t>파일 작성 방법</a:t>
            </a: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308D7287-2BE3-4A28-B247-1E30ACCD3D97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CAD7B3D6-EFFC-47B2-881C-D31F54A0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4502899" cy="332399"/>
          </a:xfrm>
        </p:spPr>
        <p:txBody>
          <a:bodyPr/>
          <a:lstStyle/>
          <a:p>
            <a:r>
              <a:rPr lang="en-US" altLang="ko-KR" dirty="0"/>
              <a:t>Kubernetes </a:t>
            </a:r>
            <a:r>
              <a:rPr lang="en-US" altLang="ko-KR" dirty="0" err="1"/>
              <a:t>yaml</a:t>
            </a:r>
            <a:r>
              <a:rPr lang="ko-KR" altLang="en-US" dirty="0"/>
              <a:t> 작성 방법 소개</a:t>
            </a:r>
          </a:p>
        </p:txBody>
      </p:sp>
    </p:spTree>
    <p:extLst>
      <p:ext uri="{BB962C8B-B14F-4D97-AF65-F5344CB8AC3E}">
        <p14:creationId xmlns:p14="http://schemas.microsoft.com/office/powerpoint/2010/main" val="22985926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F9C53BB9-486F-456F-B31C-BACEB70451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64"/>
          <a:stretch/>
        </p:blipFill>
        <p:spPr bwMode="auto">
          <a:xfrm>
            <a:off x="344490" y="2173591"/>
            <a:ext cx="6344825" cy="440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D8155E-84C9-4B65-A43A-6EDC3B9C3C1B}"/>
              </a:ext>
            </a:extLst>
          </p:cNvPr>
          <p:cNvSpPr/>
          <p:nvPr/>
        </p:nvSpPr>
        <p:spPr>
          <a:xfrm>
            <a:off x="344489" y="2173591"/>
            <a:ext cx="4391469" cy="44024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rgbClr val="54CCE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F80555B-B05C-4503-AF40-BF50D05C566A}"/>
              </a:ext>
            </a:extLst>
          </p:cNvPr>
          <p:cNvSpPr/>
          <p:nvPr/>
        </p:nvSpPr>
        <p:spPr>
          <a:xfrm>
            <a:off x="344488" y="4590590"/>
            <a:ext cx="3019497" cy="1985469"/>
          </a:xfrm>
          <a:prstGeom prst="rect">
            <a:avLst/>
          </a:prstGeom>
          <a:noFill/>
          <a:ln w="38100">
            <a:solidFill>
              <a:srgbClr val="F69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FEFB252-EF13-4005-8E68-4E9CF9BF8A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5BAFA87-E02F-4CBB-926D-050796387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FE2123-7FB1-44D1-A103-51AD40C16D06}"/>
              </a:ext>
            </a:extLst>
          </p:cNvPr>
          <p:cNvSpPr txBox="1"/>
          <p:nvPr/>
        </p:nvSpPr>
        <p:spPr>
          <a:xfrm>
            <a:off x="4411753" y="2274347"/>
            <a:ext cx="525550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spec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b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생성하고자 하는 리소스에 대한 내용을 구체적으로 정의 </a:t>
            </a:r>
            <a:b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solidFill>
                <a:schemeClr val="accent1">
                  <a:lumMod val="7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spec.replicas</a:t>
            </a:r>
            <a:b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띄우고자 하는 </a:t>
            </a:r>
            <a:r>
              <a:rPr lang="ko-KR" altLang="en-US" sz="18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파드의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개수를 설정</a:t>
            </a:r>
            <a:b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spec.selector</a:t>
            </a:r>
            <a:b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어떤 </a:t>
            </a: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파드</a:t>
            </a:r>
            <a:r>
              <a:rPr lang="ko-KR" altLang="en-US" sz="18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컨트롤하고 감시해야 하는지 정의</a:t>
            </a:r>
            <a:endPara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F9947261-75EC-49F6-9246-06069CFE114E}"/>
              </a:ext>
            </a:extLst>
          </p:cNvPr>
          <p:cNvSpPr txBox="1"/>
          <p:nvPr/>
        </p:nvSpPr>
        <p:spPr>
          <a:xfrm>
            <a:off x="344489" y="1570724"/>
            <a:ext cx="9217022" cy="408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anchor="ctr">
            <a:noAutofit/>
          </a:bodyPr>
          <a:lstStyle>
            <a:defPPr>
              <a:defRPr lang="en-US"/>
            </a:defPPr>
            <a:lvl1pPr indent="0" algn="ctr" defTabSz="914400" latinLnBrk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Medium"/>
                <a:ea typeface="KoPub돋움체 Medium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KoPub돋움체 Medium"/>
                <a:ea typeface="KoPub돋움체 Medium"/>
              </a:defRPr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KoPub돋움체 Medium"/>
                <a:ea typeface="KoPub돋움체 Medium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ko-KR" altLang="en-US" dirty="0" err="1">
                <a:effectLst/>
              </a:rPr>
              <a:t>디플로이먼트</a:t>
            </a:r>
            <a:r>
              <a:rPr lang="ko-KR" altLang="en-US" dirty="0">
                <a:effectLst/>
              </a:rPr>
              <a:t> 예시 </a:t>
            </a:r>
            <a:r>
              <a:rPr lang="en-US" altLang="ko-KR" dirty="0">
                <a:effectLst/>
              </a:rPr>
              <a:t>(3/8)</a:t>
            </a:r>
            <a:endParaRPr lang="ko-KR" altLang="en-US" dirty="0">
              <a:effectLst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F6177798-D6CD-40EA-A510-23CFEE9F6C9B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2442272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 err="1">
                <a:solidFill>
                  <a:srgbClr val="21569E"/>
                </a:solidFill>
              </a:rPr>
              <a:t>yaml</a:t>
            </a:r>
            <a:r>
              <a:rPr lang="en-US" altLang="ko-KR" sz="2000" dirty="0">
                <a:solidFill>
                  <a:srgbClr val="21569E"/>
                </a:solidFill>
              </a:rPr>
              <a:t> </a:t>
            </a:r>
            <a:r>
              <a:rPr lang="ko-KR" altLang="en-US" sz="2000" dirty="0">
                <a:solidFill>
                  <a:srgbClr val="21569E"/>
                </a:solidFill>
              </a:rPr>
              <a:t>파일 작성 방법</a:t>
            </a: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F65BAC7F-30FA-4B22-9F8B-980F79F44ED5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8213422-AD57-4312-8B3F-A1D8AF4A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4502899" cy="332399"/>
          </a:xfrm>
        </p:spPr>
        <p:txBody>
          <a:bodyPr/>
          <a:lstStyle/>
          <a:p>
            <a:r>
              <a:rPr lang="en-US" altLang="ko-KR" dirty="0"/>
              <a:t>Kubernetes </a:t>
            </a:r>
            <a:r>
              <a:rPr lang="en-US" altLang="ko-KR" dirty="0" err="1"/>
              <a:t>yaml</a:t>
            </a:r>
            <a:r>
              <a:rPr lang="ko-KR" altLang="en-US" dirty="0"/>
              <a:t> 작성 방법 소개</a:t>
            </a:r>
          </a:p>
        </p:txBody>
      </p:sp>
    </p:spTree>
    <p:extLst>
      <p:ext uri="{BB962C8B-B14F-4D97-AF65-F5344CB8AC3E}">
        <p14:creationId xmlns:p14="http://schemas.microsoft.com/office/powerpoint/2010/main" val="903101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1EC0A563-CCA4-47CC-8D53-C30F4FDC84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64"/>
          <a:stretch/>
        </p:blipFill>
        <p:spPr bwMode="auto">
          <a:xfrm>
            <a:off x="344490" y="2173591"/>
            <a:ext cx="6344825" cy="440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AEF648-96B0-45E6-A7BD-D9D304F3B1E7}"/>
              </a:ext>
            </a:extLst>
          </p:cNvPr>
          <p:cNvSpPr/>
          <p:nvPr/>
        </p:nvSpPr>
        <p:spPr>
          <a:xfrm>
            <a:off x="344489" y="2173591"/>
            <a:ext cx="4391469" cy="44024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rgbClr val="54CCEF"/>
              </a:solidFill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FEFB252-EF13-4005-8E68-4E9CF9BF8A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5BAFA87-E02F-4CBB-926D-050796387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FE2123-7FB1-44D1-A103-51AD40C16D06}"/>
              </a:ext>
            </a:extLst>
          </p:cNvPr>
          <p:cNvSpPr txBox="1"/>
          <p:nvPr/>
        </p:nvSpPr>
        <p:spPr>
          <a:xfrm>
            <a:off x="4333051" y="2274347"/>
            <a:ext cx="52284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spec.selector.matchLabels</a:t>
            </a:r>
            <a:b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sz="18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metadata.labels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와 동일한 설정으로 </a:t>
            </a:r>
            <a:r>
              <a:rPr lang="ko-KR" altLang="en-US" sz="18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맵핑하여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동일한 레이블을 가진 </a:t>
            </a: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파드</a:t>
            </a:r>
            <a:r>
              <a:rPr lang="ko-KR" altLang="en-US" sz="18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의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컨테이너를 </a:t>
            </a:r>
            <a:r>
              <a:rPr lang="ko-KR" altLang="en-US" sz="18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카운팅하여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현재 상태를 측정</a:t>
            </a:r>
            <a:endPara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F9947261-75EC-49F6-9246-06069CFE114E}"/>
              </a:ext>
            </a:extLst>
          </p:cNvPr>
          <p:cNvSpPr txBox="1"/>
          <p:nvPr/>
        </p:nvSpPr>
        <p:spPr>
          <a:xfrm>
            <a:off x="344489" y="1570724"/>
            <a:ext cx="9217022" cy="408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anchor="ctr">
            <a:noAutofit/>
          </a:bodyPr>
          <a:lstStyle>
            <a:defPPr>
              <a:defRPr lang="en-US"/>
            </a:defPPr>
            <a:lvl1pPr indent="0" algn="ctr" defTabSz="914400" latinLnBrk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Medium"/>
                <a:ea typeface="KoPub돋움체 Medium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KoPub돋움체 Medium"/>
                <a:ea typeface="KoPub돋움체 Medium"/>
              </a:defRPr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KoPub돋움체 Medium"/>
                <a:ea typeface="KoPub돋움체 Medium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ko-KR" altLang="en-US" dirty="0" err="1">
                <a:effectLst/>
              </a:rPr>
              <a:t>디플로이먼트</a:t>
            </a:r>
            <a:r>
              <a:rPr lang="ko-KR" altLang="en-US" dirty="0">
                <a:effectLst/>
              </a:rPr>
              <a:t> 예시 </a:t>
            </a:r>
            <a:r>
              <a:rPr lang="en-US" altLang="ko-KR" dirty="0">
                <a:effectLst/>
              </a:rPr>
              <a:t>(4/8)</a:t>
            </a:r>
            <a:endParaRPr lang="ko-KR" altLang="en-US" dirty="0">
              <a:effectLst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645569C-DD7E-4FD1-993B-D2EF026084FC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2442272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 err="1">
                <a:solidFill>
                  <a:srgbClr val="21569E"/>
                </a:solidFill>
              </a:rPr>
              <a:t>yaml</a:t>
            </a:r>
            <a:r>
              <a:rPr lang="en-US" altLang="ko-KR" sz="2000" dirty="0">
                <a:solidFill>
                  <a:srgbClr val="21569E"/>
                </a:solidFill>
              </a:rPr>
              <a:t> </a:t>
            </a:r>
            <a:r>
              <a:rPr lang="ko-KR" altLang="en-US" sz="2000" dirty="0">
                <a:solidFill>
                  <a:srgbClr val="21569E"/>
                </a:solidFill>
              </a:rPr>
              <a:t>파일 작성 방법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307BC8-2388-40FF-8D4F-BA77B94501B3}"/>
              </a:ext>
            </a:extLst>
          </p:cNvPr>
          <p:cNvSpPr/>
          <p:nvPr/>
        </p:nvSpPr>
        <p:spPr>
          <a:xfrm>
            <a:off x="344488" y="4590590"/>
            <a:ext cx="3019497" cy="1985469"/>
          </a:xfrm>
          <a:prstGeom prst="rect">
            <a:avLst/>
          </a:prstGeom>
          <a:noFill/>
          <a:ln w="38100">
            <a:solidFill>
              <a:srgbClr val="F69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A2357B2B-A04D-42D0-A9FF-EDE4586054F6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B31D82F9-24D3-4C3B-B697-972A2CD1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4502899" cy="332399"/>
          </a:xfrm>
        </p:spPr>
        <p:txBody>
          <a:bodyPr/>
          <a:lstStyle/>
          <a:p>
            <a:r>
              <a:rPr lang="en-US" altLang="ko-KR" dirty="0"/>
              <a:t>Kubernetes </a:t>
            </a:r>
            <a:r>
              <a:rPr lang="en-US" altLang="ko-KR" dirty="0" err="1"/>
              <a:t>yaml</a:t>
            </a:r>
            <a:r>
              <a:rPr lang="ko-KR" altLang="en-US" dirty="0"/>
              <a:t> 작성 방법 소개</a:t>
            </a:r>
          </a:p>
        </p:txBody>
      </p:sp>
    </p:spTree>
    <p:extLst>
      <p:ext uri="{BB962C8B-B14F-4D97-AF65-F5344CB8AC3E}">
        <p14:creationId xmlns:p14="http://schemas.microsoft.com/office/powerpoint/2010/main" val="33307693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FEFB252-EF13-4005-8E68-4E9CF9BF8A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5BAFA87-E02F-4CBB-926D-050796387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47</a:t>
            </a:fld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43" b="-1"/>
          <a:stretch/>
        </p:blipFill>
        <p:spPr bwMode="auto">
          <a:xfrm>
            <a:off x="352468" y="2247900"/>
            <a:ext cx="6344825" cy="4360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E214C8-3FA5-492A-A634-6CA4295F184F}"/>
              </a:ext>
            </a:extLst>
          </p:cNvPr>
          <p:cNvSpPr/>
          <p:nvPr/>
        </p:nvSpPr>
        <p:spPr>
          <a:xfrm>
            <a:off x="352469" y="2173591"/>
            <a:ext cx="6267406" cy="44024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rgbClr val="54CCE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BD54A-55DE-4808-BA43-FD8AF4AD512F}"/>
              </a:ext>
            </a:extLst>
          </p:cNvPr>
          <p:cNvSpPr txBox="1"/>
          <p:nvPr/>
        </p:nvSpPr>
        <p:spPr>
          <a:xfrm>
            <a:off x="6090758" y="2165957"/>
            <a:ext cx="3576496" cy="2385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spec.template</a:t>
            </a:r>
            <a:b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어떤 </a:t>
            </a:r>
            <a:r>
              <a:rPr lang="ko-KR" altLang="en-US" sz="18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파드를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실행할지에 대한 정보를 설정 </a:t>
            </a:r>
            <a:b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spec.template.metadata</a:t>
            </a:r>
            <a:b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sz="18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metadata.labels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와 동일한 설정으로 </a:t>
            </a:r>
            <a:r>
              <a:rPr lang="ko-KR" altLang="en-US" sz="18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맵핑하여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동일한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레이블을 가진 </a:t>
            </a:r>
            <a:r>
              <a:rPr lang="ko-KR" altLang="en-US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파드</a:t>
            </a:r>
            <a:r>
              <a:rPr lang="ko-KR" altLang="en-US" sz="18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실행</a:t>
            </a:r>
            <a:endPara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F9947261-75EC-49F6-9246-06069CFE114E}"/>
              </a:ext>
            </a:extLst>
          </p:cNvPr>
          <p:cNvSpPr txBox="1"/>
          <p:nvPr/>
        </p:nvSpPr>
        <p:spPr>
          <a:xfrm>
            <a:off x="344489" y="1570724"/>
            <a:ext cx="9217022" cy="408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anchor="ctr">
            <a:noAutofit/>
          </a:bodyPr>
          <a:lstStyle>
            <a:defPPr>
              <a:defRPr lang="en-US"/>
            </a:defPPr>
            <a:lvl1pPr indent="0" algn="ctr" defTabSz="914400" latinLnBrk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Medium"/>
                <a:ea typeface="KoPub돋움체 Medium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KoPub돋움체 Medium"/>
                <a:ea typeface="KoPub돋움체 Medium"/>
              </a:defRPr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KoPub돋움체 Medium"/>
                <a:ea typeface="KoPub돋움체 Medium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ko-KR" altLang="en-US" dirty="0" err="1">
                <a:effectLst/>
              </a:rPr>
              <a:t>디플로이먼트</a:t>
            </a:r>
            <a:r>
              <a:rPr lang="ko-KR" altLang="en-US" dirty="0">
                <a:effectLst/>
              </a:rPr>
              <a:t> 예시 </a:t>
            </a:r>
            <a:r>
              <a:rPr lang="en-US" altLang="ko-KR" dirty="0">
                <a:effectLst/>
              </a:rPr>
              <a:t>(5/8)</a:t>
            </a:r>
            <a:endParaRPr lang="ko-KR" altLang="en-US" dirty="0">
              <a:effectLst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C9EB607D-2E3F-430C-9911-45A8EB99F202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2442272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 err="1">
                <a:solidFill>
                  <a:srgbClr val="21569E"/>
                </a:solidFill>
              </a:rPr>
              <a:t>yaml</a:t>
            </a:r>
            <a:r>
              <a:rPr lang="en-US" altLang="ko-KR" sz="2000" dirty="0">
                <a:solidFill>
                  <a:srgbClr val="21569E"/>
                </a:solidFill>
              </a:rPr>
              <a:t> </a:t>
            </a:r>
            <a:r>
              <a:rPr lang="ko-KR" altLang="en-US" sz="2000" dirty="0">
                <a:solidFill>
                  <a:srgbClr val="21569E"/>
                </a:solidFill>
              </a:rPr>
              <a:t>파일 작성 방법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36AA5B-2821-48E0-9B21-58B3A60DA97B}"/>
              </a:ext>
            </a:extLst>
          </p:cNvPr>
          <p:cNvSpPr/>
          <p:nvPr/>
        </p:nvSpPr>
        <p:spPr>
          <a:xfrm>
            <a:off x="344488" y="2173592"/>
            <a:ext cx="3296020" cy="1672016"/>
          </a:xfrm>
          <a:prstGeom prst="rect">
            <a:avLst/>
          </a:prstGeom>
          <a:noFill/>
          <a:ln w="38100">
            <a:solidFill>
              <a:srgbClr val="F69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A4C1AAA9-1B0A-40C4-B954-EF37088AE268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D6A79196-5737-4941-A24E-D0F4C256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4502899" cy="332399"/>
          </a:xfrm>
        </p:spPr>
        <p:txBody>
          <a:bodyPr/>
          <a:lstStyle/>
          <a:p>
            <a:r>
              <a:rPr lang="en-US" altLang="ko-KR" dirty="0"/>
              <a:t>Kubernetes </a:t>
            </a:r>
            <a:r>
              <a:rPr lang="en-US" altLang="ko-KR" dirty="0" err="1"/>
              <a:t>yaml</a:t>
            </a:r>
            <a:r>
              <a:rPr lang="ko-KR" altLang="en-US" dirty="0"/>
              <a:t> 작성 방법 소개</a:t>
            </a:r>
          </a:p>
        </p:txBody>
      </p:sp>
    </p:spTree>
    <p:extLst>
      <p:ext uri="{BB962C8B-B14F-4D97-AF65-F5344CB8AC3E}">
        <p14:creationId xmlns:p14="http://schemas.microsoft.com/office/powerpoint/2010/main" val="12607394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2F3051F6-8B7A-4A72-AD75-98E27898D5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43" b="-1"/>
          <a:stretch/>
        </p:blipFill>
        <p:spPr bwMode="auto">
          <a:xfrm>
            <a:off x="352468" y="2247900"/>
            <a:ext cx="6344825" cy="4360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2534A6-640E-4049-8309-48A7E35C7B7B}"/>
              </a:ext>
            </a:extLst>
          </p:cNvPr>
          <p:cNvSpPr/>
          <p:nvPr/>
        </p:nvSpPr>
        <p:spPr>
          <a:xfrm>
            <a:off x="352469" y="2173591"/>
            <a:ext cx="6344824" cy="44024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rgbClr val="54CCE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603C3F-B01B-49DF-A104-A9694E310E09}"/>
              </a:ext>
            </a:extLst>
          </p:cNvPr>
          <p:cNvSpPr/>
          <p:nvPr/>
        </p:nvSpPr>
        <p:spPr>
          <a:xfrm>
            <a:off x="344487" y="3874205"/>
            <a:ext cx="6352805" cy="2701856"/>
          </a:xfrm>
          <a:prstGeom prst="rect">
            <a:avLst/>
          </a:prstGeom>
          <a:noFill/>
          <a:ln w="38100">
            <a:solidFill>
              <a:srgbClr val="F69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FEFB252-EF13-4005-8E68-4E9CF9BF8A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5BAFA87-E02F-4CBB-926D-050796387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BD54A-55DE-4808-BA43-FD8AF4AD512F}"/>
              </a:ext>
            </a:extLst>
          </p:cNvPr>
          <p:cNvSpPr txBox="1"/>
          <p:nvPr/>
        </p:nvSpPr>
        <p:spPr>
          <a:xfrm>
            <a:off x="6272822" y="2163249"/>
            <a:ext cx="3377469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spec.template.spec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b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실행시킬 컨테이너에 대한 설정</a:t>
            </a:r>
            <a:b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spec.template.spec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b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containers[] </a:t>
            </a:r>
            <a:b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실행시킬 컨테이너의 이름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이미지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포트 번호 등을 설정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endPara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spec.template.spec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b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containers[].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name</a:t>
            </a:r>
            <a:b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컨테이너 이름을 지정</a:t>
            </a:r>
            <a:endPara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B815C970-0133-49DC-B66D-99FDD1EBADC8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2442272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 err="1">
                <a:solidFill>
                  <a:srgbClr val="21569E"/>
                </a:solidFill>
              </a:rPr>
              <a:t>yaml</a:t>
            </a:r>
            <a:r>
              <a:rPr lang="en-US" altLang="ko-KR" sz="2000" dirty="0">
                <a:solidFill>
                  <a:srgbClr val="21569E"/>
                </a:solidFill>
              </a:rPr>
              <a:t> </a:t>
            </a:r>
            <a:r>
              <a:rPr lang="ko-KR" altLang="en-US" sz="2000" dirty="0">
                <a:solidFill>
                  <a:srgbClr val="21569E"/>
                </a:solidFill>
              </a:rPr>
              <a:t>파일 작성 방법</a:t>
            </a:r>
          </a:p>
        </p:txBody>
      </p:sp>
      <p:sp>
        <p:nvSpPr>
          <p:cNvPr id="28" name="텍스트 개체 틀 7">
            <a:extLst>
              <a:ext uri="{FF2B5EF4-FFF2-40B4-BE49-F238E27FC236}">
                <a16:creationId xmlns:a16="http://schemas.microsoft.com/office/drawing/2014/main" id="{DF481BC0-2A48-4C69-B1CE-6EB305A7A13F}"/>
              </a:ext>
            </a:extLst>
          </p:cNvPr>
          <p:cNvSpPr txBox="1"/>
          <p:nvPr/>
        </p:nvSpPr>
        <p:spPr>
          <a:xfrm>
            <a:off x="344489" y="1570724"/>
            <a:ext cx="9217022" cy="408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anchor="ctr">
            <a:noAutofit/>
          </a:bodyPr>
          <a:lstStyle>
            <a:defPPr>
              <a:defRPr lang="en-US"/>
            </a:defPPr>
            <a:lvl1pPr indent="0" algn="ctr" defTabSz="914400" latinLnBrk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Medium"/>
                <a:ea typeface="KoPub돋움체 Medium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KoPub돋움체 Medium"/>
                <a:ea typeface="KoPub돋움체 Medium"/>
              </a:defRPr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KoPub돋움체 Medium"/>
                <a:ea typeface="KoPub돋움체 Medium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ko-KR" altLang="en-US" dirty="0" err="1">
                <a:effectLst/>
              </a:rPr>
              <a:t>디플로이먼트</a:t>
            </a:r>
            <a:r>
              <a:rPr lang="ko-KR" altLang="en-US" dirty="0">
                <a:effectLst/>
              </a:rPr>
              <a:t> 예시 </a:t>
            </a:r>
            <a:r>
              <a:rPr lang="en-US" altLang="ko-KR" dirty="0">
                <a:effectLst/>
              </a:rPr>
              <a:t>(6/8)</a:t>
            </a:r>
            <a:endParaRPr lang="ko-KR" altLang="en-US" dirty="0">
              <a:effectLst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B629BDF1-E8B2-409D-8B01-80D8C2B0884B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53D34227-150A-4C4D-9B48-7787D025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4502899" cy="332399"/>
          </a:xfrm>
        </p:spPr>
        <p:txBody>
          <a:bodyPr/>
          <a:lstStyle/>
          <a:p>
            <a:r>
              <a:rPr lang="en-US" altLang="ko-KR" dirty="0"/>
              <a:t>Kubernetes </a:t>
            </a:r>
            <a:r>
              <a:rPr lang="en-US" altLang="ko-KR" dirty="0" err="1"/>
              <a:t>yaml</a:t>
            </a:r>
            <a:r>
              <a:rPr lang="ko-KR" altLang="en-US" dirty="0"/>
              <a:t> 작성 방법 소개</a:t>
            </a:r>
          </a:p>
        </p:txBody>
      </p:sp>
    </p:spTree>
    <p:extLst>
      <p:ext uri="{BB962C8B-B14F-4D97-AF65-F5344CB8AC3E}">
        <p14:creationId xmlns:p14="http://schemas.microsoft.com/office/powerpoint/2010/main" val="31987191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2F3051F6-8B7A-4A72-AD75-98E27898D5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43" b="-1"/>
          <a:stretch/>
        </p:blipFill>
        <p:spPr bwMode="auto">
          <a:xfrm>
            <a:off x="352468" y="2247900"/>
            <a:ext cx="6344825" cy="4360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2534A6-640E-4049-8309-48A7E35C7B7B}"/>
              </a:ext>
            </a:extLst>
          </p:cNvPr>
          <p:cNvSpPr/>
          <p:nvPr/>
        </p:nvSpPr>
        <p:spPr>
          <a:xfrm>
            <a:off x="352469" y="2173591"/>
            <a:ext cx="6344824" cy="44024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rgbClr val="54CCE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603C3F-B01B-49DF-A104-A9694E310E09}"/>
              </a:ext>
            </a:extLst>
          </p:cNvPr>
          <p:cNvSpPr/>
          <p:nvPr/>
        </p:nvSpPr>
        <p:spPr>
          <a:xfrm>
            <a:off x="344487" y="3874205"/>
            <a:ext cx="6352805" cy="2701856"/>
          </a:xfrm>
          <a:prstGeom prst="rect">
            <a:avLst/>
          </a:prstGeom>
          <a:noFill/>
          <a:ln w="38100">
            <a:solidFill>
              <a:srgbClr val="F69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FEFB252-EF13-4005-8E68-4E9CF9BF8A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5BAFA87-E02F-4CBB-926D-050796387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BD54A-55DE-4808-BA43-FD8AF4AD512F}"/>
              </a:ext>
            </a:extLst>
          </p:cNvPr>
          <p:cNvSpPr txBox="1"/>
          <p:nvPr/>
        </p:nvSpPr>
        <p:spPr>
          <a:xfrm>
            <a:off x="6184042" y="2163249"/>
            <a:ext cx="348321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spec.template.spec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b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containers[].image</a:t>
            </a:r>
            <a:b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컨테이너로 배포할 이미지를 지정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spec.template.spec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b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containers[].</a:t>
            </a:r>
            <a:b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imagePullPolicy</a:t>
            </a:r>
            <a:b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이미지 다운로드 정책을 지정</a:t>
            </a:r>
            <a: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(“Always”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는 이미지 여부에 상관없이 다운로드</a:t>
            </a:r>
            <a: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B815C970-0133-49DC-B66D-99FDD1EBADC8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2442272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 err="1">
                <a:solidFill>
                  <a:srgbClr val="21569E"/>
                </a:solidFill>
              </a:rPr>
              <a:t>yaml</a:t>
            </a:r>
            <a:r>
              <a:rPr lang="en-US" altLang="ko-KR" sz="2000" dirty="0">
                <a:solidFill>
                  <a:srgbClr val="21569E"/>
                </a:solidFill>
              </a:rPr>
              <a:t> </a:t>
            </a:r>
            <a:r>
              <a:rPr lang="ko-KR" altLang="en-US" sz="2000" dirty="0">
                <a:solidFill>
                  <a:srgbClr val="21569E"/>
                </a:solidFill>
              </a:rPr>
              <a:t>파일 작성 방법</a:t>
            </a:r>
          </a:p>
        </p:txBody>
      </p:sp>
      <p:sp>
        <p:nvSpPr>
          <p:cNvPr id="28" name="텍스트 개체 틀 7">
            <a:extLst>
              <a:ext uri="{FF2B5EF4-FFF2-40B4-BE49-F238E27FC236}">
                <a16:creationId xmlns:a16="http://schemas.microsoft.com/office/drawing/2014/main" id="{DF481BC0-2A48-4C69-B1CE-6EB305A7A13F}"/>
              </a:ext>
            </a:extLst>
          </p:cNvPr>
          <p:cNvSpPr txBox="1"/>
          <p:nvPr/>
        </p:nvSpPr>
        <p:spPr>
          <a:xfrm>
            <a:off x="344489" y="1570724"/>
            <a:ext cx="9217022" cy="408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anchor="ctr">
            <a:noAutofit/>
          </a:bodyPr>
          <a:lstStyle>
            <a:defPPr>
              <a:defRPr lang="en-US"/>
            </a:defPPr>
            <a:lvl1pPr indent="0" algn="ctr" defTabSz="914400" latinLnBrk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Medium"/>
                <a:ea typeface="KoPub돋움체 Medium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KoPub돋움체 Medium"/>
                <a:ea typeface="KoPub돋움체 Medium"/>
              </a:defRPr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KoPub돋움체 Medium"/>
                <a:ea typeface="KoPub돋움체 Medium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ko-KR" altLang="en-US" dirty="0" err="1">
                <a:effectLst/>
              </a:rPr>
              <a:t>디플로이먼트</a:t>
            </a:r>
            <a:r>
              <a:rPr lang="ko-KR" altLang="en-US" dirty="0">
                <a:effectLst/>
              </a:rPr>
              <a:t> 예시 </a:t>
            </a:r>
            <a:r>
              <a:rPr lang="en-US" altLang="ko-KR" dirty="0">
                <a:effectLst/>
              </a:rPr>
              <a:t>(7/8)</a:t>
            </a:r>
            <a:endParaRPr lang="ko-KR" altLang="en-US" dirty="0">
              <a:effectLst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CD0F60AA-73A8-44C1-A938-18001A464ACB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7CF9931-E316-4A19-BC5D-A1E4C5B8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4502899" cy="332399"/>
          </a:xfrm>
        </p:spPr>
        <p:txBody>
          <a:bodyPr/>
          <a:lstStyle/>
          <a:p>
            <a:r>
              <a:rPr lang="en-US" altLang="ko-KR" dirty="0"/>
              <a:t>Kubernetes </a:t>
            </a:r>
            <a:r>
              <a:rPr lang="en-US" altLang="ko-KR" dirty="0" err="1"/>
              <a:t>yaml</a:t>
            </a:r>
            <a:r>
              <a:rPr lang="ko-KR" altLang="en-US" dirty="0"/>
              <a:t> 작성 방법 소개</a:t>
            </a:r>
          </a:p>
        </p:txBody>
      </p:sp>
    </p:spTree>
    <p:extLst>
      <p:ext uri="{BB962C8B-B14F-4D97-AF65-F5344CB8AC3E}">
        <p14:creationId xmlns:p14="http://schemas.microsoft.com/office/powerpoint/2010/main" val="74450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35" y="507705"/>
            <a:ext cx="425450" cy="284693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73947" y="909249"/>
            <a:ext cx="1485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출처</a:t>
            </a:r>
            <a:r>
              <a:rPr lang="en-US" altLang="ko-KR" sz="1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Grep </a:t>
            </a:r>
            <a:r>
              <a:rPr lang="en-US" altLang="ko-KR" sz="14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Haxs</a:t>
            </a:r>
            <a:endParaRPr lang="en-US" altLang="ko-KR" sz="1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2" name="Picture 2" descr="C:\Users\jinyu\Downloads\Altered-forensic-LXC-archite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0" y="1722312"/>
            <a:ext cx="4535916" cy="321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1"/>
          <p:cNvSpPr/>
          <p:nvPr/>
        </p:nvSpPr>
        <p:spPr>
          <a:xfrm>
            <a:off x="4511242" y="2516007"/>
            <a:ext cx="4834371" cy="1277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kern="0" dirty="0">
                <a:solidFill>
                  <a:srgbClr val="000000"/>
                </a:solidFill>
                <a:latin typeface="+mn-ea"/>
                <a:ea typeface="KoPub돋움체 Medium" panose="00000600000000000000"/>
                <a:cs typeface="Tahoma" pitchFamily="34" charset="0"/>
              </a:rPr>
              <a:t>컨테이너를 관리하는 도구들의 모음</a:t>
            </a: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kern="0" dirty="0">
                <a:solidFill>
                  <a:srgbClr val="000000"/>
                </a:solidFill>
                <a:latin typeface="+mn-ea"/>
                <a:ea typeface="KoPub돋움체 Medium" panose="00000600000000000000"/>
                <a:cs typeface="Tahoma" pitchFamily="34" charset="0"/>
              </a:rPr>
              <a:t>리눅스 커널에서 컨테이너에 관한 기능들을 접근하기 위한 사용자 인터페이스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511241" y="4932044"/>
            <a:ext cx="4834372" cy="1077218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kern="0" dirty="0">
                <a:solidFill>
                  <a:srgbClr val="000000"/>
                </a:solidFill>
                <a:latin typeface="+mn-ea"/>
                <a:ea typeface="KoPub돋움체 Medium" panose="00000600000000000000"/>
                <a:cs typeface="Tahoma" pitchFamily="34" charset="0"/>
              </a:rPr>
              <a:t>운영체제 수준의 가상화</a:t>
            </a: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kern="0" dirty="0">
                <a:solidFill>
                  <a:srgbClr val="000000"/>
                </a:solidFill>
                <a:latin typeface="+mn-ea"/>
                <a:ea typeface="KoPub돋움체 Medium" panose="00000600000000000000"/>
                <a:cs typeface="Tahoma" pitchFamily="34" charset="0"/>
              </a:rPr>
              <a:t>빠른 실행 속도와 효율성</a:t>
            </a: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kern="0" dirty="0">
                <a:solidFill>
                  <a:srgbClr val="000000"/>
                </a:solidFill>
                <a:latin typeface="+mn-ea"/>
                <a:ea typeface="KoPub돋움체 Medium" panose="00000600000000000000"/>
                <a:cs typeface="Tahoma" pitchFamily="34" charset="0"/>
              </a:rPr>
              <a:t>높은 </a:t>
            </a:r>
            <a:r>
              <a:rPr lang="ko-KR" altLang="en-US" kern="0" dirty="0" err="1">
                <a:solidFill>
                  <a:srgbClr val="000000"/>
                </a:solidFill>
                <a:latin typeface="+mn-ea"/>
                <a:ea typeface="KoPub돋움체 Medium" panose="00000600000000000000"/>
                <a:cs typeface="Tahoma" pitchFamily="34" charset="0"/>
              </a:rPr>
              <a:t>이식성</a:t>
            </a:r>
            <a:endParaRPr lang="ko-KR" altLang="en-US" kern="0" dirty="0">
              <a:solidFill>
                <a:srgbClr val="000000"/>
              </a:solidFill>
              <a:latin typeface="+mn-ea"/>
              <a:ea typeface="KoPub돋움체 Medium" panose="00000600000000000000"/>
              <a:cs typeface="Tahoma" pitchFamily="34" charset="0"/>
            </a:endParaRP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34EABE46-FDCD-4B9F-99C2-52658F25B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57F6DE2F-C87E-4FE3-9150-8BB9805A98D2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1036438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>
                <a:solidFill>
                  <a:srgbClr val="21569E"/>
                </a:solidFill>
              </a:rPr>
              <a:t>LXC </a:t>
            </a:r>
            <a:r>
              <a:rPr lang="ko-KR" altLang="en-US" sz="2000" dirty="0">
                <a:solidFill>
                  <a:srgbClr val="21569E"/>
                </a:solidFill>
              </a:rPr>
              <a:t>기술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0C46F1-C98C-477F-813A-A7DB8AFA2689}"/>
              </a:ext>
            </a:extLst>
          </p:cNvPr>
          <p:cNvSpPr txBox="1">
            <a:spLocks noChangeAspect="1"/>
          </p:cNvSpPr>
          <p:nvPr/>
        </p:nvSpPr>
        <p:spPr>
          <a:xfrm>
            <a:off x="5062243" y="1989185"/>
            <a:ext cx="428337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F07676-3D07-4EC3-807E-50A6B689AFA4}"/>
              </a:ext>
            </a:extLst>
          </p:cNvPr>
          <p:cNvSpPr txBox="1">
            <a:spLocks noChangeAspect="1"/>
          </p:cNvSpPr>
          <p:nvPr/>
        </p:nvSpPr>
        <p:spPr>
          <a:xfrm>
            <a:off x="5062243" y="4356330"/>
            <a:ext cx="428337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noAutofit/>
          </a:bodyPr>
          <a:lstStyle/>
          <a:p>
            <a:pPr algn="ctr"/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특징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049A098F-3594-4860-A4F9-BBD4955C7571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01. Container</a:t>
            </a:r>
            <a:r>
              <a:rPr lang="ko-KR" altLang="en-US" dirty="0"/>
              <a:t> 소개</a:t>
            </a:r>
            <a:endParaRPr 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2F9B5574-BFE5-4106-A5F1-A01603E2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481989"/>
            <a:ext cx="2389500" cy="332399"/>
          </a:xfrm>
        </p:spPr>
        <p:txBody>
          <a:bodyPr/>
          <a:lstStyle/>
          <a:p>
            <a:r>
              <a:rPr lang="en-US" altLang="ko-KR" dirty="0"/>
              <a:t>LXC </a:t>
            </a:r>
            <a:r>
              <a:rPr lang="ko-KR" altLang="en-US" dirty="0"/>
              <a:t>정의 및 소개</a:t>
            </a:r>
          </a:p>
        </p:txBody>
      </p:sp>
      <p:sp>
        <p:nvSpPr>
          <p:cNvPr id="4" name="사다리꼴 3">
            <a:extLst>
              <a:ext uri="{FF2B5EF4-FFF2-40B4-BE49-F238E27FC236}">
                <a16:creationId xmlns:a16="http://schemas.microsoft.com/office/drawing/2014/main" id="{39C7A4EE-3846-4CE7-994C-22C71DC7AD04}"/>
              </a:ext>
            </a:extLst>
          </p:cNvPr>
          <p:cNvSpPr/>
          <p:nvPr/>
        </p:nvSpPr>
        <p:spPr>
          <a:xfrm>
            <a:off x="220616" y="4865851"/>
            <a:ext cx="4374515" cy="380692"/>
          </a:xfrm>
          <a:prstGeom prst="trapezoid">
            <a:avLst>
              <a:gd name="adj" fmla="val 107799"/>
            </a:avLst>
          </a:prstGeom>
          <a:gradFill>
            <a:gsLst>
              <a:gs pos="0">
                <a:schemeClr val="bg1">
                  <a:lumMod val="65000"/>
                  <a:alpha val="80000"/>
                </a:schemeClr>
              </a:gs>
              <a:gs pos="93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27">
            <a:extLst>
              <a:ext uri="{FF2B5EF4-FFF2-40B4-BE49-F238E27FC236}">
                <a16:creationId xmlns:a16="http://schemas.microsoft.com/office/drawing/2014/main" id="{F54F4437-524E-44AA-94BE-58E6D9DB47C3}"/>
              </a:ext>
            </a:extLst>
          </p:cNvPr>
          <p:cNvSpPr/>
          <p:nvPr/>
        </p:nvSpPr>
        <p:spPr>
          <a:xfrm>
            <a:off x="279957" y="5206460"/>
            <a:ext cx="4300897" cy="1169551"/>
          </a:xfrm>
          <a:prstGeom prst="roundRect">
            <a:avLst>
              <a:gd name="adj" fmla="val 2754"/>
            </a:avLst>
          </a:prstGeom>
          <a:solidFill>
            <a:srgbClr val="FEFEAB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8">
            <a:extLst>
              <a:ext uri="{FF2B5EF4-FFF2-40B4-BE49-F238E27FC236}">
                <a16:creationId xmlns:a16="http://schemas.microsoft.com/office/drawing/2014/main" id="{BD01C784-AEAF-4D10-B471-D0490B94EA45}"/>
              </a:ext>
            </a:extLst>
          </p:cNvPr>
          <p:cNvSpPr/>
          <p:nvPr/>
        </p:nvSpPr>
        <p:spPr>
          <a:xfrm>
            <a:off x="712509" y="5631542"/>
            <a:ext cx="3390730" cy="640260"/>
          </a:xfrm>
          <a:prstGeom prst="roundRect">
            <a:avLst>
              <a:gd name="adj" fmla="val 3034"/>
            </a:avLst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모서리가 둥근 직사각형 29">
            <a:extLst>
              <a:ext uri="{FF2B5EF4-FFF2-40B4-BE49-F238E27FC236}">
                <a16:creationId xmlns:a16="http://schemas.microsoft.com/office/drawing/2014/main" id="{FA8E57D8-3D69-481E-AA61-340BA5D7312C}"/>
              </a:ext>
            </a:extLst>
          </p:cNvPr>
          <p:cNvSpPr/>
          <p:nvPr/>
        </p:nvSpPr>
        <p:spPr>
          <a:xfrm>
            <a:off x="797745" y="5723698"/>
            <a:ext cx="1218332" cy="454001"/>
          </a:xfrm>
          <a:prstGeom prst="roundRect">
            <a:avLst>
              <a:gd name="adj" fmla="val 3034"/>
            </a:avLst>
          </a:prstGeom>
          <a:solidFill>
            <a:srgbClr val="21569E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Namespaces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31">
            <a:extLst>
              <a:ext uri="{FF2B5EF4-FFF2-40B4-BE49-F238E27FC236}">
                <a16:creationId xmlns:a16="http://schemas.microsoft.com/office/drawing/2014/main" id="{140416AD-38BE-4AD0-A229-506CE767F69C}"/>
              </a:ext>
            </a:extLst>
          </p:cNvPr>
          <p:cNvSpPr/>
          <p:nvPr/>
        </p:nvSpPr>
        <p:spPr>
          <a:xfrm>
            <a:off x="2147902" y="5721090"/>
            <a:ext cx="867519" cy="456610"/>
          </a:xfrm>
          <a:prstGeom prst="roundRect">
            <a:avLst>
              <a:gd name="adj" fmla="val 3034"/>
            </a:avLst>
          </a:prstGeom>
          <a:solidFill>
            <a:srgbClr val="21569E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Cgroups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32">
            <a:extLst>
              <a:ext uri="{FF2B5EF4-FFF2-40B4-BE49-F238E27FC236}">
                <a16:creationId xmlns:a16="http://schemas.microsoft.com/office/drawing/2014/main" id="{76B6EBB5-C4B1-4409-881C-2D6E64B8BFC8}"/>
              </a:ext>
            </a:extLst>
          </p:cNvPr>
          <p:cNvSpPr/>
          <p:nvPr/>
        </p:nvSpPr>
        <p:spPr>
          <a:xfrm>
            <a:off x="3141860" y="5721090"/>
            <a:ext cx="867519" cy="456610"/>
          </a:xfrm>
          <a:prstGeom prst="roundRect">
            <a:avLst>
              <a:gd name="adj" fmla="val 3034"/>
            </a:avLst>
          </a:prstGeom>
          <a:solidFill>
            <a:srgbClr val="21569E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 err="1">
                <a:solidFill>
                  <a:schemeClr val="bg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SELinux</a:t>
            </a:r>
            <a:endParaRPr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6317A5-1782-4748-9B5A-AB2BB4823D48}"/>
              </a:ext>
            </a:extLst>
          </p:cNvPr>
          <p:cNvSpPr txBox="1"/>
          <p:nvPr/>
        </p:nvSpPr>
        <p:spPr>
          <a:xfrm>
            <a:off x="1666499" y="5247839"/>
            <a:ext cx="146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Linux Kernel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650342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2F3051F6-8B7A-4A72-AD75-98E27898D5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43" b="-1"/>
          <a:stretch/>
        </p:blipFill>
        <p:spPr bwMode="auto">
          <a:xfrm>
            <a:off x="352468" y="2247900"/>
            <a:ext cx="6344825" cy="4360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2534A6-640E-4049-8309-48A7E35C7B7B}"/>
              </a:ext>
            </a:extLst>
          </p:cNvPr>
          <p:cNvSpPr/>
          <p:nvPr/>
        </p:nvSpPr>
        <p:spPr>
          <a:xfrm>
            <a:off x="352469" y="2173591"/>
            <a:ext cx="6344824" cy="44024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rgbClr val="54CCE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603C3F-B01B-49DF-A104-A9694E310E09}"/>
              </a:ext>
            </a:extLst>
          </p:cNvPr>
          <p:cNvSpPr/>
          <p:nvPr/>
        </p:nvSpPr>
        <p:spPr>
          <a:xfrm>
            <a:off x="344487" y="3874205"/>
            <a:ext cx="6352805" cy="2701856"/>
          </a:xfrm>
          <a:prstGeom prst="rect">
            <a:avLst/>
          </a:prstGeom>
          <a:noFill/>
          <a:ln w="38100">
            <a:solidFill>
              <a:srgbClr val="F69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FEFB252-EF13-4005-8E68-4E9CF9BF8A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5BAFA87-E02F-4CBB-926D-050796387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BD54A-55DE-4808-BA43-FD8AF4AD512F}"/>
              </a:ext>
            </a:extLst>
          </p:cNvPr>
          <p:cNvSpPr txBox="1"/>
          <p:nvPr/>
        </p:nvSpPr>
        <p:spPr>
          <a:xfrm>
            <a:off x="6184042" y="2163249"/>
            <a:ext cx="3483212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spec.template.spec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  <a:b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containers[].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ports[]</a:t>
            </a:r>
            <a:b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컨테이너 포트번호를 지정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endPara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B815C970-0133-49DC-B66D-99FDD1EBADC8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2442272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 err="1">
                <a:solidFill>
                  <a:srgbClr val="21569E"/>
                </a:solidFill>
              </a:rPr>
              <a:t>yaml</a:t>
            </a:r>
            <a:r>
              <a:rPr lang="en-US" altLang="ko-KR" sz="2000" dirty="0">
                <a:solidFill>
                  <a:srgbClr val="21569E"/>
                </a:solidFill>
              </a:rPr>
              <a:t> </a:t>
            </a:r>
            <a:r>
              <a:rPr lang="ko-KR" altLang="en-US" sz="2000" dirty="0">
                <a:solidFill>
                  <a:srgbClr val="21569E"/>
                </a:solidFill>
              </a:rPr>
              <a:t>파일 작성 방법</a:t>
            </a:r>
          </a:p>
        </p:txBody>
      </p:sp>
      <p:sp>
        <p:nvSpPr>
          <p:cNvPr id="28" name="텍스트 개체 틀 7">
            <a:extLst>
              <a:ext uri="{FF2B5EF4-FFF2-40B4-BE49-F238E27FC236}">
                <a16:creationId xmlns:a16="http://schemas.microsoft.com/office/drawing/2014/main" id="{DF481BC0-2A48-4C69-B1CE-6EB305A7A13F}"/>
              </a:ext>
            </a:extLst>
          </p:cNvPr>
          <p:cNvSpPr txBox="1"/>
          <p:nvPr/>
        </p:nvSpPr>
        <p:spPr>
          <a:xfrm>
            <a:off x="344489" y="1570724"/>
            <a:ext cx="9217022" cy="408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anchor="ctr">
            <a:noAutofit/>
          </a:bodyPr>
          <a:lstStyle>
            <a:defPPr>
              <a:defRPr lang="en-US"/>
            </a:defPPr>
            <a:lvl1pPr indent="0" algn="ctr" defTabSz="914400" latinLnBrk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Medium"/>
                <a:ea typeface="KoPub돋움체 Medium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KoPub돋움체 Medium"/>
                <a:ea typeface="KoPub돋움체 Medium"/>
              </a:defRPr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KoPub돋움체 Medium"/>
                <a:ea typeface="KoPub돋움체 Medium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ko-KR" altLang="en-US" dirty="0" err="1">
                <a:effectLst/>
              </a:rPr>
              <a:t>디플로이먼트</a:t>
            </a:r>
            <a:r>
              <a:rPr lang="ko-KR" altLang="en-US" dirty="0">
                <a:effectLst/>
              </a:rPr>
              <a:t> 예시 </a:t>
            </a:r>
            <a:r>
              <a:rPr lang="en-US" altLang="ko-KR" dirty="0">
                <a:effectLst/>
              </a:rPr>
              <a:t>(8/8)</a:t>
            </a:r>
            <a:endParaRPr lang="ko-KR" altLang="en-US" dirty="0">
              <a:effectLst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B05CD520-C184-4189-A0FB-DDDB031BA180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102E4486-B088-4C83-846D-B2E150C4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4502899" cy="332399"/>
          </a:xfrm>
        </p:spPr>
        <p:txBody>
          <a:bodyPr/>
          <a:lstStyle/>
          <a:p>
            <a:r>
              <a:rPr lang="en-US" altLang="ko-KR" dirty="0"/>
              <a:t>Kubernetes </a:t>
            </a:r>
            <a:r>
              <a:rPr lang="en-US" altLang="ko-KR" dirty="0" err="1"/>
              <a:t>yaml</a:t>
            </a:r>
            <a:r>
              <a:rPr lang="ko-KR" altLang="en-US" dirty="0"/>
              <a:t> 작성 방법 소개</a:t>
            </a:r>
          </a:p>
        </p:txBody>
      </p:sp>
    </p:spTree>
    <p:extLst>
      <p:ext uri="{BB962C8B-B14F-4D97-AF65-F5344CB8AC3E}">
        <p14:creationId xmlns:p14="http://schemas.microsoft.com/office/powerpoint/2010/main" val="3443371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9C26026F-8C6A-475F-A183-9CDFD5AC4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9" y="2173591"/>
            <a:ext cx="3634437" cy="4402469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FEFB252-EF13-4005-8E68-4E9CF9BF8A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6ED44ED-CDCE-4FFD-A312-DD5C53AFA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E214C8-3FA5-492A-A634-6CA4295F184F}"/>
              </a:ext>
            </a:extLst>
          </p:cNvPr>
          <p:cNvSpPr/>
          <p:nvPr/>
        </p:nvSpPr>
        <p:spPr>
          <a:xfrm>
            <a:off x="344489" y="2173591"/>
            <a:ext cx="4608511" cy="44024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rgbClr val="54CCE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9E4F18-DB31-4F7A-A164-7A8103844CD1}"/>
              </a:ext>
            </a:extLst>
          </p:cNvPr>
          <p:cNvSpPr txBox="1"/>
          <p:nvPr/>
        </p:nvSpPr>
        <p:spPr>
          <a:xfrm>
            <a:off x="4509451" y="2274347"/>
            <a:ext cx="5052060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spec.ports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.[].</a:t>
            </a:r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nodePort</a:t>
            </a:r>
            <a:b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외부에서 접근가능한 포트 번호를 설정</a:t>
            </a:r>
            <a: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외부  포트</a:t>
            </a:r>
            <a: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b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spec.ports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.[].port</a:t>
            </a:r>
            <a:b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컨테이너 포트 번호를 설정</a:t>
            </a:r>
            <a: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내부 포트</a:t>
            </a:r>
            <a: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b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sz="1800" dirty="0">
              <a:solidFill>
                <a:schemeClr val="accent1">
                  <a:lumMod val="7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spec.ports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[].protocol</a:t>
            </a:r>
            <a:b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프로토콜 방식을 설정</a:t>
            </a:r>
            <a:b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endPara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spec.ports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[].</a:t>
            </a:r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targetport</a:t>
            </a:r>
            <a:b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접근하고자 하는 컨테이너 포트 번호를 설정</a:t>
            </a:r>
            <a:endPara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F9947261-75EC-49F6-9246-06069CFE114E}"/>
              </a:ext>
            </a:extLst>
          </p:cNvPr>
          <p:cNvSpPr txBox="1"/>
          <p:nvPr/>
        </p:nvSpPr>
        <p:spPr>
          <a:xfrm>
            <a:off x="344489" y="1570724"/>
            <a:ext cx="9217022" cy="408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anchor="ctr">
            <a:noAutofit/>
          </a:bodyPr>
          <a:lstStyle>
            <a:defPPr>
              <a:defRPr lang="en-US"/>
            </a:defPPr>
            <a:lvl1pPr indent="0" algn="ctr" defTabSz="914400" latinLnBrk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Medium"/>
                <a:ea typeface="KoPub돋움체 Medium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KoPub돋움체 Medium"/>
                <a:ea typeface="KoPub돋움체 Medium"/>
              </a:defRPr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KoPub돋움체 Medium"/>
                <a:ea typeface="KoPub돋움체 Medium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ko-KR" altLang="en-US" dirty="0">
                <a:effectLst/>
              </a:rPr>
              <a:t>서비스 예시 </a:t>
            </a:r>
            <a:r>
              <a:rPr lang="en-US" altLang="ko-KR" dirty="0">
                <a:effectLst/>
              </a:rPr>
              <a:t>(1/2)</a:t>
            </a:r>
            <a:endParaRPr lang="ko-KR" altLang="en-US" dirty="0">
              <a:effectLst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305CFF92-5EC2-42DC-8141-872071DA0E56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2442272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 err="1">
                <a:solidFill>
                  <a:srgbClr val="21569E"/>
                </a:solidFill>
              </a:rPr>
              <a:t>yaml</a:t>
            </a:r>
            <a:r>
              <a:rPr lang="en-US" altLang="ko-KR" sz="2000" dirty="0">
                <a:solidFill>
                  <a:srgbClr val="21569E"/>
                </a:solidFill>
              </a:rPr>
              <a:t> </a:t>
            </a:r>
            <a:r>
              <a:rPr lang="ko-KR" altLang="en-US" sz="2000" dirty="0">
                <a:solidFill>
                  <a:srgbClr val="21569E"/>
                </a:solidFill>
              </a:rPr>
              <a:t>파일 작성 방법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56540A-09C4-4816-8345-98FB97FF73AF}"/>
              </a:ext>
            </a:extLst>
          </p:cNvPr>
          <p:cNvSpPr/>
          <p:nvPr/>
        </p:nvSpPr>
        <p:spPr>
          <a:xfrm>
            <a:off x="344489" y="3963929"/>
            <a:ext cx="3594968" cy="1698640"/>
          </a:xfrm>
          <a:prstGeom prst="rect">
            <a:avLst/>
          </a:prstGeom>
          <a:noFill/>
          <a:ln w="38100">
            <a:solidFill>
              <a:srgbClr val="F69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61F5968-A7CF-44B1-AD7C-9C4D62666A86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2AC34D4-84F5-4450-80E4-66B9652FD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4502899" cy="332399"/>
          </a:xfrm>
        </p:spPr>
        <p:txBody>
          <a:bodyPr/>
          <a:lstStyle/>
          <a:p>
            <a:r>
              <a:rPr lang="en-US" altLang="ko-KR" dirty="0"/>
              <a:t>Kubernetes </a:t>
            </a:r>
            <a:r>
              <a:rPr lang="en-US" altLang="ko-KR" dirty="0" err="1"/>
              <a:t>yaml</a:t>
            </a:r>
            <a:r>
              <a:rPr lang="ko-KR" altLang="en-US" dirty="0"/>
              <a:t> 작성 방법 소개</a:t>
            </a:r>
          </a:p>
        </p:txBody>
      </p:sp>
    </p:spTree>
    <p:extLst>
      <p:ext uri="{BB962C8B-B14F-4D97-AF65-F5344CB8AC3E}">
        <p14:creationId xmlns:p14="http://schemas.microsoft.com/office/powerpoint/2010/main" val="28246956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39EF3215-100E-41D3-9415-064088BC8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9" y="2173591"/>
            <a:ext cx="3634437" cy="440246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E78CF8-984A-4F65-9FA8-2F12804141E6}"/>
              </a:ext>
            </a:extLst>
          </p:cNvPr>
          <p:cNvSpPr/>
          <p:nvPr/>
        </p:nvSpPr>
        <p:spPr>
          <a:xfrm>
            <a:off x="344489" y="2173591"/>
            <a:ext cx="4608511" cy="44024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rgbClr val="54CCEF"/>
              </a:solidFill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FEFB252-EF13-4005-8E68-4E9CF9BF8A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6ED44ED-CDCE-4FFD-A312-DD5C53AFA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9E4F18-DB31-4F7A-A164-7A8103844CD1}"/>
              </a:ext>
            </a:extLst>
          </p:cNvPr>
          <p:cNvSpPr txBox="1"/>
          <p:nvPr/>
        </p:nvSpPr>
        <p:spPr>
          <a:xfrm>
            <a:off x="4509451" y="2274347"/>
            <a:ext cx="50520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spec.type</a:t>
            </a:r>
            <a:b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</a:b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외부에 노출하고자 하는 방식을 설정 </a:t>
            </a:r>
            <a: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(“</a:t>
            </a:r>
            <a:r>
              <a:rPr lang="en-US" altLang="ko-KR" sz="18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NodePort</a:t>
            </a:r>
            <a: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”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는 포트 번호를 통해 외부에서 접근할</a:t>
            </a:r>
            <a: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 있는 방법</a:t>
            </a:r>
            <a: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</a:t>
            </a:r>
          </a:p>
        </p:txBody>
      </p:sp>
      <p:sp>
        <p:nvSpPr>
          <p:cNvPr id="19" name="텍스트 개체 틀 7">
            <a:extLst>
              <a:ext uri="{FF2B5EF4-FFF2-40B4-BE49-F238E27FC236}">
                <a16:creationId xmlns:a16="http://schemas.microsoft.com/office/drawing/2014/main" id="{F9947261-75EC-49F6-9246-06069CFE114E}"/>
              </a:ext>
            </a:extLst>
          </p:cNvPr>
          <p:cNvSpPr txBox="1"/>
          <p:nvPr/>
        </p:nvSpPr>
        <p:spPr>
          <a:xfrm>
            <a:off x="344489" y="1570724"/>
            <a:ext cx="9217022" cy="408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anchor="ctr">
            <a:noAutofit/>
          </a:bodyPr>
          <a:lstStyle>
            <a:defPPr>
              <a:defRPr lang="en-US"/>
            </a:defPPr>
            <a:lvl1pPr indent="0" algn="ctr" defTabSz="914400" latinLnBrk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Medium"/>
                <a:ea typeface="KoPub돋움체 Medium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KoPub돋움체 Medium"/>
                <a:ea typeface="KoPub돋움체 Medium"/>
              </a:defRPr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KoPub돋움체 Medium"/>
                <a:ea typeface="KoPub돋움체 Medium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ko-KR" altLang="en-US" dirty="0">
                <a:effectLst/>
              </a:rPr>
              <a:t>서비스 예시 </a:t>
            </a:r>
            <a:r>
              <a:rPr lang="en-US" altLang="ko-KR" dirty="0">
                <a:effectLst/>
              </a:rPr>
              <a:t>(2/2)</a:t>
            </a:r>
            <a:endParaRPr lang="ko-KR" altLang="en-US" dirty="0">
              <a:effectLst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7C5A5CC2-DAA1-4F56-AC19-A9C5EEE08F32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2442272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 err="1">
                <a:solidFill>
                  <a:srgbClr val="21569E"/>
                </a:solidFill>
              </a:rPr>
              <a:t>yaml</a:t>
            </a:r>
            <a:r>
              <a:rPr lang="en-US" altLang="ko-KR" sz="2000" dirty="0">
                <a:solidFill>
                  <a:srgbClr val="21569E"/>
                </a:solidFill>
              </a:rPr>
              <a:t> </a:t>
            </a:r>
            <a:r>
              <a:rPr lang="ko-KR" altLang="en-US" sz="2000" dirty="0">
                <a:solidFill>
                  <a:srgbClr val="21569E"/>
                </a:solidFill>
              </a:rPr>
              <a:t>파일 작성 방법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900EB9A-AA92-44F9-86F9-AA2E6F0D20AF}"/>
              </a:ext>
            </a:extLst>
          </p:cNvPr>
          <p:cNvSpPr/>
          <p:nvPr/>
        </p:nvSpPr>
        <p:spPr>
          <a:xfrm>
            <a:off x="344489" y="6216242"/>
            <a:ext cx="1861816" cy="359817"/>
          </a:xfrm>
          <a:prstGeom prst="rect">
            <a:avLst/>
          </a:prstGeom>
          <a:noFill/>
          <a:ln w="38100">
            <a:solidFill>
              <a:srgbClr val="F69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4" name="텍스트 개체 틀 4">
            <a:extLst>
              <a:ext uri="{FF2B5EF4-FFF2-40B4-BE49-F238E27FC236}">
                <a16:creationId xmlns:a16="http://schemas.microsoft.com/office/drawing/2014/main" id="{2B7BCDB1-9D9C-4FC7-9580-615FB78CE56E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C486BA42-D27F-4159-9517-8EEDAD33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4502899" cy="332399"/>
          </a:xfrm>
        </p:spPr>
        <p:txBody>
          <a:bodyPr/>
          <a:lstStyle/>
          <a:p>
            <a:r>
              <a:rPr lang="en-US" altLang="ko-KR" dirty="0"/>
              <a:t>Kubernetes </a:t>
            </a:r>
            <a:r>
              <a:rPr lang="en-US" altLang="ko-KR" dirty="0" err="1"/>
              <a:t>yaml</a:t>
            </a:r>
            <a:r>
              <a:rPr lang="ko-KR" altLang="en-US" dirty="0"/>
              <a:t> 작성 방법 소개</a:t>
            </a:r>
          </a:p>
        </p:txBody>
      </p:sp>
    </p:spTree>
    <p:extLst>
      <p:ext uri="{BB962C8B-B14F-4D97-AF65-F5344CB8AC3E}">
        <p14:creationId xmlns:p14="http://schemas.microsoft.com/office/powerpoint/2010/main" val="13224367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7">
            <a:extLst>
              <a:ext uri="{FF2B5EF4-FFF2-40B4-BE49-F238E27FC236}">
                <a16:creationId xmlns:a16="http://schemas.microsoft.com/office/drawing/2014/main" id="{F9947261-75EC-49F6-9246-06069CFE114E}"/>
              </a:ext>
            </a:extLst>
          </p:cNvPr>
          <p:cNvSpPr txBox="1"/>
          <p:nvPr/>
        </p:nvSpPr>
        <p:spPr>
          <a:xfrm>
            <a:off x="344489" y="1570724"/>
            <a:ext cx="9217022" cy="408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anchor="ctr">
            <a:noAutofit/>
          </a:bodyPr>
          <a:lstStyle>
            <a:defPPr>
              <a:defRPr lang="en-US"/>
            </a:defPPr>
            <a:lvl1pPr indent="0" algn="ctr" defTabSz="914400" latinLnBrk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Medium"/>
                <a:ea typeface="KoPub돋움체 Medium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KoPub돋움체 Medium"/>
                <a:ea typeface="KoPub돋움체 Medium"/>
              </a:defRPr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KoPub돋움체 Medium"/>
                <a:ea typeface="KoPub돋움체 Medium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en-US" altLang="ko-KR" dirty="0" err="1">
                <a:effectLst/>
              </a:rPr>
              <a:t>yaml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파일 통합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46" y="2173591"/>
            <a:ext cx="1872974" cy="441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FEFB252-EF13-4005-8E68-4E9CF9BF8A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6ED44ED-CDCE-4FFD-A312-DD5C53AFA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E214C8-3FA5-492A-A634-6CA4295F184F}"/>
              </a:ext>
            </a:extLst>
          </p:cNvPr>
          <p:cNvSpPr/>
          <p:nvPr/>
        </p:nvSpPr>
        <p:spPr>
          <a:xfrm>
            <a:off x="1144546" y="2173591"/>
            <a:ext cx="7616908" cy="44024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>
              <a:solidFill>
                <a:srgbClr val="54CCEF"/>
              </a:solidFill>
            </a:endParaRPr>
          </a:p>
        </p:txBody>
      </p:sp>
      <p:sp>
        <p:nvSpPr>
          <p:cNvPr id="2" name="오른쪽 중괄호 1"/>
          <p:cNvSpPr/>
          <p:nvPr/>
        </p:nvSpPr>
        <p:spPr>
          <a:xfrm>
            <a:off x="3036570" y="2173590"/>
            <a:ext cx="632460" cy="2566050"/>
          </a:xfrm>
          <a:prstGeom prst="rightBrace">
            <a:avLst/>
          </a:prstGeom>
          <a:ln w="22225">
            <a:solidFill>
              <a:srgbClr val="215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1569E"/>
              </a:solidFill>
            </a:endParaRPr>
          </a:p>
        </p:txBody>
      </p:sp>
      <p:sp>
        <p:nvSpPr>
          <p:cNvPr id="19" name="오른쪽 중괄호 18"/>
          <p:cNvSpPr/>
          <p:nvPr/>
        </p:nvSpPr>
        <p:spPr>
          <a:xfrm>
            <a:off x="3036570" y="4739640"/>
            <a:ext cx="632460" cy="1836421"/>
          </a:xfrm>
          <a:prstGeom prst="rightBrac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6">
            <a:extLst>
              <a:ext uri="{FF2B5EF4-FFF2-40B4-BE49-F238E27FC236}">
                <a16:creationId xmlns:a16="http://schemas.microsoft.com/office/drawing/2014/main" id="{0054680D-83CE-414B-A02B-3353C4492B13}"/>
              </a:ext>
            </a:extLst>
          </p:cNvPr>
          <p:cNvSpPr txBox="1">
            <a:spLocks/>
          </p:cNvSpPr>
          <p:nvPr/>
        </p:nvSpPr>
        <p:spPr>
          <a:xfrm>
            <a:off x="4029123" y="3314268"/>
            <a:ext cx="2684097" cy="28469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49528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1" kern="1200" dirty="0" smtClean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Deployment</a:t>
            </a:r>
            <a:endParaRPr lang="ko-KR" altLang="en-US" dirty="0"/>
          </a:p>
        </p:txBody>
      </p:sp>
      <p:sp>
        <p:nvSpPr>
          <p:cNvPr id="21" name="텍스트 개체 틀 6">
            <a:extLst>
              <a:ext uri="{FF2B5EF4-FFF2-40B4-BE49-F238E27FC236}">
                <a16:creationId xmlns:a16="http://schemas.microsoft.com/office/drawing/2014/main" id="{0054680D-83CE-414B-A02B-3353C4492B13}"/>
              </a:ext>
            </a:extLst>
          </p:cNvPr>
          <p:cNvSpPr txBox="1">
            <a:spLocks/>
          </p:cNvSpPr>
          <p:nvPr/>
        </p:nvSpPr>
        <p:spPr>
          <a:xfrm>
            <a:off x="4029123" y="5509687"/>
            <a:ext cx="2684097" cy="28469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49528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1" kern="1200" dirty="0" smtClean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C00000"/>
                </a:solidFill>
              </a:rPr>
              <a:t>Service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27F278D9-FD0C-428E-AAE6-95DBA9E1BE54}"/>
              </a:ext>
            </a:extLst>
          </p:cNvPr>
          <p:cNvSpPr/>
          <p:nvPr/>
        </p:nvSpPr>
        <p:spPr>
          <a:xfrm>
            <a:off x="5018219" y="3879078"/>
            <a:ext cx="4409114" cy="1538741"/>
          </a:xfrm>
          <a:prstGeom prst="roundRect">
            <a:avLst>
              <a:gd name="adj" fmla="val 12492"/>
            </a:avLst>
          </a:prstGeom>
          <a:solidFill>
            <a:srgbClr val="E7E6E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120000"/>
              </a:lnSpc>
            </a:pPr>
            <a:endParaRPr lang="ko-KR" altLang="en-US" sz="2000" b="1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E34DF3C7-6DF3-4604-A96E-E1062C563903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2442272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 err="1">
                <a:solidFill>
                  <a:srgbClr val="21569E"/>
                </a:solidFill>
              </a:rPr>
              <a:t>yaml</a:t>
            </a:r>
            <a:r>
              <a:rPr lang="en-US" altLang="ko-KR" sz="2000" dirty="0">
                <a:solidFill>
                  <a:srgbClr val="21569E"/>
                </a:solidFill>
              </a:rPr>
              <a:t> </a:t>
            </a:r>
            <a:r>
              <a:rPr lang="ko-KR" altLang="en-US" sz="2000" dirty="0">
                <a:solidFill>
                  <a:srgbClr val="21569E"/>
                </a:solidFill>
              </a:rPr>
              <a:t>파일 작성 방법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8D42BF-9616-46A8-A033-3FE1EE059D70}"/>
              </a:ext>
            </a:extLst>
          </p:cNvPr>
          <p:cNvSpPr/>
          <p:nvPr/>
        </p:nvSpPr>
        <p:spPr>
          <a:xfrm>
            <a:off x="1010368" y="4629150"/>
            <a:ext cx="405681" cy="249504"/>
          </a:xfrm>
          <a:prstGeom prst="rect">
            <a:avLst/>
          </a:prstGeom>
          <a:noFill/>
          <a:ln w="38100">
            <a:solidFill>
              <a:srgbClr val="F69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E98FDF-2B1A-4478-A474-C2FAEBF849B9}"/>
              </a:ext>
            </a:extLst>
          </p:cNvPr>
          <p:cNvSpPr txBox="1"/>
          <p:nvPr/>
        </p:nvSpPr>
        <p:spPr>
          <a:xfrm>
            <a:off x="4604701" y="4186783"/>
            <a:ext cx="47488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서로 관련된 여러 </a:t>
            </a:r>
            <a:r>
              <a:rPr lang="en-US" altLang="ko-KR" sz="18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yaml</a:t>
            </a:r>
            <a:r>
              <a:rPr lang="en-US" altLang="ko-KR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파일을 하나의 파일로 작성하기 위해서는 중간에 </a:t>
            </a:r>
            <a:r>
              <a:rPr lang="en-US" altLang="ko-KR" sz="1800" dirty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“</a:t>
            </a:r>
            <a:r>
              <a:rPr lang="en-US" altLang="ko-KR" sz="1800" dirty="0">
                <a:solidFill>
                  <a:srgbClr val="21569E"/>
                </a:solidFill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---”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 </a:t>
            </a:r>
            <a:r>
              <a:rPr lang="ko-KR" altLang="en-US" sz="18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로 구분 지어 작성</a:t>
            </a:r>
            <a:endParaRPr lang="en-US" altLang="ko-KR" sz="18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E1780B18-658F-4082-9910-B1163FD1F9C2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03. K8s</a:t>
            </a:r>
            <a:r>
              <a:rPr lang="ko-KR" altLang="en-US" dirty="0"/>
              <a:t> 기술 소개</a:t>
            </a:r>
            <a:endParaRPr lang="en-US" altLang="ko-KR" dirty="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71E632E7-457E-47D7-AA0B-129052DA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4502899" cy="332399"/>
          </a:xfrm>
        </p:spPr>
        <p:txBody>
          <a:bodyPr/>
          <a:lstStyle/>
          <a:p>
            <a:r>
              <a:rPr lang="en-US" altLang="ko-KR" dirty="0"/>
              <a:t>Kubernetes </a:t>
            </a:r>
            <a:r>
              <a:rPr lang="en-US" altLang="ko-KR" dirty="0" err="1"/>
              <a:t>yaml</a:t>
            </a:r>
            <a:r>
              <a:rPr lang="ko-KR" altLang="en-US" dirty="0"/>
              <a:t> 작성 방법 소개</a:t>
            </a:r>
          </a:p>
        </p:txBody>
      </p:sp>
    </p:spTree>
    <p:extLst>
      <p:ext uri="{BB962C8B-B14F-4D97-AF65-F5344CB8AC3E}">
        <p14:creationId xmlns:p14="http://schemas.microsoft.com/office/powerpoint/2010/main" val="25802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35" y="507705"/>
            <a:ext cx="425450" cy="284693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50" name="슬라이드 번호 개체 틀 5">
            <a:extLst>
              <a:ext uri="{FF2B5EF4-FFF2-40B4-BE49-F238E27FC236}">
                <a16:creationId xmlns:a16="http://schemas.microsoft.com/office/drawing/2014/main" id="{0352674D-17A5-4D75-87AE-BD873B0A9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266AFA2-DB0A-40AD-9E36-79F25A10E4C6}"/>
              </a:ext>
            </a:extLst>
          </p:cNvPr>
          <p:cNvSpPr/>
          <p:nvPr/>
        </p:nvSpPr>
        <p:spPr>
          <a:xfrm>
            <a:off x="388130" y="2335577"/>
            <a:ext cx="9203634" cy="3617425"/>
          </a:xfrm>
          <a:prstGeom prst="roundRect">
            <a:avLst>
              <a:gd name="adj" fmla="val 0"/>
            </a:avLst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32850E9-13D0-4CA7-A67C-157C375940F8}"/>
              </a:ext>
            </a:extLst>
          </p:cNvPr>
          <p:cNvSpPr/>
          <p:nvPr/>
        </p:nvSpPr>
        <p:spPr>
          <a:xfrm>
            <a:off x="388130" y="1941175"/>
            <a:ext cx="2281094" cy="3944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KoPub돋움체 Medium" panose="020B0600000101010101" charset="-127"/>
                <a:ea typeface="KoPub돋움체 Medium" panose="020B0600000101010101" charset="-127"/>
              </a:rPr>
              <a:t>Kernel</a:t>
            </a:r>
            <a:endParaRPr lang="en-US" altLang="ko-KR" b="1" i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55F65-0AFE-4D1B-A658-E3DC44C8B5AA}"/>
              </a:ext>
            </a:extLst>
          </p:cNvPr>
          <p:cNvSpPr txBox="1"/>
          <p:nvPr/>
        </p:nvSpPr>
        <p:spPr>
          <a:xfrm>
            <a:off x="224866" y="2478005"/>
            <a:ext cx="9211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3"/>
              </a:buBlip>
              <a:defRPr/>
            </a:pPr>
            <a:r>
              <a:rPr lang="ko-KR" altLang="en-US" dirty="0" err="1"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리눅스</a:t>
            </a:r>
            <a:r>
              <a:rPr lang="ko-KR" altLang="en-US" dirty="0"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 </a:t>
            </a:r>
            <a:r>
              <a:rPr lang="ko-KR" altLang="en-US" dirty="0" err="1"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커널에서</a:t>
            </a:r>
            <a:r>
              <a:rPr lang="ko-KR" altLang="en-US" dirty="0">
                <a:latin typeface="KoPub돋움체 Medium" panose="020B0600000101010101" charset="-127"/>
                <a:ea typeface="KoPub돋움체 Medium" panose="020B0600000101010101" charset="-127"/>
                <a:cs typeface="Arial"/>
              </a:rPr>
              <a:t> 컨테이너를 실행 시키는데 중요한 기능을 하는 컴포넌트</a:t>
            </a:r>
            <a:endParaRPr lang="en-US" altLang="ko-KR" dirty="0">
              <a:latin typeface="KoPub돋움체 Medium" panose="020B0600000101010101" charset="-127"/>
              <a:ea typeface="KoPub돋움체 Medium" panose="020B0600000101010101" charset="-127"/>
              <a:cs typeface="Arial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DFA78E0-E551-4A55-9699-05BA9476C211}"/>
              </a:ext>
            </a:extLst>
          </p:cNvPr>
          <p:cNvGrpSpPr/>
          <p:nvPr/>
        </p:nvGrpSpPr>
        <p:grpSpPr>
          <a:xfrm>
            <a:off x="596879" y="3138727"/>
            <a:ext cx="8755841" cy="679778"/>
            <a:chOff x="373364" y="2100839"/>
            <a:chExt cx="9188149" cy="67977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BC7CD04-9458-48E4-9D77-A75F581074DF}"/>
                </a:ext>
              </a:extLst>
            </p:cNvPr>
            <p:cNvSpPr/>
            <p:nvPr/>
          </p:nvSpPr>
          <p:spPr>
            <a:xfrm>
              <a:off x="373364" y="2100839"/>
              <a:ext cx="1617918" cy="679778"/>
            </a:xfrm>
            <a:prstGeom prst="rect">
              <a:avLst/>
            </a:prstGeom>
            <a:solidFill>
              <a:srgbClr val="21569E"/>
            </a:solidFill>
            <a:ln>
              <a:solidFill>
                <a:srgbClr val="21569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BC1E4B-D45D-447F-A4F4-9C6824D625A8}"/>
                </a:ext>
              </a:extLst>
            </p:cNvPr>
            <p:cNvSpPr txBox="1"/>
            <p:nvPr/>
          </p:nvSpPr>
          <p:spPr>
            <a:xfrm>
              <a:off x="400572" y="2302227"/>
              <a:ext cx="1534624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KoPub돋움체 Medium" panose="020B0600000101010101" charset="-127"/>
                  <a:ea typeface="KoPub돋움체 Medium" panose="020B0600000101010101" charset="-127"/>
                </a:rPr>
                <a:t>Cgroups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6AEFA62-BC4B-4AFF-B85D-D5D3E315D7C7}"/>
                </a:ext>
              </a:extLst>
            </p:cNvPr>
            <p:cNvCxnSpPr/>
            <p:nvPr/>
          </p:nvCxnSpPr>
          <p:spPr>
            <a:xfrm>
              <a:off x="1991282" y="2100840"/>
              <a:ext cx="7570231" cy="11931"/>
            </a:xfrm>
            <a:prstGeom prst="line">
              <a:avLst/>
            </a:prstGeom>
            <a:ln w="12700" cmpd="sng">
              <a:solidFill>
                <a:srgbClr val="21569E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DFA78E0-E551-4A55-9699-05BA9476C211}"/>
              </a:ext>
            </a:extLst>
          </p:cNvPr>
          <p:cNvGrpSpPr/>
          <p:nvPr/>
        </p:nvGrpSpPr>
        <p:grpSpPr>
          <a:xfrm>
            <a:off x="596879" y="4059582"/>
            <a:ext cx="8755841" cy="679778"/>
            <a:chOff x="373364" y="2100839"/>
            <a:chExt cx="9188149" cy="67977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F3AE95E-CC24-4DEA-973B-7B53B92E5C8F}"/>
                </a:ext>
              </a:extLst>
            </p:cNvPr>
            <p:cNvSpPr/>
            <p:nvPr/>
          </p:nvSpPr>
          <p:spPr>
            <a:xfrm>
              <a:off x="1828800" y="2100839"/>
              <a:ext cx="7732713" cy="67977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ko-KR" altLang="en-US" dirty="0">
                  <a:solidFill>
                    <a:schemeClr val="tx1"/>
                  </a:solidFill>
                  <a:latin typeface="KoPub돋움체 Bold" panose="020B0600000101010101" charset="-127"/>
                  <a:ea typeface="KoPub돋움체 Medium"/>
                </a:rPr>
                <a:t>   생성된 컨테이너를 다른 컨테이너와 격리 시키는 역할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BC7CD04-9458-48E4-9D77-A75F581074DF}"/>
                </a:ext>
              </a:extLst>
            </p:cNvPr>
            <p:cNvSpPr/>
            <p:nvPr/>
          </p:nvSpPr>
          <p:spPr>
            <a:xfrm>
              <a:off x="373364" y="2100839"/>
              <a:ext cx="1617918" cy="679778"/>
            </a:xfrm>
            <a:prstGeom prst="rect">
              <a:avLst/>
            </a:prstGeom>
            <a:solidFill>
              <a:srgbClr val="21569E"/>
            </a:solidFill>
            <a:ln>
              <a:solidFill>
                <a:srgbClr val="21569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BC1E4B-D45D-447F-A4F4-9C6824D625A8}"/>
                </a:ext>
              </a:extLst>
            </p:cNvPr>
            <p:cNvSpPr txBox="1"/>
            <p:nvPr/>
          </p:nvSpPr>
          <p:spPr>
            <a:xfrm>
              <a:off x="400572" y="2302227"/>
              <a:ext cx="1534624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KoPub돋움체 Medium" panose="020B0600000101010101" charset="-127"/>
                  <a:ea typeface="KoPub돋움체 Medium" panose="020B0600000101010101" charset="-127"/>
                </a:rPr>
                <a:t>Namespaces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6AEFA62-BC4B-4AFF-B85D-D5D3E315D7C7}"/>
                </a:ext>
              </a:extLst>
            </p:cNvPr>
            <p:cNvCxnSpPr/>
            <p:nvPr/>
          </p:nvCxnSpPr>
          <p:spPr>
            <a:xfrm>
              <a:off x="1991282" y="2100840"/>
              <a:ext cx="7570231" cy="11931"/>
            </a:xfrm>
            <a:prstGeom prst="line">
              <a:avLst/>
            </a:prstGeom>
            <a:ln w="12700" cmpd="sng">
              <a:solidFill>
                <a:srgbClr val="21569E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FA78E0-E551-4A55-9699-05BA9476C211}"/>
              </a:ext>
            </a:extLst>
          </p:cNvPr>
          <p:cNvGrpSpPr/>
          <p:nvPr/>
        </p:nvGrpSpPr>
        <p:grpSpPr>
          <a:xfrm>
            <a:off x="596879" y="4975770"/>
            <a:ext cx="8755841" cy="679778"/>
            <a:chOff x="373364" y="2100839"/>
            <a:chExt cx="9188149" cy="67977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F3AE95E-CC24-4DEA-973B-7B53B92E5C8F}"/>
                </a:ext>
              </a:extLst>
            </p:cNvPr>
            <p:cNvSpPr/>
            <p:nvPr/>
          </p:nvSpPr>
          <p:spPr>
            <a:xfrm>
              <a:off x="1828800" y="2100839"/>
              <a:ext cx="7732713" cy="67977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ko-KR" altLang="en-US" dirty="0">
                  <a:solidFill>
                    <a:schemeClr val="tx1"/>
                  </a:solidFill>
                  <a:latin typeface="KoPub돋움체 Bold" panose="020B0600000101010101" charset="-127"/>
                  <a:ea typeface="KoPub돋움체 Medium"/>
                </a:rPr>
                <a:t>   </a:t>
              </a:r>
              <a:r>
                <a:rPr lang="ko-KR" altLang="en-US" dirty="0" err="1">
                  <a:solidFill>
                    <a:schemeClr val="tx1"/>
                  </a:solidFill>
                  <a:latin typeface="KoPub돋움체 Bold" panose="020B0600000101010101" charset="-127"/>
                  <a:ea typeface="KoPub돋움체 Medium"/>
                </a:rPr>
                <a:t>커널</a:t>
              </a:r>
              <a:r>
                <a:rPr lang="ko-KR" altLang="en-US" dirty="0">
                  <a:solidFill>
                    <a:schemeClr val="tx1"/>
                  </a:solidFill>
                  <a:latin typeface="KoPub돋움체 Bold" panose="020B0600000101010101" charset="-127"/>
                  <a:ea typeface="KoPub돋움체 Medium"/>
                </a:rPr>
                <a:t> 수준의 보안을 제공하여 </a:t>
              </a:r>
              <a:r>
                <a:rPr lang="ko-KR" altLang="en-US" dirty="0" err="1">
                  <a:solidFill>
                    <a:schemeClr val="tx1"/>
                  </a:solidFill>
                  <a:latin typeface="KoPub돋움체 Bold" panose="020B0600000101010101" charset="-127"/>
                  <a:ea typeface="KoPub돋움체 Medium"/>
                </a:rPr>
                <a:t>커널을</a:t>
              </a:r>
              <a:r>
                <a:rPr lang="ko-KR" altLang="en-US" dirty="0">
                  <a:solidFill>
                    <a:schemeClr val="tx1"/>
                  </a:solidFill>
                  <a:latin typeface="KoPub돋움체 Bold" panose="020B0600000101010101" charset="-127"/>
                  <a:ea typeface="KoPub돋움체 Medium"/>
                </a:rPr>
                <a:t> 보호하는 역할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BC7CD04-9458-48E4-9D77-A75F581074DF}"/>
                </a:ext>
              </a:extLst>
            </p:cNvPr>
            <p:cNvSpPr/>
            <p:nvPr/>
          </p:nvSpPr>
          <p:spPr>
            <a:xfrm>
              <a:off x="373364" y="2100839"/>
              <a:ext cx="1617918" cy="679778"/>
            </a:xfrm>
            <a:prstGeom prst="rect">
              <a:avLst/>
            </a:prstGeom>
            <a:solidFill>
              <a:srgbClr val="21569E"/>
            </a:solidFill>
            <a:ln>
              <a:solidFill>
                <a:srgbClr val="21569E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ABC1E4B-D45D-447F-A4F4-9C6824D625A8}"/>
                </a:ext>
              </a:extLst>
            </p:cNvPr>
            <p:cNvSpPr txBox="1"/>
            <p:nvPr/>
          </p:nvSpPr>
          <p:spPr>
            <a:xfrm>
              <a:off x="400572" y="2302227"/>
              <a:ext cx="1534624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bg1"/>
                  </a:solidFill>
                  <a:latin typeface="KoPub돋움체 Medium" panose="020B0600000101010101" charset="-127"/>
                  <a:ea typeface="KoPub돋움체 Medium" panose="020B0600000101010101" charset="-127"/>
                </a:rPr>
                <a:t>SELinux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6AEFA62-BC4B-4AFF-B85D-D5D3E315D7C7}"/>
                </a:ext>
              </a:extLst>
            </p:cNvPr>
            <p:cNvCxnSpPr/>
            <p:nvPr/>
          </p:nvCxnSpPr>
          <p:spPr>
            <a:xfrm>
              <a:off x="1991282" y="2100840"/>
              <a:ext cx="7570231" cy="11931"/>
            </a:xfrm>
            <a:prstGeom prst="line">
              <a:avLst/>
            </a:prstGeom>
            <a:ln w="12700" cmpd="sng">
              <a:solidFill>
                <a:srgbClr val="21569E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제목 1">
            <a:extLst>
              <a:ext uri="{FF2B5EF4-FFF2-40B4-BE49-F238E27FC236}">
                <a16:creationId xmlns:a16="http://schemas.microsoft.com/office/drawing/2014/main" id="{BEB9BCC4-D536-49E9-B149-DA1078FA2BE4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1815497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>
                <a:solidFill>
                  <a:srgbClr val="21569E"/>
                </a:solidFill>
              </a:rPr>
              <a:t>Linux Container</a:t>
            </a:r>
            <a:endParaRPr lang="ko-KR" altLang="en-US" sz="2000" dirty="0">
              <a:solidFill>
                <a:srgbClr val="21569E"/>
              </a:solidFill>
            </a:endParaRPr>
          </a:p>
        </p:txBody>
      </p:sp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044A0FAA-EDFF-48C4-81C4-79DE34108EDC}"/>
              </a:ext>
            </a:extLst>
          </p:cNvPr>
          <p:cNvSpPr txBox="1">
            <a:spLocks/>
          </p:cNvSpPr>
          <p:nvPr/>
        </p:nvSpPr>
        <p:spPr>
          <a:xfrm>
            <a:off x="2242104" y="3353964"/>
            <a:ext cx="7007184" cy="2492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 algn="l" defTabSz="49528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1" kern="1200" dirty="0" smtClean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0" dirty="0">
                <a:solidFill>
                  <a:schemeClr val="tx1"/>
                </a:solidFill>
              </a:rPr>
              <a:t>컨테이너에 필요한 자원</a:t>
            </a:r>
            <a:r>
              <a:rPr lang="en-US" altLang="ko-KR" sz="1800" b="0" dirty="0">
                <a:solidFill>
                  <a:schemeClr val="tx1"/>
                </a:solidFill>
              </a:rPr>
              <a:t>(CPU, </a:t>
            </a:r>
            <a:r>
              <a:rPr lang="ko-KR" altLang="en-US" sz="1800" b="0" dirty="0">
                <a:solidFill>
                  <a:schemeClr val="tx1"/>
                </a:solidFill>
              </a:rPr>
              <a:t>메모리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블록</a:t>
            </a:r>
            <a:r>
              <a:rPr lang="en-US" altLang="ko-KR" sz="1800" b="0" dirty="0">
                <a:solidFill>
                  <a:schemeClr val="tx1"/>
                </a:solidFill>
              </a:rPr>
              <a:t>I/O, </a:t>
            </a:r>
            <a:r>
              <a:rPr lang="ko-KR" altLang="en-US" sz="1800" b="0" dirty="0">
                <a:solidFill>
                  <a:schemeClr val="tx1"/>
                </a:solidFill>
              </a:rPr>
              <a:t>네트워크 등</a:t>
            </a:r>
            <a:r>
              <a:rPr lang="en-US" altLang="ko-KR" sz="1800" b="0" dirty="0">
                <a:solidFill>
                  <a:schemeClr val="tx1"/>
                </a:solidFill>
              </a:rPr>
              <a:t>)</a:t>
            </a:r>
            <a:r>
              <a:rPr lang="ko-KR" altLang="en-US" sz="1800" b="0" dirty="0">
                <a:solidFill>
                  <a:schemeClr val="tx1"/>
                </a:solidFill>
              </a:rPr>
              <a:t>을 할당</a:t>
            </a:r>
          </a:p>
        </p:txBody>
      </p:sp>
      <p:sp>
        <p:nvSpPr>
          <p:cNvPr id="37" name="텍스트 개체 틀 4">
            <a:extLst>
              <a:ext uri="{FF2B5EF4-FFF2-40B4-BE49-F238E27FC236}">
                <a16:creationId xmlns:a16="http://schemas.microsoft.com/office/drawing/2014/main" id="{62E62BCD-DE09-4C90-81BC-251C8728FA17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01. Container</a:t>
            </a:r>
            <a:r>
              <a:rPr lang="ko-KR" altLang="en-US" dirty="0"/>
              <a:t> 소개</a:t>
            </a:r>
            <a:endParaRPr lang="en-US" dirty="0"/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94D319B7-060B-4DCF-89FB-6C54C9DB2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481989"/>
            <a:ext cx="2389500" cy="332399"/>
          </a:xfrm>
        </p:spPr>
        <p:txBody>
          <a:bodyPr/>
          <a:lstStyle/>
          <a:p>
            <a:r>
              <a:rPr lang="en-US" altLang="ko-KR" dirty="0"/>
              <a:t>LXC </a:t>
            </a:r>
            <a:r>
              <a:rPr lang="ko-KR" altLang="en-US" dirty="0"/>
              <a:t>정의 및 소개</a:t>
            </a:r>
          </a:p>
        </p:txBody>
      </p:sp>
    </p:spTree>
    <p:extLst>
      <p:ext uri="{BB962C8B-B14F-4D97-AF65-F5344CB8AC3E}">
        <p14:creationId xmlns:p14="http://schemas.microsoft.com/office/powerpoint/2010/main" val="290331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3360"/>
          <a:stretch>
            <a:fillRect/>
          </a:stretch>
        </p:blipFill>
        <p:spPr>
          <a:xfrm>
            <a:off x="0" y="1"/>
            <a:ext cx="9906000" cy="6858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0"/>
            <a:ext cx="9906000" cy="6858001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2450" y="628650"/>
            <a:ext cx="3886200" cy="1143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-790575" y="2085975"/>
            <a:ext cx="2800350" cy="1143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KoPub돋움체 Medium"/>
              <a:ea typeface="KoPub돋움체 Medium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79548" y="1850737"/>
            <a:ext cx="458939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bg1"/>
                </a:solidFill>
                <a:latin typeface="KoPub돋움체 Bold"/>
                <a:ea typeface="KoPub돋움체 Bold"/>
              </a:rPr>
              <a:t>02. Docker</a:t>
            </a:r>
            <a:r>
              <a:rPr lang="ko-KR" altLang="en-US" sz="3600" dirty="0">
                <a:solidFill>
                  <a:schemeClr val="bg1"/>
                </a:solidFill>
                <a:latin typeface="KoPub돋움체 Bold"/>
                <a:ea typeface="KoPub돋움체 Bold"/>
              </a:rPr>
              <a:t> 기술 소개</a:t>
            </a:r>
          </a:p>
        </p:txBody>
      </p:sp>
    </p:spTree>
    <p:extLst>
      <p:ext uri="{BB962C8B-B14F-4D97-AF65-F5344CB8AC3E}">
        <p14:creationId xmlns:p14="http://schemas.microsoft.com/office/powerpoint/2010/main" val="294649259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2840329" cy="332399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정의 및 소개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FA6BD93F-FFA3-4A8B-96F3-6BBC1C741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7" name="텍스트 개체 틀 25"/>
          <p:cNvSpPr txBox="1">
            <a:spLocks/>
          </p:cNvSpPr>
          <p:nvPr/>
        </p:nvSpPr>
        <p:spPr>
          <a:xfrm>
            <a:off x="4868582" y="3603375"/>
            <a:ext cx="4607719" cy="12003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lnSpc>
                <a:spcPct val="120000"/>
              </a:lnSpc>
              <a:buNone/>
            </a:pP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애플리케이션과 실행환경을 포함한 컨테이너를 관리 및 운영하는</a:t>
            </a:r>
            <a:b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오픈 소스 가상화 플랫폼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텍스트 개체 틀 25"/>
          <p:cNvSpPr txBox="1">
            <a:spLocks/>
          </p:cNvSpPr>
          <p:nvPr/>
        </p:nvSpPr>
        <p:spPr>
          <a:xfrm>
            <a:off x="4868582" y="2937134"/>
            <a:ext cx="4607719" cy="49186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2400" b="1" dirty="0" err="1">
                <a:solidFill>
                  <a:schemeClr val="accent5"/>
                </a:solidFill>
              </a:rPr>
              <a:t>도커</a:t>
            </a:r>
            <a:endParaRPr lang="ko-KR" altLang="en-US" sz="2400" b="1" dirty="0">
              <a:solidFill>
                <a:schemeClr val="accent5"/>
              </a:solidFill>
            </a:endParaRPr>
          </a:p>
        </p:txBody>
      </p:sp>
      <p:pic>
        <p:nvPicPr>
          <p:cNvPr id="24" name="Picture 2" descr="C:\Users\jinyu\Downloads\docker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28" y="2611140"/>
            <a:ext cx="4186760" cy="373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70AFA33F-F87D-4A1E-A4AA-13371DB56D0A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813621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>
                <a:solidFill>
                  <a:srgbClr val="21569E"/>
                </a:solidFill>
              </a:rPr>
              <a:t>Docker</a:t>
            </a:r>
            <a:endParaRPr lang="ko-KR" altLang="en-US" sz="2000" dirty="0">
              <a:solidFill>
                <a:srgbClr val="21569E"/>
              </a:solidFill>
            </a:endParaRPr>
          </a:p>
        </p:txBody>
      </p:sp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34A5504C-DD6F-4F7E-85BF-00789D347154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02. Docker</a:t>
            </a:r>
            <a:r>
              <a:rPr lang="ko-KR" altLang="en-US" dirty="0"/>
              <a:t> 기술 소개</a:t>
            </a:r>
            <a:endParaRPr lang="en-US" dirty="0"/>
          </a:p>
        </p:txBody>
      </p:sp>
      <p:sp>
        <p:nvSpPr>
          <p:cNvPr id="28" name="텍스트 개체 틀 25">
            <a:extLst>
              <a:ext uri="{FF2B5EF4-FFF2-40B4-BE49-F238E27FC236}">
                <a16:creationId xmlns:a16="http://schemas.microsoft.com/office/drawing/2014/main" id="{AF91D1CC-8014-433B-94DA-BD442DD0DE67}"/>
              </a:ext>
            </a:extLst>
          </p:cNvPr>
          <p:cNvSpPr txBox="1">
            <a:spLocks/>
          </p:cNvSpPr>
          <p:nvPr/>
        </p:nvSpPr>
        <p:spPr>
          <a:xfrm>
            <a:off x="118996" y="1040690"/>
            <a:ext cx="1002774" cy="264072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3800" b="1" dirty="0">
                <a:solidFill>
                  <a:schemeClr val="tx1">
                    <a:lumMod val="50000"/>
                    <a:lumOff val="50000"/>
                    <a:alpha val="37000"/>
                  </a:schemeClr>
                </a:solidFill>
              </a:rPr>
              <a:t>“</a:t>
            </a:r>
            <a:endParaRPr lang="ko-KR" altLang="en-US" sz="13800" b="1" dirty="0">
              <a:solidFill>
                <a:schemeClr val="tx1">
                  <a:lumMod val="50000"/>
                  <a:lumOff val="50000"/>
                  <a:alpha val="37000"/>
                </a:schemeClr>
              </a:solidFill>
            </a:endParaRPr>
          </a:p>
        </p:txBody>
      </p:sp>
      <p:sp>
        <p:nvSpPr>
          <p:cNvPr id="29" name="모서리가 둥근 직사각형 7">
            <a:extLst>
              <a:ext uri="{FF2B5EF4-FFF2-40B4-BE49-F238E27FC236}">
                <a16:creationId xmlns:a16="http://schemas.microsoft.com/office/drawing/2014/main" id="{C56C2A40-5756-45B0-B415-1269BBDBA745}"/>
              </a:ext>
            </a:extLst>
          </p:cNvPr>
          <p:cNvSpPr/>
          <p:nvPr/>
        </p:nvSpPr>
        <p:spPr>
          <a:xfrm>
            <a:off x="1144522" y="1953271"/>
            <a:ext cx="2980944" cy="53035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도커란</a:t>
            </a:r>
            <a:endParaRPr lang="ko-KR" altLang="en-US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46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407F84D-3908-4B94-8457-9326251057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FA6BD93F-FFA3-4A8B-96F3-6BBC1C741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</p:spPr>
        <p:txBody>
          <a:bodyPr/>
          <a:lstStyle/>
          <a:p>
            <a:fld id="{2FF31CB8-EE0B-4A6A-8561-904A0AB35B7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17" name="Picture 2" descr="C:\Users\jinyu\Downloads\docker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27" y="2231629"/>
            <a:ext cx="4357009" cy="388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4952999" y="2846178"/>
            <a:ext cx="4608511" cy="270843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빠른 실행 속도</a:t>
            </a: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손 쉬운 배포</a:t>
            </a: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가벼운 용량</a:t>
            </a: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애플리케이션의 독립성</a:t>
            </a: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높은 보안성 보장</a:t>
            </a: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낮은 오버헤드</a:t>
            </a:r>
          </a:p>
          <a:p>
            <a:pPr marL="882900" indent="-342900">
              <a:spcBef>
                <a:spcPts val="600"/>
              </a:spcBef>
              <a:buSzPct val="120000"/>
              <a:buBlip>
                <a:blip r:embed="rId4"/>
              </a:buBlip>
              <a:defRPr/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이미지 생성 및 공유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B9A25963-7CB7-47E9-B3AB-025A59A1AEAF}"/>
              </a:ext>
            </a:extLst>
          </p:cNvPr>
          <p:cNvSpPr txBox="1">
            <a:spLocks/>
          </p:cNvSpPr>
          <p:nvPr/>
        </p:nvSpPr>
        <p:spPr>
          <a:xfrm>
            <a:off x="577263" y="1065318"/>
            <a:ext cx="813621" cy="276999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 sz="2000" dirty="0">
                <a:solidFill>
                  <a:srgbClr val="21569E"/>
                </a:solidFill>
              </a:rPr>
              <a:t>Docker</a:t>
            </a:r>
            <a:endParaRPr lang="ko-KR" altLang="en-US" sz="2000" dirty="0">
              <a:solidFill>
                <a:srgbClr val="21569E"/>
              </a:solidFill>
            </a:endParaRPr>
          </a:p>
        </p:txBody>
      </p:sp>
      <p:sp>
        <p:nvSpPr>
          <p:cNvPr id="19" name="텍스트 개체 틀 4">
            <a:extLst>
              <a:ext uri="{FF2B5EF4-FFF2-40B4-BE49-F238E27FC236}">
                <a16:creationId xmlns:a16="http://schemas.microsoft.com/office/drawing/2014/main" id="{5423B34A-E6CA-4F5F-AA11-33BC70CDBF5B}"/>
              </a:ext>
            </a:extLst>
          </p:cNvPr>
          <p:cNvSpPr txBox="1">
            <a:spLocks/>
          </p:cNvSpPr>
          <p:nvPr/>
        </p:nvSpPr>
        <p:spPr>
          <a:xfrm>
            <a:off x="2615371" y="82780"/>
            <a:ext cx="7051883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r" defTabSz="495285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kern="1200" spc="-4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02. Container, Docker, K8s</a:t>
            </a:r>
            <a:r>
              <a:rPr lang="ko-KR" altLang="en-US" dirty="0"/>
              <a:t>의 이해</a:t>
            </a:r>
            <a:r>
              <a:rPr lang="en-US" altLang="ko-KR" dirty="0"/>
              <a:t> &gt; 02. Docker</a:t>
            </a:r>
            <a:r>
              <a:rPr lang="ko-KR" altLang="en-US" dirty="0"/>
              <a:t> 기술 소개</a:t>
            </a:r>
            <a:endParaRPr lang="en-US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5F6AB836-B7BC-4982-80F3-1B26998C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38" y="481469"/>
            <a:ext cx="2840329" cy="332399"/>
          </a:xfrm>
        </p:spPr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정의 및 소개</a:t>
            </a:r>
          </a:p>
        </p:txBody>
      </p:sp>
      <p:sp>
        <p:nvSpPr>
          <p:cNvPr id="14" name="텍스트 개체 틀 7">
            <a:extLst>
              <a:ext uri="{FF2B5EF4-FFF2-40B4-BE49-F238E27FC236}">
                <a16:creationId xmlns:a16="http://schemas.microsoft.com/office/drawing/2014/main" id="{70CF144B-D6DA-4C59-A67B-879F992FF2ED}"/>
              </a:ext>
            </a:extLst>
          </p:cNvPr>
          <p:cNvSpPr txBox="1"/>
          <p:nvPr/>
        </p:nvSpPr>
        <p:spPr>
          <a:xfrm>
            <a:off x="344489" y="1570724"/>
            <a:ext cx="9217022" cy="4086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anchor="ctr">
            <a:noAutofit/>
          </a:bodyPr>
          <a:lstStyle>
            <a:defPPr>
              <a:defRPr lang="en-US"/>
            </a:defPPr>
            <a:lvl1pPr indent="0" algn="ctr" defTabSz="914400" latinLnBrk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KoPub돋움체 Medium"/>
                <a:ea typeface="KoPub돋움체 Medium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KoPub돋움체 Medium"/>
                <a:ea typeface="KoPub돋움체 Medium"/>
              </a:defRPr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KoPub돋움체 Medium"/>
                <a:ea typeface="KoPub돋움체 Medium"/>
              </a:defRPr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  <a:latin typeface="KoPub돋움체 Medium"/>
                <a:ea typeface="KoPub돋움체 Medium"/>
              </a:defRPr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ko-KR" altLang="en-US" dirty="0" err="1">
                <a:effectLst/>
              </a:rPr>
              <a:t>도커</a:t>
            </a:r>
            <a:r>
              <a:rPr lang="ko-KR" altLang="en-US" dirty="0">
                <a:effectLst/>
              </a:rPr>
              <a:t> 특징</a:t>
            </a:r>
          </a:p>
        </p:txBody>
      </p:sp>
    </p:spTree>
    <p:extLst>
      <p:ext uri="{BB962C8B-B14F-4D97-AF65-F5344CB8AC3E}">
        <p14:creationId xmlns:p14="http://schemas.microsoft.com/office/powerpoint/2010/main" val="882462334"/>
      </p:ext>
    </p:extLst>
  </p:cSld>
  <p:clrMapOvr>
    <a:masterClrMapping/>
  </p:clrMapOvr>
</p:sld>
</file>

<file path=ppt/theme/theme1.xml><?xml version="1.0" encoding="utf-8"?>
<a:theme xmlns:a="http://schemas.openxmlformats.org/drawingml/2006/main" name="2018 Orange theme 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28367</TotalTime>
  <Words>2845</Words>
  <Application>Microsoft Office PowerPoint</Application>
  <PresentationFormat>A4 용지(210x297mm)</PresentationFormat>
  <Paragraphs>643</Paragraphs>
  <Slides>53</Slides>
  <Notes>53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1" baseType="lpstr">
      <vt:lpstr>HY견고딕</vt:lpstr>
      <vt:lpstr>KoPub돋움체 Bold</vt:lpstr>
      <vt:lpstr>KoPub돋움체 Medium</vt:lpstr>
      <vt:lpstr>나눔스퀘어 Bold</vt:lpstr>
      <vt:lpstr>맑은 고딕</vt:lpstr>
      <vt:lpstr>Arial</vt:lpstr>
      <vt:lpstr>Calibri</vt:lpstr>
      <vt:lpstr>2018 Orange theme 2</vt:lpstr>
      <vt:lpstr>PowerPoint 프레젠테이션</vt:lpstr>
      <vt:lpstr>PowerPoint 프레젠테이션</vt:lpstr>
      <vt:lpstr>Container 정의 및 소개</vt:lpstr>
      <vt:lpstr>LXC 정의 및 소개</vt:lpstr>
      <vt:lpstr>LXC 정의 및 소개</vt:lpstr>
      <vt:lpstr>LXC 정의 및 소개</vt:lpstr>
      <vt:lpstr>PowerPoint 프레젠테이션</vt:lpstr>
      <vt:lpstr>Docker 정의 및 소개</vt:lpstr>
      <vt:lpstr>Docker 정의 및 소개</vt:lpstr>
      <vt:lpstr>Dockerfile 정의</vt:lpstr>
      <vt:lpstr>Docker Image 정의</vt:lpstr>
      <vt:lpstr>Docker Container 정의</vt:lpstr>
      <vt:lpstr>Dockerfile 작성 방법 소개</vt:lpstr>
      <vt:lpstr>Dockerfile 작성 방법 소개</vt:lpstr>
      <vt:lpstr>Dockerfile 작성 방법 소개</vt:lpstr>
      <vt:lpstr>LXC와 Docker 비교</vt:lpstr>
      <vt:lpstr>LXC와 Docker 비교</vt:lpstr>
      <vt:lpstr>PowerPoint 프레젠테이션</vt:lpstr>
      <vt:lpstr>Kubernetes 정의 및 소개</vt:lpstr>
      <vt:lpstr>Kubernetes 정의 및 소개</vt:lpstr>
      <vt:lpstr>Kubernetes Cluster 구성 소개</vt:lpstr>
      <vt:lpstr>Kubernetes Cluster 구성 소개</vt:lpstr>
      <vt:lpstr>Kubernetes Cluster 구성 소개</vt:lpstr>
      <vt:lpstr>Kubernetes Cluster 구성 소개</vt:lpstr>
      <vt:lpstr>Kubernetes Resource 소개</vt:lpstr>
      <vt:lpstr>Kubernetes Resource 소개</vt:lpstr>
      <vt:lpstr>Kubernetes Resource 소개</vt:lpstr>
      <vt:lpstr>Kubernetes Resource 소개</vt:lpstr>
      <vt:lpstr>Kubernetes Resource 소개</vt:lpstr>
      <vt:lpstr>Kubernetes Resource 소개</vt:lpstr>
      <vt:lpstr>Kubernetes Resource 소개</vt:lpstr>
      <vt:lpstr>Kubernetes Resource 소개</vt:lpstr>
      <vt:lpstr>Kubernetes Resource 소개</vt:lpstr>
      <vt:lpstr>Kubernetes Resource 소개</vt:lpstr>
      <vt:lpstr>Kubernetes Resource 소개</vt:lpstr>
      <vt:lpstr>Kubernetes Resource 소개</vt:lpstr>
      <vt:lpstr>Kubernetes Resource 소개</vt:lpstr>
      <vt:lpstr>Kubernetes Resource 소개</vt:lpstr>
      <vt:lpstr>Kubernetes Resource 소개</vt:lpstr>
      <vt:lpstr>Kubernetes Resource 소개</vt:lpstr>
      <vt:lpstr>Kubernetes Resource 소개</vt:lpstr>
      <vt:lpstr>Kubernetes Resource 관리</vt:lpstr>
      <vt:lpstr>Kubernetes yaml 작성 방법 소개</vt:lpstr>
      <vt:lpstr>Kubernetes yaml 작성 방법 소개</vt:lpstr>
      <vt:lpstr>Kubernetes yaml 작성 방법 소개</vt:lpstr>
      <vt:lpstr>Kubernetes yaml 작성 방법 소개</vt:lpstr>
      <vt:lpstr>Kubernetes yaml 작성 방법 소개</vt:lpstr>
      <vt:lpstr>Kubernetes yaml 작성 방법 소개</vt:lpstr>
      <vt:lpstr>Kubernetes yaml 작성 방법 소개</vt:lpstr>
      <vt:lpstr>Kubernetes yaml 작성 방법 소개</vt:lpstr>
      <vt:lpstr>Kubernetes yaml 작성 방법 소개</vt:lpstr>
      <vt:lpstr>Kubernetes yaml 작성 방법 소개</vt:lpstr>
      <vt:lpstr>Kubernetes yaml 작성 방법 소개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 KIM</dc:creator>
  <cp:lastModifiedBy>jinyung0101java2@gmail.com</cp:lastModifiedBy>
  <cp:revision>4013</cp:revision>
  <cp:lastPrinted>2019-10-16T00:40:39Z</cp:lastPrinted>
  <dcterms:created xsi:type="dcterms:W3CDTF">2018-01-16T00:38:35Z</dcterms:created>
  <dcterms:modified xsi:type="dcterms:W3CDTF">2023-01-04T00:56:51Z</dcterms:modified>
</cp:coreProperties>
</file>