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6"/>
  </p:notesMasterIdLst>
  <p:sldIdLst>
    <p:sldId id="582" r:id="rId2"/>
    <p:sldId id="538" r:id="rId3"/>
    <p:sldId id="539" r:id="rId4"/>
    <p:sldId id="540" r:id="rId5"/>
    <p:sldId id="541" r:id="rId6"/>
    <p:sldId id="542" r:id="rId7"/>
    <p:sldId id="543" r:id="rId8"/>
    <p:sldId id="603" r:id="rId9"/>
    <p:sldId id="611" r:id="rId10"/>
    <p:sldId id="544" r:id="rId11"/>
    <p:sldId id="545" r:id="rId12"/>
    <p:sldId id="604" r:id="rId13"/>
    <p:sldId id="614" r:id="rId14"/>
    <p:sldId id="546" r:id="rId15"/>
    <p:sldId id="547" r:id="rId16"/>
    <p:sldId id="565" r:id="rId17"/>
    <p:sldId id="548" r:id="rId18"/>
    <p:sldId id="564" r:id="rId19"/>
    <p:sldId id="566" r:id="rId20"/>
    <p:sldId id="605" r:id="rId21"/>
    <p:sldId id="585" r:id="rId22"/>
    <p:sldId id="571" r:id="rId23"/>
    <p:sldId id="593" r:id="rId24"/>
    <p:sldId id="594" r:id="rId25"/>
    <p:sldId id="595" r:id="rId26"/>
    <p:sldId id="596" r:id="rId27"/>
    <p:sldId id="600" r:id="rId28"/>
    <p:sldId id="601" r:id="rId29"/>
    <p:sldId id="602" r:id="rId30"/>
    <p:sldId id="568" r:id="rId31"/>
    <p:sldId id="613" r:id="rId32"/>
    <p:sldId id="550" r:id="rId33"/>
    <p:sldId id="549" r:id="rId34"/>
    <p:sldId id="573" r:id="rId35"/>
    <p:sldId id="587" r:id="rId36"/>
    <p:sldId id="588" r:id="rId37"/>
    <p:sldId id="591" r:id="rId38"/>
    <p:sldId id="592" r:id="rId39"/>
    <p:sldId id="589" r:id="rId40"/>
    <p:sldId id="574" r:id="rId41"/>
    <p:sldId id="584" r:id="rId42"/>
    <p:sldId id="608" r:id="rId43"/>
    <p:sldId id="609" r:id="rId44"/>
    <p:sldId id="610" r:id="rId45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B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66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C4BD6685-3A3E-4BE4-8124-3B08FCD2D412}" type="datetimeFigureOut">
              <a:rPr lang="ko-KR" altLang="en-US" smtClean="0"/>
              <a:pPr/>
              <a:t>2021-07-06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D81DB323-8D33-4D6A-AAA3-B0EDDD2889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26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5691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2314564" cy="457200"/>
          </a:xfrm>
        </p:spPr>
        <p:txBody>
          <a:bodyPr/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ko-KR" altLang="en-US"/>
              <a:t>힙과 힙 정렬</a:t>
            </a:r>
            <a:endParaRPr lang="en-US" altLang="ko-KR" dirty="0"/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600"/>
            </a:lvl1pPr>
          </a:lstStyle>
          <a:p>
            <a:fld id="{6B9D60A7-9522-4883-B997-6589402E6C7B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1070A-146C-4C4C-AC0D-998A49E4040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82F24-F6C6-47B0-9543-33651EE3B98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91490" cy="1143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114800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800"/>
            </a:lvl4pPr>
            <a:lvl5pPr>
              <a:lnSpc>
                <a:spcPct val="9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A651D-7D3B-4676-BAE2-5D42D331649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F3279-B977-449F-8750-3140FB8EF4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DB064-D342-4558-ACD5-72DA1F613A2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5AF78-7534-4311-81A0-71CB7BA8EB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7C989-A465-410E-8200-7D0DA47E671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3B016-E312-4303-9F2E-F50302A09C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DDB2-0EE9-4DA7-8C9B-D0E9280B3F6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661F-7CE7-40EA-8732-1EF5DE36AC5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171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Tahoma" pitchFamily="34" charset="0"/>
                <a:ea typeface="굴림" charset="-127"/>
                <a:cs typeface="Tahoma" pitchFamily="34" charset="0"/>
              </a:defRPr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힙과 힙 정렬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F4C0EF22-9FB2-462A-854E-26D098490E70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힙과 힙 정렬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221" name="날짜 개체 틀 134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2528888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l"/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2" name="슬라이드 번호 개체 틀 13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r"/>
            <a:fld id="{65A6F34A-31DD-4827-9CF2-9E71BE6DB9CF}" type="slidenum">
              <a:rPr lang="en-US" altLang="ko-KR" sz="1600" smtClean="0"/>
              <a:pPr algn="r"/>
              <a:t>1</a:t>
            </a:fld>
            <a:endParaRPr lang="en-US" altLang="ko-KR" sz="1600" dirty="0"/>
          </a:p>
        </p:txBody>
      </p:sp>
      <p:sp>
        <p:nvSpPr>
          <p:cNvPr id="9223" name="바닥글 개체 틀 136"/>
          <p:cNvSpPr>
            <a:spLocks noGrp="1"/>
          </p:cNvSpPr>
          <p:nvPr>
            <p:ph type="ftr" sz="quarter" idx="4294967295"/>
          </p:nvPr>
        </p:nvSpPr>
        <p:spPr>
          <a:xfrm>
            <a:off x="3214688" y="6248400"/>
            <a:ext cx="2714625" cy="457200"/>
          </a:xfrm>
          <a:prstGeom prst="rect">
            <a:avLst/>
          </a:prstGeom>
          <a:noFill/>
        </p:spPr>
        <p:txBody>
          <a:bodyPr anchor="b" anchorCtr="0"/>
          <a:lstStyle/>
          <a:p>
            <a:r>
              <a:rPr lang="ko-KR" altLang="en-US" sz="1600" b="1"/>
              <a:t>힙과 힙 정렬</a:t>
            </a:r>
            <a:endParaRPr lang="en-US" altLang="ko-KR" sz="1600" b="1" dirty="0"/>
          </a:p>
        </p:txBody>
      </p:sp>
      <p:grpSp>
        <p:nvGrpSpPr>
          <p:cNvPr id="96" name="그룹 95"/>
          <p:cNvGrpSpPr/>
          <p:nvPr/>
        </p:nvGrpSpPr>
        <p:grpSpPr>
          <a:xfrm>
            <a:off x="5148064" y="3284984"/>
            <a:ext cx="2487663" cy="1951160"/>
            <a:chOff x="4860032" y="4005064"/>
            <a:chExt cx="1479551" cy="1160463"/>
          </a:xfrm>
        </p:grpSpPr>
        <p:sp>
          <p:nvSpPr>
            <p:cNvPr id="97" name="Freeform 8"/>
            <p:cNvSpPr>
              <a:spLocks/>
            </p:cNvSpPr>
            <p:nvPr/>
          </p:nvSpPr>
          <p:spPr bwMode="auto">
            <a:xfrm>
              <a:off x="5649020" y="4065389"/>
              <a:ext cx="288925" cy="34607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137" y="435"/>
                </a:cxn>
                <a:cxn ang="0">
                  <a:pos x="363" y="435"/>
                </a:cxn>
                <a:cxn ang="0">
                  <a:pos x="146" y="0"/>
                </a:cxn>
                <a:cxn ang="0">
                  <a:pos x="0" y="192"/>
                </a:cxn>
                <a:cxn ang="0">
                  <a:pos x="0" y="192"/>
                </a:cxn>
              </a:cxnLst>
              <a:rect l="0" t="0" r="r" b="b"/>
              <a:pathLst>
                <a:path w="363" h="435">
                  <a:moveTo>
                    <a:pt x="0" y="192"/>
                  </a:moveTo>
                  <a:lnTo>
                    <a:pt x="137" y="435"/>
                  </a:lnTo>
                  <a:lnTo>
                    <a:pt x="363" y="435"/>
                  </a:lnTo>
                  <a:lnTo>
                    <a:pt x="146" y="0"/>
                  </a:lnTo>
                  <a:lnTo>
                    <a:pt x="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00A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8" name="Freeform 9"/>
            <p:cNvSpPr>
              <a:spLocks/>
            </p:cNvSpPr>
            <p:nvPr/>
          </p:nvSpPr>
          <p:spPr bwMode="auto">
            <a:xfrm>
              <a:off x="5109270" y="4401939"/>
              <a:ext cx="417513" cy="379413"/>
            </a:xfrm>
            <a:custGeom>
              <a:avLst/>
              <a:gdLst/>
              <a:ahLst/>
              <a:cxnLst>
                <a:cxn ang="0">
                  <a:pos x="525" y="17"/>
                </a:cxn>
                <a:cxn ang="0">
                  <a:pos x="244" y="477"/>
                </a:cxn>
                <a:cxn ang="0">
                  <a:pos x="0" y="454"/>
                </a:cxn>
                <a:cxn ang="0">
                  <a:pos x="274" y="0"/>
                </a:cxn>
                <a:cxn ang="0">
                  <a:pos x="375" y="4"/>
                </a:cxn>
                <a:cxn ang="0">
                  <a:pos x="352" y="49"/>
                </a:cxn>
                <a:cxn ang="0">
                  <a:pos x="316" y="45"/>
                </a:cxn>
                <a:cxn ang="0">
                  <a:pos x="263" y="81"/>
                </a:cxn>
                <a:cxn ang="0">
                  <a:pos x="84" y="391"/>
                </a:cxn>
                <a:cxn ang="0">
                  <a:pos x="84" y="422"/>
                </a:cxn>
                <a:cxn ang="0">
                  <a:pos x="196" y="437"/>
                </a:cxn>
                <a:cxn ang="0">
                  <a:pos x="259" y="397"/>
                </a:cxn>
                <a:cxn ang="0">
                  <a:pos x="428" y="108"/>
                </a:cxn>
                <a:cxn ang="0">
                  <a:pos x="426" y="49"/>
                </a:cxn>
                <a:cxn ang="0">
                  <a:pos x="377" y="47"/>
                </a:cxn>
                <a:cxn ang="0">
                  <a:pos x="403" y="7"/>
                </a:cxn>
                <a:cxn ang="0">
                  <a:pos x="525" y="17"/>
                </a:cxn>
                <a:cxn ang="0">
                  <a:pos x="525" y="17"/>
                </a:cxn>
              </a:cxnLst>
              <a:rect l="0" t="0" r="r" b="b"/>
              <a:pathLst>
                <a:path w="525" h="477">
                  <a:moveTo>
                    <a:pt x="525" y="17"/>
                  </a:moveTo>
                  <a:lnTo>
                    <a:pt x="244" y="477"/>
                  </a:lnTo>
                  <a:lnTo>
                    <a:pt x="0" y="454"/>
                  </a:lnTo>
                  <a:lnTo>
                    <a:pt x="274" y="0"/>
                  </a:lnTo>
                  <a:lnTo>
                    <a:pt x="375" y="4"/>
                  </a:lnTo>
                  <a:lnTo>
                    <a:pt x="352" y="49"/>
                  </a:lnTo>
                  <a:lnTo>
                    <a:pt x="316" y="45"/>
                  </a:lnTo>
                  <a:lnTo>
                    <a:pt x="263" y="81"/>
                  </a:lnTo>
                  <a:lnTo>
                    <a:pt x="84" y="391"/>
                  </a:lnTo>
                  <a:lnTo>
                    <a:pt x="84" y="422"/>
                  </a:lnTo>
                  <a:lnTo>
                    <a:pt x="196" y="437"/>
                  </a:lnTo>
                  <a:lnTo>
                    <a:pt x="259" y="397"/>
                  </a:lnTo>
                  <a:lnTo>
                    <a:pt x="428" y="108"/>
                  </a:lnTo>
                  <a:lnTo>
                    <a:pt x="426" y="49"/>
                  </a:lnTo>
                  <a:lnTo>
                    <a:pt x="377" y="47"/>
                  </a:lnTo>
                  <a:lnTo>
                    <a:pt x="403" y="7"/>
                  </a:lnTo>
                  <a:lnTo>
                    <a:pt x="525" y="17"/>
                  </a:lnTo>
                  <a:lnTo>
                    <a:pt x="525" y="17"/>
                  </a:lnTo>
                  <a:close/>
                </a:path>
              </a:pathLst>
            </a:custGeom>
            <a:solidFill>
              <a:srgbClr val="0DD4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9" name="Freeform 10"/>
            <p:cNvSpPr>
              <a:spLocks/>
            </p:cNvSpPr>
            <p:nvPr/>
          </p:nvSpPr>
          <p:spPr bwMode="auto">
            <a:xfrm>
              <a:off x="5383907" y="4408289"/>
              <a:ext cx="55563" cy="38100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71" y="0"/>
                </a:cxn>
                <a:cxn ang="0">
                  <a:pos x="40" y="48"/>
                </a:cxn>
                <a:cxn ang="0">
                  <a:pos x="0" y="4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71" h="48">
                  <a:moveTo>
                    <a:pt x="19" y="0"/>
                  </a:moveTo>
                  <a:lnTo>
                    <a:pt x="71" y="0"/>
                  </a:lnTo>
                  <a:lnTo>
                    <a:pt x="40" y="48"/>
                  </a:lnTo>
                  <a:lnTo>
                    <a:pt x="0" y="4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DD4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0" name="Freeform 11"/>
            <p:cNvSpPr>
              <a:spLocks/>
            </p:cNvSpPr>
            <p:nvPr/>
          </p:nvSpPr>
          <p:spPr bwMode="auto">
            <a:xfrm>
              <a:off x="5456932" y="4413051"/>
              <a:ext cx="288925" cy="344488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365" y="429"/>
                </a:cxn>
                <a:cxn ang="0">
                  <a:pos x="135" y="433"/>
                </a:cxn>
                <a:cxn ang="0">
                  <a:pos x="0" y="209"/>
                </a:cxn>
                <a:cxn ang="0">
                  <a:pos x="133" y="0"/>
                </a:cxn>
                <a:cxn ang="0">
                  <a:pos x="133" y="0"/>
                </a:cxn>
              </a:cxnLst>
              <a:rect l="0" t="0" r="r" b="b"/>
              <a:pathLst>
                <a:path w="365" h="433">
                  <a:moveTo>
                    <a:pt x="133" y="0"/>
                  </a:moveTo>
                  <a:lnTo>
                    <a:pt x="365" y="429"/>
                  </a:lnTo>
                  <a:lnTo>
                    <a:pt x="135" y="433"/>
                  </a:lnTo>
                  <a:lnTo>
                    <a:pt x="0" y="209"/>
                  </a:lnTo>
                  <a:lnTo>
                    <a:pt x="133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4DDB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1" name="Freeform 12"/>
            <p:cNvSpPr>
              <a:spLocks/>
            </p:cNvSpPr>
            <p:nvPr/>
          </p:nvSpPr>
          <p:spPr bwMode="auto">
            <a:xfrm>
              <a:off x="5341045" y="4035226"/>
              <a:ext cx="412750" cy="379413"/>
            </a:xfrm>
            <a:custGeom>
              <a:avLst/>
              <a:gdLst/>
              <a:ahLst/>
              <a:cxnLst>
                <a:cxn ang="0">
                  <a:pos x="521" y="21"/>
                </a:cxn>
                <a:cxn ang="0">
                  <a:pos x="240" y="477"/>
                </a:cxn>
                <a:cxn ang="0">
                  <a:pos x="0" y="450"/>
                </a:cxn>
                <a:cxn ang="0">
                  <a:pos x="272" y="0"/>
                </a:cxn>
                <a:cxn ang="0">
                  <a:pos x="373" y="6"/>
                </a:cxn>
                <a:cxn ang="0">
                  <a:pos x="348" y="49"/>
                </a:cxn>
                <a:cxn ang="0">
                  <a:pos x="314" y="46"/>
                </a:cxn>
                <a:cxn ang="0">
                  <a:pos x="261" y="82"/>
                </a:cxn>
                <a:cxn ang="0">
                  <a:pos x="82" y="390"/>
                </a:cxn>
                <a:cxn ang="0">
                  <a:pos x="84" y="420"/>
                </a:cxn>
                <a:cxn ang="0">
                  <a:pos x="194" y="437"/>
                </a:cxn>
                <a:cxn ang="0">
                  <a:pos x="255" y="399"/>
                </a:cxn>
                <a:cxn ang="0">
                  <a:pos x="422" y="112"/>
                </a:cxn>
                <a:cxn ang="0">
                  <a:pos x="422" y="51"/>
                </a:cxn>
                <a:cxn ang="0">
                  <a:pos x="373" y="47"/>
                </a:cxn>
                <a:cxn ang="0">
                  <a:pos x="398" y="9"/>
                </a:cxn>
                <a:cxn ang="0">
                  <a:pos x="521" y="21"/>
                </a:cxn>
                <a:cxn ang="0">
                  <a:pos x="521" y="21"/>
                </a:cxn>
              </a:cxnLst>
              <a:rect l="0" t="0" r="r" b="b"/>
              <a:pathLst>
                <a:path w="521" h="477">
                  <a:moveTo>
                    <a:pt x="521" y="21"/>
                  </a:moveTo>
                  <a:lnTo>
                    <a:pt x="240" y="477"/>
                  </a:lnTo>
                  <a:lnTo>
                    <a:pt x="0" y="450"/>
                  </a:lnTo>
                  <a:lnTo>
                    <a:pt x="272" y="0"/>
                  </a:lnTo>
                  <a:lnTo>
                    <a:pt x="373" y="6"/>
                  </a:lnTo>
                  <a:lnTo>
                    <a:pt x="348" y="49"/>
                  </a:lnTo>
                  <a:lnTo>
                    <a:pt x="314" y="46"/>
                  </a:lnTo>
                  <a:lnTo>
                    <a:pt x="261" y="82"/>
                  </a:lnTo>
                  <a:lnTo>
                    <a:pt x="82" y="390"/>
                  </a:lnTo>
                  <a:lnTo>
                    <a:pt x="84" y="420"/>
                  </a:lnTo>
                  <a:lnTo>
                    <a:pt x="194" y="437"/>
                  </a:lnTo>
                  <a:lnTo>
                    <a:pt x="255" y="399"/>
                  </a:lnTo>
                  <a:lnTo>
                    <a:pt x="422" y="112"/>
                  </a:lnTo>
                  <a:lnTo>
                    <a:pt x="422" y="51"/>
                  </a:lnTo>
                  <a:lnTo>
                    <a:pt x="373" y="47"/>
                  </a:lnTo>
                  <a:lnTo>
                    <a:pt x="398" y="9"/>
                  </a:lnTo>
                  <a:lnTo>
                    <a:pt x="521" y="21"/>
                  </a:lnTo>
                  <a:lnTo>
                    <a:pt x="521" y="21"/>
                  </a:lnTo>
                  <a:close/>
                </a:path>
              </a:pathLst>
            </a:custGeom>
            <a:solidFill>
              <a:srgbClr val="4DED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2" name="Freeform 13"/>
            <p:cNvSpPr>
              <a:spLocks/>
            </p:cNvSpPr>
            <p:nvPr/>
          </p:nvSpPr>
          <p:spPr bwMode="auto">
            <a:xfrm>
              <a:off x="5614095" y="4039989"/>
              <a:ext cx="53975" cy="4127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69" y="3"/>
                </a:cxn>
                <a:cxn ang="0">
                  <a:pos x="36" y="51"/>
                </a:cxn>
                <a:cxn ang="0">
                  <a:pos x="0" y="41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69" h="51">
                  <a:moveTo>
                    <a:pt x="19" y="0"/>
                  </a:moveTo>
                  <a:lnTo>
                    <a:pt x="69" y="3"/>
                  </a:lnTo>
                  <a:lnTo>
                    <a:pt x="36" y="51"/>
                  </a:lnTo>
                  <a:lnTo>
                    <a:pt x="0" y="41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4DED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" name="Freeform 14"/>
            <p:cNvSpPr>
              <a:spLocks/>
            </p:cNvSpPr>
            <p:nvPr/>
          </p:nvSpPr>
          <p:spPr bwMode="auto">
            <a:xfrm>
              <a:off x="4956870" y="4809926"/>
              <a:ext cx="279400" cy="304800"/>
            </a:xfrm>
            <a:custGeom>
              <a:avLst/>
              <a:gdLst/>
              <a:ahLst/>
              <a:cxnLst>
                <a:cxn ang="0">
                  <a:pos x="174" y="34"/>
                </a:cxn>
                <a:cxn ang="0">
                  <a:pos x="0" y="351"/>
                </a:cxn>
                <a:cxn ang="0">
                  <a:pos x="0" y="372"/>
                </a:cxn>
                <a:cxn ang="0">
                  <a:pos x="112" y="384"/>
                </a:cxn>
                <a:cxn ang="0">
                  <a:pos x="169" y="361"/>
                </a:cxn>
                <a:cxn ang="0">
                  <a:pos x="351" y="62"/>
                </a:cxn>
                <a:cxn ang="0">
                  <a:pos x="338" y="2"/>
                </a:cxn>
                <a:cxn ang="0">
                  <a:pos x="235" y="0"/>
                </a:cxn>
                <a:cxn ang="0">
                  <a:pos x="174" y="34"/>
                </a:cxn>
                <a:cxn ang="0">
                  <a:pos x="174" y="34"/>
                </a:cxn>
              </a:cxnLst>
              <a:rect l="0" t="0" r="r" b="b"/>
              <a:pathLst>
                <a:path w="351" h="384">
                  <a:moveTo>
                    <a:pt x="174" y="34"/>
                  </a:moveTo>
                  <a:lnTo>
                    <a:pt x="0" y="351"/>
                  </a:lnTo>
                  <a:lnTo>
                    <a:pt x="0" y="372"/>
                  </a:lnTo>
                  <a:lnTo>
                    <a:pt x="112" y="384"/>
                  </a:lnTo>
                  <a:lnTo>
                    <a:pt x="169" y="361"/>
                  </a:lnTo>
                  <a:lnTo>
                    <a:pt x="351" y="62"/>
                  </a:lnTo>
                  <a:lnTo>
                    <a:pt x="338" y="2"/>
                  </a:lnTo>
                  <a:lnTo>
                    <a:pt x="235" y="0"/>
                  </a:lnTo>
                  <a:lnTo>
                    <a:pt x="174" y="34"/>
                  </a:lnTo>
                  <a:lnTo>
                    <a:pt x="174" y="34"/>
                  </a:lnTo>
                  <a:close/>
                </a:path>
              </a:pathLst>
            </a:custGeom>
            <a:solidFill>
              <a:srgbClr val="1CD4C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" name="Freeform 15"/>
            <p:cNvSpPr>
              <a:spLocks/>
            </p:cNvSpPr>
            <p:nvPr/>
          </p:nvSpPr>
          <p:spPr bwMode="auto">
            <a:xfrm>
              <a:off x="5810945" y="4751189"/>
              <a:ext cx="307975" cy="352425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31" y="0"/>
                </a:cxn>
                <a:cxn ang="0">
                  <a:pos x="388" y="5"/>
                </a:cxn>
                <a:cxn ang="0">
                  <a:pos x="131" y="444"/>
                </a:cxn>
                <a:cxn ang="0">
                  <a:pos x="92" y="395"/>
                </a:cxn>
                <a:cxn ang="0">
                  <a:pos x="124" y="385"/>
                </a:cxn>
                <a:cxn ang="0">
                  <a:pos x="297" y="117"/>
                </a:cxn>
                <a:cxn ang="0">
                  <a:pos x="295" y="57"/>
                </a:cxn>
                <a:cxn ang="0">
                  <a:pos x="196" y="51"/>
                </a:cxn>
                <a:cxn ang="0">
                  <a:pos x="143" y="85"/>
                </a:cxn>
                <a:cxn ang="0">
                  <a:pos x="29" y="268"/>
                </a:cxn>
                <a:cxn ang="0">
                  <a:pos x="0" y="226"/>
                </a:cxn>
                <a:cxn ang="0">
                  <a:pos x="0" y="226"/>
                </a:cxn>
              </a:cxnLst>
              <a:rect l="0" t="0" r="r" b="b"/>
              <a:pathLst>
                <a:path w="388" h="444">
                  <a:moveTo>
                    <a:pt x="0" y="226"/>
                  </a:moveTo>
                  <a:lnTo>
                    <a:pt x="131" y="0"/>
                  </a:lnTo>
                  <a:lnTo>
                    <a:pt x="388" y="5"/>
                  </a:lnTo>
                  <a:lnTo>
                    <a:pt x="131" y="444"/>
                  </a:lnTo>
                  <a:lnTo>
                    <a:pt x="92" y="395"/>
                  </a:lnTo>
                  <a:lnTo>
                    <a:pt x="124" y="385"/>
                  </a:lnTo>
                  <a:lnTo>
                    <a:pt x="297" y="117"/>
                  </a:lnTo>
                  <a:lnTo>
                    <a:pt x="295" y="57"/>
                  </a:lnTo>
                  <a:lnTo>
                    <a:pt x="196" y="51"/>
                  </a:lnTo>
                  <a:lnTo>
                    <a:pt x="143" y="85"/>
                  </a:lnTo>
                  <a:lnTo>
                    <a:pt x="29" y="268"/>
                  </a:lnTo>
                  <a:lnTo>
                    <a:pt x="0" y="226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00C2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" name="Freeform 16"/>
            <p:cNvSpPr>
              <a:spLocks/>
            </p:cNvSpPr>
            <p:nvPr/>
          </p:nvSpPr>
          <p:spPr bwMode="auto">
            <a:xfrm>
              <a:off x="5287070" y="4543226"/>
              <a:ext cx="58738" cy="82550"/>
            </a:xfrm>
            <a:custGeom>
              <a:avLst/>
              <a:gdLst/>
              <a:ahLst/>
              <a:cxnLst>
                <a:cxn ang="0">
                  <a:pos x="51" y="6"/>
                </a:cxn>
                <a:cxn ang="0">
                  <a:pos x="45" y="6"/>
                </a:cxn>
                <a:cxn ang="0">
                  <a:pos x="40" y="12"/>
                </a:cxn>
                <a:cxn ang="0">
                  <a:pos x="34" y="16"/>
                </a:cxn>
                <a:cxn ang="0">
                  <a:pos x="28" y="19"/>
                </a:cxn>
                <a:cxn ang="0">
                  <a:pos x="24" y="25"/>
                </a:cxn>
                <a:cxn ang="0">
                  <a:pos x="19" y="31"/>
                </a:cxn>
                <a:cxn ang="0">
                  <a:pos x="13" y="37"/>
                </a:cxn>
                <a:cxn ang="0">
                  <a:pos x="9" y="44"/>
                </a:cxn>
                <a:cxn ang="0">
                  <a:pos x="5" y="50"/>
                </a:cxn>
                <a:cxn ang="0">
                  <a:pos x="4" y="59"/>
                </a:cxn>
                <a:cxn ang="0">
                  <a:pos x="0" y="65"/>
                </a:cxn>
                <a:cxn ang="0">
                  <a:pos x="2" y="73"/>
                </a:cxn>
                <a:cxn ang="0">
                  <a:pos x="4" y="80"/>
                </a:cxn>
                <a:cxn ang="0">
                  <a:pos x="9" y="90"/>
                </a:cxn>
                <a:cxn ang="0">
                  <a:pos x="13" y="95"/>
                </a:cxn>
                <a:cxn ang="0">
                  <a:pos x="19" y="99"/>
                </a:cxn>
                <a:cxn ang="0">
                  <a:pos x="23" y="103"/>
                </a:cxn>
                <a:cxn ang="0">
                  <a:pos x="28" y="105"/>
                </a:cxn>
                <a:cxn ang="0">
                  <a:pos x="34" y="101"/>
                </a:cxn>
                <a:cxn ang="0">
                  <a:pos x="40" y="99"/>
                </a:cxn>
                <a:cxn ang="0">
                  <a:pos x="45" y="95"/>
                </a:cxn>
                <a:cxn ang="0">
                  <a:pos x="51" y="92"/>
                </a:cxn>
                <a:cxn ang="0">
                  <a:pos x="55" y="84"/>
                </a:cxn>
                <a:cxn ang="0">
                  <a:pos x="59" y="76"/>
                </a:cxn>
                <a:cxn ang="0">
                  <a:pos x="61" y="69"/>
                </a:cxn>
                <a:cxn ang="0">
                  <a:pos x="66" y="61"/>
                </a:cxn>
                <a:cxn ang="0">
                  <a:pos x="68" y="52"/>
                </a:cxn>
                <a:cxn ang="0">
                  <a:pos x="70" y="44"/>
                </a:cxn>
                <a:cxn ang="0">
                  <a:pos x="72" y="35"/>
                </a:cxn>
                <a:cxn ang="0">
                  <a:pos x="72" y="27"/>
                </a:cxn>
                <a:cxn ang="0">
                  <a:pos x="72" y="19"/>
                </a:cxn>
                <a:cxn ang="0">
                  <a:pos x="72" y="14"/>
                </a:cxn>
                <a:cxn ang="0">
                  <a:pos x="70" y="10"/>
                </a:cxn>
                <a:cxn ang="0">
                  <a:pos x="70" y="6"/>
                </a:cxn>
                <a:cxn ang="0">
                  <a:pos x="66" y="2"/>
                </a:cxn>
                <a:cxn ang="0">
                  <a:pos x="61" y="0"/>
                </a:cxn>
                <a:cxn ang="0">
                  <a:pos x="53" y="2"/>
                </a:cxn>
                <a:cxn ang="0">
                  <a:pos x="51" y="6"/>
                </a:cxn>
                <a:cxn ang="0">
                  <a:pos x="51" y="6"/>
                </a:cxn>
              </a:cxnLst>
              <a:rect l="0" t="0" r="r" b="b"/>
              <a:pathLst>
                <a:path w="72" h="105">
                  <a:moveTo>
                    <a:pt x="51" y="6"/>
                  </a:moveTo>
                  <a:lnTo>
                    <a:pt x="45" y="6"/>
                  </a:lnTo>
                  <a:lnTo>
                    <a:pt x="40" y="12"/>
                  </a:lnTo>
                  <a:lnTo>
                    <a:pt x="34" y="16"/>
                  </a:lnTo>
                  <a:lnTo>
                    <a:pt x="28" y="19"/>
                  </a:lnTo>
                  <a:lnTo>
                    <a:pt x="24" y="25"/>
                  </a:lnTo>
                  <a:lnTo>
                    <a:pt x="19" y="31"/>
                  </a:lnTo>
                  <a:lnTo>
                    <a:pt x="13" y="37"/>
                  </a:lnTo>
                  <a:lnTo>
                    <a:pt x="9" y="44"/>
                  </a:lnTo>
                  <a:lnTo>
                    <a:pt x="5" y="50"/>
                  </a:lnTo>
                  <a:lnTo>
                    <a:pt x="4" y="59"/>
                  </a:lnTo>
                  <a:lnTo>
                    <a:pt x="0" y="65"/>
                  </a:lnTo>
                  <a:lnTo>
                    <a:pt x="2" y="73"/>
                  </a:lnTo>
                  <a:lnTo>
                    <a:pt x="4" y="80"/>
                  </a:lnTo>
                  <a:lnTo>
                    <a:pt x="9" y="90"/>
                  </a:lnTo>
                  <a:lnTo>
                    <a:pt x="13" y="95"/>
                  </a:lnTo>
                  <a:lnTo>
                    <a:pt x="19" y="99"/>
                  </a:lnTo>
                  <a:lnTo>
                    <a:pt x="23" y="103"/>
                  </a:lnTo>
                  <a:lnTo>
                    <a:pt x="28" y="105"/>
                  </a:lnTo>
                  <a:lnTo>
                    <a:pt x="34" y="101"/>
                  </a:lnTo>
                  <a:lnTo>
                    <a:pt x="40" y="99"/>
                  </a:lnTo>
                  <a:lnTo>
                    <a:pt x="45" y="95"/>
                  </a:lnTo>
                  <a:lnTo>
                    <a:pt x="51" y="92"/>
                  </a:lnTo>
                  <a:lnTo>
                    <a:pt x="55" y="84"/>
                  </a:lnTo>
                  <a:lnTo>
                    <a:pt x="59" y="76"/>
                  </a:lnTo>
                  <a:lnTo>
                    <a:pt x="61" y="69"/>
                  </a:lnTo>
                  <a:lnTo>
                    <a:pt x="66" y="61"/>
                  </a:lnTo>
                  <a:lnTo>
                    <a:pt x="68" y="52"/>
                  </a:lnTo>
                  <a:lnTo>
                    <a:pt x="70" y="44"/>
                  </a:lnTo>
                  <a:lnTo>
                    <a:pt x="72" y="35"/>
                  </a:lnTo>
                  <a:lnTo>
                    <a:pt x="72" y="27"/>
                  </a:lnTo>
                  <a:lnTo>
                    <a:pt x="72" y="19"/>
                  </a:lnTo>
                  <a:lnTo>
                    <a:pt x="72" y="14"/>
                  </a:lnTo>
                  <a:lnTo>
                    <a:pt x="70" y="10"/>
                  </a:lnTo>
                  <a:lnTo>
                    <a:pt x="70" y="6"/>
                  </a:lnTo>
                  <a:lnTo>
                    <a:pt x="66" y="2"/>
                  </a:lnTo>
                  <a:lnTo>
                    <a:pt x="61" y="0"/>
                  </a:lnTo>
                  <a:lnTo>
                    <a:pt x="53" y="2"/>
                  </a:lnTo>
                  <a:lnTo>
                    <a:pt x="51" y="6"/>
                  </a:lnTo>
                  <a:lnTo>
                    <a:pt x="51" y="6"/>
                  </a:lnTo>
                  <a:close/>
                </a:path>
              </a:pathLst>
            </a:custGeom>
            <a:solidFill>
              <a:srgbClr val="F7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" name="Freeform 18"/>
            <p:cNvSpPr>
              <a:spLocks/>
            </p:cNvSpPr>
            <p:nvPr/>
          </p:nvSpPr>
          <p:spPr bwMode="auto">
            <a:xfrm>
              <a:off x="5495032" y="4906764"/>
              <a:ext cx="57150" cy="68263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3" y="4"/>
                </a:cxn>
                <a:cxn ang="0">
                  <a:pos x="46" y="8"/>
                </a:cxn>
                <a:cxn ang="0">
                  <a:pos x="40" y="10"/>
                </a:cxn>
                <a:cxn ang="0">
                  <a:pos x="32" y="14"/>
                </a:cxn>
                <a:cxn ang="0">
                  <a:pos x="27" y="18"/>
                </a:cxn>
                <a:cxn ang="0">
                  <a:pos x="23" y="21"/>
                </a:cxn>
                <a:cxn ang="0">
                  <a:pos x="15" y="25"/>
                </a:cxn>
                <a:cxn ang="0">
                  <a:pos x="12" y="31"/>
                </a:cxn>
                <a:cxn ang="0">
                  <a:pos x="6" y="37"/>
                </a:cxn>
                <a:cxn ang="0">
                  <a:pos x="2" y="44"/>
                </a:cxn>
                <a:cxn ang="0">
                  <a:pos x="0" y="50"/>
                </a:cxn>
                <a:cxn ang="0">
                  <a:pos x="0" y="56"/>
                </a:cxn>
                <a:cxn ang="0">
                  <a:pos x="0" y="63"/>
                </a:cxn>
                <a:cxn ang="0">
                  <a:pos x="4" y="73"/>
                </a:cxn>
                <a:cxn ang="0">
                  <a:pos x="8" y="78"/>
                </a:cxn>
                <a:cxn ang="0">
                  <a:pos x="12" y="84"/>
                </a:cxn>
                <a:cxn ang="0">
                  <a:pos x="15" y="86"/>
                </a:cxn>
                <a:cxn ang="0">
                  <a:pos x="21" y="88"/>
                </a:cxn>
                <a:cxn ang="0">
                  <a:pos x="27" y="86"/>
                </a:cxn>
                <a:cxn ang="0">
                  <a:pos x="32" y="86"/>
                </a:cxn>
                <a:cxn ang="0">
                  <a:pos x="38" y="82"/>
                </a:cxn>
                <a:cxn ang="0">
                  <a:pos x="44" y="78"/>
                </a:cxn>
                <a:cxn ang="0">
                  <a:pos x="48" y="73"/>
                </a:cxn>
                <a:cxn ang="0">
                  <a:pos x="53" y="67"/>
                </a:cxn>
                <a:cxn ang="0">
                  <a:pos x="57" y="61"/>
                </a:cxn>
                <a:cxn ang="0">
                  <a:pos x="63" y="54"/>
                </a:cxn>
                <a:cxn ang="0">
                  <a:pos x="65" y="46"/>
                </a:cxn>
                <a:cxn ang="0">
                  <a:pos x="69" y="40"/>
                </a:cxn>
                <a:cxn ang="0">
                  <a:pos x="71" y="33"/>
                </a:cxn>
                <a:cxn ang="0">
                  <a:pos x="72" y="25"/>
                </a:cxn>
                <a:cxn ang="0">
                  <a:pos x="72" y="19"/>
                </a:cxn>
                <a:cxn ang="0">
                  <a:pos x="72" y="14"/>
                </a:cxn>
                <a:cxn ang="0">
                  <a:pos x="71" y="10"/>
                </a:cxn>
                <a:cxn ang="0">
                  <a:pos x="71" y="6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59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72" h="88">
                  <a:moveTo>
                    <a:pt x="57" y="4"/>
                  </a:moveTo>
                  <a:lnTo>
                    <a:pt x="53" y="4"/>
                  </a:lnTo>
                  <a:lnTo>
                    <a:pt x="46" y="8"/>
                  </a:lnTo>
                  <a:lnTo>
                    <a:pt x="40" y="10"/>
                  </a:lnTo>
                  <a:lnTo>
                    <a:pt x="32" y="14"/>
                  </a:lnTo>
                  <a:lnTo>
                    <a:pt x="27" y="18"/>
                  </a:lnTo>
                  <a:lnTo>
                    <a:pt x="23" y="21"/>
                  </a:lnTo>
                  <a:lnTo>
                    <a:pt x="15" y="25"/>
                  </a:lnTo>
                  <a:lnTo>
                    <a:pt x="12" y="31"/>
                  </a:lnTo>
                  <a:lnTo>
                    <a:pt x="6" y="37"/>
                  </a:lnTo>
                  <a:lnTo>
                    <a:pt x="2" y="44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0" y="63"/>
                  </a:lnTo>
                  <a:lnTo>
                    <a:pt x="4" y="73"/>
                  </a:lnTo>
                  <a:lnTo>
                    <a:pt x="8" y="78"/>
                  </a:lnTo>
                  <a:lnTo>
                    <a:pt x="12" y="84"/>
                  </a:lnTo>
                  <a:lnTo>
                    <a:pt x="15" y="86"/>
                  </a:lnTo>
                  <a:lnTo>
                    <a:pt x="21" y="88"/>
                  </a:lnTo>
                  <a:lnTo>
                    <a:pt x="27" y="86"/>
                  </a:lnTo>
                  <a:lnTo>
                    <a:pt x="32" y="86"/>
                  </a:lnTo>
                  <a:lnTo>
                    <a:pt x="38" y="82"/>
                  </a:lnTo>
                  <a:lnTo>
                    <a:pt x="44" y="78"/>
                  </a:lnTo>
                  <a:lnTo>
                    <a:pt x="48" y="73"/>
                  </a:lnTo>
                  <a:lnTo>
                    <a:pt x="53" y="67"/>
                  </a:lnTo>
                  <a:lnTo>
                    <a:pt x="57" y="61"/>
                  </a:lnTo>
                  <a:lnTo>
                    <a:pt x="63" y="54"/>
                  </a:lnTo>
                  <a:lnTo>
                    <a:pt x="65" y="46"/>
                  </a:lnTo>
                  <a:lnTo>
                    <a:pt x="69" y="40"/>
                  </a:lnTo>
                  <a:lnTo>
                    <a:pt x="71" y="33"/>
                  </a:lnTo>
                  <a:lnTo>
                    <a:pt x="72" y="25"/>
                  </a:lnTo>
                  <a:lnTo>
                    <a:pt x="72" y="19"/>
                  </a:lnTo>
                  <a:lnTo>
                    <a:pt x="72" y="14"/>
                  </a:lnTo>
                  <a:lnTo>
                    <a:pt x="71" y="10"/>
                  </a:lnTo>
                  <a:lnTo>
                    <a:pt x="71" y="6"/>
                  </a:lnTo>
                  <a:lnTo>
                    <a:pt x="67" y="2"/>
                  </a:lnTo>
                  <a:lnTo>
                    <a:pt x="65" y="0"/>
                  </a:lnTo>
                  <a:lnTo>
                    <a:pt x="59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solidFill>
              <a:srgbClr val="E65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" name="Freeform 20"/>
            <p:cNvSpPr>
              <a:spLocks/>
            </p:cNvSpPr>
            <p:nvPr/>
          </p:nvSpPr>
          <p:spPr bwMode="auto">
            <a:xfrm>
              <a:off x="5647432" y="4438451"/>
              <a:ext cx="225425" cy="279400"/>
            </a:xfrm>
            <a:custGeom>
              <a:avLst/>
              <a:gdLst/>
              <a:ahLst/>
              <a:cxnLst>
                <a:cxn ang="0">
                  <a:pos x="0" y="217"/>
                </a:cxn>
                <a:cxn ang="0">
                  <a:pos x="126" y="29"/>
                </a:cxn>
                <a:cxn ang="0">
                  <a:pos x="166" y="0"/>
                </a:cxn>
                <a:cxn ang="0">
                  <a:pos x="281" y="4"/>
                </a:cxn>
                <a:cxn ang="0">
                  <a:pos x="285" y="54"/>
                </a:cxn>
                <a:cxn ang="0">
                  <a:pos x="105" y="352"/>
                </a:cxn>
                <a:cxn ang="0">
                  <a:pos x="69" y="348"/>
                </a:cxn>
                <a:cxn ang="0">
                  <a:pos x="0" y="217"/>
                </a:cxn>
                <a:cxn ang="0">
                  <a:pos x="0" y="217"/>
                </a:cxn>
              </a:cxnLst>
              <a:rect l="0" t="0" r="r" b="b"/>
              <a:pathLst>
                <a:path w="285" h="352">
                  <a:moveTo>
                    <a:pt x="0" y="217"/>
                  </a:moveTo>
                  <a:lnTo>
                    <a:pt x="126" y="29"/>
                  </a:lnTo>
                  <a:lnTo>
                    <a:pt x="166" y="0"/>
                  </a:lnTo>
                  <a:lnTo>
                    <a:pt x="281" y="4"/>
                  </a:lnTo>
                  <a:lnTo>
                    <a:pt x="285" y="54"/>
                  </a:lnTo>
                  <a:lnTo>
                    <a:pt x="105" y="352"/>
                  </a:lnTo>
                  <a:lnTo>
                    <a:pt x="69" y="348"/>
                  </a:lnTo>
                  <a:lnTo>
                    <a:pt x="0" y="217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96DE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" name="Freeform 21"/>
            <p:cNvSpPr>
              <a:spLocks/>
            </p:cNvSpPr>
            <p:nvPr/>
          </p:nvSpPr>
          <p:spPr bwMode="auto">
            <a:xfrm>
              <a:off x="6010970" y="4789289"/>
              <a:ext cx="271463" cy="328613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342" y="405"/>
                </a:cxn>
                <a:cxn ang="0">
                  <a:pos x="120" y="414"/>
                </a:cxn>
                <a:cxn ang="0">
                  <a:pos x="0" y="207"/>
                </a:cxn>
                <a:cxn ang="0">
                  <a:pos x="135" y="0"/>
                </a:cxn>
                <a:cxn ang="0">
                  <a:pos x="135" y="0"/>
                </a:cxn>
              </a:cxnLst>
              <a:rect l="0" t="0" r="r" b="b"/>
              <a:pathLst>
                <a:path w="342" h="414">
                  <a:moveTo>
                    <a:pt x="135" y="0"/>
                  </a:moveTo>
                  <a:lnTo>
                    <a:pt x="342" y="405"/>
                  </a:lnTo>
                  <a:lnTo>
                    <a:pt x="120" y="414"/>
                  </a:lnTo>
                  <a:lnTo>
                    <a:pt x="0" y="207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03856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" name="Freeform 22"/>
            <p:cNvSpPr>
              <a:spLocks/>
            </p:cNvSpPr>
            <p:nvPr/>
          </p:nvSpPr>
          <p:spPr bwMode="auto">
            <a:xfrm>
              <a:off x="5061645" y="4924226"/>
              <a:ext cx="60325" cy="69850"/>
            </a:xfrm>
            <a:custGeom>
              <a:avLst/>
              <a:gdLst/>
              <a:ahLst/>
              <a:cxnLst>
                <a:cxn ang="0">
                  <a:pos x="59" y="2"/>
                </a:cxn>
                <a:cxn ang="0">
                  <a:pos x="55" y="2"/>
                </a:cxn>
                <a:cxn ang="0">
                  <a:pos x="45" y="8"/>
                </a:cxn>
                <a:cxn ang="0">
                  <a:pos x="40" y="10"/>
                </a:cxn>
                <a:cxn ang="0">
                  <a:pos x="34" y="12"/>
                </a:cxn>
                <a:cxn ang="0">
                  <a:pos x="28" y="15"/>
                </a:cxn>
                <a:cxn ang="0">
                  <a:pos x="24" y="21"/>
                </a:cxn>
                <a:cxn ang="0">
                  <a:pos x="17" y="25"/>
                </a:cxn>
                <a:cxn ang="0">
                  <a:pos x="11" y="31"/>
                </a:cxn>
                <a:cxn ang="0">
                  <a:pos x="5" y="36"/>
                </a:cxn>
                <a:cxn ang="0">
                  <a:pos x="3" y="44"/>
                </a:cxn>
                <a:cxn ang="0">
                  <a:pos x="0" y="50"/>
                </a:cxn>
                <a:cxn ang="0">
                  <a:pos x="0" y="57"/>
                </a:cxn>
                <a:cxn ang="0">
                  <a:pos x="2" y="63"/>
                </a:cxn>
                <a:cxn ang="0">
                  <a:pos x="5" y="72"/>
                </a:cxn>
                <a:cxn ang="0">
                  <a:pos x="9" y="78"/>
                </a:cxn>
                <a:cxn ang="0">
                  <a:pos x="13" y="84"/>
                </a:cxn>
                <a:cxn ang="0">
                  <a:pos x="17" y="86"/>
                </a:cxn>
                <a:cxn ang="0">
                  <a:pos x="22" y="88"/>
                </a:cxn>
                <a:cxn ang="0">
                  <a:pos x="28" y="86"/>
                </a:cxn>
                <a:cxn ang="0">
                  <a:pos x="34" y="86"/>
                </a:cxn>
                <a:cxn ang="0">
                  <a:pos x="40" y="82"/>
                </a:cxn>
                <a:cxn ang="0">
                  <a:pos x="45" y="78"/>
                </a:cxn>
                <a:cxn ang="0">
                  <a:pos x="49" y="72"/>
                </a:cxn>
                <a:cxn ang="0">
                  <a:pos x="55" y="67"/>
                </a:cxn>
                <a:cxn ang="0">
                  <a:pos x="60" y="59"/>
                </a:cxn>
                <a:cxn ang="0">
                  <a:pos x="64" y="53"/>
                </a:cxn>
                <a:cxn ang="0">
                  <a:pos x="68" y="46"/>
                </a:cxn>
                <a:cxn ang="0">
                  <a:pos x="72" y="40"/>
                </a:cxn>
                <a:cxn ang="0">
                  <a:pos x="74" y="31"/>
                </a:cxn>
                <a:cxn ang="0">
                  <a:pos x="76" y="25"/>
                </a:cxn>
                <a:cxn ang="0">
                  <a:pos x="76" y="17"/>
                </a:cxn>
                <a:cxn ang="0">
                  <a:pos x="76" y="14"/>
                </a:cxn>
                <a:cxn ang="0">
                  <a:pos x="74" y="10"/>
                </a:cxn>
                <a:cxn ang="0">
                  <a:pos x="74" y="6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9" y="2"/>
                </a:cxn>
                <a:cxn ang="0">
                  <a:pos x="59" y="2"/>
                </a:cxn>
              </a:cxnLst>
              <a:rect l="0" t="0" r="r" b="b"/>
              <a:pathLst>
                <a:path w="76" h="88">
                  <a:moveTo>
                    <a:pt x="59" y="2"/>
                  </a:moveTo>
                  <a:lnTo>
                    <a:pt x="55" y="2"/>
                  </a:lnTo>
                  <a:lnTo>
                    <a:pt x="45" y="8"/>
                  </a:lnTo>
                  <a:lnTo>
                    <a:pt x="40" y="10"/>
                  </a:lnTo>
                  <a:lnTo>
                    <a:pt x="34" y="12"/>
                  </a:lnTo>
                  <a:lnTo>
                    <a:pt x="28" y="15"/>
                  </a:lnTo>
                  <a:lnTo>
                    <a:pt x="24" y="21"/>
                  </a:lnTo>
                  <a:lnTo>
                    <a:pt x="17" y="25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3" y="44"/>
                  </a:lnTo>
                  <a:lnTo>
                    <a:pt x="0" y="50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5" y="72"/>
                  </a:lnTo>
                  <a:lnTo>
                    <a:pt x="9" y="78"/>
                  </a:lnTo>
                  <a:lnTo>
                    <a:pt x="13" y="84"/>
                  </a:lnTo>
                  <a:lnTo>
                    <a:pt x="17" y="86"/>
                  </a:lnTo>
                  <a:lnTo>
                    <a:pt x="22" y="88"/>
                  </a:lnTo>
                  <a:lnTo>
                    <a:pt x="28" y="86"/>
                  </a:lnTo>
                  <a:lnTo>
                    <a:pt x="34" y="86"/>
                  </a:lnTo>
                  <a:lnTo>
                    <a:pt x="40" y="82"/>
                  </a:lnTo>
                  <a:lnTo>
                    <a:pt x="45" y="78"/>
                  </a:lnTo>
                  <a:lnTo>
                    <a:pt x="49" y="72"/>
                  </a:lnTo>
                  <a:lnTo>
                    <a:pt x="55" y="67"/>
                  </a:lnTo>
                  <a:lnTo>
                    <a:pt x="60" y="59"/>
                  </a:lnTo>
                  <a:lnTo>
                    <a:pt x="64" y="53"/>
                  </a:lnTo>
                  <a:lnTo>
                    <a:pt x="68" y="46"/>
                  </a:lnTo>
                  <a:lnTo>
                    <a:pt x="72" y="40"/>
                  </a:lnTo>
                  <a:lnTo>
                    <a:pt x="74" y="31"/>
                  </a:lnTo>
                  <a:lnTo>
                    <a:pt x="76" y="25"/>
                  </a:lnTo>
                  <a:lnTo>
                    <a:pt x="76" y="17"/>
                  </a:lnTo>
                  <a:lnTo>
                    <a:pt x="76" y="14"/>
                  </a:lnTo>
                  <a:lnTo>
                    <a:pt x="74" y="10"/>
                  </a:lnTo>
                  <a:lnTo>
                    <a:pt x="74" y="6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0" y="0"/>
                  </a:lnTo>
                  <a:lnTo>
                    <a:pt x="59" y="2"/>
                  </a:lnTo>
                  <a:lnTo>
                    <a:pt x="59" y="2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" name="Freeform 23"/>
            <p:cNvSpPr>
              <a:spLocks/>
            </p:cNvSpPr>
            <p:nvPr/>
          </p:nvSpPr>
          <p:spPr bwMode="auto">
            <a:xfrm>
              <a:off x="5726807" y="4536876"/>
              <a:ext cx="57150" cy="68263"/>
            </a:xfrm>
            <a:custGeom>
              <a:avLst/>
              <a:gdLst/>
              <a:ahLst/>
              <a:cxnLst>
                <a:cxn ang="0">
                  <a:pos x="57" y="2"/>
                </a:cxn>
                <a:cxn ang="0">
                  <a:pos x="51" y="2"/>
                </a:cxn>
                <a:cxn ang="0">
                  <a:pos x="46" y="7"/>
                </a:cxn>
                <a:cxn ang="0">
                  <a:pos x="40" y="9"/>
                </a:cxn>
                <a:cxn ang="0">
                  <a:pos x="34" y="11"/>
                </a:cxn>
                <a:cxn ang="0">
                  <a:pos x="28" y="15"/>
                </a:cxn>
                <a:cxn ang="0">
                  <a:pos x="23" y="19"/>
                </a:cxn>
                <a:cxn ang="0">
                  <a:pos x="17" y="25"/>
                </a:cxn>
                <a:cxn ang="0">
                  <a:pos x="11" y="28"/>
                </a:cxn>
                <a:cxn ang="0">
                  <a:pos x="6" y="34"/>
                </a:cxn>
                <a:cxn ang="0">
                  <a:pos x="4" y="42"/>
                </a:cxn>
                <a:cxn ang="0">
                  <a:pos x="0" y="47"/>
                </a:cxn>
                <a:cxn ang="0">
                  <a:pos x="0" y="55"/>
                </a:cxn>
                <a:cxn ang="0">
                  <a:pos x="0" y="63"/>
                </a:cxn>
                <a:cxn ang="0">
                  <a:pos x="4" y="72"/>
                </a:cxn>
                <a:cxn ang="0">
                  <a:pos x="7" y="78"/>
                </a:cxn>
                <a:cxn ang="0">
                  <a:pos x="11" y="82"/>
                </a:cxn>
                <a:cxn ang="0">
                  <a:pos x="15" y="85"/>
                </a:cxn>
                <a:cxn ang="0">
                  <a:pos x="21" y="85"/>
                </a:cxn>
                <a:cxn ang="0">
                  <a:pos x="27" y="85"/>
                </a:cxn>
                <a:cxn ang="0">
                  <a:pos x="32" y="83"/>
                </a:cxn>
                <a:cxn ang="0">
                  <a:pos x="38" y="80"/>
                </a:cxn>
                <a:cxn ang="0">
                  <a:pos x="44" y="76"/>
                </a:cxn>
                <a:cxn ang="0">
                  <a:pos x="47" y="70"/>
                </a:cxn>
                <a:cxn ang="0">
                  <a:pos x="51" y="66"/>
                </a:cxn>
                <a:cxn ang="0">
                  <a:pos x="57" y="59"/>
                </a:cxn>
                <a:cxn ang="0">
                  <a:pos x="61" y="53"/>
                </a:cxn>
                <a:cxn ang="0">
                  <a:pos x="65" y="45"/>
                </a:cxn>
                <a:cxn ang="0">
                  <a:pos x="66" y="38"/>
                </a:cxn>
                <a:cxn ang="0">
                  <a:pos x="70" y="30"/>
                </a:cxn>
                <a:cxn ang="0">
                  <a:pos x="72" y="25"/>
                </a:cxn>
                <a:cxn ang="0">
                  <a:pos x="72" y="17"/>
                </a:cxn>
                <a:cxn ang="0">
                  <a:pos x="72" y="13"/>
                </a:cxn>
                <a:cxn ang="0">
                  <a:pos x="70" y="9"/>
                </a:cxn>
                <a:cxn ang="0">
                  <a:pos x="70" y="6"/>
                </a:cxn>
                <a:cxn ang="0">
                  <a:pos x="66" y="0"/>
                </a:cxn>
                <a:cxn ang="0">
                  <a:pos x="65" y="0"/>
                </a:cxn>
                <a:cxn ang="0">
                  <a:pos x="59" y="0"/>
                </a:cxn>
                <a:cxn ang="0">
                  <a:pos x="57" y="2"/>
                </a:cxn>
                <a:cxn ang="0">
                  <a:pos x="57" y="2"/>
                </a:cxn>
              </a:cxnLst>
              <a:rect l="0" t="0" r="r" b="b"/>
              <a:pathLst>
                <a:path w="72" h="85">
                  <a:moveTo>
                    <a:pt x="57" y="2"/>
                  </a:moveTo>
                  <a:lnTo>
                    <a:pt x="51" y="2"/>
                  </a:lnTo>
                  <a:lnTo>
                    <a:pt x="46" y="7"/>
                  </a:lnTo>
                  <a:lnTo>
                    <a:pt x="40" y="9"/>
                  </a:lnTo>
                  <a:lnTo>
                    <a:pt x="34" y="11"/>
                  </a:lnTo>
                  <a:lnTo>
                    <a:pt x="28" y="15"/>
                  </a:lnTo>
                  <a:lnTo>
                    <a:pt x="23" y="19"/>
                  </a:lnTo>
                  <a:lnTo>
                    <a:pt x="17" y="25"/>
                  </a:lnTo>
                  <a:lnTo>
                    <a:pt x="11" y="28"/>
                  </a:lnTo>
                  <a:lnTo>
                    <a:pt x="6" y="34"/>
                  </a:lnTo>
                  <a:lnTo>
                    <a:pt x="4" y="42"/>
                  </a:lnTo>
                  <a:lnTo>
                    <a:pt x="0" y="47"/>
                  </a:lnTo>
                  <a:lnTo>
                    <a:pt x="0" y="55"/>
                  </a:lnTo>
                  <a:lnTo>
                    <a:pt x="0" y="63"/>
                  </a:lnTo>
                  <a:lnTo>
                    <a:pt x="4" y="72"/>
                  </a:lnTo>
                  <a:lnTo>
                    <a:pt x="7" y="78"/>
                  </a:lnTo>
                  <a:lnTo>
                    <a:pt x="11" y="82"/>
                  </a:lnTo>
                  <a:lnTo>
                    <a:pt x="15" y="85"/>
                  </a:lnTo>
                  <a:lnTo>
                    <a:pt x="21" y="85"/>
                  </a:lnTo>
                  <a:lnTo>
                    <a:pt x="27" y="85"/>
                  </a:lnTo>
                  <a:lnTo>
                    <a:pt x="32" y="83"/>
                  </a:lnTo>
                  <a:lnTo>
                    <a:pt x="38" y="80"/>
                  </a:lnTo>
                  <a:lnTo>
                    <a:pt x="44" y="76"/>
                  </a:lnTo>
                  <a:lnTo>
                    <a:pt x="47" y="70"/>
                  </a:lnTo>
                  <a:lnTo>
                    <a:pt x="51" y="66"/>
                  </a:lnTo>
                  <a:lnTo>
                    <a:pt x="57" y="59"/>
                  </a:lnTo>
                  <a:lnTo>
                    <a:pt x="61" y="53"/>
                  </a:lnTo>
                  <a:lnTo>
                    <a:pt x="65" y="45"/>
                  </a:lnTo>
                  <a:lnTo>
                    <a:pt x="66" y="38"/>
                  </a:lnTo>
                  <a:lnTo>
                    <a:pt x="70" y="30"/>
                  </a:lnTo>
                  <a:lnTo>
                    <a:pt x="72" y="25"/>
                  </a:lnTo>
                  <a:lnTo>
                    <a:pt x="72" y="17"/>
                  </a:lnTo>
                  <a:lnTo>
                    <a:pt x="72" y="13"/>
                  </a:lnTo>
                  <a:lnTo>
                    <a:pt x="70" y="9"/>
                  </a:lnTo>
                  <a:lnTo>
                    <a:pt x="70" y="6"/>
                  </a:lnTo>
                  <a:lnTo>
                    <a:pt x="66" y="0"/>
                  </a:lnTo>
                  <a:lnTo>
                    <a:pt x="65" y="0"/>
                  </a:lnTo>
                  <a:lnTo>
                    <a:pt x="59" y="0"/>
                  </a:lnTo>
                  <a:lnTo>
                    <a:pt x="57" y="2"/>
                  </a:lnTo>
                  <a:lnTo>
                    <a:pt x="57" y="2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" name="Freeform 24"/>
            <p:cNvSpPr>
              <a:spLocks/>
            </p:cNvSpPr>
            <p:nvPr/>
          </p:nvSpPr>
          <p:spPr bwMode="auto">
            <a:xfrm>
              <a:off x="4860032" y="4762301"/>
              <a:ext cx="493713" cy="400050"/>
            </a:xfrm>
            <a:custGeom>
              <a:avLst/>
              <a:gdLst/>
              <a:ahLst/>
              <a:cxnLst>
                <a:cxn ang="0">
                  <a:pos x="0" y="496"/>
                </a:cxn>
                <a:cxn ang="0">
                  <a:pos x="308" y="0"/>
                </a:cxn>
                <a:cxn ang="0">
                  <a:pos x="621" y="11"/>
                </a:cxn>
                <a:cxn ang="0">
                  <a:pos x="331" y="503"/>
                </a:cxn>
                <a:cxn ang="0">
                  <a:pos x="296" y="467"/>
                </a:cxn>
                <a:cxn ang="0">
                  <a:pos x="551" y="42"/>
                </a:cxn>
                <a:cxn ang="0">
                  <a:pos x="325" y="34"/>
                </a:cxn>
                <a:cxn ang="0">
                  <a:pos x="63" y="469"/>
                </a:cxn>
                <a:cxn ang="0">
                  <a:pos x="0" y="496"/>
                </a:cxn>
                <a:cxn ang="0">
                  <a:pos x="0" y="496"/>
                </a:cxn>
              </a:cxnLst>
              <a:rect l="0" t="0" r="r" b="b"/>
              <a:pathLst>
                <a:path w="621" h="503">
                  <a:moveTo>
                    <a:pt x="0" y="496"/>
                  </a:moveTo>
                  <a:lnTo>
                    <a:pt x="308" y="0"/>
                  </a:lnTo>
                  <a:lnTo>
                    <a:pt x="621" y="11"/>
                  </a:lnTo>
                  <a:lnTo>
                    <a:pt x="331" y="503"/>
                  </a:lnTo>
                  <a:lnTo>
                    <a:pt x="296" y="467"/>
                  </a:lnTo>
                  <a:lnTo>
                    <a:pt x="551" y="42"/>
                  </a:lnTo>
                  <a:lnTo>
                    <a:pt x="325" y="34"/>
                  </a:lnTo>
                  <a:lnTo>
                    <a:pt x="63" y="469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" name="Freeform 25"/>
            <p:cNvSpPr>
              <a:spLocks/>
            </p:cNvSpPr>
            <p:nvPr/>
          </p:nvSpPr>
          <p:spPr bwMode="auto">
            <a:xfrm>
              <a:off x="4860032" y="5122664"/>
              <a:ext cx="261938" cy="42863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0" y="42"/>
                </a:cxn>
                <a:cxn ang="0">
                  <a:pos x="329" y="55"/>
                </a:cxn>
                <a:cxn ang="0">
                  <a:pos x="315" y="23"/>
                </a:cxn>
                <a:cxn ang="0">
                  <a:pos x="312" y="12"/>
                </a:cxn>
                <a:cxn ang="0">
                  <a:pos x="63" y="0"/>
                </a:cxn>
                <a:cxn ang="0">
                  <a:pos x="21" y="21"/>
                </a:cxn>
                <a:cxn ang="0">
                  <a:pos x="21" y="21"/>
                </a:cxn>
              </a:cxnLst>
              <a:rect l="0" t="0" r="r" b="b"/>
              <a:pathLst>
                <a:path w="329" h="55">
                  <a:moveTo>
                    <a:pt x="21" y="21"/>
                  </a:moveTo>
                  <a:lnTo>
                    <a:pt x="0" y="42"/>
                  </a:lnTo>
                  <a:lnTo>
                    <a:pt x="329" y="55"/>
                  </a:lnTo>
                  <a:lnTo>
                    <a:pt x="315" y="23"/>
                  </a:lnTo>
                  <a:lnTo>
                    <a:pt x="312" y="12"/>
                  </a:lnTo>
                  <a:lnTo>
                    <a:pt x="63" y="0"/>
                  </a:lnTo>
                  <a:lnTo>
                    <a:pt x="21" y="21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" name="Freeform 26"/>
            <p:cNvSpPr>
              <a:spLocks/>
            </p:cNvSpPr>
            <p:nvPr/>
          </p:nvSpPr>
          <p:spPr bwMode="auto">
            <a:xfrm>
              <a:off x="4952107" y="4797226"/>
              <a:ext cx="304800" cy="327025"/>
            </a:xfrm>
            <a:custGeom>
              <a:avLst/>
              <a:gdLst/>
              <a:ahLst/>
              <a:cxnLst>
                <a:cxn ang="0">
                  <a:pos x="370" y="3"/>
                </a:cxn>
                <a:cxn ang="0">
                  <a:pos x="374" y="20"/>
                </a:cxn>
                <a:cxn ang="0">
                  <a:pos x="370" y="28"/>
                </a:cxn>
                <a:cxn ang="0">
                  <a:pos x="369" y="39"/>
                </a:cxn>
                <a:cxn ang="0">
                  <a:pos x="372" y="51"/>
                </a:cxn>
                <a:cxn ang="0">
                  <a:pos x="378" y="62"/>
                </a:cxn>
                <a:cxn ang="0">
                  <a:pos x="196" y="382"/>
                </a:cxn>
                <a:cxn ang="0">
                  <a:pos x="188" y="382"/>
                </a:cxn>
                <a:cxn ang="0">
                  <a:pos x="171" y="383"/>
                </a:cxn>
                <a:cxn ang="0">
                  <a:pos x="154" y="391"/>
                </a:cxn>
                <a:cxn ang="0">
                  <a:pos x="148" y="399"/>
                </a:cxn>
                <a:cxn ang="0">
                  <a:pos x="142" y="410"/>
                </a:cxn>
                <a:cxn ang="0">
                  <a:pos x="9" y="401"/>
                </a:cxn>
                <a:cxn ang="0">
                  <a:pos x="11" y="391"/>
                </a:cxn>
                <a:cxn ang="0">
                  <a:pos x="13" y="378"/>
                </a:cxn>
                <a:cxn ang="0">
                  <a:pos x="7" y="366"/>
                </a:cxn>
                <a:cxn ang="0">
                  <a:pos x="199" y="36"/>
                </a:cxn>
                <a:cxn ang="0">
                  <a:pos x="28" y="353"/>
                </a:cxn>
                <a:cxn ang="0">
                  <a:pos x="32" y="364"/>
                </a:cxn>
                <a:cxn ang="0">
                  <a:pos x="36" y="374"/>
                </a:cxn>
                <a:cxn ang="0">
                  <a:pos x="34" y="385"/>
                </a:cxn>
                <a:cxn ang="0">
                  <a:pos x="131" y="389"/>
                </a:cxn>
                <a:cxn ang="0">
                  <a:pos x="137" y="380"/>
                </a:cxn>
                <a:cxn ang="0">
                  <a:pos x="150" y="368"/>
                </a:cxn>
                <a:cxn ang="0">
                  <a:pos x="163" y="361"/>
                </a:cxn>
                <a:cxn ang="0">
                  <a:pos x="175" y="359"/>
                </a:cxn>
                <a:cxn ang="0">
                  <a:pos x="359" y="70"/>
                </a:cxn>
                <a:cxn ang="0">
                  <a:pos x="355" y="66"/>
                </a:cxn>
                <a:cxn ang="0">
                  <a:pos x="351" y="55"/>
                </a:cxn>
                <a:cxn ang="0">
                  <a:pos x="348" y="39"/>
                </a:cxn>
                <a:cxn ang="0">
                  <a:pos x="351" y="24"/>
                </a:cxn>
                <a:cxn ang="0">
                  <a:pos x="243" y="0"/>
                </a:cxn>
              </a:cxnLst>
              <a:rect l="0" t="0" r="r" b="b"/>
              <a:pathLst>
                <a:path w="384" h="410">
                  <a:moveTo>
                    <a:pt x="243" y="0"/>
                  </a:moveTo>
                  <a:lnTo>
                    <a:pt x="370" y="3"/>
                  </a:lnTo>
                  <a:lnTo>
                    <a:pt x="378" y="20"/>
                  </a:lnTo>
                  <a:lnTo>
                    <a:pt x="374" y="20"/>
                  </a:lnTo>
                  <a:lnTo>
                    <a:pt x="374" y="24"/>
                  </a:lnTo>
                  <a:lnTo>
                    <a:pt x="370" y="28"/>
                  </a:lnTo>
                  <a:lnTo>
                    <a:pt x="370" y="34"/>
                  </a:lnTo>
                  <a:lnTo>
                    <a:pt x="369" y="39"/>
                  </a:lnTo>
                  <a:lnTo>
                    <a:pt x="370" y="47"/>
                  </a:lnTo>
                  <a:lnTo>
                    <a:pt x="372" y="51"/>
                  </a:lnTo>
                  <a:lnTo>
                    <a:pt x="374" y="57"/>
                  </a:lnTo>
                  <a:lnTo>
                    <a:pt x="378" y="62"/>
                  </a:lnTo>
                  <a:lnTo>
                    <a:pt x="384" y="68"/>
                  </a:lnTo>
                  <a:lnTo>
                    <a:pt x="196" y="382"/>
                  </a:lnTo>
                  <a:lnTo>
                    <a:pt x="194" y="380"/>
                  </a:lnTo>
                  <a:lnTo>
                    <a:pt x="188" y="382"/>
                  </a:lnTo>
                  <a:lnTo>
                    <a:pt x="180" y="382"/>
                  </a:lnTo>
                  <a:lnTo>
                    <a:pt x="171" y="383"/>
                  </a:lnTo>
                  <a:lnTo>
                    <a:pt x="163" y="385"/>
                  </a:lnTo>
                  <a:lnTo>
                    <a:pt x="154" y="391"/>
                  </a:lnTo>
                  <a:lnTo>
                    <a:pt x="150" y="395"/>
                  </a:lnTo>
                  <a:lnTo>
                    <a:pt x="148" y="399"/>
                  </a:lnTo>
                  <a:lnTo>
                    <a:pt x="144" y="404"/>
                  </a:lnTo>
                  <a:lnTo>
                    <a:pt x="142" y="410"/>
                  </a:lnTo>
                  <a:lnTo>
                    <a:pt x="9" y="402"/>
                  </a:lnTo>
                  <a:lnTo>
                    <a:pt x="9" y="401"/>
                  </a:lnTo>
                  <a:lnTo>
                    <a:pt x="11" y="397"/>
                  </a:lnTo>
                  <a:lnTo>
                    <a:pt x="11" y="391"/>
                  </a:lnTo>
                  <a:lnTo>
                    <a:pt x="13" y="385"/>
                  </a:lnTo>
                  <a:lnTo>
                    <a:pt x="13" y="378"/>
                  </a:lnTo>
                  <a:lnTo>
                    <a:pt x="11" y="372"/>
                  </a:lnTo>
                  <a:lnTo>
                    <a:pt x="7" y="366"/>
                  </a:lnTo>
                  <a:lnTo>
                    <a:pt x="0" y="366"/>
                  </a:lnTo>
                  <a:lnTo>
                    <a:pt x="199" y="36"/>
                  </a:lnTo>
                  <a:lnTo>
                    <a:pt x="211" y="55"/>
                  </a:lnTo>
                  <a:lnTo>
                    <a:pt x="28" y="353"/>
                  </a:lnTo>
                  <a:lnTo>
                    <a:pt x="28" y="355"/>
                  </a:lnTo>
                  <a:lnTo>
                    <a:pt x="32" y="364"/>
                  </a:lnTo>
                  <a:lnTo>
                    <a:pt x="34" y="368"/>
                  </a:lnTo>
                  <a:lnTo>
                    <a:pt x="36" y="374"/>
                  </a:lnTo>
                  <a:lnTo>
                    <a:pt x="34" y="380"/>
                  </a:lnTo>
                  <a:lnTo>
                    <a:pt x="34" y="385"/>
                  </a:lnTo>
                  <a:lnTo>
                    <a:pt x="131" y="391"/>
                  </a:lnTo>
                  <a:lnTo>
                    <a:pt x="131" y="389"/>
                  </a:lnTo>
                  <a:lnTo>
                    <a:pt x="133" y="385"/>
                  </a:lnTo>
                  <a:lnTo>
                    <a:pt x="137" y="380"/>
                  </a:lnTo>
                  <a:lnTo>
                    <a:pt x="142" y="374"/>
                  </a:lnTo>
                  <a:lnTo>
                    <a:pt x="150" y="368"/>
                  </a:lnTo>
                  <a:lnTo>
                    <a:pt x="158" y="363"/>
                  </a:lnTo>
                  <a:lnTo>
                    <a:pt x="163" y="361"/>
                  </a:lnTo>
                  <a:lnTo>
                    <a:pt x="169" y="359"/>
                  </a:lnTo>
                  <a:lnTo>
                    <a:pt x="175" y="359"/>
                  </a:lnTo>
                  <a:lnTo>
                    <a:pt x="182" y="361"/>
                  </a:lnTo>
                  <a:lnTo>
                    <a:pt x="359" y="70"/>
                  </a:lnTo>
                  <a:lnTo>
                    <a:pt x="357" y="68"/>
                  </a:lnTo>
                  <a:lnTo>
                    <a:pt x="355" y="66"/>
                  </a:lnTo>
                  <a:lnTo>
                    <a:pt x="353" y="60"/>
                  </a:lnTo>
                  <a:lnTo>
                    <a:pt x="351" y="55"/>
                  </a:lnTo>
                  <a:lnTo>
                    <a:pt x="348" y="47"/>
                  </a:lnTo>
                  <a:lnTo>
                    <a:pt x="348" y="39"/>
                  </a:lnTo>
                  <a:lnTo>
                    <a:pt x="348" y="30"/>
                  </a:lnTo>
                  <a:lnTo>
                    <a:pt x="351" y="24"/>
                  </a:lnTo>
                  <a:lnTo>
                    <a:pt x="255" y="19"/>
                  </a:lnTo>
                  <a:lnTo>
                    <a:pt x="243" y="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4" name="Freeform 27"/>
            <p:cNvSpPr>
              <a:spLocks/>
            </p:cNvSpPr>
            <p:nvPr/>
          </p:nvSpPr>
          <p:spPr bwMode="auto">
            <a:xfrm>
              <a:off x="5107682" y="4795639"/>
              <a:ext cx="49213" cy="49213"/>
            </a:xfrm>
            <a:custGeom>
              <a:avLst/>
              <a:gdLst/>
              <a:ahLst/>
              <a:cxnLst>
                <a:cxn ang="0">
                  <a:pos x="9" y="60"/>
                </a:cxn>
                <a:cxn ang="0">
                  <a:pos x="11" y="59"/>
                </a:cxn>
                <a:cxn ang="0">
                  <a:pos x="15" y="57"/>
                </a:cxn>
                <a:cxn ang="0">
                  <a:pos x="22" y="55"/>
                </a:cxn>
                <a:cxn ang="0">
                  <a:pos x="32" y="51"/>
                </a:cxn>
                <a:cxn ang="0">
                  <a:pos x="40" y="45"/>
                </a:cxn>
                <a:cxn ang="0">
                  <a:pos x="49" y="38"/>
                </a:cxn>
                <a:cxn ang="0">
                  <a:pos x="51" y="34"/>
                </a:cxn>
                <a:cxn ang="0">
                  <a:pos x="55" y="30"/>
                </a:cxn>
                <a:cxn ang="0">
                  <a:pos x="57" y="22"/>
                </a:cxn>
                <a:cxn ang="0">
                  <a:pos x="60" y="19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47" y="3"/>
                </a:cxn>
                <a:cxn ang="0">
                  <a:pos x="43" y="9"/>
                </a:cxn>
                <a:cxn ang="0">
                  <a:pos x="38" y="19"/>
                </a:cxn>
                <a:cxn ang="0">
                  <a:pos x="32" y="24"/>
                </a:cxn>
                <a:cxn ang="0">
                  <a:pos x="24" y="32"/>
                </a:cxn>
                <a:cxn ang="0">
                  <a:pos x="19" y="34"/>
                </a:cxn>
                <a:cxn ang="0">
                  <a:pos x="15" y="36"/>
                </a:cxn>
                <a:cxn ang="0">
                  <a:pos x="7" y="36"/>
                </a:cxn>
                <a:cxn ang="0">
                  <a:pos x="3" y="38"/>
                </a:cxn>
                <a:cxn ang="0">
                  <a:pos x="0" y="55"/>
                </a:cxn>
                <a:cxn ang="0">
                  <a:pos x="9" y="60"/>
                </a:cxn>
                <a:cxn ang="0">
                  <a:pos x="9" y="60"/>
                </a:cxn>
              </a:cxnLst>
              <a:rect l="0" t="0" r="r" b="b"/>
              <a:pathLst>
                <a:path w="60" h="60">
                  <a:moveTo>
                    <a:pt x="9" y="60"/>
                  </a:moveTo>
                  <a:lnTo>
                    <a:pt x="11" y="59"/>
                  </a:lnTo>
                  <a:lnTo>
                    <a:pt x="15" y="57"/>
                  </a:lnTo>
                  <a:lnTo>
                    <a:pt x="22" y="55"/>
                  </a:lnTo>
                  <a:lnTo>
                    <a:pt x="32" y="51"/>
                  </a:lnTo>
                  <a:lnTo>
                    <a:pt x="40" y="45"/>
                  </a:lnTo>
                  <a:lnTo>
                    <a:pt x="49" y="38"/>
                  </a:lnTo>
                  <a:lnTo>
                    <a:pt x="51" y="34"/>
                  </a:lnTo>
                  <a:lnTo>
                    <a:pt x="55" y="30"/>
                  </a:lnTo>
                  <a:lnTo>
                    <a:pt x="57" y="22"/>
                  </a:lnTo>
                  <a:lnTo>
                    <a:pt x="60" y="19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7" y="3"/>
                  </a:lnTo>
                  <a:lnTo>
                    <a:pt x="43" y="9"/>
                  </a:lnTo>
                  <a:lnTo>
                    <a:pt x="38" y="19"/>
                  </a:lnTo>
                  <a:lnTo>
                    <a:pt x="32" y="24"/>
                  </a:lnTo>
                  <a:lnTo>
                    <a:pt x="24" y="32"/>
                  </a:lnTo>
                  <a:lnTo>
                    <a:pt x="19" y="34"/>
                  </a:lnTo>
                  <a:lnTo>
                    <a:pt x="15" y="36"/>
                  </a:lnTo>
                  <a:lnTo>
                    <a:pt x="7" y="36"/>
                  </a:lnTo>
                  <a:lnTo>
                    <a:pt x="3" y="38"/>
                  </a:lnTo>
                  <a:lnTo>
                    <a:pt x="0" y="55"/>
                  </a:lnTo>
                  <a:lnTo>
                    <a:pt x="9" y="60"/>
                  </a:lnTo>
                  <a:lnTo>
                    <a:pt x="9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5" name="Freeform 28"/>
            <p:cNvSpPr>
              <a:spLocks/>
            </p:cNvSpPr>
            <p:nvPr/>
          </p:nvSpPr>
          <p:spPr bwMode="auto">
            <a:xfrm>
              <a:off x="5071170" y="4908351"/>
              <a:ext cx="77788" cy="96838"/>
            </a:xfrm>
            <a:custGeom>
              <a:avLst/>
              <a:gdLst/>
              <a:ahLst/>
              <a:cxnLst>
                <a:cxn ang="0">
                  <a:pos x="63" y="25"/>
                </a:cxn>
                <a:cxn ang="0">
                  <a:pos x="68" y="29"/>
                </a:cxn>
                <a:cxn ang="0">
                  <a:pos x="74" y="36"/>
                </a:cxn>
                <a:cxn ang="0">
                  <a:pos x="76" y="50"/>
                </a:cxn>
                <a:cxn ang="0">
                  <a:pos x="74" y="65"/>
                </a:cxn>
                <a:cxn ang="0">
                  <a:pos x="67" y="80"/>
                </a:cxn>
                <a:cxn ang="0">
                  <a:pos x="59" y="92"/>
                </a:cxn>
                <a:cxn ang="0">
                  <a:pos x="51" y="97"/>
                </a:cxn>
                <a:cxn ang="0">
                  <a:pos x="34" y="103"/>
                </a:cxn>
                <a:cxn ang="0">
                  <a:pos x="27" y="97"/>
                </a:cxn>
                <a:cxn ang="0">
                  <a:pos x="23" y="88"/>
                </a:cxn>
                <a:cxn ang="0">
                  <a:pos x="21" y="73"/>
                </a:cxn>
                <a:cxn ang="0">
                  <a:pos x="27" y="57"/>
                </a:cxn>
                <a:cxn ang="0">
                  <a:pos x="34" y="40"/>
                </a:cxn>
                <a:cxn ang="0">
                  <a:pos x="48" y="31"/>
                </a:cxn>
                <a:cxn ang="0">
                  <a:pos x="59" y="25"/>
                </a:cxn>
                <a:cxn ang="0">
                  <a:pos x="59" y="0"/>
                </a:cxn>
                <a:cxn ang="0">
                  <a:pos x="49" y="2"/>
                </a:cxn>
                <a:cxn ang="0">
                  <a:pos x="36" y="8"/>
                </a:cxn>
                <a:cxn ang="0">
                  <a:pos x="27" y="17"/>
                </a:cxn>
                <a:cxn ang="0">
                  <a:pos x="17" y="27"/>
                </a:cxn>
                <a:cxn ang="0">
                  <a:pos x="10" y="38"/>
                </a:cxn>
                <a:cxn ang="0">
                  <a:pos x="4" y="50"/>
                </a:cxn>
                <a:cxn ang="0">
                  <a:pos x="0" y="65"/>
                </a:cxn>
                <a:cxn ang="0">
                  <a:pos x="0" y="84"/>
                </a:cxn>
                <a:cxn ang="0">
                  <a:pos x="2" y="95"/>
                </a:cxn>
                <a:cxn ang="0">
                  <a:pos x="2" y="97"/>
                </a:cxn>
                <a:cxn ang="0">
                  <a:pos x="6" y="107"/>
                </a:cxn>
                <a:cxn ang="0">
                  <a:pos x="15" y="116"/>
                </a:cxn>
                <a:cxn ang="0">
                  <a:pos x="27" y="122"/>
                </a:cxn>
                <a:cxn ang="0">
                  <a:pos x="36" y="124"/>
                </a:cxn>
                <a:cxn ang="0">
                  <a:pos x="49" y="122"/>
                </a:cxn>
                <a:cxn ang="0">
                  <a:pos x="61" y="118"/>
                </a:cxn>
                <a:cxn ang="0">
                  <a:pos x="74" y="107"/>
                </a:cxn>
                <a:cxn ang="0">
                  <a:pos x="88" y="86"/>
                </a:cxn>
                <a:cxn ang="0">
                  <a:pos x="95" y="69"/>
                </a:cxn>
                <a:cxn ang="0">
                  <a:pos x="97" y="55"/>
                </a:cxn>
                <a:cxn ang="0">
                  <a:pos x="97" y="42"/>
                </a:cxn>
                <a:cxn ang="0">
                  <a:pos x="95" y="29"/>
                </a:cxn>
                <a:cxn ang="0">
                  <a:pos x="88" y="16"/>
                </a:cxn>
                <a:cxn ang="0">
                  <a:pos x="82" y="10"/>
                </a:cxn>
                <a:cxn ang="0">
                  <a:pos x="76" y="6"/>
                </a:cxn>
                <a:cxn ang="0">
                  <a:pos x="65" y="2"/>
                </a:cxn>
              </a:cxnLst>
              <a:rect l="0" t="0" r="r" b="b"/>
              <a:pathLst>
                <a:path w="99" h="124">
                  <a:moveTo>
                    <a:pt x="65" y="2"/>
                  </a:moveTo>
                  <a:lnTo>
                    <a:pt x="63" y="25"/>
                  </a:lnTo>
                  <a:lnTo>
                    <a:pt x="65" y="25"/>
                  </a:lnTo>
                  <a:lnTo>
                    <a:pt x="68" y="29"/>
                  </a:lnTo>
                  <a:lnTo>
                    <a:pt x="70" y="33"/>
                  </a:lnTo>
                  <a:lnTo>
                    <a:pt x="74" y="36"/>
                  </a:lnTo>
                  <a:lnTo>
                    <a:pt x="76" y="42"/>
                  </a:lnTo>
                  <a:lnTo>
                    <a:pt x="76" y="50"/>
                  </a:lnTo>
                  <a:lnTo>
                    <a:pt x="76" y="57"/>
                  </a:lnTo>
                  <a:lnTo>
                    <a:pt x="74" y="65"/>
                  </a:lnTo>
                  <a:lnTo>
                    <a:pt x="70" y="73"/>
                  </a:lnTo>
                  <a:lnTo>
                    <a:pt x="67" y="80"/>
                  </a:lnTo>
                  <a:lnTo>
                    <a:pt x="63" y="84"/>
                  </a:lnTo>
                  <a:lnTo>
                    <a:pt x="59" y="92"/>
                  </a:lnTo>
                  <a:lnTo>
                    <a:pt x="53" y="93"/>
                  </a:lnTo>
                  <a:lnTo>
                    <a:pt x="51" y="97"/>
                  </a:lnTo>
                  <a:lnTo>
                    <a:pt x="42" y="101"/>
                  </a:lnTo>
                  <a:lnTo>
                    <a:pt x="34" y="103"/>
                  </a:lnTo>
                  <a:lnTo>
                    <a:pt x="30" y="99"/>
                  </a:lnTo>
                  <a:lnTo>
                    <a:pt x="27" y="97"/>
                  </a:lnTo>
                  <a:lnTo>
                    <a:pt x="23" y="93"/>
                  </a:lnTo>
                  <a:lnTo>
                    <a:pt x="23" y="88"/>
                  </a:lnTo>
                  <a:lnTo>
                    <a:pt x="21" y="80"/>
                  </a:lnTo>
                  <a:lnTo>
                    <a:pt x="21" y="73"/>
                  </a:lnTo>
                  <a:lnTo>
                    <a:pt x="23" y="63"/>
                  </a:lnTo>
                  <a:lnTo>
                    <a:pt x="27" y="57"/>
                  </a:lnTo>
                  <a:lnTo>
                    <a:pt x="29" y="48"/>
                  </a:lnTo>
                  <a:lnTo>
                    <a:pt x="34" y="40"/>
                  </a:lnTo>
                  <a:lnTo>
                    <a:pt x="40" y="35"/>
                  </a:lnTo>
                  <a:lnTo>
                    <a:pt x="48" y="31"/>
                  </a:lnTo>
                  <a:lnTo>
                    <a:pt x="49" y="29"/>
                  </a:lnTo>
                  <a:lnTo>
                    <a:pt x="59" y="25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5" y="2"/>
                  </a:lnTo>
                  <a:lnTo>
                    <a:pt x="49" y="2"/>
                  </a:lnTo>
                  <a:lnTo>
                    <a:pt x="46" y="4"/>
                  </a:lnTo>
                  <a:lnTo>
                    <a:pt x="36" y="8"/>
                  </a:lnTo>
                  <a:lnTo>
                    <a:pt x="30" y="14"/>
                  </a:lnTo>
                  <a:lnTo>
                    <a:pt x="27" y="17"/>
                  </a:lnTo>
                  <a:lnTo>
                    <a:pt x="21" y="21"/>
                  </a:lnTo>
                  <a:lnTo>
                    <a:pt x="17" y="27"/>
                  </a:lnTo>
                  <a:lnTo>
                    <a:pt x="15" y="33"/>
                  </a:lnTo>
                  <a:lnTo>
                    <a:pt x="10" y="38"/>
                  </a:lnTo>
                  <a:lnTo>
                    <a:pt x="8" y="44"/>
                  </a:lnTo>
                  <a:lnTo>
                    <a:pt x="4" y="50"/>
                  </a:lnTo>
                  <a:lnTo>
                    <a:pt x="4" y="55"/>
                  </a:lnTo>
                  <a:lnTo>
                    <a:pt x="0" y="65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2" y="92"/>
                  </a:lnTo>
                  <a:lnTo>
                    <a:pt x="2" y="95"/>
                  </a:lnTo>
                  <a:lnTo>
                    <a:pt x="2" y="97"/>
                  </a:lnTo>
                  <a:lnTo>
                    <a:pt x="2" y="97"/>
                  </a:lnTo>
                  <a:lnTo>
                    <a:pt x="4" y="101"/>
                  </a:lnTo>
                  <a:lnTo>
                    <a:pt x="6" y="107"/>
                  </a:lnTo>
                  <a:lnTo>
                    <a:pt x="10" y="112"/>
                  </a:lnTo>
                  <a:lnTo>
                    <a:pt x="15" y="116"/>
                  </a:lnTo>
                  <a:lnTo>
                    <a:pt x="21" y="122"/>
                  </a:lnTo>
                  <a:lnTo>
                    <a:pt x="27" y="122"/>
                  </a:lnTo>
                  <a:lnTo>
                    <a:pt x="30" y="124"/>
                  </a:lnTo>
                  <a:lnTo>
                    <a:pt x="36" y="124"/>
                  </a:lnTo>
                  <a:lnTo>
                    <a:pt x="44" y="124"/>
                  </a:lnTo>
                  <a:lnTo>
                    <a:pt x="49" y="122"/>
                  </a:lnTo>
                  <a:lnTo>
                    <a:pt x="55" y="120"/>
                  </a:lnTo>
                  <a:lnTo>
                    <a:pt x="61" y="118"/>
                  </a:lnTo>
                  <a:lnTo>
                    <a:pt x="67" y="114"/>
                  </a:lnTo>
                  <a:lnTo>
                    <a:pt x="74" y="107"/>
                  </a:lnTo>
                  <a:lnTo>
                    <a:pt x="82" y="97"/>
                  </a:lnTo>
                  <a:lnTo>
                    <a:pt x="88" y="86"/>
                  </a:lnTo>
                  <a:lnTo>
                    <a:pt x="93" y="78"/>
                  </a:lnTo>
                  <a:lnTo>
                    <a:pt x="95" y="69"/>
                  </a:lnTo>
                  <a:lnTo>
                    <a:pt x="97" y="63"/>
                  </a:lnTo>
                  <a:lnTo>
                    <a:pt x="97" y="55"/>
                  </a:lnTo>
                  <a:lnTo>
                    <a:pt x="99" y="48"/>
                  </a:lnTo>
                  <a:lnTo>
                    <a:pt x="97" y="42"/>
                  </a:lnTo>
                  <a:lnTo>
                    <a:pt x="97" y="35"/>
                  </a:lnTo>
                  <a:lnTo>
                    <a:pt x="95" y="29"/>
                  </a:lnTo>
                  <a:lnTo>
                    <a:pt x="93" y="21"/>
                  </a:lnTo>
                  <a:lnTo>
                    <a:pt x="88" y="16"/>
                  </a:lnTo>
                  <a:lnTo>
                    <a:pt x="84" y="12"/>
                  </a:lnTo>
                  <a:lnTo>
                    <a:pt x="82" y="10"/>
                  </a:lnTo>
                  <a:lnTo>
                    <a:pt x="80" y="8"/>
                  </a:lnTo>
                  <a:lnTo>
                    <a:pt x="76" y="6"/>
                  </a:lnTo>
                  <a:lnTo>
                    <a:pt x="68" y="4"/>
                  </a:lnTo>
                  <a:lnTo>
                    <a:pt x="65" y="2"/>
                  </a:lnTo>
                  <a:lnTo>
                    <a:pt x="6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6" name="Freeform 29"/>
            <p:cNvSpPr>
              <a:spLocks/>
            </p:cNvSpPr>
            <p:nvPr/>
          </p:nvSpPr>
          <p:spPr bwMode="auto">
            <a:xfrm>
              <a:off x="5110857" y="4909939"/>
              <a:ext cx="14288" cy="17463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7" y="6"/>
                </a:cxn>
                <a:cxn ang="0">
                  <a:pos x="12" y="23"/>
                </a:cxn>
                <a:cxn ang="0">
                  <a:pos x="8" y="23"/>
                </a:cxn>
                <a:cxn ang="0">
                  <a:pos x="0" y="17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7" h="23">
                  <a:moveTo>
                    <a:pt x="6" y="4"/>
                  </a:moveTo>
                  <a:lnTo>
                    <a:pt x="10" y="0"/>
                  </a:lnTo>
                  <a:lnTo>
                    <a:pt x="14" y="0"/>
                  </a:lnTo>
                  <a:lnTo>
                    <a:pt x="17" y="6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0" y="17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7" name="Freeform 30"/>
            <p:cNvSpPr>
              <a:spLocks/>
            </p:cNvSpPr>
            <p:nvPr/>
          </p:nvSpPr>
          <p:spPr bwMode="auto">
            <a:xfrm>
              <a:off x="5199757" y="4770239"/>
              <a:ext cx="328613" cy="390525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414" y="489"/>
                </a:cxn>
                <a:cxn ang="0">
                  <a:pos x="121" y="493"/>
                </a:cxn>
                <a:cxn ang="0">
                  <a:pos x="0" y="266"/>
                </a:cxn>
                <a:cxn ang="0">
                  <a:pos x="36" y="230"/>
                </a:cxn>
                <a:cxn ang="0">
                  <a:pos x="155" y="449"/>
                </a:cxn>
                <a:cxn ang="0">
                  <a:pos x="351" y="449"/>
                </a:cxn>
                <a:cxn ang="0">
                  <a:pos x="153" y="36"/>
                </a:cxn>
                <a:cxn ang="0">
                  <a:pos x="188" y="0"/>
                </a:cxn>
                <a:cxn ang="0">
                  <a:pos x="188" y="0"/>
                </a:cxn>
              </a:cxnLst>
              <a:rect l="0" t="0" r="r" b="b"/>
              <a:pathLst>
                <a:path w="414" h="493">
                  <a:moveTo>
                    <a:pt x="188" y="0"/>
                  </a:moveTo>
                  <a:lnTo>
                    <a:pt x="414" y="489"/>
                  </a:lnTo>
                  <a:lnTo>
                    <a:pt x="121" y="493"/>
                  </a:lnTo>
                  <a:lnTo>
                    <a:pt x="0" y="266"/>
                  </a:lnTo>
                  <a:lnTo>
                    <a:pt x="36" y="230"/>
                  </a:lnTo>
                  <a:lnTo>
                    <a:pt x="155" y="449"/>
                  </a:lnTo>
                  <a:lnTo>
                    <a:pt x="351" y="449"/>
                  </a:lnTo>
                  <a:lnTo>
                    <a:pt x="153" y="36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8" name="Freeform 31"/>
            <p:cNvSpPr>
              <a:spLocks/>
            </p:cNvSpPr>
            <p:nvPr/>
          </p:nvSpPr>
          <p:spPr bwMode="auto">
            <a:xfrm>
              <a:off x="5523607" y="4798814"/>
              <a:ext cx="44450" cy="46038"/>
            </a:xfrm>
            <a:custGeom>
              <a:avLst/>
              <a:gdLst/>
              <a:ahLst/>
              <a:cxnLst>
                <a:cxn ang="0">
                  <a:pos x="10" y="57"/>
                </a:cxn>
                <a:cxn ang="0">
                  <a:pos x="12" y="56"/>
                </a:cxn>
                <a:cxn ang="0">
                  <a:pos x="15" y="54"/>
                </a:cxn>
                <a:cxn ang="0">
                  <a:pos x="21" y="52"/>
                </a:cxn>
                <a:cxn ang="0">
                  <a:pos x="31" y="50"/>
                </a:cxn>
                <a:cxn ang="0">
                  <a:pos x="38" y="44"/>
                </a:cxn>
                <a:cxn ang="0">
                  <a:pos x="46" y="37"/>
                </a:cxn>
                <a:cxn ang="0">
                  <a:pos x="50" y="33"/>
                </a:cxn>
                <a:cxn ang="0">
                  <a:pos x="52" y="29"/>
                </a:cxn>
                <a:cxn ang="0">
                  <a:pos x="54" y="23"/>
                </a:cxn>
                <a:cxn ang="0">
                  <a:pos x="57" y="18"/>
                </a:cxn>
                <a:cxn ang="0">
                  <a:pos x="48" y="0"/>
                </a:cxn>
                <a:cxn ang="0">
                  <a:pos x="46" y="2"/>
                </a:cxn>
                <a:cxn ang="0">
                  <a:pos x="44" y="6"/>
                </a:cxn>
                <a:cxn ang="0">
                  <a:pos x="40" y="12"/>
                </a:cxn>
                <a:cxn ang="0">
                  <a:pos x="36" y="18"/>
                </a:cxn>
                <a:cxn ang="0">
                  <a:pos x="31" y="25"/>
                </a:cxn>
                <a:cxn ang="0">
                  <a:pos x="23" y="31"/>
                </a:cxn>
                <a:cxn ang="0">
                  <a:pos x="19" y="33"/>
                </a:cxn>
                <a:cxn ang="0">
                  <a:pos x="14" y="35"/>
                </a:cxn>
                <a:cxn ang="0">
                  <a:pos x="8" y="35"/>
                </a:cxn>
                <a:cxn ang="0">
                  <a:pos x="4" y="37"/>
                </a:cxn>
                <a:cxn ang="0">
                  <a:pos x="0" y="52"/>
                </a:cxn>
                <a:cxn ang="0">
                  <a:pos x="10" y="57"/>
                </a:cxn>
                <a:cxn ang="0">
                  <a:pos x="10" y="57"/>
                </a:cxn>
              </a:cxnLst>
              <a:rect l="0" t="0" r="r" b="b"/>
              <a:pathLst>
                <a:path w="57" h="57">
                  <a:moveTo>
                    <a:pt x="10" y="57"/>
                  </a:moveTo>
                  <a:lnTo>
                    <a:pt x="12" y="56"/>
                  </a:lnTo>
                  <a:lnTo>
                    <a:pt x="15" y="54"/>
                  </a:lnTo>
                  <a:lnTo>
                    <a:pt x="21" y="52"/>
                  </a:lnTo>
                  <a:lnTo>
                    <a:pt x="31" y="50"/>
                  </a:lnTo>
                  <a:lnTo>
                    <a:pt x="38" y="44"/>
                  </a:lnTo>
                  <a:lnTo>
                    <a:pt x="46" y="37"/>
                  </a:lnTo>
                  <a:lnTo>
                    <a:pt x="50" y="33"/>
                  </a:lnTo>
                  <a:lnTo>
                    <a:pt x="52" y="29"/>
                  </a:lnTo>
                  <a:lnTo>
                    <a:pt x="54" y="23"/>
                  </a:lnTo>
                  <a:lnTo>
                    <a:pt x="57" y="18"/>
                  </a:lnTo>
                  <a:lnTo>
                    <a:pt x="48" y="0"/>
                  </a:lnTo>
                  <a:lnTo>
                    <a:pt x="46" y="2"/>
                  </a:lnTo>
                  <a:lnTo>
                    <a:pt x="44" y="6"/>
                  </a:lnTo>
                  <a:lnTo>
                    <a:pt x="40" y="12"/>
                  </a:lnTo>
                  <a:lnTo>
                    <a:pt x="36" y="18"/>
                  </a:lnTo>
                  <a:lnTo>
                    <a:pt x="31" y="25"/>
                  </a:lnTo>
                  <a:lnTo>
                    <a:pt x="23" y="31"/>
                  </a:lnTo>
                  <a:lnTo>
                    <a:pt x="19" y="33"/>
                  </a:lnTo>
                  <a:lnTo>
                    <a:pt x="14" y="35"/>
                  </a:lnTo>
                  <a:lnTo>
                    <a:pt x="8" y="35"/>
                  </a:lnTo>
                  <a:lnTo>
                    <a:pt x="4" y="37"/>
                  </a:lnTo>
                  <a:lnTo>
                    <a:pt x="0" y="52"/>
                  </a:lnTo>
                  <a:lnTo>
                    <a:pt x="10" y="57"/>
                  </a:lnTo>
                  <a:lnTo>
                    <a:pt x="10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9" name="Freeform 32"/>
            <p:cNvSpPr>
              <a:spLocks/>
            </p:cNvSpPr>
            <p:nvPr/>
          </p:nvSpPr>
          <p:spPr bwMode="auto">
            <a:xfrm>
              <a:off x="5491857" y="4905176"/>
              <a:ext cx="76200" cy="93663"/>
            </a:xfrm>
            <a:custGeom>
              <a:avLst/>
              <a:gdLst/>
              <a:ahLst/>
              <a:cxnLst>
                <a:cxn ang="0">
                  <a:pos x="63" y="22"/>
                </a:cxn>
                <a:cxn ang="0">
                  <a:pos x="69" y="24"/>
                </a:cxn>
                <a:cxn ang="0">
                  <a:pos x="73" y="32"/>
                </a:cxn>
                <a:cxn ang="0">
                  <a:pos x="76" y="47"/>
                </a:cxn>
                <a:cxn ang="0">
                  <a:pos x="73" y="62"/>
                </a:cxn>
                <a:cxn ang="0">
                  <a:pos x="67" y="76"/>
                </a:cxn>
                <a:cxn ang="0">
                  <a:pos x="57" y="85"/>
                </a:cxn>
                <a:cxn ang="0">
                  <a:pos x="50" y="93"/>
                </a:cxn>
                <a:cxn ang="0">
                  <a:pos x="35" y="96"/>
                </a:cxn>
                <a:cxn ang="0">
                  <a:pos x="27" y="93"/>
                </a:cxn>
                <a:cxn ang="0">
                  <a:pos x="23" y="83"/>
                </a:cxn>
                <a:cxn ang="0">
                  <a:pos x="21" y="68"/>
                </a:cxn>
                <a:cxn ang="0">
                  <a:pos x="27" y="53"/>
                </a:cxn>
                <a:cxn ang="0">
                  <a:pos x="35" y="38"/>
                </a:cxn>
                <a:cxn ang="0">
                  <a:pos x="48" y="26"/>
                </a:cxn>
                <a:cxn ang="0">
                  <a:pos x="59" y="22"/>
                </a:cxn>
                <a:cxn ang="0">
                  <a:pos x="59" y="0"/>
                </a:cxn>
                <a:cxn ang="0">
                  <a:pos x="50" y="0"/>
                </a:cxn>
                <a:cxn ang="0">
                  <a:pos x="38" y="5"/>
                </a:cxn>
                <a:cxn ang="0">
                  <a:pos x="27" y="15"/>
                </a:cxn>
                <a:cxn ang="0">
                  <a:pos x="19" y="22"/>
                </a:cxn>
                <a:cxn ang="0">
                  <a:pos x="12" y="34"/>
                </a:cxn>
                <a:cxn ang="0">
                  <a:pos x="6" y="45"/>
                </a:cxn>
                <a:cxn ang="0">
                  <a:pos x="0" y="62"/>
                </a:cxn>
                <a:cxn ang="0">
                  <a:pos x="0" y="79"/>
                </a:cxn>
                <a:cxn ang="0">
                  <a:pos x="0" y="89"/>
                </a:cxn>
                <a:cxn ang="0">
                  <a:pos x="2" y="93"/>
                </a:cxn>
                <a:cxn ang="0">
                  <a:pos x="6" y="100"/>
                </a:cxn>
                <a:cxn ang="0">
                  <a:pos x="16" y="112"/>
                </a:cxn>
                <a:cxn ang="0">
                  <a:pos x="27" y="117"/>
                </a:cxn>
                <a:cxn ang="0">
                  <a:pos x="36" y="117"/>
                </a:cxn>
                <a:cxn ang="0">
                  <a:pos x="48" y="115"/>
                </a:cxn>
                <a:cxn ang="0">
                  <a:pos x="59" y="112"/>
                </a:cxn>
                <a:cxn ang="0">
                  <a:pos x="73" y="100"/>
                </a:cxn>
                <a:cxn ang="0">
                  <a:pos x="86" y="83"/>
                </a:cxn>
                <a:cxn ang="0">
                  <a:pos x="94" y="64"/>
                </a:cxn>
                <a:cxn ang="0">
                  <a:pos x="95" y="51"/>
                </a:cxn>
                <a:cxn ang="0">
                  <a:pos x="95" y="38"/>
                </a:cxn>
                <a:cxn ang="0">
                  <a:pos x="94" y="24"/>
                </a:cxn>
                <a:cxn ang="0">
                  <a:pos x="88" y="13"/>
                </a:cxn>
                <a:cxn ang="0">
                  <a:pos x="82" y="7"/>
                </a:cxn>
                <a:cxn ang="0">
                  <a:pos x="76" y="3"/>
                </a:cxn>
                <a:cxn ang="0">
                  <a:pos x="65" y="0"/>
                </a:cxn>
              </a:cxnLst>
              <a:rect l="0" t="0" r="r" b="b"/>
              <a:pathLst>
                <a:path w="97" h="117">
                  <a:moveTo>
                    <a:pt x="65" y="0"/>
                  </a:moveTo>
                  <a:lnTo>
                    <a:pt x="63" y="22"/>
                  </a:lnTo>
                  <a:lnTo>
                    <a:pt x="63" y="22"/>
                  </a:lnTo>
                  <a:lnTo>
                    <a:pt x="69" y="24"/>
                  </a:lnTo>
                  <a:lnTo>
                    <a:pt x="71" y="28"/>
                  </a:lnTo>
                  <a:lnTo>
                    <a:pt x="73" y="32"/>
                  </a:lnTo>
                  <a:lnTo>
                    <a:pt x="75" y="38"/>
                  </a:lnTo>
                  <a:lnTo>
                    <a:pt x="76" y="47"/>
                  </a:lnTo>
                  <a:lnTo>
                    <a:pt x="75" y="53"/>
                  </a:lnTo>
                  <a:lnTo>
                    <a:pt x="73" y="62"/>
                  </a:lnTo>
                  <a:lnTo>
                    <a:pt x="69" y="68"/>
                  </a:lnTo>
                  <a:lnTo>
                    <a:pt x="67" y="76"/>
                  </a:lnTo>
                  <a:lnTo>
                    <a:pt x="61" y="81"/>
                  </a:lnTo>
                  <a:lnTo>
                    <a:pt x="57" y="85"/>
                  </a:lnTo>
                  <a:lnTo>
                    <a:pt x="54" y="89"/>
                  </a:lnTo>
                  <a:lnTo>
                    <a:pt x="50" y="93"/>
                  </a:lnTo>
                  <a:lnTo>
                    <a:pt x="42" y="96"/>
                  </a:lnTo>
                  <a:lnTo>
                    <a:pt x="35" y="96"/>
                  </a:lnTo>
                  <a:lnTo>
                    <a:pt x="31" y="95"/>
                  </a:lnTo>
                  <a:lnTo>
                    <a:pt x="27" y="93"/>
                  </a:lnTo>
                  <a:lnTo>
                    <a:pt x="23" y="89"/>
                  </a:lnTo>
                  <a:lnTo>
                    <a:pt x="23" y="83"/>
                  </a:lnTo>
                  <a:lnTo>
                    <a:pt x="21" y="76"/>
                  </a:lnTo>
                  <a:lnTo>
                    <a:pt x="21" y="68"/>
                  </a:lnTo>
                  <a:lnTo>
                    <a:pt x="23" y="60"/>
                  </a:lnTo>
                  <a:lnTo>
                    <a:pt x="27" y="53"/>
                  </a:lnTo>
                  <a:lnTo>
                    <a:pt x="31" y="45"/>
                  </a:lnTo>
                  <a:lnTo>
                    <a:pt x="35" y="38"/>
                  </a:lnTo>
                  <a:lnTo>
                    <a:pt x="40" y="32"/>
                  </a:lnTo>
                  <a:lnTo>
                    <a:pt x="48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6" y="3"/>
                  </a:lnTo>
                  <a:lnTo>
                    <a:pt x="38" y="5"/>
                  </a:lnTo>
                  <a:lnTo>
                    <a:pt x="31" y="11"/>
                  </a:lnTo>
                  <a:lnTo>
                    <a:pt x="27" y="15"/>
                  </a:lnTo>
                  <a:lnTo>
                    <a:pt x="23" y="19"/>
                  </a:lnTo>
                  <a:lnTo>
                    <a:pt x="19" y="22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10" y="39"/>
                  </a:lnTo>
                  <a:lnTo>
                    <a:pt x="6" y="45"/>
                  </a:lnTo>
                  <a:lnTo>
                    <a:pt x="4" y="51"/>
                  </a:lnTo>
                  <a:lnTo>
                    <a:pt x="0" y="62"/>
                  </a:lnTo>
                  <a:lnTo>
                    <a:pt x="0" y="72"/>
                  </a:lnTo>
                  <a:lnTo>
                    <a:pt x="0" y="79"/>
                  </a:lnTo>
                  <a:lnTo>
                    <a:pt x="0" y="85"/>
                  </a:lnTo>
                  <a:lnTo>
                    <a:pt x="0" y="89"/>
                  </a:lnTo>
                  <a:lnTo>
                    <a:pt x="2" y="91"/>
                  </a:lnTo>
                  <a:lnTo>
                    <a:pt x="2" y="93"/>
                  </a:lnTo>
                  <a:lnTo>
                    <a:pt x="2" y="95"/>
                  </a:lnTo>
                  <a:lnTo>
                    <a:pt x="6" y="100"/>
                  </a:lnTo>
                  <a:lnTo>
                    <a:pt x="10" y="106"/>
                  </a:lnTo>
                  <a:lnTo>
                    <a:pt x="16" y="112"/>
                  </a:lnTo>
                  <a:lnTo>
                    <a:pt x="21" y="115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36" y="117"/>
                  </a:lnTo>
                  <a:lnTo>
                    <a:pt x="44" y="117"/>
                  </a:lnTo>
                  <a:lnTo>
                    <a:pt x="48" y="115"/>
                  </a:lnTo>
                  <a:lnTo>
                    <a:pt x="55" y="114"/>
                  </a:lnTo>
                  <a:lnTo>
                    <a:pt x="59" y="112"/>
                  </a:lnTo>
                  <a:lnTo>
                    <a:pt x="65" y="108"/>
                  </a:lnTo>
                  <a:lnTo>
                    <a:pt x="73" y="100"/>
                  </a:lnTo>
                  <a:lnTo>
                    <a:pt x="80" y="93"/>
                  </a:lnTo>
                  <a:lnTo>
                    <a:pt x="86" y="83"/>
                  </a:lnTo>
                  <a:lnTo>
                    <a:pt x="92" y="74"/>
                  </a:lnTo>
                  <a:lnTo>
                    <a:pt x="94" y="64"/>
                  </a:lnTo>
                  <a:lnTo>
                    <a:pt x="95" y="58"/>
                  </a:lnTo>
                  <a:lnTo>
                    <a:pt x="95" y="51"/>
                  </a:lnTo>
                  <a:lnTo>
                    <a:pt x="97" y="45"/>
                  </a:lnTo>
                  <a:lnTo>
                    <a:pt x="95" y="38"/>
                  </a:lnTo>
                  <a:lnTo>
                    <a:pt x="95" y="32"/>
                  </a:lnTo>
                  <a:lnTo>
                    <a:pt x="94" y="24"/>
                  </a:lnTo>
                  <a:lnTo>
                    <a:pt x="92" y="19"/>
                  </a:lnTo>
                  <a:lnTo>
                    <a:pt x="88" y="13"/>
                  </a:lnTo>
                  <a:lnTo>
                    <a:pt x="82" y="9"/>
                  </a:lnTo>
                  <a:lnTo>
                    <a:pt x="82" y="7"/>
                  </a:lnTo>
                  <a:lnTo>
                    <a:pt x="80" y="5"/>
                  </a:lnTo>
                  <a:lnTo>
                    <a:pt x="76" y="3"/>
                  </a:lnTo>
                  <a:lnTo>
                    <a:pt x="69" y="1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0" name="Freeform 33"/>
            <p:cNvSpPr>
              <a:spLocks/>
            </p:cNvSpPr>
            <p:nvPr/>
          </p:nvSpPr>
          <p:spPr bwMode="auto">
            <a:xfrm>
              <a:off x="5531545" y="4905176"/>
              <a:ext cx="14288" cy="17463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9" y="0"/>
                </a:cxn>
                <a:cxn ang="0">
                  <a:pos x="13" y="0"/>
                </a:cxn>
                <a:cxn ang="0">
                  <a:pos x="17" y="7"/>
                </a:cxn>
                <a:cxn ang="0">
                  <a:pos x="11" y="22"/>
                </a:cxn>
                <a:cxn ang="0">
                  <a:pos x="7" y="22"/>
                </a:cxn>
                <a:cxn ang="0">
                  <a:pos x="0" y="17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17" h="22">
                  <a:moveTo>
                    <a:pt x="5" y="1"/>
                  </a:moveTo>
                  <a:lnTo>
                    <a:pt x="9" y="0"/>
                  </a:lnTo>
                  <a:lnTo>
                    <a:pt x="13" y="0"/>
                  </a:lnTo>
                  <a:lnTo>
                    <a:pt x="17" y="7"/>
                  </a:lnTo>
                  <a:lnTo>
                    <a:pt x="11" y="22"/>
                  </a:lnTo>
                  <a:lnTo>
                    <a:pt x="7" y="22"/>
                  </a:lnTo>
                  <a:lnTo>
                    <a:pt x="0" y="17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1" name="Freeform 34"/>
            <p:cNvSpPr>
              <a:spLocks/>
            </p:cNvSpPr>
            <p:nvPr/>
          </p:nvSpPr>
          <p:spPr bwMode="auto">
            <a:xfrm>
              <a:off x="5623620" y="4771826"/>
              <a:ext cx="315913" cy="38258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397" y="456"/>
                </a:cxn>
                <a:cxn ang="0">
                  <a:pos x="114" y="483"/>
                </a:cxn>
                <a:cxn ang="0">
                  <a:pos x="0" y="257"/>
                </a:cxn>
                <a:cxn ang="0">
                  <a:pos x="34" y="213"/>
                </a:cxn>
                <a:cxn ang="0">
                  <a:pos x="140" y="435"/>
                </a:cxn>
                <a:cxn ang="0">
                  <a:pos x="321" y="416"/>
                </a:cxn>
                <a:cxn ang="0">
                  <a:pos x="133" y="53"/>
                </a:cxn>
                <a:cxn ang="0">
                  <a:pos x="161" y="0"/>
                </a:cxn>
                <a:cxn ang="0">
                  <a:pos x="161" y="0"/>
                </a:cxn>
              </a:cxnLst>
              <a:rect l="0" t="0" r="r" b="b"/>
              <a:pathLst>
                <a:path w="397" h="483">
                  <a:moveTo>
                    <a:pt x="161" y="0"/>
                  </a:moveTo>
                  <a:lnTo>
                    <a:pt x="397" y="456"/>
                  </a:lnTo>
                  <a:lnTo>
                    <a:pt x="114" y="483"/>
                  </a:lnTo>
                  <a:lnTo>
                    <a:pt x="0" y="257"/>
                  </a:lnTo>
                  <a:lnTo>
                    <a:pt x="34" y="213"/>
                  </a:lnTo>
                  <a:lnTo>
                    <a:pt x="140" y="435"/>
                  </a:lnTo>
                  <a:lnTo>
                    <a:pt x="321" y="416"/>
                  </a:lnTo>
                  <a:lnTo>
                    <a:pt x="133" y="53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2" name="Freeform 35"/>
            <p:cNvSpPr>
              <a:spLocks/>
            </p:cNvSpPr>
            <p:nvPr/>
          </p:nvSpPr>
          <p:spPr bwMode="auto">
            <a:xfrm>
              <a:off x="5407720" y="4760714"/>
              <a:ext cx="347663" cy="396875"/>
            </a:xfrm>
            <a:custGeom>
              <a:avLst/>
              <a:gdLst/>
              <a:ahLst/>
              <a:cxnLst>
                <a:cxn ang="0">
                  <a:pos x="23" y="249"/>
                </a:cxn>
                <a:cxn ang="0">
                  <a:pos x="6" y="232"/>
                </a:cxn>
                <a:cxn ang="0">
                  <a:pos x="6" y="213"/>
                </a:cxn>
                <a:cxn ang="0">
                  <a:pos x="17" y="192"/>
                </a:cxn>
                <a:cxn ang="0">
                  <a:pos x="30" y="171"/>
                </a:cxn>
                <a:cxn ang="0">
                  <a:pos x="42" y="148"/>
                </a:cxn>
                <a:cxn ang="0">
                  <a:pos x="55" y="129"/>
                </a:cxn>
                <a:cxn ang="0">
                  <a:pos x="66" y="110"/>
                </a:cxn>
                <a:cxn ang="0">
                  <a:pos x="76" y="93"/>
                </a:cxn>
                <a:cxn ang="0">
                  <a:pos x="87" y="76"/>
                </a:cxn>
                <a:cxn ang="0">
                  <a:pos x="97" y="61"/>
                </a:cxn>
                <a:cxn ang="0">
                  <a:pos x="104" y="46"/>
                </a:cxn>
                <a:cxn ang="0">
                  <a:pos x="112" y="34"/>
                </a:cxn>
                <a:cxn ang="0">
                  <a:pos x="120" y="23"/>
                </a:cxn>
                <a:cxn ang="0">
                  <a:pos x="127" y="10"/>
                </a:cxn>
                <a:cxn ang="0">
                  <a:pos x="133" y="0"/>
                </a:cxn>
                <a:cxn ang="0">
                  <a:pos x="437" y="15"/>
                </a:cxn>
                <a:cxn ang="0">
                  <a:pos x="118" y="471"/>
                </a:cxn>
                <a:cxn ang="0">
                  <a:pos x="165" y="34"/>
                </a:cxn>
                <a:cxn ang="0">
                  <a:pos x="161" y="40"/>
                </a:cxn>
                <a:cxn ang="0">
                  <a:pos x="152" y="53"/>
                </a:cxn>
                <a:cxn ang="0">
                  <a:pos x="146" y="63"/>
                </a:cxn>
                <a:cxn ang="0">
                  <a:pos x="139" y="76"/>
                </a:cxn>
                <a:cxn ang="0">
                  <a:pos x="131" y="89"/>
                </a:cxn>
                <a:cxn ang="0">
                  <a:pos x="121" y="106"/>
                </a:cxn>
                <a:cxn ang="0">
                  <a:pos x="110" y="122"/>
                </a:cxn>
                <a:cxn ang="0">
                  <a:pos x="101" y="139"/>
                </a:cxn>
                <a:cxn ang="0">
                  <a:pos x="89" y="158"/>
                </a:cxn>
                <a:cxn ang="0">
                  <a:pos x="78" y="177"/>
                </a:cxn>
                <a:cxn ang="0">
                  <a:pos x="66" y="196"/>
                </a:cxn>
                <a:cxn ang="0">
                  <a:pos x="55" y="217"/>
                </a:cxn>
                <a:cxn ang="0">
                  <a:pos x="42" y="238"/>
                </a:cxn>
                <a:cxn ang="0">
                  <a:pos x="30" y="259"/>
                </a:cxn>
              </a:cxnLst>
              <a:rect l="0" t="0" r="r" b="b"/>
              <a:pathLst>
                <a:path w="437" h="502">
                  <a:moveTo>
                    <a:pt x="30" y="259"/>
                  </a:moveTo>
                  <a:lnTo>
                    <a:pt x="23" y="249"/>
                  </a:lnTo>
                  <a:lnTo>
                    <a:pt x="13" y="240"/>
                  </a:lnTo>
                  <a:lnTo>
                    <a:pt x="6" y="232"/>
                  </a:lnTo>
                  <a:lnTo>
                    <a:pt x="0" y="224"/>
                  </a:lnTo>
                  <a:lnTo>
                    <a:pt x="6" y="213"/>
                  </a:lnTo>
                  <a:lnTo>
                    <a:pt x="11" y="203"/>
                  </a:lnTo>
                  <a:lnTo>
                    <a:pt x="17" y="192"/>
                  </a:lnTo>
                  <a:lnTo>
                    <a:pt x="25" y="183"/>
                  </a:lnTo>
                  <a:lnTo>
                    <a:pt x="30" y="171"/>
                  </a:lnTo>
                  <a:lnTo>
                    <a:pt x="36" y="160"/>
                  </a:lnTo>
                  <a:lnTo>
                    <a:pt x="42" y="148"/>
                  </a:lnTo>
                  <a:lnTo>
                    <a:pt x="49" y="141"/>
                  </a:lnTo>
                  <a:lnTo>
                    <a:pt x="55" y="129"/>
                  </a:lnTo>
                  <a:lnTo>
                    <a:pt x="61" y="120"/>
                  </a:lnTo>
                  <a:lnTo>
                    <a:pt x="66" y="110"/>
                  </a:lnTo>
                  <a:lnTo>
                    <a:pt x="72" y="101"/>
                  </a:lnTo>
                  <a:lnTo>
                    <a:pt x="76" y="93"/>
                  </a:lnTo>
                  <a:lnTo>
                    <a:pt x="82" y="84"/>
                  </a:lnTo>
                  <a:lnTo>
                    <a:pt x="87" y="76"/>
                  </a:lnTo>
                  <a:lnTo>
                    <a:pt x="93" y="68"/>
                  </a:lnTo>
                  <a:lnTo>
                    <a:pt x="97" y="61"/>
                  </a:lnTo>
                  <a:lnTo>
                    <a:pt x="101" y="53"/>
                  </a:lnTo>
                  <a:lnTo>
                    <a:pt x="104" y="46"/>
                  </a:lnTo>
                  <a:lnTo>
                    <a:pt x="108" y="40"/>
                  </a:lnTo>
                  <a:lnTo>
                    <a:pt x="112" y="34"/>
                  </a:lnTo>
                  <a:lnTo>
                    <a:pt x="116" y="27"/>
                  </a:lnTo>
                  <a:lnTo>
                    <a:pt x="120" y="23"/>
                  </a:lnTo>
                  <a:lnTo>
                    <a:pt x="123" y="19"/>
                  </a:lnTo>
                  <a:lnTo>
                    <a:pt x="127" y="10"/>
                  </a:lnTo>
                  <a:lnTo>
                    <a:pt x="131" y="4"/>
                  </a:lnTo>
                  <a:lnTo>
                    <a:pt x="133" y="0"/>
                  </a:lnTo>
                  <a:lnTo>
                    <a:pt x="135" y="0"/>
                  </a:lnTo>
                  <a:lnTo>
                    <a:pt x="437" y="15"/>
                  </a:lnTo>
                  <a:lnTo>
                    <a:pt x="152" y="502"/>
                  </a:lnTo>
                  <a:lnTo>
                    <a:pt x="118" y="471"/>
                  </a:lnTo>
                  <a:lnTo>
                    <a:pt x="369" y="48"/>
                  </a:lnTo>
                  <a:lnTo>
                    <a:pt x="165" y="34"/>
                  </a:lnTo>
                  <a:lnTo>
                    <a:pt x="163" y="36"/>
                  </a:lnTo>
                  <a:lnTo>
                    <a:pt x="161" y="40"/>
                  </a:lnTo>
                  <a:lnTo>
                    <a:pt x="156" y="46"/>
                  </a:lnTo>
                  <a:lnTo>
                    <a:pt x="152" y="53"/>
                  </a:lnTo>
                  <a:lnTo>
                    <a:pt x="148" y="57"/>
                  </a:lnTo>
                  <a:lnTo>
                    <a:pt x="146" y="63"/>
                  </a:lnTo>
                  <a:lnTo>
                    <a:pt x="140" y="68"/>
                  </a:lnTo>
                  <a:lnTo>
                    <a:pt x="139" y="76"/>
                  </a:lnTo>
                  <a:lnTo>
                    <a:pt x="135" y="82"/>
                  </a:lnTo>
                  <a:lnTo>
                    <a:pt x="131" y="89"/>
                  </a:lnTo>
                  <a:lnTo>
                    <a:pt x="125" y="97"/>
                  </a:lnTo>
                  <a:lnTo>
                    <a:pt x="121" y="106"/>
                  </a:lnTo>
                  <a:lnTo>
                    <a:pt x="116" y="112"/>
                  </a:lnTo>
                  <a:lnTo>
                    <a:pt x="110" y="122"/>
                  </a:lnTo>
                  <a:lnTo>
                    <a:pt x="106" y="129"/>
                  </a:lnTo>
                  <a:lnTo>
                    <a:pt x="101" y="139"/>
                  </a:lnTo>
                  <a:lnTo>
                    <a:pt x="95" y="148"/>
                  </a:lnTo>
                  <a:lnTo>
                    <a:pt x="89" y="158"/>
                  </a:lnTo>
                  <a:lnTo>
                    <a:pt x="83" y="167"/>
                  </a:lnTo>
                  <a:lnTo>
                    <a:pt x="78" y="177"/>
                  </a:lnTo>
                  <a:lnTo>
                    <a:pt x="72" y="186"/>
                  </a:lnTo>
                  <a:lnTo>
                    <a:pt x="66" y="196"/>
                  </a:lnTo>
                  <a:lnTo>
                    <a:pt x="61" y="205"/>
                  </a:lnTo>
                  <a:lnTo>
                    <a:pt x="55" y="217"/>
                  </a:lnTo>
                  <a:lnTo>
                    <a:pt x="47" y="226"/>
                  </a:lnTo>
                  <a:lnTo>
                    <a:pt x="42" y="238"/>
                  </a:lnTo>
                  <a:lnTo>
                    <a:pt x="36" y="247"/>
                  </a:lnTo>
                  <a:lnTo>
                    <a:pt x="30" y="259"/>
                  </a:lnTo>
                  <a:lnTo>
                    <a:pt x="30" y="2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" name="Freeform 36"/>
            <p:cNvSpPr>
              <a:spLocks/>
            </p:cNvSpPr>
            <p:nvPr/>
          </p:nvSpPr>
          <p:spPr bwMode="auto">
            <a:xfrm>
              <a:off x="5434707" y="4827389"/>
              <a:ext cx="100013" cy="169863"/>
            </a:xfrm>
            <a:custGeom>
              <a:avLst/>
              <a:gdLst/>
              <a:ahLst/>
              <a:cxnLst>
                <a:cxn ang="0">
                  <a:pos x="10" y="212"/>
                </a:cxn>
                <a:cxn ang="0">
                  <a:pos x="2" y="201"/>
                </a:cxn>
                <a:cxn ang="0">
                  <a:pos x="0" y="193"/>
                </a:cxn>
                <a:cxn ang="0">
                  <a:pos x="4" y="184"/>
                </a:cxn>
                <a:cxn ang="0">
                  <a:pos x="10" y="176"/>
                </a:cxn>
                <a:cxn ang="0">
                  <a:pos x="13" y="167"/>
                </a:cxn>
                <a:cxn ang="0">
                  <a:pos x="19" y="159"/>
                </a:cxn>
                <a:cxn ang="0">
                  <a:pos x="23" y="150"/>
                </a:cxn>
                <a:cxn ang="0">
                  <a:pos x="29" y="142"/>
                </a:cxn>
                <a:cxn ang="0">
                  <a:pos x="34" y="133"/>
                </a:cxn>
                <a:cxn ang="0">
                  <a:pos x="40" y="125"/>
                </a:cxn>
                <a:cxn ang="0">
                  <a:pos x="44" y="116"/>
                </a:cxn>
                <a:cxn ang="0">
                  <a:pos x="48" y="108"/>
                </a:cxn>
                <a:cxn ang="0">
                  <a:pos x="53" y="100"/>
                </a:cxn>
                <a:cxn ang="0">
                  <a:pos x="59" y="93"/>
                </a:cxn>
                <a:cxn ang="0">
                  <a:pos x="63" y="83"/>
                </a:cxn>
                <a:cxn ang="0">
                  <a:pos x="69" y="76"/>
                </a:cxn>
                <a:cxn ang="0">
                  <a:pos x="72" y="70"/>
                </a:cxn>
                <a:cxn ang="0">
                  <a:pos x="76" y="62"/>
                </a:cxn>
                <a:cxn ang="0">
                  <a:pos x="80" y="55"/>
                </a:cxn>
                <a:cxn ang="0">
                  <a:pos x="84" y="49"/>
                </a:cxn>
                <a:cxn ang="0">
                  <a:pos x="88" y="43"/>
                </a:cxn>
                <a:cxn ang="0">
                  <a:pos x="91" y="38"/>
                </a:cxn>
                <a:cxn ang="0">
                  <a:pos x="99" y="26"/>
                </a:cxn>
                <a:cxn ang="0">
                  <a:pos x="105" y="17"/>
                </a:cxn>
                <a:cxn ang="0">
                  <a:pos x="108" y="9"/>
                </a:cxn>
                <a:cxn ang="0">
                  <a:pos x="112" y="5"/>
                </a:cxn>
                <a:cxn ang="0">
                  <a:pos x="114" y="0"/>
                </a:cxn>
                <a:cxn ang="0">
                  <a:pos x="116" y="0"/>
                </a:cxn>
                <a:cxn ang="0">
                  <a:pos x="116" y="1"/>
                </a:cxn>
                <a:cxn ang="0">
                  <a:pos x="122" y="9"/>
                </a:cxn>
                <a:cxn ang="0">
                  <a:pos x="126" y="15"/>
                </a:cxn>
                <a:cxn ang="0">
                  <a:pos x="127" y="20"/>
                </a:cxn>
                <a:cxn ang="0">
                  <a:pos x="126" y="20"/>
                </a:cxn>
                <a:cxn ang="0">
                  <a:pos x="124" y="24"/>
                </a:cxn>
                <a:cxn ang="0">
                  <a:pos x="120" y="28"/>
                </a:cxn>
                <a:cxn ang="0">
                  <a:pos x="116" y="38"/>
                </a:cxn>
                <a:cxn ang="0">
                  <a:pos x="110" y="39"/>
                </a:cxn>
                <a:cxn ang="0">
                  <a:pos x="108" y="45"/>
                </a:cxn>
                <a:cxn ang="0">
                  <a:pos x="105" y="51"/>
                </a:cxn>
                <a:cxn ang="0">
                  <a:pos x="103" y="57"/>
                </a:cxn>
                <a:cxn ang="0">
                  <a:pos x="99" y="62"/>
                </a:cxn>
                <a:cxn ang="0">
                  <a:pos x="93" y="68"/>
                </a:cxn>
                <a:cxn ang="0">
                  <a:pos x="89" y="76"/>
                </a:cxn>
                <a:cxn ang="0">
                  <a:pos x="88" y="83"/>
                </a:cxn>
                <a:cxn ang="0">
                  <a:pos x="82" y="89"/>
                </a:cxn>
                <a:cxn ang="0">
                  <a:pos x="76" y="98"/>
                </a:cxn>
                <a:cxn ang="0">
                  <a:pos x="72" y="104"/>
                </a:cxn>
                <a:cxn ang="0">
                  <a:pos x="69" y="114"/>
                </a:cxn>
                <a:cxn ang="0">
                  <a:pos x="63" y="121"/>
                </a:cxn>
                <a:cxn ang="0">
                  <a:pos x="57" y="129"/>
                </a:cxn>
                <a:cxn ang="0">
                  <a:pos x="53" y="136"/>
                </a:cxn>
                <a:cxn ang="0">
                  <a:pos x="48" y="146"/>
                </a:cxn>
                <a:cxn ang="0">
                  <a:pos x="42" y="154"/>
                </a:cxn>
                <a:cxn ang="0">
                  <a:pos x="38" y="161"/>
                </a:cxn>
                <a:cxn ang="0">
                  <a:pos x="32" y="169"/>
                </a:cxn>
                <a:cxn ang="0">
                  <a:pos x="29" y="178"/>
                </a:cxn>
                <a:cxn ang="0">
                  <a:pos x="23" y="186"/>
                </a:cxn>
                <a:cxn ang="0">
                  <a:pos x="17" y="195"/>
                </a:cxn>
                <a:cxn ang="0">
                  <a:pos x="13" y="203"/>
                </a:cxn>
                <a:cxn ang="0">
                  <a:pos x="10" y="212"/>
                </a:cxn>
                <a:cxn ang="0">
                  <a:pos x="10" y="212"/>
                </a:cxn>
              </a:cxnLst>
              <a:rect l="0" t="0" r="r" b="b"/>
              <a:pathLst>
                <a:path w="127" h="212">
                  <a:moveTo>
                    <a:pt x="10" y="212"/>
                  </a:moveTo>
                  <a:lnTo>
                    <a:pt x="2" y="201"/>
                  </a:lnTo>
                  <a:lnTo>
                    <a:pt x="0" y="193"/>
                  </a:lnTo>
                  <a:lnTo>
                    <a:pt x="4" y="184"/>
                  </a:lnTo>
                  <a:lnTo>
                    <a:pt x="10" y="176"/>
                  </a:lnTo>
                  <a:lnTo>
                    <a:pt x="13" y="167"/>
                  </a:lnTo>
                  <a:lnTo>
                    <a:pt x="19" y="159"/>
                  </a:lnTo>
                  <a:lnTo>
                    <a:pt x="23" y="150"/>
                  </a:lnTo>
                  <a:lnTo>
                    <a:pt x="29" y="142"/>
                  </a:lnTo>
                  <a:lnTo>
                    <a:pt x="34" y="133"/>
                  </a:lnTo>
                  <a:lnTo>
                    <a:pt x="40" y="125"/>
                  </a:lnTo>
                  <a:lnTo>
                    <a:pt x="44" y="116"/>
                  </a:lnTo>
                  <a:lnTo>
                    <a:pt x="48" y="108"/>
                  </a:lnTo>
                  <a:lnTo>
                    <a:pt x="53" y="100"/>
                  </a:lnTo>
                  <a:lnTo>
                    <a:pt x="59" y="93"/>
                  </a:lnTo>
                  <a:lnTo>
                    <a:pt x="63" y="83"/>
                  </a:lnTo>
                  <a:lnTo>
                    <a:pt x="69" y="76"/>
                  </a:lnTo>
                  <a:lnTo>
                    <a:pt x="72" y="70"/>
                  </a:lnTo>
                  <a:lnTo>
                    <a:pt x="76" y="62"/>
                  </a:lnTo>
                  <a:lnTo>
                    <a:pt x="80" y="55"/>
                  </a:lnTo>
                  <a:lnTo>
                    <a:pt x="84" y="49"/>
                  </a:lnTo>
                  <a:lnTo>
                    <a:pt x="88" y="43"/>
                  </a:lnTo>
                  <a:lnTo>
                    <a:pt x="91" y="38"/>
                  </a:lnTo>
                  <a:lnTo>
                    <a:pt x="99" y="26"/>
                  </a:lnTo>
                  <a:lnTo>
                    <a:pt x="105" y="17"/>
                  </a:lnTo>
                  <a:lnTo>
                    <a:pt x="108" y="9"/>
                  </a:lnTo>
                  <a:lnTo>
                    <a:pt x="112" y="5"/>
                  </a:lnTo>
                  <a:lnTo>
                    <a:pt x="114" y="0"/>
                  </a:lnTo>
                  <a:lnTo>
                    <a:pt x="116" y="0"/>
                  </a:lnTo>
                  <a:lnTo>
                    <a:pt x="116" y="1"/>
                  </a:lnTo>
                  <a:lnTo>
                    <a:pt x="122" y="9"/>
                  </a:lnTo>
                  <a:lnTo>
                    <a:pt x="126" y="15"/>
                  </a:lnTo>
                  <a:lnTo>
                    <a:pt x="127" y="20"/>
                  </a:lnTo>
                  <a:lnTo>
                    <a:pt x="126" y="20"/>
                  </a:lnTo>
                  <a:lnTo>
                    <a:pt x="124" y="24"/>
                  </a:lnTo>
                  <a:lnTo>
                    <a:pt x="120" y="28"/>
                  </a:lnTo>
                  <a:lnTo>
                    <a:pt x="116" y="38"/>
                  </a:lnTo>
                  <a:lnTo>
                    <a:pt x="110" y="39"/>
                  </a:lnTo>
                  <a:lnTo>
                    <a:pt x="108" y="45"/>
                  </a:lnTo>
                  <a:lnTo>
                    <a:pt x="105" y="51"/>
                  </a:lnTo>
                  <a:lnTo>
                    <a:pt x="103" y="57"/>
                  </a:lnTo>
                  <a:lnTo>
                    <a:pt x="99" y="62"/>
                  </a:lnTo>
                  <a:lnTo>
                    <a:pt x="93" y="68"/>
                  </a:lnTo>
                  <a:lnTo>
                    <a:pt x="89" y="76"/>
                  </a:lnTo>
                  <a:lnTo>
                    <a:pt x="88" y="83"/>
                  </a:lnTo>
                  <a:lnTo>
                    <a:pt x="82" y="89"/>
                  </a:lnTo>
                  <a:lnTo>
                    <a:pt x="76" y="98"/>
                  </a:lnTo>
                  <a:lnTo>
                    <a:pt x="72" y="104"/>
                  </a:lnTo>
                  <a:lnTo>
                    <a:pt x="69" y="114"/>
                  </a:lnTo>
                  <a:lnTo>
                    <a:pt x="63" y="121"/>
                  </a:lnTo>
                  <a:lnTo>
                    <a:pt x="57" y="129"/>
                  </a:lnTo>
                  <a:lnTo>
                    <a:pt x="53" y="136"/>
                  </a:lnTo>
                  <a:lnTo>
                    <a:pt x="48" y="146"/>
                  </a:lnTo>
                  <a:lnTo>
                    <a:pt x="42" y="154"/>
                  </a:lnTo>
                  <a:lnTo>
                    <a:pt x="38" y="161"/>
                  </a:lnTo>
                  <a:lnTo>
                    <a:pt x="32" y="169"/>
                  </a:lnTo>
                  <a:lnTo>
                    <a:pt x="29" y="178"/>
                  </a:lnTo>
                  <a:lnTo>
                    <a:pt x="23" y="186"/>
                  </a:lnTo>
                  <a:lnTo>
                    <a:pt x="17" y="195"/>
                  </a:lnTo>
                  <a:lnTo>
                    <a:pt x="13" y="203"/>
                  </a:lnTo>
                  <a:lnTo>
                    <a:pt x="10" y="212"/>
                  </a:lnTo>
                  <a:lnTo>
                    <a:pt x="10" y="2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4" name="Freeform 37"/>
            <p:cNvSpPr>
              <a:spLocks/>
            </p:cNvSpPr>
            <p:nvPr/>
          </p:nvSpPr>
          <p:spPr bwMode="auto">
            <a:xfrm>
              <a:off x="5487095" y="4798814"/>
              <a:ext cx="176213" cy="296863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211" y="6"/>
                </a:cxn>
                <a:cxn ang="0">
                  <a:pos x="218" y="21"/>
                </a:cxn>
                <a:cxn ang="0">
                  <a:pos x="214" y="21"/>
                </a:cxn>
                <a:cxn ang="0">
                  <a:pos x="213" y="25"/>
                </a:cxn>
                <a:cxn ang="0">
                  <a:pos x="211" y="29"/>
                </a:cxn>
                <a:cxn ang="0">
                  <a:pos x="209" y="35"/>
                </a:cxn>
                <a:cxn ang="0">
                  <a:pos x="209" y="40"/>
                </a:cxn>
                <a:cxn ang="0">
                  <a:pos x="209" y="48"/>
                </a:cxn>
                <a:cxn ang="0">
                  <a:pos x="213" y="57"/>
                </a:cxn>
                <a:cxn ang="0">
                  <a:pos x="222" y="67"/>
                </a:cxn>
                <a:cxn ang="0">
                  <a:pos x="41" y="367"/>
                </a:cxn>
                <a:cxn ang="0">
                  <a:pos x="38" y="365"/>
                </a:cxn>
                <a:cxn ang="0">
                  <a:pos x="30" y="367"/>
                </a:cxn>
                <a:cxn ang="0">
                  <a:pos x="24" y="367"/>
                </a:cxn>
                <a:cxn ang="0">
                  <a:pos x="19" y="369"/>
                </a:cxn>
                <a:cxn ang="0">
                  <a:pos x="11" y="371"/>
                </a:cxn>
                <a:cxn ang="0">
                  <a:pos x="7" y="375"/>
                </a:cxn>
                <a:cxn ang="0">
                  <a:pos x="3" y="365"/>
                </a:cxn>
                <a:cxn ang="0">
                  <a:pos x="0" y="358"/>
                </a:cxn>
                <a:cxn ang="0">
                  <a:pos x="5" y="352"/>
                </a:cxn>
                <a:cxn ang="0">
                  <a:pos x="13" y="348"/>
                </a:cxn>
                <a:cxn ang="0">
                  <a:pos x="21" y="346"/>
                </a:cxn>
                <a:cxn ang="0">
                  <a:pos x="32" y="348"/>
                </a:cxn>
                <a:cxn ang="0">
                  <a:pos x="197" y="69"/>
                </a:cxn>
                <a:cxn ang="0">
                  <a:pos x="195" y="67"/>
                </a:cxn>
                <a:cxn ang="0">
                  <a:pos x="195" y="65"/>
                </a:cxn>
                <a:cxn ang="0">
                  <a:pos x="192" y="59"/>
                </a:cxn>
                <a:cxn ang="0">
                  <a:pos x="190" y="54"/>
                </a:cxn>
                <a:cxn ang="0">
                  <a:pos x="188" y="46"/>
                </a:cxn>
                <a:cxn ang="0">
                  <a:pos x="188" y="38"/>
                </a:cxn>
                <a:cxn ang="0">
                  <a:pos x="188" y="31"/>
                </a:cxn>
                <a:cxn ang="0">
                  <a:pos x="192" y="25"/>
                </a:cxn>
                <a:cxn ang="0">
                  <a:pos x="100" y="21"/>
                </a:cxn>
                <a:cxn ang="0">
                  <a:pos x="93" y="0"/>
                </a:cxn>
                <a:cxn ang="0">
                  <a:pos x="93" y="0"/>
                </a:cxn>
              </a:cxnLst>
              <a:rect l="0" t="0" r="r" b="b"/>
              <a:pathLst>
                <a:path w="222" h="375">
                  <a:moveTo>
                    <a:pt x="93" y="0"/>
                  </a:moveTo>
                  <a:lnTo>
                    <a:pt x="211" y="6"/>
                  </a:lnTo>
                  <a:lnTo>
                    <a:pt x="218" y="21"/>
                  </a:lnTo>
                  <a:lnTo>
                    <a:pt x="214" y="21"/>
                  </a:lnTo>
                  <a:lnTo>
                    <a:pt x="213" y="25"/>
                  </a:lnTo>
                  <a:lnTo>
                    <a:pt x="211" y="29"/>
                  </a:lnTo>
                  <a:lnTo>
                    <a:pt x="209" y="35"/>
                  </a:lnTo>
                  <a:lnTo>
                    <a:pt x="209" y="40"/>
                  </a:lnTo>
                  <a:lnTo>
                    <a:pt x="209" y="48"/>
                  </a:lnTo>
                  <a:lnTo>
                    <a:pt x="213" y="57"/>
                  </a:lnTo>
                  <a:lnTo>
                    <a:pt x="222" y="67"/>
                  </a:lnTo>
                  <a:lnTo>
                    <a:pt x="41" y="367"/>
                  </a:lnTo>
                  <a:lnTo>
                    <a:pt x="38" y="365"/>
                  </a:lnTo>
                  <a:lnTo>
                    <a:pt x="30" y="367"/>
                  </a:lnTo>
                  <a:lnTo>
                    <a:pt x="24" y="367"/>
                  </a:lnTo>
                  <a:lnTo>
                    <a:pt x="19" y="369"/>
                  </a:lnTo>
                  <a:lnTo>
                    <a:pt x="11" y="371"/>
                  </a:lnTo>
                  <a:lnTo>
                    <a:pt x="7" y="375"/>
                  </a:lnTo>
                  <a:lnTo>
                    <a:pt x="3" y="365"/>
                  </a:lnTo>
                  <a:lnTo>
                    <a:pt x="0" y="358"/>
                  </a:lnTo>
                  <a:lnTo>
                    <a:pt x="5" y="352"/>
                  </a:lnTo>
                  <a:lnTo>
                    <a:pt x="13" y="348"/>
                  </a:lnTo>
                  <a:lnTo>
                    <a:pt x="21" y="346"/>
                  </a:lnTo>
                  <a:lnTo>
                    <a:pt x="32" y="348"/>
                  </a:lnTo>
                  <a:lnTo>
                    <a:pt x="197" y="69"/>
                  </a:lnTo>
                  <a:lnTo>
                    <a:pt x="195" y="67"/>
                  </a:lnTo>
                  <a:lnTo>
                    <a:pt x="195" y="65"/>
                  </a:lnTo>
                  <a:lnTo>
                    <a:pt x="192" y="59"/>
                  </a:lnTo>
                  <a:lnTo>
                    <a:pt x="190" y="54"/>
                  </a:lnTo>
                  <a:lnTo>
                    <a:pt x="188" y="46"/>
                  </a:lnTo>
                  <a:lnTo>
                    <a:pt x="188" y="38"/>
                  </a:lnTo>
                  <a:lnTo>
                    <a:pt x="188" y="31"/>
                  </a:lnTo>
                  <a:lnTo>
                    <a:pt x="192" y="25"/>
                  </a:lnTo>
                  <a:lnTo>
                    <a:pt x="100" y="21"/>
                  </a:lnTo>
                  <a:lnTo>
                    <a:pt x="93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5" name="Freeform 47"/>
            <p:cNvSpPr>
              <a:spLocks/>
            </p:cNvSpPr>
            <p:nvPr/>
          </p:nvSpPr>
          <p:spPr bwMode="auto">
            <a:xfrm>
              <a:off x="5922070" y="4767064"/>
              <a:ext cx="46038" cy="46038"/>
            </a:xfrm>
            <a:custGeom>
              <a:avLst/>
              <a:gdLst/>
              <a:ahLst/>
              <a:cxnLst>
                <a:cxn ang="0">
                  <a:pos x="11" y="57"/>
                </a:cxn>
                <a:cxn ang="0">
                  <a:pos x="11" y="55"/>
                </a:cxn>
                <a:cxn ang="0">
                  <a:pos x="15" y="55"/>
                </a:cxn>
                <a:cxn ang="0">
                  <a:pos x="21" y="51"/>
                </a:cxn>
                <a:cxn ang="0">
                  <a:pos x="30" y="49"/>
                </a:cxn>
                <a:cxn ang="0">
                  <a:pos x="38" y="43"/>
                </a:cxn>
                <a:cxn ang="0">
                  <a:pos x="46" y="38"/>
                </a:cxn>
                <a:cxn ang="0">
                  <a:pos x="49" y="32"/>
                </a:cxn>
                <a:cxn ang="0">
                  <a:pos x="51" y="28"/>
                </a:cxn>
                <a:cxn ang="0">
                  <a:pos x="53" y="22"/>
                </a:cxn>
                <a:cxn ang="0">
                  <a:pos x="57" y="17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4" y="5"/>
                </a:cxn>
                <a:cxn ang="0">
                  <a:pos x="42" y="9"/>
                </a:cxn>
                <a:cxn ang="0">
                  <a:pos x="36" y="17"/>
                </a:cxn>
                <a:cxn ang="0">
                  <a:pos x="30" y="22"/>
                </a:cxn>
                <a:cxn ang="0">
                  <a:pos x="23" y="28"/>
                </a:cxn>
                <a:cxn ang="0">
                  <a:pos x="13" y="34"/>
                </a:cxn>
                <a:cxn ang="0">
                  <a:pos x="4" y="38"/>
                </a:cxn>
                <a:cxn ang="0">
                  <a:pos x="0" y="53"/>
                </a:cxn>
                <a:cxn ang="0">
                  <a:pos x="11" y="57"/>
                </a:cxn>
                <a:cxn ang="0">
                  <a:pos x="11" y="57"/>
                </a:cxn>
              </a:cxnLst>
              <a:rect l="0" t="0" r="r" b="b"/>
              <a:pathLst>
                <a:path w="57" h="57">
                  <a:moveTo>
                    <a:pt x="11" y="57"/>
                  </a:moveTo>
                  <a:lnTo>
                    <a:pt x="11" y="55"/>
                  </a:lnTo>
                  <a:lnTo>
                    <a:pt x="15" y="55"/>
                  </a:lnTo>
                  <a:lnTo>
                    <a:pt x="21" y="51"/>
                  </a:lnTo>
                  <a:lnTo>
                    <a:pt x="30" y="49"/>
                  </a:lnTo>
                  <a:lnTo>
                    <a:pt x="38" y="43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8"/>
                  </a:lnTo>
                  <a:lnTo>
                    <a:pt x="53" y="22"/>
                  </a:lnTo>
                  <a:lnTo>
                    <a:pt x="57" y="17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5"/>
                  </a:lnTo>
                  <a:lnTo>
                    <a:pt x="42" y="9"/>
                  </a:lnTo>
                  <a:lnTo>
                    <a:pt x="36" y="17"/>
                  </a:lnTo>
                  <a:lnTo>
                    <a:pt x="30" y="22"/>
                  </a:lnTo>
                  <a:lnTo>
                    <a:pt x="23" y="28"/>
                  </a:lnTo>
                  <a:lnTo>
                    <a:pt x="13" y="34"/>
                  </a:lnTo>
                  <a:lnTo>
                    <a:pt x="4" y="38"/>
                  </a:lnTo>
                  <a:lnTo>
                    <a:pt x="0" y="53"/>
                  </a:lnTo>
                  <a:lnTo>
                    <a:pt x="11" y="57"/>
                  </a:lnTo>
                  <a:lnTo>
                    <a:pt x="11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6" name="Freeform 48"/>
            <p:cNvSpPr>
              <a:spLocks/>
            </p:cNvSpPr>
            <p:nvPr/>
          </p:nvSpPr>
          <p:spPr bwMode="auto">
            <a:xfrm>
              <a:off x="5891907" y="4871839"/>
              <a:ext cx="76200" cy="96838"/>
            </a:xfrm>
            <a:custGeom>
              <a:avLst/>
              <a:gdLst/>
              <a:ahLst/>
              <a:cxnLst>
                <a:cxn ang="0">
                  <a:pos x="63" y="24"/>
                </a:cxn>
                <a:cxn ang="0">
                  <a:pos x="68" y="28"/>
                </a:cxn>
                <a:cxn ang="0">
                  <a:pos x="72" y="34"/>
                </a:cxn>
                <a:cxn ang="0">
                  <a:pos x="76" y="49"/>
                </a:cxn>
                <a:cxn ang="0">
                  <a:pos x="72" y="64"/>
                </a:cxn>
                <a:cxn ang="0">
                  <a:pos x="67" y="78"/>
                </a:cxn>
                <a:cxn ang="0">
                  <a:pos x="57" y="87"/>
                </a:cxn>
                <a:cxn ang="0">
                  <a:pos x="51" y="95"/>
                </a:cxn>
                <a:cxn ang="0">
                  <a:pos x="34" y="99"/>
                </a:cxn>
                <a:cxn ang="0">
                  <a:pos x="27" y="95"/>
                </a:cxn>
                <a:cxn ang="0">
                  <a:pos x="23" y="85"/>
                </a:cxn>
                <a:cxn ang="0">
                  <a:pos x="23" y="70"/>
                </a:cxn>
                <a:cxn ang="0">
                  <a:pos x="27" y="53"/>
                </a:cxn>
                <a:cxn ang="0">
                  <a:pos x="36" y="38"/>
                </a:cxn>
                <a:cxn ang="0">
                  <a:pos x="48" y="30"/>
                </a:cxn>
                <a:cxn ang="0">
                  <a:pos x="59" y="24"/>
                </a:cxn>
                <a:cxn ang="0">
                  <a:pos x="59" y="2"/>
                </a:cxn>
                <a:cxn ang="0">
                  <a:pos x="51" y="2"/>
                </a:cxn>
                <a:cxn ang="0">
                  <a:pos x="38" y="7"/>
                </a:cxn>
                <a:cxn ang="0">
                  <a:pos x="27" y="17"/>
                </a:cxn>
                <a:cxn ang="0">
                  <a:pos x="19" y="26"/>
                </a:cxn>
                <a:cxn ang="0">
                  <a:pos x="10" y="42"/>
                </a:cxn>
                <a:cxn ang="0">
                  <a:pos x="0" y="62"/>
                </a:cxn>
                <a:cxn ang="0">
                  <a:pos x="0" y="81"/>
                </a:cxn>
                <a:cxn ang="0">
                  <a:pos x="0" y="91"/>
                </a:cxn>
                <a:cxn ang="0">
                  <a:pos x="4" y="97"/>
                </a:cxn>
                <a:cxn ang="0">
                  <a:pos x="10" y="108"/>
                </a:cxn>
                <a:cxn ang="0">
                  <a:pos x="21" y="118"/>
                </a:cxn>
                <a:cxn ang="0">
                  <a:pos x="30" y="119"/>
                </a:cxn>
                <a:cxn ang="0">
                  <a:pos x="44" y="121"/>
                </a:cxn>
                <a:cxn ang="0">
                  <a:pos x="55" y="118"/>
                </a:cxn>
                <a:cxn ang="0">
                  <a:pos x="65" y="110"/>
                </a:cxn>
                <a:cxn ang="0">
                  <a:pos x="80" y="95"/>
                </a:cxn>
                <a:cxn ang="0">
                  <a:pos x="89" y="76"/>
                </a:cxn>
                <a:cxn ang="0">
                  <a:pos x="95" y="61"/>
                </a:cxn>
                <a:cxn ang="0">
                  <a:pos x="97" y="47"/>
                </a:cxn>
                <a:cxn ang="0">
                  <a:pos x="95" y="34"/>
                </a:cxn>
                <a:cxn ang="0">
                  <a:pos x="91" y="21"/>
                </a:cxn>
                <a:cxn ang="0">
                  <a:pos x="84" y="9"/>
                </a:cxn>
                <a:cxn ang="0">
                  <a:pos x="80" y="7"/>
                </a:cxn>
                <a:cxn ang="0">
                  <a:pos x="70" y="2"/>
                </a:cxn>
                <a:cxn ang="0">
                  <a:pos x="65" y="0"/>
                </a:cxn>
              </a:cxnLst>
              <a:rect l="0" t="0" r="r" b="b"/>
              <a:pathLst>
                <a:path w="97" h="121">
                  <a:moveTo>
                    <a:pt x="65" y="0"/>
                  </a:moveTo>
                  <a:lnTo>
                    <a:pt x="63" y="24"/>
                  </a:lnTo>
                  <a:lnTo>
                    <a:pt x="65" y="24"/>
                  </a:lnTo>
                  <a:lnTo>
                    <a:pt x="68" y="28"/>
                  </a:lnTo>
                  <a:lnTo>
                    <a:pt x="70" y="30"/>
                  </a:lnTo>
                  <a:lnTo>
                    <a:pt x="72" y="34"/>
                  </a:lnTo>
                  <a:lnTo>
                    <a:pt x="74" y="42"/>
                  </a:lnTo>
                  <a:lnTo>
                    <a:pt x="76" y="49"/>
                  </a:lnTo>
                  <a:lnTo>
                    <a:pt x="74" y="57"/>
                  </a:lnTo>
                  <a:lnTo>
                    <a:pt x="72" y="64"/>
                  </a:lnTo>
                  <a:lnTo>
                    <a:pt x="68" y="70"/>
                  </a:lnTo>
                  <a:lnTo>
                    <a:pt x="67" y="78"/>
                  </a:lnTo>
                  <a:lnTo>
                    <a:pt x="61" y="81"/>
                  </a:lnTo>
                  <a:lnTo>
                    <a:pt x="57" y="87"/>
                  </a:lnTo>
                  <a:lnTo>
                    <a:pt x="53" y="91"/>
                  </a:lnTo>
                  <a:lnTo>
                    <a:pt x="51" y="95"/>
                  </a:lnTo>
                  <a:lnTo>
                    <a:pt x="42" y="97"/>
                  </a:lnTo>
                  <a:lnTo>
                    <a:pt x="34" y="99"/>
                  </a:lnTo>
                  <a:lnTo>
                    <a:pt x="30" y="97"/>
                  </a:lnTo>
                  <a:lnTo>
                    <a:pt x="27" y="95"/>
                  </a:lnTo>
                  <a:lnTo>
                    <a:pt x="25" y="91"/>
                  </a:lnTo>
                  <a:lnTo>
                    <a:pt x="23" y="85"/>
                  </a:lnTo>
                  <a:lnTo>
                    <a:pt x="21" y="78"/>
                  </a:lnTo>
                  <a:lnTo>
                    <a:pt x="23" y="70"/>
                  </a:lnTo>
                  <a:lnTo>
                    <a:pt x="23" y="62"/>
                  </a:lnTo>
                  <a:lnTo>
                    <a:pt x="27" y="53"/>
                  </a:lnTo>
                  <a:lnTo>
                    <a:pt x="30" y="45"/>
                  </a:lnTo>
                  <a:lnTo>
                    <a:pt x="36" y="38"/>
                  </a:lnTo>
                  <a:lnTo>
                    <a:pt x="40" y="32"/>
                  </a:lnTo>
                  <a:lnTo>
                    <a:pt x="48" y="30"/>
                  </a:lnTo>
                  <a:lnTo>
                    <a:pt x="51" y="26"/>
                  </a:lnTo>
                  <a:lnTo>
                    <a:pt x="59" y="24"/>
                  </a:lnTo>
                  <a:lnTo>
                    <a:pt x="61" y="2"/>
                  </a:lnTo>
                  <a:lnTo>
                    <a:pt x="59" y="2"/>
                  </a:lnTo>
                  <a:lnTo>
                    <a:pt x="55" y="2"/>
                  </a:lnTo>
                  <a:lnTo>
                    <a:pt x="51" y="2"/>
                  </a:lnTo>
                  <a:lnTo>
                    <a:pt x="46" y="3"/>
                  </a:lnTo>
                  <a:lnTo>
                    <a:pt x="38" y="7"/>
                  </a:lnTo>
                  <a:lnTo>
                    <a:pt x="30" y="13"/>
                  </a:lnTo>
                  <a:lnTo>
                    <a:pt x="27" y="17"/>
                  </a:lnTo>
                  <a:lnTo>
                    <a:pt x="23" y="21"/>
                  </a:lnTo>
                  <a:lnTo>
                    <a:pt x="19" y="26"/>
                  </a:lnTo>
                  <a:lnTo>
                    <a:pt x="15" y="32"/>
                  </a:lnTo>
                  <a:lnTo>
                    <a:pt x="10" y="42"/>
                  </a:lnTo>
                  <a:lnTo>
                    <a:pt x="6" y="53"/>
                  </a:lnTo>
                  <a:lnTo>
                    <a:pt x="0" y="62"/>
                  </a:lnTo>
                  <a:lnTo>
                    <a:pt x="0" y="74"/>
                  </a:lnTo>
                  <a:lnTo>
                    <a:pt x="0" y="81"/>
                  </a:lnTo>
                  <a:lnTo>
                    <a:pt x="0" y="87"/>
                  </a:lnTo>
                  <a:lnTo>
                    <a:pt x="0" y="91"/>
                  </a:lnTo>
                  <a:lnTo>
                    <a:pt x="2" y="93"/>
                  </a:lnTo>
                  <a:lnTo>
                    <a:pt x="4" y="97"/>
                  </a:lnTo>
                  <a:lnTo>
                    <a:pt x="6" y="102"/>
                  </a:lnTo>
                  <a:lnTo>
                    <a:pt x="10" y="108"/>
                  </a:lnTo>
                  <a:lnTo>
                    <a:pt x="13" y="112"/>
                  </a:lnTo>
                  <a:lnTo>
                    <a:pt x="21" y="118"/>
                  </a:lnTo>
                  <a:lnTo>
                    <a:pt x="25" y="119"/>
                  </a:lnTo>
                  <a:lnTo>
                    <a:pt x="30" y="119"/>
                  </a:lnTo>
                  <a:lnTo>
                    <a:pt x="36" y="119"/>
                  </a:lnTo>
                  <a:lnTo>
                    <a:pt x="44" y="121"/>
                  </a:lnTo>
                  <a:lnTo>
                    <a:pt x="49" y="119"/>
                  </a:lnTo>
                  <a:lnTo>
                    <a:pt x="55" y="118"/>
                  </a:lnTo>
                  <a:lnTo>
                    <a:pt x="59" y="114"/>
                  </a:lnTo>
                  <a:lnTo>
                    <a:pt x="65" y="110"/>
                  </a:lnTo>
                  <a:lnTo>
                    <a:pt x="72" y="102"/>
                  </a:lnTo>
                  <a:lnTo>
                    <a:pt x="80" y="95"/>
                  </a:lnTo>
                  <a:lnTo>
                    <a:pt x="86" y="83"/>
                  </a:lnTo>
                  <a:lnTo>
                    <a:pt x="89" y="76"/>
                  </a:lnTo>
                  <a:lnTo>
                    <a:pt x="93" y="66"/>
                  </a:lnTo>
                  <a:lnTo>
                    <a:pt x="95" y="61"/>
                  </a:lnTo>
                  <a:lnTo>
                    <a:pt x="95" y="53"/>
                  </a:lnTo>
                  <a:lnTo>
                    <a:pt x="97" y="47"/>
                  </a:lnTo>
                  <a:lnTo>
                    <a:pt x="95" y="40"/>
                  </a:lnTo>
                  <a:lnTo>
                    <a:pt x="95" y="34"/>
                  </a:lnTo>
                  <a:lnTo>
                    <a:pt x="93" y="26"/>
                  </a:lnTo>
                  <a:lnTo>
                    <a:pt x="91" y="21"/>
                  </a:lnTo>
                  <a:lnTo>
                    <a:pt x="88" y="15"/>
                  </a:lnTo>
                  <a:lnTo>
                    <a:pt x="84" y="9"/>
                  </a:lnTo>
                  <a:lnTo>
                    <a:pt x="82" y="7"/>
                  </a:lnTo>
                  <a:lnTo>
                    <a:pt x="80" y="7"/>
                  </a:lnTo>
                  <a:lnTo>
                    <a:pt x="76" y="3"/>
                  </a:lnTo>
                  <a:lnTo>
                    <a:pt x="70" y="2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7" name="Freeform 49"/>
            <p:cNvSpPr>
              <a:spLocks/>
            </p:cNvSpPr>
            <p:nvPr/>
          </p:nvSpPr>
          <p:spPr bwMode="auto">
            <a:xfrm>
              <a:off x="5933182" y="4871839"/>
              <a:ext cx="14288" cy="19050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7" y="7"/>
                </a:cxn>
                <a:cxn ang="0">
                  <a:pos x="10" y="24"/>
                </a:cxn>
                <a:cxn ang="0">
                  <a:pos x="6" y="24"/>
                </a:cxn>
                <a:cxn ang="0">
                  <a:pos x="0" y="17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7" h="24">
                  <a:moveTo>
                    <a:pt x="4" y="3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7" y="7"/>
                  </a:lnTo>
                  <a:lnTo>
                    <a:pt x="10" y="24"/>
                  </a:lnTo>
                  <a:lnTo>
                    <a:pt x="6" y="24"/>
                  </a:lnTo>
                  <a:lnTo>
                    <a:pt x="0" y="17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0" name="Freeform 50"/>
            <p:cNvSpPr>
              <a:spLocks/>
            </p:cNvSpPr>
            <p:nvPr/>
          </p:nvSpPr>
          <p:spPr bwMode="auto">
            <a:xfrm>
              <a:off x="6023670" y="4740076"/>
              <a:ext cx="315913" cy="384175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398" y="456"/>
                </a:cxn>
                <a:cxn ang="0">
                  <a:pos x="116" y="483"/>
                </a:cxn>
                <a:cxn ang="0">
                  <a:pos x="0" y="257"/>
                </a:cxn>
                <a:cxn ang="0">
                  <a:pos x="35" y="213"/>
                </a:cxn>
                <a:cxn ang="0">
                  <a:pos x="141" y="436"/>
                </a:cxn>
                <a:cxn ang="0">
                  <a:pos x="322" y="417"/>
                </a:cxn>
                <a:cxn ang="0">
                  <a:pos x="135" y="52"/>
                </a:cxn>
                <a:cxn ang="0">
                  <a:pos x="162" y="0"/>
                </a:cxn>
                <a:cxn ang="0">
                  <a:pos x="162" y="0"/>
                </a:cxn>
              </a:cxnLst>
              <a:rect l="0" t="0" r="r" b="b"/>
              <a:pathLst>
                <a:path w="398" h="483">
                  <a:moveTo>
                    <a:pt x="162" y="0"/>
                  </a:moveTo>
                  <a:lnTo>
                    <a:pt x="398" y="456"/>
                  </a:lnTo>
                  <a:lnTo>
                    <a:pt x="116" y="483"/>
                  </a:lnTo>
                  <a:lnTo>
                    <a:pt x="0" y="257"/>
                  </a:lnTo>
                  <a:lnTo>
                    <a:pt x="35" y="213"/>
                  </a:lnTo>
                  <a:lnTo>
                    <a:pt x="141" y="436"/>
                  </a:lnTo>
                  <a:lnTo>
                    <a:pt x="322" y="417"/>
                  </a:lnTo>
                  <a:lnTo>
                    <a:pt x="135" y="52"/>
                  </a:lnTo>
                  <a:lnTo>
                    <a:pt x="162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1" name="Freeform 51"/>
            <p:cNvSpPr>
              <a:spLocks/>
            </p:cNvSpPr>
            <p:nvPr/>
          </p:nvSpPr>
          <p:spPr bwMode="auto">
            <a:xfrm>
              <a:off x="5807770" y="4728964"/>
              <a:ext cx="347663" cy="396875"/>
            </a:xfrm>
            <a:custGeom>
              <a:avLst/>
              <a:gdLst/>
              <a:ahLst/>
              <a:cxnLst>
                <a:cxn ang="0">
                  <a:pos x="22" y="247"/>
                </a:cxn>
                <a:cxn ang="0">
                  <a:pos x="5" y="230"/>
                </a:cxn>
                <a:cxn ang="0">
                  <a:pos x="5" y="211"/>
                </a:cxn>
                <a:cxn ang="0">
                  <a:pos x="19" y="190"/>
                </a:cxn>
                <a:cxn ang="0">
                  <a:pos x="30" y="169"/>
                </a:cxn>
                <a:cxn ang="0">
                  <a:pos x="41" y="148"/>
                </a:cxn>
                <a:cxn ang="0">
                  <a:pos x="55" y="129"/>
                </a:cxn>
                <a:cxn ang="0">
                  <a:pos x="66" y="110"/>
                </a:cxn>
                <a:cxn ang="0">
                  <a:pos x="77" y="91"/>
                </a:cxn>
                <a:cxn ang="0">
                  <a:pos x="87" y="76"/>
                </a:cxn>
                <a:cxn ang="0">
                  <a:pos x="96" y="59"/>
                </a:cxn>
                <a:cxn ang="0">
                  <a:pos x="104" y="46"/>
                </a:cxn>
                <a:cxn ang="0">
                  <a:pos x="112" y="32"/>
                </a:cxn>
                <a:cxn ang="0">
                  <a:pos x="119" y="21"/>
                </a:cxn>
                <a:cxn ang="0">
                  <a:pos x="127" y="10"/>
                </a:cxn>
                <a:cxn ang="0">
                  <a:pos x="133" y="0"/>
                </a:cxn>
                <a:cxn ang="0">
                  <a:pos x="437" y="15"/>
                </a:cxn>
                <a:cxn ang="0">
                  <a:pos x="117" y="471"/>
                </a:cxn>
                <a:cxn ang="0">
                  <a:pos x="165" y="34"/>
                </a:cxn>
                <a:cxn ang="0">
                  <a:pos x="161" y="40"/>
                </a:cxn>
                <a:cxn ang="0">
                  <a:pos x="153" y="55"/>
                </a:cxn>
                <a:cxn ang="0">
                  <a:pos x="146" y="63"/>
                </a:cxn>
                <a:cxn ang="0">
                  <a:pos x="138" y="76"/>
                </a:cxn>
                <a:cxn ang="0">
                  <a:pos x="131" y="89"/>
                </a:cxn>
                <a:cxn ang="0">
                  <a:pos x="123" y="107"/>
                </a:cxn>
                <a:cxn ang="0">
                  <a:pos x="112" y="122"/>
                </a:cxn>
                <a:cxn ang="0">
                  <a:pos x="100" y="139"/>
                </a:cxn>
                <a:cxn ang="0">
                  <a:pos x="89" y="156"/>
                </a:cxn>
                <a:cxn ang="0">
                  <a:pos x="79" y="177"/>
                </a:cxn>
                <a:cxn ang="0">
                  <a:pos x="66" y="196"/>
                </a:cxn>
                <a:cxn ang="0">
                  <a:pos x="55" y="215"/>
                </a:cxn>
                <a:cxn ang="0">
                  <a:pos x="41" y="236"/>
                </a:cxn>
                <a:cxn ang="0">
                  <a:pos x="32" y="257"/>
                </a:cxn>
              </a:cxnLst>
              <a:rect l="0" t="0" r="r" b="b"/>
              <a:pathLst>
                <a:path w="437" h="502">
                  <a:moveTo>
                    <a:pt x="32" y="257"/>
                  </a:moveTo>
                  <a:lnTo>
                    <a:pt x="22" y="247"/>
                  </a:lnTo>
                  <a:lnTo>
                    <a:pt x="15" y="240"/>
                  </a:lnTo>
                  <a:lnTo>
                    <a:pt x="5" y="230"/>
                  </a:lnTo>
                  <a:lnTo>
                    <a:pt x="0" y="223"/>
                  </a:lnTo>
                  <a:lnTo>
                    <a:pt x="5" y="211"/>
                  </a:lnTo>
                  <a:lnTo>
                    <a:pt x="11" y="202"/>
                  </a:lnTo>
                  <a:lnTo>
                    <a:pt x="19" y="190"/>
                  </a:lnTo>
                  <a:lnTo>
                    <a:pt x="24" y="181"/>
                  </a:lnTo>
                  <a:lnTo>
                    <a:pt x="30" y="169"/>
                  </a:lnTo>
                  <a:lnTo>
                    <a:pt x="36" y="158"/>
                  </a:lnTo>
                  <a:lnTo>
                    <a:pt x="41" y="148"/>
                  </a:lnTo>
                  <a:lnTo>
                    <a:pt x="49" y="139"/>
                  </a:lnTo>
                  <a:lnTo>
                    <a:pt x="55" y="129"/>
                  </a:lnTo>
                  <a:lnTo>
                    <a:pt x="60" y="120"/>
                  </a:lnTo>
                  <a:lnTo>
                    <a:pt x="66" y="110"/>
                  </a:lnTo>
                  <a:lnTo>
                    <a:pt x="72" y="101"/>
                  </a:lnTo>
                  <a:lnTo>
                    <a:pt x="77" y="91"/>
                  </a:lnTo>
                  <a:lnTo>
                    <a:pt x="81" y="84"/>
                  </a:lnTo>
                  <a:lnTo>
                    <a:pt x="87" y="76"/>
                  </a:lnTo>
                  <a:lnTo>
                    <a:pt x="93" y="69"/>
                  </a:lnTo>
                  <a:lnTo>
                    <a:pt x="96" y="59"/>
                  </a:lnTo>
                  <a:lnTo>
                    <a:pt x="100" y="53"/>
                  </a:lnTo>
                  <a:lnTo>
                    <a:pt x="104" y="46"/>
                  </a:lnTo>
                  <a:lnTo>
                    <a:pt x="110" y="40"/>
                  </a:lnTo>
                  <a:lnTo>
                    <a:pt x="112" y="32"/>
                  </a:lnTo>
                  <a:lnTo>
                    <a:pt x="115" y="27"/>
                  </a:lnTo>
                  <a:lnTo>
                    <a:pt x="119" y="21"/>
                  </a:lnTo>
                  <a:lnTo>
                    <a:pt x="123" y="19"/>
                  </a:lnTo>
                  <a:lnTo>
                    <a:pt x="127" y="10"/>
                  </a:lnTo>
                  <a:lnTo>
                    <a:pt x="131" y="4"/>
                  </a:lnTo>
                  <a:lnTo>
                    <a:pt x="133" y="0"/>
                  </a:lnTo>
                  <a:lnTo>
                    <a:pt x="134" y="0"/>
                  </a:lnTo>
                  <a:lnTo>
                    <a:pt x="437" y="15"/>
                  </a:lnTo>
                  <a:lnTo>
                    <a:pt x="152" y="502"/>
                  </a:lnTo>
                  <a:lnTo>
                    <a:pt x="117" y="471"/>
                  </a:lnTo>
                  <a:lnTo>
                    <a:pt x="368" y="48"/>
                  </a:lnTo>
                  <a:lnTo>
                    <a:pt x="165" y="34"/>
                  </a:lnTo>
                  <a:lnTo>
                    <a:pt x="163" y="36"/>
                  </a:lnTo>
                  <a:lnTo>
                    <a:pt x="161" y="40"/>
                  </a:lnTo>
                  <a:lnTo>
                    <a:pt x="157" y="46"/>
                  </a:lnTo>
                  <a:lnTo>
                    <a:pt x="153" y="55"/>
                  </a:lnTo>
                  <a:lnTo>
                    <a:pt x="148" y="59"/>
                  </a:lnTo>
                  <a:lnTo>
                    <a:pt x="146" y="63"/>
                  </a:lnTo>
                  <a:lnTo>
                    <a:pt x="142" y="70"/>
                  </a:lnTo>
                  <a:lnTo>
                    <a:pt x="138" y="76"/>
                  </a:lnTo>
                  <a:lnTo>
                    <a:pt x="134" y="82"/>
                  </a:lnTo>
                  <a:lnTo>
                    <a:pt x="131" y="89"/>
                  </a:lnTo>
                  <a:lnTo>
                    <a:pt x="127" y="97"/>
                  </a:lnTo>
                  <a:lnTo>
                    <a:pt x="123" y="107"/>
                  </a:lnTo>
                  <a:lnTo>
                    <a:pt x="115" y="114"/>
                  </a:lnTo>
                  <a:lnTo>
                    <a:pt x="112" y="122"/>
                  </a:lnTo>
                  <a:lnTo>
                    <a:pt x="106" y="129"/>
                  </a:lnTo>
                  <a:lnTo>
                    <a:pt x="100" y="139"/>
                  </a:lnTo>
                  <a:lnTo>
                    <a:pt x="95" y="148"/>
                  </a:lnTo>
                  <a:lnTo>
                    <a:pt x="89" y="156"/>
                  </a:lnTo>
                  <a:lnTo>
                    <a:pt x="83" y="167"/>
                  </a:lnTo>
                  <a:lnTo>
                    <a:pt x="79" y="177"/>
                  </a:lnTo>
                  <a:lnTo>
                    <a:pt x="72" y="186"/>
                  </a:lnTo>
                  <a:lnTo>
                    <a:pt x="66" y="196"/>
                  </a:lnTo>
                  <a:lnTo>
                    <a:pt x="60" y="205"/>
                  </a:lnTo>
                  <a:lnTo>
                    <a:pt x="55" y="215"/>
                  </a:lnTo>
                  <a:lnTo>
                    <a:pt x="49" y="226"/>
                  </a:lnTo>
                  <a:lnTo>
                    <a:pt x="41" y="236"/>
                  </a:lnTo>
                  <a:lnTo>
                    <a:pt x="36" y="245"/>
                  </a:lnTo>
                  <a:lnTo>
                    <a:pt x="32" y="257"/>
                  </a:lnTo>
                  <a:lnTo>
                    <a:pt x="32" y="2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2" name="Freeform 52"/>
            <p:cNvSpPr>
              <a:spLocks/>
            </p:cNvSpPr>
            <p:nvPr/>
          </p:nvSpPr>
          <p:spPr bwMode="auto">
            <a:xfrm>
              <a:off x="5833170" y="4795639"/>
              <a:ext cx="101600" cy="168275"/>
            </a:xfrm>
            <a:custGeom>
              <a:avLst/>
              <a:gdLst/>
              <a:ahLst/>
              <a:cxnLst>
                <a:cxn ang="0">
                  <a:pos x="9" y="211"/>
                </a:cxn>
                <a:cxn ang="0">
                  <a:pos x="4" y="201"/>
                </a:cxn>
                <a:cxn ang="0">
                  <a:pos x="0" y="192"/>
                </a:cxn>
                <a:cxn ang="0">
                  <a:pos x="4" y="184"/>
                </a:cxn>
                <a:cxn ang="0">
                  <a:pos x="9" y="175"/>
                </a:cxn>
                <a:cxn ang="0">
                  <a:pos x="13" y="165"/>
                </a:cxn>
                <a:cxn ang="0">
                  <a:pos x="19" y="157"/>
                </a:cxn>
                <a:cxn ang="0">
                  <a:pos x="23" y="148"/>
                </a:cxn>
                <a:cxn ang="0">
                  <a:pos x="28" y="140"/>
                </a:cxn>
                <a:cxn ang="0">
                  <a:pos x="34" y="131"/>
                </a:cxn>
                <a:cxn ang="0">
                  <a:pos x="40" y="123"/>
                </a:cxn>
                <a:cxn ang="0">
                  <a:pos x="44" y="114"/>
                </a:cxn>
                <a:cxn ang="0">
                  <a:pos x="49" y="106"/>
                </a:cxn>
                <a:cxn ang="0">
                  <a:pos x="53" y="98"/>
                </a:cxn>
                <a:cxn ang="0">
                  <a:pos x="59" y="91"/>
                </a:cxn>
                <a:cxn ang="0">
                  <a:pos x="63" y="81"/>
                </a:cxn>
                <a:cxn ang="0">
                  <a:pos x="68" y="76"/>
                </a:cxn>
                <a:cxn ang="0">
                  <a:pos x="72" y="68"/>
                </a:cxn>
                <a:cxn ang="0">
                  <a:pos x="78" y="62"/>
                </a:cxn>
                <a:cxn ang="0">
                  <a:pos x="80" y="55"/>
                </a:cxn>
                <a:cxn ang="0">
                  <a:pos x="83" y="47"/>
                </a:cxn>
                <a:cxn ang="0">
                  <a:pos x="87" y="41"/>
                </a:cxn>
                <a:cxn ang="0">
                  <a:pos x="93" y="36"/>
                </a:cxn>
                <a:cxn ang="0">
                  <a:pos x="99" y="24"/>
                </a:cxn>
                <a:cxn ang="0">
                  <a:pos x="104" y="17"/>
                </a:cxn>
                <a:cxn ang="0">
                  <a:pos x="108" y="7"/>
                </a:cxn>
                <a:cxn ang="0">
                  <a:pos x="112" y="3"/>
                </a:cxn>
                <a:cxn ang="0">
                  <a:pos x="114" y="0"/>
                </a:cxn>
                <a:cxn ang="0">
                  <a:pos x="116" y="0"/>
                </a:cxn>
                <a:cxn ang="0">
                  <a:pos x="116" y="2"/>
                </a:cxn>
                <a:cxn ang="0">
                  <a:pos x="121" y="7"/>
                </a:cxn>
                <a:cxn ang="0">
                  <a:pos x="125" y="15"/>
                </a:cxn>
                <a:cxn ang="0">
                  <a:pos x="127" y="19"/>
                </a:cxn>
                <a:cxn ang="0">
                  <a:pos x="125" y="19"/>
                </a:cxn>
                <a:cxn ang="0">
                  <a:pos x="123" y="22"/>
                </a:cxn>
                <a:cxn ang="0">
                  <a:pos x="120" y="28"/>
                </a:cxn>
                <a:cxn ang="0">
                  <a:pos x="116" y="36"/>
                </a:cxn>
                <a:cxn ang="0">
                  <a:pos x="112" y="40"/>
                </a:cxn>
                <a:cxn ang="0">
                  <a:pos x="108" y="45"/>
                </a:cxn>
                <a:cxn ang="0">
                  <a:pos x="104" y="51"/>
                </a:cxn>
                <a:cxn ang="0">
                  <a:pos x="102" y="57"/>
                </a:cxn>
                <a:cxn ang="0">
                  <a:pos x="99" y="62"/>
                </a:cxn>
                <a:cxn ang="0">
                  <a:pos x="95" y="68"/>
                </a:cxn>
                <a:cxn ang="0">
                  <a:pos x="91" y="76"/>
                </a:cxn>
                <a:cxn ang="0">
                  <a:pos x="87" y="83"/>
                </a:cxn>
                <a:cxn ang="0">
                  <a:pos x="82" y="89"/>
                </a:cxn>
                <a:cxn ang="0">
                  <a:pos x="78" y="97"/>
                </a:cxn>
                <a:cxn ang="0">
                  <a:pos x="72" y="104"/>
                </a:cxn>
                <a:cxn ang="0">
                  <a:pos x="68" y="112"/>
                </a:cxn>
                <a:cxn ang="0">
                  <a:pos x="63" y="119"/>
                </a:cxn>
                <a:cxn ang="0">
                  <a:pos x="57" y="129"/>
                </a:cxn>
                <a:cxn ang="0">
                  <a:pos x="53" y="137"/>
                </a:cxn>
                <a:cxn ang="0">
                  <a:pos x="49" y="144"/>
                </a:cxn>
                <a:cxn ang="0">
                  <a:pos x="44" y="154"/>
                </a:cxn>
                <a:cxn ang="0">
                  <a:pos x="38" y="161"/>
                </a:cxn>
                <a:cxn ang="0">
                  <a:pos x="32" y="169"/>
                </a:cxn>
                <a:cxn ang="0">
                  <a:pos x="28" y="176"/>
                </a:cxn>
                <a:cxn ang="0">
                  <a:pos x="23" y="186"/>
                </a:cxn>
                <a:cxn ang="0">
                  <a:pos x="19" y="194"/>
                </a:cxn>
                <a:cxn ang="0">
                  <a:pos x="13" y="201"/>
                </a:cxn>
                <a:cxn ang="0">
                  <a:pos x="9" y="211"/>
                </a:cxn>
                <a:cxn ang="0">
                  <a:pos x="9" y="211"/>
                </a:cxn>
              </a:cxnLst>
              <a:rect l="0" t="0" r="r" b="b"/>
              <a:pathLst>
                <a:path w="127" h="211">
                  <a:moveTo>
                    <a:pt x="9" y="211"/>
                  </a:moveTo>
                  <a:lnTo>
                    <a:pt x="4" y="201"/>
                  </a:lnTo>
                  <a:lnTo>
                    <a:pt x="0" y="192"/>
                  </a:lnTo>
                  <a:lnTo>
                    <a:pt x="4" y="184"/>
                  </a:lnTo>
                  <a:lnTo>
                    <a:pt x="9" y="175"/>
                  </a:lnTo>
                  <a:lnTo>
                    <a:pt x="13" y="165"/>
                  </a:lnTo>
                  <a:lnTo>
                    <a:pt x="19" y="157"/>
                  </a:lnTo>
                  <a:lnTo>
                    <a:pt x="23" y="148"/>
                  </a:lnTo>
                  <a:lnTo>
                    <a:pt x="28" y="140"/>
                  </a:lnTo>
                  <a:lnTo>
                    <a:pt x="34" y="131"/>
                  </a:lnTo>
                  <a:lnTo>
                    <a:pt x="40" y="123"/>
                  </a:lnTo>
                  <a:lnTo>
                    <a:pt x="44" y="114"/>
                  </a:lnTo>
                  <a:lnTo>
                    <a:pt x="49" y="106"/>
                  </a:lnTo>
                  <a:lnTo>
                    <a:pt x="53" y="98"/>
                  </a:lnTo>
                  <a:lnTo>
                    <a:pt x="59" y="91"/>
                  </a:lnTo>
                  <a:lnTo>
                    <a:pt x="63" y="81"/>
                  </a:lnTo>
                  <a:lnTo>
                    <a:pt x="68" y="76"/>
                  </a:lnTo>
                  <a:lnTo>
                    <a:pt x="72" y="68"/>
                  </a:lnTo>
                  <a:lnTo>
                    <a:pt x="78" y="62"/>
                  </a:lnTo>
                  <a:lnTo>
                    <a:pt x="80" y="55"/>
                  </a:lnTo>
                  <a:lnTo>
                    <a:pt x="83" y="47"/>
                  </a:lnTo>
                  <a:lnTo>
                    <a:pt x="87" y="41"/>
                  </a:lnTo>
                  <a:lnTo>
                    <a:pt x="93" y="36"/>
                  </a:lnTo>
                  <a:lnTo>
                    <a:pt x="99" y="24"/>
                  </a:lnTo>
                  <a:lnTo>
                    <a:pt x="104" y="17"/>
                  </a:lnTo>
                  <a:lnTo>
                    <a:pt x="108" y="7"/>
                  </a:lnTo>
                  <a:lnTo>
                    <a:pt x="112" y="3"/>
                  </a:lnTo>
                  <a:lnTo>
                    <a:pt x="114" y="0"/>
                  </a:lnTo>
                  <a:lnTo>
                    <a:pt x="116" y="0"/>
                  </a:lnTo>
                  <a:lnTo>
                    <a:pt x="116" y="2"/>
                  </a:lnTo>
                  <a:lnTo>
                    <a:pt x="121" y="7"/>
                  </a:lnTo>
                  <a:lnTo>
                    <a:pt x="125" y="15"/>
                  </a:lnTo>
                  <a:lnTo>
                    <a:pt x="127" y="19"/>
                  </a:lnTo>
                  <a:lnTo>
                    <a:pt x="125" y="19"/>
                  </a:lnTo>
                  <a:lnTo>
                    <a:pt x="123" y="22"/>
                  </a:lnTo>
                  <a:lnTo>
                    <a:pt x="120" y="28"/>
                  </a:lnTo>
                  <a:lnTo>
                    <a:pt x="116" y="36"/>
                  </a:lnTo>
                  <a:lnTo>
                    <a:pt x="112" y="40"/>
                  </a:lnTo>
                  <a:lnTo>
                    <a:pt x="108" y="45"/>
                  </a:lnTo>
                  <a:lnTo>
                    <a:pt x="104" y="51"/>
                  </a:lnTo>
                  <a:lnTo>
                    <a:pt x="102" y="57"/>
                  </a:lnTo>
                  <a:lnTo>
                    <a:pt x="99" y="62"/>
                  </a:lnTo>
                  <a:lnTo>
                    <a:pt x="95" y="68"/>
                  </a:lnTo>
                  <a:lnTo>
                    <a:pt x="91" y="76"/>
                  </a:lnTo>
                  <a:lnTo>
                    <a:pt x="87" y="83"/>
                  </a:lnTo>
                  <a:lnTo>
                    <a:pt x="82" y="89"/>
                  </a:lnTo>
                  <a:lnTo>
                    <a:pt x="78" y="97"/>
                  </a:lnTo>
                  <a:lnTo>
                    <a:pt x="72" y="104"/>
                  </a:lnTo>
                  <a:lnTo>
                    <a:pt x="68" y="112"/>
                  </a:lnTo>
                  <a:lnTo>
                    <a:pt x="63" y="119"/>
                  </a:lnTo>
                  <a:lnTo>
                    <a:pt x="57" y="129"/>
                  </a:lnTo>
                  <a:lnTo>
                    <a:pt x="53" y="137"/>
                  </a:lnTo>
                  <a:lnTo>
                    <a:pt x="49" y="144"/>
                  </a:lnTo>
                  <a:lnTo>
                    <a:pt x="44" y="154"/>
                  </a:lnTo>
                  <a:lnTo>
                    <a:pt x="38" y="161"/>
                  </a:lnTo>
                  <a:lnTo>
                    <a:pt x="32" y="169"/>
                  </a:lnTo>
                  <a:lnTo>
                    <a:pt x="28" y="176"/>
                  </a:lnTo>
                  <a:lnTo>
                    <a:pt x="23" y="186"/>
                  </a:lnTo>
                  <a:lnTo>
                    <a:pt x="19" y="194"/>
                  </a:lnTo>
                  <a:lnTo>
                    <a:pt x="13" y="201"/>
                  </a:lnTo>
                  <a:lnTo>
                    <a:pt x="9" y="211"/>
                  </a:lnTo>
                  <a:lnTo>
                    <a:pt x="9" y="2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3" name="Freeform 53"/>
            <p:cNvSpPr>
              <a:spLocks/>
            </p:cNvSpPr>
            <p:nvPr/>
          </p:nvSpPr>
          <p:spPr bwMode="auto">
            <a:xfrm>
              <a:off x="5887145" y="4767064"/>
              <a:ext cx="176213" cy="296863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211" y="5"/>
                </a:cxn>
                <a:cxn ang="0">
                  <a:pos x="219" y="22"/>
                </a:cxn>
                <a:cxn ang="0">
                  <a:pos x="215" y="24"/>
                </a:cxn>
                <a:cxn ang="0">
                  <a:pos x="211" y="32"/>
                </a:cxn>
                <a:cxn ang="0">
                  <a:pos x="209" y="39"/>
                </a:cxn>
                <a:cxn ang="0">
                  <a:pos x="211" y="47"/>
                </a:cxn>
                <a:cxn ang="0">
                  <a:pos x="215" y="55"/>
                </a:cxn>
                <a:cxn ang="0">
                  <a:pos x="223" y="66"/>
                </a:cxn>
                <a:cxn ang="0">
                  <a:pos x="42" y="364"/>
                </a:cxn>
                <a:cxn ang="0">
                  <a:pos x="38" y="364"/>
                </a:cxn>
                <a:cxn ang="0">
                  <a:pos x="31" y="364"/>
                </a:cxn>
                <a:cxn ang="0">
                  <a:pos x="25" y="364"/>
                </a:cxn>
                <a:cxn ang="0">
                  <a:pos x="19" y="368"/>
                </a:cxn>
                <a:cxn ang="0">
                  <a:pos x="14" y="370"/>
                </a:cxn>
                <a:cxn ang="0">
                  <a:pos x="8" y="374"/>
                </a:cxn>
                <a:cxn ang="0">
                  <a:pos x="4" y="364"/>
                </a:cxn>
                <a:cxn ang="0">
                  <a:pos x="0" y="355"/>
                </a:cxn>
                <a:cxn ang="0">
                  <a:pos x="4" y="349"/>
                </a:cxn>
                <a:cxn ang="0">
                  <a:pos x="14" y="347"/>
                </a:cxn>
                <a:cxn ang="0">
                  <a:pos x="21" y="344"/>
                </a:cxn>
                <a:cxn ang="0">
                  <a:pos x="33" y="345"/>
                </a:cxn>
                <a:cxn ang="0">
                  <a:pos x="200" y="70"/>
                </a:cxn>
                <a:cxn ang="0">
                  <a:pos x="198" y="68"/>
                </a:cxn>
                <a:cxn ang="0">
                  <a:pos x="196" y="64"/>
                </a:cxn>
                <a:cxn ang="0">
                  <a:pos x="192" y="58"/>
                </a:cxn>
                <a:cxn ang="0">
                  <a:pos x="190" y="53"/>
                </a:cxn>
                <a:cxn ang="0">
                  <a:pos x="189" y="45"/>
                </a:cxn>
                <a:cxn ang="0">
                  <a:pos x="189" y="38"/>
                </a:cxn>
                <a:cxn ang="0">
                  <a:pos x="189" y="30"/>
                </a:cxn>
                <a:cxn ang="0">
                  <a:pos x="192" y="24"/>
                </a:cxn>
                <a:cxn ang="0">
                  <a:pos x="101" y="20"/>
                </a:cxn>
                <a:cxn ang="0">
                  <a:pos x="94" y="0"/>
                </a:cxn>
                <a:cxn ang="0">
                  <a:pos x="94" y="0"/>
                </a:cxn>
              </a:cxnLst>
              <a:rect l="0" t="0" r="r" b="b"/>
              <a:pathLst>
                <a:path w="223" h="374">
                  <a:moveTo>
                    <a:pt x="94" y="0"/>
                  </a:moveTo>
                  <a:lnTo>
                    <a:pt x="211" y="5"/>
                  </a:lnTo>
                  <a:lnTo>
                    <a:pt x="219" y="22"/>
                  </a:lnTo>
                  <a:lnTo>
                    <a:pt x="215" y="24"/>
                  </a:lnTo>
                  <a:lnTo>
                    <a:pt x="211" y="32"/>
                  </a:lnTo>
                  <a:lnTo>
                    <a:pt x="209" y="39"/>
                  </a:lnTo>
                  <a:lnTo>
                    <a:pt x="211" y="47"/>
                  </a:lnTo>
                  <a:lnTo>
                    <a:pt x="215" y="55"/>
                  </a:lnTo>
                  <a:lnTo>
                    <a:pt x="223" y="66"/>
                  </a:lnTo>
                  <a:lnTo>
                    <a:pt x="42" y="364"/>
                  </a:lnTo>
                  <a:lnTo>
                    <a:pt x="38" y="364"/>
                  </a:lnTo>
                  <a:lnTo>
                    <a:pt x="31" y="364"/>
                  </a:lnTo>
                  <a:lnTo>
                    <a:pt x="25" y="364"/>
                  </a:lnTo>
                  <a:lnTo>
                    <a:pt x="19" y="368"/>
                  </a:lnTo>
                  <a:lnTo>
                    <a:pt x="14" y="370"/>
                  </a:lnTo>
                  <a:lnTo>
                    <a:pt x="8" y="374"/>
                  </a:lnTo>
                  <a:lnTo>
                    <a:pt x="4" y="364"/>
                  </a:lnTo>
                  <a:lnTo>
                    <a:pt x="0" y="355"/>
                  </a:lnTo>
                  <a:lnTo>
                    <a:pt x="4" y="349"/>
                  </a:lnTo>
                  <a:lnTo>
                    <a:pt x="14" y="347"/>
                  </a:lnTo>
                  <a:lnTo>
                    <a:pt x="21" y="344"/>
                  </a:lnTo>
                  <a:lnTo>
                    <a:pt x="33" y="345"/>
                  </a:lnTo>
                  <a:lnTo>
                    <a:pt x="200" y="70"/>
                  </a:lnTo>
                  <a:lnTo>
                    <a:pt x="198" y="68"/>
                  </a:lnTo>
                  <a:lnTo>
                    <a:pt x="196" y="64"/>
                  </a:lnTo>
                  <a:lnTo>
                    <a:pt x="192" y="58"/>
                  </a:lnTo>
                  <a:lnTo>
                    <a:pt x="190" y="53"/>
                  </a:lnTo>
                  <a:lnTo>
                    <a:pt x="189" y="45"/>
                  </a:lnTo>
                  <a:lnTo>
                    <a:pt x="189" y="38"/>
                  </a:lnTo>
                  <a:lnTo>
                    <a:pt x="189" y="30"/>
                  </a:lnTo>
                  <a:lnTo>
                    <a:pt x="192" y="24"/>
                  </a:lnTo>
                  <a:lnTo>
                    <a:pt x="101" y="2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4" name="Freeform 54"/>
            <p:cNvSpPr>
              <a:spLocks/>
            </p:cNvSpPr>
            <p:nvPr/>
          </p:nvSpPr>
          <p:spPr bwMode="auto">
            <a:xfrm>
              <a:off x="5090220" y="4382889"/>
              <a:ext cx="492125" cy="401638"/>
            </a:xfrm>
            <a:custGeom>
              <a:avLst/>
              <a:gdLst/>
              <a:ahLst/>
              <a:cxnLst>
                <a:cxn ang="0">
                  <a:pos x="0" y="498"/>
                </a:cxn>
                <a:cxn ang="0">
                  <a:pos x="306" y="0"/>
                </a:cxn>
                <a:cxn ang="0">
                  <a:pos x="619" y="11"/>
                </a:cxn>
                <a:cxn ang="0">
                  <a:pos x="329" y="505"/>
                </a:cxn>
                <a:cxn ang="0">
                  <a:pos x="294" y="467"/>
                </a:cxn>
                <a:cxn ang="0">
                  <a:pos x="553" y="44"/>
                </a:cxn>
                <a:cxn ang="0">
                  <a:pos x="325" y="36"/>
                </a:cxn>
                <a:cxn ang="0">
                  <a:pos x="61" y="469"/>
                </a:cxn>
                <a:cxn ang="0">
                  <a:pos x="0" y="498"/>
                </a:cxn>
                <a:cxn ang="0">
                  <a:pos x="0" y="498"/>
                </a:cxn>
              </a:cxnLst>
              <a:rect l="0" t="0" r="r" b="b"/>
              <a:pathLst>
                <a:path w="619" h="505">
                  <a:moveTo>
                    <a:pt x="0" y="498"/>
                  </a:moveTo>
                  <a:lnTo>
                    <a:pt x="306" y="0"/>
                  </a:lnTo>
                  <a:lnTo>
                    <a:pt x="619" y="11"/>
                  </a:lnTo>
                  <a:lnTo>
                    <a:pt x="329" y="505"/>
                  </a:lnTo>
                  <a:lnTo>
                    <a:pt x="294" y="467"/>
                  </a:lnTo>
                  <a:lnTo>
                    <a:pt x="553" y="44"/>
                  </a:lnTo>
                  <a:lnTo>
                    <a:pt x="325" y="36"/>
                  </a:lnTo>
                  <a:lnTo>
                    <a:pt x="61" y="469"/>
                  </a:lnTo>
                  <a:lnTo>
                    <a:pt x="0" y="498"/>
                  </a:lnTo>
                  <a:lnTo>
                    <a:pt x="0" y="4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5" name="Freeform 55"/>
            <p:cNvSpPr>
              <a:spLocks/>
            </p:cNvSpPr>
            <p:nvPr/>
          </p:nvSpPr>
          <p:spPr bwMode="auto">
            <a:xfrm>
              <a:off x="5090220" y="4743251"/>
              <a:ext cx="258763" cy="44450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0" y="42"/>
                </a:cxn>
                <a:cxn ang="0">
                  <a:pos x="327" y="55"/>
                </a:cxn>
                <a:cxn ang="0">
                  <a:pos x="315" y="21"/>
                </a:cxn>
                <a:cxn ang="0">
                  <a:pos x="311" y="10"/>
                </a:cxn>
                <a:cxn ang="0">
                  <a:pos x="61" y="0"/>
                </a:cxn>
                <a:cxn ang="0">
                  <a:pos x="21" y="21"/>
                </a:cxn>
                <a:cxn ang="0">
                  <a:pos x="21" y="21"/>
                </a:cxn>
              </a:cxnLst>
              <a:rect l="0" t="0" r="r" b="b"/>
              <a:pathLst>
                <a:path w="327" h="55">
                  <a:moveTo>
                    <a:pt x="21" y="21"/>
                  </a:moveTo>
                  <a:lnTo>
                    <a:pt x="0" y="42"/>
                  </a:lnTo>
                  <a:lnTo>
                    <a:pt x="327" y="55"/>
                  </a:lnTo>
                  <a:lnTo>
                    <a:pt x="315" y="21"/>
                  </a:lnTo>
                  <a:lnTo>
                    <a:pt x="311" y="10"/>
                  </a:lnTo>
                  <a:lnTo>
                    <a:pt x="61" y="0"/>
                  </a:lnTo>
                  <a:lnTo>
                    <a:pt x="21" y="21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6" name="Freeform 56"/>
            <p:cNvSpPr>
              <a:spLocks/>
            </p:cNvSpPr>
            <p:nvPr/>
          </p:nvSpPr>
          <p:spPr bwMode="auto">
            <a:xfrm>
              <a:off x="5182295" y="4417814"/>
              <a:ext cx="304800" cy="327025"/>
            </a:xfrm>
            <a:custGeom>
              <a:avLst/>
              <a:gdLst/>
              <a:ahLst/>
              <a:cxnLst>
                <a:cxn ang="0">
                  <a:pos x="370" y="5"/>
                </a:cxn>
                <a:cxn ang="0">
                  <a:pos x="374" y="23"/>
                </a:cxn>
                <a:cxn ang="0">
                  <a:pos x="370" y="28"/>
                </a:cxn>
                <a:cxn ang="0">
                  <a:pos x="367" y="40"/>
                </a:cxn>
                <a:cxn ang="0">
                  <a:pos x="370" y="53"/>
                </a:cxn>
                <a:cxn ang="0">
                  <a:pos x="376" y="62"/>
                </a:cxn>
                <a:cxn ang="0">
                  <a:pos x="194" y="384"/>
                </a:cxn>
                <a:cxn ang="0">
                  <a:pos x="186" y="384"/>
                </a:cxn>
                <a:cxn ang="0">
                  <a:pos x="171" y="385"/>
                </a:cxn>
                <a:cxn ang="0">
                  <a:pos x="154" y="393"/>
                </a:cxn>
                <a:cxn ang="0">
                  <a:pos x="146" y="401"/>
                </a:cxn>
                <a:cxn ang="0">
                  <a:pos x="144" y="412"/>
                </a:cxn>
                <a:cxn ang="0">
                  <a:pos x="7" y="404"/>
                </a:cxn>
                <a:cxn ang="0">
                  <a:pos x="11" y="393"/>
                </a:cxn>
                <a:cxn ang="0">
                  <a:pos x="11" y="380"/>
                </a:cxn>
                <a:cxn ang="0">
                  <a:pos x="5" y="368"/>
                </a:cxn>
                <a:cxn ang="0">
                  <a:pos x="197" y="38"/>
                </a:cxn>
                <a:cxn ang="0">
                  <a:pos x="26" y="355"/>
                </a:cxn>
                <a:cxn ang="0">
                  <a:pos x="32" y="365"/>
                </a:cxn>
                <a:cxn ang="0">
                  <a:pos x="34" y="376"/>
                </a:cxn>
                <a:cxn ang="0">
                  <a:pos x="34" y="387"/>
                </a:cxn>
                <a:cxn ang="0">
                  <a:pos x="129" y="391"/>
                </a:cxn>
                <a:cxn ang="0">
                  <a:pos x="137" y="382"/>
                </a:cxn>
                <a:cxn ang="0">
                  <a:pos x="150" y="370"/>
                </a:cxn>
                <a:cxn ang="0">
                  <a:pos x="163" y="363"/>
                </a:cxn>
                <a:cxn ang="0">
                  <a:pos x="175" y="361"/>
                </a:cxn>
                <a:cxn ang="0">
                  <a:pos x="359" y="74"/>
                </a:cxn>
                <a:cxn ang="0">
                  <a:pos x="355" y="68"/>
                </a:cxn>
                <a:cxn ang="0">
                  <a:pos x="349" y="57"/>
                </a:cxn>
                <a:cxn ang="0">
                  <a:pos x="346" y="42"/>
                </a:cxn>
                <a:cxn ang="0">
                  <a:pos x="351" y="26"/>
                </a:cxn>
                <a:cxn ang="0">
                  <a:pos x="243" y="0"/>
                </a:cxn>
              </a:cxnLst>
              <a:rect l="0" t="0" r="r" b="b"/>
              <a:pathLst>
                <a:path w="384" h="412">
                  <a:moveTo>
                    <a:pt x="243" y="0"/>
                  </a:moveTo>
                  <a:lnTo>
                    <a:pt x="370" y="5"/>
                  </a:lnTo>
                  <a:lnTo>
                    <a:pt x="376" y="23"/>
                  </a:lnTo>
                  <a:lnTo>
                    <a:pt x="374" y="23"/>
                  </a:lnTo>
                  <a:lnTo>
                    <a:pt x="372" y="24"/>
                  </a:lnTo>
                  <a:lnTo>
                    <a:pt x="370" y="28"/>
                  </a:lnTo>
                  <a:lnTo>
                    <a:pt x="368" y="34"/>
                  </a:lnTo>
                  <a:lnTo>
                    <a:pt x="367" y="40"/>
                  </a:lnTo>
                  <a:lnTo>
                    <a:pt x="370" y="49"/>
                  </a:lnTo>
                  <a:lnTo>
                    <a:pt x="370" y="53"/>
                  </a:lnTo>
                  <a:lnTo>
                    <a:pt x="374" y="57"/>
                  </a:lnTo>
                  <a:lnTo>
                    <a:pt x="376" y="62"/>
                  </a:lnTo>
                  <a:lnTo>
                    <a:pt x="384" y="70"/>
                  </a:lnTo>
                  <a:lnTo>
                    <a:pt x="194" y="384"/>
                  </a:lnTo>
                  <a:lnTo>
                    <a:pt x="192" y="384"/>
                  </a:lnTo>
                  <a:lnTo>
                    <a:pt x="186" y="384"/>
                  </a:lnTo>
                  <a:lnTo>
                    <a:pt x="178" y="384"/>
                  </a:lnTo>
                  <a:lnTo>
                    <a:pt x="171" y="385"/>
                  </a:lnTo>
                  <a:lnTo>
                    <a:pt x="161" y="389"/>
                  </a:lnTo>
                  <a:lnTo>
                    <a:pt x="154" y="393"/>
                  </a:lnTo>
                  <a:lnTo>
                    <a:pt x="150" y="397"/>
                  </a:lnTo>
                  <a:lnTo>
                    <a:pt x="146" y="401"/>
                  </a:lnTo>
                  <a:lnTo>
                    <a:pt x="144" y="406"/>
                  </a:lnTo>
                  <a:lnTo>
                    <a:pt x="144" y="412"/>
                  </a:lnTo>
                  <a:lnTo>
                    <a:pt x="7" y="406"/>
                  </a:lnTo>
                  <a:lnTo>
                    <a:pt x="7" y="404"/>
                  </a:lnTo>
                  <a:lnTo>
                    <a:pt x="9" y="401"/>
                  </a:lnTo>
                  <a:lnTo>
                    <a:pt x="11" y="393"/>
                  </a:lnTo>
                  <a:lnTo>
                    <a:pt x="13" y="387"/>
                  </a:lnTo>
                  <a:lnTo>
                    <a:pt x="11" y="380"/>
                  </a:lnTo>
                  <a:lnTo>
                    <a:pt x="11" y="374"/>
                  </a:lnTo>
                  <a:lnTo>
                    <a:pt x="5" y="368"/>
                  </a:lnTo>
                  <a:lnTo>
                    <a:pt x="0" y="366"/>
                  </a:lnTo>
                  <a:lnTo>
                    <a:pt x="197" y="38"/>
                  </a:lnTo>
                  <a:lnTo>
                    <a:pt x="211" y="57"/>
                  </a:lnTo>
                  <a:lnTo>
                    <a:pt x="26" y="355"/>
                  </a:lnTo>
                  <a:lnTo>
                    <a:pt x="28" y="357"/>
                  </a:lnTo>
                  <a:lnTo>
                    <a:pt x="32" y="365"/>
                  </a:lnTo>
                  <a:lnTo>
                    <a:pt x="34" y="370"/>
                  </a:lnTo>
                  <a:lnTo>
                    <a:pt x="34" y="376"/>
                  </a:lnTo>
                  <a:lnTo>
                    <a:pt x="34" y="380"/>
                  </a:lnTo>
                  <a:lnTo>
                    <a:pt x="34" y="387"/>
                  </a:lnTo>
                  <a:lnTo>
                    <a:pt x="129" y="393"/>
                  </a:lnTo>
                  <a:lnTo>
                    <a:pt x="129" y="391"/>
                  </a:lnTo>
                  <a:lnTo>
                    <a:pt x="133" y="387"/>
                  </a:lnTo>
                  <a:lnTo>
                    <a:pt x="137" y="382"/>
                  </a:lnTo>
                  <a:lnTo>
                    <a:pt x="142" y="376"/>
                  </a:lnTo>
                  <a:lnTo>
                    <a:pt x="150" y="370"/>
                  </a:lnTo>
                  <a:lnTo>
                    <a:pt x="159" y="365"/>
                  </a:lnTo>
                  <a:lnTo>
                    <a:pt x="163" y="363"/>
                  </a:lnTo>
                  <a:lnTo>
                    <a:pt x="169" y="363"/>
                  </a:lnTo>
                  <a:lnTo>
                    <a:pt x="175" y="361"/>
                  </a:lnTo>
                  <a:lnTo>
                    <a:pt x="182" y="363"/>
                  </a:lnTo>
                  <a:lnTo>
                    <a:pt x="359" y="74"/>
                  </a:lnTo>
                  <a:lnTo>
                    <a:pt x="357" y="72"/>
                  </a:lnTo>
                  <a:lnTo>
                    <a:pt x="355" y="68"/>
                  </a:lnTo>
                  <a:lnTo>
                    <a:pt x="353" y="61"/>
                  </a:lnTo>
                  <a:lnTo>
                    <a:pt x="349" y="57"/>
                  </a:lnTo>
                  <a:lnTo>
                    <a:pt x="346" y="49"/>
                  </a:lnTo>
                  <a:lnTo>
                    <a:pt x="346" y="42"/>
                  </a:lnTo>
                  <a:lnTo>
                    <a:pt x="346" y="34"/>
                  </a:lnTo>
                  <a:lnTo>
                    <a:pt x="351" y="26"/>
                  </a:lnTo>
                  <a:lnTo>
                    <a:pt x="254" y="23"/>
                  </a:lnTo>
                  <a:lnTo>
                    <a:pt x="243" y="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7" name="Freeform 57"/>
            <p:cNvSpPr>
              <a:spLocks/>
            </p:cNvSpPr>
            <p:nvPr/>
          </p:nvSpPr>
          <p:spPr bwMode="auto">
            <a:xfrm>
              <a:off x="5336282" y="4417814"/>
              <a:ext cx="47625" cy="44450"/>
            </a:xfrm>
            <a:custGeom>
              <a:avLst/>
              <a:gdLst/>
              <a:ahLst/>
              <a:cxnLst>
                <a:cxn ang="0">
                  <a:pos x="11" y="57"/>
                </a:cxn>
                <a:cxn ang="0">
                  <a:pos x="13" y="57"/>
                </a:cxn>
                <a:cxn ang="0">
                  <a:pos x="19" y="55"/>
                </a:cxn>
                <a:cxn ang="0">
                  <a:pos x="24" y="53"/>
                </a:cxn>
                <a:cxn ang="0">
                  <a:pos x="32" y="51"/>
                </a:cxn>
                <a:cxn ang="0">
                  <a:pos x="41" y="43"/>
                </a:cxn>
                <a:cxn ang="0">
                  <a:pos x="49" y="38"/>
                </a:cxn>
                <a:cxn ang="0">
                  <a:pos x="53" y="34"/>
                </a:cxn>
                <a:cxn ang="0">
                  <a:pos x="55" y="28"/>
                </a:cxn>
                <a:cxn ang="0">
                  <a:pos x="57" y="23"/>
                </a:cxn>
                <a:cxn ang="0">
                  <a:pos x="60" y="19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5" y="5"/>
                </a:cxn>
                <a:cxn ang="0">
                  <a:pos x="41" y="9"/>
                </a:cxn>
                <a:cxn ang="0">
                  <a:pos x="38" y="19"/>
                </a:cxn>
                <a:cxn ang="0">
                  <a:pos x="30" y="24"/>
                </a:cxn>
                <a:cxn ang="0">
                  <a:pos x="24" y="30"/>
                </a:cxn>
                <a:cxn ang="0">
                  <a:pos x="19" y="34"/>
                </a:cxn>
                <a:cxn ang="0">
                  <a:pos x="13" y="36"/>
                </a:cxn>
                <a:cxn ang="0">
                  <a:pos x="7" y="38"/>
                </a:cxn>
                <a:cxn ang="0">
                  <a:pos x="3" y="40"/>
                </a:cxn>
                <a:cxn ang="0">
                  <a:pos x="0" y="55"/>
                </a:cxn>
                <a:cxn ang="0">
                  <a:pos x="11" y="57"/>
                </a:cxn>
                <a:cxn ang="0">
                  <a:pos x="11" y="57"/>
                </a:cxn>
              </a:cxnLst>
              <a:rect l="0" t="0" r="r" b="b"/>
              <a:pathLst>
                <a:path w="60" h="57">
                  <a:moveTo>
                    <a:pt x="11" y="57"/>
                  </a:moveTo>
                  <a:lnTo>
                    <a:pt x="13" y="57"/>
                  </a:lnTo>
                  <a:lnTo>
                    <a:pt x="19" y="55"/>
                  </a:lnTo>
                  <a:lnTo>
                    <a:pt x="24" y="53"/>
                  </a:lnTo>
                  <a:lnTo>
                    <a:pt x="32" y="51"/>
                  </a:lnTo>
                  <a:lnTo>
                    <a:pt x="41" y="43"/>
                  </a:lnTo>
                  <a:lnTo>
                    <a:pt x="49" y="38"/>
                  </a:lnTo>
                  <a:lnTo>
                    <a:pt x="53" y="34"/>
                  </a:lnTo>
                  <a:lnTo>
                    <a:pt x="55" y="28"/>
                  </a:lnTo>
                  <a:lnTo>
                    <a:pt x="57" y="23"/>
                  </a:lnTo>
                  <a:lnTo>
                    <a:pt x="60" y="19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5" y="5"/>
                  </a:lnTo>
                  <a:lnTo>
                    <a:pt x="41" y="9"/>
                  </a:lnTo>
                  <a:lnTo>
                    <a:pt x="38" y="19"/>
                  </a:lnTo>
                  <a:lnTo>
                    <a:pt x="30" y="24"/>
                  </a:lnTo>
                  <a:lnTo>
                    <a:pt x="24" y="30"/>
                  </a:lnTo>
                  <a:lnTo>
                    <a:pt x="19" y="34"/>
                  </a:lnTo>
                  <a:lnTo>
                    <a:pt x="13" y="36"/>
                  </a:lnTo>
                  <a:lnTo>
                    <a:pt x="7" y="38"/>
                  </a:lnTo>
                  <a:lnTo>
                    <a:pt x="3" y="40"/>
                  </a:lnTo>
                  <a:lnTo>
                    <a:pt x="0" y="55"/>
                  </a:lnTo>
                  <a:lnTo>
                    <a:pt x="11" y="57"/>
                  </a:lnTo>
                  <a:lnTo>
                    <a:pt x="11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8" name="Freeform 58"/>
            <p:cNvSpPr>
              <a:spLocks/>
            </p:cNvSpPr>
            <p:nvPr/>
          </p:nvSpPr>
          <p:spPr bwMode="auto">
            <a:xfrm>
              <a:off x="5298182" y="4530526"/>
              <a:ext cx="79375" cy="96838"/>
            </a:xfrm>
            <a:custGeom>
              <a:avLst/>
              <a:gdLst/>
              <a:ahLst/>
              <a:cxnLst>
                <a:cxn ang="0">
                  <a:pos x="63" y="23"/>
                </a:cxn>
                <a:cxn ang="0">
                  <a:pos x="70" y="27"/>
                </a:cxn>
                <a:cxn ang="0">
                  <a:pos x="74" y="34"/>
                </a:cxn>
                <a:cxn ang="0">
                  <a:pos x="78" y="48"/>
                </a:cxn>
                <a:cxn ang="0">
                  <a:pos x="74" y="63"/>
                </a:cxn>
                <a:cxn ang="0">
                  <a:pos x="69" y="78"/>
                </a:cxn>
                <a:cxn ang="0">
                  <a:pos x="59" y="88"/>
                </a:cxn>
                <a:cxn ang="0">
                  <a:pos x="51" y="97"/>
                </a:cxn>
                <a:cxn ang="0">
                  <a:pos x="36" y="99"/>
                </a:cxn>
                <a:cxn ang="0">
                  <a:pos x="27" y="95"/>
                </a:cxn>
                <a:cxn ang="0">
                  <a:pos x="23" y="86"/>
                </a:cxn>
                <a:cxn ang="0">
                  <a:pos x="23" y="71"/>
                </a:cxn>
                <a:cxn ang="0">
                  <a:pos x="27" y="53"/>
                </a:cxn>
                <a:cxn ang="0">
                  <a:pos x="36" y="38"/>
                </a:cxn>
                <a:cxn ang="0">
                  <a:pos x="48" y="27"/>
                </a:cxn>
                <a:cxn ang="0">
                  <a:pos x="59" y="23"/>
                </a:cxn>
                <a:cxn ang="0">
                  <a:pos x="59" y="0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7" y="15"/>
                </a:cxn>
                <a:cxn ang="0">
                  <a:pos x="19" y="23"/>
                </a:cxn>
                <a:cxn ang="0">
                  <a:pos x="11" y="34"/>
                </a:cxn>
                <a:cxn ang="0">
                  <a:pos x="6" y="48"/>
                </a:cxn>
                <a:cxn ang="0">
                  <a:pos x="0" y="63"/>
                </a:cxn>
                <a:cxn ang="0">
                  <a:pos x="0" y="80"/>
                </a:cxn>
                <a:cxn ang="0">
                  <a:pos x="2" y="91"/>
                </a:cxn>
                <a:cxn ang="0">
                  <a:pos x="2" y="93"/>
                </a:cxn>
                <a:cxn ang="0">
                  <a:pos x="6" y="103"/>
                </a:cxn>
                <a:cxn ang="0">
                  <a:pos x="15" y="114"/>
                </a:cxn>
                <a:cxn ang="0">
                  <a:pos x="27" y="120"/>
                </a:cxn>
                <a:cxn ang="0">
                  <a:pos x="38" y="122"/>
                </a:cxn>
                <a:cxn ang="0">
                  <a:pos x="51" y="120"/>
                </a:cxn>
                <a:cxn ang="0">
                  <a:pos x="61" y="114"/>
                </a:cxn>
                <a:cxn ang="0">
                  <a:pos x="76" y="103"/>
                </a:cxn>
                <a:cxn ang="0">
                  <a:pos x="89" y="84"/>
                </a:cxn>
                <a:cxn ang="0">
                  <a:pos x="95" y="67"/>
                </a:cxn>
                <a:cxn ang="0">
                  <a:pos x="99" y="52"/>
                </a:cxn>
                <a:cxn ang="0">
                  <a:pos x="99" y="38"/>
                </a:cxn>
                <a:cxn ang="0">
                  <a:pos x="95" y="25"/>
                </a:cxn>
                <a:cxn ang="0">
                  <a:pos x="89" y="14"/>
                </a:cxn>
                <a:cxn ang="0">
                  <a:pos x="84" y="8"/>
                </a:cxn>
                <a:cxn ang="0">
                  <a:pos x="76" y="2"/>
                </a:cxn>
                <a:cxn ang="0">
                  <a:pos x="65" y="0"/>
                </a:cxn>
              </a:cxnLst>
              <a:rect l="0" t="0" r="r" b="b"/>
              <a:pathLst>
                <a:path w="101" h="122">
                  <a:moveTo>
                    <a:pt x="65" y="0"/>
                  </a:moveTo>
                  <a:lnTo>
                    <a:pt x="63" y="23"/>
                  </a:lnTo>
                  <a:lnTo>
                    <a:pt x="65" y="23"/>
                  </a:lnTo>
                  <a:lnTo>
                    <a:pt x="70" y="27"/>
                  </a:lnTo>
                  <a:lnTo>
                    <a:pt x="72" y="29"/>
                  </a:lnTo>
                  <a:lnTo>
                    <a:pt x="74" y="34"/>
                  </a:lnTo>
                  <a:lnTo>
                    <a:pt x="76" y="38"/>
                  </a:lnTo>
                  <a:lnTo>
                    <a:pt x="78" y="48"/>
                  </a:lnTo>
                  <a:lnTo>
                    <a:pt x="76" y="55"/>
                  </a:lnTo>
                  <a:lnTo>
                    <a:pt x="74" y="63"/>
                  </a:lnTo>
                  <a:lnTo>
                    <a:pt x="72" y="71"/>
                  </a:lnTo>
                  <a:lnTo>
                    <a:pt x="69" y="78"/>
                  </a:lnTo>
                  <a:lnTo>
                    <a:pt x="63" y="82"/>
                  </a:lnTo>
                  <a:lnTo>
                    <a:pt x="59" y="88"/>
                  </a:lnTo>
                  <a:lnTo>
                    <a:pt x="53" y="93"/>
                  </a:lnTo>
                  <a:lnTo>
                    <a:pt x="51" y="97"/>
                  </a:lnTo>
                  <a:lnTo>
                    <a:pt x="42" y="99"/>
                  </a:lnTo>
                  <a:lnTo>
                    <a:pt x="36" y="99"/>
                  </a:lnTo>
                  <a:lnTo>
                    <a:pt x="30" y="97"/>
                  </a:lnTo>
                  <a:lnTo>
                    <a:pt x="27" y="95"/>
                  </a:lnTo>
                  <a:lnTo>
                    <a:pt x="25" y="91"/>
                  </a:lnTo>
                  <a:lnTo>
                    <a:pt x="23" y="86"/>
                  </a:lnTo>
                  <a:lnTo>
                    <a:pt x="23" y="78"/>
                  </a:lnTo>
                  <a:lnTo>
                    <a:pt x="23" y="71"/>
                  </a:lnTo>
                  <a:lnTo>
                    <a:pt x="25" y="63"/>
                  </a:lnTo>
                  <a:lnTo>
                    <a:pt x="27" y="53"/>
                  </a:lnTo>
                  <a:lnTo>
                    <a:pt x="30" y="46"/>
                  </a:lnTo>
                  <a:lnTo>
                    <a:pt x="36" y="38"/>
                  </a:lnTo>
                  <a:lnTo>
                    <a:pt x="40" y="33"/>
                  </a:lnTo>
                  <a:lnTo>
                    <a:pt x="48" y="27"/>
                  </a:lnTo>
                  <a:lnTo>
                    <a:pt x="51" y="25"/>
                  </a:lnTo>
                  <a:lnTo>
                    <a:pt x="59" y="23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1" y="0"/>
                  </a:lnTo>
                  <a:lnTo>
                    <a:pt x="46" y="2"/>
                  </a:lnTo>
                  <a:lnTo>
                    <a:pt x="38" y="6"/>
                  </a:lnTo>
                  <a:lnTo>
                    <a:pt x="30" y="12"/>
                  </a:lnTo>
                  <a:lnTo>
                    <a:pt x="27" y="15"/>
                  </a:lnTo>
                  <a:lnTo>
                    <a:pt x="23" y="19"/>
                  </a:lnTo>
                  <a:lnTo>
                    <a:pt x="19" y="23"/>
                  </a:lnTo>
                  <a:lnTo>
                    <a:pt x="15" y="31"/>
                  </a:lnTo>
                  <a:lnTo>
                    <a:pt x="11" y="34"/>
                  </a:lnTo>
                  <a:lnTo>
                    <a:pt x="8" y="40"/>
                  </a:lnTo>
                  <a:lnTo>
                    <a:pt x="6" y="48"/>
                  </a:lnTo>
                  <a:lnTo>
                    <a:pt x="4" y="53"/>
                  </a:lnTo>
                  <a:lnTo>
                    <a:pt x="0" y="63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0" y="86"/>
                  </a:lnTo>
                  <a:lnTo>
                    <a:pt x="2" y="91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4" y="97"/>
                  </a:lnTo>
                  <a:lnTo>
                    <a:pt x="6" y="103"/>
                  </a:lnTo>
                  <a:lnTo>
                    <a:pt x="10" y="109"/>
                  </a:lnTo>
                  <a:lnTo>
                    <a:pt x="15" y="114"/>
                  </a:lnTo>
                  <a:lnTo>
                    <a:pt x="23" y="120"/>
                  </a:lnTo>
                  <a:lnTo>
                    <a:pt x="27" y="120"/>
                  </a:lnTo>
                  <a:lnTo>
                    <a:pt x="32" y="122"/>
                  </a:lnTo>
                  <a:lnTo>
                    <a:pt x="38" y="122"/>
                  </a:lnTo>
                  <a:lnTo>
                    <a:pt x="46" y="122"/>
                  </a:lnTo>
                  <a:lnTo>
                    <a:pt x="51" y="120"/>
                  </a:lnTo>
                  <a:lnTo>
                    <a:pt x="57" y="118"/>
                  </a:lnTo>
                  <a:lnTo>
                    <a:pt x="61" y="114"/>
                  </a:lnTo>
                  <a:lnTo>
                    <a:pt x="69" y="112"/>
                  </a:lnTo>
                  <a:lnTo>
                    <a:pt x="76" y="103"/>
                  </a:lnTo>
                  <a:lnTo>
                    <a:pt x="84" y="95"/>
                  </a:lnTo>
                  <a:lnTo>
                    <a:pt x="89" y="84"/>
                  </a:lnTo>
                  <a:lnTo>
                    <a:pt x="93" y="76"/>
                  </a:lnTo>
                  <a:lnTo>
                    <a:pt x="95" y="67"/>
                  </a:lnTo>
                  <a:lnTo>
                    <a:pt x="99" y="61"/>
                  </a:lnTo>
                  <a:lnTo>
                    <a:pt x="99" y="52"/>
                  </a:lnTo>
                  <a:lnTo>
                    <a:pt x="101" y="46"/>
                  </a:lnTo>
                  <a:lnTo>
                    <a:pt x="99" y="38"/>
                  </a:lnTo>
                  <a:lnTo>
                    <a:pt x="99" y="33"/>
                  </a:lnTo>
                  <a:lnTo>
                    <a:pt x="95" y="25"/>
                  </a:lnTo>
                  <a:lnTo>
                    <a:pt x="93" y="19"/>
                  </a:lnTo>
                  <a:lnTo>
                    <a:pt x="89" y="14"/>
                  </a:lnTo>
                  <a:lnTo>
                    <a:pt x="86" y="8"/>
                  </a:lnTo>
                  <a:lnTo>
                    <a:pt x="84" y="8"/>
                  </a:lnTo>
                  <a:lnTo>
                    <a:pt x="82" y="6"/>
                  </a:lnTo>
                  <a:lnTo>
                    <a:pt x="76" y="2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9" name="Freeform 59"/>
            <p:cNvSpPr>
              <a:spLocks/>
            </p:cNvSpPr>
            <p:nvPr/>
          </p:nvSpPr>
          <p:spPr bwMode="auto">
            <a:xfrm>
              <a:off x="5341045" y="4530526"/>
              <a:ext cx="14288" cy="190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9" y="6"/>
                </a:cxn>
                <a:cxn ang="0">
                  <a:pos x="12" y="23"/>
                </a:cxn>
                <a:cxn ang="0">
                  <a:pos x="6" y="23"/>
                </a:cxn>
                <a:cxn ang="0">
                  <a:pos x="0" y="17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9" h="23">
                  <a:moveTo>
                    <a:pt x="4" y="2"/>
                  </a:moveTo>
                  <a:lnTo>
                    <a:pt x="8" y="0"/>
                  </a:lnTo>
                  <a:lnTo>
                    <a:pt x="14" y="0"/>
                  </a:lnTo>
                  <a:lnTo>
                    <a:pt x="19" y="6"/>
                  </a:lnTo>
                  <a:lnTo>
                    <a:pt x="12" y="23"/>
                  </a:lnTo>
                  <a:lnTo>
                    <a:pt x="6" y="23"/>
                  </a:lnTo>
                  <a:lnTo>
                    <a:pt x="0" y="17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0" name="Freeform 60"/>
            <p:cNvSpPr>
              <a:spLocks/>
            </p:cNvSpPr>
            <p:nvPr/>
          </p:nvSpPr>
          <p:spPr bwMode="auto">
            <a:xfrm>
              <a:off x="5429945" y="4390826"/>
              <a:ext cx="328613" cy="390525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415" y="490"/>
                </a:cxn>
                <a:cxn ang="0">
                  <a:pos x="122" y="492"/>
                </a:cxn>
                <a:cxn ang="0">
                  <a:pos x="0" y="267"/>
                </a:cxn>
                <a:cxn ang="0">
                  <a:pos x="35" y="231"/>
                </a:cxn>
                <a:cxn ang="0">
                  <a:pos x="154" y="450"/>
                </a:cxn>
                <a:cxn ang="0">
                  <a:pos x="352" y="448"/>
                </a:cxn>
                <a:cxn ang="0">
                  <a:pos x="154" y="36"/>
                </a:cxn>
                <a:cxn ang="0">
                  <a:pos x="189" y="0"/>
                </a:cxn>
                <a:cxn ang="0">
                  <a:pos x="189" y="0"/>
                </a:cxn>
              </a:cxnLst>
              <a:rect l="0" t="0" r="r" b="b"/>
              <a:pathLst>
                <a:path w="415" h="492">
                  <a:moveTo>
                    <a:pt x="189" y="0"/>
                  </a:moveTo>
                  <a:lnTo>
                    <a:pt x="415" y="490"/>
                  </a:lnTo>
                  <a:lnTo>
                    <a:pt x="122" y="492"/>
                  </a:lnTo>
                  <a:lnTo>
                    <a:pt x="0" y="267"/>
                  </a:lnTo>
                  <a:lnTo>
                    <a:pt x="35" y="231"/>
                  </a:lnTo>
                  <a:lnTo>
                    <a:pt x="154" y="450"/>
                  </a:lnTo>
                  <a:lnTo>
                    <a:pt x="352" y="448"/>
                  </a:lnTo>
                  <a:lnTo>
                    <a:pt x="154" y="36"/>
                  </a:lnTo>
                  <a:lnTo>
                    <a:pt x="189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1" name="Freeform 61"/>
            <p:cNvSpPr>
              <a:spLocks/>
            </p:cNvSpPr>
            <p:nvPr/>
          </p:nvSpPr>
          <p:spPr bwMode="auto">
            <a:xfrm>
              <a:off x="5329932" y="4005064"/>
              <a:ext cx="492125" cy="400050"/>
            </a:xfrm>
            <a:custGeom>
              <a:avLst/>
              <a:gdLst/>
              <a:ahLst/>
              <a:cxnLst>
                <a:cxn ang="0">
                  <a:pos x="0" y="498"/>
                </a:cxn>
                <a:cxn ang="0">
                  <a:pos x="308" y="0"/>
                </a:cxn>
                <a:cxn ang="0">
                  <a:pos x="620" y="11"/>
                </a:cxn>
                <a:cxn ang="0">
                  <a:pos x="329" y="504"/>
                </a:cxn>
                <a:cxn ang="0">
                  <a:pos x="295" y="467"/>
                </a:cxn>
                <a:cxn ang="0">
                  <a:pos x="553" y="44"/>
                </a:cxn>
                <a:cxn ang="0">
                  <a:pos x="325" y="36"/>
                </a:cxn>
                <a:cxn ang="0">
                  <a:pos x="61" y="469"/>
                </a:cxn>
                <a:cxn ang="0">
                  <a:pos x="0" y="498"/>
                </a:cxn>
                <a:cxn ang="0">
                  <a:pos x="0" y="498"/>
                </a:cxn>
              </a:cxnLst>
              <a:rect l="0" t="0" r="r" b="b"/>
              <a:pathLst>
                <a:path w="620" h="504">
                  <a:moveTo>
                    <a:pt x="0" y="498"/>
                  </a:moveTo>
                  <a:lnTo>
                    <a:pt x="308" y="0"/>
                  </a:lnTo>
                  <a:lnTo>
                    <a:pt x="620" y="11"/>
                  </a:lnTo>
                  <a:lnTo>
                    <a:pt x="329" y="504"/>
                  </a:lnTo>
                  <a:lnTo>
                    <a:pt x="295" y="467"/>
                  </a:lnTo>
                  <a:lnTo>
                    <a:pt x="553" y="44"/>
                  </a:lnTo>
                  <a:lnTo>
                    <a:pt x="325" y="36"/>
                  </a:lnTo>
                  <a:lnTo>
                    <a:pt x="61" y="469"/>
                  </a:lnTo>
                  <a:lnTo>
                    <a:pt x="0" y="498"/>
                  </a:lnTo>
                  <a:lnTo>
                    <a:pt x="0" y="4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2" name="Freeform 62"/>
            <p:cNvSpPr>
              <a:spLocks/>
            </p:cNvSpPr>
            <p:nvPr/>
          </p:nvSpPr>
          <p:spPr bwMode="auto">
            <a:xfrm>
              <a:off x="5329932" y="4367014"/>
              <a:ext cx="258763" cy="42863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0" y="42"/>
                </a:cxn>
                <a:cxn ang="0">
                  <a:pos x="327" y="55"/>
                </a:cxn>
                <a:cxn ang="0">
                  <a:pos x="316" y="21"/>
                </a:cxn>
                <a:cxn ang="0">
                  <a:pos x="310" y="10"/>
                </a:cxn>
                <a:cxn ang="0">
                  <a:pos x="61" y="0"/>
                </a:cxn>
                <a:cxn ang="0">
                  <a:pos x="21" y="21"/>
                </a:cxn>
                <a:cxn ang="0">
                  <a:pos x="21" y="21"/>
                </a:cxn>
              </a:cxnLst>
              <a:rect l="0" t="0" r="r" b="b"/>
              <a:pathLst>
                <a:path w="327" h="55">
                  <a:moveTo>
                    <a:pt x="21" y="21"/>
                  </a:moveTo>
                  <a:lnTo>
                    <a:pt x="0" y="42"/>
                  </a:lnTo>
                  <a:lnTo>
                    <a:pt x="327" y="55"/>
                  </a:lnTo>
                  <a:lnTo>
                    <a:pt x="316" y="21"/>
                  </a:lnTo>
                  <a:lnTo>
                    <a:pt x="310" y="10"/>
                  </a:lnTo>
                  <a:lnTo>
                    <a:pt x="61" y="0"/>
                  </a:lnTo>
                  <a:lnTo>
                    <a:pt x="21" y="21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3" name="Freeform 63"/>
            <p:cNvSpPr>
              <a:spLocks/>
            </p:cNvSpPr>
            <p:nvPr/>
          </p:nvSpPr>
          <p:spPr bwMode="auto">
            <a:xfrm>
              <a:off x="5422007" y="4039989"/>
              <a:ext cx="304800" cy="328613"/>
            </a:xfrm>
            <a:custGeom>
              <a:avLst/>
              <a:gdLst/>
              <a:ahLst/>
              <a:cxnLst>
                <a:cxn ang="0">
                  <a:pos x="371" y="5"/>
                </a:cxn>
                <a:cxn ang="0">
                  <a:pos x="374" y="22"/>
                </a:cxn>
                <a:cxn ang="0">
                  <a:pos x="371" y="28"/>
                </a:cxn>
                <a:cxn ang="0">
                  <a:pos x="369" y="40"/>
                </a:cxn>
                <a:cxn ang="0">
                  <a:pos x="371" y="53"/>
                </a:cxn>
                <a:cxn ang="0">
                  <a:pos x="378" y="62"/>
                </a:cxn>
                <a:cxn ang="0">
                  <a:pos x="194" y="384"/>
                </a:cxn>
                <a:cxn ang="0">
                  <a:pos x="186" y="382"/>
                </a:cxn>
                <a:cxn ang="0">
                  <a:pos x="171" y="385"/>
                </a:cxn>
                <a:cxn ang="0">
                  <a:pos x="154" y="393"/>
                </a:cxn>
                <a:cxn ang="0">
                  <a:pos x="148" y="401"/>
                </a:cxn>
                <a:cxn ang="0">
                  <a:pos x="144" y="412"/>
                </a:cxn>
                <a:cxn ang="0">
                  <a:pos x="9" y="404"/>
                </a:cxn>
                <a:cxn ang="0">
                  <a:pos x="11" y="393"/>
                </a:cxn>
                <a:cxn ang="0">
                  <a:pos x="11" y="380"/>
                </a:cxn>
                <a:cxn ang="0">
                  <a:pos x="8" y="368"/>
                </a:cxn>
                <a:cxn ang="0">
                  <a:pos x="198" y="38"/>
                </a:cxn>
                <a:cxn ang="0">
                  <a:pos x="27" y="355"/>
                </a:cxn>
                <a:cxn ang="0">
                  <a:pos x="32" y="364"/>
                </a:cxn>
                <a:cxn ang="0">
                  <a:pos x="32" y="376"/>
                </a:cxn>
                <a:cxn ang="0">
                  <a:pos x="32" y="387"/>
                </a:cxn>
                <a:cxn ang="0">
                  <a:pos x="131" y="391"/>
                </a:cxn>
                <a:cxn ang="0">
                  <a:pos x="137" y="382"/>
                </a:cxn>
                <a:cxn ang="0">
                  <a:pos x="150" y="370"/>
                </a:cxn>
                <a:cxn ang="0">
                  <a:pos x="163" y="363"/>
                </a:cxn>
                <a:cxn ang="0">
                  <a:pos x="177" y="361"/>
                </a:cxn>
                <a:cxn ang="0">
                  <a:pos x="357" y="74"/>
                </a:cxn>
                <a:cxn ang="0">
                  <a:pos x="355" y="68"/>
                </a:cxn>
                <a:cxn ang="0">
                  <a:pos x="350" y="57"/>
                </a:cxn>
                <a:cxn ang="0">
                  <a:pos x="348" y="41"/>
                </a:cxn>
                <a:cxn ang="0">
                  <a:pos x="352" y="26"/>
                </a:cxn>
                <a:cxn ang="0">
                  <a:pos x="243" y="0"/>
                </a:cxn>
              </a:cxnLst>
              <a:rect l="0" t="0" r="r" b="b"/>
              <a:pathLst>
                <a:path w="384" h="412">
                  <a:moveTo>
                    <a:pt x="243" y="0"/>
                  </a:moveTo>
                  <a:lnTo>
                    <a:pt x="371" y="5"/>
                  </a:lnTo>
                  <a:lnTo>
                    <a:pt x="376" y="22"/>
                  </a:lnTo>
                  <a:lnTo>
                    <a:pt x="374" y="22"/>
                  </a:lnTo>
                  <a:lnTo>
                    <a:pt x="372" y="24"/>
                  </a:lnTo>
                  <a:lnTo>
                    <a:pt x="371" y="28"/>
                  </a:lnTo>
                  <a:lnTo>
                    <a:pt x="369" y="34"/>
                  </a:lnTo>
                  <a:lnTo>
                    <a:pt x="369" y="40"/>
                  </a:lnTo>
                  <a:lnTo>
                    <a:pt x="371" y="47"/>
                  </a:lnTo>
                  <a:lnTo>
                    <a:pt x="371" y="53"/>
                  </a:lnTo>
                  <a:lnTo>
                    <a:pt x="374" y="57"/>
                  </a:lnTo>
                  <a:lnTo>
                    <a:pt x="378" y="62"/>
                  </a:lnTo>
                  <a:lnTo>
                    <a:pt x="384" y="70"/>
                  </a:lnTo>
                  <a:lnTo>
                    <a:pt x="194" y="384"/>
                  </a:lnTo>
                  <a:lnTo>
                    <a:pt x="192" y="382"/>
                  </a:lnTo>
                  <a:lnTo>
                    <a:pt x="186" y="382"/>
                  </a:lnTo>
                  <a:lnTo>
                    <a:pt x="179" y="384"/>
                  </a:lnTo>
                  <a:lnTo>
                    <a:pt x="171" y="385"/>
                  </a:lnTo>
                  <a:lnTo>
                    <a:pt x="163" y="389"/>
                  </a:lnTo>
                  <a:lnTo>
                    <a:pt x="154" y="393"/>
                  </a:lnTo>
                  <a:lnTo>
                    <a:pt x="150" y="397"/>
                  </a:lnTo>
                  <a:lnTo>
                    <a:pt x="148" y="401"/>
                  </a:lnTo>
                  <a:lnTo>
                    <a:pt x="144" y="406"/>
                  </a:lnTo>
                  <a:lnTo>
                    <a:pt x="144" y="412"/>
                  </a:lnTo>
                  <a:lnTo>
                    <a:pt x="9" y="406"/>
                  </a:lnTo>
                  <a:lnTo>
                    <a:pt x="9" y="404"/>
                  </a:lnTo>
                  <a:lnTo>
                    <a:pt x="9" y="399"/>
                  </a:lnTo>
                  <a:lnTo>
                    <a:pt x="11" y="393"/>
                  </a:lnTo>
                  <a:lnTo>
                    <a:pt x="13" y="387"/>
                  </a:lnTo>
                  <a:lnTo>
                    <a:pt x="11" y="380"/>
                  </a:lnTo>
                  <a:lnTo>
                    <a:pt x="11" y="374"/>
                  </a:lnTo>
                  <a:lnTo>
                    <a:pt x="8" y="368"/>
                  </a:lnTo>
                  <a:lnTo>
                    <a:pt x="0" y="366"/>
                  </a:lnTo>
                  <a:lnTo>
                    <a:pt x="198" y="38"/>
                  </a:lnTo>
                  <a:lnTo>
                    <a:pt x="209" y="57"/>
                  </a:lnTo>
                  <a:lnTo>
                    <a:pt x="27" y="355"/>
                  </a:lnTo>
                  <a:lnTo>
                    <a:pt x="28" y="357"/>
                  </a:lnTo>
                  <a:lnTo>
                    <a:pt x="32" y="364"/>
                  </a:lnTo>
                  <a:lnTo>
                    <a:pt x="32" y="368"/>
                  </a:lnTo>
                  <a:lnTo>
                    <a:pt x="32" y="376"/>
                  </a:lnTo>
                  <a:lnTo>
                    <a:pt x="32" y="380"/>
                  </a:lnTo>
                  <a:lnTo>
                    <a:pt x="32" y="387"/>
                  </a:lnTo>
                  <a:lnTo>
                    <a:pt x="131" y="393"/>
                  </a:lnTo>
                  <a:lnTo>
                    <a:pt x="131" y="391"/>
                  </a:lnTo>
                  <a:lnTo>
                    <a:pt x="133" y="387"/>
                  </a:lnTo>
                  <a:lnTo>
                    <a:pt x="137" y="382"/>
                  </a:lnTo>
                  <a:lnTo>
                    <a:pt x="144" y="376"/>
                  </a:lnTo>
                  <a:lnTo>
                    <a:pt x="150" y="370"/>
                  </a:lnTo>
                  <a:lnTo>
                    <a:pt x="160" y="364"/>
                  </a:lnTo>
                  <a:lnTo>
                    <a:pt x="163" y="363"/>
                  </a:lnTo>
                  <a:lnTo>
                    <a:pt x="169" y="363"/>
                  </a:lnTo>
                  <a:lnTo>
                    <a:pt x="177" y="361"/>
                  </a:lnTo>
                  <a:lnTo>
                    <a:pt x="182" y="363"/>
                  </a:lnTo>
                  <a:lnTo>
                    <a:pt x="357" y="74"/>
                  </a:lnTo>
                  <a:lnTo>
                    <a:pt x="355" y="72"/>
                  </a:lnTo>
                  <a:lnTo>
                    <a:pt x="355" y="68"/>
                  </a:lnTo>
                  <a:lnTo>
                    <a:pt x="352" y="60"/>
                  </a:lnTo>
                  <a:lnTo>
                    <a:pt x="350" y="57"/>
                  </a:lnTo>
                  <a:lnTo>
                    <a:pt x="348" y="47"/>
                  </a:lnTo>
                  <a:lnTo>
                    <a:pt x="348" y="41"/>
                  </a:lnTo>
                  <a:lnTo>
                    <a:pt x="348" y="32"/>
                  </a:lnTo>
                  <a:lnTo>
                    <a:pt x="352" y="26"/>
                  </a:lnTo>
                  <a:lnTo>
                    <a:pt x="253" y="22"/>
                  </a:lnTo>
                  <a:lnTo>
                    <a:pt x="243" y="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4" name="Freeform 64"/>
            <p:cNvSpPr>
              <a:spLocks/>
            </p:cNvSpPr>
            <p:nvPr/>
          </p:nvSpPr>
          <p:spPr bwMode="auto">
            <a:xfrm>
              <a:off x="5575995" y="4039989"/>
              <a:ext cx="47625" cy="46038"/>
            </a:xfrm>
            <a:custGeom>
              <a:avLst/>
              <a:gdLst/>
              <a:ahLst/>
              <a:cxnLst>
                <a:cxn ang="0">
                  <a:pos x="13" y="57"/>
                </a:cxn>
                <a:cxn ang="0">
                  <a:pos x="13" y="57"/>
                </a:cxn>
                <a:cxn ang="0">
                  <a:pos x="19" y="55"/>
                </a:cxn>
                <a:cxn ang="0">
                  <a:pos x="25" y="53"/>
                </a:cxn>
                <a:cxn ang="0">
                  <a:pos x="34" y="51"/>
                </a:cxn>
                <a:cxn ang="0">
                  <a:pos x="42" y="43"/>
                </a:cxn>
                <a:cxn ang="0">
                  <a:pos x="49" y="38"/>
                </a:cxn>
                <a:cxn ang="0">
                  <a:pos x="53" y="32"/>
                </a:cxn>
                <a:cxn ang="0">
                  <a:pos x="55" y="28"/>
                </a:cxn>
                <a:cxn ang="0">
                  <a:pos x="57" y="22"/>
                </a:cxn>
                <a:cxn ang="0">
                  <a:pos x="61" y="17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47" y="3"/>
                </a:cxn>
                <a:cxn ang="0">
                  <a:pos x="44" y="9"/>
                </a:cxn>
                <a:cxn ang="0">
                  <a:pos x="38" y="17"/>
                </a:cxn>
                <a:cxn ang="0">
                  <a:pos x="32" y="24"/>
                </a:cxn>
                <a:cxn ang="0">
                  <a:pos x="25" y="30"/>
                </a:cxn>
                <a:cxn ang="0">
                  <a:pos x="19" y="32"/>
                </a:cxn>
                <a:cxn ang="0">
                  <a:pos x="15" y="36"/>
                </a:cxn>
                <a:cxn ang="0">
                  <a:pos x="9" y="38"/>
                </a:cxn>
                <a:cxn ang="0">
                  <a:pos x="4" y="40"/>
                </a:cxn>
                <a:cxn ang="0">
                  <a:pos x="0" y="55"/>
                </a:cxn>
                <a:cxn ang="0">
                  <a:pos x="13" y="57"/>
                </a:cxn>
                <a:cxn ang="0">
                  <a:pos x="13" y="57"/>
                </a:cxn>
              </a:cxnLst>
              <a:rect l="0" t="0" r="r" b="b"/>
              <a:pathLst>
                <a:path w="61" h="57">
                  <a:moveTo>
                    <a:pt x="13" y="57"/>
                  </a:moveTo>
                  <a:lnTo>
                    <a:pt x="13" y="57"/>
                  </a:lnTo>
                  <a:lnTo>
                    <a:pt x="19" y="55"/>
                  </a:lnTo>
                  <a:lnTo>
                    <a:pt x="25" y="53"/>
                  </a:lnTo>
                  <a:lnTo>
                    <a:pt x="34" y="51"/>
                  </a:lnTo>
                  <a:lnTo>
                    <a:pt x="42" y="43"/>
                  </a:lnTo>
                  <a:lnTo>
                    <a:pt x="49" y="38"/>
                  </a:lnTo>
                  <a:lnTo>
                    <a:pt x="53" y="32"/>
                  </a:lnTo>
                  <a:lnTo>
                    <a:pt x="55" y="28"/>
                  </a:lnTo>
                  <a:lnTo>
                    <a:pt x="57" y="22"/>
                  </a:lnTo>
                  <a:lnTo>
                    <a:pt x="61" y="17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7" y="3"/>
                  </a:lnTo>
                  <a:lnTo>
                    <a:pt x="44" y="9"/>
                  </a:lnTo>
                  <a:lnTo>
                    <a:pt x="38" y="17"/>
                  </a:lnTo>
                  <a:lnTo>
                    <a:pt x="32" y="24"/>
                  </a:lnTo>
                  <a:lnTo>
                    <a:pt x="25" y="30"/>
                  </a:lnTo>
                  <a:lnTo>
                    <a:pt x="19" y="32"/>
                  </a:lnTo>
                  <a:lnTo>
                    <a:pt x="15" y="36"/>
                  </a:lnTo>
                  <a:lnTo>
                    <a:pt x="9" y="38"/>
                  </a:lnTo>
                  <a:lnTo>
                    <a:pt x="4" y="40"/>
                  </a:lnTo>
                  <a:lnTo>
                    <a:pt x="0" y="55"/>
                  </a:lnTo>
                  <a:lnTo>
                    <a:pt x="13" y="57"/>
                  </a:lnTo>
                  <a:lnTo>
                    <a:pt x="13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5" name="Freeform 65"/>
            <p:cNvSpPr>
              <a:spLocks/>
            </p:cNvSpPr>
            <p:nvPr/>
          </p:nvSpPr>
          <p:spPr bwMode="auto">
            <a:xfrm>
              <a:off x="5537895" y="4152701"/>
              <a:ext cx="79375" cy="96838"/>
            </a:xfrm>
            <a:custGeom>
              <a:avLst/>
              <a:gdLst/>
              <a:ahLst/>
              <a:cxnLst>
                <a:cxn ang="0">
                  <a:pos x="63" y="25"/>
                </a:cxn>
                <a:cxn ang="0">
                  <a:pos x="71" y="29"/>
                </a:cxn>
                <a:cxn ang="0">
                  <a:pos x="74" y="36"/>
                </a:cxn>
                <a:cxn ang="0">
                  <a:pos x="78" y="50"/>
                </a:cxn>
                <a:cxn ang="0">
                  <a:pos x="76" y="65"/>
                </a:cxn>
                <a:cxn ang="0">
                  <a:pos x="69" y="80"/>
                </a:cxn>
                <a:cxn ang="0">
                  <a:pos x="61" y="90"/>
                </a:cxn>
                <a:cxn ang="0">
                  <a:pos x="52" y="99"/>
                </a:cxn>
                <a:cxn ang="0">
                  <a:pos x="35" y="101"/>
                </a:cxn>
                <a:cxn ang="0">
                  <a:pos x="29" y="97"/>
                </a:cxn>
                <a:cxn ang="0">
                  <a:pos x="23" y="88"/>
                </a:cxn>
                <a:cxn ang="0">
                  <a:pos x="23" y="72"/>
                </a:cxn>
                <a:cxn ang="0">
                  <a:pos x="29" y="55"/>
                </a:cxn>
                <a:cxn ang="0">
                  <a:pos x="36" y="40"/>
                </a:cxn>
                <a:cxn ang="0">
                  <a:pos x="48" y="29"/>
                </a:cxn>
                <a:cxn ang="0">
                  <a:pos x="61" y="25"/>
                </a:cxn>
                <a:cxn ang="0">
                  <a:pos x="61" y="0"/>
                </a:cxn>
                <a:cxn ang="0">
                  <a:pos x="52" y="2"/>
                </a:cxn>
                <a:cxn ang="0">
                  <a:pos x="38" y="8"/>
                </a:cxn>
                <a:cxn ang="0">
                  <a:pos x="27" y="17"/>
                </a:cxn>
                <a:cxn ang="0">
                  <a:pos x="19" y="25"/>
                </a:cxn>
                <a:cxn ang="0">
                  <a:pos x="10" y="36"/>
                </a:cxn>
                <a:cxn ang="0">
                  <a:pos x="6" y="50"/>
                </a:cxn>
                <a:cxn ang="0">
                  <a:pos x="2" y="65"/>
                </a:cxn>
                <a:cxn ang="0">
                  <a:pos x="0" y="82"/>
                </a:cxn>
                <a:cxn ang="0">
                  <a:pos x="2" y="91"/>
                </a:cxn>
                <a:cxn ang="0">
                  <a:pos x="4" y="95"/>
                </a:cxn>
                <a:cxn ang="0">
                  <a:pos x="6" y="105"/>
                </a:cxn>
                <a:cxn ang="0">
                  <a:pos x="16" y="116"/>
                </a:cxn>
                <a:cxn ang="0">
                  <a:pos x="27" y="122"/>
                </a:cxn>
                <a:cxn ang="0">
                  <a:pos x="38" y="122"/>
                </a:cxn>
                <a:cxn ang="0">
                  <a:pos x="50" y="122"/>
                </a:cxn>
                <a:cxn ang="0">
                  <a:pos x="61" y="116"/>
                </a:cxn>
                <a:cxn ang="0">
                  <a:pos x="76" y="105"/>
                </a:cxn>
                <a:cxn ang="0">
                  <a:pos x="90" y="86"/>
                </a:cxn>
                <a:cxn ang="0">
                  <a:pos x="97" y="69"/>
                </a:cxn>
                <a:cxn ang="0">
                  <a:pos x="99" y="55"/>
                </a:cxn>
                <a:cxn ang="0">
                  <a:pos x="99" y="40"/>
                </a:cxn>
                <a:cxn ang="0">
                  <a:pos x="97" y="27"/>
                </a:cxn>
                <a:cxn ang="0">
                  <a:pos x="92" y="15"/>
                </a:cxn>
                <a:cxn ang="0">
                  <a:pos x="84" y="10"/>
                </a:cxn>
                <a:cxn ang="0">
                  <a:pos x="78" y="4"/>
                </a:cxn>
                <a:cxn ang="0">
                  <a:pos x="65" y="2"/>
                </a:cxn>
              </a:cxnLst>
              <a:rect l="0" t="0" r="r" b="b"/>
              <a:pathLst>
                <a:path w="99" h="124">
                  <a:moveTo>
                    <a:pt x="65" y="2"/>
                  </a:moveTo>
                  <a:lnTo>
                    <a:pt x="63" y="25"/>
                  </a:lnTo>
                  <a:lnTo>
                    <a:pt x="65" y="25"/>
                  </a:lnTo>
                  <a:lnTo>
                    <a:pt x="71" y="29"/>
                  </a:lnTo>
                  <a:lnTo>
                    <a:pt x="73" y="31"/>
                  </a:lnTo>
                  <a:lnTo>
                    <a:pt x="74" y="36"/>
                  </a:lnTo>
                  <a:lnTo>
                    <a:pt x="76" y="40"/>
                  </a:lnTo>
                  <a:lnTo>
                    <a:pt x="78" y="50"/>
                  </a:lnTo>
                  <a:lnTo>
                    <a:pt x="76" y="57"/>
                  </a:lnTo>
                  <a:lnTo>
                    <a:pt x="76" y="65"/>
                  </a:lnTo>
                  <a:lnTo>
                    <a:pt x="73" y="72"/>
                  </a:lnTo>
                  <a:lnTo>
                    <a:pt x="69" y="80"/>
                  </a:lnTo>
                  <a:lnTo>
                    <a:pt x="65" y="84"/>
                  </a:lnTo>
                  <a:lnTo>
                    <a:pt x="61" y="90"/>
                  </a:lnTo>
                  <a:lnTo>
                    <a:pt x="55" y="95"/>
                  </a:lnTo>
                  <a:lnTo>
                    <a:pt x="52" y="99"/>
                  </a:lnTo>
                  <a:lnTo>
                    <a:pt x="44" y="101"/>
                  </a:lnTo>
                  <a:lnTo>
                    <a:pt x="35" y="101"/>
                  </a:lnTo>
                  <a:lnTo>
                    <a:pt x="31" y="99"/>
                  </a:lnTo>
                  <a:lnTo>
                    <a:pt x="29" y="97"/>
                  </a:lnTo>
                  <a:lnTo>
                    <a:pt x="25" y="93"/>
                  </a:lnTo>
                  <a:lnTo>
                    <a:pt x="23" y="88"/>
                  </a:lnTo>
                  <a:lnTo>
                    <a:pt x="23" y="80"/>
                  </a:lnTo>
                  <a:lnTo>
                    <a:pt x="23" y="72"/>
                  </a:lnTo>
                  <a:lnTo>
                    <a:pt x="25" y="65"/>
                  </a:lnTo>
                  <a:lnTo>
                    <a:pt x="29" y="55"/>
                  </a:lnTo>
                  <a:lnTo>
                    <a:pt x="31" y="46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8" y="29"/>
                  </a:lnTo>
                  <a:lnTo>
                    <a:pt x="52" y="27"/>
                  </a:lnTo>
                  <a:lnTo>
                    <a:pt x="61" y="25"/>
                  </a:lnTo>
                  <a:lnTo>
                    <a:pt x="63" y="2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2" y="2"/>
                  </a:lnTo>
                  <a:lnTo>
                    <a:pt x="48" y="4"/>
                  </a:lnTo>
                  <a:lnTo>
                    <a:pt x="38" y="8"/>
                  </a:lnTo>
                  <a:lnTo>
                    <a:pt x="33" y="14"/>
                  </a:lnTo>
                  <a:lnTo>
                    <a:pt x="27" y="17"/>
                  </a:lnTo>
                  <a:lnTo>
                    <a:pt x="23" y="21"/>
                  </a:lnTo>
                  <a:lnTo>
                    <a:pt x="19" y="25"/>
                  </a:lnTo>
                  <a:lnTo>
                    <a:pt x="16" y="31"/>
                  </a:lnTo>
                  <a:lnTo>
                    <a:pt x="10" y="36"/>
                  </a:lnTo>
                  <a:lnTo>
                    <a:pt x="8" y="42"/>
                  </a:lnTo>
                  <a:lnTo>
                    <a:pt x="6" y="50"/>
                  </a:lnTo>
                  <a:lnTo>
                    <a:pt x="4" y="55"/>
                  </a:lnTo>
                  <a:lnTo>
                    <a:pt x="2" y="65"/>
                  </a:lnTo>
                  <a:lnTo>
                    <a:pt x="2" y="74"/>
                  </a:lnTo>
                  <a:lnTo>
                    <a:pt x="0" y="82"/>
                  </a:lnTo>
                  <a:lnTo>
                    <a:pt x="2" y="88"/>
                  </a:lnTo>
                  <a:lnTo>
                    <a:pt x="2" y="91"/>
                  </a:lnTo>
                  <a:lnTo>
                    <a:pt x="4" y="95"/>
                  </a:lnTo>
                  <a:lnTo>
                    <a:pt x="4" y="95"/>
                  </a:lnTo>
                  <a:lnTo>
                    <a:pt x="4" y="99"/>
                  </a:lnTo>
                  <a:lnTo>
                    <a:pt x="6" y="105"/>
                  </a:lnTo>
                  <a:lnTo>
                    <a:pt x="10" y="110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27" y="122"/>
                  </a:lnTo>
                  <a:lnTo>
                    <a:pt x="33" y="122"/>
                  </a:lnTo>
                  <a:lnTo>
                    <a:pt x="38" y="122"/>
                  </a:lnTo>
                  <a:lnTo>
                    <a:pt x="46" y="124"/>
                  </a:lnTo>
                  <a:lnTo>
                    <a:pt x="50" y="122"/>
                  </a:lnTo>
                  <a:lnTo>
                    <a:pt x="55" y="120"/>
                  </a:lnTo>
                  <a:lnTo>
                    <a:pt x="61" y="116"/>
                  </a:lnTo>
                  <a:lnTo>
                    <a:pt x="67" y="114"/>
                  </a:lnTo>
                  <a:lnTo>
                    <a:pt x="76" y="105"/>
                  </a:lnTo>
                  <a:lnTo>
                    <a:pt x="84" y="97"/>
                  </a:lnTo>
                  <a:lnTo>
                    <a:pt x="90" y="86"/>
                  </a:lnTo>
                  <a:lnTo>
                    <a:pt x="93" y="78"/>
                  </a:lnTo>
                  <a:lnTo>
                    <a:pt x="97" y="69"/>
                  </a:lnTo>
                  <a:lnTo>
                    <a:pt x="99" y="61"/>
                  </a:lnTo>
                  <a:lnTo>
                    <a:pt x="99" y="55"/>
                  </a:lnTo>
                  <a:lnTo>
                    <a:pt x="99" y="48"/>
                  </a:lnTo>
                  <a:lnTo>
                    <a:pt x="99" y="40"/>
                  </a:lnTo>
                  <a:lnTo>
                    <a:pt x="99" y="34"/>
                  </a:lnTo>
                  <a:lnTo>
                    <a:pt x="97" y="27"/>
                  </a:lnTo>
                  <a:lnTo>
                    <a:pt x="95" y="21"/>
                  </a:lnTo>
                  <a:lnTo>
                    <a:pt x="92" y="15"/>
                  </a:lnTo>
                  <a:lnTo>
                    <a:pt x="86" y="10"/>
                  </a:lnTo>
                  <a:lnTo>
                    <a:pt x="84" y="10"/>
                  </a:lnTo>
                  <a:lnTo>
                    <a:pt x="82" y="8"/>
                  </a:lnTo>
                  <a:lnTo>
                    <a:pt x="78" y="4"/>
                  </a:lnTo>
                  <a:lnTo>
                    <a:pt x="71" y="2"/>
                  </a:lnTo>
                  <a:lnTo>
                    <a:pt x="65" y="2"/>
                  </a:lnTo>
                  <a:lnTo>
                    <a:pt x="6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6" name="Freeform 66"/>
            <p:cNvSpPr>
              <a:spLocks/>
            </p:cNvSpPr>
            <p:nvPr/>
          </p:nvSpPr>
          <p:spPr bwMode="auto">
            <a:xfrm>
              <a:off x="5580757" y="4154289"/>
              <a:ext cx="12700" cy="17463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9" y="0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1" y="23"/>
                </a:cxn>
                <a:cxn ang="0">
                  <a:pos x="7" y="23"/>
                </a:cxn>
                <a:cxn ang="0">
                  <a:pos x="0" y="17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7" h="23">
                  <a:moveTo>
                    <a:pt x="3" y="2"/>
                  </a:moveTo>
                  <a:lnTo>
                    <a:pt x="9" y="0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0" y="17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7" name="Freeform 67"/>
            <p:cNvSpPr>
              <a:spLocks/>
            </p:cNvSpPr>
            <p:nvPr/>
          </p:nvSpPr>
          <p:spPr bwMode="auto">
            <a:xfrm>
              <a:off x="5669657" y="4013001"/>
              <a:ext cx="328613" cy="390525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414" y="491"/>
                </a:cxn>
                <a:cxn ang="0">
                  <a:pos x="119" y="493"/>
                </a:cxn>
                <a:cxn ang="0">
                  <a:pos x="0" y="268"/>
                </a:cxn>
                <a:cxn ang="0">
                  <a:pos x="34" y="232"/>
                </a:cxn>
                <a:cxn ang="0">
                  <a:pos x="154" y="451"/>
                </a:cxn>
                <a:cxn ang="0">
                  <a:pos x="349" y="449"/>
                </a:cxn>
                <a:cxn ang="0">
                  <a:pos x="152" y="37"/>
                </a:cxn>
                <a:cxn ang="0">
                  <a:pos x="190" y="0"/>
                </a:cxn>
                <a:cxn ang="0">
                  <a:pos x="190" y="0"/>
                </a:cxn>
              </a:cxnLst>
              <a:rect l="0" t="0" r="r" b="b"/>
              <a:pathLst>
                <a:path w="414" h="493">
                  <a:moveTo>
                    <a:pt x="190" y="0"/>
                  </a:moveTo>
                  <a:lnTo>
                    <a:pt x="414" y="491"/>
                  </a:lnTo>
                  <a:lnTo>
                    <a:pt x="119" y="493"/>
                  </a:lnTo>
                  <a:lnTo>
                    <a:pt x="0" y="268"/>
                  </a:lnTo>
                  <a:lnTo>
                    <a:pt x="34" y="232"/>
                  </a:lnTo>
                  <a:lnTo>
                    <a:pt x="154" y="451"/>
                  </a:lnTo>
                  <a:lnTo>
                    <a:pt x="349" y="449"/>
                  </a:lnTo>
                  <a:lnTo>
                    <a:pt x="152" y="37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8" name="Freeform 68"/>
            <p:cNvSpPr>
              <a:spLocks/>
            </p:cNvSpPr>
            <p:nvPr/>
          </p:nvSpPr>
          <p:spPr bwMode="auto">
            <a:xfrm>
              <a:off x="5752207" y="4422576"/>
              <a:ext cx="44450" cy="42863"/>
            </a:xfrm>
            <a:custGeom>
              <a:avLst/>
              <a:gdLst/>
              <a:ahLst/>
              <a:cxnLst>
                <a:cxn ang="0">
                  <a:pos x="12" y="56"/>
                </a:cxn>
                <a:cxn ang="0">
                  <a:pos x="12" y="56"/>
                </a:cxn>
                <a:cxn ang="0">
                  <a:pos x="15" y="54"/>
                </a:cxn>
                <a:cxn ang="0">
                  <a:pos x="21" y="52"/>
                </a:cxn>
                <a:cxn ang="0">
                  <a:pos x="31" y="50"/>
                </a:cxn>
                <a:cxn ang="0">
                  <a:pos x="38" y="44"/>
                </a:cxn>
                <a:cxn ang="0">
                  <a:pos x="46" y="37"/>
                </a:cxn>
                <a:cxn ang="0">
                  <a:pos x="48" y="33"/>
                </a:cxn>
                <a:cxn ang="0">
                  <a:pos x="52" y="29"/>
                </a:cxn>
                <a:cxn ang="0">
                  <a:pos x="53" y="23"/>
                </a:cxn>
                <a:cxn ang="0">
                  <a:pos x="55" y="18"/>
                </a:cxn>
                <a:cxn ang="0">
                  <a:pos x="46" y="0"/>
                </a:cxn>
                <a:cxn ang="0">
                  <a:pos x="46" y="2"/>
                </a:cxn>
                <a:cxn ang="0">
                  <a:pos x="44" y="6"/>
                </a:cxn>
                <a:cxn ang="0">
                  <a:pos x="40" y="10"/>
                </a:cxn>
                <a:cxn ang="0">
                  <a:pos x="36" y="18"/>
                </a:cxn>
                <a:cxn ang="0">
                  <a:pos x="29" y="23"/>
                </a:cxn>
                <a:cxn ang="0">
                  <a:pos x="23" y="31"/>
                </a:cxn>
                <a:cxn ang="0">
                  <a:pos x="14" y="35"/>
                </a:cxn>
                <a:cxn ang="0">
                  <a:pos x="4" y="37"/>
                </a:cxn>
                <a:cxn ang="0">
                  <a:pos x="0" y="52"/>
                </a:cxn>
                <a:cxn ang="0">
                  <a:pos x="12" y="56"/>
                </a:cxn>
                <a:cxn ang="0">
                  <a:pos x="12" y="56"/>
                </a:cxn>
              </a:cxnLst>
              <a:rect l="0" t="0" r="r" b="b"/>
              <a:pathLst>
                <a:path w="55" h="56">
                  <a:moveTo>
                    <a:pt x="12" y="56"/>
                  </a:moveTo>
                  <a:lnTo>
                    <a:pt x="12" y="56"/>
                  </a:lnTo>
                  <a:lnTo>
                    <a:pt x="15" y="54"/>
                  </a:lnTo>
                  <a:lnTo>
                    <a:pt x="21" y="52"/>
                  </a:lnTo>
                  <a:lnTo>
                    <a:pt x="31" y="50"/>
                  </a:lnTo>
                  <a:lnTo>
                    <a:pt x="38" y="44"/>
                  </a:lnTo>
                  <a:lnTo>
                    <a:pt x="46" y="37"/>
                  </a:lnTo>
                  <a:lnTo>
                    <a:pt x="48" y="33"/>
                  </a:lnTo>
                  <a:lnTo>
                    <a:pt x="52" y="29"/>
                  </a:lnTo>
                  <a:lnTo>
                    <a:pt x="53" y="23"/>
                  </a:lnTo>
                  <a:lnTo>
                    <a:pt x="55" y="18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4" y="6"/>
                  </a:lnTo>
                  <a:lnTo>
                    <a:pt x="40" y="10"/>
                  </a:lnTo>
                  <a:lnTo>
                    <a:pt x="36" y="18"/>
                  </a:lnTo>
                  <a:lnTo>
                    <a:pt x="29" y="23"/>
                  </a:lnTo>
                  <a:lnTo>
                    <a:pt x="23" y="31"/>
                  </a:lnTo>
                  <a:lnTo>
                    <a:pt x="14" y="35"/>
                  </a:lnTo>
                  <a:lnTo>
                    <a:pt x="4" y="37"/>
                  </a:lnTo>
                  <a:lnTo>
                    <a:pt x="0" y="52"/>
                  </a:lnTo>
                  <a:lnTo>
                    <a:pt x="12" y="56"/>
                  </a:lnTo>
                  <a:lnTo>
                    <a:pt x="12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9" name="Freeform 69"/>
            <p:cNvSpPr>
              <a:spLocks/>
            </p:cNvSpPr>
            <p:nvPr/>
          </p:nvSpPr>
          <p:spPr bwMode="auto">
            <a:xfrm>
              <a:off x="5720457" y="4525764"/>
              <a:ext cx="76200" cy="95250"/>
            </a:xfrm>
            <a:custGeom>
              <a:avLst/>
              <a:gdLst/>
              <a:ahLst/>
              <a:cxnLst>
                <a:cxn ang="0">
                  <a:pos x="61" y="26"/>
                </a:cxn>
                <a:cxn ang="0">
                  <a:pos x="67" y="28"/>
                </a:cxn>
                <a:cxn ang="0">
                  <a:pos x="71" y="36"/>
                </a:cxn>
                <a:cxn ang="0">
                  <a:pos x="74" y="47"/>
                </a:cxn>
                <a:cxn ang="0">
                  <a:pos x="71" y="64"/>
                </a:cxn>
                <a:cxn ang="0">
                  <a:pos x="65" y="77"/>
                </a:cxn>
                <a:cxn ang="0">
                  <a:pos x="57" y="87"/>
                </a:cxn>
                <a:cxn ang="0">
                  <a:pos x="50" y="95"/>
                </a:cxn>
                <a:cxn ang="0">
                  <a:pos x="35" y="98"/>
                </a:cxn>
                <a:cxn ang="0">
                  <a:pos x="27" y="95"/>
                </a:cxn>
                <a:cxn ang="0">
                  <a:pos x="23" y="85"/>
                </a:cxn>
                <a:cxn ang="0">
                  <a:pos x="21" y="70"/>
                </a:cxn>
                <a:cxn ang="0">
                  <a:pos x="27" y="55"/>
                </a:cxn>
                <a:cxn ang="0">
                  <a:pos x="35" y="39"/>
                </a:cxn>
                <a:cxn ang="0">
                  <a:pos x="46" y="28"/>
                </a:cxn>
                <a:cxn ang="0">
                  <a:pos x="57" y="26"/>
                </a:cxn>
                <a:cxn ang="0">
                  <a:pos x="57" y="0"/>
                </a:cxn>
                <a:cxn ang="0">
                  <a:pos x="50" y="1"/>
                </a:cxn>
                <a:cxn ang="0">
                  <a:pos x="36" y="7"/>
                </a:cxn>
                <a:cxn ang="0">
                  <a:pos x="25" y="15"/>
                </a:cxn>
                <a:cxn ang="0">
                  <a:pos x="17" y="24"/>
                </a:cxn>
                <a:cxn ang="0">
                  <a:pos x="10" y="36"/>
                </a:cxn>
                <a:cxn ang="0">
                  <a:pos x="4" y="47"/>
                </a:cxn>
                <a:cxn ang="0">
                  <a:pos x="0" y="64"/>
                </a:cxn>
                <a:cxn ang="0">
                  <a:pos x="0" y="81"/>
                </a:cxn>
                <a:cxn ang="0">
                  <a:pos x="2" y="91"/>
                </a:cxn>
                <a:cxn ang="0">
                  <a:pos x="2" y="93"/>
                </a:cxn>
                <a:cxn ang="0">
                  <a:pos x="6" y="102"/>
                </a:cxn>
                <a:cxn ang="0">
                  <a:pos x="14" y="114"/>
                </a:cxn>
                <a:cxn ang="0">
                  <a:pos x="25" y="119"/>
                </a:cxn>
                <a:cxn ang="0">
                  <a:pos x="36" y="119"/>
                </a:cxn>
                <a:cxn ang="0">
                  <a:pos x="48" y="117"/>
                </a:cxn>
                <a:cxn ang="0">
                  <a:pos x="57" y="114"/>
                </a:cxn>
                <a:cxn ang="0">
                  <a:pos x="73" y="102"/>
                </a:cxn>
                <a:cxn ang="0">
                  <a:pos x="84" y="85"/>
                </a:cxn>
                <a:cxn ang="0">
                  <a:pos x="93" y="66"/>
                </a:cxn>
                <a:cxn ang="0">
                  <a:pos x="95" y="53"/>
                </a:cxn>
                <a:cxn ang="0">
                  <a:pos x="95" y="39"/>
                </a:cxn>
                <a:cxn ang="0">
                  <a:pos x="93" y="26"/>
                </a:cxn>
                <a:cxn ang="0">
                  <a:pos x="86" y="15"/>
                </a:cxn>
                <a:cxn ang="0">
                  <a:pos x="82" y="9"/>
                </a:cxn>
                <a:cxn ang="0">
                  <a:pos x="74" y="5"/>
                </a:cxn>
                <a:cxn ang="0">
                  <a:pos x="61" y="1"/>
                </a:cxn>
              </a:cxnLst>
              <a:rect l="0" t="0" r="r" b="b"/>
              <a:pathLst>
                <a:path w="95" h="119">
                  <a:moveTo>
                    <a:pt x="61" y="1"/>
                  </a:moveTo>
                  <a:lnTo>
                    <a:pt x="61" y="26"/>
                  </a:lnTo>
                  <a:lnTo>
                    <a:pt x="61" y="26"/>
                  </a:lnTo>
                  <a:lnTo>
                    <a:pt x="67" y="28"/>
                  </a:lnTo>
                  <a:lnTo>
                    <a:pt x="69" y="30"/>
                  </a:lnTo>
                  <a:lnTo>
                    <a:pt x="71" y="36"/>
                  </a:lnTo>
                  <a:lnTo>
                    <a:pt x="73" y="39"/>
                  </a:lnTo>
                  <a:lnTo>
                    <a:pt x="74" y="47"/>
                  </a:lnTo>
                  <a:lnTo>
                    <a:pt x="73" y="55"/>
                  </a:lnTo>
                  <a:lnTo>
                    <a:pt x="71" y="64"/>
                  </a:lnTo>
                  <a:lnTo>
                    <a:pt x="69" y="70"/>
                  </a:lnTo>
                  <a:lnTo>
                    <a:pt x="65" y="77"/>
                  </a:lnTo>
                  <a:lnTo>
                    <a:pt x="59" y="83"/>
                  </a:lnTo>
                  <a:lnTo>
                    <a:pt x="57" y="87"/>
                  </a:lnTo>
                  <a:lnTo>
                    <a:pt x="52" y="91"/>
                  </a:lnTo>
                  <a:lnTo>
                    <a:pt x="50" y="95"/>
                  </a:lnTo>
                  <a:lnTo>
                    <a:pt x="40" y="98"/>
                  </a:lnTo>
                  <a:lnTo>
                    <a:pt x="35" y="98"/>
                  </a:lnTo>
                  <a:lnTo>
                    <a:pt x="29" y="96"/>
                  </a:lnTo>
                  <a:lnTo>
                    <a:pt x="27" y="95"/>
                  </a:lnTo>
                  <a:lnTo>
                    <a:pt x="23" y="91"/>
                  </a:lnTo>
                  <a:lnTo>
                    <a:pt x="23" y="85"/>
                  </a:lnTo>
                  <a:lnTo>
                    <a:pt x="21" y="77"/>
                  </a:lnTo>
                  <a:lnTo>
                    <a:pt x="21" y="70"/>
                  </a:lnTo>
                  <a:lnTo>
                    <a:pt x="23" y="62"/>
                  </a:lnTo>
                  <a:lnTo>
                    <a:pt x="27" y="55"/>
                  </a:lnTo>
                  <a:lnTo>
                    <a:pt x="29" y="45"/>
                  </a:lnTo>
                  <a:lnTo>
                    <a:pt x="35" y="39"/>
                  </a:lnTo>
                  <a:lnTo>
                    <a:pt x="38" y="32"/>
                  </a:lnTo>
                  <a:lnTo>
                    <a:pt x="46" y="28"/>
                  </a:lnTo>
                  <a:lnTo>
                    <a:pt x="50" y="26"/>
                  </a:lnTo>
                  <a:lnTo>
                    <a:pt x="57" y="26"/>
                  </a:lnTo>
                  <a:lnTo>
                    <a:pt x="59" y="1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0" y="1"/>
                  </a:lnTo>
                  <a:lnTo>
                    <a:pt x="44" y="5"/>
                  </a:lnTo>
                  <a:lnTo>
                    <a:pt x="36" y="7"/>
                  </a:lnTo>
                  <a:lnTo>
                    <a:pt x="29" y="13"/>
                  </a:lnTo>
                  <a:lnTo>
                    <a:pt x="25" y="15"/>
                  </a:lnTo>
                  <a:lnTo>
                    <a:pt x="21" y="20"/>
                  </a:lnTo>
                  <a:lnTo>
                    <a:pt x="17" y="24"/>
                  </a:lnTo>
                  <a:lnTo>
                    <a:pt x="14" y="30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4" y="47"/>
                  </a:lnTo>
                  <a:lnTo>
                    <a:pt x="4" y="53"/>
                  </a:lnTo>
                  <a:lnTo>
                    <a:pt x="0" y="64"/>
                  </a:lnTo>
                  <a:lnTo>
                    <a:pt x="0" y="74"/>
                  </a:lnTo>
                  <a:lnTo>
                    <a:pt x="0" y="81"/>
                  </a:lnTo>
                  <a:lnTo>
                    <a:pt x="2" y="87"/>
                  </a:lnTo>
                  <a:lnTo>
                    <a:pt x="2" y="91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4" y="96"/>
                  </a:lnTo>
                  <a:lnTo>
                    <a:pt x="6" y="102"/>
                  </a:lnTo>
                  <a:lnTo>
                    <a:pt x="10" y="108"/>
                  </a:lnTo>
                  <a:lnTo>
                    <a:pt x="14" y="114"/>
                  </a:lnTo>
                  <a:lnTo>
                    <a:pt x="21" y="117"/>
                  </a:lnTo>
                  <a:lnTo>
                    <a:pt x="25" y="119"/>
                  </a:lnTo>
                  <a:lnTo>
                    <a:pt x="29" y="119"/>
                  </a:lnTo>
                  <a:lnTo>
                    <a:pt x="36" y="119"/>
                  </a:lnTo>
                  <a:lnTo>
                    <a:pt x="42" y="119"/>
                  </a:lnTo>
                  <a:lnTo>
                    <a:pt x="48" y="117"/>
                  </a:lnTo>
                  <a:lnTo>
                    <a:pt x="54" y="115"/>
                  </a:lnTo>
                  <a:lnTo>
                    <a:pt x="57" y="114"/>
                  </a:lnTo>
                  <a:lnTo>
                    <a:pt x="63" y="110"/>
                  </a:lnTo>
                  <a:lnTo>
                    <a:pt x="73" y="102"/>
                  </a:lnTo>
                  <a:lnTo>
                    <a:pt x="80" y="95"/>
                  </a:lnTo>
                  <a:lnTo>
                    <a:pt x="84" y="85"/>
                  </a:lnTo>
                  <a:lnTo>
                    <a:pt x="90" y="76"/>
                  </a:lnTo>
                  <a:lnTo>
                    <a:pt x="93" y="66"/>
                  </a:lnTo>
                  <a:lnTo>
                    <a:pt x="95" y="60"/>
                  </a:lnTo>
                  <a:lnTo>
                    <a:pt x="95" y="53"/>
                  </a:lnTo>
                  <a:lnTo>
                    <a:pt x="95" y="47"/>
                  </a:lnTo>
                  <a:lnTo>
                    <a:pt x="95" y="39"/>
                  </a:lnTo>
                  <a:lnTo>
                    <a:pt x="95" y="34"/>
                  </a:lnTo>
                  <a:lnTo>
                    <a:pt x="93" y="26"/>
                  </a:lnTo>
                  <a:lnTo>
                    <a:pt x="90" y="20"/>
                  </a:lnTo>
                  <a:lnTo>
                    <a:pt x="86" y="15"/>
                  </a:lnTo>
                  <a:lnTo>
                    <a:pt x="84" y="11"/>
                  </a:lnTo>
                  <a:lnTo>
                    <a:pt x="82" y="9"/>
                  </a:lnTo>
                  <a:lnTo>
                    <a:pt x="80" y="7"/>
                  </a:lnTo>
                  <a:lnTo>
                    <a:pt x="74" y="5"/>
                  </a:lnTo>
                  <a:lnTo>
                    <a:pt x="67" y="3"/>
                  </a:lnTo>
                  <a:lnTo>
                    <a:pt x="61" y="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0" name="Freeform 70"/>
            <p:cNvSpPr>
              <a:spLocks/>
            </p:cNvSpPr>
            <p:nvPr/>
          </p:nvSpPr>
          <p:spPr bwMode="auto">
            <a:xfrm>
              <a:off x="5761732" y="4527351"/>
              <a:ext cx="11113" cy="206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9" y="0"/>
                </a:cxn>
                <a:cxn ang="0">
                  <a:pos x="13" y="0"/>
                </a:cxn>
                <a:cxn ang="0">
                  <a:pos x="15" y="8"/>
                </a:cxn>
                <a:cxn ang="0">
                  <a:pos x="9" y="23"/>
                </a:cxn>
                <a:cxn ang="0">
                  <a:pos x="5" y="25"/>
                </a:cxn>
                <a:cxn ang="0">
                  <a:pos x="0" y="18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5" h="25">
                  <a:moveTo>
                    <a:pt x="3" y="2"/>
                  </a:moveTo>
                  <a:lnTo>
                    <a:pt x="9" y="0"/>
                  </a:lnTo>
                  <a:lnTo>
                    <a:pt x="13" y="0"/>
                  </a:lnTo>
                  <a:lnTo>
                    <a:pt x="15" y="8"/>
                  </a:lnTo>
                  <a:lnTo>
                    <a:pt x="9" y="23"/>
                  </a:lnTo>
                  <a:lnTo>
                    <a:pt x="5" y="25"/>
                  </a:lnTo>
                  <a:lnTo>
                    <a:pt x="0" y="18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1" name="Freeform 71"/>
            <p:cNvSpPr>
              <a:spLocks/>
            </p:cNvSpPr>
            <p:nvPr/>
          </p:nvSpPr>
          <p:spPr bwMode="auto">
            <a:xfrm>
              <a:off x="5852220" y="4395589"/>
              <a:ext cx="315913" cy="382588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399" y="454"/>
                </a:cxn>
                <a:cxn ang="0">
                  <a:pos x="116" y="483"/>
                </a:cxn>
                <a:cxn ang="0">
                  <a:pos x="0" y="257"/>
                </a:cxn>
                <a:cxn ang="0">
                  <a:pos x="34" y="213"/>
                </a:cxn>
                <a:cxn ang="0">
                  <a:pos x="142" y="435"/>
                </a:cxn>
                <a:cxn ang="0">
                  <a:pos x="321" y="416"/>
                </a:cxn>
                <a:cxn ang="0">
                  <a:pos x="137" y="53"/>
                </a:cxn>
                <a:cxn ang="0">
                  <a:pos x="163" y="0"/>
                </a:cxn>
                <a:cxn ang="0">
                  <a:pos x="163" y="0"/>
                </a:cxn>
              </a:cxnLst>
              <a:rect l="0" t="0" r="r" b="b"/>
              <a:pathLst>
                <a:path w="399" h="483">
                  <a:moveTo>
                    <a:pt x="163" y="0"/>
                  </a:moveTo>
                  <a:lnTo>
                    <a:pt x="399" y="454"/>
                  </a:lnTo>
                  <a:lnTo>
                    <a:pt x="116" y="483"/>
                  </a:lnTo>
                  <a:lnTo>
                    <a:pt x="0" y="257"/>
                  </a:lnTo>
                  <a:lnTo>
                    <a:pt x="34" y="213"/>
                  </a:lnTo>
                  <a:lnTo>
                    <a:pt x="142" y="435"/>
                  </a:lnTo>
                  <a:lnTo>
                    <a:pt x="321" y="416"/>
                  </a:lnTo>
                  <a:lnTo>
                    <a:pt x="137" y="53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2" name="Freeform 72"/>
            <p:cNvSpPr>
              <a:spLocks/>
            </p:cNvSpPr>
            <p:nvPr/>
          </p:nvSpPr>
          <p:spPr bwMode="auto">
            <a:xfrm>
              <a:off x="5636320" y="4382889"/>
              <a:ext cx="347663" cy="398463"/>
            </a:xfrm>
            <a:custGeom>
              <a:avLst/>
              <a:gdLst/>
              <a:ahLst/>
              <a:cxnLst>
                <a:cxn ang="0">
                  <a:pos x="23" y="249"/>
                </a:cxn>
                <a:cxn ang="0">
                  <a:pos x="6" y="232"/>
                </a:cxn>
                <a:cxn ang="0">
                  <a:pos x="6" y="213"/>
                </a:cxn>
                <a:cxn ang="0">
                  <a:pos x="19" y="192"/>
                </a:cxn>
                <a:cxn ang="0">
                  <a:pos x="32" y="171"/>
                </a:cxn>
                <a:cxn ang="0">
                  <a:pos x="44" y="148"/>
                </a:cxn>
                <a:cxn ang="0">
                  <a:pos x="55" y="129"/>
                </a:cxn>
                <a:cxn ang="0">
                  <a:pos x="66" y="110"/>
                </a:cxn>
                <a:cxn ang="0">
                  <a:pos x="78" y="93"/>
                </a:cxn>
                <a:cxn ang="0">
                  <a:pos x="87" y="76"/>
                </a:cxn>
                <a:cxn ang="0">
                  <a:pos x="99" y="59"/>
                </a:cxn>
                <a:cxn ang="0">
                  <a:pos x="106" y="46"/>
                </a:cxn>
                <a:cxn ang="0">
                  <a:pos x="114" y="34"/>
                </a:cxn>
                <a:cxn ang="0">
                  <a:pos x="120" y="23"/>
                </a:cxn>
                <a:cxn ang="0">
                  <a:pos x="129" y="10"/>
                </a:cxn>
                <a:cxn ang="0">
                  <a:pos x="135" y="0"/>
                </a:cxn>
                <a:cxn ang="0">
                  <a:pos x="439" y="15"/>
                </a:cxn>
                <a:cxn ang="0">
                  <a:pos x="118" y="469"/>
                </a:cxn>
                <a:cxn ang="0">
                  <a:pos x="167" y="34"/>
                </a:cxn>
                <a:cxn ang="0">
                  <a:pos x="163" y="40"/>
                </a:cxn>
                <a:cxn ang="0">
                  <a:pos x="154" y="53"/>
                </a:cxn>
                <a:cxn ang="0">
                  <a:pos x="146" y="63"/>
                </a:cxn>
                <a:cxn ang="0">
                  <a:pos x="141" y="76"/>
                </a:cxn>
                <a:cxn ang="0">
                  <a:pos x="131" y="89"/>
                </a:cxn>
                <a:cxn ang="0">
                  <a:pos x="123" y="105"/>
                </a:cxn>
                <a:cxn ang="0">
                  <a:pos x="112" y="120"/>
                </a:cxn>
                <a:cxn ang="0">
                  <a:pos x="101" y="139"/>
                </a:cxn>
                <a:cxn ang="0">
                  <a:pos x="91" y="158"/>
                </a:cxn>
                <a:cxn ang="0">
                  <a:pos x="80" y="177"/>
                </a:cxn>
                <a:cxn ang="0">
                  <a:pos x="66" y="196"/>
                </a:cxn>
                <a:cxn ang="0">
                  <a:pos x="55" y="217"/>
                </a:cxn>
                <a:cxn ang="0">
                  <a:pos x="42" y="238"/>
                </a:cxn>
                <a:cxn ang="0">
                  <a:pos x="30" y="258"/>
                </a:cxn>
              </a:cxnLst>
              <a:rect l="0" t="0" r="r" b="b"/>
              <a:pathLst>
                <a:path w="439" h="502">
                  <a:moveTo>
                    <a:pt x="30" y="258"/>
                  </a:moveTo>
                  <a:lnTo>
                    <a:pt x="23" y="249"/>
                  </a:lnTo>
                  <a:lnTo>
                    <a:pt x="15" y="239"/>
                  </a:lnTo>
                  <a:lnTo>
                    <a:pt x="6" y="232"/>
                  </a:lnTo>
                  <a:lnTo>
                    <a:pt x="0" y="224"/>
                  </a:lnTo>
                  <a:lnTo>
                    <a:pt x="6" y="213"/>
                  </a:lnTo>
                  <a:lnTo>
                    <a:pt x="13" y="203"/>
                  </a:lnTo>
                  <a:lnTo>
                    <a:pt x="19" y="192"/>
                  </a:lnTo>
                  <a:lnTo>
                    <a:pt x="25" y="181"/>
                  </a:lnTo>
                  <a:lnTo>
                    <a:pt x="32" y="171"/>
                  </a:lnTo>
                  <a:lnTo>
                    <a:pt x="38" y="160"/>
                  </a:lnTo>
                  <a:lnTo>
                    <a:pt x="44" y="148"/>
                  </a:lnTo>
                  <a:lnTo>
                    <a:pt x="51" y="141"/>
                  </a:lnTo>
                  <a:lnTo>
                    <a:pt x="55" y="129"/>
                  </a:lnTo>
                  <a:lnTo>
                    <a:pt x="63" y="120"/>
                  </a:lnTo>
                  <a:lnTo>
                    <a:pt x="66" y="110"/>
                  </a:lnTo>
                  <a:lnTo>
                    <a:pt x="72" y="101"/>
                  </a:lnTo>
                  <a:lnTo>
                    <a:pt x="78" y="93"/>
                  </a:lnTo>
                  <a:lnTo>
                    <a:pt x="83" y="84"/>
                  </a:lnTo>
                  <a:lnTo>
                    <a:pt x="87" y="76"/>
                  </a:lnTo>
                  <a:lnTo>
                    <a:pt x="95" y="68"/>
                  </a:lnTo>
                  <a:lnTo>
                    <a:pt x="99" y="59"/>
                  </a:lnTo>
                  <a:lnTo>
                    <a:pt x="102" y="53"/>
                  </a:lnTo>
                  <a:lnTo>
                    <a:pt x="106" y="46"/>
                  </a:lnTo>
                  <a:lnTo>
                    <a:pt x="110" y="40"/>
                  </a:lnTo>
                  <a:lnTo>
                    <a:pt x="114" y="34"/>
                  </a:lnTo>
                  <a:lnTo>
                    <a:pt x="116" y="27"/>
                  </a:lnTo>
                  <a:lnTo>
                    <a:pt x="120" y="23"/>
                  </a:lnTo>
                  <a:lnTo>
                    <a:pt x="123" y="19"/>
                  </a:lnTo>
                  <a:lnTo>
                    <a:pt x="129" y="10"/>
                  </a:lnTo>
                  <a:lnTo>
                    <a:pt x="133" y="4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439" y="15"/>
                  </a:lnTo>
                  <a:lnTo>
                    <a:pt x="152" y="502"/>
                  </a:lnTo>
                  <a:lnTo>
                    <a:pt x="118" y="469"/>
                  </a:lnTo>
                  <a:lnTo>
                    <a:pt x="369" y="46"/>
                  </a:lnTo>
                  <a:lnTo>
                    <a:pt x="167" y="34"/>
                  </a:lnTo>
                  <a:lnTo>
                    <a:pt x="165" y="36"/>
                  </a:lnTo>
                  <a:lnTo>
                    <a:pt x="163" y="40"/>
                  </a:lnTo>
                  <a:lnTo>
                    <a:pt x="160" y="44"/>
                  </a:lnTo>
                  <a:lnTo>
                    <a:pt x="154" y="53"/>
                  </a:lnTo>
                  <a:lnTo>
                    <a:pt x="150" y="57"/>
                  </a:lnTo>
                  <a:lnTo>
                    <a:pt x="146" y="63"/>
                  </a:lnTo>
                  <a:lnTo>
                    <a:pt x="142" y="68"/>
                  </a:lnTo>
                  <a:lnTo>
                    <a:pt x="141" y="76"/>
                  </a:lnTo>
                  <a:lnTo>
                    <a:pt x="135" y="82"/>
                  </a:lnTo>
                  <a:lnTo>
                    <a:pt x="131" y="89"/>
                  </a:lnTo>
                  <a:lnTo>
                    <a:pt x="127" y="97"/>
                  </a:lnTo>
                  <a:lnTo>
                    <a:pt x="123" y="105"/>
                  </a:lnTo>
                  <a:lnTo>
                    <a:pt x="116" y="112"/>
                  </a:lnTo>
                  <a:lnTo>
                    <a:pt x="112" y="120"/>
                  </a:lnTo>
                  <a:lnTo>
                    <a:pt x="106" y="129"/>
                  </a:lnTo>
                  <a:lnTo>
                    <a:pt x="101" y="139"/>
                  </a:lnTo>
                  <a:lnTo>
                    <a:pt x="95" y="148"/>
                  </a:lnTo>
                  <a:lnTo>
                    <a:pt x="91" y="158"/>
                  </a:lnTo>
                  <a:lnTo>
                    <a:pt x="83" y="167"/>
                  </a:lnTo>
                  <a:lnTo>
                    <a:pt x="80" y="177"/>
                  </a:lnTo>
                  <a:lnTo>
                    <a:pt x="72" y="186"/>
                  </a:lnTo>
                  <a:lnTo>
                    <a:pt x="66" y="196"/>
                  </a:lnTo>
                  <a:lnTo>
                    <a:pt x="61" y="205"/>
                  </a:lnTo>
                  <a:lnTo>
                    <a:pt x="55" y="217"/>
                  </a:lnTo>
                  <a:lnTo>
                    <a:pt x="49" y="226"/>
                  </a:lnTo>
                  <a:lnTo>
                    <a:pt x="42" y="238"/>
                  </a:lnTo>
                  <a:lnTo>
                    <a:pt x="36" y="247"/>
                  </a:lnTo>
                  <a:lnTo>
                    <a:pt x="30" y="258"/>
                  </a:lnTo>
                  <a:lnTo>
                    <a:pt x="30" y="2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3" name="Freeform 73"/>
            <p:cNvSpPr>
              <a:spLocks/>
            </p:cNvSpPr>
            <p:nvPr/>
          </p:nvSpPr>
          <p:spPr bwMode="auto">
            <a:xfrm>
              <a:off x="5661720" y="4451151"/>
              <a:ext cx="101600" cy="168275"/>
            </a:xfrm>
            <a:custGeom>
              <a:avLst/>
              <a:gdLst/>
              <a:ahLst/>
              <a:cxnLst>
                <a:cxn ang="0">
                  <a:pos x="10" y="212"/>
                </a:cxn>
                <a:cxn ang="0">
                  <a:pos x="6" y="201"/>
                </a:cxn>
                <a:cxn ang="0">
                  <a:pos x="0" y="193"/>
                </a:cxn>
                <a:cxn ang="0">
                  <a:pos x="4" y="184"/>
                </a:cxn>
                <a:cxn ang="0">
                  <a:pos x="10" y="176"/>
                </a:cxn>
                <a:cxn ang="0">
                  <a:pos x="15" y="167"/>
                </a:cxn>
                <a:cxn ang="0">
                  <a:pos x="19" y="159"/>
                </a:cxn>
                <a:cxn ang="0">
                  <a:pos x="23" y="150"/>
                </a:cxn>
                <a:cxn ang="0">
                  <a:pos x="31" y="140"/>
                </a:cxn>
                <a:cxn ang="0">
                  <a:pos x="34" y="133"/>
                </a:cxn>
                <a:cxn ang="0">
                  <a:pos x="40" y="125"/>
                </a:cxn>
                <a:cxn ang="0">
                  <a:pos x="44" y="115"/>
                </a:cxn>
                <a:cxn ang="0">
                  <a:pos x="50" y="108"/>
                </a:cxn>
                <a:cxn ang="0">
                  <a:pos x="53" y="100"/>
                </a:cxn>
                <a:cxn ang="0">
                  <a:pos x="59" y="93"/>
                </a:cxn>
                <a:cxn ang="0">
                  <a:pos x="63" y="83"/>
                </a:cxn>
                <a:cxn ang="0">
                  <a:pos x="69" y="76"/>
                </a:cxn>
                <a:cxn ang="0">
                  <a:pos x="72" y="70"/>
                </a:cxn>
                <a:cxn ang="0">
                  <a:pos x="78" y="62"/>
                </a:cxn>
                <a:cxn ang="0">
                  <a:pos x="80" y="55"/>
                </a:cxn>
                <a:cxn ang="0">
                  <a:pos x="84" y="49"/>
                </a:cxn>
                <a:cxn ang="0">
                  <a:pos x="88" y="43"/>
                </a:cxn>
                <a:cxn ang="0">
                  <a:pos x="93" y="38"/>
                </a:cxn>
                <a:cxn ang="0">
                  <a:pos x="99" y="26"/>
                </a:cxn>
                <a:cxn ang="0">
                  <a:pos x="105" y="17"/>
                </a:cxn>
                <a:cxn ang="0">
                  <a:pos x="109" y="9"/>
                </a:cxn>
                <a:cxn ang="0">
                  <a:pos x="112" y="3"/>
                </a:cxn>
                <a:cxn ang="0">
                  <a:pos x="114" y="0"/>
                </a:cxn>
                <a:cxn ang="0">
                  <a:pos x="116" y="0"/>
                </a:cxn>
                <a:cxn ang="0">
                  <a:pos x="116" y="1"/>
                </a:cxn>
                <a:cxn ang="0">
                  <a:pos x="122" y="9"/>
                </a:cxn>
                <a:cxn ang="0">
                  <a:pos x="126" y="15"/>
                </a:cxn>
                <a:cxn ang="0">
                  <a:pos x="128" y="19"/>
                </a:cxn>
                <a:cxn ang="0">
                  <a:pos x="126" y="19"/>
                </a:cxn>
                <a:cxn ang="0">
                  <a:pos x="124" y="24"/>
                </a:cxn>
                <a:cxn ang="0">
                  <a:pos x="120" y="28"/>
                </a:cxn>
                <a:cxn ang="0">
                  <a:pos x="116" y="38"/>
                </a:cxn>
                <a:cxn ang="0">
                  <a:pos x="112" y="39"/>
                </a:cxn>
                <a:cxn ang="0">
                  <a:pos x="109" y="45"/>
                </a:cxn>
                <a:cxn ang="0">
                  <a:pos x="107" y="51"/>
                </a:cxn>
                <a:cxn ang="0">
                  <a:pos x="103" y="57"/>
                </a:cxn>
                <a:cxn ang="0">
                  <a:pos x="99" y="62"/>
                </a:cxn>
                <a:cxn ang="0">
                  <a:pos x="95" y="68"/>
                </a:cxn>
                <a:cxn ang="0">
                  <a:pos x="91" y="76"/>
                </a:cxn>
                <a:cxn ang="0">
                  <a:pos x="88" y="83"/>
                </a:cxn>
                <a:cxn ang="0">
                  <a:pos x="82" y="89"/>
                </a:cxn>
                <a:cxn ang="0">
                  <a:pos x="78" y="98"/>
                </a:cxn>
                <a:cxn ang="0">
                  <a:pos x="74" y="104"/>
                </a:cxn>
                <a:cxn ang="0">
                  <a:pos x="69" y="114"/>
                </a:cxn>
                <a:cxn ang="0">
                  <a:pos x="65" y="121"/>
                </a:cxn>
                <a:cxn ang="0">
                  <a:pos x="59" y="129"/>
                </a:cxn>
                <a:cxn ang="0">
                  <a:pos x="53" y="136"/>
                </a:cxn>
                <a:cxn ang="0">
                  <a:pos x="50" y="146"/>
                </a:cxn>
                <a:cxn ang="0">
                  <a:pos x="44" y="153"/>
                </a:cxn>
                <a:cxn ang="0">
                  <a:pos x="38" y="161"/>
                </a:cxn>
                <a:cxn ang="0">
                  <a:pos x="34" y="169"/>
                </a:cxn>
                <a:cxn ang="0">
                  <a:pos x="31" y="178"/>
                </a:cxn>
                <a:cxn ang="0">
                  <a:pos x="23" y="186"/>
                </a:cxn>
                <a:cxn ang="0">
                  <a:pos x="19" y="195"/>
                </a:cxn>
                <a:cxn ang="0">
                  <a:pos x="15" y="203"/>
                </a:cxn>
                <a:cxn ang="0">
                  <a:pos x="10" y="212"/>
                </a:cxn>
                <a:cxn ang="0">
                  <a:pos x="10" y="212"/>
                </a:cxn>
              </a:cxnLst>
              <a:rect l="0" t="0" r="r" b="b"/>
              <a:pathLst>
                <a:path w="128" h="212">
                  <a:moveTo>
                    <a:pt x="10" y="212"/>
                  </a:moveTo>
                  <a:lnTo>
                    <a:pt x="6" y="201"/>
                  </a:lnTo>
                  <a:lnTo>
                    <a:pt x="0" y="193"/>
                  </a:lnTo>
                  <a:lnTo>
                    <a:pt x="4" y="184"/>
                  </a:lnTo>
                  <a:lnTo>
                    <a:pt x="10" y="176"/>
                  </a:lnTo>
                  <a:lnTo>
                    <a:pt x="15" y="167"/>
                  </a:lnTo>
                  <a:lnTo>
                    <a:pt x="19" y="159"/>
                  </a:lnTo>
                  <a:lnTo>
                    <a:pt x="23" y="150"/>
                  </a:lnTo>
                  <a:lnTo>
                    <a:pt x="31" y="140"/>
                  </a:lnTo>
                  <a:lnTo>
                    <a:pt x="34" y="133"/>
                  </a:lnTo>
                  <a:lnTo>
                    <a:pt x="40" y="125"/>
                  </a:lnTo>
                  <a:lnTo>
                    <a:pt x="44" y="115"/>
                  </a:lnTo>
                  <a:lnTo>
                    <a:pt x="50" y="108"/>
                  </a:lnTo>
                  <a:lnTo>
                    <a:pt x="53" y="100"/>
                  </a:lnTo>
                  <a:lnTo>
                    <a:pt x="59" y="93"/>
                  </a:lnTo>
                  <a:lnTo>
                    <a:pt x="63" y="83"/>
                  </a:lnTo>
                  <a:lnTo>
                    <a:pt x="69" y="76"/>
                  </a:lnTo>
                  <a:lnTo>
                    <a:pt x="72" y="70"/>
                  </a:lnTo>
                  <a:lnTo>
                    <a:pt x="78" y="62"/>
                  </a:lnTo>
                  <a:lnTo>
                    <a:pt x="80" y="55"/>
                  </a:lnTo>
                  <a:lnTo>
                    <a:pt x="84" y="49"/>
                  </a:lnTo>
                  <a:lnTo>
                    <a:pt x="88" y="43"/>
                  </a:lnTo>
                  <a:lnTo>
                    <a:pt x="93" y="38"/>
                  </a:lnTo>
                  <a:lnTo>
                    <a:pt x="99" y="26"/>
                  </a:lnTo>
                  <a:lnTo>
                    <a:pt x="105" y="17"/>
                  </a:lnTo>
                  <a:lnTo>
                    <a:pt x="109" y="9"/>
                  </a:lnTo>
                  <a:lnTo>
                    <a:pt x="112" y="3"/>
                  </a:lnTo>
                  <a:lnTo>
                    <a:pt x="114" y="0"/>
                  </a:lnTo>
                  <a:lnTo>
                    <a:pt x="116" y="0"/>
                  </a:lnTo>
                  <a:lnTo>
                    <a:pt x="116" y="1"/>
                  </a:lnTo>
                  <a:lnTo>
                    <a:pt x="122" y="9"/>
                  </a:lnTo>
                  <a:lnTo>
                    <a:pt x="126" y="15"/>
                  </a:lnTo>
                  <a:lnTo>
                    <a:pt x="128" y="19"/>
                  </a:lnTo>
                  <a:lnTo>
                    <a:pt x="126" y="19"/>
                  </a:lnTo>
                  <a:lnTo>
                    <a:pt x="124" y="24"/>
                  </a:lnTo>
                  <a:lnTo>
                    <a:pt x="120" y="28"/>
                  </a:lnTo>
                  <a:lnTo>
                    <a:pt x="116" y="38"/>
                  </a:lnTo>
                  <a:lnTo>
                    <a:pt x="112" y="39"/>
                  </a:lnTo>
                  <a:lnTo>
                    <a:pt x="109" y="45"/>
                  </a:lnTo>
                  <a:lnTo>
                    <a:pt x="107" y="51"/>
                  </a:lnTo>
                  <a:lnTo>
                    <a:pt x="103" y="57"/>
                  </a:lnTo>
                  <a:lnTo>
                    <a:pt x="99" y="62"/>
                  </a:lnTo>
                  <a:lnTo>
                    <a:pt x="95" y="68"/>
                  </a:lnTo>
                  <a:lnTo>
                    <a:pt x="91" y="76"/>
                  </a:lnTo>
                  <a:lnTo>
                    <a:pt x="88" y="83"/>
                  </a:lnTo>
                  <a:lnTo>
                    <a:pt x="82" y="89"/>
                  </a:lnTo>
                  <a:lnTo>
                    <a:pt x="78" y="98"/>
                  </a:lnTo>
                  <a:lnTo>
                    <a:pt x="74" y="104"/>
                  </a:lnTo>
                  <a:lnTo>
                    <a:pt x="69" y="114"/>
                  </a:lnTo>
                  <a:lnTo>
                    <a:pt x="65" y="121"/>
                  </a:lnTo>
                  <a:lnTo>
                    <a:pt x="59" y="129"/>
                  </a:lnTo>
                  <a:lnTo>
                    <a:pt x="53" y="136"/>
                  </a:lnTo>
                  <a:lnTo>
                    <a:pt x="50" y="146"/>
                  </a:lnTo>
                  <a:lnTo>
                    <a:pt x="44" y="153"/>
                  </a:lnTo>
                  <a:lnTo>
                    <a:pt x="38" y="161"/>
                  </a:lnTo>
                  <a:lnTo>
                    <a:pt x="34" y="169"/>
                  </a:lnTo>
                  <a:lnTo>
                    <a:pt x="31" y="178"/>
                  </a:lnTo>
                  <a:lnTo>
                    <a:pt x="23" y="186"/>
                  </a:lnTo>
                  <a:lnTo>
                    <a:pt x="19" y="195"/>
                  </a:lnTo>
                  <a:lnTo>
                    <a:pt x="15" y="203"/>
                  </a:lnTo>
                  <a:lnTo>
                    <a:pt x="10" y="212"/>
                  </a:lnTo>
                  <a:lnTo>
                    <a:pt x="10" y="2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4" name="Freeform 74"/>
            <p:cNvSpPr>
              <a:spLocks/>
            </p:cNvSpPr>
            <p:nvPr/>
          </p:nvSpPr>
          <p:spPr bwMode="auto">
            <a:xfrm>
              <a:off x="5714107" y="4422576"/>
              <a:ext cx="177800" cy="29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13" y="6"/>
                </a:cxn>
                <a:cxn ang="0">
                  <a:pos x="218" y="21"/>
                </a:cxn>
                <a:cxn ang="0">
                  <a:pos x="216" y="21"/>
                </a:cxn>
                <a:cxn ang="0">
                  <a:pos x="214" y="25"/>
                </a:cxn>
                <a:cxn ang="0">
                  <a:pos x="213" y="29"/>
                </a:cxn>
                <a:cxn ang="0">
                  <a:pos x="211" y="35"/>
                </a:cxn>
                <a:cxn ang="0">
                  <a:pos x="211" y="40"/>
                </a:cxn>
                <a:cxn ang="0">
                  <a:pos x="213" y="48"/>
                </a:cxn>
                <a:cxn ang="0">
                  <a:pos x="216" y="56"/>
                </a:cxn>
                <a:cxn ang="0">
                  <a:pos x="224" y="67"/>
                </a:cxn>
                <a:cxn ang="0">
                  <a:pos x="43" y="367"/>
                </a:cxn>
                <a:cxn ang="0">
                  <a:pos x="40" y="365"/>
                </a:cxn>
                <a:cxn ang="0">
                  <a:pos x="32" y="367"/>
                </a:cxn>
                <a:cxn ang="0">
                  <a:pos x="26" y="367"/>
                </a:cxn>
                <a:cxn ang="0">
                  <a:pos x="21" y="369"/>
                </a:cxn>
                <a:cxn ang="0">
                  <a:pos x="15" y="371"/>
                </a:cxn>
                <a:cxn ang="0">
                  <a:pos x="9" y="375"/>
                </a:cxn>
                <a:cxn ang="0">
                  <a:pos x="3" y="365"/>
                </a:cxn>
                <a:cxn ang="0">
                  <a:pos x="0" y="358"/>
                </a:cxn>
                <a:cxn ang="0">
                  <a:pos x="5" y="352"/>
                </a:cxn>
                <a:cxn ang="0">
                  <a:pos x="13" y="348"/>
                </a:cxn>
                <a:cxn ang="0">
                  <a:pos x="21" y="346"/>
                </a:cxn>
                <a:cxn ang="0">
                  <a:pos x="32" y="346"/>
                </a:cxn>
                <a:cxn ang="0">
                  <a:pos x="201" y="69"/>
                </a:cxn>
                <a:cxn ang="0">
                  <a:pos x="199" y="67"/>
                </a:cxn>
                <a:cxn ang="0">
                  <a:pos x="197" y="65"/>
                </a:cxn>
                <a:cxn ang="0">
                  <a:pos x="195" y="59"/>
                </a:cxn>
                <a:cxn ang="0">
                  <a:pos x="194" y="54"/>
                </a:cxn>
                <a:cxn ang="0">
                  <a:pos x="190" y="46"/>
                </a:cxn>
                <a:cxn ang="0">
                  <a:pos x="190" y="38"/>
                </a:cxn>
                <a:cxn ang="0">
                  <a:pos x="190" y="31"/>
                </a:cxn>
                <a:cxn ang="0">
                  <a:pos x="194" y="25"/>
                </a:cxn>
                <a:cxn ang="0">
                  <a:pos x="102" y="21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224" h="375">
                  <a:moveTo>
                    <a:pt x="91" y="0"/>
                  </a:moveTo>
                  <a:lnTo>
                    <a:pt x="213" y="6"/>
                  </a:lnTo>
                  <a:lnTo>
                    <a:pt x="218" y="21"/>
                  </a:lnTo>
                  <a:lnTo>
                    <a:pt x="216" y="21"/>
                  </a:lnTo>
                  <a:lnTo>
                    <a:pt x="214" y="25"/>
                  </a:lnTo>
                  <a:lnTo>
                    <a:pt x="213" y="29"/>
                  </a:lnTo>
                  <a:lnTo>
                    <a:pt x="211" y="35"/>
                  </a:lnTo>
                  <a:lnTo>
                    <a:pt x="211" y="40"/>
                  </a:lnTo>
                  <a:lnTo>
                    <a:pt x="213" y="48"/>
                  </a:lnTo>
                  <a:lnTo>
                    <a:pt x="216" y="56"/>
                  </a:lnTo>
                  <a:lnTo>
                    <a:pt x="224" y="67"/>
                  </a:lnTo>
                  <a:lnTo>
                    <a:pt x="43" y="367"/>
                  </a:lnTo>
                  <a:lnTo>
                    <a:pt x="40" y="365"/>
                  </a:lnTo>
                  <a:lnTo>
                    <a:pt x="32" y="367"/>
                  </a:lnTo>
                  <a:lnTo>
                    <a:pt x="26" y="367"/>
                  </a:lnTo>
                  <a:lnTo>
                    <a:pt x="21" y="369"/>
                  </a:lnTo>
                  <a:lnTo>
                    <a:pt x="15" y="371"/>
                  </a:lnTo>
                  <a:lnTo>
                    <a:pt x="9" y="375"/>
                  </a:lnTo>
                  <a:lnTo>
                    <a:pt x="3" y="365"/>
                  </a:lnTo>
                  <a:lnTo>
                    <a:pt x="0" y="358"/>
                  </a:lnTo>
                  <a:lnTo>
                    <a:pt x="5" y="352"/>
                  </a:lnTo>
                  <a:lnTo>
                    <a:pt x="13" y="348"/>
                  </a:lnTo>
                  <a:lnTo>
                    <a:pt x="21" y="346"/>
                  </a:lnTo>
                  <a:lnTo>
                    <a:pt x="32" y="346"/>
                  </a:lnTo>
                  <a:lnTo>
                    <a:pt x="201" y="69"/>
                  </a:lnTo>
                  <a:lnTo>
                    <a:pt x="199" y="67"/>
                  </a:lnTo>
                  <a:lnTo>
                    <a:pt x="197" y="65"/>
                  </a:lnTo>
                  <a:lnTo>
                    <a:pt x="195" y="59"/>
                  </a:lnTo>
                  <a:lnTo>
                    <a:pt x="194" y="54"/>
                  </a:lnTo>
                  <a:lnTo>
                    <a:pt x="190" y="46"/>
                  </a:lnTo>
                  <a:lnTo>
                    <a:pt x="190" y="38"/>
                  </a:lnTo>
                  <a:lnTo>
                    <a:pt x="190" y="31"/>
                  </a:lnTo>
                  <a:lnTo>
                    <a:pt x="194" y="25"/>
                  </a:lnTo>
                  <a:lnTo>
                    <a:pt x="102" y="21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 pitchFamily="50" charset="-127"/>
              </a:rPr>
              <a:t>힙으로부터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071966" cy="4357718"/>
          </a:xfrm>
        </p:spPr>
        <p:txBody>
          <a:bodyPr/>
          <a:lstStyle/>
          <a:p>
            <a:pPr latinLnBrk="0"/>
            <a:r>
              <a:rPr lang="ko-KR" altLang="en-US" sz="2200" dirty="0">
                <a:solidFill>
                  <a:schemeClr val="tx2"/>
                </a:solidFill>
                <a:ea typeface="맑은 고딕" pitchFamily="50" charset="-127"/>
              </a:rPr>
              <a:t>우선순위 큐</a:t>
            </a:r>
            <a:r>
              <a:rPr lang="en-US" altLang="ko-KR" sz="2200" dirty="0">
                <a:ea typeface="맑은 고딕" pitchFamily="50" charset="-127"/>
              </a:rPr>
              <a:t> ADT</a:t>
            </a:r>
            <a:r>
              <a:rPr lang="ko-KR" altLang="en-US" sz="2200" dirty="0">
                <a:ea typeface="맑은 고딕" pitchFamily="50" charset="-127"/>
              </a:rPr>
              <a:t>의 </a:t>
            </a:r>
            <a:r>
              <a:rPr lang="ko-KR" altLang="en-US" sz="2200" dirty="0" err="1">
                <a:ea typeface="맑은 고딕" pitchFamily="50" charset="-127"/>
              </a:rPr>
              <a:t>메쏘드</a:t>
            </a:r>
            <a:r>
              <a:rPr lang="ko-KR" altLang="en-US" sz="2200" dirty="0">
                <a:ea typeface="맑은 고딕" pitchFamily="50" charset="-127"/>
              </a:rPr>
              <a:t> </a:t>
            </a:r>
            <a:r>
              <a:rPr lang="en-US" altLang="ko-KR" sz="2200" dirty="0" err="1">
                <a:solidFill>
                  <a:schemeClr val="tx2"/>
                </a:solidFill>
                <a:ea typeface="맑은 고딕" pitchFamily="50" charset="-127"/>
              </a:rPr>
              <a:t>removeMin</a:t>
            </a:r>
            <a:r>
              <a:rPr lang="ko-KR" altLang="en-US" sz="2200" dirty="0">
                <a:ea typeface="맑은 고딕" pitchFamily="50" charset="-127"/>
              </a:rPr>
              <a:t>은 </a:t>
            </a:r>
            <a:r>
              <a:rPr lang="ko-KR" altLang="en-US" sz="2200" dirty="0" err="1">
                <a:ea typeface="맑은 고딕" pitchFamily="50" charset="-127"/>
              </a:rPr>
              <a:t>힙으로부터</a:t>
            </a:r>
            <a:r>
              <a:rPr lang="ko-KR" altLang="en-US" sz="2200" dirty="0">
                <a:ea typeface="맑은 고딕" pitchFamily="50" charset="-127"/>
              </a:rPr>
              <a:t> 루트 키를 </a:t>
            </a:r>
            <a:r>
              <a:rPr lang="ko-KR" altLang="en-US" sz="2200" b="1" dirty="0">
                <a:ea typeface="맑은 고딕" pitchFamily="50" charset="-127"/>
              </a:rPr>
              <a:t>삭제</a:t>
            </a:r>
            <a:r>
              <a:rPr lang="ko-KR" altLang="en-US" sz="2200" dirty="0">
                <a:ea typeface="맑은 고딕" pitchFamily="50" charset="-127"/>
              </a:rPr>
              <a:t>하는 것에 해당</a:t>
            </a:r>
            <a:endParaRPr lang="en-US" altLang="ko-KR" sz="2200" dirty="0">
              <a:ea typeface="맑은 고딕" pitchFamily="50" charset="-127"/>
            </a:endParaRPr>
          </a:p>
          <a:p>
            <a:pPr latinLnBrk="0"/>
            <a:r>
              <a:rPr lang="ko-KR" altLang="en-US" sz="2200" dirty="0">
                <a:ea typeface="맑은 고딕" pitchFamily="50" charset="-127"/>
              </a:rPr>
              <a:t>삭제 알고리즘의 세 단계</a:t>
            </a:r>
            <a:endParaRPr lang="en-US" altLang="ko-KR" sz="2200" dirty="0"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dirty="0">
                <a:ea typeface="맑은 고딕" pitchFamily="50" charset="-127"/>
              </a:rPr>
              <a:t>루트 키를 마지막 </a:t>
            </a:r>
            <a:r>
              <a:rPr lang="ko-KR" altLang="en-US" dirty="0" err="1">
                <a:ea typeface="맑은 고딕" pitchFamily="50" charset="-127"/>
              </a:rPr>
              <a:t>노드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dirty="0">
                <a:ea typeface="맑은 고딕" pitchFamily="50" charset="-127"/>
              </a:rPr>
              <a:t>의 키로 대체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reduceExternal</a:t>
            </a:r>
            <a:r>
              <a:rPr lang="en-US" altLang="ko-KR" dirty="0">
                <a:ea typeface="맑은 고딕" pitchFamily="50" charset="-127"/>
              </a:rPr>
              <a:t>(z) </a:t>
            </a:r>
            <a:r>
              <a:rPr lang="ko-KR" altLang="en-US" dirty="0">
                <a:ea typeface="맑은 고딕" pitchFamily="50" charset="-127"/>
              </a:rPr>
              <a:t>작업을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사용하여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dirty="0">
                <a:ea typeface="맑은 고딕" pitchFamily="50" charset="-127"/>
              </a:rPr>
              <a:t>와 그의 자식들을 </a:t>
            </a:r>
            <a:r>
              <a:rPr lang="ko-KR" altLang="en-US" dirty="0" err="1">
                <a:ea typeface="맑은 고딕" pitchFamily="50" charset="-127"/>
              </a:rPr>
              <a:t>외부노드로</a:t>
            </a:r>
            <a:r>
              <a:rPr lang="ko-KR" altLang="en-US" dirty="0">
                <a:ea typeface="맑은 고딕" pitchFamily="50" charset="-127"/>
              </a:rPr>
              <a:t> 축소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b="1" dirty="0" err="1">
                <a:ea typeface="맑은 고딕" pitchFamily="50" charset="-127"/>
              </a:rPr>
              <a:t>힙순서</a:t>
            </a:r>
            <a:r>
              <a:rPr lang="ko-KR" altLang="en-US" b="1" dirty="0">
                <a:ea typeface="맑은 고딕" pitchFamily="50" charset="-127"/>
              </a:rPr>
              <a:t> 속성</a:t>
            </a:r>
            <a:r>
              <a:rPr lang="ko-KR" altLang="en-US" dirty="0">
                <a:ea typeface="맑은 고딕" pitchFamily="50" charset="-127"/>
              </a:rPr>
              <a:t>을 복구</a:t>
            </a:r>
            <a:endParaRPr lang="ko-KR" altLang="en-US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143768" y="1483213"/>
            <a:ext cx="319554" cy="31967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7954635" y="1994691"/>
            <a:ext cx="319554" cy="31967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6190433" y="1994691"/>
            <a:ext cx="319554" cy="31967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6778944" y="2506169"/>
            <a:ext cx="319554" cy="31967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12" name="Rectangle 9"/>
          <p:cNvSpPr>
            <a:spLocks noChangeAspect="1" noChangeArrowheads="1"/>
          </p:cNvSpPr>
          <p:nvPr/>
        </p:nvSpPr>
        <p:spPr bwMode="auto">
          <a:xfrm>
            <a:off x="6529959" y="3081582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spect="1" noChangeArrowheads="1"/>
          </p:cNvSpPr>
          <p:nvPr/>
        </p:nvSpPr>
        <p:spPr bwMode="auto">
          <a:xfrm>
            <a:off x="7117139" y="3081582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11"/>
          <p:cNvSpPr>
            <a:spLocks noChangeAspect="1" noChangeArrowheads="1"/>
          </p:cNvSpPr>
          <p:nvPr/>
        </p:nvSpPr>
        <p:spPr bwMode="auto">
          <a:xfrm>
            <a:off x="7705650" y="2506169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12"/>
          <p:cNvSpPr>
            <a:spLocks noChangeAspect="1" noChangeArrowheads="1"/>
          </p:cNvSpPr>
          <p:nvPr/>
        </p:nvSpPr>
        <p:spPr bwMode="auto">
          <a:xfrm>
            <a:off x="8294161" y="2506169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AutoShape 13"/>
          <p:cNvCxnSpPr>
            <a:cxnSpLocks noChangeShapeType="1"/>
            <a:stCxn id="8" idx="3"/>
            <a:endCxn id="10" idx="7"/>
          </p:cNvCxnSpPr>
          <p:nvPr/>
        </p:nvCxnSpPr>
        <p:spPr bwMode="auto">
          <a:xfrm flipH="1">
            <a:off x="6463385" y="1764259"/>
            <a:ext cx="726984" cy="26905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/>
          <p:cNvCxnSpPr>
            <a:cxnSpLocks noChangeShapeType="1"/>
            <a:stCxn id="9" idx="1"/>
            <a:endCxn id="8" idx="5"/>
          </p:cNvCxnSpPr>
          <p:nvPr/>
        </p:nvCxnSpPr>
        <p:spPr bwMode="auto">
          <a:xfrm flipH="1" flipV="1">
            <a:off x="7416720" y="1764259"/>
            <a:ext cx="584517" cy="26905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/>
          <p:cNvCxnSpPr>
            <a:cxnSpLocks noChangeShapeType="1"/>
            <a:stCxn id="15" idx="0"/>
            <a:endCxn id="9" idx="5"/>
          </p:cNvCxnSpPr>
          <p:nvPr/>
        </p:nvCxnSpPr>
        <p:spPr bwMode="auto">
          <a:xfrm flipH="1" flipV="1">
            <a:off x="8227587" y="2275737"/>
            <a:ext cx="182412" cy="2224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/>
          <p:cNvCxnSpPr>
            <a:cxnSpLocks noChangeShapeType="1"/>
            <a:stCxn id="14" idx="0"/>
            <a:endCxn id="9" idx="3"/>
          </p:cNvCxnSpPr>
          <p:nvPr/>
        </p:nvCxnSpPr>
        <p:spPr bwMode="auto">
          <a:xfrm flipV="1">
            <a:off x="7821488" y="2275737"/>
            <a:ext cx="179749" cy="2224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/>
          <p:cNvCxnSpPr>
            <a:cxnSpLocks noChangeShapeType="1"/>
            <a:stCxn id="13" idx="0"/>
            <a:endCxn id="11" idx="5"/>
          </p:cNvCxnSpPr>
          <p:nvPr/>
        </p:nvCxnSpPr>
        <p:spPr bwMode="auto">
          <a:xfrm flipH="1" flipV="1">
            <a:off x="7051896" y="2787215"/>
            <a:ext cx="181080" cy="2863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/>
          <p:cNvCxnSpPr>
            <a:cxnSpLocks noChangeShapeType="1"/>
            <a:stCxn id="12" idx="0"/>
            <a:endCxn id="11" idx="3"/>
          </p:cNvCxnSpPr>
          <p:nvPr/>
        </p:nvCxnSpPr>
        <p:spPr bwMode="auto">
          <a:xfrm flipV="1">
            <a:off x="6645797" y="2787215"/>
            <a:ext cx="179749" cy="2863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19"/>
          <p:cNvCxnSpPr>
            <a:cxnSpLocks noChangeShapeType="1"/>
            <a:stCxn id="24" idx="7"/>
            <a:endCxn id="10" idx="3"/>
          </p:cNvCxnSpPr>
          <p:nvPr/>
        </p:nvCxnSpPr>
        <p:spPr bwMode="auto">
          <a:xfrm flipV="1">
            <a:off x="5876206" y="2275737"/>
            <a:ext cx="360829" cy="26905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0"/>
          <p:cNvCxnSpPr>
            <a:cxnSpLocks noChangeShapeType="1"/>
            <a:stCxn id="11" idx="1"/>
            <a:endCxn id="10" idx="5"/>
          </p:cNvCxnSpPr>
          <p:nvPr/>
        </p:nvCxnSpPr>
        <p:spPr bwMode="auto">
          <a:xfrm flipH="1" flipV="1">
            <a:off x="6463385" y="2275737"/>
            <a:ext cx="362161" cy="26905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5603254" y="2506169"/>
            <a:ext cx="319554" cy="31967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25" name="Rectangle 22"/>
          <p:cNvSpPr>
            <a:spLocks noChangeAspect="1" noChangeArrowheads="1"/>
          </p:cNvSpPr>
          <p:nvPr/>
        </p:nvSpPr>
        <p:spPr bwMode="auto">
          <a:xfrm>
            <a:off x="5354268" y="3081582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23"/>
          <p:cNvSpPr>
            <a:spLocks noChangeAspect="1" noChangeArrowheads="1"/>
          </p:cNvSpPr>
          <p:nvPr/>
        </p:nvSpPr>
        <p:spPr bwMode="auto">
          <a:xfrm>
            <a:off x="5941448" y="3081582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AutoShape 24"/>
          <p:cNvCxnSpPr>
            <a:cxnSpLocks noChangeShapeType="1"/>
            <a:stCxn id="26" idx="0"/>
            <a:endCxn id="24" idx="5"/>
          </p:cNvCxnSpPr>
          <p:nvPr/>
        </p:nvCxnSpPr>
        <p:spPr bwMode="auto">
          <a:xfrm flipH="1" flipV="1">
            <a:off x="5876206" y="2787215"/>
            <a:ext cx="181080" cy="2863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5"/>
          <p:cNvCxnSpPr>
            <a:cxnSpLocks noChangeShapeType="1"/>
            <a:stCxn id="25" idx="0"/>
            <a:endCxn id="24" idx="3"/>
          </p:cNvCxnSpPr>
          <p:nvPr/>
        </p:nvCxnSpPr>
        <p:spPr bwMode="auto">
          <a:xfrm flipV="1">
            <a:off x="5470106" y="2787215"/>
            <a:ext cx="179749" cy="2863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9" name="Freeform 26"/>
          <p:cNvSpPr>
            <a:spLocks/>
          </p:cNvSpPr>
          <p:nvPr/>
        </p:nvSpPr>
        <p:spPr bwMode="auto">
          <a:xfrm>
            <a:off x="7106868" y="2710351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7383191" y="3088175"/>
            <a:ext cx="1263487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last node</a:t>
            </a:r>
          </a:p>
        </p:txBody>
      </p:sp>
      <p:sp>
        <p:nvSpPr>
          <p:cNvPr id="31" name="Text Box 53"/>
          <p:cNvSpPr txBox="1">
            <a:spLocks noChangeArrowheads="1"/>
          </p:cNvSpPr>
          <p:nvPr/>
        </p:nvSpPr>
        <p:spPr bwMode="auto">
          <a:xfrm>
            <a:off x="7004974" y="2197588"/>
            <a:ext cx="35618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w</a:t>
            </a:r>
          </a:p>
        </p:txBody>
      </p:sp>
      <p:sp>
        <p:nvSpPr>
          <p:cNvPr id="32" name="Oval 56"/>
          <p:cNvSpPr>
            <a:spLocks noChangeArrowheads="1"/>
          </p:cNvSpPr>
          <p:nvPr/>
        </p:nvSpPr>
        <p:spPr bwMode="auto">
          <a:xfrm>
            <a:off x="7143768" y="4126419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33" name="Oval 57"/>
          <p:cNvSpPr>
            <a:spLocks noChangeArrowheads="1"/>
          </p:cNvSpPr>
          <p:nvPr/>
        </p:nvSpPr>
        <p:spPr bwMode="auto">
          <a:xfrm>
            <a:off x="7954980" y="4637594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34" name="Oval 58"/>
          <p:cNvSpPr>
            <a:spLocks noChangeArrowheads="1"/>
          </p:cNvSpPr>
          <p:nvPr/>
        </p:nvSpPr>
        <p:spPr bwMode="auto">
          <a:xfrm>
            <a:off x="6191268" y="4637594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35" name="Rectangle 62"/>
          <p:cNvSpPr>
            <a:spLocks noChangeAspect="1" noChangeArrowheads="1"/>
          </p:cNvSpPr>
          <p:nvPr/>
        </p:nvSpPr>
        <p:spPr bwMode="auto">
          <a:xfrm>
            <a:off x="7705743" y="5148769"/>
            <a:ext cx="230187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Rectangle 63"/>
          <p:cNvSpPr>
            <a:spLocks noChangeAspect="1" noChangeArrowheads="1"/>
          </p:cNvSpPr>
          <p:nvPr/>
        </p:nvSpPr>
        <p:spPr bwMode="auto">
          <a:xfrm>
            <a:off x="8294705" y="5148769"/>
            <a:ext cx="230188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AutoShape 64"/>
          <p:cNvCxnSpPr>
            <a:cxnSpLocks noChangeShapeType="1"/>
            <a:stCxn id="32" idx="3"/>
            <a:endCxn id="34" idx="7"/>
          </p:cNvCxnSpPr>
          <p:nvPr/>
        </p:nvCxnSpPr>
        <p:spPr bwMode="auto">
          <a:xfrm flipH="1">
            <a:off x="6464318" y="4418519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65"/>
          <p:cNvCxnSpPr>
            <a:cxnSpLocks noChangeShapeType="1"/>
            <a:stCxn id="33" idx="1"/>
            <a:endCxn id="32" idx="5"/>
          </p:cNvCxnSpPr>
          <p:nvPr/>
        </p:nvCxnSpPr>
        <p:spPr bwMode="auto">
          <a:xfrm flipH="1" flipV="1">
            <a:off x="7416818" y="4418519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66"/>
          <p:cNvCxnSpPr>
            <a:cxnSpLocks noChangeShapeType="1"/>
            <a:stCxn id="36" idx="0"/>
            <a:endCxn id="33" idx="5"/>
          </p:cNvCxnSpPr>
          <p:nvPr/>
        </p:nvCxnSpPr>
        <p:spPr bwMode="auto">
          <a:xfrm flipH="1" flipV="1">
            <a:off x="8228030" y="4918582"/>
            <a:ext cx="182563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67"/>
          <p:cNvCxnSpPr>
            <a:cxnSpLocks noChangeShapeType="1"/>
            <a:stCxn id="35" idx="0"/>
            <a:endCxn id="33" idx="3"/>
          </p:cNvCxnSpPr>
          <p:nvPr/>
        </p:nvCxnSpPr>
        <p:spPr bwMode="auto">
          <a:xfrm flipV="1">
            <a:off x="7821630" y="4918582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70"/>
          <p:cNvCxnSpPr>
            <a:cxnSpLocks noChangeShapeType="1"/>
            <a:stCxn id="43" idx="7"/>
            <a:endCxn id="34" idx="3"/>
          </p:cNvCxnSpPr>
          <p:nvPr/>
        </p:nvCxnSpPr>
        <p:spPr bwMode="auto">
          <a:xfrm flipV="1">
            <a:off x="5876943" y="4918582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71"/>
          <p:cNvCxnSpPr>
            <a:cxnSpLocks noChangeShapeType="1"/>
            <a:stCxn id="49" idx="0"/>
            <a:endCxn id="34" idx="5"/>
          </p:cNvCxnSpPr>
          <p:nvPr/>
        </p:nvCxnSpPr>
        <p:spPr bwMode="auto">
          <a:xfrm flipH="1" flipV="1">
            <a:off x="6464318" y="4920169"/>
            <a:ext cx="3762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72"/>
          <p:cNvSpPr>
            <a:spLocks noChangeArrowheads="1"/>
          </p:cNvSpPr>
          <p:nvPr/>
        </p:nvSpPr>
        <p:spPr bwMode="auto">
          <a:xfrm>
            <a:off x="5603893" y="5148769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44" name="Rectangle 73"/>
          <p:cNvSpPr>
            <a:spLocks noChangeAspect="1" noChangeArrowheads="1"/>
          </p:cNvSpPr>
          <p:nvPr/>
        </p:nvSpPr>
        <p:spPr bwMode="auto">
          <a:xfrm>
            <a:off x="5354655" y="5725032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74"/>
          <p:cNvSpPr>
            <a:spLocks noChangeAspect="1" noChangeArrowheads="1"/>
          </p:cNvSpPr>
          <p:nvPr/>
        </p:nvSpPr>
        <p:spPr bwMode="auto">
          <a:xfrm>
            <a:off x="5942030" y="5725032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AutoShape 75"/>
          <p:cNvCxnSpPr>
            <a:cxnSpLocks noChangeShapeType="1"/>
            <a:stCxn id="45" idx="0"/>
            <a:endCxn id="43" idx="5"/>
          </p:cNvCxnSpPr>
          <p:nvPr/>
        </p:nvCxnSpPr>
        <p:spPr bwMode="auto">
          <a:xfrm flipH="1" flipV="1">
            <a:off x="5876943" y="5429757"/>
            <a:ext cx="180975" cy="287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76"/>
          <p:cNvCxnSpPr>
            <a:cxnSpLocks noChangeShapeType="1"/>
            <a:stCxn id="44" idx="0"/>
            <a:endCxn id="43" idx="3"/>
          </p:cNvCxnSpPr>
          <p:nvPr/>
        </p:nvCxnSpPr>
        <p:spPr bwMode="auto">
          <a:xfrm flipV="1">
            <a:off x="5470543" y="5429757"/>
            <a:ext cx="179387" cy="287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Text Box 79"/>
          <p:cNvSpPr txBox="1">
            <a:spLocks noChangeArrowheads="1"/>
          </p:cNvSpPr>
          <p:nvPr/>
        </p:nvSpPr>
        <p:spPr bwMode="auto">
          <a:xfrm>
            <a:off x="6818036" y="4755069"/>
            <a:ext cx="35618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w</a:t>
            </a:r>
          </a:p>
        </p:txBody>
      </p:sp>
      <p:sp>
        <p:nvSpPr>
          <p:cNvPr id="49" name="Rectangle 80"/>
          <p:cNvSpPr>
            <a:spLocks noChangeAspect="1" noChangeArrowheads="1"/>
          </p:cNvSpPr>
          <p:nvPr/>
        </p:nvSpPr>
        <p:spPr bwMode="auto">
          <a:xfrm>
            <a:off x="6724668" y="5151944"/>
            <a:ext cx="230187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위쪽 화살표 68"/>
          <p:cNvSpPr>
            <a:spLocks noChangeArrowheads="1"/>
          </p:cNvSpPr>
          <p:nvPr/>
        </p:nvSpPr>
        <p:spPr bwMode="auto">
          <a:xfrm rot="10800000">
            <a:off x="7143768" y="3483477"/>
            <a:ext cx="381000" cy="471486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 Box 53"/>
          <p:cNvSpPr txBox="1">
            <a:spLocks noChangeArrowheads="1"/>
          </p:cNvSpPr>
          <p:nvPr/>
        </p:nvSpPr>
        <p:spPr bwMode="auto">
          <a:xfrm>
            <a:off x="7269804" y="2730347"/>
            <a:ext cx="28405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z</a:t>
            </a:r>
          </a:p>
        </p:txBody>
      </p:sp>
      <p:sp>
        <p:nvSpPr>
          <p:cNvPr id="52" name="Freeform 26"/>
          <p:cNvSpPr>
            <a:spLocks/>
          </p:cNvSpPr>
          <p:nvPr/>
        </p:nvSpPr>
        <p:spPr bwMode="auto">
          <a:xfrm>
            <a:off x="5923512" y="5355191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6199835" y="5733015"/>
            <a:ext cx="1263487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last node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r>
              <a:rPr lang="en-US" altLang="ko-KR" dirty="0" err="1"/>
              <a:t>Downheap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214842" cy="4500594"/>
          </a:xfrm>
        </p:spPr>
        <p:txBody>
          <a:bodyPr/>
          <a:lstStyle/>
          <a:p>
            <a:pPr latinLnBrk="0"/>
            <a:r>
              <a:rPr lang="ko-KR" altLang="en-US" sz="2000" dirty="0">
                <a:ea typeface="맑은 고딕" pitchFamily="50" charset="-127"/>
              </a:rPr>
              <a:t>루트 키를 마지막 </a:t>
            </a:r>
            <a:r>
              <a:rPr lang="ko-KR" altLang="en-US" sz="2000" dirty="0" err="1">
                <a:ea typeface="맑은 고딕" pitchFamily="50" charset="-127"/>
              </a:rPr>
              <a:t>노드의</a:t>
            </a:r>
            <a:r>
              <a:rPr lang="ko-KR" altLang="en-US" sz="2000" dirty="0">
                <a:ea typeface="맑은 고딕" pitchFamily="50" charset="-127"/>
              </a:rPr>
              <a:t> 키로 대체한 후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b="1" dirty="0" err="1">
                <a:ea typeface="맑은 고딕" pitchFamily="50" charset="-127"/>
              </a:rPr>
              <a:t>힙순서</a:t>
            </a:r>
            <a:r>
              <a:rPr lang="ko-KR" altLang="en-US" sz="2000" b="1" dirty="0">
                <a:ea typeface="맑은 고딕" pitchFamily="50" charset="-127"/>
              </a:rPr>
              <a:t> 속성</a:t>
            </a:r>
            <a:r>
              <a:rPr lang="ko-KR" altLang="en-US" sz="2000" dirty="0">
                <a:ea typeface="맑은 고딕" pitchFamily="50" charset="-127"/>
              </a:rPr>
              <a:t>이 위배될 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있다</a:t>
            </a:r>
            <a:endParaRPr lang="en-US" altLang="ko-KR" sz="2000" dirty="0">
              <a:ea typeface="맑은 고딕" pitchFamily="50" charset="-127"/>
            </a:endParaRPr>
          </a:p>
          <a:p>
            <a:pPr latinLnBrk="0"/>
            <a:r>
              <a:rPr lang="ko-KR" altLang="en-US" sz="2000" dirty="0">
                <a:ea typeface="맑은 고딕" pitchFamily="50" charset="-127"/>
              </a:rPr>
              <a:t>알고리즘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downheap</a:t>
            </a:r>
            <a:r>
              <a:rPr lang="ko-KR" altLang="en-US" sz="2000" dirty="0">
                <a:ea typeface="맑은 고딕" pitchFamily="50" charset="-127"/>
              </a:rPr>
              <a:t>은 루트로부터 하향 경로를 따라가며 키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000" dirty="0">
                <a:ea typeface="맑은 고딕" pitchFamily="50" charset="-127"/>
              </a:rPr>
              <a:t>를 교환함으로써 </a:t>
            </a:r>
            <a:r>
              <a:rPr lang="ko-KR" altLang="en-US" sz="2000" dirty="0" err="1">
                <a:ea typeface="맑은 고딕" pitchFamily="50" charset="-127"/>
              </a:rPr>
              <a:t>힙순서</a:t>
            </a:r>
            <a:r>
              <a:rPr lang="ko-KR" altLang="en-US" sz="2000" dirty="0">
                <a:ea typeface="맑은 고딕" pitchFamily="50" charset="-127"/>
              </a:rPr>
              <a:t> 속성을 복구</a:t>
            </a:r>
            <a:endParaRPr lang="en-US" altLang="ko-KR" sz="2000" dirty="0">
              <a:ea typeface="맑은 고딕" pitchFamily="50" charset="-127"/>
            </a:endParaRPr>
          </a:p>
          <a:p>
            <a:pPr latinLnBrk="0"/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downheap</a:t>
            </a:r>
            <a:r>
              <a:rPr lang="ko-KR" altLang="en-US" sz="2000" dirty="0">
                <a:ea typeface="맑은 고딕" pitchFamily="50" charset="-127"/>
              </a:rPr>
              <a:t>은 키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000" dirty="0">
                <a:ea typeface="맑은 고딕" pitchFamily="50" charset="-127"/>
              </a:rPr>
              <a:t>가 잎에</a:t>
            </a:r>
            <a:r>
              <a:rPr lang="en-US" altLang="ko-KR" sz="2000" dirty="0">
                <a:ea typeface="맑은 고딕" pitchFamily="50" charset="-127"/>
              </a:rPr>
              <a:t>,</a:t>
            </a:r>
            <a:r>
              <a:rPr lang="ko-KR" altLang="en-US" sz="2000" dirty="0">
                <a:ea typeface="맑은 고딕" pitchFamily="50" charset="-127"/>
              </a:rPr>
              <a:t> 또는 자식의 키가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000" dirty="0">
                <a:ea typeface="맑은 고딕" pitchFamily="50" charset="-127"/>
              </a:rPr>
              <a:t>보다 크거나 같은 노드에 도달하면 정지</a:t>
            </a:r>
            <a:endParaRPr lang="en-US" altLang="ko-KR" sz="2000" dirty="0">
              <a:ea typeface="맑은 고딕" pitchFamily="50" charset="-127"/>
            </a:endParaRPr>
          </a:p>
          <a:p>
            <a:pPr latinLnBrk="0"/>
            <a:r>
              <a:rPr lang="ko-KR" altLang="en-US" sz="2000" dirty="0" err="1">
                <a:ea typeface="맑은 고딕" pitchFamily="50" charset="-127"/>
              </a:rPr>
              <a:t>힙의</a:t>
            </a:r>
            <a:r>
              <a:rPr lang="ko-KR" altLang="en-US" sz="2000" dirty="0">
                <a:ea typeface="맑은 고딕" pitchFamily="50" charset="-127"/>
              </a:rPr>
              <a:t> 높이는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ko-KR" altLang="en-US" sz="2000" dirty="0">
                <a:ea typeface="맑은 고딕" pitchFamily="50" charset="-127"/>
              </a:rPr>
              <a:t>이므로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downheap</a:t>
            </a:r>
            <a:r>
              <a:rPr lang="ko-KR" altLang="en-US" sz="2000" dirty="0">
                <a:ea typeface="맑은 고딕" pitchFamily="50" charset="-127"/>
              </a:rPr>
              <a:t>은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시간에 수행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7" name="Oval 22"/>
          <p:cNvSpPr>
            <a:spLocks noChangeArrowheads="1"/>
          </p:cNvSpPr>
          <p:nvPr/>
        </p:nvSpPr>
        <p:spPr bwMode="auto">
          <a:xfrm>
            <a:off x="7143768" y="1643050"/>
            <a:ext cx="320675" cy="31908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8" name="Oval 23"/>
          <p:cNvSpPr>
            <a:spLocks noChangeArrowheads="1"/>
          </p:cNvSpPr>
          <p:nvPr/>
        </p:nvSpPr>
        <p:spPr bwMode="auto">
          <a:xfrm>
            <a:off x="7954980" y="215422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9" name="Oval 24"/>
          <p:cNvSpPr>
            <a:spLocks noChangeArrowheads="1"/>
          </p:cNvSpPr>
          <p:nvPr/>
        </p:nvSpPr>
        <p:spPr bwMode="auto">
          <a:xfrm>
            <a:off x="6191268" y="215422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10" name="Rectangle 25"/>
          <p:cNvSpPr>
            <a:spLocks noChangeAspect="1" noChangeArrowheads="1"/>
          </p:cNvSpPr>
          <p:nvPr/>
        </p:nvSpPr>
        <p:spPr bwMode="auto">
          <a:xfrm>
            <a:off x="7705743" y="2665400"/>
            <a:ext cx="230187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6"/>
          <p:cNvSpPr>
            <a:spLocks noChangeAspect="1" noChangeArrowheads="1"/>
          </p:cNvSpPr>
          <p:nvPr/>
        </p:nvSpPr>
        <p:spPr bwMode="auto">
          <a:xfrm>
            <a:off x="8294705" y="2665400"/>
            <a:ext cx="230188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AutoShape 27"/>
          <p:cNvCxnSpPr>
            <a:cxnSpLocks noChangeShapeType="1"/>
            <a:stCxn id="7" idx="3"/>
            <a:endCxn id="9" idx="7"/>
          </p:cNvCxnSpPr>
          <p:nvPr/>
        </p:nvCxnSpPr>
        <p:spPr bwMode="auto">
          <a:xfrm flipH="1">
            <a:off x="6464318" y="1935150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28"/>
          <p:cNvCxnSpPr>
            <a:cxnSpLocks noChangeShapeType="1"/>
            <a:stCxn id="8" idx="1"/>
            <a:endCxn id="7" idx="5"/>
          </p:cNvCxnSpPr>
          <p:nvPr/>
        </p:nvCxnSpPr>
        <p:spPr bwMode="auto">
          <a:xfrm flipH="1" flipV="1">
            <a:off x="7416818" y="1935150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29"/>
          <p:cNvCxnSpPr>
            <a:cxnSpLocks noChangeShapeType="1"/>
            <a:stCxn id="11" idx="0"/>
            <a:endCxn id="8" idx="5"/>
          </p:cNvCxnSpPr>
          <p:nvPr/>
        </p:nvCxnSpPr>
        <p:spPr bwMode="auto">
          <a:xfrm flipH="1" flipV="1">
            <a:off x="8228030" y="2436800"/>
            <a:ext cx="182563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30"/>
          <p:cNvCxnSpPr>
            <a:cxnSpLocks noChangeShapeType="1"/>
            <a:stCxn id="10" idx="0"/>
            <a:endCxn id="8" idx="3"/>
          </p:cNvCxnSpPr>
          <p:nvPr/>
        </p:nvCxnSpPr>
        <p:spPr bwMode="auto">
          <a:xfrm flipV="1">
            <a:off x="7821630" y="2436800"/>
            <a:ext cx="179388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31"/>
          <p:cNvCxnSpPr>
            <a:cxnSpLocks noChangeShapeType="1"/>
            <a:stCxn id="18" idx="7"/>
            <a:endCxn id="9" idx="3"/>
          </p:cNvCxnSpPr>
          <p:nvPr/>
        </p:nvCxnSpPr>
        <p:spPr bwMode="auto">
          <a:xfrm flipV="1">
            <a:off x="5876943" y="2436800"/>
            <a:ext cx="360362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2"/>
          <p:cNvCxnSpPr>
            <a:cxnSpLocks noChangeShapeType="1"/>
            <a:stCxn id="24" idx="0"/>
            <a:endCxn id="9" idx="5"/>
          </p:cNvCxnSpPr>
          <p:nvPr/>
        </p:nvCxnSpPr>
        <p:spPr bwMode="auto">
          <a:xfrm flipH="1" flipV="1">
            <a:off x="6464318" y="2436800"/>
            <a:ext cx="3762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5603893" y="266540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19" name="Rectangle 34"/>
          <p:cNvSpPr>
            <a:spLocks noChangeAspect="1" noChangeArrowheads="1"/>
          </p:cNvSpPr>
          <p:nvPr/>
        </p:nvSpPr>
        <p:spPr bwMode="auto">
          <a:xfrm>
            <a:off x="5354655" y="3241662"/>
            <a:ext cx="230188" cy="230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Rectangle 35"/>
          <p:cNvSpPr>
            <a:spLocks noChangeAspect="1" noChangeArrowheads="1"/>
          </p:cNvSpPr>
          <p:nvPr/>
        </p:nvSpPr>
        <p:spPr bwMode="auto">
          <a:xfrm>
            <a:off x="5942030" y="3241662"/>
            <a:ext cx="230188" cy="230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AutoShape 36"/>
          <p:cNvCxnSpPr>
            <a:cxnSpLocks noChangeShapeType="1"/>
            <a:stCxn id="20" idx="0"/>
            <a:endCxn id="18" idx="5"/>
          </p:cNvCxnSpPr>
          <p:nvPr/>
        </p:nvCxnSpPr>
        <p:spPr bwMode="auto">
          <a:xfrm flipH="1" flipV="1">
            <a:off x="5876943" y="2947975"/>
            <a:ext cx="180975" cy="2841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7"/>
          <p:cNvCxnSpPr>
            <a:cxnSpLocks noChangeShapeType="1"/>
            <a:stCxn id="19" idx="0"/>
            <a:endCxn id="18" idx="3"/>
          </p:cNvCxnSpPr>
          <p:nvPr/>
        </p:nvCxnSpPr>
        <p:spPr bwMode="auto">
          <a:xfrm flipV="1">
            <a:off x="5470543" y="2947975"/>
            <a:ext cx="179387" cy="2841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Text Box 38"/>
          <p:cNvSpPr txBox="1">
            <a:spLocks noChangeArrowheads="1"/>
          </p:cNvSpPr>
          <p:nvPr/>
        </p:nvSpPr>
        <p:spPr bwMode="auto">
          <a:xfrm>
            <a:off x="6818036" y="2271700"/>
            <a:ext cx="35618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w</a:t>
            </a:r>
          </a:p>
        </p:txBody>
      </p:sp>
      <p:sp>
        <p:nvSpPr>
          <p:cNvPr id="24" name="Rectangle 39"/>
          <p:cNvSpPr>
            <a:spLocks noChangeAspect="1" noChangeArrowheads="1"/>
          </p:cNvSpPr>
          <p:nvPr/>
        </p:nvSpPr>
        <p:spPr bwMode="auto">
          <a:xfrm>
            <a:off x="6724668" y="2668575"/>
            <a:ext cx="230187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7143768" y="4286256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7954980" y="4797431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6191268" y="4797431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29" name="Rectangle 7"/>
          <p:cNvSpPr>
            <a:spLocks noChangeAspect="1" noChangeArrowheads="1"/>
          </p:cNvSpPr>
          <p:nvPr/>
        </p:nvSpPr>
        <p:spPr bwMode="auto">
          <a:xfrm>
            <a:off x="7705743" y="5308606"/>
            <a:ext cx="230188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8"/>
          <p:cNvSpPr>
            <a:spLocks noChangeAspect="1" noChangeArrowheads="1"/>
          </p:cNvSpPr>
          <p:nvPr/>
        </p:nvSpPr>
        <p:spPr bwMode="auto">
          <a:xfrm>
            <a:off x="8294705" y="5308606"/>
            <a:ext cx="230188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AutoShape 9"/>
          <p:cNvCxnSpPr>
            <a:cxnSpLocks noChangeShapeType="1"/>
            <a:stCxn id="26" idx="3"/>
            <a:endCxn id="28" idx="7"/>
          </p:cNvCxnSpPr>
          <p:nvPr/>
        </p:nvCxnSpPr>
        <p:spPr bwMode="auto">
          <a:xfrm flipH="1">
            <a:off x="6464318" y="4578356"/>
            <a:ext cx="727075" cy="24765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2" name="AutoShape 10"/>
          <p:cNvCxnSpPr>
            <a:cxnSpLocks noChangeShapeType="1"/>
            <a:stCxn id="27" idx="1"/>
            <a:endCxn id="26" idx="5"/>
          </p:cNvCxnSpPr>
          <p:nvPr/>
        </p:nvCxnSpPr>
        <p:spPr bwMode="auto">
          <a:xfrm flipH="1" flipV="1">
            <a:off x="7416818" y="4578356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11"/>
          <p:cNvCxnSpPr>
            <a:cxnSpLocks noChangeShapeType="1"/>
            <a:stCxn id="30" idx="0"/>
            <a:endCxn id="27" idx="5"/>
          </p:cNvCxnSpPr>
          <p:nvPr/>
        </p:nvCxnSpPr>
        <p:spPr bwMode="auto">
          <a:xfrm flipH="1" flipV="1">
            <a:off x="8228030" y="5078419"/>
            <a:ext cx="182563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12"/>
          <p:cNvCxnSpPr>
            <a:cxnSpLocks noChangeShapeType="1"/>
            <a:stCxn id="29" idx="0"/>
            <a:endCxn id="27" idx="3"/>
          </p:cNvCxnSpPr>
          <p:nvPr/>
        </p:nvCxnSpPr>
        <p:spPr bwMode="auto">
          <a:xfrm flipV="1">
            <a:off x="7821630" y="5078419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13"/>
          <p:cNvCxnSpPr>
            <a:cxnSpLocks noChangeShapeType="1"/>
            <a:stCxn id="37" idx="7"/>
            <a:endCxn id="28" idx="3"/>
          </p:cNvCxnSpPr>
          <p:nvPr/>
        </p:nvCxnSpPr>
        <p:spPr bwMode="auto">
          <a:xfrm flipV="1">
            <a:off x="5876943" y="5089531"/>
            <a:ext cx="360363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14"/>
          <p:cNvCxnSpPr>
            <a:cxnSpLocks noChangeShapeType="1"/>
            <a:stCxn id="43" idx="0"/>
            <a:endCxn id="28" idx="5"/>
          </p:cNvCxnSpPr>
          <p:nvPr/>
        </p:nvCxnSpPr>
        <p:spPr bwMode="auto">
          <a:xfrm flipH="1" flipV="1">
            <a:off x="6464318" y="5089531"/>
            <a:ext cx="376238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15"/>
          <p:cNvSpPr>
            <a:spLocks noChangeArrowheads="1"/>
          </p:cNvSpPr>
          <p:nvPr/>
        </p:nvSpPr>
        <p:spPr bwMode="auto">
          <a:xfrm>
            <a:off x="5603893" y="5308606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38" name="Rectangle 16"/>
          <p:cNvSpPr>
            <a:spLocks noChangeAspect="1" noChangeArrowheads="1"/>
          </p:cNvSpPr>
          <p:nvPr/>
        </p:nvSpPr>
        <p:spPr bwMode="auto">
          <a:xfrm>
            <a:off x="5354655" y="5884869"/>
            <a:ext cx="230188" cy="230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Rectangle 17"/>
          <p:cNvSpPr>
            <a:spLocks noChangeAspect="1" noChangeArrowheads="1"/>
          </p:cNvSpPr>
          <p:nvPr/>
        </p:nvSpPr>
        <p:spPr bwMode="auto">
          <a:xfrm>
            <a:off x="5942030" y="5884869"/>
            <a:ext cx="230188" cy="230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AutoShape 18"/>
          <p:cNvCxnSpPr>
            <a:cxnSpLocks noChangeShapeType="1"/>
            <a:stCxn id="39" idx="0"/>
            <a:endCxn id="37" idx="5"/>
          </p:cNvCxnSpPr>
          <p:nvPr/>
        </p:nvCxnSpPr>
        <p:spPr bwMode="auto">
          <a:xfrm flipH="1" flipV="1">
            <a:off x="5876943" y="5589594"/>
            <a:ext cx="180975" cy="287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19"/>
          <p:cNvCxnSpPr>
            <a:cxnSpLocks noChangeShapeType="1"/>
            <a:stCxn id="38" idx="0"/>
            <a:endCxn id="37" idx="3"/>
          </p:cNvCxnSpPr>
          <p:nvPr/>
        </p:nvCxnSpPr>
        <p:spPr bwMode="auto">
          <a:xfrm flipV="1">
            <a:off x="5470543" y="5589594"/>
            <a:ext cx="179388" cy="287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Text Box 20"/>
          <p:cNvSpPr txBox="1">
            <a:spLocks noChangeArrowheads="1"/>
          </p:cNvSpPr>
          <p:nvPr/>
        </p:nvSpPr>
        <p:spPr bwMode="auto">
          <a:xfrm>
            <a:off x="6818036" y="4914906"/>
            <a:ext cx="35618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i="1">
                <a:latin typeface="Times New Roman" pitchFamily="18" charset="0"/>
                <a:ea typeface="맑은 고딕" pitchFamily="50" charset="-127"/>
              </a:rPr>
              <a:t>w</a:t>
            </a:r>
          </a:p>
        </p:txBody>
      </p:sp>
      <p:sp>
        <p:nvSpPr>
          <p:cNvPr id="43" name="Rectangle 21"/>
          <p:cNvSpPr>
            <a:spLocks noChangeAspect="1" noChangeArrowheads="1"/>
          </p:cNvSpPr>
          <p:nvPr/>
        </p:nvSpPr>
        <p:spPr bwMode="auto">
          <a:xfrm>
            <a:off x="6724668" y="5311781"/>
            <a:ext cx="230188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AutoShape 40"/>
          <p:cNvCxnSpPr>
            <a:cxnSpLocks noChangeShapeType="1"/>
            <a:stCxn id="26" idx="1"/>
            <a:endCxn id="28" idx="1"/>
          </p:cNvCxnSpPr>
          <p:nvPr/>
        </p:nvCxnSpPr>
        <p:spPr bwMode="auto">
          <a:xfrm rot="16200000" flipH="1" flipV="1">
            <a:off x="6457968" y="4092581"/>
            <a:ext cx="512763" cy="954088"/>
          </a:xfrm>
          <a:prstGeom prst="curvedConnector3">
            <a:avLst>
              <a:gd name="adj1" fmla="val -33130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46" name="위쪽 화살표 68"/>
          <p:cNvSpPr>
            <a:spLocks noChangeArrowheads="1"/>
          </p:cNvSpPr>
          <p:nvPr/>
        </p:nvSpPr>
        <p:spPr bwMode="auto">
          <a:xfrm rot="10800000">
            <a:off x="7143768" y="3571876"/>
            <a:ext cx="381000" cy="471486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7020272" y="188640"/>
            <a:ext cx="1733550" cy="1450343"/>
            <a:chOff x="6873875" y="230188"/>
            <a:chExt cx="1733550" cy="1450343"/>
          </a:xfrm>
        </p:grpSpPr>
        <p:sp>
          <p:nvSpPr>
            <p:cNvPr id="5129" name="Freeform 9"/>
            <p:cNvSpPr>
              <a:spLocks/>
            </p:cNvSpPr>
            <p:nvPr/>
          </p:nvSpPr>
          <p:spPr bwMode="auto">
            <a:xfrm rot="820020">
              <a:off x="6873875" y="230188"/>
              <a:ext cx="1733550" cy="1293813"/>
            </a:xfrm>
            <a:custGeom>
              <a:avLst/>
              <a:gdLst/>
              <a:ahLst/>
              <a:cxnLst>
                <a:cxn ang="0">
                  <a:pos x="1970" y="1531"/>
                </a:cxn>
                <a:cxn ang="0">
                  <a:pos x="1453" y="1454"/>
                </a:cxn>
                <a:cxn ang="0">
                  <a:pos x="1418" y="1362"/>
                </a:cxn>
                <a:cxn ang="0">
                  <a:pos x="1488" y="1252"/>
                </a:cxn>
                <a:cxn ang="0">
                  <a:pos x="1575" y="1212"/>
                </a:cxn>
                <a:cxn ang="0">
                  <a:pos x="1731" y="1180"/>
                </a:cxn>
                <a:cxn ang="0">
                  <a:pos x="1802" y="1232"/>
                </a:cxn>
                <a:cxn ang="0">
                  <a:pos x="1847" y="1047"/>
                </a:cxn>
                <a:cxn ang="0">
                  <a:pos x="1875" y="765"/>
                </a:cxn>
                <a:cxn ang="0">
                  <a:pos x="1757" y="1084"/>
                </a:cxn>
                <a:cxn ang="0">
                  <a:pos x="1666" y="1125"/>
                </a:cxn>
                <a:cxn ang="0">
                  <a:pos x="1677" y="1010"/>
                </a:cxn>
                <a:cxn ang="0">
                  <a:pos x="1719" y="850"/>
                </a:cxn>
                <a:cxn ang="0">
                  <a:pos x="1663" y="763"/>
                </a:cxn>
                <a:cxn ang="0">
                  <a:pos x="1786" y="603"/>
                </a:cxn>
                <a:cxn ang="0">
                  <a:pos x="1893" y="721"/>
                </a:cxn>
                <a:cxn ang="0">
                  <a:pos x="1939" y="528"/>
                </a:cxn>
                <a:cxn ang="0">
                  <a:pos x="1877" y="399"/>
                </a:cxn>
                <a:cxn ang="0">
                  <a:pos x="1789" y="299"/>
                </a:cxn>
                <a:cxn ang="0">
                  <a:pos x="1852" y="198"/>
                </a:cxn>
                <a:cxn ang="0">
                  <a:pos x="1778" y="3"/>
                </a:cxn>
                <a:cxn ang="0">
                  <a:pos x="1638" y="62"/>
                </a:cxn>
                <a:cxn ang="0">
                  <a:pos x="1576" y="225"/>
                </a:cxn>
                <a:cxn ang="0">
                  <a:pos x="1371" y="260"/>
                </a:cxn>
                <a:cxn ang="0">
                  <a:pos x="1216" y="299"/>
                </a:cxn>
                <a:cxn ang="0">
                  <a:pos x="1043" y="404"/>
                </a:cxn>
                <a:cxn ang="0">
                  <a:pos x="888" y="567"/>
                </a:cxn>
                <a:cxn ang="0">
                  <a:pos x="103" y="319"/>
                </a:cxn>
                <a:cxn ang="0">
                  <a:pos x="0" y="329"/>
                </a:cxn>
                <a:cxn ang="0">
                  <a:pos x="88" y="364"/>
                </a:cxn>
                <a:cxn ang="0">
                  <a:pos x="813" y="749"/>
                </a:cxn>
                <a:cxn ang="0">
                  <a:pos x="879" y="739"/>
                </a:cxn>
                <a:cxn ang="0">
                  <a:pos x="951" y="634"/>
                </a:cxn>
                <a:cxn ang="0">
                  <a:pos x="1091" y="516"/>
                </a:cxn>
                <a:cxn ang="0">
                  <a:pos x="1173" y="449"/>
                </a:cxn>
                <a:cxn ang="0">
                  <a:pos x="1366" y="405"/>
                </a:cxn>
                <a:cxn ang="0">
                  <a:pos x="1345" y="541"/>
                </a:cxn>
                <a:cxn ang="0">
                  <a:pos x="1291" y="625"/>
                </a:cxn>
                <a:cxn ang="0">
                  <a:pos x="1110" y="923"/>
                </a:cxn>
                <a:cxn ang="0">
                  <a:pos x="930" y="1069"/>
                </a:cxn>
                <a:cxn ang="0">
                  <a:pos x="1010" y="1225"/>
                </a:cxn>
                <a:cxn ang="0">
                  <a:pos x="1210" y="1114"/>
                </a:cxn>
                <a:cxn ang="0">
                  <a:pos x="1333" y="1025"/>
                </a:cxn>
                <a:cxn ang="0">
                  <a:pos x="1427" y="1062"/>
                </a:cxn>
                <a:cxn ang="0">
                  <a:pos x="1302" y="1259"/>
                </a:cxn>
                <a:cxn ang="0">
                  <a:pos x="1217" y="1386"/>
                </a:cxn>
                <a:cxn ang="0">
                  <a:pos x="1092" y="1399"/>
                </a:cxn>
                <a:cxn ang="0">
                  <a:pos x="1000" y="1426"/>
                </a:cxn>
                <a:cxn ang="0">
                  <a:pos x="879" y="1429"/>
                </a:cxn>
                <a:cxn ang="0">
                  <a:pos x="887" y="1328"/>
                </a:cxn>
                <a:cxn ang="0">
                  <a:pos x="986" y="1241"/>
                </a:cxn>
                <a:cxn ang="0">
                  <a:pos x="701" y="1265"/>
                </a:cxn>
                <a:cxn ang="0">
                  <a:pos x="619" y="1324"/>
                </a:cxn>
                <a:cxn ang="0">
                  <a:pos x="511" y="1419"/>
                </a:cxn>
                <a:cxn ang="0">
                  <a:pos x="562" y="1470"/>
                </a:cxn>
                <a:cxn ang="0">
                  <a:pos x="799" y="1512"/>
                </a:cxn>
                <a:cxn ang="0">
                  <a:pos x="871" y="1538"/>
                </a:cxn>
                <a:cxn ang="0">
                  <a:pos x="982" y="1576"/>
                </a:cxn>
                <a:cxn ang="0">
                  <a:pos x="1309" y="1624"/>
                </a:cxn>
                <a:cxn ang="0">
                  <a:pos x="1445" y="1547"/>
                </a:cxn>
                <a:cxn ang="0">
                  <a:pos x="2183" y="1518"/>
                </a:cxn>
              </a:cxnLst>
              <a:rect l="0" t="0" r="r" b="b"/>
              <a:pathLst>
                <a:path w="2184" h="1629">
                  <a:moveTo>
                    <a:pt x="2131" y="1494"/>
                  </a:moveTo>
                  <a:lnTo>
                    <a:pt x="2121" y="1503"/>
                  </a:lnTo>
                  <a:lnTo>
                    <a:pt x="2110" y="1512"/>
                  </a:lnTo>
                  <a:lnTo>
                    <a:pt x="2099" y="1520"/>
                  </a:lnTo>
                  <a:lnTo>
                    <a:pt x="2088" y="1527"/>
                  </a:lnTo>
                  <a:lnTo>
                    <a:pt x="2078" y="1532"/>
                  </a:lnTo>
                  <a:lnTo>
                    <a:pt x="2071" y="1537"/>
                  </a:lnTo>
                  <a:lnTo>
                    <a:pt x="2066" y="1539"/>
                  </a:lnTo>
                  <a:lnTo>
                    <a:pt x="2064" y="1540"/>
                  </a:lnTo>
                  <a:lnTo>
                    <a:pt x="2057" y="1539"/>
                  </a:lnTo>
                  <a:lnTo>
                    <a:pt x="2038" y="1538"/>
                  </a:lnTo>
                  <a:lnTo>
                    <a:pt x="2008" y="1535"/>
                  </a:lnTo>
                  <a:lnTo>
                    <a:pt x="1970" y="1531"/>
                  </a:lnTo>
                  <a:lnTo>
                    <a:pt x="1924" y="1527"/>
                  </a:lnTo>
                  <a:lnTo>
                    <a:pt x="1873" y="1522"/>
                  </a:lnTo>
                  <a:lnTo>
                    <a:pt x="1818" y="1517"/>
                  </a:lnTo>
                  <a:lnTo>
                    <a:pt x="1762" y="1510"/>
                  </a:lnTo>
                  <a:lnTo>
                    <a:pt x="1706" y="1504"/>
                  </a:lnTo>
                  <a:lnTo>
                    <a:pt x="1651" y="1498"/>
                  </a:lnTo>
                  <a:lnTo>
                    <a:pt x="1600" y="1491"/>
                  </a:lnTo>
                  <a:lnTo>
                    <a:pt x="1553" y="1484"/>
                  </a:lnTo>
                  <a:lnTo>
                    <a:pt x="1514" y="1479"/>
                  </a:lnTo>
                  <a:lnTo>
                    <a:pt x="1484" y="1472"/>
                  </a:lnTo>
                  <a:lnTo>
                    <a:pt x="1464" y="1467"/>
                  </a:lnTo>
                  <a:lnTo>
                    <a:pt x="1456" y="1462"/>
                  </a:lnTo>
                  <a:lnTo>
                    <a:pt x="1453" y="1454"/>
                  </a:lnTo>
                  <a:lnTo>
                    <a:pt x="1448" y="1448"/>
                  </a:lnTo>
                  <a:lnTo>
                    <a:pt x="1441" y="1442"/>
                  </a:lnTo>
                  <a:lnTo>
                    <a:pt x="1435" y="1438"/>
                  </a:lnTo>
                  <a:lnTo>
                    <a:pt x="1428" y="1434"/>
                  </a:lnTo>
                  <a:lnTo>
                    <a:pt x="1420" y="1432"/>
                  </a:lnTo>
                  <a:lnTo>
                    <a:pt x="1412" y="1430"/>
                  </a:lnTo>
                  <a:lnTo>
                    <a:pt x="1406" y="1428"/>
                  </a:lnTo>
                  <a:lnTo>
                    <a:pt x="1399" y="1422"/>
                  </a:lnTo>
                  <a:lnTo>
                    <a:pt x="1400" y="1412"/>
                  </a:lnTo>
                  <a:lnTo>
                    <a:pt x="1407" y="1400"/>
                  </a:lnTo>
                  <a:lnTo>
                    <a:pt x="1411" y="1388"/>
                  </a:lnTo>
                  <a:lnTo>
                    <a:pt x="1415" y="1376"/>
                  </a:lnTo>
                  <a:lnTo>
                    <a:pt x="1418" y="1362"/>
                  </a:lnTo>
                  <a:lnTo>
                    <a:pt x="1421" y="1351"/>
                  </a:lnTo>
                  <a:lnTo>
                    <a:pt x="1422" y="1346"/>
                  </a:lnTo>
                  <a:lnTo>
                    <a:pt x="1424" y="1346"/>
                  </a:lnTo>
                  <a:lnTo>
                    <a:pt x="1426" y="1345"/>
                  </a:lnTo>
                  <a:lnTo>
                    <a:pt x="1430" y="1343"/>
                  </a:lnTo>
                  <a:lnTo>
                    <a:pt x="1436" y="1338"/>
                  </a:lnTo>
                  <a:lnTo>
                    <a:pt x="1443" y="1330"/>
                  </a:lnTo>
                  <a:lnTo>
                    <a:pt x="1450" y="1319"/>
                  </a:lnTo>
                  <a:lnTo>
                    <a:pt x="1458" y="1303"/>
                  </a:lnTo>
                  <a:lnTo>
                    <a:pt x="1466" y="1281"/>
                  </a:lnTo>
                  <a:lnTo>
                    <a:pt x="1470" y="1275"/>
                  </a:lnTo>
                  <a:lnTo>
                    <a:pt x="1478" y="1265"/>
                  </a:lnTo>
                  <a:lnTo>
                    <a:pt x="1488" y="1252"/>
                  </a:lnTo>
                  <a:lnTo>
                    <a:pt x="1501" y="1239"/>
                  </a:lnTo>
                  <a:lnTo>
                    <a:pt x="1514" y="1226"/>
                  </a:lnTo>
                  <a:lnTo>
                    <a:pt x="1526" y="1211"/>
                  </a:lnTo>
                  <a:lnTo>
                    <a:pt x="1537" y="1199"/>
                  </a:lnTo>
                  <a:lnTo>
                    <a:pt x="1546" y="1187"/>
                  </a:lnTo>
                  <a:lnTo>
                    <a:pt x="1549" y="1183"/>
                  </a:lnTo>
                  <a:lnTo>
                    <a:pt x="1551" y="1180"/>
                  </a:lnTo>
                  <a:lnTo>
                    <a:pt x="1552" y="1177"/>
                  </a:lnTo>
                  <a:lnTo>
                    <a:pt x="1554" y="1174"/>
                  </a:lnTo>
                  <a:lnTo>
                    <a:pt x="1557" y="1185"/>
                  </a:lnTo>
                  <a:lnTo>
                    <a:pt x="1562" y="1195"/>
                  </a:lnTo>
                  <a:lnTo>
                    <a:pt x="1569" y="1204"/>
                  </a:lnTo>
                  <a:lnTo>
                    <a:pt x="1575" y="1212"/>
                  </a:lnTo>
                  <a:lnTo>
                    <a:pt x="1584" y="1218"/>
                  </a:lnTo>
                  <a:lnTo>
                    <a:pt x="1593" y="1222"/>
                  </a:lnTo>
                  <a:lnTo>
                    <a:pt x="1603" y="1226"/>
                  </a:lnTo>
                  <a:lnTo>
                    <a:pt x="1614" y="1227"/>
                  </a:lnTo>
                  <a:lnTo>
                    <a:pt x="1625" y="1226"/>
                  </a:lnTo>
                  <a:lnTo>
                    <a:pt x="1636" y="1222"/>
                  </a:lnTo>
                  <a:lnTo>
                    <a:pt x="1644" y="1218"/>
                  </a:lnTo>
                  <a:lnTo>
                    <a:pt x="1653" y="1211"/>
                  </a:lnTo>
                  <a:lnTo>
                    <a:pt x="1660" y="1203"/>
                  </a:lnTo>
                  <a:lnTo>
                    <a:pt x="1667" y="1194"/>
                  </a:lnTo>
                  <a:lnTo>
                    <a:pt x="1671" y="1184"/>
                  </a:lnTo>
                  <a:lnTo>
                    <a:pt x="1673" y="1173"/>
                  </a:lnTo>
                  <a:lnTo>
                    <a:pt x="1731" y="1180"/>
                  </a:lnTo>
                  <a:lnTo>
                    <a:pt x="1730" y="1182"/>
                  </a:lnTo>
                  <a:lnTo>
                    <a:pt x="1729" y="1185"/>
                  </a:lnTo>
                  <a:lnTo>
                    <a:pt x="1728" y="1190"/>
                  </a:lnTo>
                  <a:lnTo>
                    <a:pt x="1727" y="1197"/>
                  </a:lnTo>
                  <a:lnTo>
                    <a:pt x="1727" y="1203"/>
                  </a:lnTo>
                  <a:lnTo>
                    <a:pt x="1729" y="1209"/>
                  </a:lnTo>
                  <a:lnTo>
                    <a:pt x="1734" y="1214"/>
                  </a:lnTo>
                  <a:lnTo>
                    <a:pt x="1740" y="1219"/>
                  </a:lnTo>
                  <a:lnTo>
                    <a:pt x="1749" y="1223"/>
                  </a:lnTo>
                  <a:lnTo>
                    <a:pt x="1760" y="1227"/>
                  </a:lnTo>
                  <a:lnTo>
                    <a:pt x="1773" y="1230"/>
                  </a:lnTo>
                  <a:lnTo>
                    <a:pt x="1787" y="1232"/>
                  </a:lnTo>
                  <a:lnTo>
                    <a:pt x="1802" y="1232"/>
                  </a:lnTo>
                  <a:lnTo>
                    <a:pt x="1813" y="1229"/>
                  </a:lnTo>
                  <a:lnTo>
                    <a:pt x="1824" y="1221"/>
                  </a:lnTo>
                  <a:lnTo>
                    <a:pt x="1833" y="1212"/>
                  </a:lnTo>
                  <a:lnTo>
                    <a:pt x="1840" y="1202"/>
                  </a:lnTo>
                  <a:lnTo>
                    <a:pt x="1846" y="1190"/>
                  </a:lnTo>
                  <a:lnTo>
                    <a:pt x="1851" y="1179"/>
                  </a:lnTo>
                  <a:lnTo>
                    <a:pt x="1855" y="1168"/>
                  </a:lnTo>
                  <a:lnTo>
                    <a:pt x="1859" y="1148"/>
                  </a:lnTo>
                  <a:lnTo>
                    <a:pt x="1855" y="1132"/>
                  </a:lnTo>
                  <a:lnTo>
                    <a:pt x="1850" y="1121"/>
                  </a:lnTo>
                  <a:lnTo>
                    <a:pt x="1847" y="1116"/>
                  </a:lnTo>
                  <a:lnTo>
                    <a:pt x="1846" y="1052"/>
                  </a:lnTo>
                  <a:lnTo>
                    <a:pt x="1847" y="1047"/>
                  </a:lnTo>
                  <a:lnTo>
                    <a:pt x="1852" y="1035"/>
                  </a:lnTo>
                  <a:lnTo>
                    <a:pt x="1856" y="1016"/>
                  </a:lnTo>
                  <a:lnTo>
                    <a:pt x="1864" y="994"/>
                  </a:lnTo>
                  <a:lnTo>
                    <a:pt x="1871" y="969"/>
                  </a:lnTo>
                  <a:lnTo>
                    <a:pt x="1879" y="945"/>
                  </a:lnTo>
                  <a:lnTo>
                    <a:pt x="1885" y="922"/>
                  </a:lnTo>
                  <a:lnTo>
                    <a:pt x="1891" y="903"/>
                  </a:lnTo>
                  <a:lnTo>
                    <a:pt x="1898" y="874"/>
                  </a:lnTo>
                  <a:lnTo>
                    <a:pt x="1899" y="851"/>
                  </a:lnTo>
                  <a:lnTo>
                    <a:pt x="1894" y="826"/>
                  </a:lnTo>
                  <a:lnTo>
                    <a:pt x="1883" y="798"/>
                  </a:lnTo>
                  <a:lnTo>
                    <a:pt x="1877" y="778"/>
                  </a:lnTo>
                  <a:lnTo>
                    <a:pt x="1875" y="765"/>
                  </a:lnTo>
                  <a:lnTo>
                    <a:pt x="1879" y="755"/>
                  </a:lnTo>
                  <a:lnTo>
                    <a:pt x="1885" y="741"/>
                  </a:lnTo>
                  <a:lnTo>
                    <a:pt x="1786" y="737"/>
                  </a:lnTo>
                  <a:lnTo>
                    <a:pt x="1787" y="755"/>
                  </a:lnTo>
                  <a:lnTo>
                    <a:pt x="1788" y="773"/>
                  </a:lnTo>
                  <a:lnTo>
                    <a:pt x="1788" y="791"/>
                  </a:lnTo>
                  <a:lnTo>
                    <a:pt x="1786" y="808"/>
                  </a:lnTo>
                  <a:lnTo>
                    <a:pt x="1777" y="879"/>
                  </a:lnTo>
                  <a:lnTo>
                    <a:pt x="1769" y="959"/>
                  </a:lnTo>
                  <a:lnTo>
                    <a:pt x="1765" y="1029"/>
                  </a:lnTo>
                  <a:lnTo>
                    <a:pt x="1763" y="1068"/>
                  </a:lnTo>
                  <a:lnTo>
                    <a:pt x="1760" y="1076"/>
                  </a:lnTo>
                  <a:lnTo>
                    <a:pt x="1757" y="1084"/>
                  </a:lnTo>
                  <a:lnTo>
                    <a:pt x="1752" y="1092"/>
                  </a:lnTo>
                  <a:lnTo>
                    <a:pt x="1746" y="1100"/>
                  </a:lnTo>
                  <a:lnTo>
                    <a:pt x="1739" y="1106"/>
                  </a:lnTo>
                  <a:lnTo>
                    <a:pt x="1733" y="1114"/>
                  </a:lnTo>
                  <a:lnTo>
                    <a:pt x="1727" y="1121"/>
                  </a:lnTo>
                  <a:lnTo>
                    <a:pt x="1724" y="1127"/>
                  </a:lnTo>
                  <a:lnTo>
                    <a:pt x="1721" y="1132"/>
                  </a:lnTo>
                  <a:lnTo>
                    <a:pt x="1720" y="1135"/>
                  </a:lnTo>
                  <a:lnTo>
                    <a:pt x="1719" y="1139"/>
                  </a:lnTo>
                  <a:lnTo>
                    <a:pt x="1719" y="1142"/>
                  </a:lnTo>
                  <a:lnTo>
                    <a:pt x="1672" y="1142"/>
                  </a:lnTo>
                  <a:lnTo>
                    <a:pt x="1670" y="1133"/>
                  </a:lnTo>
                  <a:lnTo>
                    <a:pt x="1666" y="1125"/>
                  </a:lnTo>
                  <a:lnTo>
                    <a:pt x="1661" y="1117"/>
                  </a:lnTo>
                  <a:lnTo>
                    <a:pt x="1656" y="1111"/>
                  </a:lnTo>
                  <a:lnTo>
                    <a:pt x="1649" y="1105"/>
                  </a:lnTo>
                  <a:lnTo>
                    <a:pt x="1641" y="1100"/>
                  </a:lnTo>
                  <a:lnTo>
                    <a:pt x="1633" y="1096"/>
                  </a:lnTo>
                  <a:lnTo>
                    <a:pt x="1624" y="1094"/>
                  </a:lnTo>
                  <a:lnTo>
                    <a:pt x="1633" y="1083"/>
                  </a:lnTo>
                  <a:lnTo>
                    <a:pt x="1640" y="1072"/>
                  </a:lnTo>
                  <a:lnTo>
                    <a:pt x="1647" y="1061"/>
                  </a:lnTo>
                  <a:lnTo>
                    <a:pt x="1653" y="1049"/>
                  </a:lnTo>
                  <a:lnTo>
                    <a:pt x="1660" y="1037"/>
                  </a:lnTo>
                  <a:lnTo>
                    <a:pt x="1668" y="1024"/>
                  </a:lnTo>
                  <a:lnTo>
                    <a:pt x="1677" y="1010"/>
                  </a:lnTo>
                  <a:lnTo>
                    <a:pt x="1688" y="995"/>
                  </a:lnTo>
                  <a:lnTo>
                    <a:pt x="1701" y="979"/>
                  </a:lnTo>
                  <a:lnTo>
                    <a:pt x="1714" y="966"/>
                  </a:lnTo>
                  <a:lnTo>
                    <a:pt x="1724" y="953"/>
                  </a:lnTo>
                  <a:lnTo>
                    <a:pt x="1733" y="942"/>
                  </a:lnTo>
                  <a:lnTo>
                    <a:pt x="1739" y="931"/>
                  </a:lnTo>
                  <a:lnTo>
                    <a:pt x="1744" y="921"/>
                  </a:lnTo>
                  <a:lnTo>
                    <a:pt x="1745" y="909"/>
                  </a:lnTo>
                  <a:lnTo>
                    <a:pt x="1744" y="897"/>
                  </a:lnTo>
                  <a:lnTo>
                    <a:pt x="1740" y="883"/>
                  </a:lnTo>
                  <a:lnTo>
                    <a:pt x="1735" y="871"/>
                  </a:lnTo>
                  <a:lnTo>
                    <a:pt x="1728" y="860"/>
                  </a:lnTo>
                  <a:lnTo>
                    <a:pt x="1719" y="850"/>
                  </a:lnTo>
                  <a:lnTo>
                    <a:pt x="1710" y="842"/>
                  </a:lnTo>
                  <a:lnTo>
                    <a:pt x="1701" y="834"/>
                  </a:lnTo>
                  <a:lnTo>
                    <a:pt x="1692" y="830"/>
                  </a:lnTo>
                  <a:lnTo>
                    <a:pt x="1683" y="826"/>
                  </a:lnTo>
                  <a:lnTo>
                    <a:pt x="1676" y="824"/>
                  </a:lnTo>
                  <a:lnTo>
                    <a:pt x="1668" y="822"/>
                  </a:lnTo>
                  <a:lnTo>
                    <a:pt x="1661" y="820"/>
                  </a:lnTo>
                  <a:lnTo>
                    <a:pt x="1657" y="814"/>
                  </a:lnTo>
                  <a:lnTo>
                    <a:pt x="1652" y="808"/>
                  </a:lnTo>
                  <a:lnTo>
                    <a:pt x="1652" y="799"/>
                  </a:lnTo>
                  <a:lnTo>
                    <a:pt x="1653" y="787"/>
                  </a:lnTo>
                  <a:lnTo>
                    <a:pt x="1659" y="773"/>
                  </a:lnTo>
                  <a:lnTo>
                    <a:pt x="1663" y="763"/>
                  </a:lnTo>
                  <a:lnTo>
                    <a:pt x="1669" y="753"/>
                  </a:lnTo>
                  <a:lnTo>
                    <a:pt x="1675" y="743"/>
                  </a:lnTo>
                  <a:lnTo>
                    <a:pt x="1682" y="733"/>
                  </a:lnTo>
                  <a:lnTo>
                    <a:pt x="1690" y="723"/>
                  </a:lnTo>
                  <a:lnTo>
                    <a:pt x="1699" y="709"/>
                  </a:lnTo>
                  <a:lnTo>
                    <a:pt x="1709" y="695"/>
                  </a:lnTo>
                  <a:lnTo>
                    <a:pt x="1721" y="677"/>
                  </a:lnTo>
                  <a:lnTo>
                    <a:pt x="1735" y="658"/>
                  </a:lnTo>
                  <a:lnTo>
                    <a:pt x="1747" y="642"/>
                  </a:lnTo>
                  <a:lnTo>
                    <a:pt x="1759" y="629"/>
                  </a:lnTo>
                  <a:lnTo>
                    <a:pt x="1769" y="618"/>
                  </a:lnTo>
                  <a:lnTo>
                    <a:pt x="1778" y="609"/>
                  </a:lnTo>
                  <a:lnTo>
                    <a:pt x="1786" y="603"/>
                  </a:lnTo>
                  <a:lnTo>
                    <a:pt x="1791" y="600"/>
                  </a:lnTo>
                  <a:lnTo>
                    <a:pt x="1792" y="599"/>
                  </a:lnTo>
                  <a:lnTo>
                    <a:pt x="1791" y="605"/>
                  </a:lnTo>
                  <a:lnTo>
                    <a:pt x="1789" y="621"/>
                  </a:lnTo>
                  <a:lnTo>
                    <a:pt x="1786" y="644"/>
                  </a:lnTo>
                  <a:lnTo>
                    <a:pt x="1783" y="671"/>
                  </a:lnTo>
                  <a:lnTo>
                    <a:pt x="1782" y="685"/>
                  </a:lnTo>
                  <a:lnTo>
                    <a:pt x="1783" y="699"/>
                  </a:lnTo>
                  <a:lnTo>
                    <a:pt x="1784" y="714"/>
                  </a:lnTo>
                  <a:lnTo>
                    <a:pt x="1785" y="730"/>
                  </a:lnTo>
                  <a:lnTo>
                    <a:pt x="1893" y="723"/>
                  </a:lnTo>
                  <a:lnTo>
                    <a:pt x="1893" y="721"/>
                  </a:lnTo>
                  <a:lnTo>
                    <a:pt x="1893" y="721"/>
                  </a:lnTo>
                  <a:lnTo>
                    <a:pt x="1893" y="721"/>
                  </a:lnTo>
                  <a:lnTo>
                    <a:pt x="1893" y="721"/>
                  </a:lnTo>
                  <a:lnTo>
                    <a:pt x="1901" y="695"/>
                  </a:lnTo>
                  <a:lnTo>
                    <a:pt x="1904" y="675"/>
                  </a:lnTo>
                  <a:lnTo>
                    <a:pt x="1906" y="660"/>
                  </a:lnTo>
                  <a:lnTo>
                    <a:pt x="1907" y="646"/>
                  </a:lnTo>
                  <a:lnTo>
                    <a:pt x="1907" y="633"/>
                  </a:lnTo>
                  <a:lnTo>
                    <a:pt x="1908" y="623"/>
                  </a:lnTo>
                  <a:lnTo>
                    <a:pt x="1911" y="612"/>
                  </a:lnTo>
                  <a:lnTo>
                    <a:pt x="1918" y="595"/>
                  </a:lnTo>
                  <a:lnTo>
                    <a:pt x="1929" y="567"/>
                  </a:lnTo>
                  <a:lnTo>
                    <a:pt x="1936" y="547"/>
                  </a:lnTo>
                  <a:lnTo>
                    <a:pt x="1939" y="528"/>
                  </a:lnTo>
                  <a:lnTo>
                    <a:pt x="1939" y="501"/>
                  </a:lnTo>
                  <a:lnTo>
                    <a:pt x="1938" y="494"/>
                  </a:lnTo>
                  <a:lnTo>
                    <a:pt x="1937" y="484"/>
                  </a:lnTo>
                  <a:lnTo>
                    <a:pt x="1935" y="474"/>
                  </a:lnTo>
                  <a:lnTo>
                    <a:pt x="1931" y="462"/>
                  </a:lnTo>
                  <a:lnTo>
                    <a:pt x="1927" y="449"/>
                  </a:lnTo>
                  <a:lnTo>
                    <a:pt x="1920" y="437"/>
                  </a:lnTo>
                  <a:lnTo>
                    <a:pt x="1913" y="427"/>
                  </a:lnTo>
                  <a:lnTo>
                    <a:pt x="1904" y="418"/>
                  </a:lnTo>
                  <a:lnTo>
                    <a:pt x="1895" y="411"/>
                  </a:lnTo>
                  <a:lnTo>
                    <a:pt x="1888" y="407"/>
                  </a:lnTo>
                  <a:lnTo>
                    <a:pt x="1882" y="404"/>
                  </a:lnTo>
                  <a:lnTo>
                    <a:pt x="1877" y="399"/>
                  </a:lnTo>
                  <a:lnTo>
                    <a:pt x="1872" y="393"/>
                  </a:lnTo>
                  <a:lnTo>
                    <a:pt x="1866" y="387"/>
                  </a:lnTo>
                  <a:lnTo>
                    <a:pt x="1860" y="376"/>
                  </a:lnTo>
                  <a:lnTo>
                    <a:pt x="1852" y="360"/>
                  </a:lnTo>
                  <a:lnTo>
                    <a:pt x="1843" y="344"/>
                  </a:lnTo>
                  <a:lnTo>
                    <a:pt x="1832" y="331"/>
                  </a:lnTo>
                  <a:lnTo>
                    <a:pt x="1822" y="321"/>
                  </a:lnTo>
                  <a:lnTo>
                    <a:pt x="1812" y="313"/>
                  </a:lnTo>
                  <a:lnTo>
                    <a:pt x="1803" y="308"/>
                  </a:lnTo>
                  <a:lnTo>
                    <a:pt x="1796" y="303"/>
                  </a:lnTo>
                  <a:lnTo>
                    <a:pt x="1792" y="302"/>
                  </a:lnTo>
                  <a:lnTo>
                    <a:pt x="1789" y="301"/>
                  </a:lnTo>
                  <a:lnTo>
                    <a:pt x="1789" y="299"/>
                  </a:lnTo>
                  <a:lnTo>
                    <a:pt x="1791" y="292"/>
                  </a:lnTo>
                  <a:lnTo>
                    <a:pt x="1795" y="282"/>
                  </a:lnTo>
                  <a:lnTo>
                    <a:pt x="1805" y="266"/>
                  </a:lnTo>
                  <a:lnTo>
                    <a:pt x="1814" y="251"/>
                  </a:lnTo>
                  <a:lnTo>
                    <a:pt x="1818" y="238"/>
                  </a:lnTo>
                  <a:lnTo>
                    <a:pt x="1821" y="231"/>
                  </a:lnTo>
                  <a:lnTo>
                    <a:pt x="1821" y="228"/>
                  </a:lnTo>
                  <a:lnTo>
                    <a:pt x="1823" y="228"/>
                  </a:lnTo>
                  <a:lnTo>
                    <a:pt x="1827" y="228"/>
                  </a:lnTo>
                  <a:lnTo>
                    <a:pt x="1834" y="226"/>
                  </a:lnTo>
                  <a:lnTo>
                    <a:pt x="1841" y="222"/>
                  </a:lnTo>
                  <a:lnTo>
                    <a:pt x="1846" y="213"/>
                  </a:lnTo>
                  <a:lnTo>
                    <a:pt x="1852" y="198"/>
                  </a:lnTo>
                  <a:lnTo>
                    <a:pt x="1858" y="179"/>
                  </a:lnTo>
                  <a:lnTo>
                    <a:pt x="1863" y="158"/>
                  </a:lnTo>
                  <a:lnTo>
                    <a:pt x="1862" y="138"/>
                  </a:lnTo>
                  <a:lnTo>
                    <a:pt x="1855" y="122"/>
                  </a:lnTo>
                  <a:lnTo>
                    <a:pt x="1847" y="111"/>
                  </a:lnTo>
                  <a:lnTo>
                    <a:pt x="1843" y="108"/>
                  </a:lnTo>
                  <a:lnTo>
                    <a:pt x="1842" y="100"/>
                  </a:lnTo>
                  <a:lnTo>
                    <a:pt x="1839" y="79"/>
                  </a:lnTo>
                  <a:lnTo>
                    <a:pt x="1829" y="52"/>
                  </a:lnTo>
                  <a:lnTo>
                    <a:pt x="1813" y="25"/>
                  </a:lnTo>
                  <a:lnTo>
                    <a:pt x="1802" y="15"/>
                  </a:lnTo>
                  <a:lnTo>
                    <a:pt x="1791" y="8"/>
                  </a:lnTo>
                  <a:lnTo>
                    <a:pt x="1778" y="3"/>
                  </a:lnTo>
                  <a:lnTo>
                    <a:pt x="1766" y="1"/>
                  </a:lnTo>
                  <a:lnTo>
                    <a:pt x="1753" y="0"/>
                  </a:lnTo>
                  <a:lnTo>
                    <a:pt x="1739" y="0"/>
                  </a:lnTo>
                  <a:lnTo>
                    <a:pt x="1726" y="0"/>
                  </a:lnTo>
                  <a:lnTo>
                    <a:pt x="1713" y="0"/>
                  </a:lnTo>
                  <a:lnTo>
                    <a:pt x="1699" y="2"/>
                  </a:lnTo>
                  <a:lnTo>
                    <a:pt x="1686" y="6"/>
                  </a:lnTo>
                  <a:lnTo>
                    <a:pt x="1675" y="14"/>
                  </a:lnTo>
                  <a:lnTo>
                    <a:pt x="1665" y="24"/>
                  </a:lnTo>
                  <a:lnTo>
                    <a:pt x="1656" y="34"/>
                  </a:lnTo>
                  <a:lnTo>
                    <a:pt x="1648" y="45"/>
                  </a:lnTo>
                  <a:lnTo>
                    <a:pt x="1642" y="54"/>
                  </a:lnTo>
                  <a:lnTo>
                    <a:pt x="1638" y="62"/>
                  </a:lnTo>
                  <a:lnTo>
                    <a:pt x="1631" y="77"/>
                  </a:lnTo>
                  <a:lnTo>
                    <a:pt x="1624" y="93"/>
                  </a:lnTo>
                  <a:lnTo>
                    <a:pt x="1619" y="112"/>
                  </a:lnTo>
                  <a:lnTo>
                    <a:pt x="1613" y="131"/>
                  </a:lnTo>
                  <a:lnTo>
                    <a:pt x="1610" y="150"/>
                  </a:lnTo>
                  <a:lnTo>
                    <a:pt x="1608" y="168"/>
                  </a:lnTo>
                  <a:lnTo>
                    <a:pt x="1607" y="184"/>
                  </a:lnTo>
                  <a:lnTo>
                    <a:pt x="1608" y="196"/>
                  </a:lnTo>
                  <a:lnTo>
                    <a:pt x="1608" y="205"/>
                  </a:lnTo>
                  <a:lnTo>
                    <a:pt x="1604" y="213"/>
                  </a:lnTo>
                  <a:lnTo>
                    <a:pt x="1598" y="218"/>
                  </a:lnTo>
                  <a:lnTo>
                    <a:pt x="1589" y="222"/>
                  </a:lnTo>
                  <a:lnTo>
                    <a:pt x="1576" y="225"/>
                  </a:lnTo>
                  <a:lnTo>
                    <a:pt x="1562" y="227"/>
                  </a:lnTo>
                  <a:lnTo>
                    <a:pt x="1546" y="227"/>
                  </a:lnTo>
                  <a:lnTo>
                    <a:pt x="1528" y="228"/>
                  </a:lnTo>
                  <a:lnTo>
                    <a:pt x="1511" y="229"/>
                  </a:lnTo>
                  <a:lnTo>
                    <a:pt x="1493" y="231"/>
                  </a:lnTo>
                  <a:lnTo>
                    <a:pt x="1475" y="234"/>
                  </a:lnTo>
                  <a:lnTo>
                    <a:pt x="1458" y="237"/>
                  </a:lnTo>
                  <a:lnTo>
                    <a:pt x="1441" y="242"/>
                  </a:lnTo>
                  <a:lnTo>
                    <a:pt x="1425" y="245"/>
                  </a:lnTo>
                  <a:lnTo>
                    <a:pt x="1409" y="248"/>
                  </a:lnTo>
                  <a:lnTo>
                    <a:pt x="1395" y="252"/>
                  </a:lnTo>
                  <a:lnTo>
                    <a:pt x="1381" y="255"/>
                  </a:lnTo>
                  <a:lnTo>
                    <a:pt x="1371" y="260"/>
                  </a:lnTo>
                  <a:lnTo>
                    <a:pt x="1361" y="265"/>
                  </a:lnTo>
                  <a:lnTo>
                    <a:pt x="1352" y="271"/>
                  </a:lnTo>
                  <a:lnTo>
                    <a:pt x="1343" y="276"/>
                  </a:lnTo>
                  <a:lnTo>
                    <a:pt x="1332" y="282"/>
                  </a:lnTo>
                  <a:lnTo>
                    <a:pt x="1318" y="285"/>
                  </a:lnTo>
                  <a:lnTo>
                    <a:pt x="1300" y="287"/>
                  </a:lnTo>
                  <a:lnTo>
                    <a:pt x="1289" y="289"/>
                  </a:lnTo>
                  <a:lnTo>
                    <a:pt x="1277" y="290"/>
                  </a:lnTo>
                  <a:lnTo>
                    <a:pt x="1265" y="291"/>
                  </a:lnTo>
                  <a:lnTo>
                    <a:pt x="1254" y="292"/>
                  </a:lnTo>
                  <a:lnTo>
                    <a:pt x="1242" y="294"/>
                  </a:lnTo>
                  <a:lnTo>
                    <a:pt x="1228" y="296"/>
                  </a:lnTo>
                  <a:lnTo>
                    <a:pt x="1216" y="299"/>
                  </a:lnTo>
                  <a:lnTo>
                    <a:pt x="1204" y="302"/>
                  </a:lnTo>
                  <a:lnTo>
                    <a:pt x="1190" y="306"/>
                  </a:lnTo>
                  <a:lnTo>
                    <a:pt x="1178" y="311"/>
                  </a:lnTo>
                  <a:lnTo>
                    <a:pt x="1166" y="315"/>
                  </a:lnTo>
                  <a:lnTo>
                    <a:pt x="1152" y="321"/>
                  </a:lnTo>
                  <a:lnTo>
                    <a:pt x="1140" y="327"/>
                  </a:lnTo>
                  <a:lnTo>
                    <a:pt x="1128" y="334"/>
                  </a:lnTo>
                  <a:lnTo>
                    <a:pt x="1116" y="341"/>
                  </a:lnTo>
                  <a:lnTo>
                    <a:pt x="1103" y="350"/>
                  </a:lnTo>
                  <a:lnTo>
                    <a:pt x="1090" y="360"/>
                  </a:lnTo>
                  <a:lnTo>
                    <a:pt x="1075" y="372"/>
                  </a:lnTo>
                  <a:lnTo>
                    <a:pt x="1060" y="388"/>
                  </a:lnTo>
                  <a:lnTo>
                    <a:pt x="1043" y="404"/>
                  </a:lnTo>
                  <a:lnTo>
                    <a:pt x="1025" y="421"/>
                  </a:lnTo>
                  <a:lnTo>
                    <a:pt x="1007" y="439"/>
                  </a:lnTo>
                  <a:lnTo>
                    <a:pt x="990" y="458"/>
                  </a:lnTo>
                  <a:lnTo>
                    <a:pt x="973" y="476"/>
                  </a:lnTo>
                  <a:lnTo>
                    <a:pt x="956" y="494"/>
                  </a:lnTo>
                  <a:lnTo>
                    <a:pt x="940" y="511"/>
                  </a:lnTo>
                  <a:lnTo>
                    <a:pt x="926" y="526"/>
                  </a:lnTo>
                  <a:lnTo>
                    <a:pt x="914" y="540"/>
                  </a:lnTo>
                  <a:lnTo>
                    <a:pt x="904" y="552"/>
                  </a:lnTo>
                  <a:lnTo>
                    <a:pt x="896" y="560"/>
                  </a:lnTo>
                  <a:lnTo>
                    <a:pt x="891" y="565"/>
                  </a:lnTo>
                  <a:lnTo>
                    <a:pt x="889" y="567"/>
                  </a:lnTo>
                  <a:lnTo>
                    <a:pt x="888" y="567"/>
                  </a:lnTo>
                  <a:lnTo>
                    <a:pt x="884" y="570"/>
                  </a:lnTo>
                  <a:lnTo>
                    <a:pt x="878" y="572"/>
                  </a:lnTo>
                  <a:lnTo>
                    <a:pt x="870" y="575"/>
                  </a:lnTo>
                  <a:lnTo>
                    <a:pt x="861" y="580"/>
                  </a:lnTo>
                  <a:lnTo>
                    <a:pt x="850" y="584"/>
                  </a:lnTo>
                  <a:lnTo>
                    <a:pt x="839" y="590"/>
                  </a:lnTo>
                  <a:lnTo>
                    <a:pt x="827" y="595"/>
                  </a:lnTo>
                  <a:lnTo>
                    <a:pt x="818" y="600"/>
                  </a:lnTo>
                  <a:lnTo>
                    <a:pt x="809" y="605"/>
                  </a:lnTo>
                  <a:lnTo>
                    <a:pt x="802" y="611"/>
                  </a:lnTo>
                  <a:lnTo>
                    <a:pt x="795" y="618"/>
                  </a:lnTo>
                  <a:lnTo>
                    <a:pt x="94" y="350"/>
                  </a:lnTo>
                  <a:lnTo>
                    <a:pt x="103" y="319"/>
                  </a:lnTo>
                  <a:lnTo>
                    <a:pt x="106" y="292"/>
                  </a:lnTo>
                  <a:lnTo>
                    <a:pt x="103" y="273"/>
                  </a:lnTo>
                  <a:lnTo>
                    <a:pt x="94" y="263"/>
                  </a:lnTo>
                  <a:lnTo>
                    <a:pt x="87" y="262"/>
                  </a:lnTo>
                  <a:lnTo>
                    <a:pt x="80" y="264"/>
                  </a:lnTo>
                  <a:lnTo>
                    <a:pt x="73" y="269"/>
                  </a:lnTo>
                  <a:lnTo>
                    <a:pt x="65" y="276"/>
                  </a:lnTo>
                  <a:lnTo>
                    <a:pt x="57" y="286"/>
                  </a:lnTo>
                  <a:lnTo>
                    <a:pt x="48" y="298"/>
                  </a:lnTo>
                  <a:lnTo>
                    <a:pt x="40" y="311"/>
                  </a:lnTo>
                  <a:lnTo>
                    <a:pt x="32" y="327"/>
                  </a:lnTo>
                  <a:lnTo>
                    <a:pt x="3" y="315"/>
                  </a:lnTo>
                  <a:lnTo>
                    <a:pt x="0" y="329"/>
                  </a:lnTo>
                  <a:lnTo>
                    <a:pt x="27" y="339"/>
                  </a:lnTo>
                  <a:lnTo>
                    <a:pt x="16" y="374"/>
                  </a:lnTo>
                  <a:lnTo>
                    <a:pt x="10" y="406"/>
                  </a:lnTo>
                  <a:lnTo>
                    <a:pt x="12" y="429"/>
                  </a:lnTo>
                  <a:lnTo>
                    <a:pt x="21" y="441"/>
                  </a:lnTo>
                  <a:lnTo>
                    <a:pt x="28" y="443"/>
                  </a:lnTo>
                  <a:lnTo>
                    <a:pt x="36" y="439"/>
                  </a:lnTo>
                  <a:lnTo>
                    <a:pt x="45" y="433"/>
                  </a:lnTo>
                  <a:lnTo>
                    <a:pt x="54" y="424"/>
                  </a:lnTo>
                  <a:lnTo>
                    <a:pt x="62" y="412"/>
                  </a:lnTo>
                  <a:lnTo>
                    <a:pt x="71" y="398"/>
                  </a:lnTo>
                  <a:lnTo>
                    <a:pt x="80" y="382"/>
                  </a:lnTo>
                  <a:lnTo>
                    <a:pt x="88" y="364"/>
                  </a:lnTo>
                  <a:lnTo>
                    <a:pt x="774" y="649"/>
                  </a:lnTo>
                  <a:lnTo>
                    <a:pt x="771" y="657"/>
                  </a:lnTo>
                  <a:lnTo>
                    <a:pt x="769" y="665"/>
                  </a:lnTo>
                  <a:lnTo>
                    <a:pt x="768" y="671"/>
                  </a:lnTo>
                  <a:lnTo>
                    <a:pt x="766" y="677"/>
                  </a:lnTo>
                  <a:lnTo>
                    <a:pt x="768" y="695"/>
                  </a:lnTo>
                  <a:lnTo>
                    <a:pt x="772" y="710"/>
                  </a:lnTo>
                  <a:lnTo>
                    <a:pt x="780" y="723"/>
                  </a:lnTo>
                  <a:lnTo>
                    <a:pt x="791" y="735"/>
                  </a:lnTo>
                  <a:lnTo>
                    <a:pt x="797" y="739"/>
                  </a:lnTo>
                  <a:lnTo>
                    <a:pt x="802" y="744"/>
                  </a:lnTo>
                  <a:lnTo>
                    <a:pt x="808" y="747"/>
                  </a:lnTo>
                  <a:lnTo>
                    <a:pt x="813" y="749"/>
                  </a:lnTo>
                  <a:lnTo>
                    <a:pt x="819" y="752"/>
                  </a:lnTo>
                  <a:lnTo>
                    <a:pt x="826" y="754"/>
                  </a:lnTo>
                  <a:lnTo>
                    <a:pt x="832" y="755"/>
                  </a:lnTo>
                  <a:lnTo>
                    <a:pt x="840" y="757"/>
                  </a:lnTo>
                  <a:lnTo>
                    <a:pt x="847" y="758"/>
                  </a:lnTo>
                  <a:lnTo>
                    <a:pt x="853" y="757"/>
                  </a:lnTo>
                  <a:lnTo>
                    <a:pt x="858" y="755"/>
                  </a:lnTo>
                  <a:lnTo>
                    <a:pt x="862" y="752"/>
                  </a:lnTo>
                  <a:lnTo>
                    <a:pt x="866" y="748"/>
                  </a:lnTo>
                  <a:lnTo>
                    <a:pt x="869" y="744"/>
                  </a:lnTo>
                  <a:lnTo>
                    <a:pt x="872" y="740"/>
                  </a:lnTo>
                  <a:lnTo>
                    <a:pt x="877" y="738"/>
                  </a:lnTo>
                  <a:lnTo>
                    <a:pt x="879" y="739"/>
                  </a:lnTo>
                  <a:lnTo>
                    <a:pt x="884" y="740"/>
                  </a:lnTo>
                  <a:lnTo>
                    <a:pt x="890" y="743"/>
                  </a:lnTo>
                  <a:lnTo>
                    <a:pt x="899" y="744"/>
                  </a:lnTo>
                  <a:lnTo>
                    <a:pt x="908" y="745"/>
                  </a:lnTo>
                  <a:lnTo>
                    <a:pt x="916" y="744"/>
                  </a:lnTo>
                  <a:lnTo>
                    <a:pt x="924" y="740"/>
                  </a:lnTo>
                  <a:lnTo>
                    <a:pt x="928" y="735"/>
                  </a:lnTo>
                  <a:lnTo>
                    <a:pt x="935" y="720"/>
                  </a:lnTo>
                  <a:lnTo>
                    <a:pt x="943" y="706"/>
                  </a:lnTo>
                  <a:lnTo>
                    <a:pt x="947" y="690"/>
                  </a:lnTo>
                  <a:lnTo>
                    <a:pt x="946" y="671"/>
                  </a:lnTo>
                  <a:lnTo>
                    <a:pt x="946" y="651"/>
                  </a:lnTo>
                  <a:lnTo>
                    <a:pt x="951" y="634"/>
                  </a:lnTo>
                  <a:lnTo>
                    <a:pt x="956" y="622"/>
                  </a:lnTo>
                  <a:lnTo>
                    <a:pt x="958" y="618"/>
                  </a:lnTo>
                  <a:lnTo>
                    <a:pt x="961" y="615"/>
                  </a:lnTo>
                  <a:lnTo>
                    <a:pt x="966" y="610"/>
                  </a:lnTo>
                  <a:lnTo>
                    <a:pt x="976" y="602"/>
                  </a:lnTo>
                  <a:lnTo>
                    <a:pt x="987" y="592"/>
                  </a:lnTo>
                  <a:lnTo>
                    <a:pt x="1002" y="581"/>
                  </a:lnTo>
                  <a:lnTo>
                    <a:pt x="1019" y="569"/>
                  </a:lnTo>
                  <a:lnTo>
                    <a:pt x="1035" y="556"/>
                  </a:lnTo>
                  <a:lnTo>
                    <a:pt x="1053" y="544"/>
                  </a:lnTo>
                  <a:lnTo>
                    <a:pt x="1069" y="533"/>
                  </a:lnTo>
                  <a:lnTo>
                    <a:pt x="1081" y="524"/>
                  </a:lnTo>
                  <a:lnTo>
                    <a:pt x="1091" y="516"/>
                  </a:lnTo>
                  <a:lnTo>
                    <a:pt x="1098" y="511"/>
                  </a:lnTo>
                  <a:lnTo>
                    <a:pt x="1103" y="505"/>
                  </a:lnTo>
                  <a:lnTo>
                    <a:pt x="1108" y="499"/>
                  </a:lnTo>
                  <a:lnTo>
                    <a:pt x="1112" y="495"/>
                  </a:lnTo>
                  <a:lnTo>
                    <a:pt x="1117" y="491"/>
                  </a:lnTo>
                  <a:lnTo>
                    <a:pt x="1128" y="479"/>
                  </a:lnTo>
                  <a:lnTo>
                    <a:pt x="1133" y="472"/>
                  </a:lnTo>
                  <a:lnTo>
                    <a:pt x="1138" y="466"/>
                  </a:lnTo>
                  <a:lnTo>
                    <a:pt x="1144" y="458"/>
                  </a:lnTo>
                  <a:lnTo>
                    <a:pt x="1149" y="453"/>
                  </a:lnTo>
                  <a:lnTo>
                    <a:pt x="1154" y="451"/>
                  </a:lnTo>
                  <a:lnTo>
                    <a:pt x="1159" y="453"/>
                  </a:lnTo>
                  <a:lnTo>
                    <a:pt x="1173" y="449"/>
                  </a:lnTo>
                  <a:lnTo>
                    <a:pt x="1184" y="444"/>
                  </a:lnTo>
                  <a:lnTo>
                    <a:pt x="1187" y="439"/>
                  </a:lnTo>
                  <a:lnTo>
                    <a:pt x="1188" y="436"/>
                  </a:lnTo>
                  <a:lnTo>
                    <a:pt x="1195" y="431"/>
                  </a:lnTo>
                  <a:lnTo>
                    <a:pt x="1205" y="428"/>
                  </a:lnTo>
                  <a:lnTo>
                    <a:pt x="1219" y="426"/>
                  </a:lnTo>
                  <a:lnTo>
                    <a:pt x="1237" y="424"/>
                  </a:lnTo>
                  <a:lnTo>
                    <a:pt x="1258" y="421"/>
                  </a:lnTo>
                  <a:lnTo>
                    <a:pt x="1282" y="418"/>
                  </a:lnTo>
                  <a:lnTo>
                    <a:pt x="1305" y="416"/>
                  </a:lnTo>
                  <a:lnTo>
                    <a:pt x="1328" y="411"/>
                  </a:lnTo>
                  <a:lnTo>
                    <a:pt x="1349" y="408"/>
                  </a:lnTo>
                  <a:lnTo>
                    <a:pt x="1366" y="405"/>
                  </a:lnTo>
                  <a:lnTo>
                    <a:pt x="1377" y="402"/>
                  </a:lnTo>
                  <a:lnTo>
                    <a:pt x="1385" y="401"/>
                  </a:lnTo>
                  <a:lnTo>
                    <a:pt x="1389" y="401"/>
                  </a:lnTo>
                  <a:lnTo>
                    <a:pt x="1391" y="401"/>
                  </a:lnTo>
                  <a:lnTo>
                    <a:pt x="1392" y="401"/>
                  </a:lnTo>
                  <a:lnTo>
                    <a:pt x="1391" y="402"/>
                  </a:lnTo>
                  <a:lnTo>
                    <a:pt x="1391" y="402"/>
                  </a:lnTo>
                  <a:lnTo>
                    <a:pt x="1359" y="460"/>
                  </a:lnTo>
                  <a:lnTo>
                    <a:pt x="1359" y="516"/>
                  </a:lnTo>
                  <a:lnTo>
                    <a:pt x="1357" y="518"/>
                  </a:lnTo>
                  <a:lnTo>
                    <a:pt x="1353" y="524"/>
                  </a:lnTo>
                  <a:lnTo>
                    <a:pt x="1349" y="532"/>
                  </a:lnTo>
                  <a:lnTo>
                    <a:pt x="1345" y="541"/>
                  </a:lnTo>
                  <a:lnTo>
                    <a:pt x="1344" y="547"/>
                  </a:lnTo>
                  <a:lnTo>
                    <a:pt x="1343" y="554"/>
                  </a:lnTo>
                  <a:lnTo>
                    <a:pt x="1339" y="559"/>
                  </a:lnTo>
                  <a:lnTo>
                    <a:pt x="1330" y="560"/>
                  </a:lnTo>
                  <a:lnTo>
                    <a:pt x="1321" y="562"/>
                  </a:lnTo>
                  <a:lnTo>
                    <a:pt x="1318" y="570"/>
                  </a:lnTo>
                  <a:lnTo>
                    <a:pt x="1319" y="581"/>
                  </a:lnTo>
                  <a:lnTo>
                    <a:pt x="1322" y="595"/>
                  </a:lnTo>
                  <a:lnTo>
                    <a:pt x="1322" y="602"/>
                  </a:lnTo>
                  <a:lnTo>
                    <a:pt x="1320" y="608"/>
                  </a:lnTo>
                  <a:lnTo>
                    <a:pt x="1313" y="613"/>
                  </a:lnTo>
                  <a:lnTo>
                    <a:pt x="1303" y="619"/>
                  </a:lnTo>
                  <a:lnTo>
                    <a:pt x="1291" y="625"/>
                  </a:lnTo>
                  <a:lnTo>
                    <a:pt x="1276" y="636"/>
                  </a:lnTo>
                  <a:lnTo>
                    <a:pt x="1260" y="648"/>
                  </a:lnTo>
                  <a:lnTo>
                    <a:pt x="1242" y="666"/>
                  </a:lnTo>
                  <a:lnTo>
                    <a:pt x="1223" y="688"/>
                  </a:lnTo>
                  <a:lnTo>
                    <a:pt x="1205" y="715"/>
                  </a:lnTo>
                  <a:lnTo>
                    <a:pt x="1187" y="745"/>
                  </a:lnTo>
                  <a:lnTo>
                    <a:pt x="1170" y="776"/>
                  </a:lnTo>
                  <a:lnTo>
                    <a:pt x="1156" y="807"/>
                  </a:lnTo>
                  <a:lnTo>
                    <a:pt x="1142" y="836"/>
                  </a:lnTo>
                  <a:lnTo>
                    <a:pt x="1132" y="863"/>
                  </a:lnTo>
                  <a:lnTo>
                    <a:pt x="1125" y="884"/>
                  </a:lnTo>
                  <a:lnTo>
                    <a:pt x="1118" y="903"/>
                  </a:lnTo>
                  <a:lnTo>
                    <a:pt x="1110" y="923"/>
                  </a:lnTo>
                  <a:lnTo>
                    <a:pt x="1101" y="942"/>
                  </a:lnTo>
                  <a:lnTo>
                    <a:pt x="1091" y="961"/>
                  </a:lnTo>
                  <a:lnTo>
                    <a:pt x="1080" y="978"/>
                  </a:lnTo>
                  <a:lnTo>
                    <a:pt x="1068" y="992"/>
                  </a:lnTo>
                  <a:lnTo>
                    <a:pt x="1055" y="1005"/>
                  </a:lnTo>
                  <a:lnTo>
                    <a:pt x="1043" y="1014"/>
                  </a:lnTo>
                  <a:lnTo>
                    <a:pt x="1030" y="1020"/>
                  </a:lnTo>
                  <a:lnTo>
                    <a:pt x="1015" y="1027"/>
                  </a:lnTo>
                  <a:lnTo>
                    <a:pt x="1000" y="1034"/>
                  </a:lnTo>
                  <a:lnTo>
                    <a:pt x="983" y="1042"/>
                  </a:lnTo>
                  <a:lnTo>
                    <a:pt x="965" y="1049"/>
                  </a:lnTo>
                  <a:lnTo>
                    <a:pt x="947" y="1059"/>
                  </a:lnTo>
                  <a:lnTo>
                    <a:pt x="930" y="1069"/>
                  </a:lnTo>
                  <a:lnTo>
                    <a:pt x="913" y="1081"/>
                  </a:lnTo>
                  <a:lnTo>
                    <a:pt x="903" y="1087"/>
                  </a:lnTo>
                  <a:lnTo>
                    <a:pt x="895" y="1094"/>
                  </a:lnTo>
                  <a:lnTo>
                    <a:pt x="888" y="1100"/>
                  </a:lnTo>
                  <a:lnTo>
                    <a:pt x="881" y="1105"/>
                  </a:lnTo>
                  <a:lnTo>
                    <a:pt x="876" y="1111"/>
                  </a:lnTo>
                  <a:lnTo>
                    <a:pt x="871" y="1115"/>
                  </a:lnTo>
                  <a:lnTo>
                    <a:pt x="866" y="1121"/>
                  </a:lnTo>
                  <a:lnTo>
                    <a:pt x="861" y="1126"/>
                  </a:lnTo>
                  <a:lnTo>
                    <a:pt x="992" y="1237"/>
                  </a:lnTo>
                  <a:lnTo>
                    <a:pt x="997" y="1233"/>
                  </a:lnTo>
                  <a:lnTo>
                    <a:pt x="1003" y="1229"/>
                  </a:lnTo>
                  <a:lnTo>
                    <a:pt x="1010" y="1225"/>
                  </a:lnTo>
                  <a:lnTo>
                    <a:pt x="1015" y="1221"/>
                  </a:lnTo>
                  <a:lnTo>
                    <a:pt x="1022" y="1217"/>
                  </a:lnTo>
                  <a:lnTo>
                    <a:pt x="1030" y="1212"/>
                  </a:lnTo>
                  <a:lnTo>
                    <a:pt x="1038" y="1207"/>
                  </a:lnTo>
                  <a:lnTo>
                    <a:pt x="1045" y="1202"/>
                  </a:lnTo>
                  <a:lnTo>
                    <a:pt x="1077" y="1185"/>
                  </a:lnTo>
                  <a:lnTo>
                    <a:pt x="1102" y="1174"/>
                  </a:lnTo>
                  <a:lnTo>
                    <a:pt x="1125" y="1166"/>
                  </a:lnTo>
                  <a:lnTo>
                    <a:pt x="1144" y="1160"/>
                  </a:lnTo>
                  <a:lnTo>
                    <a:pt x="1160" y="1153"/>
                  </a:lnTo>
                  <a:lnTo>
                    <a:pt x="1177" y="1145"/>
                  </a:lnTo>
                  <a:lnTo>
                    <a:pt x="1193" y="1132"/>
                  </a:lnTo>
                  <a:lnTo>
                    <a:pt x="1210" y="1114"/>
                  </a:lnTo>
                  <a:lnTo>
                    <a:pt x="1227" y="1095"/>
                  </a:lnTo>
                  <a:lnTo>
                    <a:pt x="1245" y="1076"/>
                  </a:lnTo>
                  <a:lnTo>
                    <a:pt x="1263" y="1058"/>
                  </a:lnTo>
                  <a:lnTo>
                    <a:pt x="1280" y="1043"/>
                  </a:lnTo>
                  <a:lnTo>
                    <a:pt x="1293" y="1029"/>
                  </a:lnTo>
                  <a:lnTo>
                    <a:pt x="1304" y="1019"/>
                  </a:lnTo>
                  <a:lnTo>
                    <a:pt x="1312" y="1013"/>
                  </a:lnTo>
                  <a:lnTo>
                    <a:pt x="1314" y="1010"/>
                  </a:lnTo>
                  <a:lnTo>
                    <a:pt x="1315" y="1011"/>
                  </a:lnTo>
                  <a:lnTo>
                    <a:pt x="1318" y="1014"/>
                  </a:lnTo>
                  <a:lnTo>
                    <a:pt x="1321" y="1017"/>
                  </a:lnTo>
                  <a:lnTo>
                    <a:pt x="1326" y="1020"/>
                  </a:lnTo>
                  <a:lnTo>
                    <a:pt x="1333" y="1025"/>
                  </a:lnTo>
                  <a:lnTo>
                    <a:pt x="1340" y="1029"/>
                  </a:lnTo>
                  <a:lnTo>
                    <a:pt x="1349" y="1034"/>
                  </a:lnTo>
                  <a:lnTo>
                    <a:pt x="1358" y="1037"/>
                  </a:lnTo>
                  <a:lnTo>
                    <a:pt x="1368" y="1040"/>
                  </a:lnTo>
                  <a:lnTo>
                    <a:pt x="1380" y="1043"/>
                  </a:lnTo>
                  <a:lnTo>
                    <a:pt x="1392" y="1045"/>
                  </a:lnTo>
                  <a:lnTo>
                    <a:pt x="1405" y="1047"/>
                  </a:lnTo>
                  <a:lnTo>
                    <a:pt x="1415" y="1048"/>
                  </a:lnTo>
                  <a:lnTo>
                    <a:pt x="1424" y="1049"/>
                  </a:lnTo>
                  <a:lnTo>
                    <a:pt x="1429" y="1050"/>
                  </a:lnTo>
                  <a:lnTo>
                    <a:pt x="1431" y="1050"/>
                  </a:lnTo>
                  <a:lnTo>
                    <a:pt x="1430" y="1054"/>
                  </a:lnTo>
                  <a:lnTo>
                    <a:pt x="1427" y="1062"/>
                  </a:lnTo>
                  <a:lnTo>
                    <a:pt x="1422" y="1073"/>
                  </a:lnTo>
                  <a:lnTo>
                    <a:pt x="1417" y="1086"/>
                  </a:lnTo>
                  <a:lnTo>
                    <a:pt x="1410" y="1102"/>
                  </a:lnTo>
                  <a:lnTo>
                    <a:pt x="1402" y="1116"/>
                  </a:lnTo>
                  <a:lnTo>
                    <a:pt x="1396" y="1131"/>
                  </a:lnTo>
                  <a:lnTo>
                    <a:pt x="1388" y="1142"/>
                  </a:lnTo>
                  <a:lnTo>
                    <a:pt x="1379" y="1154"/>
                  </a:lnTo>
                  <a:lnTo>
                    <a:pt x="1367" y="1170"/>
                  </a:lnTo>
                  <a:lnTo>
                    <a:pt x="1353" y="1189"/>
                  </a:lnTo>
                  <a:lnTo>
                    <a:pt x="1339" y="1208"/>
                  </a:lnTo>
                  <a:lnTo>
                    <a:pt x="1325" y="1228"/>
                  </a:lnTo>
                  <a:lnTo>
                    <a:pt x="1312" y="1245"/>
                  </a:lnTo>
                  <a:lnTo>
                    <a:pt x="1302" y="1259"/>
                  </a:lnTo>
                  <a:lnTo>
                    <a:pt x="1295" y="1269"/>
                  </a:lnTo>
                  <a:lnTo>
                    <a:pt x="1291" y="1276"/>
                  </a:lnTo>
                  <a:lnTo>
                    <a:pt x="1284" y="1284"/>
                  </a:lnTo>
                  <a:lnTo>
                    <a:pt x="1277" y="1293"/>
                  </a:lnTo>
                  <a:lnTo>
                    <a:pt x="1271" y="1300"/>
                  </a:lnTo>
                  <a:lnTo>
                    <a:pt x="1264" y="1309"/>
                  </a:lnTo>
                  <a:lnTo>
                    <a:pt x="1258" y="1319"/>
                  </a:lnTo>
                  <a:lnTo>
                    <a:pt x="1253" y="1328"/>
                  </a:lnTo>
                  <a:lnTo>
                    <a:pt x="1250" y="1338"/>
                  </a:lnTo>
                  <a:lnTo>
                    <a:pt x="1244" y="1352"/>
                  </a:lnTo>
                  <a:lnTo>
                    <a:pt x="1236" y="1364"/>
                  </a:lnTo>
                  <a:lnTo>
                    <a:pt x="1226" y="1376"/>
                  </a:lnTo>
                  <a:lnTo>
                    <a:pt x="1217" y="1386"/>
                  </a:lnTo>
                  <a:lnTo>
                    <a:pt x="1207" y="1396"/>
                  </a:lnTo>
                  <a:lnTo>
                    <a:pt x="1198" y="1404"/>
                  </a:lnTo>
                  <a:lnTo>
                    <a:pt x="1192" y="1412"/>
                  </a:lnTo>
                  <a:lnTo>
                    <a:pt x="1187" y="1417"/>
                  </a:lnTo>
                  <a:lnTo>
                    <a:pt x="1181" y="1422"/>
                  </a:lnTo>
                  <a:lnTo>
                    <a:pt x="1173" y="1424"/>
                  </a:lnTo>
                  <a:lnTo>
                    <a:pt x="1159" y="1424"/>
                  </a:lnTo>
                  <a:lnTo>
                    <a:pt x="1146" y="1423"/>
                  </a:lnTo>
                  <a:lnTo>
                    <a:pt x="1131" y="1421"/>
                  </a:lnTo>
                  <a:lnTo>
                    <a:pt x="1118" y="1416"/>
                  </a:lnTo>
                  <a:lnTo>
                    <a:pt x="1107" y="1411"/>
                  </a:lnTo>
                  <a:lnTo>
                    <a:pt x="1099" y="1404"/>
                  </a:lnTo>
                  <a:lnTo>
                    <a:pt x="1092" y="1399"/>
                  </a:lnTo>
                  <a:lnTo>
                    <a:pt x="1086" y="1394"/>
                  </a:lnTo>
                  <a:lnTo>
                    <a:pt x="1077" y="1393"/>
                  </a:lnTo>
                  <a:lnTo>
                    <a:pt x="1068" y="1393"/>
                  </a:lnTo>
                  <a:lnTo>
                    <a:pt x="1060" y="1394"/>
                  </a:lnTo>
                  <a:lnTo>
                    <a:pt x="1052" y="1397"/>
                  </a:lnTo>
                  <a:lnTo>
                    <a:pt x="1045" y="1401"/>
                  </a:lnTo>
                  <a:lnTo>
                    <a:pt x="1040" y="1406"/>
                  </a:lnTo>
                  <a:lnTo>
                    <a:pt x="1033" y="1423"/>
                  </a:lnTo>
                  <a:lnTo>
                    <a:pt x="1029" y="1442"/>
                  </a:lnTo>
                  <a:lnTo>
                    <a:pt x="1023" y="1452"/>
                  </a:lnTo>
                  <a:lnTo>
                    <a:pt x="1013" y="1439"/>
                  </a:lnTo>
                  <a:lnTo>
                    <a:pt x="1007" y="1431"/>
                  </a:lnTo>
                  <a:lnTo>
                    <a:pt x="1000" y="1426"/>
                  </a:lnTo>
                  <a:lnTo>
                    <a:pt x="990" y="1424"/>
                  </a:lnTo>
                  <a:lnTo>
                    <a:pt x="978" y="1425"/>
                  </a:lnTo>
                  <a:lnTo>
                    <a:pt x="967" y="1428"/>
                  </a:lnTo>
                  <a:lnTo>
                    <a:pt x="958" y="1430"/>
                  </a:lnTo>
                  <a:lnTo>
                    <a:pt x="949" y="1433"/>
                  </a:lnTo>
                  <a:lnTo>
                    <a:pt x="944" y="1436"/>
                  </a:lnTo>
                  <a:lnTo>
                    <a:pt x="938" y="1439"/>
                  </a:lnTo>
                  <a:lnTo>
                    <a:pt x="928" y="1439"/>
                  </a:lnTo>
                  <a:lnTo>
                    <a:pt x="918" y="1438"/>
                  </a:lnTo>
                  <a:lnTo>
                    <a:pt x="906" y="1435"/>
                  </a:lnTo>
                  <a:lnTo>
                    <a:pt x="895" y="1432"/>
                  </a:lnTo>
                  <a:lnTo>
                    <a:pt x="886" y="1430"/>
                  </a:lnTo>
                  <a:lnTo>
                    <a:pt x="879" y="1429"/>
                  </a:lnTo>
                  <a:lnTo>
                    <a:pt x="877" y="1428"/>
                  </a:lnTo>
                  <a:lnTo>
                    <a:pt x="774" y="1410"/>
                  </a:lnTo>
                  <a:lnTo>
                    <a:pt x="781" y="1402"/>
                  </a:lnTo>
                  <a:lnTo>
                    <a:pt x="790" y="1394"/>
                  </a:lnTo>
                  <a:lnTo>
                    <a:pt x="802" y="1384"/>
                  </a:lnTo>
                  <a:lnTo>
                    <a:pt x="816" y="1374"/>
                  </a:lnTo>
                  <a:lnTo>
                    <a:pt x="830" y="1365"/>
                  </a:lnTo>
                  <a:lnTo>
                    <a:pt x="845" y="1356"/>
                  </a:lnTo>
                  <a:lnTo>
                    <a:pt x="857" y="1348"/>
                  </a:lnTo>
                  <a:lnTo>
                    <a:pt x="868" y="1342"/>
                  </a:lnTo>
                  <a:lnTo>
                    <a:pt x="877" y="1337"/>
                  </a:lnTo>
                  <a:lnTo>
                    <a:pt x="882" y="1333"/>
                  </a:lnTo>
                  <a:lnTo>
                    <a:pt x="887" y="1328"/>
                  </a:lnTo>
                  <a:lnTo>
                    <a:pt x="891" y="1324"/>
                  </a:lnTo>
                  <a:lnTo>
                    <a:pt x="895" y="1319"/>
                  </a:lnTo>
                  <a:lnTo>
                    <a:pt x="898" y="1315"/>
                  </a:lnTo>
                  <a:lnTo>
                    <a:pt x="904" y="1309"/>
                  </a:lnTo>
                  <a:lnTo>
                    <a:pt x="910" y="1303"/>
                  </a:lnTo>
                  <a:lnTo>
                    <a:pt x="917" y="1297"/>
                  </a:lnTo>
                  <a:lnTo>
                    <a:pt x="924" y="1291"/>
                  </a:lnTo>
                  <a:lnTo>
                    <a:pt x="930" y="1285"/>
                  </a:lnTo>
                  <a:lnTo>
                    <a:pt x="938" y="1278"/>
                  </a:lnTo>
                  <a:lnTo>
                    <a:pt x="948" y="1270"/>
                  </a:lnTo>
                  <a:lnTo>
                    <a:pt x="958" y="1261"/>
                  </a:lnTo>
                  <a:lnTo>
                    <a:pt x="972" y="1251"/>
                  </a:lnTo>
                  <a:lnTo>
                    <a:pt x="986" y="1241"/>
                  </a:lnTo>
                  <a:lnTo>
                    <a:pt x="846" y="1144"/>
                  </a:lnTo>
                  <a:lnTo>
                    <a:pt x="842" y="1148"/>
                  </a:lnTo>
                  <a:lnTo>
                    <a:pt x="838" y="1152"/>
                  </a:lnTo>
                  <a:lnTo>
                    <a:pt x="834" y="1155"/>
                  </a:lnTo>
                  <a:lnTo>
                    <a:pt x="830" y="1160"/>
                  </a:lnTo>
                  <a:lnTo>
                    <a:pt x="813" y="1175"/>
                  </a:lnTo>
                  <a:lnTo>
                    <a:pt x="793" y="1192"/>
                  </a:lnTo>
                  <a:lnTo>
                    <a:pt x="772" y="1209"/>
                  </a:lnTo>
                  <a:lnTo>
                    <a:pt x="751" y="1226"/>
                  </a:lnTo>
                  <a:lnTo>
                    <a:pt x="731" y="1241"/>
                  </a:lnTo>
                  <a:lnTo>
                    <a:pt x="715" y="1254"/>
                  </a:lnTo>
                  <a:lnTo>
                    <a:pt x="705" y="1261"/>
                  </a:lnTo>
                  <a:lnTo>
                    <a:pt x="701" y="1265"/>
                  </a:lnTo>
                  <a:lnTo>
                    <a:pt x="698" y="1266"/>
                  </a:lnTo>
                  <a:lnTo>
                    <a:pt x="693" y="1269"/>
                  </a:lnTo>
                  <a:lnTo>
                    <a:pt x="685" y="1275"/>
                  </a:lnTo>
                  <a:lnTo>
                    <a:pt x="676" y="1280"/>
                  </a:lnTo>
                  <a:lnTo>
                    <a:pt x="666" y="1287"/>
                  </a:lnTo>
                  <a:lnTo>
                    <a:pt x="657" y="1294"/>
                  </a:lnTo>
                  <a:lnTo>
                    <a:pt x="649" y="1300"/>
                  </a:lnTo>
                  <a:lnTo>
                    <a:pt x="644" y="1306"/>
                  </a:lnTo>
                  <a:lnTo>
                    <a:pt x="639" y="1310"/>
                  </a:lnTo>
                  <a:lnTo>
                    <a:pt x="635" y="1315"/>
                  </a:lnTo>
                  <a:lnTo>
                    <a:pt x="629" y="1318"/>
                  </a:lnTo>
                  <a:lnTo>
                    <a:pt x="625" y="1322"/>
                  </a:lnTo>
                  <a:lnTo>
                    <a:pt x="619" y="1324"/>
                  </a:lnTo>
                  <a:lnTo>
                    <a:pt x="614" y="1326"/>
                  </a:lnTo>
                  <a:lnTo>
                    <a:pt x="608" y="1328"/>
                  </a:lnTo>
                  <a:lnTo>
                    <a:pt x="602" y="1330"/>
                  </a:lnTo>
                  <a:lnTo>
                    <a:pt x="589" y="1338"/>
                  </a:lnTo>
                  <a:lnTo>
                    <a:pt x="576" y="1348"/>
                  </a:lnTo>
                  <a:lnTo>
                    <a:pt x="563" y="1359"/>
                  </a:lnTo>
                  <a:lnTo>
                    <a:pt x="551" y="1372"/>
                  </a:lnTo>
                  <a:lnTo>
                    <a:pt x="541" y="1384"/>
                  </a:lnTo>
                  <a:lnTo>
                    <a:pt x="532" y="1394"/>
                  </a:lnTo>
                  <a:lnTo>
                    <a:pt x="528" y="1401"/>
                  </a:lnTo>
                  <a:lnTo>
                    <a:pt x="525" y="1403"/>
                  </a:lnTo>
                  <a:lnTo>
                    <a:pt x="519" y="1411"/>
                  </a:lnTo>
                  <a:lnTo>
                    <a:pt x="511" y="1419"/>
                  </a:lnTo>
                  <a:lnTo>
                    <a:pt x="502" y="1425"/>
                  </a:lnTo>
                  <a:lnTo>
                    <a:pt x="493" y="1433"/>
                  </a:lnTo>
                  <a:lnTo>
                    <a:pt x="485" y="1440"/>
                  </a:lnTo>
                  <a:lnTo>
                    <a:pt x="479" y="1444"/>
                  </a:lnTo>
                  <a:lnTo>
                    <a:pt x="474" y="1448"/>
                  </a:lnTo>
                  <a:lnTo>
                    <a:pt x="473" y="1449"/>
                  </a:lnTo>
                  <a:lnTo>
                    <a:pt x="475" y="1450"/>
                  </a:lnTo>
                  <a:lnTo>
                    <a:pt x="482" y="1451"/>
                  </a:lnTo>
                  <a:lnTo>
                    <a:pt x="493" y="1453"/>
                  </a:lnTo>
                  <a:lnTo>
                    <a:pt x="507" y="1457"/>
                  </a:lnTo>
                  <a:lnTo>
                    <a:pt x="523" y="1461"/>
                  </a:lnTo>
                  <a:lnTo>
                    <a:pt x="542" y="1465"/>
                  </a:lnTo>
                  <a:lnTo>
                    <a:pt x="562" y="1470"/>
                  </a:lnTo>
                  <a:lnTo>
                    <a:pt x="583" y="1474"/>
                  </a:lnTo>
                  <a:lnTo>
                    <a:pt x="606" y="1478"/>
                  </a:lnTo>
                  <a:lnTo>
                    <a:pt x="630" y="1480"/>
                  </a:lnTo>
                  <a:lnTo>
                    <a:pt x="655" y="1481"/>
                  </a:lnTo>
                  <a:lnTo>
                    <a:pt x="681" y="1482"/>
                  </a:lnTo>
                  <a:lnTo>
                    <a:pt x="704" y="1484"/>
                  </a:lnTo>
                  <a:lnTo>
                    <a:pt x="725" y="1488"/>
                  </a:lnTo>
                  <a:lnTo>
                    <a:pt x="744" y="1494"/>
                  </a:lnTo>
                  <a:lnTo>
                    <a:pt x="760" y="1506"/>
                  </a:lnTo>
                  <a:lnTo>
                    <a:pt x="772" y="1515"/>
                  </a:lnTo>
                  <a:lnTo>
                    <a:pt x="782" y="1518"/>
                  </a:lnTo>
                  <a:lnTo>
                    <a:pt x="791" y="1517"/>
                  </a:lnTo>
                  <a:lnTo>
                    <a:pt x="799" y="1512"/>
                  </a:lnTo>
                  <a:lnTo>
                    <a:pt x="804" y="1508"/>
                  </a:lnTo>
                  <a:lnTo>
                    <a:pt x="811" y="1503"/>
                  </a:lnTo>
                  <a:lnTo>
                    <a:pt x="819" y="1501"/>
                  </a:lnTo>
                  <a:lnTo>
                    <a:pt x="827" y="1503"/>
                  </a:lnTo>
                  <a:lnTo>
                    <a:pt x="833" y="1509"/>
                  </a:lnTo>
                  <a:lnTo>
                    <a:pt x="839" y="1513"/>
                  </a:lnTo>
                  <a:lnTo>
                    <a:pt x="841" y="1519"/>
                  </a:lnTo>
                  <a:lnTo>
                    <a:pt x="843" y="1523"/>
                  </a:lnTo>
                  <a:lnTo>
                    <a:pt x="846" y="1529"/>
                  </a:lnTo>
                  <a:lnTo>
                    <a:pt x="849" y="1532"/>
                  </a:lnTo>
                  <a:lnTo>
                    <a:pt x="855" y="1536"/>
                  </a:lnTo>
                  <a:lnTo>
                    <a:pt x="862" y="1538"/>
                  </a:lnTo>
                  <a:lnTo>
                    <a:pt x="871" y="1538"/>
                  </a:lnTo>
                  <a:lnTo>
                    <a:pt x="879" y="1536"/>
                  </a:lnTo>
                  <a:lnTo>
                    <a:pt x="886" y="1533"/>
                  </a:lnTo>
                  <a:lnTo>
                    <a:pt x="894" y="1530"/>
                  </a:lnTo>
                  <a:lnTo>
                    <a:pt x="903" y="1528"/>
                  </a:lnTo>
                  <a:lnTo>
                    <a:pt x="914" y="1527"/>
                  </a:lnTo>
                  <a:lnTo>
                    <a:pt x="927" y="1530"/>
                  </a:lnTo>
                  <a:lnTo>
                    <a:pt x="945" y="1537"/>
                  </a:lnTo>
                  <a:lnTo>
                    <a:pt x="959" y="1547"/>
                  </a:lnTo>
                  <a:lnTo>
                    <a:pt x="966" y="1559"/>
                  </a:lnTo>
                  <a:lnTo>
                    <a:pt x="969" y="1569"/>
                  </a:lnTo>
                  <a:lnTo>
                    <a:pt x="969" y="1574"/>
                  </a:lnTo>
                  <a:lnTo>
                    <a:pt x="973" y="1574"/>
                  </a:lnTo>
                  <a:lnTo>
                    <a:pt x="982" y="1576"/>
                  </a:lnTo>
                  <a:lnTo>
                    <a:pt x="996" y="1578"/>
                  </a:lnTo>
                  <a:lnTo>
                    <a:pt x="1014" y="1580"/>
                  </a:lnTo>
                  <a:lnTo>
                    <a:pt x="1036" y="1584"/>
                  </a:lnTo>
                  <a:lnTo>
                    <a:pt x="1062" y="1588"/>
                  </a:lnTo>
                  <a:lnTo>
                    <a:pt x="1090" y="1593"/>
                  </a:lnTo>
                  <a:lnTo>
                    <a:pt x="1119" y="1597"/>
                  </a:lnTo>
                  <a:lnTo>
                    <a:pt x="1149" y="1602"/>
                  </a:lnTo>
                  <a:lnTo>
                    <a:pt x="1179" y="1606"/>
                  </a:lnTo>
                  <a:lnTo>
                    <a:pt x="1209" y="1610"/>
                  </a:lnTo>
                  <a:lnTo>
                    <a:pt x="1237" y="1615"/>
                  </a:lnTo>
                  <a:lnTo>
                    <a:pt x="1264" y="1618"/>
                  </a:lnTo>
                  <a:lnTo>
                    <a:pt x="1287" y="1622"/>
                  </a:lnTo>
                  <a:lnTo>
                    <a:pt x="1309" y="1624"/>
                  </a:lnTo>
                  <a:lnTo>
                    <a:pt x="1324" y="1626"/>
                  </a:lnTo>
                  <a:lnTo>
                    <a:pt x="1348" y="1628"/>
                  </a:lnTo>
                  <a:lnTo>
                    <a:pt x="1364" y="1627"/>
                  </a:lnTo>
                  <a:lnTo>
                    <a:pt x="1376" y="1625"/>
                  </a:lnTo>
                  <a:lnTo>
                    <a:pt x="1385" y="1619"/>
                  </a:lnTo>
                  <a:lnTo>
                    <a:pt x="1390" y="1612"/>
                  </a:lnTo>
                  <a:lnTo>
                    <a:pt x="1398" y="1602"/>
                  </a:lnTo>
                  <a:lnTo>
                    <a:pt x="1407" y="1590"/>
                  </a:lnTo>
                  <a:lnTo>
                    <a:pt x="1420" y="1576"/>
                  </a:lnTo>
                  <a:lnTo>
                    <a:pt x="1429" y="1567"/>
                  </a:lnTo>
                  <a:lnTo>
                    <a:pt x="1437" y="1558"/>
                  </a:lnTo>
                  <a:lnTo>
                    <a:pt x="1443" y="1550"/>
                  </a:lnTo>
                  <a:lnTo>
                    <a:pt x="1445" y="1547"/>
                  </a:lnTo>
                  <a:lnTo>
                    <a:pt x="2090" y="1629"/>
                  </a:lnTo>
                  <a:lnTo>
                    <a:pt x="2093" y="1628"/>
                  </a:lnTo>
                  <a:lnTo>
                    <a:pt x="2102" y="1624"/>
                  </a:lnTo>
                  <a:lnTo>
                    <a:pt x="2112" y="1615"/>
                  </a:lnTo>
                  <a:lnTo>
                    <a:pt x="2122" y="1603"/>
                  </a:lnTo>
                  <a:lnTo>
                    <a:pt x="2128" y="1595"/>
                  </a:lnTo>
                  <a:lnTo>
                    <a:pt x="2135" y="1585"/>
                  </a:lnTo>
                  <a:lnTo>
                    <a:pt x="2145" y="1575"/>
                  </a:lnTo>
                  <a:lnTo>
                    <a:pt x="2154" y="1564"/>
                  </a:lnTo>
                  <a:lnTo>
                    <a:pt x="2164" y="1551"/>
                  </a:lnTo>
                  <a:lnTo>
                    <a:pt x="2172" y="1540"/>
                  </a:lnTo>
                  <a:lnTo>
                    <a:pt x="2179" y="1529"/>
                  </a:lnTo>
                  <a:lnTo>
                    <a:pt x="2183" y="1518"/>
                  </a:lnTo>
                  <a:lnTo>
                    <a:pt x="2184" y="1508"/>
                  </a:lnTo>
                  <a:lnTo>
                    <a:pt x="2181" y="1499"/>
                  </a:lnTo>
                  <a:lnTo>
                    <a:pt x="2177" y="1491"/>
                  </a:lnTo>
                  <a:lnTo>
                    <a:pt x="2169" y="1486"/>
                  </a:lnTo>
                  <a:lnTo>
                    <a:pt x="2160" y="1483"/>
                  </a:lnTo>
                  <a:lnTo>
                    <a:pt x="2150" y="1483"/>
                  </a:lnTo>
                  <a:lnTo>
                    <a:pt x="2141" y="1488"/>
                  </a:lnTo>
                  <a:lnTo>
                    <a:pt x="2131" y="14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 rot="820020">
              <a:off x="8290081" y="946991"/>
              <a:ext cx="85725" cy="14288"/>
            </a:xfrm>
            <a:custGeom>
              <a:avLst/>
              <a:gdLst/>
              <a:ahLst/>
              <a:cxnLst>
                <a:cxn ang="0">
                  <a:pos x="1" y="14"/>
                </a:cxn>
                <a:cxn ang="0">
                  <a:pos x="100" y="18"/>
                </a:cxn>
                <a:cxn ang="0">
                  <a:pos x="103" y="14"/>
                </a:cxn>
                <a:cxn ang="0">
                  <a:pos x="104" y="10"/>
                </a:cxn>
                <a:cxn ang="0">
                  <a:pos x="106" y="5"/>
                </a:cxn>
                <a:cxn ang="0">
                  <a:pos x="108" y="0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11"/>
                </a:cxn>
                <a:cxn ang="0">
                  <a:pos x="1" y="12"/>
                </a:cxn>
                <a:cxn ang="0">
                  <a:pos x="1" y="14"/>
                </a:cxn>
              </a:cxnLst>
              <a:rect l="0" t="0" r="r" b="b"/>
              <a:pathLst>
                <a:path w="108" h="18">
                  <a:moveTo>
                    <a:pt x="1" y="14"/>
                  </a:moveTo>
                  <a:lnTo>
                    <a:pt x="100" y="18"/>
                  </a:lnTo>
                  <a:lnTo>
                    <a:pt x="103" y="14"/>
                  </a:lnTo>
                  <a:lnTo>
                    <a:pt x="104" y="10"/>
                  </a:lnTo>
                  <a:lnTo>
                    <a:pt x="106" y="5"/>
                  </a:lnTo>
                  <a:lnTo>
                    <a:pt x="108" y="0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auto">
            <a:xfrm rot="820020">
              <a:off x="7479884" y="1084777"/>
              <a:ext cx="115888" cy="90488"/>
            </a:xfrm>
            <a:custGeom>
              <a:avLst/>
              <a:gdLst/>
              <a:ahLst/>
              <a:cxnLst>
                <a:cxn ang="0">
                  <a:pos x="146" y="111"/>
                </a:cxn>
                <a:cxn ang="0">
                  <a:pos x="15" y="0"/>
                </a:cxn>
                <a:cxn ang="0">
                  <a:pos x="12" y="5"/>
                </a:cxn>
                <a:cxn ang="0">
                  <a:pos x="9" y="9"/>
                </a:cxn>
                <a:cxn ang="0">
                  <a:pos x="4" y="14"/>
                </a:cxn>
                <a:cxn ang="0">
                  <a:pos x="0" y="18"/>
                </a:cxn>
                <a:cxn ang="0">
                  <a:pos x="140" y="115"/>
                </a:cxn>
                <a:cxn ang="0">
                  <a:pos x="141" y="114"/>
                </a:cxn>
                <a:cxn ang="0">
                  <a:pos x="144" y="113"/>
                </a:cxn>
                <a:cxn ang="0">
                  <a:pos x="145" y="112"/>
                </a:cxn>
                <a:cxn ang="0">
                  <a:pos x="146" y="111"/>
                </a:cxn>
              </a:cxnLst>
              <a:rect l="0" t="0" r="r" b="b"/>
              <a:pathLst>
                <a:path w="146" h="115">
                  <a:moveTo>
                    <a:pt x="146" y="111"/>
                  </a:moveTo>
                  <a:lnTo>
                    <a:pt x="15" y="0"/>
                  </a:lnTo>
                  <a:lnTo>
                    <a:pt x="12" y="5"/>
                  </a:lnTo>
                  <a:lnTo>
                    <a:pt x="9" y="9"/>
                  </a:lnTo>
                  <a:lnTo>
                    <a:pt x="4" y="14"/>
                  </a:lnTo>
                  <a:lnTo>
                    <a:pt x="0" y="18"/>
                  </a:lnTo>
                  <a:lnTo>
                    <a:pt x="140" y="115"/>
                  </a:lnTo>
                  <a:lnTo>
                    <a:pt x="141" y="114"/>
                  </a:lnTo>
                  <a:lnTo>
                    <a:pt x="144" y="113"/>
                  </a:lnTo>
                  <a:lnTo>
                    <a:pt x="145" y="112"/>
                  </a:lnTo>
                  <a:lnTo>
                    <a:pt x="146" y="1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2" name="Freeform 12"/>
            <p:cNvSpPr>
              <a:spLocks/>
            </p:cNvSpPr>
            <p:nvPr/>
          </p:nvSpPr>
          <p:spPr bwMode="auto">
            <a:xfrm rot="820020">
              <a:off x="8303950" y="452342"/>
              <a:ext cx="146050" cy="90488"/>
            </a:xfrm>
            <a:custGeom>
              <a:avLst/>
              <a:gdLst/>
              <a:ahLst/>
              <a:cxnLst>
                <a:cxn ang="0">
                  <a:pos x="3" y="18"/>
                </a:cxn>
                <a:cxn ang="0">
                  <a:pos x="5" y="16"/>
                </a:cxn>
                <a:cxn ang="0">
                  <a:pos x="11" y="13"/>
                </a:cxn>
                <a:cxn ang="0">
                  <a:pos x="17" y="10"/>
                </a:cxn>
                <a:cxn ang="0">
                  <a:pos x="28" y="7"/>
                </a:cxn>
                <a:cxn ang="0">
                  <a:pos x="39" y="5"/>
                </a:cxn>
                <a:cxn ang="0">
                  <a:pos x="52" y="3"/>
                </a:cxn>
                <a:cxn ang="0">
                  <a:pos x="64" y="0"/>
                </a:cxn>
                <a:cxn ang="0">
                  <a:pos x="78" y="0"/>
                </a:cxn>
                <a:cxn ang="0">
                  <a:pos x="91" y="0"/>
                </a:cxn>
                <a:cxn ang="0">
                  <a:pos x="106" y="2"/>
                </a:cxn>
                <a:cxn ang="0">
                  <a:pos x="120" y="4"/>
                </a:cxn>
                <a:cxn ang="0">
                  <a:pos x="135" y="6"/>
                </a:cxn>
                <a:cxn ang="0">
                  <a:pos x="148" y="8"/>
                </a:cxn>
                <a:cxn ang="0">
                  <a:pos x="159" y="12"/>
                </a:cxn>
                <a:cxn ang="0">
                  <a:pos x="168" y="15"/>
                </a:cxn>
                <a:cxn ang="0">
                  <a:pos x="174" y="18"/>
                </a:cxn>
                <a:cxn ang="0">
                  <a:pos x="179" y="25"/>
                </a:cxn>
                <a:cxn ang="0">
                  <a:pos x="183" y="34"/>
                </a:cxn>
                <a:cxn ang="0">
                  <a:pos x="184" y="44"/>
                </a:cxn>
                <a:cxn ang="0">
                  <a:pos x="183" y="58"/>
                </a:cxn>
                <a:cxn ang="0">
                  <a:pos x="180" y="75"/>
                </a:cxn>
                <a:cxn ang="0">
                  <a:pos x="177" y="90"/>
                </a:cxn>
                <a:cxn ang="0">
                  <a:pos x="173" y="101"/>
                </a:cxn>
                <a:cxn ang="0">
                  <a:pos x="167" y="108"/>
                </a:cxn>
                <a:cxn ang="0">
                  <a:pos x="159" y="112"/>
                </a:cxn>
                <a:cxn ang="0">
                  <a:pos x="152" y="113"/>
                </a:cxn>
                <a:cxn ang="0">
                  <a:pos x="146" y="113"/>
                </a:cxn>
                <a:cxn ang="0">
                  <a:pos x="141" y="112"/>
                </a:cxn>
                <a:cxn ang="0">
                  <a:pos x="138" y="108"/>
                </a:cxn>
                <a:cxn ang="0">
                  <a:pos x="135" y="97"/>
                </a:cxn>
                <a:cxn ang="0">
                  <a:pos x="131" y="87"/>
                </a:cxn>
                <a:cxn ang="0">
                  <a:pos x="130" y="83"/>
                </a:cxn>
                <a:cxn ang="0">
                  <a:pos x="113" y="83"/>
                </a:cxn>
                <a:cxn ang="0">
                  <a:pos x="99" y="108"/>
                </a:cxn>
                <a:cxn ang="0">
                  <a:pos x="96" y="106"/>
                </a:cxn>
                <a:cxn ang="0">
                  <a:pos x="87" y="104"/>
                </a:cxn>
                <a:cxn ang="0">
                  <a:pos x="73" y="102"/>
                </a:cxn>
                <a:cxn ang="0">
                  <a:pos x="58" y="97"/>
                </a:cxn>
                <a:cxn ang="0">
                  <a:pos x="41" y="93"/>
                </a:cxn>
                <a:cxn ang="0">
                  <a:pos x="26" y="89"/>
                </a:cxn>
                <a:cxn ang="0">
                  <a:pos x="14" y="84"/>
                </a:cxn>
                <a:cxn ang="0">
                  <a:pos x="6" y="81"/>
                </a:cxn>
                <a:cxn ang="0">
                  <a:pos x="1" y="67"/>
                </a:cxn>
                <a:cxn ang="0">
                  <a:pos x="0" y="48"/>
                </a:cxn>
                <a:cxn ang="0">
                  <a:pos x="2" y="29"/>
                </a:cxn>
                <a:cxn ang="0">
                  <a:pos x="3" y="18"/>
                </a:cxn>
              </a:cxnLst>
              <a:rect l="0" t="0" r="r" b="b"/>
              <a:pathLst>
                <a:path w="184" h="113">
                  <a:moveTo>
                    <a:pt x="3" y="18"/>
                  </a:moveTo>
                  <a:lnTo>
                    <a:pt x="5" y="16"/>
                  </a:lnTo>
                  <a:lnTo>
                    <a:pt x="11" y="13"/>
                  </a:lnTo>
                  <a:lnTo>
                    <a:pt x="17" y="10"/>
                  </a:lnTo>
                  <a:lnTo>
                    <a:pt x="28" y="7"/>
                  </a:lnTo>
                  <a:lnTo>
                    <a:pt x="39" y="5"/>
                  </a:lnTo>
                  <a:lnTo>
                    <a:pt x="52" y="3"/>
                  </a:lnTo>
                  <a:lnTo>
                    <a:pt x="64" y="0"/>
                  </a:lnTo>
                  <a:lnTo>
                    <a:pt x="78" y="0"/>
                  </a:lnTo>
                  <a:lnTo>
                    <a:pt x="91" y="0"/>
                  </a:lnTo>
                  <a:lnTo>
                    <a:pt x="106" y="2"/>
                  </a:lnTo>
                  <a:lnTo>
                    <a:pt x="120" y="4"/>
                  </a:lnTo>
                  <a:lnTo>
                    <a:pt x="135" y="6"/>
                  </a:lnTo>
                  <a:lnTo>
                    <a:pt x="148" y="8"/>
                  </a:lnTo>
                  <a:lnTo>
                    <a:pt x="159" y="12"/>
                  </a:lnTo>
                  <a:lnTo>
                    <a:pt x="168" y="15"/>
                  </a:lnTo>
                  <a:lnTo>
                    <a:pt x="174" y="18"/>
                  </a:lnTo>
                  <a:lnTo>
                    <a:pt x="179" y="25"/>
                  </a:lnTo>
                  <a:lnTo>
                    <a:pt x="183" y="34"/>
                  </a:lnTo>
                  <a:lnTo>
                    <a:pt x="184" y="44"/>
                  </a:lnTo>
                  <a:lnTo>
                    <a:pt x="183" y="58"/>
                  </a:lnTo>
                  <a:lnTo>
                    <a:pt x="180" y="75"/>
                  </a:lnTo>
                  <a:lnTo>
                    <a:pt x="177" y="90"/>
                  </a:lnTo>
                  <a:lnTo>
                    <a:pt x="173" y="101"/>
                  </a:lnTo>
                  <a:lnTo>
                    <a:pt x="167" y="108"/>
                  </a:lnTo>
                  <a:lnTo>
                    <a:pt x="159" y="112"/>
                  </a:lnTo>
                  <a:lnTo>
                    <a:pt x="152" y="113"/>
                  </a:lnTo>
                  <a:lnTo>
                    <a:pt x="146" y="113"/>
                  </a:lnTo>
                  <a:lnTo>
                    <a:pt x="141" y="112"/>
                  </a:lnTo>
                  <a:lnTo>
                    <a:pt x="138" y="108"/>
                  </a:lnTo>
                  <a:lnTo>
                    <a:pt x="135" y="97"/>
                  </a:lnTo>
                  <a:lnTo>
                    <a:pt x="131" y="87"/>
                  </a:lnTo>
                  <a:lnTo>
                    <a:pt x="130" y="83"/>
                  </a:lnTo>
                  <a:lnTo>
                    <a:pt x="113" y="83"/>
                  </a:lnTo>
                  <a:lnTo>
                    <a:pt x="99" y="108"/>
                  </a:lnTo>
                  <a:lnTo>
                    <a:pt x="96" y="106"/>
                  </a:lnTo>
                  <a:lnTo>
                    <a:pt x="87" y="104"/>
                  </a:lnTo>
                  <a:lnTo>
                    <a:pt x="73" y="102"/>
                  </a:lnTo>
                  <a:lnTo>
                    <a:pt x="58" y="97"/>
                  </a:lnTo>
                  <a:lnTo>
                    <a:pt x="41" y="93"/>
                  </a:lnTo>
                  <a:lnTo>
                    <a:pt x="26" y="89"/>
                  </a:lnTo>
                  <a:lnTo>
                    <a:pt x="14" y="84"/>
                  </a:lnTo>
                  <a:lnTo>
                    <a:pt x="6" y="81"/>
                  </a:lnTo>
                  <a:lnTo>
                    <a:pt x="1" y="67"/>
                  </a:lnTo>
                  <a:lnTo>
                    <a:pt x="0" y="48"/>
                  </a:lnTo>
                  <a:lnTo>
                    <a:pt x="2" y="29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3" name="Freeform 13"/>
            <p:cNvSpPr>
              <a:spLocks/>
            </p:cNvSpPr>
            <p:nvPr/>
          </p:nvSpPr>
          <p:spPr bwMode="auto">
            <a:xfrm rot="820020">
              <a:off x="8340545" y="381039"/>
              <a:ext cx="107950" cy="61913"/>
            </a:xfrm>
            <a:custGeom>
              <a:avLst/>
              <a:gdLst/>
              <a:ahLst/>
              <a:cxnLst>
                <a:cxn ang="0">
                  <a:pos x="2" y="68"/>
                </a:cxn>
                <a:cxn ang="0">
                  <a:pos x="16" y="68"/>
                </a:cxn>
                <a:cxn ang="0">
                  <a:pos x="43" y="67"/>
                </a:cxn>
                <a:cxn ang="0">
                  <a:pos x="76" y="67"/>
                </a:cxn>
                <a:cxn ang="0">
                  <a:pos x="100" y="68"/>
                </a:cxn>
                <a:cxn ang="0">
                  <a:pos x="116" y="71"/>
                </a:cxn>
                <a:cxn ang="0">
                  <a:pos x="129" y="75"/>
                </a:cxn>
                <a:cxn ang="0">
                  <a:pos x="136" y="78"/>
                </a:cxn>
                <a:cxn ang="0">
                  <a:pos x="136" y="76"/>
                </a:cxn>
                <a:cxn ang="0">
                  <a:pos x="130" y="59"/>
                </a:cxn>
                <a:cxn ang="0">
                  <a:pos x="121" y="37"/>
                </a:cxn>
                <a:cxn ang="0">
                  <a:pos x="109" y="18"/>
                </a:cxn>
                <a:cxn ang="0">
                  <a:pos x="97" y="9"/>
                </a:cxn>
                <a:cxn ang="0">
                  <a:pos x="81" y="3"/>
                </a:cxn>
                <a:cxn ang="0">
                  <a:pos x="64" y="1"/>
                </a:cxn>
                <a:cxn ang="0">
                  <a:pos x="50" y="0"/>
                </a:cxn>
                <a:cxn ang="0">
                  <a:pos x="33" y="2"/>
                </a:cxn>
                <a:cxn ang="0">
                  <a:pos x="20" y="10"/>
                </a:cxn>
                <a:cxn ang="0">
                  <a:pos x="67" y="14"/>
                </a:cxn>
                <a:cxn ang="0">
                  <a:pos x="80" y="28"/>
                </a:cxn>
                <a:cxn ang="0">
                  <a:pos x="69" y="28"/>
                </a:cxn>
                <a:cxn ang="0">
                  <a:pos x="53" y="28"/>
                </a:cxn>
                <a:cxn ang="0">
                  <a:pos x="41" y="30"/>
                </a:cxn>
                <a:cxn ang="0">
                  <a:pos x="42" y="34"/>
                </a:cxn>
                <a:cxn ang="0">
                  <a:pos x="51" y="38"/>
                </a:cxn>
                <a:cxn ang="0">
                  <a:pos x="63" y="40"/>
                </a:cxn>
                <a:cxn ang="0">
                  <a:pos x="72" y="42"/>
                </a:cxn>
                <a:cxn ang="0">
                  <a:pos x="71" y="55"/>
                </a:cxn>
                <a:cxn ang="0">
                  <a:pos x="66" y="55"/>
                </a:cxn>
                <a:cxn ang="0">
                  <a:pos x="51" y="55"/>
                </a:cxn>
                <a:cxn ang="0">
                  <a:pos x="34" y="56"/>
                </a:cxn>
                <a:cxn ang="0">
                  <a:pos x="21" y="57"/>
                </a:cxn>
                <a:cxn ang="0">
                  <a:pos x="6" y="61"/>
                </a:cxn>
                <a:cxn ang="0">
                  <a:pos x="0" y="67"/>
                </a:cxn>
              </a:cxnLst>
              <a:rect l="0" t="0" r="r" b="b"/>
              <a:pathLst>
                <a:path w="137" h="78">
                  <a:moveTo>
                    <a:pt x="0" y="67"/>
                  </a:moveTo>
                  <a:lnTo>
                    <a:pt x="2" y="68"/>
                  </a:lnTo>
                  <a:lnTo>
                    <a:pt x="8" y="68"/>
                  </a:lnTo>
                  <a:lnTo>
                    <a:pt x="16" y="68"/>
                  </a:lnTo>
                  <a:lnTo>
                    <a:pt x="29" y="67"/>
                  </a:lnTo>
                  <a:lnTo>
                    <a:pt x="43" y="67"/>
                  </a:lnTo>
                  <a:lnTo>
                    <a:pt x="59" y="67"/>
                  </a:lnTo>
                  <a:lnTo>
                    <a:pt x="76" y="67"/>
                  </a:lnTo>
                  <a:lnTo>
                    <a:pt x="92" y="67"/>
                  </a:lnTo>
                  <a:lnTo>
                    <a:pt x="100" y="68"/>
                  </a:lnTo>
                  <a:lnTo>
                    <a:pt x="109" y="69"/>
                  </a:lnTo>
                  <a:lnTo>
                    <a:pt x="116" y="71"/>
                  </a:lnTo>
                  <a:lnTo>
                    <a:pt x="124" y="72"/>
                  </a:lnTo>
                  <a:lnTo>
                    <a:pt x="129" y="75"/>
                  </a:lnTo>
                  <a:lnTo>
                    <a:pt x="134" y="77"/>
                  </a:lnTo>
                  <a:lnTo>
                    <a:pt x="136" y="78"/>
                  </a:lnTo>
                  <a:lnTo>
                    <a:pt x="137" y="78"/>
                  </a:lnTo>
                  <a:lnTo>
                    <a:pt x="136" y="76"/>
                  </a:lnTo>
                  <a:lnTo>
                    <a:pt x="134" y="69"/>
                  </a:lnTo>
                  <a:lnTo>
                    <a:pt x="130" y="59"/>
                  </a:lnTo>
                  <a:lnTo>
                    <a:pt x="126" y="48"/>
                  </a:lnTo>
                  <a:lnTo>
                    <a:pt x="121" y="37"/>
                  </a:lnTo>
                  <a:lnTo>
                    <a:pt x="116" y="27"/>
                  </a:lnTo>
                  <a:lnTo>
                    <a:pt x="109" y="18"/>
                  </a:lnTo>
                  <a:lnTo>
                    <a:pt x="103" y="12"/>
                  </a:lnTo>
                  <a:lnTo>
                    <a:pt x="97" y="9"/>
                  </a:lnTo>
                  <a:lnTo>
                    <a:pt x="90" y="5"/>
                  </a:lnTo>
                  <a:lnTo>
                    <a:pt x="81" y="3"/>
                  </a:lnTo>
                  <a:lnTo>
                    <a:pt x="72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4" y="5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67" y="14"/>
                  </a:lnTo>
                  <a:lnTo>
                    <a:pt x="82" y="28"/>
                  </a:lnTo>
                  <a:lnTo>
                    <a:pt x="80" y="28"/>
                  </a:lnTo>
                  <a:lnTo>
                    <a:pt x="76" y="28"/>
                  </a:lnTo>
                  <a:lnTo>
                    <a:pt x="69" y="28"/>
                  </a:lnTo>
                  <a:lnTo>
                    <a:pt x="61" y="28"/>
                  </a:lnTo>
                  <a:lnTo>
                    <a:pt x="53" y="28"/>
                  </a:lnTo>
                  <a:lnTo>
                    <a:pt x="47" y="29"/>
                  </a:lnTo>
                  <a:lnTo>
                    <a:pt x="41" y="30"/>
                  </a:lnTo>
                  <a:lnTo>
                    <a:pt x="40" y="32"/>
                  </a:lnTo>
                  <a:lnTo>
                    <a:pt x="42" y="34"/>
                  </a:lnTo>
                  <a:lnTo>
                    <a:pt x="45" y="37"/>
                  </a:lnTo>
                  <a:lnTo>
                    <a:pt x="51" y="38"/>
                  </a:lnTo>
                  <a:lnTo>
                    <a:pt x="57" y="39"/>
                  </a:lnTo>
                  <a:lnTo>
                    <a:pt x="63" y="40"/>
                  </a:lnTo>
                  <a:lnTo>
                    <a:pt x="68" y="41"/>
                  </a:lnTo>
                  <a:lnTo>
                    <a:pt x="72" y="42"/>
                  </a:lnTo>
                  <a:lnTo>
                    <a:pt x="73" y="42"/>
                  </a:lnTo>
                  <a:lnTo>
                    <a:pt x="71" y="55"/>
                  </a:lnTo>
                  <a:lnTo>
                    <a:pt x="70" y="55"/>
                  </a:lnTo>
                  <a:lnTo>
                    <a:pt x="66" y="55"/>
                  </a:lnTo>
                  <a:lnTo>
                    <a:pt x="59" y="55"/>
                  </a:lnTo>
                  <a:lnTo>
                    <a:pt x="51" y="55"/>
                  </a:lnTo>
                  <a:lnTo>
                    <a:pt x="42" y="55"/>
                  </a:lnTo>
                  <a:lnTo>
                    <a:pt x="34" y="56"/>
                  </a:lnTo>
                  <a:lnTo>
                    <a:pt x="27" y="56"/>
                  </a:lnTo>
                  <a:lnTo>
                    <a:pt x="21" y="57"/>
                  </a:lnTo>
                  <a:lnTo>
                    <a:pt x="13" y="59"/>
                  </a:lnTo>
                  <a:lnTo>
                    <a:pt x="6" y="61"/>
                  </a:lnTo>
                  <a:lnTo>
                    <a:pt x="2" y="65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4" name="Freeform 14"/>
            <p:cNvSpPr>
              <a:spLocks/>
            </p:cNvSpPr>
            <p:nvPr/>
          </p:nvSpPr>
          <p:spPr bwMode="auto">
            <a:xfrm rot="820020">
              <a:off x="8325410" y="463488"/>
              <a:ext cx="115888" cy="76200"/>
            </a:xfrm>
            <a:custGeom>
              <a:avLst/>
              <a:gdLst/>
              <a:ahLst/>
              <a:cxnLst>
                <a:cxn ang="0">
                  <a:pos x="130" y="12"/>
                </a:cxn>
                <a:cxn ang="0">
                  <a:pos x="110" y="7"/>
                </a:cxn>
                <a:cxn ang="0">
                  <a:pos x="83" y="3"/>
                </a:cxn>
                <a:cxn ang="0">
                  <a:pos x="60" y="0"/>
                </a:cxn>
                <a:cxn ang="0">
                  <a:pos x="45" y="0"/>
                </a:cxn>
                <a:cxn ang="0">
                  <a:pos x="31" y="1"/>
                </a:cxn>
                <a:cxn ang="0">
                  <a:pos x="17" y="3"/>
                </a:cxn>
                <a:cxn ang="0">
                  <a:pos x="7" y="6"/>
                </a:cxn>
                <a:cxn ang="0">
                  <a:pos x="2" y="17"/>
                </a:cxn>
                <a:cxn ang="0">
                  <a:pos x="0" y="56"/>
                </a:cxn>
                <a:cxn ang="0">
                  <a:pos x="6" y="70"/>
                </a:cxn>
                <a:cxn ang="0">
                  <a:pos x="23" y="75"/>
                </a:cxn>
                <a:cxn ang="0">
                  <a:pos x="44" y="81"/>
                </a:cxn>
                <a:cxn ang="0">
                  <a:pos x="60" y="83"/>
                </a:cxn>
                <a:cxn ang="0">
                  <a:pos x="68" y="79"/>
                </a:cxn>
                <a:cxn ang="0">
                  <a:pos x="77" y="64"/>
                </a:cxn>
                <a:cxn ang="0">
                  <a:pos x="108" y="64"/>
                </a:cxn>
                <a:cxn ang="0">
                  <a:pos x="118" y="96"/>
                </a:cxn>
                <a:cxn ang="0">
                  <a:pos x="121" y="94"/>
                </a:cxn>
                <a:cxn ang="0">
                  <a:pos x="122" y="92"/>
                </a:cxn>
                <a:cxn ang="0">
                  <a:pos x="122" y="89"/>
                </a:cxn>
                <a:cxn ang="0">
                  <a:pos x="123" y="85"/>
                </a:cxn>
                <a:cxn ang="0">
                  <a:pos x="127" y="67"/>
                </a:cxn>
                <a:cxn ang="0">
                  <a:pos x="129" y="39"/>
                </a:cxn>
                <a:cxn ang="0">
                  <a:pos x="130" y="25"/>
                </a:cxn>
                <a:cxn ang="0">
                  <a:pos x="135" y="22"/>
                </a:cxn>
                <a:cxn ang="0">
                  <a:pos x="138" y="33"/>
                </a:cxn>
                <a:cxn ang="0">
                  <a:pos x="139" y="49"/>
                </a:cxn>
                <a:cxn ang="0">
                  <a:pos x="136" y="80"/>
                </a:cxn>
                <a:cxn ang="0">
                  <a:pos x="135" y="90"/>
                </a:cxn>
                <a:cxn ang="0">
                  <a:pos x="137" y="89"/>
                </a:cxn>
                <a:cxn ang="0">
                  <a:pos x="141" y="81"/>
                </a:cxn>
                <a:cxn ang="0">
                  <a:pos x="145" y="56"/>
                </a:cxn>
                <a:cxn ang="0">
                  <a:pos x="147" y="34"/>
                </a:cxn>
                <a:cxn ang="0">
                  <a:pos x="141" y="20"/>
                </a:cxn>
              </a:cxnLst>
              <a:rect l="0" t="0" r="r" b="b"/>
              <a:pathLst>
                <a:path w="147" h="96">
                  <a:moveTo>
                    <a:pt x="136" y="14"/>
                  </a:moveTo>
                  <a:lnTo>
                    <a:pt x="130" y="12"/>
                  </a:lnTo>
                  <a:lnTo>
                    <a:pt x="121" y="10"/>
                  </a:lnTo>
                  <a:lnTo>
                    <a:pt x="110" y="7"/>
                  </a:lnTo>
                  <a:lnTo>
                    <a:pt x="97" y="5"/>
                  </a:lnTo>
                  <a:lnTo>
                    <a:pt x="83" y="3"/>
                  </a:lnTo>
                  <a:lnTo>
                    <a:pt x="71" y="1"/>
                  </a:lnTo>
                  <a:lnTo>
                    <a:pt x="60" y="0"/>
                  </a:lnTo>
                  <a:lnTo>
                    <a:pt x="52" y="0"/>
                  </a:lnTo>
                  <a:lnTo>
                    <a:pt x="45" y="0"/>
                  </a:lnTo>
                  <a:lnTo>
                    <a:pt x="39" y="1"/>
                  </a:lnTo>
                  <a:lnTo>
                    <a:pt x="31" y="1"/>
                  </a:lnTo>
                  <a:lnTo>
                    <a:pt x="24" y="2"/>
                  </a:lnTo>
                  <a:lnTo>
                    <a:pt x="17" y="3"/>
                  </a:lnTo>
                  <a:lnTo>
                    <a:pt x="12" y="5"/>
                  </a:lnTo>
                  <a:lnTo>
                    <a:pt x="7" y="6"/>
                  </a:lnTo>
                  <a:lnTo>
                    <a:pt x="5" y="7"/>
                  </a:lnTo>
                  <a:lnTo>
                    <a:pt x="2" y="17"/>
                  </a:lnTo>
                  <a:lnTo>
                    <a:pt x="1" y="3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6" y="70"/>
                  </a:lnTo>
                  <a:lnTo>
                    <a:pt x="13" y="72"/>
                  </a:lnTo>
                  <a:lnTo>
                    <a:pt x="23" y="75"/>
                  </a:lnTo>
                  <a:lnTo>
                    <a:pt x="33" y="78"/>
                  </a:lnTo>
                  <a:lnTo>
                    <a:pt x="44" y="81"/>
                  </a:lnTo>
                  <a:lnTo>
                    <a:pt x="53" y="82"/>
                  </a:lnTo>
                  <a:lnTo>
                    <a:pt x="60" y="83"/>
                  </a:lnTo>
                  <a:lnTo>
                    <a:pt x="63" y="83"/>
                  </a:lnTo>
                  <a:lnTo>
                    <a:pt x="68" y="79"/>
                  </a:lnTo>
                  <a:lnTo>
                    <a:pt x="73" y="71"/>
                  </a:lnTo>
                  <a:lnTo>
                    <a:pt x="77" y="64"/>
                  </a:lnTo>
                  <a:lnTo>
                    <a:pt x="79" y="61"/>
                  </a:lnTo>
                  <a:lnTo>
                    <a:pt x="108" y="64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19" y="94"/>
                  </a:lnTo>
                  <a:lnTo>
                    <a:pt x="121" y="94"/>
                  </a:lnTo>
                  <a:lnTo>
                    <a:pt x="123" y="94"/>
                  </a:lnTo>
                  <a:lnTo>
                    <a:pt x="122" y="92"/>
                  </a:lnTo>
                  <a:lnTo>
                    <a:pt x="122" y="90"/>
                  </a:lnTo>
                  <a:lnTo>
                    <a:pt x="122" y="89"/>
                  </a:lnTo>
                  <a:lnTo>
                    <a:pt x="122" y="88"/>
                  </a:lnTo>
                  <a:lnTo>
                    <a:pt x="123" y="85"/>
                  </a:lnTo>
                  <a:lnTo>
                    <a:pt x="124" y="78"/>
                  </a:lnTo>
                  <a:lnTo>
                    <a:pt x="127" y="67"/>
                  </a:lnTo>
                  <a:lnTo>
                    <a:pt x="128" y="52"/>
                  </a:lnTo>
                  <a:lnTo>
                    <a:pt x="129" y="39"/>
                  </a:lnTo>
                  <a:lnTo>
                    <a:pt x="130" y="30"/>
                  </a:lnTo>
                  <a:lnTo>
                    <a:pt x="130" y="25"/>
                  </a:lnTo>
                  <a:lnTo>
                    <a:pt x="130" y="23"/>
                  </a:lnTo>
                  <a:lnTo>
                    <a:pt x="135" y="22"/>
                  </a:lnTo>
                  <a:lnTo>
                    <a:pt x="137" y="26"/>
                  </a:lnTo>
                  <a:lnTo>
                    <a:pt x="138" y="33"/>
                  </a:lnTo>
                  <a:lnTo>
                    <a:pt x="139" y="39"/>
                  </a:lnTo>
                  <a:lnTo>
                    <a:pt x="139" y="49"/>
                  </a:lnTo>
                  <a:lnTo>
                    <a:pt x="138" y="64"/>
                  </a:lnTo>
                  <a:lnTo>
                    <a:pt x="136" y="80"/>
                  </a:lnTo>
                  <a:lnTo>
                    <a:pt x="133" y="91"/>
                  </a:lnTo>
                  <a:lnTo>
                    <a:pt x="135" y="90"/>
                  </a:lnTo>
                  <a:lnTo>
                    <a:pt x="136" y="89"/>
                  </a:lnTo>
                  <a:lnTo>
                    <a:pt x="137" y="89"/>
                  </a:lnTo>
                  <a:lnTo>
                    <a:pt x="138" y="88"/>
                  </a:lnTo>
                  <a:lnTo>
                    <a:pt x="141" y="81"/>
                  </a:lnTo>
                  <a:lnTo>
                    <a:pt x="143" y="70"/>
                  </a:lnTo>
                  <a:lnTo>
                    <a:pt x="145" y="56"/>
                  </a:lnTo>
                  <a:lnTo>
                    <a:pt x="146" y="44"/>
                  </a:lnTo>
                  <a:lnTo>
                    <a:pt x="147" y="34"/>
                  </a:lnTo>
                  <a:lnTo>
                    <a:pt x="145" y="26"/>
                  </a:lnTo>
                  <a:lnTo>
                    <a:pt x="141" y="20"/>
                  </a:lnTo>
                  <a:lnTo>
                    <a:pt x="136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5" name="Freeform 15"/>
            <p:cNvSpPr>
              <a:spLocks/>
            </p:cNvSpPr>
            <p:nvPr/>
          </p:nvSpPr>
          <p:spPr bwMode="auto">
            <a:xfrm rot="820020">
              <a:off x="8332075" y="529885"/>
              <a:ext cx="66675" cy="111125"/>
            </a:xfrm>
            <a:custGeom>
              <a:avLst/>
              <a:gdLst/>
              <a:ahLst/>
              <a:cxnLst>
                <a:cxn ang="0">
                  <a:pos x="85" y="33"/>
                </a:cxn>
                <a:cxn ang="0">
                  <a:pos x="85" y="35"/>
                </a:cxn>
                <a:cxn ang="0">
                  <a:pos x="84" y="38"/>
                </a:cxn>
                <a:cxn ang="0">
                  <a:pos x="81" y="45"/>
                </a:cxn>
                <a:cxn ang="0">
                  <a:pos x="78" y="51"/>
                </a:cxn>
                <a:cxn ang="0">
                  <a:pos x="74" y="56"/>
                </a:cxn>
                <a:cxn ang="0">
                  <a:pos x="68" y="63"/>
                </a:cxn>
                <a:cxn ang="0">
                  <a:pos x="64" y="71"/>
                </a:cxn>
                <a:cxn ang="0">
                  <a:pos x="58" y="82"/>
                </a:cxn>
                <a:cxn ang="0">
                  <a:pos x="52" y="94"/>
                </a:cxn>
                <a:cxn ang="0">
                  <a:pos x="46" y="106"/>
                </a:cxn>
                <a:cxn ang="0">
                  <a:pos x="40" y="114"/>
                </a:cxn>
                <a:cxn ang="0">
                  <a:pos x="38" y="118"/>
                </a:cxn>
                <a:cxn ang="0">
                  <a:pos x="37" y="120"/>
                </a:cxn>
                <a:cxn ang="0">
                  <a:pos x="35" y="125"/>
                </a:cxn>
                <a:cxn ang="0">
                  <a:pos x="30" y="132"/>
                </a:cxn>
                <a:cxn ang="0">
                  <a:pos x="25" y="138"/>
                </a:cxn>
                <a:cxn ang="0">
                  <a:pos x="19" y="140"/>
                </a:cxn>
                <a:cxn ang="0">
                  <a:pos x="13" y="141"/>
                </a:cxn>
                <a:cxn ang="0">
                  <a:pos x="8" y="141"/>
                </a:cxn>
                <a:cxn ang="0">
                  <a:pos x="2" y="138"/>
                </a:cxn>
                <a:cxn ang="0">
                  <a:pos x="0" y="132"/>
                </a:cxn>
                <a:cxn ang="0">
                  <a:pos x="1" y="128"/>
                </a:cxn>
                <a:cxn ang="0">
                  <a:pos x="3" y="123"/>
                </a:cxn>
                <a:cxn ang="0">
                  <a:pos x="4" y="122"/>
                </a:cxn>
                <a:cxn ang="0">
                  <a:pos x="6" y="122"/>
                </a:cxn>
                <a:cxn ang="0">
                  <a:pos x="10" y="122"/>
                </a:cxn>
                <a:cxn ang="0">
                  <a:pos x="15" y="122"/>
                </a:cxn>
                <a:cxn ang="0">
                  <a:pos x="20" y="121"/>
                </a:cxn>
                <a:cxn ang="0">
                  <a:pos x="25" y="118"/>
                </a:cxn>
                <a:cxn ang="0">
                  <a:pos x="28" y="113"/>
                </a:cxn>
                <a:cxn ang="0">
                  <a:pos x="31" y="110"/>
                </a:cxn>
                <a:cxn ang="0">
                  <a:pos x="32" y="108"/>
                </a:cxn>
                <a:cxn ang="0">
                  <a:pos x="18" y="103"/>
                </a:cxn>
                <a:cxn ang="0">
                  <a:pos x="21" y="95"/>
                </a:cxn>
                <a:cxn ang="0">
                  <a:pos x="23" y="95"/>
                </a:cxn>
                <a:cxn ang="0">
                  <a:pos x="29" y="96"/>
                </a:cxn>
                <a:cxn ang="0">
                  <a:pos x="36" y="95"/>
                </a:cxn>
                <a:cxn ang="0">
                  <a:pos x="40" y="92"/>
                </a:cxn>
                <a:cxn ang="0">
                  <a:pos x="44" y="87"/>
                </a:cxn>
                <a:cxn ang="0">
                  <a:pos x="47" y="83"/>
                </a:cxn>
                <a:cxn ang="0">
                  <a:pos x="49" y="77"/>
                </a:cxn>
                <a:cxn ang="0">
                  <a:pos x="49" y="72"/>
                </a:cxn>
                <a:cxn ang="0">
                  <a:pos x="46" y="66"/>
                </a:cxn>
                <a:cxn ang="0">
                  <a:pos x="40" y="61"/>
                </a:cxn>
                <a:cxn ang="0">
                  <a:pos x="35" y="56"/>
                </a:cxn>
                <a:cxn ang="0">
                  <a:pos x="32" y="55"/>
                </a:cxn>
                <a:cxn ang="0">
                  <a:pos x="58" y="50"/>
                </a:cxn>
                <a:cxn ang="0">
                  <a:pos x="64" y="38"/>
                </a:cxn>
                <a:cxn ang="0">
                  <a:pos x="52" y="31"/>
                </a:cxn>
                <a:cxn ang="0">
                  <a:pos x="54" y="9"/>
                </a:cxn>
                <a:cxn ang="0">
                  <a:pos x="55" y="7"/>
                </a:cxn>
                <a:cxn ang="0">
                  <a:pos x="56" y="3"/>
                </a:cxn>
                <a:cxn ang="0">
                  <a:pos x="59" y="0"/>
                </a:cxn>
                <a:cxn ang="0">
                  <a:pos x="61" y="5"/>
                </a:cxn>
                <a:cxn ang="0">
                  <a:pos x="64" y="12"/>
                </a:cxn>
                <a:cxn ang="0">
                  <a:pos x="66" y="18"/>
                </a:cxn>
                <a:cxn ang="0">
                  <a:pos x="67" y="23"/>
                </a:cxn>
                <a:cxn ang="0">
                  <a:pos x="68" y="24"/>
                </a:cxn>
                <a:cxn ang="0">
                  <a:pos x="85" y="33"/>
                </a:cxn>
              </a:cxnLst>
              <a:rect l="0" t="0" r="r" b="b"/>
              <a:pathLst>
                <a:path w="85" h="141">
                  <a:moveTo>
                    <a:pt x="85" y="33"/>
                  </a:moveTo>
                  <a:lnTo>
                    <a:pt x="85" y="35"/>
                  </a:lnTo>
                  <a:lnTo>
                    <a:pt x="84" y="38"/>
                  </a:lnTo>
                  <a:lnTo>
                    <a:pt x="81" y="45"/>
                  </a:lnTo>
                  <a:lnTo>
                    <a:pt x="78" y="51"/>
                  </a:lnTo>
                  <a:lnTo>
                    <a:pt x="74" y="56"/>
                  </a:lnTo>
                  <a:lnTo>
                    <a:pt x="68" y="63"/>
                  </a:lnTo>
                  <a:lnTo>
                    <a:pt x="64" y="71"/>
                  </a:lnTo>
                  <a:lnTo>
                    <a:pt x="58" y="82"/>
                  </a:lnTo>
                  <a:lnTo>
                    <a:pt x="52" y="94"/>
                  </a:lnTo>
                  <a:lnTo>
                    <a:pt x="46" y="106"/>
                  </a:lnTo>
                  <a:lnTo>
                    <a:pt x="40" y="114"/>
                  </a:lnTo>
                  <a:lnTo>
                    <a:pt x="38" y="118"/>
                  </a:lnTo>
                  <a:lnTo>
                    <a:pt x="37" y="120"/>
                  </a:lnTo>
                  <a:lnTo>
                    <a:pt x="35" y="125"/>
                  </a:lnTo>
                  <a:lnTo>
                    <a:pt x="30" y="132"/>
                  </a:lnTo>
                  <a:lnTo>
                    <a:pt x="25" y="138"/>
                  </a:lnTo>
                  <a:lnTo>
                    <a:pt x="19" y="140"/>
                  </a:lnTo>
                  <a:lnTo>
                    <a:pt x="13" y="141"/>
                  </a:lnTo>
                  <a:lnTo>
                    <a:pt x="8" y="141"/>
                  </a:lnTo>
                  <a:lnTo>
                    <a:pt x="2" y="138"/>
                  </a:lnTo>
                  <a:lnTo>
                    <a:pt x="0" y="132"/>
                  </a:lnTo>
                  <a:lnTo>
                    <a:pt x="1" y="128"/>
                  </a:lnTo>
                  <a:lnTo>
                    <a:pt x="3" y="123"/>
                  </a:lnTo>
                  <a:lnTo>
                    <a:pt x="4" y="122"/>
                  </a:lnTo>
                  <a:lnTo>
                    <a:pt x="6" y="122"/>
                  </a:lnTo>
                  <a:lnTo>
                    <a:pt x="10" y="122"/>
                  </a:lnTo>
                  <a:lnTo>
                    <a:pt x="15" y="122"/>
                  </a:lnTo>
                  <a:lnTo>
                    <a:pt x="20" y="121"/>
                  </a:lnTo>
                  <a:lnTo>
                    <a:pt x="25" y="118"/>
                  </a:lnTo>
                  <a:lnTo>
                    <a:pt x="28" y="113"/>
                  </a:lnTo>
                  <a:lnTo>
                    <a:pt x="31" y="110"/>
                  </a:lnTo>
                  <a:lnTo>
                    <a:pt x="32" y="108"/>
                  </a:lnTo>
                  <a:lnTo>
                    <a:pt x="18" y="103"/>
                  </a:lnTo>
                  <a:lnTo>
                    <a:pt x="21" y="95"/>
                  </a:lnTo>
                  <a:lnTo>
                    <a:pt x="23" y="95"/>
                  </a:lnTo>
                  <a:lnTo>
                    <a:pt x="29" y="96"/>
                  </a:lnTo>
                  <a:lnTo>
                    <a:pt x="36" y="95"/>
                  </a:lnTo>
                  <a:lnTo>
                    <a:pt x="40" y="92"/>
                  </a:lnTo>
                  <a:lnTo>
                    <a:pt x="44" y="87"/>
                  </a:lnTo>
                  <a:lnTo>
                    <a:pt x="47" y="83"/>
                  </a:lnTo>
                  <a:lnTo>
                    <a:pt x="49" y="77"/>
                  </a:lnTo>
                  <a:lnTo>
                    <a:pt x="49" y="72"/>
                  </a:lnTo>
                  <a:lnTo>
                    <a:pt x="46" y="66"/>
                  </a:lnTo>
                  <a:lnTo>
                    <a:pt x="40" y="61"/>
                  </a:lnTo>
                  <a:lnTo>
                    <a:pt x="35" y="56"/>
                  </a:lnTo>
                  <a:lnTo>
                    <a:pt x="32" y="55"/>
                  </a:lnTo>
                  <a:lnTo>
                    <a:pt x="58" y="50"/>
                  </a:lnTo>
                  <a:lnTo>
                    <a:pt x="64" y="38"/>
                  </a:lnTo>
                  <a:lnTo>
                    <a:pt x="52" y="31"/>
                  </a:lnTo>
                  <a:lnTo>
                    <a:pt x="54" y="9"/>
                  </a:lnTo>
                  <a:lnTo>
                    <a:pt x="55" y="7"/>
                  </a:lnTo>
                  <a:lnTo>
                    <a:pt x="56" y="3"/>
                  </a:lnTo>
                  <a:lnTo>
                    <a:pt x="59" y="0"/>
                  </a:lnTo>
                  <a:lnTo>
                    <a:pt x="61" y="5"/>
                  </a:lnTo>
                  <a:lnTo>
                    <a:pt x="64" y="12"/>
                  </a:lnTo>
                  <a:lnTo>
                    <a:pt x="66" y="18"/>
                  </a:lnTo>
                  <a:lnTo>
                    <a:pt x="67" y="23"/>
                  </a:lnTo>
                  <a:lnTo>
                    <a:pt x="68" y="24"/>
                  </a:lnTo>
                  <a:lnTo>
                    <a:pt x="85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6" name="Freeform 16"/>
            <p:cNvSpPr>
              <a:spLocks/>
            </p:cNvSpPr>
            <p:nvPr/>
          </p:nvSpPr>
          <p:spPr bwMode="auto">
            <a:xfrm rot="820020">
              <a:off x="8228020" y="591215"/>
              <a:ext cx="87313" cy="53975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22" y="6"/>
                </a:cxn>
                <a:cxn ang="0">
                  <a:pos x="26" y="10"/>
                </a:cxn>
                <a:cxn ang="0">
                  <a:pos x="29" y="16"/>
                </a:cxn>
                <a:cxn ang="0">
                  <a:pos x="33" y="23"/>
                </a:cxn>
                <a:cxn ang="0">
                  <a:pos x="38" y="30"/>
                </a:cxn>
                <a:cxn ang="0">
                  <a:pos x="43" y="37"/>
                </a:cxn>
                <a:cxn ang="0">
                  <a:pos x="51" y="44"/>
                </a:cxn>
                <a:cxn ang="0">
                  <a:pos x="61" y="49"/>
                </a:cxn>
                <a:cxn ang="0">
                  <a:pos x="71" y="54"/>
                </a:cxn>
                <a:cxn ang="0">
                  <a:pos x="80" y="57"/>
                </a:cxn>
                <a:cxn ang="0">
                  <a:pos x="89" y="59"/>
                </a:cxn>
                <a:cxn ang="0">
                  <a:pos x="96" y="62"/>
                </a:cxn>
                <a:cxn ang="0">
                  <a:pos x="101" y="63"/>
                </a:cxn>
                <a:cxn ang="0">
                  <a:pos x="106" y="64"/>
                </a:cxn>
                <a:cxn ang="0">
                  <a:pos x="108" y="65"/>
                </a:cxn>
                <a:cxn ang="0">
                  <a:pos x="109" y="65"/>
                </a:cxn>
                <a:cxn ang="0">
                  <a:pos x="108" y="65"/>
                </a:cxn>
                <a:cxn ang="0">
                  <a:pos x="106" y="66"/>
                </a:cxn>
                <a:cxn ang="0">
                  <a:pos x="103" y="67"/>
                </a:cxn>
                <a:cxn ang="0">
                  <a:pos x="97" y="67"/>
                </a:cxn>
                <a:cxn ang="0">
                  <a:pos x="91" y="68"/>
                </a:cxn>
                <a:cxn ang="0">
                  <a:pos x="85" y="68"/>
                </a:cxn>
                <a:cxn ang="0">
                  <a:pos x="78" y="68"/>
                </a:cxn>
                <a:cxn ang="0">
                  <a:pos x="70" y="67"/>
                </a:cxn>
                <a:cxn ang="0">
                  <a:pos x="62" y="66"/>
                </a:cxn>
                <a:cxn ang="0">
                  <a:pos x="56" y="65"/>
                </a:cxn>
                <a:cxn ang="0">
                  <a:pos x="49" y="64"/>
                </a:cxn>
                <a:cxn ang="0">
                  <a:pos x="43" y="62"/>
                </a:cxn>
                <a:cxn ang="0">
                  <a:pos x="38" y="59"/>
                </a:cxn>
                <a:cxn ang="0">
                  <a:pos x="32" y="56"/>
                </a:cxn>
                <a:cxn ang="0">
                  <a:pos x="26" y="52"/>
                </a:cxn>
                <a:cxn ang="0">
                  <a:pos x="20" y="46"/>
                </a:cxn>
                <a:cxn ang="0">
                  <a:pos x="13" y="38"/>
                </a:cxn>
                <a:cxn ang="0">
                  <a:pos x="8" y="29"/>
                </a:cxn>
                <a:cxn ang="0">
                  <a:pos x="3" y="20"/>
                </a:cxn>
                <a:cxn ang="0">
                  <a:pos x="1" y="12"/>
                </a:cxn>
                <a:cxn ang="0">
                  <a:pos x="0" y="6"/>
                </a:cxn>
                <a:cxn ang="0">
                  <a:pos x="2" y="1"/>
                </a:cxn>
                <a:cxn ang="0">
                  <a:pos x="8" y="0"/>
                </a:cxn>
                <a:cxn ang="0">
                  <a:pos x="18" y="2"/>
                </a:cxn>
              </a:cxnLst>
              <a:rect l="0" t="0" r="r" b="b"/>
              <a:pathLst>
                <a:path w="109" h="68">
                  <a:moveTo>
                    <a:pt x="18" y="2"/>
                  </a:moveTo>
                  <a:lnTo>
                    <a:pt x="22" y="6"/>
                  </a:lnTo>
                  <a:lnTo>
                    <a:pt x="26" y="10"/>
                  </a:lnTo>
                  <a:lnTo>
                    <a:pt x="29" y="16"/>
                  </a:lnTo>
                  <a:lnTo>
                    <a:pt x="33" y="23"/>
                  </a:lnTo>
                  <a:lnTo>
                    <a:pt x="38" y="30"/>
                  </a:lnTo>
                  <a:lnTo>
                    <a:pt x="43" y="37"/>
                  </a:lnTo>
                  <a:lnTo>
                    <a:pt x="51" y="44"/>
                  </a:lnTo>
                  <a:lnTo>
                    <a:pt x="61" y="49"/>
                  </a:lnTo>
                  <a:lnTo>
                    <a:pt x="71" y="54"/>
                  </a:lnTo>
                  <a:lnTo>
                    <a:pt x="80" y="57"/>
                  </a:lnTo>
                  <a:lnTo>
                    <a:pt x="89" y="59"/>
                  </a:lnTo>
                  <a:lnTo>
                    <a:pt x="96" y="62"/>
                  </a:lnTo>
                  <a:lnTo>
                    <a:pt x="101" y="63"/>
                  </a:lnTo>
                  <a:lnTo>
                    <a:pt x="106" y="64"/>
                  </a:lnTo>
                  <a:lnTo>
                    <a:pt x="108" y="65"/>
                  </a:lnTo>
                  <a:lnTo>
                    <a:pt x="109" y="65"/>
                  </a:lnTo>
                  <a:lnTo>
                    <a:pt x="108" y="65"/>
                  </a:lnTo>
                  <a:lnTo>
                    <a:pt x="106" y="66"/>
                  </a:lnTo>
                  <a:lnTo>
                    <a:pt x="103" y="67"/>
                  </a:lnTo>
                  <a:lnTo>
                    <a:pt x="97" y="67"/>
                  </a:lnTo>
                  <a:lnTo>
                    <a:pt x="91" y="68"/>
                  </a:lnTo>
                  <a:lnTo>
                    <a:pt x="85" y="68"/>
                  </a:lnTo>
                  <a:lnTo>
                    <a:pt x="78" y="68"/>
                  </a:lnTo>
                  <a:lnTo>
                    <a:pt x="70" y="67"/>
                  </a:lnTo>
                  <a:lnTo>
                    <a:pt x="62" y="66"/>
                  </a:lnTo>
                  <a:lnTo>
                    <a:pt x="56" y="65"/>
                  </a:lnTo>
                  <a:lnTo>
                    <a:pt x="49" y="64"/>
                  </a:lnTo>
                  <a:lnTo>
                    <a:pt x="43" y="62"/>
                  </a:lnTo>
                  <a:lnTo>
                    <a:pt x="38" y="59"/>
                  </a:lnTo>
                  <a:lnTo>
                    <a:pt x="32" y="56"/>
                  </a:lnTo>
                  <a:lnTo>
                    <a:pt x="26" y="52"/>
                  </a:lnTo>
                  <a:lnTo>
                    <a:pt x="20" y="46"/>
                  </a:lnTo>
                  <a:lnTo>
                    <a:pt x="13" y="38"/>
                  </a:lnTo>
                  <a:lnTo>
                    <a:pt x="8" y="29"/>
                  </a:lnTo>
                  <a:lnTo>
                    <a:pt x="3" y="20"/>
                  </a:lnTo>
                  <a:lnTo>
                    <a:pt x="1" y="12"/>
                  </a:lnTo>
                  <a:lnTo>
                    <a:pt x="0" y="6"/>
                  </a:lnTo>
                  <a:lnTo>
                    <a:pt x="2" y="1"/>
                  </a:lnTo>
                  <a:lnTo>
                    <a:pt x="8" y="0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7" name="Freeform 17"/>
            <p:cNvSpPr>
              <a:spLocks/>
            </p:cNvSpPr>
            <p:nvPr/>
          </p:nvSpPr>
          <p:spPr bwMode="auto">
            <a:xfrm rot="820020">
              <a:off x="7690501" y="804469"/>
              <a:ext cx="246063" cy="358775"/>
            </a:xfrm>
            <a:custGeom>
              <a:avLst/>
              <a:gdLst/>
              <a:ahLst/>
              <a:cxnLst>
                <a:cxn ang="0">
                  <a:pos x="261" y="6"/>
                </a:cxn>
                <a:cxn ang="0">
                  <a:pos x="279" y="28"/>
                </a:cxn>
                <a:cxn ang="0">
                  <a:pos x="295" y="60"/>
                </a:cxn>
                <a:cxn ang="0">
                  <a:pos x="308" y="93"/>
                </a:cxn>
                <a:cxn ang="0">
                  <a:pos x="310" y="119"/>
                </a:cxn>
                <a:cxn ang="0">
                  <a:pos x="301" y="146"/>
                </a:cxn>
                <a:cxn ang="0">
                  <a:pos x="286" y="167"/>
                </a:cxn>
                <a:cxn ang="0">
                  <a:pos x="273" y="175"/>
                </a:cxn>
                <a:cxn ang="0">
                  <a:pos x="263" y="168"/>
                </a:cxn>
                <a:cxn ang="0">
                  <a:pos x="259" y="196"/>
                </a:cxn>
                <a:cxn ang="0">
                  <a:pos x="262" y="221"/>
                </a:cxn>
                <a:cxn ang="0">
                  <a:pos x="257" y="238"/>
                </a:cxn>
                <a:cxn ang="0">
                  <a:pos x="249" y="254"/>
                </a:cxn>
                <a:cxn ang="0">
                  <a:pos x="236" y="271"/>
                </a:cxn>
                <a:cxn ang="0">
                  <a:pos x="220" y="288"/>
                </a:cxn>
                <a:cxn ang="0">
                  <a:pos x="201" y="307"/>
                </a:cxn>
                <a:cxn ang="0">
                  <a:pos x="182" y="329"/>
                </a:cxn>
                <a:cxn ang="0">
                  <a:pos x="163" y="354"/>
                </a:cxn>
                <a:cxn ang="0">
                  <a:pos x="146" y="378"/>
                </a:cxn>
                <a:cxn ang="0">
                  <a:pos x="131" y="398"/>
                </a:cxn>
                <a:cxn ang="0">
                  <a:pos x="117" y="414"/>
                </a:cxn>
                <a:cxn ang="0">
                  <a:pos x="102" y="422"/>
                </a:cxn>
                <a:cxn ang="0">
                  <a:pos x="88" y="424"/>
                </a:cxn>
                <a:cxn ang="0">
                  <a:pos x="60" y="431"/>
                </a:cxn>
                <a:cxn ang="0">
                  <a:pos x="30" y="439"/>
                </a:cxn>
                <a:cxn ang="0">
                  <a:pos x="9" y="446"/>
                </a:cxn>
                <a:cxn ang="0">
                  <a:pos x="5" y="450"/>
                </a:cxn>
                <a:cxn ang="0">
                  <a:pos x="2" y="451"/>
                </a:cxn>
                <a:cxn ang="0">
                  <a:pos x="1" y="434"/>
                </a:cxn>
                <a:cxn ang="0">
                  <a:pos x="14" y="419"/>
                </a:cxn>
                <a:cxn ang="0">
                  <a:pos x="35" y="406"/>
                </a:cxn>
                <a:cxn ang="0">
                  <a:pos x="57" y="399"/>
                </a:cxn>
                <a:cxn ang="0">
                  <a:pos x="78" y="398"/>
                </a:cxn>
                <a:cxn ang="0">
                  <a:pos x="93" y="370"/>
                </a:cxn>
                <a:cxn ang="0">
                  <a:pos x="70" y="339"/>
                </a:cxn>
                <a:cxn ang="0">
                  <a:pos x="80" y="325"/>
                </a:cxn>
                <a:cxn ang="0">
                  <a:pos x="106" y="334"/>
                </a:cxn>
                <a:cxn ang="0">
                  <a:pos x="105" y="308"/>
                </a:cxn>
                <a:cxn ang="0">
                  <a:pos x="107" y="280"/>
                </a:cxn>
                <a:cxn ang="0">
                  <a:pos x="121" y="250"/>
                </a:cxn>
                <a:cxn ang="0">
                  <a:pos x="134" y="238"/>
                </a:cxn>
                <a:cxn ang="0">
                  <a:pos x="151" y="224"/>
                </a:cxn>
                <a:cxn ang="0">
                  <a:pos x="169" y="202"/>
                </a:cxn>
                <a:cxn ang="0">
                  <a:pos x="187" y="164"/>
                </a:cxn>
                <a:cxn ang="0">
                  <a:pos x="203" y="109"/>
                </a:cxn>
                <a:cxn ang="0">
                  <a:pos x="220" y="55"/>
                </a:cxn>
                <a:cxn ang="0">
                  <a:pos x="236" y="13"/>
                </a:cxn>
                <a:cxn ang="0">
                  <a:pos x="253" y="0"/>
                </a:cxn>
              </a:cxnLst>
              <a:rect l="0" t="0" r="r" b="b"/>
              <a:pathLst>
                <a:path w="310" h="452">
                  <a:moveTo>
                    <a:pt x="253" y="0"/>
                  </a:moveTo>
                  <a:lnTo>
                    <a:pt x="261" y="6"/>
                  </a:lnTo>
                  <a:lnTo>
                    <a:pt x="270" y="16"/>
                  </a:lnTo>
                  <a:lnTo>
                    <a:pt x="279" y="28"/>
                  </a:lnTo>
                  <a:lnTo>
                    <a:pt x="288" y="43"/>
                  </a:lnTo>
                  <a:lnTo>
                    <a:pt x="295" y="60"/>
                  </a:lnTo>
                  <a:lnTo>
                    <a:pt x="302" y="77"/>
                  </a:lnTo>
                  <a:lnTo>
                    <a:pt x="308" y="93"/>
                  </a:lnTo>
                  <a:lnTo>
                    <a:pt x="310" y="106"/>
                  </a:lnTo>
                  <a:lnTo>
                    <a:pt x="310" y="119"/>
                  </a:lnTo>
                  <a:lnTo>
                    <a:pt x="307" y="133"/>
                  </a:lnTo>
                  <a:lnTo>
                    <a:pt x="301" y="146"/>
                  </a:lnTo>
                  <a:lnTo>
                    <a:pt x="294" y="157"/>
                  </a:lnTo>
                  <a:lnTo>
                    <a:pt x="286" y="167"/>
                  </a:lnTo>
                  <a:lnTo>
                    <a:pt x="280" y="173"/>
                  </a:lnTo>
                  <a:lnTo>
                    <a:pt x="273" y="175"/>
                  </a:lnTo>
                  <a:lnTo>
                    <a:pt x="269" y="172"/>
                  </a:lnTo>
                  <a:lnTo>
                    <a:pt x="263" y="168"/>
                  </a:lnTo>
                  <a:lnTo>
                    <a:pt x="260" y="178"/>
                  </a:lnTo>
                  <a:lnTo>
                    <a:pt x="259" y="196"/>
                  </a:lnTo>
                  <a:lnTo>
                    <a:pt x="261" y="213"/>
                  </a:lnTo>
                  <a:lnTo>
                    <a:pt x="262" y="221"/>
                  </a:lnTo>
                  <a:lnTo>
                    <a:pt x="261" y="230"/>
                  </a:lnTo>
                  <a:lnTo>
                    <a:pt x="257" y="238"/>
                  </a:lnTo>
                  <a:lnTo>
                    <a:pt x="254" y="247"/>
                  </a:lnTo>
                  <a:lnTo>
                    <a:pt x="249" y="254"/>
                  </a:lnTo>
                  <a:lnTo>
                    <a:pt x="243" y="263"/>
                  </a:lnTo>
                  <a:lnTo>
                    <a:pt x="236" y="271"/>
                  </a:lnTo>
                  <a:lnTo>
                    <a:pt x="228" y="279"/>
                  </a:lnTo>
                  <a:lnTo>
                    <a:pt x="220" y="288"/>
                  </a:lnTo>
                  <a:lnTo>
                    <a:pt x="211" y="297"/>
                  </a:lnTo>
                  <a:lnTo>
                    <a:pt x="201" y="307"/>
                  </a:lnTo>
                  <a:lnTo>
                    <a:pt x="192" y="318"/>
                  </a:lnTo>
                  <a:lnTo>
                    <a:pt x="182" y="329"/>
                  </a:lnTo>
                  <a:lnTo>
                    <a:pt x="172" y="341"/>
                  </a:lnTo>
                  <a:lnTo>
                    <a:pt x="163" y="354"/>
                  </a:lnTo>
                  <a:lnTo>
                    <a:pt x="154" y="366"/>
                  </a:lnTo>
                  <a:lnTo>
                    <a:pt x="146" y="378"/>
                  </a:lnTo>
                  <a:lnTo>
                    <a:pt x="138" y="388"/>
                  </a:lnTo>
                  <a:lnTo>
                    <a:pt x="131" y="398"/>
                  </a:lnTo>
                  <a:lnTo>
                    <a:pt x="124" y="406"/>
                  </a:lnTo>
                  <a:lnTo>
                    <a:pt x="117" y="414"/>
                  </a:lnTo>
                  <a:lnTo>
                    <a:pt x="109" y="418"/>
                  </a:lnTo>
                  <a:lnTo>
                    <a:pt x="102" y="422"/>
                  </a:lnTo>
                  <a:lnTo>
                    <a:pt x="97" y="423"/>
                  </a:lnTo>
                  <a:lnTo>
                    <a:pt x="88" y="424"/>
                  </a:lnTo>
                  <a:lnTo>
                    <a:pt x="76" y="426"/>
                  </a:lnTo>
                  <a:lnTo>
                    <a:pt x="60" y="431"/>
                  </a:lnTo>
                  <a:lnTo>
                    <a:pt x="44" y="435"/>
                  </a:lnTo>
                  <a:lnTo>
                    <a:pt x="30" y="439"/>
                  </a:lnTo>
                  <a:lnTo>
                    <a:pt x="18" y="444"/>
                  </a:lnTo>
                  <a:lnTo>
                    <a:pt x="9" y="446"/>
                  </a:lnTo>
                  <a:lnTo>
                    <a:pt x="5" y="447"/>
                  </a:lnTo>
                  <a:lnTo>
                    <a:pt x="5" y="450"/>
                  </a:lnTo>
                  <a:lnTo>
                    <a:pt x="4" y="452"/>
                  </a:lnTo>
                  <a:lnTo>
                    <a:pt x="2" y="451"/>
                  </a:lnTo>
                  <a:lnTo>
                    <a:pt x="0" y="441"/>
                  </a:lnTo>
                  <a:lnTo>
                    <a:pt x="1" y="434"/>
                  </a:lnTo>
                  <a:lnTo>
                    <a:pt x="6" y="427"/>
                  </a:lnTo>
                  <a:lnTo>
                    <a:pt x="14" y="419"/>
                  </a:lnTo>
                  <a:lnTo>
                    <a:pt x="24" y="412"/>
                  </a:lnTo>
                  <a:lnTo>
                    <a:pt x="35" y="406"/>
                  </a:lnTo>
                  <a:lnTo>
                    <a:pt x="47" y="402"/>
                  </a:lnTo>
                  <a:lnTo>
                    <a:pt x="57" y="399"/>
                  </a:lnTo>
                  <a:lnTo>
                    <a:pt x="64" y="400"/>
                  </a:lnTo>
                  <a:lnTo>
                    <a:pt x="78" y="398"/>
                  </a:lnTo>
                  <a:lnTo>
                    <a:pt x="88" y="385"/>
                  </a:lnTo>
                  <a:lnTo>
                    <a:pt x="93" y="370"/>
                  </a:lnTo>
                  <a:lnTo>
                    <a:pt x="96" y="364"/>
                  </a:lnTo>
                  <a:lnTo>
                    <a:pt x="70" y="339"/>
                  </a:lnTo>
                  <a:lnTo>
                    <a:pt x="63" y="316"/>
                  </a:lnTo>
                  <a:lnTo>
                    <a:pt x="80" y="325"/>
                  </a:lnTo>
                  <a:lnTo>
                    <a:pt x="98" y="337"/>
                  </a:lnTo>
                  <a:lnTo>
                    <a:pt x="106" y="334"/>
                  </a:lnTo>
                  <a:lnTo>
                    <a:pt x="107" y="321"/>
                  </a:lnTo>
                  <a:lnTo>
                    <a:pt x="105" y="308"/>
                  </a:lnTo>
                  <a:lnTo>
                    <a:pt x="103" y="294"/>
                  </a:lnTo>
                  <a:lnTo>
                    <a:pt x="107" y="280"/>
                  </a:lnTo>
                  <a:lnTo>
                    <a:pt x="112" y="265"/>
                  </a:lnTo>
                  <a:lnTo>
                    <a:pt x="121" y="250"/>
                  </a:lnTo>
                  <a:lnTo>
                    <a:pt x="127" y="243"/>
                  </a:lnTo>
                  <a:lnTo>
                    <a:pt x="134" y="238"/>
                  </a:lnTo>
                  <a:lnTo>
                    <a:pt x="141" y="231"/>
                  </a:lnTo>
                  <a:lnTo>
                    <a:pt x="151" y="224"/>
                  </a:lnTo>
                  <a:lnTo>
                    <a:pt x="160" y="215"/>
                  </a:lnTo>
                  <a:lnTo>
                    <a:pt x="169" y="202"/>
                  </a:lnTo>
                  <a:lnTo>
                    <a:pt x="178" y="186"/>
                  </a:lnTo>
                  <a:lnTo>
                    <a:pt x="187" y="164"/>
                  </a:lnTo>
                  <a:lnTo>
                    <a:pt x="195" y="137"/>
                  </a:lnTo>
                  <a:lnTo>
                    <a:pt x="203" y="109"/>
                  </a:lnTo>
                  <a:lnTo>
                    <a:pt x="212" y="81"/>
                  </a:lnTo>
                  <a:lnTo>
                    <a:pt x="220" y="55"/>
                  </a:lnTo>
                  <a:lnTo>
                    <a:pt x="228" y="31"/>
                  </a:lnTo>
                  <a:lnTo>
                    <a:pt x="236" y="13"/>
                  </a:lnTo>
                  <a:lnTo>
                    <a:pt x="245" y="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8" name="Freeform 18"/>
            <p:cNvSpPr>
              <a:spLocks/>
            </p:cNvSpPr>
            <p:nvPr/>
          </p:nvSpPr>
          <p:spPr bwMode="auto">
            <a:xfrm rot="820020">
              <a:off x="7901183" y="967402"/>
              <a:ext cx="276225" cy="373063"/>
            </a:xfrm>
            <a:custGeom>
              <a:avLst/>
              <a:gdLst/>
              <a:ahLst/>
              <a:cxnLst>
                <a:cxn ang="0">
                  <a:pos x="344" y="66"/>
                </a:cxn>
                <a:cxn ang="0">
                  <a:pos x="343" y="59"/>
                </a:cxn>
                <a:cxn ang="0">
                  <a:pos x="326" y="27"/>
                </a:cxn>
                <a:cxn ang="0">
                  <a:pos x="277" y="2"/>
                </a:cxn>
                <a:cxn ang="0">
                  <a:pos x="238" y="1"/>
                </a:cxn>
                <a:cxn ang="0">
                  <a:pos x="188" y="8"/>
                </a:cxn>
                <a:cxn ang="0">
                  <a:pos x="119" y="37"/>
                </a:cxn>
                <a:cxn ang="0">
                  <a:pos x="71" y="74"/>
                </a:cxn>
                <a:cxn ang="0">
                  <a:pos x="54" y="98"/>
                </a:cxn>
                <a:cxn ang="0">
                  <a:pos x="56" y="101"/>
                </a:cxn>
                <a:cxn ang="0">
                  <a:pos x="93" y="76"/>
                </a:cxn>
                <a:cxn ang="0">
                  <a:pos x="143" y="47"/>
                </a:cxn>
                <a:cxn ang="0">
                  <a:pos x="181" y="33"/>
                </a:cxn>
                <a:cxn ang="0">
                  <a:pos x="224" y="26"/>
                </a:cxn>
                <a:cxn ang="0">
                  <a:pos x="251" y="29"/>
                </a:cxn>
                <a:cxn ang="0">
                  <a:pos x="245" y="47"/>
                </a:cxn>
                <a:cxn ang="0">
                  <a:pos x="209" y="74"/>
                </a:cxn>
                <a:cxn ang="0">
                  <a:pos x="161" y="104"/>
                </a:cxn>
                <a:cxn ang="0">
                  <a:pos x="164" y="111"/>
                </a:cxn>
                <a:cxn ang="0">
                  <a:pos x="207" y="98"/>
                </a:cxn>
                <a:cxn ang="0">
                  <a:pos x="232" y="89"/>
                </a:cxn>
                <a:cxn ang="0">
                  <a:pos x="239" y="90"/>
                </a:cxn>
                <a:cxn ang="0">
                  <a:pos x="237" y="123"/>
                </a:cxn>
                <a:cxn ang="0">
                  <a:pos x="219" y="170"/>
                </a:cxn>
                <a:cxn ang="0">
                  <a:pos x="201" y="230"/>
                </a:cxn>
                <a:cxn ang="0">
                  <a:pos x="195" y="250"/>
                </a:cxn>
                <a:cxn ang="0">
                  <a:pos x="170" y="284"/>
                </a:cxn>
                <a:cxn ang="0">
                  <a:pos x="139" y="329"/>
                </a:cxn>
                <a:cxn ang="0">
                  <a:pos x="107" y="373"/>
                </a:cxn>
                <a:cxn ang="0">
                  <a:pos x="72" y="416"/>
                </a:cxn>
                <a:cxn ang="0">
                  <a:pos x="44" y="440"/>
                </a:cxn>
                <a:cxn ang="0">
                  <a:pos x="30" y="445"/>
                </a:cxn>
                <a:cxn ang="0">
                  <a:pos x="53" y="469"/>
                </a:cxn>
                <a:cxn ang="0">
                  <a:pos x="69" y="462"/>
                </a:cxn>
                <a:cxn ang="0">
                  <a:pos x="90" y="437"/>
                </a:cxn>
                <a:cxn ang="0">
                  <a:pos x="116" y="400"/>
                </a:cxn>
                <a:cxn ang="0">
                  <a:pos x="147" y="354"/>
                </a:cxn>
                <a:cxn ang="0">
                  <a:pos x="168" y="323"/>
                </a:cxn>
                <a:cxn ang="0">
                  <a:pos x="185" y="307"/>
                </a:cxn>
                <a:cxn ang="0">
                  <a:pos x="227" y="272"/>
                </a:cxn>
                <a:cxn ang="0">
                  <a:pos x="259" y="220"/>
                </a:cxn>
                <a:cxn ang="0">
                  <a:pos x="280" y="172"/>
                </a:cxn>
                <a:cxn ang="0">
                  <a:pos x="304" y="133"/>
                </a:cxn>
                <a:cxn ang="0">
                  <a:pos x="326" y="116"/>
                </a:cxn>
                <a:cxn ang="0">
                  <a:pos x="344" y="94"/>
                </a:cxn>
                <a:cxn ang="0">
                  <a:pos x="347" y="74"/>
                </a:cxn>
              </a:cxnLst>
              <a:rect l="0" t="0" r="r" b="b"/>
              <a:pathLst>
                <a:path w="348" h="469">
                  <a:moveTo>
                    <a:pt x="344" y="66"/>
                  </a:moveTo>
                  <a:lnTo>
                    <a:pt x="344" y="66"/>
                  </a:lnTo>
                  <a:lnTo>
                    <a:pt x="344" y="66"/>
                  </a:lnTo>
                  <a:lnTo>
                    <a:pt x="344" y="66"/>
                  </a:lnTo>
                  <a:lnTo>
                    <a:pt x="344" y="65"/>
                  </a:lnTo>
                  <a:lnTo>
                    <a:pt x="343" y="59"/>
                  </a:lnTo>
                  <a:lnTo>
                    <a:pt x="341" y="50"/>
                  </a:lnTo>
                  <a:lnTo>
                    <a:pt x="335" y="39"/>
                  </a:lnTo>
                  <a:lnTo>
                    <a:pt x="326" y="27"/>
                  </a:lnTo>
                  <a:lnTo>
                    <a:pt x="314" y="17"/>
                  </a:lnTo>
                  <a:lnTo>
                    <a:pt x="299" y="8"/>
                  </a:lnTo>
                  <a:lnTo>
                    <a:pt x="277" y="2"/>
                  </a:lnTo>
                  <a:lnTo>
                    <a:pt x="251" y="0"/>
                  </a:lnTo>
                  <a:lnTo>
                    <a:pt x="247" y="0"/>
                  </a:lnTo>
                  <a:lnTo>
                    <a:pt x="238" y="1"/>
                  </a:lnTo>
                  <a:lnTo>
                    <a:pt x="225" y="2"/>
                  </a:lnTo>
                  <a:lnTo>
                    <a:pt x="208" y="4"/>
                  </a:lnTo>
                  <a:lnTo>
                    <a:pt x="188" y="8"/>
                  </a:lnTo>
                  <a:lnTo>
                    <a:pt x="166" y="15"/>
                  </a:lnTo>
                  <a:lnTo>
                    <a:pt x="142" y="25"/>
                  </a:lnTo>
                  <a:lnTo>
                    <a:pt x="119" y="37"/>
                  </a:lnTo>
                  <a:lnTo>
                    <a:pt x="98" y="51"/>
                  </a:lnTo>
                  <a:lnTo>
                    <a:pt x="82" y="63"/>
                  </a:lnTo>
                  <a:lnTo>
                    <a:pt x="71" y="74"/>
                  </a:lnTo>
                  <a:lnTo>
                    <a:pt x="63" y="84"/>
                  </a:lnTo>
                  <a:lnTo>
                    <a:pt x="58" y="92"/>
                  </a:lnTo>
                  <a:lnTo>
                    <a:pt x="54" y="98"/>
                  </a:lnTo>
                  <a:lnTo>
                    <a:pt x="53" y="102"/>
                  </a:lnTo>
                  <a:lnTo>
                    <a:pt x="53" y="103"/>
                  </a:lnTo>
                  <a:lnTo>
                    <a:pt x="56" y="101"/>
                  </a:lnTo>
                  <a:lnTo>
                    <a:pt x="65" y="95"/>
                  </a:lnTo>
                  <a:lnTo>
                    <a:pt x="78" y="87"/>
                  </a:lnTo>
                  <a:lnTo>
                    <a:pt x="93" y="76"/>
                  </a:lnTo>
                  <a:lnTo>
                    <a:pt x="110" y="66"/>
                  </a:lnTo>
                  <a:lnTo>
                    <a:pt x="128" y="55"/>
                  </a:lnTo>
                  <a:lnTo>
                    <a:pt x="143" y="47"/>
                  </a:lnTo>
                  <a:lnTo>
                    <a:pt x="156" y="41"/>
                  </a:lnTo>
                  <a:lnTo>
                    <a:pt x="168" y="36"/>
                  </a:lnTo>
                  <a:lnTo>
                    <a:pt x="181" y="33"/>
                  </a:lnTo>
                  <a:lnTo>
                    <a:pt x="196" y="30"/>
                  </a:lnTo>
                  <a:lnTo>
                    <a:pt x="210" y="27"/>
                  </a:lnTo>
                  <a:lnTo>
                    <a:pt x="224" y="26"/>
                  </a:lnTo>
                  <a:lnTo>
                    <a:pt x="236" y="25"/>
                  </a:lnTo>
                  <a:lnTo>
                    <a:pt x="245" y="26"/>
                  </a:lnTo>
                  <a:lnTo>
                    <a:pt x="251" y="29"/>
                  </a:lnTo>
                  <a:lnTo>
                    <a:pt x="254" y="34"/>
                  </a:lnTo>
                  <a:lnTo>
                    <a:pt x="252" y="40"/>
                  </a:lnTo>
                  <a:lnTo>
                    <a:pt x="245" y="47"/>
                  </a:lnTo>
                  <a:lnTo>
                    <a:pt x="234" y="58"/>
                  </a:lnTo>
                  <a:lnTo>
                    <a:pt x="224" y="65"/>
                  </a:lnTo>
                  <a:lnTo>
                    <a:pt x="209" y="74"/>
                  </a:lnTo>
                  <a:lnTo>
                    <a:pt x="193" y="85"/>
                  </a:lnTo>
                  <a:lnTo>
                    <a:pt x="176" y="95"/>
                  </a:lnTo>
                  <a:lnTo>
                    <a:pt x="161" y="104"/>
                  </a:lnTo>
                  <a:lnTo>
                    <a:pt x="154" y="110"/>
                  </a:lnTo>
                  <a:lnTo>
                    <a:pt x="154" y="113"/>
                  </a:lnTo>
                  <a:lnTo>
                    <a:pt x="164" y="111"/>
                  </a:lnTo>
                  <a:lnTo>
                    <a:pt x="180" y="107"/>
                  </a:lnTo>
                  <a:lnTo>
                    <a:pt x="195" y="102"/>
                  </a:lnTo>
                  <a:lnTo>
                    <a:pt x="207" y="98"/>
                  </a:lnTo>
                  <a:lnTo>
                    <a:pt x="217" y="94"/>
                  </a:lnTo>
                  <a:lnTo>
                    <a:pt x="226" y="91"/>
                  </a:lnTo>
                  <a:lnTo>
                    <a:pt x="232" y="89"/>
                  </a:lnTo>
                  <a:lnTo>
                    <a:pt x="236" y="87"/>
                  </a:lnTo>
                  <a:lnTo>
                    <a:pt x="237" y="87"/>
                  </a:lnTo>
                  <a:lnTo>
                    <a:pt x="239" y="90"/>
                  </a:lnTo>
                  <a:lnTo>
                    <a:pt x="243" y="99"/>
                  </a:lnTo>
                  <a:lnTo>
                    <a:pt x="243" y="111"/>
                  </a:lnTo>
                  <a:lnTo>
                    <a:pt x="237" y="123"/>
                  </a:lnTo>
                  <a:lnTo>
                    <a:pt x="232" y="133"/>
                  </a:lnTo>
                  <a:lnTo>
                    <a:pt x="226" y="150"/>
                  </a:lnTo>
                  <a:lnTo>
                    <a:pt x="219" y="170"/>
                  </a:lnTo>
                  <a:lnTo>
                    <a:pt x="213" y="191"/>
                  </a:lnTo>
                  <a:lnTo>
                    <a:pt x="206" y="213"/>
                  </a:lnTo>
                  <a:lnTo>
                    <a:pt x="201" y="230"/>
                  </a:lnTo>
                  <a:lnTo>
                    <a:pt x="198" y="243"/>
                  </a:lnTo>
                  <a:lnTo>
                    <a:pt x="197" y="247"/>
                  </a:lnTo>
                  <a:lnTo>
                    <a:pt x="195" y="250"/>
                  </a:lnTo>
                  <a:lnTo>
                    <a:pt x="189" y="258"/>
                  </a:lnTo>
                  <a:lnTo>
                    <a:pt x="180" y="271"/>
                  </a:lnTo>
                  <a:lnTo>
                    <a:pt x="170" y="284"/>
                  </a:lnTo>
                  <a:lnTo>
                    <a:pt x="159" y="300"/>
                  </a:lnTo>
                  <a:lnTo>
                    <a:pt x="148" y="315"/>
                  </a:lnTo>
                  <a:lnTo>
                    <a:pt x="139" y="329"/>
                  </a:lnTo>
                  <a:lnTo>
                    <a:pt x="131" y="339"/>
                  </a:lnTo>
                  <a:lnTo>
                    <a:pt x="119" y="356"/>
                  </a:lnTo>
                  <a:lnTo>
                    <a:pt x="107" y="373"/>
                  </a:lnTo>
                  <a:lnTo>
                    <a:pt x="94" y="389"/>
                  </a:lnTo>
                  <a:lnTo>
                    <a:pt x="83" y="402"/>
                  </a:lnTo>
                  <a:lnTo>
                    <a:pt x="72" y="416"/>
                  </a:lnTo>
                  <a:lnTo>
                    <a:pt x="62" y="426"/>
                  </a:lnTo>
                  <a:lnTo>
                    <a:pt x="52" y="433"/>
                  </a:lnTo>
                  <a:lnTo>
                    <a:pt x="44" y="440"/>
                  </a:lnTo>
                  <a:lnTo>
                    <a:pt x="40" y="442"/>
                  </a:lnTo>
                  <a:lnTo>
                    <a:pt x="34" y="443"/>
                  </a:lnTo>
                  <a:lnTo>
                    <a:pt x="30" y="445"/>
                  </a:lnTo>
                  <a:lnTo>
                    <a:pt x="27" y="445"/>
                  </a:lnTo>
                  <a:lnTo>
                    <a:pt x="0" y="460"/>
                  </a:lnTo>
                  <a:lnTo>
                    <a:pt x="53" y="469"/>
                  </a:lnTo>
                  <a:lnTo>
                    <a:pt x="55" y="469"/>
                  </a:lnTo>
                  <a:lnTo>
                    <a:pt x="61" y="467"/>
                  </a:lnTo>
                  <a:lnTo>
                    <a:pt x="69" y="462"/>
                  </a:lnTo>
                  <a:lnTo>
                    <a:pt x="78" y="452"/>
                  </a:lnTo>
                  <a:lnTo>
                    <a:pt x="83" y="446"/>
                  </a:lnTo>
                  <a:lnTo>
                    <a:pt x="90" y="437"/>
                  </a:lnTo>
                  <a:lnTo>
                    <a:pt x="98" y="426"/>
                  </a:lnTo>
                  <a:lnTo>
                    <a:pt x="107" y="413"/>
                  </a:lnTo>
                  <a:lnTo>
                    <a:pt x="116" y="400"/>
                  </a:lnTo>
                  <a:lnTo>
                    <a:pt x="126" y="387"/>
                  </a:lnTo>
                  <a:lnTo>
                    <a:pt x="137" y="371"/>
                  </a:lnTo>
                  <a:lnTo>
                    <a:pt x="147" y="354"/>
                  </a:lnTo>
                  <a:lnTo>
                    <a:pt x="156" y="340"/>
                  </a:lnTo>
                  <a:lnTo>
                    <a:pt x="162" y="330"/>
                  </a:lnTo>
                  <a:lnTo>
                    <a:pt x="168" y="323"/>
                  </a:lnTo>
                  <a:lnTo>
                    <a:pt x="172" y="317"/>
                  </a:lnTo>
                  <a:lnTo>
                    <a:pt x="178" y="313"/>
                  </a:lnTo>
                  <a:lnTo>
                    <a:pt x="185" y="307"/>
                  </a:lnTo>
                  <a:lnTo>
                    <a:pt x="195" y="300"/>
                  </a:lnTo>
                  <a:lnTo>
                    <a:pt x="209" y="288"/>
                  </a:lnTo>
                  <a:lnTo>
                    <a:pt x="227" y="272"/>
                  </a:lnTo>
                  <a:lnTo>
                    <a:pt x="241" y="254"/>
                  </a:lnTo>
                  <a:lnTo>
                    <a:pt x="251" y="237"/>
                  </a:lnTo>
                  <a:lnTo>
                    <a:pt x="259" y="220"/>
                  </a:lnTo>
                  <a:lnTo>
                    <a:pt x="266" y="204"/>
                  </a:lnTo>
                  <a:lnTo>
                    <a:pt x="273" y="188"/>
                  </a:lnTo>
                  <a:lnTo>
                    <a:pt x="280" y="172"/>
                  </a:lnTo>
                  <a:lnTo>
                    <a:pt x="287" y="157"/>
                  </a:lnTo>
                  <a:lnTo>
                    <a:pt x="296" y="143"/>
                  </a:lnTo>
                  <a:lnTo>
                    <a:pt x="304" y="133"/>
                  </a:lnTo>
                  <a:lnTo>
                    <a:pt x="312" y="127"/>
                  </a:lnTo>
                  <a:lnTo>
                    <a:pt x="320" y="121"/>
                  </a:lnTo>
                  <a:lnTo>
                    <a:pt x="326" y="116"/>
                  </a:lnTo>
                  <a:lnTo>
                    <a:pt x="332" y="111"/>
                  </a:lnTo>
                  <a:lnTo>
                    <a:pt x="339" y="103"/>
                  </a:lnTo>
                  <a:lnTo>
                    <a:pt x="344" y="94"/>
                  </a:lnTo>
                  <a:lnTo>
                    <a:pt x="347" y="88"/>
                  </a:lnTo>
                  <a:lnTo>
                    <a:pt x="348" y="81"/>
                  </a:lnTo>
                  <a:lnTo>
                    <a:pt x="347" y="74"/>
                  </a:lnTo>
                  <a:lnTo>
                    <a:pt x="344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9" name="Freeform 19"/>
            <p:cNvSpPr>
              <a:spLocks/>
            </p:cNvSpPr>
            <p:nvPr/>
          </p:nvSpPr>
          <p:spPr bwMode="auto">
            <a:xfrm rot="820020">
              <a:off x="7953425" y="576014"/>
              <a:ext cx="385763" cy="430213"/>
            </a:xfrm>
            <a:custGeom>
              <a:avLst/>
              <a:gdLst/>
              <a:ahLst/>
              <a:cxnLst>
                <a:cxn ang="0">
                  <a:pos x="468" y="11"/>
                </a:cxn>
                <a:cxn ang="0">
                  <a:pos x="446" y="52"/>
                </a:cxn>
                <a:cxn ang="0">
                  <a:pos x="387" y="84"/>
                </a:cxn>
                <a:cxn ang="0">
                  <a:pos x="351" y="89"/>
                </a:cxn>
                <a:cxn ang="0">
                  <a:pos x="311" y="86"/>
                </a:cxn>
                <a:cxn ang="0">
                  <a:pos x="275" y="69"/>
                </a:cxn>
                <a:cxn ang="0">
                  <a:pos x="254" y="77"/>
                </a:cxn>
                <a:cxn ang="0">
                  <a:pos x="245" y="98"/>
                </a:cxn>
                <a:cxn ang="0">
                  <a:pos x="234" y="154"/>
                </a:cxn>
                <a:cxn ang="0">
                  <a:pos x="217" y="208"/>
                </a:cxn>
                <a:cxn ang="0">
                  <a:pos x="202" y="223"/>
                </a:cxn>
                <a:cxn ang="0">
                  <a:pos x="185" y="218"/>
                </a:cxn>
                <a:cxn ang="0">
                  <a:pos x="166" y="198"/>
                </a:cxn>
                <a:cxn ang="0">
                  <a:pos x="138" y="204"/>
                </a:cxn>
                <a:cxn ang="0">
                  <a:pos x="124" y="212"/>
                </a:cxn>
                <a:cxn ang="0">
                  <a:pos x="144" y="268"/>
                </a:cxn>
                <a:cxn ang="0">
                  <a:pos x="155" y="340"/>
                </a:cxn>
                <a:cxn ang="0">
                  <a:pos x="121" y="307"/>
                </a:cxn>
                <a:cxn ang="0">
                  <a:pos x="82" y="257"/>
                </a:cxn>
                <a:cxn ang="0">
                  <a:pos x="59" y="252"/>
                </a:cxn>
                <a:cxn ang="0">
                  <a:pos x="54" y="270"/>
                </a:cxn>
                <a:cxn ang="0">
                  <a:pos x="73" y="312"/>
                </a:cxn>
                <a:cxn ang="0">
                  <a:pos x="78" y="348"/>
                </a:cxn>
                <a:cxn ang="0">
                  <a:pos x="47" y="345"/>
                </a:cxn>
                <a:cxn ang="0">
                  <a:pos x="9" y="328"/>
                </a:cxn>
                <a:cxn ang="0">
                  <a:pos x="4" y="333"/>
                </a:cxn>
                <a:cxn ang="0">
                  <a:pos x="43" y="373"/>
                </a:cxn>
                <a:cxn ang="0">
                  <a:pos x="97" y="422"/>
                </a:cxn>
                <a:cxn ang="0">
                  <a:pos x="130" y="449"/>
                </a:cxn>
                <a:cxn ang="0">
                  <a:pos x="160" y="467"/>
                </a:cxn>
                <a:cxn ang="0">
                  <a:pos x="194" y="478"/>
                </a:cxn>
                <a:cxn ang="0">
                  <a:pos x="186" y="481"/>
                </a:cxn>
                <a:cxn ang="0">
                  <a:pos x="155" y="500"/>
                </a:cxn>
                <a:cxn ang="0">
                  <a:pos x="134" y="528"/>
                </a:cxn>
                <a:cxn ang="0">
                  <a:pos x="129" y="541"/>
                </a:cxn>
                <a:cxn ang="0">
                  <a:pos x="139" y="528"/>
                </a:cxn>
                <a:cxn ang="0">
                  <a:pos x="173" y="502"/>
                </a:cxn>
                <a:cxn ang="0">
                  <a:pos x="213" y="484"/>
                </a:cxn>
                <a:cxn ang="0">
                  <a:pos x="214" y="484"/>
                </a:cxn>
                <a:cxn ang="0">
                  <a:pos x="227" y="486"/>
                </a:cxn>
                <a:cxn ang="0">
                  <a:pos x="262" y="488"/>
                </a:cxn>
                <a:cxn ang="0">
                  <a:pos x="287" y="486"/>
                </a:cxn>
                <a:cxn ang="0">
                  <a:pos x="292" y="484"/>
                </a:cxn>
                <a:cxn ang="0">
                  <a:pos x="309" y="454"/>
                </a:cxn>
                <a:cxn ang="0">
                  <a:pos x="343" y="394"/>
                </a:cxn>
                <a:cxn ang="0">
                  <a:pos x="376" y="350"/>
                </a:cxn>
                <a:cxn ang="0">
                  <a:pos x="399" y="321"/>
                </a:cxn>
                <a:cxn ang="0">
                  <a:pos x="419" y="296"/>
                </a:cxn>
                <a:cxn ang="0">
                  <a:pos x="447" y="268"/>
                </a:cxn>
                <a:cxn ang="0">
                  <a:pos x="455" y="251"/>
                </a:cxn>
                <a:cxn ang="0">
                  <a:pos x="458" y="146"/>
                </a:cxn>
                <a:cxn ang="0">
                  <a:pos x="482" y="22"/>
                </a:cxn>
              </a:cxnLst>
              <a:rect l="0" t="0" r="r" b="b"/>
              <a:pathLst>
                <a:path w="485" h="541">
                  <a:moveTo>
                    <a:pt x="471" y="0"/>
                  </a:moveTo>
                  <a:lnTo>
                    <a:pt x="469" y="3"/>
                  </a:lnTo>
                  <a:lnTo>
                    <a:pt x="468" y="11"/>
                  </a:lnTo>
                  <a:lnTo>
                    <a:pt x="464" y="23"/>
                  </a:lnTo>
                  <a:lnTo>
                    <a:pt x="456" y="38"/>
                  </a:lnTo>
                  <a:lnTo>
                    <a:pt x="446" y="52"/>
                  </a:lnTo>
                  <a:lnTo>
                    <a:pt x="432" y="65"/>
                  </a:lnTo>
                  <a:lnTo>
                    <a:pt x="411" y="78"/>
                  </a:lnTo>
                  <a:lnTo>
                    <a:pt x="387" y="84"/>
                  </a:lnTo>
                  <a:lnTo>
                    <a:pt x="376" y="86"/>
                  </a:lnTo>
                  <a:lnTo>
                    <a:pt x="363" y="88"/>
                  </a:lnTo>
                  <a:lnTo>
                    <a:pt x="351" y="89"/>
                  </a:lnTo>
                  <a:lnTo>
                    <a:pt x="338" y="89"/>
                  </a:lnTo>
                  <a:lnTo>
                    <a:pt x="324" y="88"/>
                  </a:lnTo>
                  <a:lnTo>
                    <a:pt x="311" y="86"/>
                  </a:lnTo>
                  <a:lnTo>
                    <a:pt x="298" y="81"/>
                  </a:lnTo>
                  <a:lnTo>
                    <a:pt x="285" y="74"/>
                  </a:lnTo>
                  <a:lnTo>
                    <a:pt x="275" y="69"/>
                  </a:lnTo>
                  <a:lnTo>
                    <a:pt x="266" y="69"/>
                  </a:lnTo>
                  <a:lnTo>
                    <a:pt x="260" y="71"/>
                  </a:lnTo>
                  <a:lnTo>
                    <a:pt x="254" y="77"/>
                  </a:lnTo>
                  <a:lnTo>
                    <a:pt x="250" y="83"/>
                  </a:lnTo>
                  <a:lnTo>
                    <a:pt x="247" y="91"/>
                  </a:lnTo>
                  <a:lnTo>
                    <a:pt x="245" y="98"/>
                  </a:lnTo>
                  <a:lnTo>
                    <a:pt x="244" y="102"/>
                  </a:lnTo>
                  <a:lnTo>
                    <a:pt x="241" y="121"/>
                  </a:lnTo>
                  <a:lnTo>
                    <a:pt x="234" y="154"/>
                  </a:lnTo>
                  <a:lnTo>
                    <a:pt x="226" y="185"/>
                  </a:lnTo>
                  <a:lnTo>
                    <a:pt x="222" y="202"/>
                  </a:lnTo>
                  <a:lnTo>
                    <a:pt x="217" y="208"/>
                  </a:lnTo>
                  <a:lnTo>
                    <a:pt x="213" y="214"/>
                  </a:lnTo>
                  <a:lnTo>
                    <a:pt x="207" y="219"/>
                  </a:lnTo>
                  <a:lnTo>
                    <a:pt x="202" y="223"/>
                  </a:lnTo>
                  <a:lnTo>
                    <a:pt x="196" y="224"/>
                  </a:lnTo>
                  <a:lnTo>
                    <a:pt x="191" y="223"/>
                  </a:lnTo>
                  <a:lnTo>
                    <a:pt x="185" y="218"/>
                  </a:lnTo>
                  <a:lnTo>
                    <a:pt x="181" y="209"/>
                  </a:lnTo>
                  <a:lnTo>
                    <a:pt x="175" y="202"/>
                  </a:lnTo>
                  <a:lnTo>
                    <a:pt x="166" y="198"/>
                  </a:lnTo>
                  <a:lnTo>
                    <a:pt x="157" y="198"/>
                  </a:lnTo>
                  <a:lnTo>
                    <a:pt x="147" y="200"/>
                  </a:lnTo>
                  <a:lnTo>
                    <a:pt x="138" y="204"/>
                  </a:lnTo>
                  <a:lnTo>
                    <a:pt x="130" y="207"/>
                  </a:lnTo>
                  <a:lnTo>
                    <a:pt x="126" y="210"/>
                  </a:lnTo>
                  <a:lnTo>
                    <a:pt x="124" y="212"/>
                  </a:lnTo>
                  <a:lnTo>
                    <a:pt x="126" y="217"/>
                  </a:lnTo>
                  <a:lnTo>
                    <a:pt x="134" y="236"/>
                  </a:lnTo>
                  <a:lnTo>
                    <a:pt x="144" y="268"/>
                  </a:lnTo>
                  <a:lnTo>
                    <a:pt x="156" y="314"/>
                  </a:lnTo>
                  <a:lnTo>
                    <a:pt x="158" y="334"/>
                  </a:lnTo>
                  <a:lnTo>
                    <a:pt x="155" y="340"/>
                  </a:lnTo>
                  <a:lnTo>
                    <a:pt x="147" y="336"/>
                  </a:lnTo>
                  <a:lnTo>
                    <a:pt x="135" y="324"/>
                  </a:lnTo>
                  <a:lnTo>
                    <a:pt x="121" y="307"/>
                  </a:lnTo>
                  <a:lnTo>
                    <a:pt x="107" y="289"/>
                  </a:lnTo>
                  <a:lnTo>
                    <a:pt x="94" y="272"/>
                  </a:lnTo>
                  <a:lnTo>
                    <a:pt x="82" y="257"/>
                  </a:lnTo>
                  <a:lnTo>
                    <a:pt x="69" y="244"/>
                  </a:lnTo>
                  <a:lnTo>
                    <a:pt x="62" y="245"/>
                  </a:lnTo>
                  <a:lnTo>
                    <a:pt x="59" y="252"/>
                  </a:lnTo>
                  <a:lnTo>
                    <a:pt x="53" y="257"/>
                  </a:lnTo>
                  <a:lnTo>
                    <a:pt x="52" y="261"/>
                  </a:lnTo>
                  <a:lnTo>
                    <a:pt x="54" y="270"/>
                  </a:lnTo>
                  <a:lnTo>
                    <a:pt x="60" y="283"/>
                  </a:lnTo>
                  <a:lnTo>
                    <a:pt x="68" y="297"/>
                  </a:lnTo>
                  <a:lnTo>
                    <a:pt x="73" y="312"/>
                  </a:lnTo>
                  <a:lnTo>
                    <a:pt x="79" y="326"/>
                  </a:lnTo>
                  <a:lnTo>
                    <a:pt x="80" y="339"/>
                  </a:lnTo>
                  <a:lnTo>
                    <a:pt x="78" y="348"/>
                  </a:lnTo>
                  <a:lnTo>
                    <a:pt x="70" y="351"/>
                  </a:lnTo>
                  <a:lnTo>
                    <a:pt x="59" y="350"/>
                  </a:lnTo>
                  <a:lnTo>
                    <a:pt x="47" y="345"/>
                  </a:lnTo>
                  <a:lnTo>
                    <a:pt x="32" y="340"/>
                  </a:lnTo>
                  <a:lnTo>
                    <a:pt x="20" y="333"/>
                  </a:lnTo>
                  <a:lnTo>
                    <a:pt x="9" y="328"/>
                  </a:lnTo>
                  <a:lnTo>
                    <a:pt x="2" y="325"/>
                  </a:lnTo>
                  <a:lnTo>
                    <a:pt x="0" y="326"/>
                  </a:lnTo>
                  <a:lnTo>
                    <a:pt x="4" y="333"/>
                  </a:lnTo>
                  <a:lnTo>
                    <a:pt x="13" y="344"/>
                  </a:lnTo>
                  <a:lnTo>
                    <a:pt x="27" y="358"/>
                  </a:lnTo>
                  <a:lnTo>
                    <a:pt x="43" y="373"/>
                  </a:lnTo>
                  <a:lnTo>
                    <a:pt x="61" y="391"/>
                  </a:lnTo>
                  <a:lnTo>
                    <a:pt x="79" y="407"/>
                  </a:lnTo>
                  <a:lnTo>
                    <a:pt x="97" y="422"/>
                  </a:lnTo>
                  <a:lnTo>
                    <a:pt x="111" y="435"/>
                  </a:lnTo>
                  <a:lnTo>
                    <a:pt x="120" y="442"/>
                  </a:lnTo>
                  <a:lnTo>
                    <a:pt x="130" y="449"/>
                  </a:lnTo>
                  <a:lnTo>
                    <a:pt x="140" y="456"/>
                  </a:lnTo>
                  <a:lnTo>
                    <a:pt x="150" y="461"/>
                  </a:lnTo>
                  <a:lnTo>
                    <a:pt x="160" y="467"/>
                  </a:lnTo>
                  <a:lnTo>
                    <a:pt x="172" y="471"/>
                  </a:lnTo>
                  <a:lnTo>
                    <a:pt x="183" y="475"/>
                  </a:lnTo>
                  <a:lnTo>
                    <a:pt x="194" y="478"/>
                  </a:lnTo>
                  <a:lnTo>
                    <a:pt x="192" y="479"/>
                  </a:lnTo>
                  <a:lnTo>
                    <a:pt x="189" y="480"/>
                  </a:lnTo>
                  <a:lnTo>
                    <a:pt x="186" y="481"/>
                  </a:lnTo>
                  <a:lnTo>
                    <a:pt x="184" y="483"/>
                  </a:lnTo>
                  <a:lnTo>
                    <a:pt x="167" y="492"/>
                  </a:lnTo>
                  <a:lnTo>
                    <a:pt x="155" y="500"/>
                  </a:lnTo>
                  <a:lnTo>
                    <a:pt x="145" y="511"/>
                  </a:lnTo>
                  <a:lnTo>
                    <a:pt x="138" y="519"/>
                  </a:lnTo>
                  <a:lnTo>
                    <a:pt x="134" y="528"/>
                  </a:lnTo>
                  <a:lnTo>
                    <a:pt x="130" y="535"/>
                  </a:lnTo>
                  <a:lnTo>
                    <a:pt x="129" y="540"/>
                  </a:lnTo>
                  <a:lnTo>
                    <a:pt x="129" y="541"/>
                  </a:lnTo>
                  <a:lnTo>
                    <a:pt x="130" y="540"/>
                  </a:lnTo>
                  <a:lnTo>
                    <a:pt x="134" y="535"/>
                  </a:lnTo>
                  <a:lnTo>
                    <a:pt x="139" y="528"/>
                  </a:lnTo>
                  <a:lnTo>
                    <a:pt x="147" y="521"/>
                  </a:lnTo>
                  <a:lnTo>
                    <a:pt x="158" y="512"/>
                  </a:lnTo>
                  <a:lnTo>
                    <a:pt x="173" y="502"/>
                  </a:lnTo>
                  <a:lnTo>
                    <a:pt x="191" y="493"/>
                  </a:lnTo>
                  <a:lnTo>
                    <a:pt x="213" y="484"/>
                  </a:lnTo>
                  <a:lnTo>
                    <a:pt x="213" y="484"/>
                  </a:lnTo>
                  <a:lnTo>
                    <a:pt x="214" y="484"/>
                  </a:lnTo>
                  <a:lnTo>
                    <a:pt x="214" y="484"/>
                  </a:lnTo>
                  <a:lnTo>
                    <a:pt x="214" y="484"/>
                  </a:lnTo>
                  <a:lnTo>
                    <a:pt x="218" y="485"/>
                  </a:lnTo>
                  <a:lnTo>
                    <a:pt x="223" y="485"/>
                  </a:lnTo>
                  <a:lnTo>
                    <a:pt x="227" y="486"/>
                  </a:lnTo>
                  <a:lnTo>
                    <a:pt x="232" y="486"/>
                  </a:lnTo>
                  <a:lnTo>
                    <a:pt x="249" y="488"/>
                  </a:lnTo>
                  <a:lnTo>
                    <a:pt x="262" y="488"/>
                  </a:lnTo>
                  <a:lnTo>
                    <a:pt x="273" y="488"/>
                  </a:lnTo>
                  <a:lnTo>
                    <a:pt x="281" y="487"/>
                  </a:lnTo>
                  <a:lnTo>
                    <a:pt x="287" y="486"/>
                  </a:lnTo>
                  <a:lnTo>
                    <a:pt x="290" y="485"/>
                  </a:lnTo>
                  <a:lnTo>
                    <a:pt x="292" y="484"/>
                  </a:lnTo>
                  <a:lnTo>
                    <a:pt x="292" y="484"/>
                  </a:lnTo>
                  <a:lnTo>
                    <a:pt x="294" y="479"/>
                  </a:lnTo>
                  <a:lnTo>
                    <a:pt x="300" y="469"/>
                  </a:lnTo>
                  <a:lnTo>
                    <a:pt x="309" y="454"/>
                  </a:lnTo>
                  <a:lnTo>
                    <a:pt x="319" y="435"/>
                  </a:lnTo>
                  <a:lnTo>
                    <a:pt x="331" y="415"/>
                  </a:lnTo>
                  <a:lnTo>
                    <a:pt x="343" y="394"/>
                  </a:lnTo>
                  <a:lnTo>
                    <a:pt x="355" y="377"/>
                  </a:lnTo>
                  <a:lnTo>
                    <a:pt x="366" y="362"/>
                  </a:lnTo>
                  <a:lnTo>
                    <a:pt x="376" y="350"/>
                  </a:lnTo>
                  <a:lnTo>
                    <a:pt x="384" y="340"/>
                  </a:lnTo>
                  <a:lnTo>
                    <a:pt x="391" y="330"/>
                  </a:lnTo>
                  <a:lnTo>
                    <a:pt x="399" y="321"/>
                  </a:lnTo>
                  <a:lnTo>
                    <a:pt x="406" y="312"/>
                  </a:lnTo>
                  <a:lnTo>
                    <a:pt x="413" y="304"/>
                  </a:lnTo>
                  <a:lnTo>
                    <a:pt x="419" y="296"/>
                  </a:lnTo>
                  <a:lnTo>
                    <a:pt x="426" y="290"/>
                  </a:lnTo>
                  <a:lnTo>
                    <a:pt x="438" y="277"/>
                  </a:lnTo>
                  <a:lnTo>
                    <a:pt x="447" y="268"/>
                  </a:lnTo>
                  <a:lnTo>
                    <a:pt x="453" y="263"/>
                  </a:lnTo>
                  <a:lnTo>
                    <a:pt x="455" y="261"/>
                  </a:lnTo>
                  <a:lnTo>
                    <a:pt x="455" y="251"/>
                  </a:lnTo>
                  <a:lnTo>
                    <a:pt x="455" y="224"/>
                  </a:lnTo>
                  <a:lnTo>
                    <a:pt x="456" y="187"/>
                  </a:lnTo>
                  <a:lnTo>
                    <a:pt x="458" y="146"/>
                  </a:lnTo>
                  <a:lnTo>
                    <a:pt x="464" y="101"/>
                  </a:lnTo>
                  <a:lnTo>
                    <a:pt x="474" y="56"/>
                  </a:lnTo>
                  <a:lnTo>
                    <a:pt x="482" y="22"/>
                  </a:lnTo>
                  <a:lnTo>
                    <a:pt x="485" y="9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0" name="Freeform 20"/>
            <p:cNvSpPr>
              <a:spLocks/>
            </p:cNvSpPr>
            <p:nvPr/>
          </p:nvSpPr>
          <p:spPr bwMode="auto">
            <a:xfrm rot="820020">
              <a:off x="7697113" y="549437"/>
              <a:ext cx="215900" cy="152400"/>
            </a:xfrm>
            <a:custGeom>
              <a:avLst/>
              <a:gdLst/>
              <a:ahLst/>
              <a:cxnLst>
                <a:cxn ang="0">
                  <a:pos x="268" y="6"/>
                </a:cxn>
                <a:cxn ang="0">
                  <a:pos x="255" y="9"/>
                </a:cxn>
                <a:cxn ang="0">
                  <a:pos x="235" y="15"/>
                </a:cxn>
                <a:cxn ang="0">
                  <a:pos x="219" y="24"/>
                </a:cxn>
                <a:cxn ang="0">
                  <a:pos x="213" y="40"/>
                </a:cxn>
                <a:cxn ang="0">
                  <a:pos x="199" y="48"/>
                </a:cxn>
                <a:cxn ang="0">
                  <a:pos x="181" y="43"/>
                </a:cxn>
                <a:cxn ang="0">
                  <a:pos x="168" y="47"/>
                </a:cxn>
                <a:cxn ang="0">
                  <a:pos x="164" y="51"/>
                </a:cxn>
                <a:cxn ang="0">
                  <a:pos x="151" y="67"/>
                </a:cxn>
                <a:cxn ang="0">
                  <a:pos x="132" y="89"/>
                </a:cxn>
                <a:cxn ang="0">
                  <a:pos x="112" y="112"/>
                </a:cxn>
                <a:cxn ang="0">
                  <a:pos x="93" y="127"/>
                </a:cxn>
                <a:cxn ang="0">
                  <a:pos x="64" y="150"/>
                </a:cxn>
                <a:cxn ang="0">
                  <a:pos x="32" y="174"/>
                </a:cxn>
                <a:cxn ang="0">
                  <a:pos x="10" y="191"/>
                </a:cxn>
                <a:cxn ang="0">
                  <a:pos x="0" y="181"/>
                </a:cxn>
                <a:cxn ang="0">
                  <a:pos x="8" y="175"/>
                </a:cxn>
                <a:cxn ang="0">
                  <a:pos x="30" y="162"/>
                </a:cxn>
                <a:cxn ang="0">
                  <a:pos x="54" y="145"/>
                </a:cxn>
                <a:cxn ang="0">
                  <a:pos x="75" y="127"/>
                </a:cxn>
                <a:cxn ang="0">
                  <a:pos x="89" y="115"/>
                </a:cxn>
                <a:cxn ang="0">
                  <a:pos x="100" y="106"/>
                </a:cxn>
                <a:cxn ang="0">
                  <a:pos x="109" y="97"/>
                </a:cxn>
                <a:cxn ang="0">
                  <a:pos x="118" y="86"/>
                </a:cxn>
                <a:cxn ang="0">
                  <a:pos x="131" y="67"/>
                </a:cxn>
                <a:cxn ang="0">
                  <a:pos x="143" y="47"/>
                </a:cxn>
                <a:cxn ang="0">
                  <a:pos x="155" y="31"/>
                </a:cxn>
                <a:cxn ang="0">
                  <a:pos x="164" y="22"/>
                </a:cxn>
                <a:cxn ang="0">
                  <a:pos x="177" y="24"/>
                </a:cxn>
                <a:cxn ang="0">
                  <a:pos x="190" y="27"/>
                </a:cxn>
                <a:cxn ang="0">
                  <a:pos x="201" y="14"/>
                </a:cxn>
                <a:cxn ang="0">
                  <a:pos x="204" y="5"/>
                </a:cxn>
                <a:cxn ang="0">
                  <a:pos x="271" y="6"/>
                </a:cxn>
              </a:cxnLst>
              <a:rect l="0" t="0" r="r" b="b"/>
              <a:pathLst>
                <a:path w="271" h="193">
                  <a:moveTo>
                    <a:pt x="271" y="6"/>
                  </a:moveTo>
                  <a:lnTo>
                    <a:pt x="268" y="6"/>
                  </a:lnTo>
                  <a:lnTo>
                    <a:pt x="263" y="7"/>
                  </a:lnTo>
                  <a:lnTo>
                    <a:pt x="255" y="9"/>
                  </a:lnTo>
                  <a:lnTo>
                    <a:pt x="245" y="11"/>
                  </a:lnTo>
                  <a:lnTo>
                    <a:pt x="235" y="15"/>
                  </a:lnTo>
                  <a:lnTo>
                    <a:pt x="226" y="18"/>
                  </a:lnTo>
                  <a:lnTo>
                    <a:pt x="219" y="24"/>
                  </a:lnTo>
                  <a:lnTo>
                    <a:pt x="216" y="29"/>
                  </a:lnTo>
                  <a:lnTo>
                    <a:pt x="213" y="40"/>
                  </a:lnTo>
                  <a:lnTo>
                    <a:pt x="207" y="47"/>
                  </a:lnTo>
                  <a:lnTo>
                    <a:pt x="199" y="48"/>
                  </a:lnTo>
                  <a:lnTo>
                    <a:pt x="190" y="45"/>
                  </a:lnTo>
                  <a:lnTo>
                    <a:pt x="181" y="43"/>
                  </a:lnTo>
                  <a:lnTo>
                    <a:pt x="174" y="44"/>
                  </a:lnTo>
                  <a:lnTo>
                    <a:pt x="168" y="47"/>
                  </a:lnTo>
                  <a:lnTo>
                    <a:pt x="166" y="49"/>
                  </a:lnTo>
                  <a:lnTo>
                    <a:pt x="164" y="51"/>
                  </a:lnTo>
                  <a:lnTo>
                    <a:pt x="159" y="58"/>
                  </a:lnTo>
                  <a:lnTo>
                    <a:pt x="151" y="67"/>
                  </a:lnTo>
                  <a:lnTo>
                    <a:pt x="142" y="78"/>
                  </a:lnTo>
                  <a:lnTo>
                    <a:pt x="132" y="89"/>
                  </a:lnTo>
                  <a:lnTo>
                    <a:pt x="122" y="102"/>
                  </a:lnTo>
                  <a:lnTo>
                    <a:pt x="112" y="112"/>
                  </a:lnTo>
                  <a:lnTo>
                    <a:pt x="103" y="119"/>
                  </a:lnTo>
                  <a:lnTo>
                    <a:pt x="93" y="127"/>
                  </a:lnTo>
                  <a:lnTo>
                    <a:pt x="80" y="138"/>
                  </a:lnTo>
                  <a:lnTo>
                    <a:pt x="64" y="150"/>
                  </a:lnTo>
                  <a:lnTo>
                    <a:pt x="48" y="163"/>
                  </a:lnTo>
                  <a:lnTo>
                    <a:pt x="32" y="174"/>
                  </a:lnTo>
                  <a:lnTo>
                    <a:pt x="19" y="184"/>
                  </a:lnTo>
                  <a:lnTo>
                    <a:pt x="10" y="191"/>
                  </a:lnTo>
                  <a:lnTo>
                    <a:pt x="6" y="193"/>
                  </a:lnTo>
                  <a:lnTo>
                    <a:pt x="0" y="181"/>
                  </a:lnTo>
                  <a:lnTo>
                    <a:pt x="2" y="180"/>
                  </a:lnTo>
                  <a:lnTo>
                    <a:pt x="8" y="175"/>
                  </a:lnTo>
                  <a:lnTo>
                    <a:pt x="19" y="170"/>
                  </a:lnTo>
                  <a:lnTo>
                    <a:pt x="30" y="162"/>
                  </a:lnTo>
                  <a:lnTo>
                    <a:pt x="42" y="154"/>
                  </a:lnTo>
                  <a:lnTo>
                    <a:pt x="54" y="145"/>
                  </a:lnTo>
                  <a:lnTo>
                    <a:pt x="67" y="136"/>
                  </a:lnTo>
                  <a:lnTo>
                    <a:pt x="75" y="127"/>
                  </a:lnTo>
                  <a:lnTo>
                    <a:pt x="82" y="121"/>
                  </a:lnTo>
                  <a:lnTo>
                    <a:pt x="89" y="115"/>
                  </a:lnTo>
                  <a:lnTo>
                    <a:pt x="94" y="111"/>
                  </a:lnTo>
                  <a:lnTo>
                    <a:pt x="100" y="106"/>
                  </a:lnTo>
                  <a:lnTo>
                    <a:pt x="104" y="102"/>
                  </a:lnTo>
                  <a:lnTo>
                    <a:pt x="109" y="97"/>
                  </a:lnTo>
                  <a:lnTo>
                    <a:pt x="113" y="92"/>
                  </a:lnTo>
                  <a:lnTo>
                    <a:pt x="118" y="86"/>
                  </a:lnTo>
                  <a:lnTo>
                    <a:pt x="125" y="76"/>
                  </a:lnTo>
                  <a:lnTo>
                    <a:pt x="131" y="67"/>
                  </a:lnTo>
                  <a:lnTo>
                    <a:pt x="137" y="57"/>
                  </a:lnTo>
                  <a:lnTo>
                    <a:pt x="143" y="47"/>
                  </a:lnTo>
                  <a:lnTo>
                    <a:pt x="149" y="39"/>
                  </a:lnTo>
                  <a:lnTo>
                    <a:pt x="155" y="31"/>
                  </a:lnTo>
                  <a:lnTo>
                    <a:pt x="159" y="26"/>
                  </a:lnTo>
                  <a:lnTo>
                    <a:pt x="164" y="22"/>
                  </a:lnTo>
                  <a:lnTo>
                    <a:pt x="170" y="21"/>
                  </a:lnTo>
                  <a:lnTo>
                    <a:pt x="177" y="24"/>
                  </a:lnTo>
                  <a:lnTo>
                    <a:pt x="183" y="27"/>
                  </a:lnTo>
                  <a:lnTo>
                    <a:pt x="190" y="27"/>
                  </a:lnTo>
                  <a:lnTo>
                    <a:pt x="198" y="21"/>
                  </a:lnTo>
                  <a:lnTo>
                    <a:pt x="201" y="14"/>
                  </a:lnTo>
                  <a:lnTo>
                    <a:pt x="204" y="8"/>
                  </a:lnTo>
                  <a:lnTo>
                    <a:pt x="204" y="5"/>
                  </a:lnTo>
                  <a:lnTo>
                    <a:pt x="231" y="0"/>
                  </a:lnTo>
                  <a:lnTo>
                    <a:pt x="271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1" name="Freeform 21"/>
            <p:cNvSpPr>
              <a:spLocks/>
            </p:cNvSpPr>
            <p:nvPr/>
          </p:nvSpPr>
          <p:spPr bwMode="auto">
            <a:xfrm rot="820020">
              <a:off x="8289222" y="1013818"/>
              <a:ext cx="39688" cy="177800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6" y="3"/>
                </a:cxn>
                <a:cxn ang="0">
                  <a:pos x="42" y="9"/>
                </a:cxn>
                <a:cxn ang="0">
                  <a:pos x="48" y="23"/>
                </a:cxn>
                <a:cxn ang="0">
                  <a:pos x="50" y="44"/>
                </a:cxn>
                <a:cxn ang="0">
                  <a:pos x="50" y="63"/>
                </a:cxn>
                <a:cxn ang="0">
                  <a:pos x="50" y="74"/>
                </a:cxn>
                <a:cxn ang="0">
                  <a:pos x="47" y="87"/>
                </a:cxn>
                <a:cxn ang="0">
                  <a:pos x="40" y="109"/>
                </a:cxn>
                <a:cxn ang="0">
                  <a:pos x="34" y="124"/>
                </a:cxn>
                <a:cxn ang="0">
                  <a:pos x="29" y="142"/>
                </a:cxn>
                <a:cxn ang="0">
                  <a:pos x="23" y="162"/>
                </a:cxn>
                <a:cxn ang="0">
                  <a:pos x="16" y="181"/>
                </a:cxn>
                <a:cxn ang="0">
                  <a:pos x="12" y="198"/>
                </a:cxn>
                <a:cxn ang="0">
                  <a:pos x="7" y="212"/>
                </a:cxn>
                <a:cxn ang="0">
                  <a:pos x="4" y="222"/>
                </a:cxn>
                <a:cxn ang="0">
                  <a:pos x="3" y="226"/>
                </a:cxn>
                <a:cxn ang="0">
                  <a:pos x="0" y="225"/>
                </a:cxn>
                <a:cxn ang="0">
                  <a:pos x="0" y="222"/>
                </a:cxn>
                <a:cxn ang="0">
                  <a:pos x="2" y="213"/>
                </a:cxn>
                <a:cxn ang="0">
                  <a:pos x="4" y="198"/>
                </a:cxn>
                <a:cxn ang="0">
                  <a:pos x="10" y="174"/>
                </a:cxn>
                <a:cxn ang="0">
                  <a:pos x="16" y="153"/>
                </a:cxn>
                <a:cxn ang="0">
                  <a:pos x="23" y="133"/>
                </a:cxn>
                <a:cxn ang="0">
                  <a:pos x="30" y="115"/>
                </a:cxn>
                <a:cxn ang="0">
                  <a:pos x="35" y="99"/>
                </a:cxn>
                <a:cxn ang="0">
                  <a:pos x="39" y="83"/>
                </a:cxn>
                <a:cxn ang="0">
                  <a:pos x="41" y="66"/>
                </a:cxn>
                <a:cxn ang="0">
                  <a:pos x="40" y="50"/>
                </a:cxn>
                <a:cxn ang="0">
                  <a:pos x="36" y="32"/>
                </a:cxn>
                <a:cxn ang="0">
                  <a:pos x="34" y="18"/>
                </a:cxn>
                <a:cxn ang="0">
                  <a:pos x="33" y="8"/>
                </a:cxn>
                <a:cxn ang="0">
                  <a:pos x="34" y="3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50" h="226">
                  <a:moveTo>
                    <a:pt x="34" y="0"/>
                  </a:moveTo>
                  <a:lnTo>
                    <a:pt x="36" y="3"/>
                  </a:lnTo>
                  <a:lnTo>
                    <a:pt x="42" y="9"/>
                  </a:lnTo>
                  <a:lnTo>
                    <a:pt x="48" y="23"/>
                  </a:lnTo>
                  <a:lnTo>
                    <a:pt x="50" y="44"/>
                  </a:lnTo>
                  <a:lnTo>
                    <a:pt x="50" y="63"/>
                  </a:lnTo>
                  <a:lnTo>
                    <a:pt x="50" y="74"/>
                  </a:lnTo>
                  <a:lnTo>
                    <a:pt x="47" y="87"/>
                  </a:lnTo>
                  <a:lnTo>
                    <a:pt x="40" y="109"/>
                  </a:lnTo>
                  <a:lnTo>
                    <a:pt x="34" y="124"/>
                  </a:lnTo>
                  <a:lnTo>
                    <a:pt x="29" y="142"/>
                  </a:lnTo>
                  <a:lnTo>
                    <a:pt x="23" y="162"/>
                  </a:lnTo>
                  <a:lnTo>
                    <a:pt x="16" y="181"/>
                  </a:lnTo>
                  <a:lnTo>
                    <a:pt x="12" y="198"/>
                  </a:lnTo>
                  <a:lnTo>
                    <a:pt x="7" y="212"/>
                  </a:lnTo>
                  <a:lnTo>
                    <a:pt x="4" y="222"/>
                  </a:lnTo>
                  <a:lnTo>
                    <a:pt x="3" y="226"/>
                  </a:lnTo>
                  <a:lnTo>
                    <a:pt x="0" y="225"/>
                  </a:lnTo>
                  <a:lnTo>
                    <a:pt x="0" y="222"/>
                  </a:lnTo>
                  <a:lnTo>
                    <a:pt x="2" y="213"/>
                  </a:lnTo>
                  <a:lnTo>
                    <a:pt x="4" y="198"/>
                  </a:lnTo>
                  <a:lnTo>
                    <a:pt x="10" y="174"/>
                  </a:lnTo>
                  <a:lnTo>
                    <a:pt x="16" y="153"/>
                  </a:lnTo>
                  <a:lnTo>
                    <a:pt x="23" y="133"/>
                  </a:lnTo>
                  <a:lnTo>
                    <a:pt x="30" y="115"/>
                  </a:lnTo>
                  <a:lnTo>
                    <a:pt x="35" y="99"/>
                  </a:lnTo>
                  <a:lnTo>
                    <a:pt x="39" y="83"/>
                  </a:lnTo>
                  <a:lnTo>
                    <a:pt x="41" y="66"/>
                  </a:lnTo>
                  <a:lnTo>
                    <a:pt x="40" y="50"/>
                  </a:lnTo>
                  <a:lnTo>
                    <a:pt x="36" y="32"/>
                  </a:lnTo>
                  <a:lnTo>
                    <a:pt x="34" y="18"/>
                  </a:lnTo>
                  <a:lnTo>
                    <a:pt x="33" y="8"/>
                  </a:lnTo>
                  <a:lnTo>
                    <a:pt x="34" y="3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2" name="Freeform 22"/>
            <p:cNvSpPr>
              <a:spLocks/>
            </p:cNvSpPr>
            <p:nvPr/>
          </p:nvSpPr>
          <p:spPr bwMode="auto">
            <a:xfrm rot="820020">
              <a:off x="8396909" y="711821"/>
              <a:ext cx="52388" cy="85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6" y="4"/>
                </a:cxn>
                <a:cxn ang="0">
                  <a:pos x="14" y="11"/>
                </a:cxn>
                <a:cxn ang="0">
                  <a:pos x="24" y="20"/>
                </a:cxn>
                <a:cxn ang="0">
                  <a:pos x="33" y="28"/>
                </a:cxn>
                <a:cxn ang="0">
                  <a:pos x="40" y="34"/>
                </a:cxn>
                <a:cxn ang="0">
                  <a:pos x="45" y="40"/>
                </a:cxn>
                <a:cxn ang="0">
                  <a:pos x="50" y="46"/>
                </a:cxn>
                <a:cxn ang="0">
                  <a:pos x="54" y="51"/>
                </a:cxn>
                <a:cxn ang="0">
                  <a:pos x="58" y="57"/>
                </a:cxn>
                <a:cxn ang="0">
                  <a:pos x="60" y="62"/>
                </a:cxn>
                <a:cxn ang="0">
                  <a:pos x="62" y="68"/>
                </a:cxn>
                <a:cxn ang="0">
                  <a:pos x="65" y="81"/>
                </a:cxn>
                <a:cxn ang="0">
                  <a:pos x="66" y="89"/>
                </a:cxn>
                <a:cxn ang="0">
                  <a:pos x="65" y="96"/>
                </a:cxn>
                <a:cxn ang="0">
                  <a:pos x="62" y="104"/>
                </a:cxn>
                <a:cxn ang="0">
                  <a:pos x="59" y="108"/>
                </a:cxn>
                <a:cxn ang="0">
                  <a:pos x="56" y="104"/>
                </a:cxn>
                <a:cxn ang="0">
                  <a:pos x="53" y="91"/>
                </a:cxn>
                <a:cxn ang="0">
                  <a:pos x="46" y="73"/>
                </a:cxn>
                <a:cxn ang="0">
                  <a:pos x="39" y="59"/>
                </a:cxn>
                <a:cxn ang="0">
                  <a:pos x="32" y="49"/>
                </a:cxn>
                <a:cxn ang="0">
                  <a:pos x="25" y="42"/>
                </a:cxn>
                <a:cxn ang="0">
                  <a:pos x="20" y="37"/>
                </a:cxn>
                <a:cxn ang="0">
                  <a:pos x="14" y="31"/>
                </a:cxn>
                <a:cxn ang="0">
                  <a:pos x="8" y="24"/>
                </a:cxn>
                <a:cxn ang="0">
                  <a:pos x="4" y="14"/>
                </a:cxn>
                <a:cxn ang="0">
                  <a:pos x="0" y="0"/>
                </a:cxn>
              </a:cxnLst>
              <a:rect l="0" t="0" r="r" b="b"/>
              <a:pathLst>
                <a:path w="66" h="108">
                  <a:moveTo>
                    <a:pt x="0" y="0"/>
                  </a:moveTo>
                  <a:lnTo>
                    <a:pt x="2" y="1"/>
                  </a:lnTo>
                  <a:lnTo>
                    <a:pt x="6" y="4"/>
                  </a:lnTo>
                  <a:lnTo>
                    <a:pt x="14" y="11"/>
                  </a:lnTo>
                  <a:lnTo>
                    <a:pt x="24" y="20"/>
                  </a:lnTo>
                  <a:lnTo>
                    <a:pt x="33" y="28"/>
                  </a:lnTo>
                  <a:lnTo>
                    <a:pt x="40" y="34"/>
                  </a:lnTo>
                  <a:lnTo>
                    <a:pt x="45" y="40"/>
                  </a:lnTo>
                  <a:lnTo>
                    <a:pt x="50" y="46"/>
                  </a:lnTo>
                  <a:lnTo>
                    <a:pt x="54" y="51"/>
                  </a:lnTo>
                  <a:lnTo>
                    <a:pt x="58" y="57"/>
                  </a:lnTo>
                  <a:lnTo>
                    <a:pt x="60" y="62"/>
                  </a:lnTo>
                  <a:lnTo>
                    <a:pt x="62" y="68"/>
                  </a:lnTo>
                  <a:lnTo>
                    <a:pt x="65" y="81"/>
                  </a:lnTo>
                  <a:lnTo>
                    <a:pt x="66" y="89"/>
                  </a:lnTo>
                  <a:lnTo>
                    <a:pt x="65" y="96"/>
                  </a:lnTo>
                  <a:lnTo>
                    <a:pt x="62" y="104"/>
                  </a:lnTo>
                  <a:lnTo>
                    <a:pt x="59" y="108"/>
                  </a:lnTo>
                  <a:lnTo>
                    <a:pt x="56" y="104"/>
                  </a:lnTo>
                  <a:lnTo>
                    <a:pt x="53" y="91"/>
                  </a:lnTo>
                  <a:lnTo>
                    <a:pt x="46" y="73"/>
                  </a:lnTo>
                  <a:lnTo>
                    <a:pt x="39" y="59"/>
                  </a:lnTo>
                  <a:lnTo>
                    <a:pt x="32" y="49"/>
                  </a:lnTo>
                  <a:lnTo>
                    <a:pt x="25" y="42"/>
                  </a:lnTo>
                  <a:lnTo>
                    <a:pt x="20" y="37"/>
                  </a:lnTo>
                  <a:lnTo>
                    <a:pt x="14" y="31"/>
                  </a:lnTo>
                  <a:lnTo>
                    <a:pt x="8" y="24"/>
                  </a:lnTo>
                  <a:lnTo>
                    <a:pt x="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3" name="Freeform 23"/>
            <p:cNvSpPr>
              <a:spLocks/>
            </p:cNvSpPr>
            <p:nvPr/>
          </p:nvSpPr>
          <p:spPr bwMode="auto">
            <a:xfrm rot="820020">
              <a:off x="8237899" y="1181473"/>
              <a:ext cx="30163" cy="6191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" y="1"/>
                </a:cxn>
                <a:cxn ang="0">
                  <a:pos x="15" y="4"/>
                </a:cxn>
                <a:cxn ang="0">
                  <a:pos x="25" y="8"/>
                </a:cxn>
                <a:cxn ang="0">
                  <a:pos x="32" y="11"/>
                </a:cxn>
                <a:cxn ang="0">
                  <a:pos x="34" y="14"/>
                </a:cxn>
                <a:cxn ang="0">
                  <a:pos x="35" y="20"/>
                </a:cxn>
                <a:cxn ang="0">
                  <a:pos x="36" y="28"/>
                </a:cxn>
                <a:cxn ang="0">
                  <a:pos x="35" y="38"/>
                </a:cxn>
                <a:cxn ang="0">
                  <a:pos x="34" y="50"/>
                </a:cxn>
                <a:cxn ang="0">
                  <a:pos x="34" y="62"/>
                </a:cxn>
                <a:cxn ang="0">
                  <a:pos x="35" y="72"/>
                </a:cxn>
                <a:cxn ang="0">
                  <a:pos x="35" y="77"/>
                </a:cxn>
                <a:cxn ang="0">
                  <a:pos x="34" y="76"/>
                </a:cxn>
                <a:cxn ang="0">
                  <a:pos x="33" y="73"/>
                </a:cxn>
                <a:cxn ang="0">
                  <a:pos x="30" y="71"/>
                </a:cxn>
                <a:cxn ang="0">
                  <a:pos x="24" y="68"/>
                </a:cxn>
                <a:cxn ang="0">
                  <a:pos x="19" y="66"/>
                </a:cxn>
                <a:cxn ang="0">
                  <a:pos x="13" y="63"/>
                </a:cxn>
                <a:cxn ang="0">
                  <a:pos x="7" y="60"/>
                </a:cxn>
                <a:cxn ang="0">
                  <a:pos x="3" y="51"/>
                </a:cxn>
                <a:cxn ang="0">
                  <a:pos x="1" y="37"/>
                </a:cxn>
                <a:cxn ang="0">
                  <a:pos x="0" y="20"/>
                </a:cxn>
                <a:cxn ang="0">
                  <a:pos x="1" y="5"/>
                </a:cxn>
                <a:cxn ang="0">
                  <a:pos x="1" y="0"/>
                </a:cxn>
              </a:cxnLst>
              <a:rect l="0" t="0" r="r" b="b"/>
              <a:pathLst>
                <a:path w="36" h="77">
                  <a:moveTo>
                    <a:pt x="1" y="0"/>
                  </a:moveTo>
                  <a:lnTo>
                    <a:pt x="5" y="1"/>
                  </a:lnTo>
                  <a:lnTo>
                    <a:pt x="15" y="4"/>
                  </a:lnTo>
                  <a:lnTo>
                    <a:pt x="25" y="8"/>
                  </a:lnTo>
                  <a:lnTo>
                    <a:pt x="32" y="11"/>
                  </a:lnTo>
                  <a:lnTo>
                    <a:pt x="34" y="14"/>
                  </a:lnTo>
                  <a:lnTo>
                    <a:pt x="35" y="20"/>
                  </a:lnTo>
                  <a:lnTo>
                    <a:pt x="36" y="28"/>
                  </a:lnTo>
                  <a:lnTo>
                    <a:pt x="35" y="38"/>
                  </a:lnTo>
                  <a:lnTo>
                    <a:pt x="34" y="50"/>
                  </a:lnTo>
                  <a:lnTo>
                    <a:pt x="34" y="62"/>
                  </a:lnTo>
                  <a:lnTo>
                    <a:pt x="35" y="72"/>
                  </a:lnTo>
                  <a:lnTo>
                    <a:pt x="35" y="77"/>
                  </a:lnTo>
                  <a:lnTo>
                    <a:pt x="34" y="76"/>
                  </a:lnTo>
                  <a:lnTo>
                    <a:pt x="33" y="73"/>
                  </a:lnTo>
                  <a:lnTo>
                    <a:pt x="30" y="71"/>
                  </a:lnTo>
                  <a:lnTo>
                    <a:pt x="24" y="68"/>
                  </a:lnTo>
                  <a:lnTo>
                    <a:pt x="19" y="66"/>
                  </a:lnTo>
                  <a:lnTo>
                    <a:pt x="13" y="63"/>
                  </a:lnTo>
                  <a:lnTo>
                    <a:pt x="7" y="60"/>
                  </a:lnTo>
                  <a:lnTo>
                    <a:pt x="3" y="51"/>
                  </a:lnTo>
                  <a:lnTo>
                    <a:pt x="1" y="37"/>
                  </a:lnTo>
                  <a:lnTo>
                    <a:pt x="0" y="20"/>
                  </a:lnTo>
                  <a:lnTo>
                    <a:pt x="1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4" name="Freeform 24"/>
            <p:cNvSpPr>
              <a:spLocks/>
            </p:cNvSpPr>
            <p:nvPr/>
          </p:nvSpPr>
          <p:spPr bwMode="auto">
            <a:xfrm rot="820020">
              <a:off x="7615464" y="647957"/>
              <a:ext cx="58738" cy="571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1" y="1"/>
                </a:cxn>
                <a:cxn ang="0">
                  <a:pos x="46" y="4"/>
                </a:cxn>
                <a:cxn ang="0">
                  <a:pos x="50" y="10"/>
                </a:cxn>
                <a:cxn ang="0">
                  <a:pos x="57" y="15"/>
                </a:cxn>
                <a:cxn ang="0">
                  <a:pos x="62" y="21"/>
                </a:cxn>
                <a:cxn ang="0">
                  <a:pos x="68" y="27"/>
                </a:cxn>
                <a:cxn ang="0">
                  <a:pos x="71" y="32"/>
                </a:cxn>
                <a:cxn ang="0">
                  <a:pos x="74" y="34"/>
                </a:cxn>
                <a:cxn ang="0">
                  <a:pos x="71" y="41"/>
                </a:cxn>
                <a:cxn ang="0">
                  <a:pos x="65" y="53"/>
                </a:cxn>
                <a:cxn ang="0">
                  <a:pos x="58" y="66"/>
                </a:cxn>
                <a:cxn ang="0">
                  <a:pos x="52" y="72"/>
                </a:cxn>
                <a:cxn ang="0">
                  <a:pos x="49" y="72"/>
                </a:cxn>
                <a:cxn ang="0">
                  <a:pos x="42" y="68"/>
                </a:cxn>
                <a:cxn ang="0">
                  <a:pos x="33" y="61"/>
                </a:cxn>
                <a:cxn ang="0">
                  <a:pos x="25" y="53"/>
                </a:cxn>
                <a:cxn ang="0">
                  <a:pos x="16" y="46"/>
                </a:cxn>
                <a:cxn ang="0">
                  <a:pos x="8" y="39"/>
                </a:cxn>
                <a:cxn ang="0">
                  <a:pos x="2" y="34"/>
                </a:cxn>
                <a:cxn ang="0">
                  <a:pos x="0" y="32"/>
                </a:cxn>
                <a:cxn ang="0">
                  <a:pos x="40" y="0"/>
                </a:cxn>
              </a:cxnLst>
              <a:rect l="0" t="0" r="r" b="b"/>
              <a:pathLst>
                <a:path w="74" h="72">
                  <a:moveTo>
                    <a:pt x="40" y="0"/>
                  </a:moveTo>
                  <a:lnTo>
                    <a:pt x="41" y="1"/>
                  </a:lnTo>
                  <a:lnTo>
                    <a:pt x="46" y="4"/>
                  </a:lnTo>
                  <a:lnTo>
                    <a:pt x="50" y="10"/>
                  </a:lnTo>
                  <a:lnTo>
                    <a:pt x="57" y="15"/>
                  </a:lnTo>
                  <a:lnTo>
                    <a:pt x="62" y="21"/>
                  </a:lnTo>
                  <a:lnTo>
                    <a:pt x="68" y="27"/>
                  </a:lnTo>
                  <a:lnTo>
                    <a:pt x="71" y="32"/>
                  </a:lnTo>
                  <a:lnTo>
                    <a:pt x="74" y="34"/>
                  </a:lnTo>
                  <a:lnTo>
                    <a:pt x="71" y="41"/>
                  </a:lnTo>
                  <a:lnTo>
                    <a:pt x="65" y="53"/>
                  </a:lnTo>
                  <a:lnTo>
                    <a:pt x="58" y="66"/>
                  </a:lnTo>
                  <a:lnTo>
                    <a:pt x="52" y="72"/>
                  </a:lnTo>
                  <a:lnTo>
                    <a:pt x="49" y="72"/>
                  </a:lnTo>
                  <a:lnTo>
                    <a:pt x="42" y="68"/>
                  </a:lnTo>
                  <a:lnTo>
                    <a:pt x="33" y="61"/>
                  </a:lnTo>
                  <a:lnTo>
                    <a:pt x="25" y="53"/>
                  </a:lnTo>
                  <a:lnTo>
                    <a:pt x="16" y="46"/>
                  </a:lnTo>
                  <a:lnTo>
                    <a:pt x="8" y="39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5" name="Freeform 25"/>
            <p:cNvSpPr>
              <a:spLocks/>
            </p:cNvSpPr>
            <p:nvPr/>
          </p:nvSpPr>
          <p:spPr bwMode="auto">
            <a:xfrm rot="820020">
              <a:off x="7760531" y="1301929"/>
              <a:ext cx="141288" cy="119063"/>
            </a:xfrm>
            <a:custGeom>
              <a:avLst/>
              <a:gdLst/>
              <a:ahLst/>
              <a:cxnLst>
                <a:cxn ang="0">
                  <a:pos x="54" y="2"/>
                </a:cxn>
                <a:cxn ang="0">
                  <a:pos x="56" y="1"/>
                </a:cxn>
                <a:cxn ang="0">
                  <a:pos x="63" y="0"/>
                </a:cxn>
                <a:cxn ang="0">
                  <a:pos x="79" y="2"/>
                </a:cxn>
                <a:cxn ang="0">
                  <a:pos x="103" y="8"/>
                </a:cxn>
                <a:cxn ang="0">
                  <a:pos x="123" y="14"/>
                </a:cxn>
                <a:cxn ang="0">
                  <a:pos x="138" y="22"/>
                </a:cxn>
                <a:cxn ang="0">
                  <a:pos x="145" y="26"/>
                </a:cxn>
                <a:cxn ang="0">
                  <a:pos x="145" y="29"/>
                </a:cxn>
                <a:cxn ang="0">
                  <a:pos x="140" y="42"/>
                </a:cxn>
                <a:cxn ang="0">
                  <a:pos x="131" y="60"/>
                </a:cxn>
                <a:cxn ang="0">
                  <a:pos x="127" y="71"/>
                </a:cxn>
                <a:cxn ang="0">
                  <a:pos x="115" y="68"/>
                </a:cxn>
                <a:cxn ang="0">
                  <a:pos x="111" y="117"/>
                </a:cxn>
                <a:cxn ang="0">
                  <a:pos x="118" y="119"/>
                </a:cxn>
                <a:cxn ang="0">
                  <a:pos x="132" y="124"/>
                </a:cxn>
                <a:cxn ang="0">
                  <a:pos x="149" y="130"/>
                </a:cxn>
                <a:cxn ang="0">
                  <a:pos x="161" y="136"/>
                </a:cxn>
                <a:cxn ang="0">
                  <a:pos x="177" y="144"/>
                </a:cxn>
                <a:cxn ang="0">
                  <a:pos x="171" y="148"/>
                </a:cxn>
                <a:cxn ang="0">
                  <a:pos x="150" y="145"/>
                </a:cxn>
                <a:cxn ang="0">
                  <a:pos x="121" y="136"/>
                </a:cxn>
                <a:cxn ang="0">
                  <a:pos x="94" y="127"/>
                </a:cxn>
                <a:cxn ang="0">
                  <a:pos x="79" y="122"/>
                </a:cxn>
                <a:cxn ang="0">
                  <a:pos x="64" y="119"/>
                </a:cxn>
                <a:cxn ang="0">
                  <a:pos x="43" y="117"/>
                </a:cxn>
                <a:cxn ang="0">
                  <a:pos x="22" y="115"/>
                </a:cxn>
                <a:cxn ang="0">
                  <a:pos x="13" y="114"/>
                </a:cxn>
                <a:cxn ang="0">
                  <a:pos x="31" y="109"/>
                </a:cxn>
                <a:cxn ang="0">
                  <a:pos x="39" y="109"/>
                </a:cxn>
                <a:cxn ang="0">
                  <a:pos x="53" y="109"/>
                </a:cxn>
                <a:cxn ang="0">
                  <a:pos x="66" y="110"/>
                </a:cxn>
                <a:cxn ang="0">
                  <a:pos x="79" y="111"/>
                </a:cxn>
                <a:cxn ang="0">
                  <a:pos x="81" y="101"/>
                </a:cxn>
                <a:cxn ang="0">
                  <a:pos x="80" y="88"/>
                </a:cxn>
                <a:cxn ang="0">
                  <a:pos x="68" y="64"/>
                </a:cxn>
                <a:cxn ang="0">
                  <a:pos x="50" y="61"/>
                </a:cxn>
                <a:cxn ang="0">
                  <a:pos x="32" y="62"/>
                </a:cxn>
                <a:cxn ang="0">
                  <a:pos x="14" y="65"/>
                </a:cxn>
                <a:cxn ang="0">
                  <a:pos x="3" y="66"/>
                </a:cxn>
                <a:cxn ang="0">
                  <a:pos x="21" y="49"/>
                </a:cxn>
                <a:cxn ang="0">
                  <a:pos x="27" y="49"/>
                </a:cxn>
                <a:cxn ang="0">
                  <a:pos x="43" y="49"/>
                </a:cxn>
                <a:cxn ang="0">
                  <a:pos x="60" y="49"/>
                </a:cxn>
                <a:cxn ang="0">
                  <a:pos x="72" y="48"/>
                </a:cxn>
                <a:cxn ang="0">
                  <a:pos x="83" y="40"/>
                </a:cxn>
                <a:cxn ang="0">
                  <a:pos x="86" y="33"/>
                </a:cxn>
                <a:cxn ang="0">
                  <a:pos x="80" y="30"/>
                </a:cxn>
                <a:cxn ang="0">
                  <a:pos x="66" y="29"/>
                </a:cxn>
                <a:cxn ang="0">
                  <a:pos x="51" y="29"/>
                </a:cxn>
                <a:cxn ang="0">
                  <a:pos x="42" y="21"/>
                </a:cxn>
                <a:cxn ang="0">
                  <a:pos x="48" y="8"/>
                </a:cxn>
                <a:cxn ang="0">
                  <a:pos x="54" y="2"/>
                </a:cxn>
              </a:cxnLst>
              <a:rect l="0" t="0" r="r" b="b"/>
              <a:pathLst>
                <a:path w="179" h="148">
                  <a:moveTo>
                    <a:pt x="54" y="2"/>
                  </a:moveTo>
                  <a:lnTo>
                    <a:pt x="54" y="2"/>
                  </a:lnTo>
                  <a:lnTo>
                    <a:pt x="55" y="1"/>
                  </a:lnTo>
                  <a:lnTo>
                    <a:pt x="56" y="1"/>
                  </a:lnTo>
                  <a:lnTo>
                    <a:pt x="60" y="0"/>
                  </a:lnTo>
                  <a:lnTo>
                    <a:pt x="63" y="0"/>
                  </a:lnTo>
                  <a:lnTo>
                    <a:pt x="70" y="1"/>
                  </a:lnTo>
                  <a:lnTo>
                    <a:pt x="79" y="2"/>
                  </a:lnTo>
                  <a:lnTo>
                    <a:pt x="91" y="4"/>
                  </a:lnTo>
                  <a:lnTo>
                    <a:pt x="103" y="8"/>
                  </a:lnTo>
                  <a:lnTo>
                    <a:pt x="114" y="11"/>
                  </a:lnTo>
                  <a:lnTo>
                    <a:pt x="123" y="14"/>
                  </a:lnTo>
                  <a:lnTo>
                    <a:pt x="132" y="19"/>
                  </a:lnTo>
                  <a:lnTo>
                    <a:pt x="138" y="22"/>
                  </a:lnTo>
                  <a:lnTo>
                    <a:pt x="143" y="24"/>
                  </a:lnTo>
                  <a:lnTo>
                    <a:pt x="145" y="26"/>
                  </a:lnTo>
                  <a:lnTo>
                    <a:pt x="147" y="27"/>
                  </a:lnTo>
                  <a:lnTo>
                    <a:pt x="145" y="29"/>
                  </a:lnTo>
                  <a:lnTo>
                    <a:pt x="143" y="35"/>
                  </a:lnTo>
                  <a:lnTo>
                    <a:pt x="140" y="42"/>
                  </a:lnTo>
                  <a:lnTo>
                    <a:pt x="135" y="51"/>
                  </a:lnTo>
                  <a:lnTo>
                    <a:pt x="131" y="60"/>
                  </a:lnTo>
                  <a:lnTo>
                    <a:pt x="129" y="67"/>
                  </a:lnTo>
                  <a:lnTo>
                    <a:pt x="127" y="71"/>
                  </a:lnTo>
                  <a:lnTo>
                    <a:pt x="125" y="72"/>
                  </a:lnTo>
                  <a:lnTo>
                    <a:pt x="115" y="68"/>
                  </a:lnTo>
                  <a:lnTo>
                    <a:pt x="108" y="95"/>
                  </a:lnTo>
                  <a:lnTo>
                    <a:pt x="111" y="117"/>
                  </a:lnTo>
                  <a:lnTo>
                    <a:pt x="113" y="117"/>
                  </a:lnTo>
                  <a:lnTo>
                    <a:pt x="118" y="119"/>
                  </a:lnTo>
                  <a:lnTo>
                    <a:pt x="124" y="122"/>
                  </a:lnTo>
                  <a:lnTo>
                    <a:pt x="132" y="124"/>
                  </a:lnTo>
                  <a:lnTo>
                    <a:pt x="140" y="127"/>
                  </a:lnTo>
                  <a:lnTo>
                    <a:pt x="149" y="130"/>
                  </a:lnTo>
                  <a:lnTo>
                    <a:pt x="156" y="134"/>
                  </a:lnTo>
                  <a:lnTo>
                    <a:pt x="161" y="136"/>
                  </a:lnTo>
                  <a:lnTo>
                    <a:pt x="169" y="140"/>
                  </a:lnTo>
                  <a:lnTo>
                    <a:pt x="177" y="144"/>
                  </a:lnTo>
                  <a:lnTo>
                    <a:pt x="179" y="147"/>
                  </a:lnTo>
                  <a:lnTo>
                    <a:pt x="171" y="148"/>
                  </a:lnTo>
                  <a:lnTo>
                    <a:pt x="162" y="147"/>
                  </a:lnTo>
                  <a:lnTo>
                    <a:pt x="150" y="145"/>
                  </a:lnTo>
                  <a:lnTo>
                    <a:pt x="135" y="140"/>
                  </a:lnTo>
                  <a:lnTo>
                    <a:pt x="121" y="136"/>
                  </a:lnTo>
                  <a:lnTo>
                    <a:pt x="106" y="130"/>
                  </a:lnTo>
                  <a:lnTo>
                    <a:pt x="94" y="127"/>
                  </a:lnTo>
                  <a:lnTo>
                    <a:pt x="84" y="124"/>
                  </a:lnTo>
                  <a:lnTo>
                    <a:pt x="79" y="122"/>
                  </a:lnTo>
                  <a:lnTo>
                    <a:pt x="73" y="120"/>
                  </a:lnTo>
                  <a:lnTo>
                    <a:pt x="64" y="119"/>
                  </a:lnTo>
                  <a:lnTo>
                    <a:pt x="54" y="118"/>
                  </a:lnTo>
                  <a:lnTo>
                    <a:pt x="43" y="117"/>
                  </a:lnTo>
                  <a:lnTo>
                    <a:pt x="32" y="116"/>
                  </a:lnTo>
                  <a:lnTo>
                    <a:pt x="22" y="115"/>
                  </a:lnTo>
                  <a:lnTo>
                    <a:pt x="15" y="114"/>
                  </a:lnTo>
                  <a:lnTo>
                    <a:pt x="13" y="114"/>
                  </a:lnTo>
                  <a:lnTo>
                    <a:pt x="29" y="109"/>
                  </a:lnTo>
                  <a:lnTo>
                    <a:pt x="31" y="109"/>
                  </a:lnTo>
                  <a:lnTo>
                    <a:pt x="34" y="109"/>
                  </a:lnTo>
                  <a:lnTo>
                    <a:pt x="39" y="109"/>
                  </a:lnTo>
                  <a:lnTo>
                    <a:pt x="46" y="109"/>
                  </a:lnTo>
                  <a:lnTo>
                    <a:pt x="53" y="109"/>
                  </a:lnTo>
                  <a:lnTo>
                    <a:pt x="60" y="110"/>
                  </a:lnTo>
                  <a:lnTo>
                    <a:pt x="66" y="110"/>
                  </a:lnTo>
                  <a:lnTo>
                    <a:pt x="72" y="111"/>
                  </a:lnTo>
                  <a:lnTo>
                    <a:pt x="79" y="111"/>
                  </a:lnTo>
                  <a:lnTo>
                    <a:pt x="81" y="107"/>
                  </a:lnTo>
                  <a:lnTo>
                    <a:pt x="81" y="101"/>
                  </a:lnTo>
                  <a:lnTo>
                    <a:pt x="81" y="97"/>
                  </a:lnTo>
                  <a:lnTo>
                    <a:pt x="80" y="88"/>
                  </a:lnTo>
                  <a:lnTo>
                    <a:pt x="76" y="75"/>
                  </a:lnTo>
                  <a:lnTo>
                    <a:pt x="68" y="64"/>
                  </a:lnTo>
                  <a:lnTo>
                    <a:pt x="57" y="60"/>
                  </a:lnTo>
                  <a:lnTo>
                    <a:pt x="50" y="61"/>
                  </a:lnTo>
                  <a:lnTo>
                    <a:pt x="41" y="62"/>
                  </a:lnTo>
                  <a:lnTo>
                    <a:pt x="32" y="62"/>
                  </a:lnTo>
                  <a:lnTo>
                    <a:pt x="23" y="64"/>
                  </a:lnTo>
                  <a:lnTo>
                    <a:pt x="14" y="65"/>
                  </a:lnTo>
                  <a:lnTo>
                    <a:pt x="7" y="65"/>
                  </a:lnTo>
                  <a:lnTo>
                    <a:pt x="3" y="66"/>
                  </a:lnTo>
                  <a:lnTo>
                    <a:pt x="0" y="66"/>
                  </a:lnTo>
                  <a:lnTo>
                    <a:pt x="21" y="49"/>
                  </a:lnTo>
                  <a:lnTo>
                    <a:pt x="23" y="49"/>
                  </a:lnTo>
                  <a:lnTo>
                    <a:pt x="27" y="49"/>
                  </a:lnTo>
                  <a:lnTo>
                    <a:pt x="34" y="49"/>
                  </a:lnTo>
                  <a:lnTo>
                    <a:pt x="43" y="49"/>
                  </a:lnTo>
                  <a:lnTo>
                    <a:pt x="51" y="49"/>
                  </a:lnTo>
                  <a:lnTo>
                    <a:pt x="60" y="49"/>
                  </a:lnTo>
                  <a:lnTo>
                    <a:pt x="66" y="48"/>
                  </a:lnTo>
                  <a:lnTo>
                    <a:pt x="72" y="48"/>
                  </a:lnTo>
                  <a:lnTo>
                    <a:pt x="79" y="45"/>
                  </a:lnTo>
                  <a:lnTo>
                    <a:pt x="83" y="40"/>
                  </a:lnTo>
                  <a:lnTo>
                    <a:pt x="85" y="36"/>
                  </a:lnTo>
                  <a:lnTo>
                    <a:pt x="86" y="33"/>
                  </a:lnTo>
                  <a:lnTo>
                    <a:pt x="84" y="32"/>
                  </a:lnTo>
                  <a:lnTo>
                    <a:pt x="80" y="30"/>
                  </a:lnTo>
                  <a:lnTo>
                    <a:pt x="73" y="29"/>
                  </a:lnTo>
                  <a:lnTo>
                    <a:pt x="66" y="29"/>
                  </a:lnTo>
                  <a:lnTo>
                    <a:pt x="58" y="30"/>
                  </a:lnTo>
                  <a:lnTo>
                    <a:pt x="51" y="29"/>
                  </a:lnTo>
                  <a:lnTo>
                    <a:pt x="44" y="26"/>
                  </a:lnTo>
                  <a:lnTo>
                    <a:pt x="42" y="21"/>
                  </a:lnTo>
                  <a:lnTo>
                    <a:pt x="44" y="14"/>
                  </a:lnTo>
                  <a:lnTo>
                    <a:pt x="48" y="8"/>
                  </a:lnTo>
                  <a:lnTo>
                    <a:pt x="52" y="4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6" name="Freeform 26"/>
            <p:cNvSpPr>
              <a:spLocks/>
            </p:cNvSpPr>
            <p:nvPr/>
          </p:nvSpPr>
          <p:spPr bwMode="auto">
            <a:xfrm rot="820020">
              <a:off x="8351755" y="1601156"/>
              <a:ext cx="80963" cy="79375"/>
            </a:xfrm>
            <a:custGeom>
              <a:avLst/>
              <a:gdLst/>
              <a:ahLst/>
              <a:cxnLst>
                <a:cxn ang="0">
                  <a:pos x="92" y="29"/>
                </a:cxn>
                <a:cxn ang="0">
                  <a:pos x="89" y="32"/>
                </a:cxn>
                <a:cxn ang="0">
                  <a:pos x="84" y="40"/>
                </a:cxn>
                <a:cxn ang="0">
                  <a:pos x="75" y="50"/>
                </a:cxn>
                <a:cxn ang="0">
                  <a:pos x="66" y="62"/>
                </a:cxn>
                <a:cxn ang="0">
                  <a:pos x="55" y="74"/>
                </a:cxn>
                <a:cxn ang="0">
                  <a:pos x="45" y="85"/>
                </a:cxn>
                <a:cxn ang="0">
                  <a:pos x="37" y="95"/>
                </a:cxn>
                <a:cxn ang="0">
                  <a:pos x="30" y="101"/>
                </a:cxn>
                <a:cxn ang="0">
                  <a:pos x="20" y="99"/>
                </a:cxn>
                <a:cxn ang="0">
                  <a:pos x="10" y="85"/>
                </a:cxn>
                <a:cxn ang="0">
                  <a:pos x="3" y="70"/>
                </a:cxn>
                <a:cxn ang="0">
                  <a:pos x="0" y="63"/>
                </a:cxn>
                <a:cxn ang="0">
                  <a:pos x="3" y="61"/>
                </a:cxn>
                <a:cxn ang="0">
                  <a:pos x="11" y="54"/>
                </a:cxn>
                <a:cxn ang="0">
                  <a:pos x="23" y="45"/>
                </a:cxn>
                <a:cxn ang="0">
                  <a:pos x="38" y="35"/>
                </a:cxn>
                <a:cxn ang="0">
                  <a:pos x="52" y="24"/>
                </a:cxn>
                <a:cxn ang="0">
                  <a:pos x="66" y="14"/>
                </a:cxn>
                <a:cxn ang="0">
                  <a:pos x="77" y="6"/>
                </a:cxn>
                <a:cxn ang="0">
                  <a:pos x="83" y="2"/>
                </a:cxn>
                <a:cxn ang="0">
                  <a:pos x="87" y="0"/>
                </a:cxn>
                <a:cxn ang="0">
                  <a:pos x="92" y="0"/>
                </a:cxn>
                <a:cxn ang="0">
                  <a:pos x="96" y="2"/>
                </a:cxn>
                <a:cxn ang="0">
                  <a:pos x="100" y="4"/>
                </a:cxn>
                <a:cxn ang="0">
                  <a:pos x="103" y="8"/>
                </a:cxn>
                <a:cxn ang="0">
                  <a:pos x="103" y="14"/>
                </a:cxn>
                <a:cxn ang="0">
                  <a:pos x="99" y="21"/>
                </a:cxn>
                <a:cxn ang="0">
                  <a:pos x="92" y="29"/>
                </a:cxn>
              </a:cxnLst>
              <a:rect l="0" t="0" r="r" b="b"/>
              <a:pathLst>
                <a:path w="103" h="101">
                  <a:moveTo>
                    <a:pt x="92" y="29"/>
                  </a:moveTo>
                  <a:lnTo>
                    <a:pt x="89" y="32"/>
                  </a:lnTo>
                  <a:lnTo>
                    <a:pt x="84" y="40"/>
                  </a:lnTo>
                  <a:lnTo>
                    <a:pt x="75" y="50"/>
                  </a:lnTo>
                  <a:lnTo>
                    <a:pt x="66" y="62"/>
                  </a:lnTo>
                  <a:lnTo>
                    <a:pt x="55" y="74"/>
                  </a:lnTo>
                  <a:lnTo>
                    <a:pt x="45" y="85"/>
                  </a:lnTo>
                  <a:lnTo>
                    <a:pt x="37" y="95"/>
                  </a:lnTo>
                  <a:lnTo>
                    <a:pt x="30" y="101"/>
                  </a:lnTo>
                  <a:lnTo>
                    <a:pt x="20" y="99"/>
                  </a:lnTo>
                  <a:lnTo>
                    <a:pt x="10" y="85"/>
                  </a:lnTo>
                  <a:lnTo>
                    <a:pt x="3" y="70"/>
                  </a:lnTo>
                  <a:lnTo>
                    <a:pt x="0" y="63"/>
                  </a:lnTo>
                  <a:lnTo>
                    <a:pt x="3" y="61"/>
                  </a:lnTo>
                  <a:lnTo>
                    <a:pt x="11" y="54"/>
                  </a:lnTo>
                  <a:lnTo>
                    <a:pt x="23" y="45"/>
                  </a:lnTo>
                  <a:lnTo>
                    <a:pt x="38" y="35"/>
                  </a:lnTo>
                  <a:lnTo>
                    <a:pt x="52" y="24"/>
                  </a:lnTo>
                  <a:lnTo>
                    <a:pt x="66" y="14"/>
                  </a:lnTo>
                  <a:lnTo>
                    <a:pt x="77" y="6"/>
                  </a:lnTo>
                  <a:lnTo>
                    <a:pt x="83" y="2"/>
                  </a:lnTo>
                  <a:lnTo>
                    <a:pt x="87" y="0"/>
                  </a:lnTo>
                  <a:lnTo>
                    <a:pt x="92" y="0"/>
                  </a:lnTo>
                  <a:lnTo>
                    <a:pt x="96" y="2"/>
                  </a:lnTo>
                  <a:lnTo>
                    <a:pt x="100" y="4"/>
                  </a:lnTo>
                  <a:lnTo>
                    <a:pt x="103" y="8"/>
                  </a:lnTo>
                  <a:lnTo>
                    <a:pt x="103" y="14"/>
                  </a:lnTo>
                  <a:lnTo>
                    <a:pt x="99" y="21"/>
                  </a:lnTo>
                  <a:lnTo>
                    <a:pt x="92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7" name="Freeform 27"/>
            <p:cNvSpPr>
              <a:spLocks/>
            </p:cNvSpPr>
            <p:nvPr/>
          </p:nvSpPr>
          <p:spPr bwMode="auto">
            <a:xfrm rot="820020">
              <a:off x="7769106" y="1458912"/>
              <a:ext cx="103188" cy="79375"/>
            </a:xfrm>
            <a:custGeom>
              <a:avLst/>
              <a:gdLst/>
              <a:ahLst/>
              <a:cxnLst>
                <a:cxn ang="0">
                  <a:pos x="128" y="9"/>
                </a:cxn>
                <a:cxn ang="0">
                  <a:pos x="130" y="17"/>
                </a:cxn>
                <a:cxn ang="0">
                  <a:pos x="127" y="27"/>
                </a:cxn>
                <a:cxn ang="0">
                  <a:pos x="119" y="40"/>
                </a:cxn>
                <a:cxn ang="0">
                  <a:pos x="108" y="52"/>
                </a:cxn>
                <a:cxn ang="0">
                  <a:pos x="96" y="66"/>
                </a:cxn>
                <a:cxn ang="0">
                  <a:pos x="82" y="77"/>
                </a:cxn>
                <a:cxn ang="0">
                  <a:pos x="70" y="87"/>
                </a:cxn>
                <a:cxn ang="0">
                  <a:pos x="60" y="93"/>
                </a:cxn>
                <a:cxn ang="0">
                  <a:pos x="52" y="96"/>
                </a:cxn>
                <a:cxn ang="0">
                  <a:pos x="46" y="98"/>
                </a:cxn>
                <a:cxn ang="0">
                  <a:pos x="38" y="100"/>
                </a:cxn>
                <a:cxn ang="0">
                  <a:pos x="32" y="100"/>
                </a:cxn>
                <a:cxn ang="0">
                  <a:pos x="25" y="99"/>
                </a:cxn>
                <a:cxn ang="0">
                  <a:pos x="20" y="97"/>
                </a:cxn>
                <a:cxn ang="0">
                  <a:pos x="13" y="93"/>
                </a:cxn>
                <a:cxn ang="0">
                  <a:pos x="8" y="86"/>
                </a:cxn>
                <a:cxn ang="0">
                  <a:pos x="0" y="74"/>
                </a:cxn>
                <a:cxn ang="0">
                  <a:pos x="1" y="67"/>
                </a:cxn>
                <a:cxn ang="0">
                  <a:pos x="9" y="60"/>
                </a:cxn>
                <a:cxn ang="0">
                  <a:pos x="23" y="52"/>
                </a:cxn>
                <a:cxn ang="0">
                  <a:pos x="33" y="45"/>
                </a:cxn>
                <a:cxn ang="0">
                  <a:pos x="46" y="35"/>
                </a:cxn>
                <a:cxn ang="0">
                  <a:pos x="59" y="23"/>
                </a:cxn>
                <a:cxn ang="0">
                  <a:pos x="73" y="13"/>
                </a:cxn>
                <a:cxn ang="0">
                  <a:pos x="88" y="4"/>
                </a:cxn>
                <a:cxn ang="0">
                  <a:pos x="102" y="0"/>
                </a:cxn>
                <a:cxn ang="0">
                  <a:pos x="116" y="1"/>
                </a:cxn>
                <a:cxn ang="0">
                  <a:pos x="128" y="9"/>
                </a:cxn>
              </a:cxnLst>
              <a:rect l="0" t="0" r="r" b="b"/>
              <a:pathLst>
                <a:path w="130" h="100">
                  <a:moveTo>
                    <a:pt x="128" y="9"/>
                  </a:moveTo>
                  <a:lnTo>
                    <a:pt x="130" y="17"/>
                  </a:lnTo>
                  <a:lnTo>
                    <a:pt x="127" y="27"/>
                  </a:lnTo>
                  <a:lnTo>
                    <a:pt x="119" y="40"/>
                  </a:lnTo>
                  <a:lnTo>
                    <a:pt x="108" y="52"/>
                  </a:lnTo>
                  <a:lnTo>
                    <a:pt x="96" y="66"/>
                  </a:lnTo>
                  <a:lnTo>
                    <a:pt x="82" y="77"/>
                  </a:lnTo>
                  <a:lnTo>
                    <a:pt x="70" y="87"/>
                  </a:lnTo>
                  <a:lnTo>
                    <a:pt x="60" y="93"/>
                  </a:lnTo>
                  <a:lnTo>
                    <a:pt x="52" y="96"/>
                  </a:lnTo>
                  <a:lnTo>
                    <a:pt x="46" y="98"/>
                  </a:lnTo>
                  <a:lnTo>
                    <a:pt x="38" y="100"/>
                  </a:lnTo>
                  <a:lnTo>
                    <a:pt x="32" y="100"/>
                  </a:lnTo>
                  <a:lnTo>
                    <a:pt x="25" y="99"/>
                  </a:lnTo>
                  <a:lnTo>
                    <a:pt x="20" y="97"/>
                  </a:lnTo>
                  <a:lnTo>
                    <a:pt x="13" y="93"/>
                  </a:lnTo>
                  <a:lnTo>
                    <a:pt x="8" y="86"/>
                  </a:lnTo>
                  <a:lnTo>
                    <a:pt x="0" y="74"/>
                  </a:lnTo>
                  <a:lnTo>
                    <a:pt x="1" y="67"/>
                  </a:lnTo>
                  <a:lnTo>
                    <a:pt x="9" y="60"/>
                  </a:lnTo>
                  <a:lnTo>
                    <a:pt x="23" y="52"/>
                  </a:lnTo>
                  <a:lnTo>
                    <a:pt x="33" y="45"/>
                  </a:lnTo>
                  <a:lnTo>
                    <a:pt x="46" y="35"/>
                  </a:lnTo>
                  <a:lnTo>
                    <a:pt x="59" y="23"/>
                  </a:lnTo>
                  <a:lnTo>
                    <a:pt x="73" y="13"/>
                  </a:lnTo>
                  <a:lnTo>
                    <a:pt x="88" y="4"/>
                  </a:lnTo>
                  <a:lnTo>
                    <a:pt x="102" y="0"/>
                  </a:lnTo>
                  <a:lnTo>
                    <a:pt x="116" y="1"/>
                  </a:lnTo>
                  <a:lnTo>
                    <a:pt x="128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8" name="Freeform 28"/>
            <p:cNvSpPr>
              <a:spLocks/>
            </p:cNvSpPr>
            <p:nvPr/>
          </p:nvSpPr>
          <p:spPr bwMode="auto">
            <a:xfrm rot="820020">
              <a:off x="7286578" y="1193151"/>
              <a:ext cx="93663" cy="63500"/>
            </a:xfrm>
            <a:custGeom>
              <a:avLst/>
              <a:gdLst/>
              <a:ahLst/>
              <a:cxnLst>
                <a:cxn ang="0">
                  <a:pos x="61" y="7"/>
                </a:cxn>
                <a:cxn ang="0">
                  <a:pos x="63" y="8"/>
                </a:cxn>
                <a:cxn ang="0">
                  <a:pos x="67" y="9"/>
                </a:cxn>
                <a:cxn ang="0">
                  <a:pos x="73" y="13"/>
                </a:cxn>
                <a:cxn ang="0">
                  <a:pos x="79" y="17"/>
                </a:cxn>
                <a:cxn ang="0">
                  <a:pos x="87" y="23"/>
                </a:cxn>
                <a:cxn ang="0">
                  <a:pos x="95" y="31"/>
                </a:cxn>
                <a:cxn ang="0">
                  <a:pos x="104" y="39"/>
                </a:cxn>
                <a:cxn ang="0">
                  <a:pos x="110" y="50"/>
                </a:cxn>
                <a:cxn ang="0">
                  <a:pos x="119" y="67"/>
                </a:cxn>
                <a:cxn ang="0">
                  <a:pos x="119" y="76"/>
                </a:cxn>
                <a:cxn ang="0">
                  <a:pos x="116" y="81"/>
                </a:cxn>
                <a:cxn ang="0">
                  <a:pos x="114" y="81"/>
                </a:cxn>
                <a:cxn ang="0">
                  <a:pos x="0" y="62"/>
                </a:cxn>
                <a:cxn ang="0">
                  <a:pos x="21" y="47"/>
                </a:cxn>
                <a:cxn ang="0">
                  <a:pos x="23" y="48"/>
                </a:cxn>
                <a:cxn ang="0">
                  <a:pos x="30" y="51"/>
                </a:cxn>
                <a:cxn ang="0">
                  <a:pos x="39" y="55"/>
                </a:cxn>
                <a:cxn ang="0">
                  <a:pos x="52" y="60"/>
                </a:cxn>
                <a:cxn ang="0">
                  <a:pos x="65" y="64"/>
                </a:cxn>
                <a:cxn ang="0">
                  <a:pos x="74" y="68"/>
                </a:cxn>
                <a:cxn ang="0">
                  <a:pos x="77" y="68"/>
                </a:cxn>
                <a:cxn ang="0">
                  <a:pos x="77" y="62"/>
                </a:cxn>
                <a:cxn ang="0">
                  <a:pos x="75" y="56"/>
                </a:cxn>
                <a:cxn ang="0">
                  <a:pos x="71" y="52"/>
                </a:cxn>
                <a:cxn ang="0">
                  <a:pos x="67" y="47"/>
                </a:cxn>
                <a:cxn ang="0">
                  <a:pos x="63" y="43"/>
                </a:cxn>
                <a:cxn ang="0">
                  <a:pos x="57" y="38"/>
                </a:cxn>
                <a:cxn ang="0">
                  <a:pos x="52" y="34"/>
                </a:cxn>
                <a:cxn ang="0">
                  <a:pos x="47" y="29"/>
                </a:cxn>
                <a:cxn ang="0">
                  <a:pos x="44" y="25"/>
                </a:cxn>
                <a:cxn ang="0">
                  <a:pos x="40" y="19"/>
                </a:cxn>
                <a:cxn ang="0">
                  <a:pos x="37" y="14"/>
                </a:cxn>
                <a:cxn ang="0">
                  <a:pos x="35" y="9"/>
                </a:cxn>
                <a:cxn ang="0">
                  <a:pos x="35" y="4"/>
                </a:cxn>
                <a:cxn ang="0">
                  <a:pos x="37" y="2"/>
                </a:cxn>
                <a:cxn ang="0">
                  <a:pos x="41" y="0"/>
                </a:cxn>
                <a:cxn ang="0">
                  <a:pos x="49" y="2"/>
                </a:cxn>
                <a:cxn ang="0">
                  <a:pos x="61" y="7"/>
                </a:cxn>
              </a:cxnLst>
              <a:rect l="0" t="0" r="r" b="b"/>
              <a:pathLst>
                <a:path w="119" h="81">
                  <a:moveTo>
                    <a:pt x="61" y="7"/>
                  </a:moveTo>
                  <a:lnTo>
                    <a:pt x="63" y="8"/>
                  </a:lnTo>
                  <a:lnTo>
                    <a:pt x="67" y="9"/>
                  </a:lnTo>
                  <a:lnTo>
                    <a:pt x="73" y="13"/>
                  </a:lnTo>
                  <a:lnTo>
                    <a:pt x="79" y="17"/>
                  </a:lnTo>
                  <a:lnTo>
                    <a:pt x="87" y="23"/>
                  </a:lnTo>
                  <a:lnTo>
                    <a:pt x="95" y="31"/>
                  </a:lnTo>
                  <a:lnTo>
                    <a:pt x="104" y="39"/>
                  </a:lnTo>
                  <a:lnTo>
                    <a:pt x="110" y="50"/>
                  </a:lnTo>
                  <a:lnTo>
                    <a:pt x="119" y="67"/>
                  </a:lnTo>
                  <a:lnTo>
                    <a:pt x="119" y="76"/>
                  </a:lnTo>
                  <a:lnTo>
                    <a:pt x="116" y="81"/>
                  </a:lnTo>
                  <a:lnTo>
                    <a:pt x="114" y="81"/>
                  </a:lnTo>
                  <a:lnTo>
                    <a:pt x="0" y="62"/>
                  </a:lnTo>
                  <a:lnTo>
                    <a:pt x="21" y="47"/>
                  </a:lnTo>
                  <a:lnTo>
                    <a:pt x="23" y="48"/>
                  </a:lnTo>
                  <a:lnTo>
                    <a:pt x="30" y="51"/>
                  </a:lnTo>
                  <a:lnTo>
                    <a:pt x="39" y="55"/>
                  </a:lnTo>
                  <a:lnTo>
                    <a:pt x="52" y="60"/>
                  </a:lnTo>
                  <a:lnTo>
                    <a:pt x="65" y="64"/>
                  </a:lnTo>
                  <a:lnTo>
                    <a:pt x="74" y="68"/>
                  </a:lnTo>
                  <a:lnTo>
                    <a:pt x="77" y="68"/>
                  </a:lnTo>
                  <a:lnTo>
                    <a:pt x="77" y="62"/>
                  </a:lnTo>
                  <a:lnTo>
                    <a:pt x="75" y="56"/>
                  </a:lnTo>
                  <a:lnTo>
                    <a:pt x="71" y="52"/>
                  </a:lnTo>
                  <a:lnTo>
                    <a:pt x="67" y="47"/>
                  </a:lnTo>
                  <a:lnTo>
                    <a:pt x="63" y="43"/>
                  </a:lnTo>
                  <a:lnTo>
                    <a:pt x="57" y="38"/>
                  </a:lnTo>
                  <a:lnTo>
                    <a:pt x="52" y="34"/>
                  </a:lnTo>
                  <a:lnTo>
                    <a:pt x="47" y="29"/>
                  </a:lnTo>
                  <a:lnTo>
                    <a:pt x="44" y="25"/>
                  </a:lnTo>
                  <a:lnTo>
                    <a:pt x="40" y="19"/>
                  </a:lnTo>
                  <a:lnTo>
                    <a:pt x="37" y="14"/>
                  </a:lnTo>
                  <a:lnTo>
                    <a:pt x="35" y="9"/>
                  </a:lnTo>
                  <a:lnTo>
                    <a:pt x="35" y="4"/>
                  </a:lnTo>
                  <a:lnTo>
                    <a:pt x="37" y="2"/>
                  </a:lnTo>
                  <a:lnTo>
                    <a:pt x="41" y="0"/>
                  </a:lnTo>
                  <a:lnTo>
                    <a:pt x="49" y="2"/>
                  </a:lnTo>
                  <a:lnTo>
                    <a:pt x="61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9" name="Freeform 29"/>
            <p:cNvSpPr>
              <a:spLocks/>
            </p:cNvSpPr>
            <p:nvPr/>
          </p:nvSpPr>
          <p:spPr bwMode="auto">
            <a:xfrm rot="820020">
              <a:off x="7584213" y="1369155"/>
              <a:ext cx="136525" cy="90488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10" y="5"/>
                </a:cxn>
                <a:cxn ang="0">
                  <a:pos x="13" y="4"/>
                </a:cxn>
                <a:cxn ang="0">
                  <a:pos x="18" y="2"/>
                </a:cxn>
                <a:cxn ang="0">
                  <a:pos x="24" y="1"/>
                </a:cxn>
                <a:cxn ang="0">
                  <a:pos x="31" y="0"/>
                </a:cxn>
                <a:cxn ang="0">
                  <a:pos x="38" y="1"/>
                </a:cxn>
                <a:cxn ang="0">
                  <a:pos x="43" y="3"/>
                </a:cxn>
                <a:cxn ang="0">
                  <a:pos x="49" y="9"/>
                </a:cxn>
                <a:cxn ang="0">
                  <a:pos x="53" y="16"/>
                </a:cxn>
                <a:cxn ang="0">
                  <a:pos x="57" y="22"/>
                </a:cxn>
                <a:cxn ang="0">
                  <a:pos x="60" y="28"/>
                </a:cxn>
                <a:cxn ang="0">
                  <a:pos x="63" y="32"/>
                </a:cxn>
                <a:cxn ang="0">
                  <a:pos x="68" y="36"/>
                </a:cxn>
                <a:cxn ang="0">
                  <a:pos x="72" y="37"/>
                </a:cxn>
                <a:cxn ang="0">
                  <a:pos x="77" y="36"/>
                </a:cxn>
                <a:cxn ang="0">
                  <a:pos x="83" y="31"/>
                </a:cxn>
                <a:cxn ang="0">
                  <a:pos x="89" y="26"/>
                </a:cxn>
                <a:cxn ang="0">
                  <a:pos x="93" y="21"/>
                </a:cxn>
                <a:cxn ang="0">
                  <a:pos x="97" y="18"/>
                </a:cxn>
                <a:cxn ang="0">
                  <a:pos x="100" y="16"/>
                </a:cxn>
                <a:cxn ang="0">
                  <a:pos x="102" y="17"/>
                </a:cxn>
                <a:cxn ang="0">
                  <a:pos x="106" y="19"/>
                </a:cxn>
                <a:cxn ang="0">
                  <a:pos x="110" y="23"/>
                </a:cxn>
                <a:cxn ang="0">
                  <a:pos x="117" y="31"/>
                </a:cxn>
                <a:cxn ang="0">
                  <a:pos x="124" y="41"/>
                </a:cxn>
                <a:cxn ang="0">
                  <a:pos x="131" y="53"/>
                </a:cxn>
                <a:cxn ang="0">
                  <a:pos x="138" y="66"/>
                </a:cxn>
                <a:cxn ang="0">
                  <a:pos x="146" y="78"/>
                </a:cxn>
                <a:cxn ang="0">
                  <a:pos x="153" y="89"/>
                </a:cxn>
                <a:cxn ang="0">
                  <a:pos x="158" y="99"/>
                </a:cxn>
                <a:cxn ang="0">
                  <a:pos x="165" y="107"/>
                </a:cxn>
                <a:cxn ang="0">
                  <a:pos x="169" y="111"/>
                </a:cxn>
                <a:cxn ang="0">
                  <a:pos x="172" y="113"/>
                </a:cxn>
                <a:cxn ang="0">
                  <a:pos x="168" y="114"/>
                </a:cxn>
                <a:cxn ang="0">
                  <a:pos x="162" y="113"/>
                </a:cxn>
                <a:cxn ang="0">
                  <a:pos x="153" y="111"/>
                </a:cxn>
                <a:cxn ang="0">
                  <a:pos x="141" y="110"/>
                </a:cxn>
                <a:cxn ang="0">
                  <a:pos x="130" y="109"/>
                </a:cxn>
                <a:cxn ang="0">
                  <a:pos x="119" y="108"/>
                </a:cxn>
                <a:cxn ang="0">
                  <a:pos x="110" y="108"/>
                </a:cxn>
                <a:cxn ang="0">
                  <a:pos x="99" y="103"/>
                </a:cxn>
                <a:cxn ang="0">
                  <a:pos x="95" y="89"/>
                </a:cxn>
                <a:cxn ang="0">
                  <a:pos x="95" y="77"/>
                </a:cxn>
                <a:cxn ang="0">
                  <a:pos x="96" y="71"/>
                </a:cxn>
                <a:cxn ang="0">
                  <a:pos x="95" y="71"/>
                </a:cxn>
                <a:cxn ang="0">
                  <a:pos x="91" y="70"/>
                </a:cxn>
                <a:cxn ang="0">
                  <a:pos x="87" y="70"/>
                </a:cxn>
                <a:cxn ang="0">
                  <a:pos x="80" y="69"/>
                </a:cxn>
                <a:cxn ang="0">
                  <a:pos x="74" y="70"/>
                </a:cxn>
                <a:cxn ang="0">
                  <a:pos x="68" y="71"/>
                </a:cxn>
                <a:cxn ang="0">
                  <a:pos x="62" y="74"/>
                </a:cxn>
                <a:cxn ang="0">
                  <a:pos x="58" y="77"/>
                </a:cxn>
                <a:cxn ang="0">
                  <a:pos x="52" y="80"/>
                </a:cxn>
                <a:cxn ang="0">
                  <a:pos x="45" y="79"/>
                </a:cxn>
                <a:cxn ang="0">
                  <a:pos x="35" y="77"/>
                </a:cxn>
                <a:cxn ang="0">
                  <a:pos x="25" y="74"/>
                </a:cxn>
                <a:cxn ang="0">
                  <a:pos x="15" y="69"/>
                </a:cxn>
                <a:cxn ang="0">
                  <a:pos x="8" y="66"/>
                </a:cxn>
                <a:cxn ang="0">
                  <a:pos x="2" y="62"/>
                </a:cxn>
                <a:cxn ang="0">
                  <a:pos x="0" y="61"/>
                </a:cxn>
                <a:cxn ang="0">
                  <a:pos x="9" y="7"/>
                </a:cxn>
              </a:cxnLst>
              <a:rect l="0" t="0" r="r" b="b"/>
              <a:pathLst>
                <a:path w="172" h="114">
                  <a:moveTo>
                    <a:pt x="9" y="7"/>
                  </a:moveTo>
                  <a:lnTo>
                    <a:pt x="10" y="5"/>
                  </a:lnTo>
                  <a:lnTo>
                    <a:pt x="13" y="4"/>
                  </a:lnTo>
                  <a:lnTo>
                    <a:pt x="18" y="2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8" y="1"/>
                  </a:lnTo>
                  <a:lnTo>
                    <a:pt x="43" y="3"/>
                  </a:lnTo>
                  <a:lnTo>
                    <a:pt x="49" y="9"/>
                  </a:lnTo>
                  <a:lnTo>
                    <a:pt x="53" y="16"/>
                  </a:lnTo>
                  <a:lnTo>
                    <a:pt x="57" y="22"/>
                  </a:lnTo>
                  <a:lnTo>
                    <a:pt x="60" y="28"/>
                  </a:lnTo>
                  <a:lnTo>
                    <a:pt x="63" y="32"/>
                  </a:lnTo>
                  <a:lnTo>
                    <a:pt x="68" y="36"/>
                  </a:lnTo>
                  <a:lnTo>
                    <a:pt x="72" y="37"/>
                  </a:lnTo>
                  <a:lnTo>
                    <a:pt x="77" y="36"/>
                  </a:lnTo>
                  <a:lnTo>
                    <a:pt x="83" y="31"/>
                  </a:lnTo>
                  <a:lnTo>
                    <a:pt x="89" y="26"/>
                  </a:lnTo>
                  <a:lnTo>
                    <a:pt x="93" y="21"/>
                  </a:lnTo>
                  <a:lnTo>
                    <a:pt x="97" y="18"/>
                  </a:lnTo>
                  <a:lnTo>
                    <a:pt x="100" y="16"/>
                  </a:lnTo>
                  <a:lnTo>
                    <a:pt x="102" y="17"/>
                  </a:lnTo>
                  <a:lnTo>
                    <a:pt x="106" y="19"/>
                  </a:lnTo>
                  <a:lnTo>
                    <a:pt x="110" y="23"/>
                  </a:lnTo>
                  <a:lnTo>
                    <a:pt x="117" y="31"/>
                  </a:lnTo>
                  <a:lnTo>
                    <a:pt x="124" y="41"/>
                  </a:lnTo>
                  <a:lnTo>
                    <a:pt x="131" y="53"/>
                  </a:lnTo>
                  <a:lnTo>
                    <a:pt x="138" y="66"/>
                  </a:lnTo>
                  <a:lnTo>
                    <a:pt x="146" y="78"/>
                  </a:lnTo>
                  <a:lnTo>
                    <a:pt x="153" y="89"/>
                  </a:lnTo>
                  <a:lnTo>
                    <a:pt x="158" y="99"/>
                  </a:lnTo>
                  <a:lnTo>
                    <a:pt x="165" y="107"/>
                  </a:lnTo>
                  <a:lnTo>
                    <a:pt x="169" y="111"/>
                  </a:lnTo>
                  <a:lnTo>
                    <a:pt x="172" y="113"/>
                  </a:lnTo>
                  <a:lnTo>
                    <a:pt x="168" y="114"/>
                  </a:lnTo>
                  <a:lnTo>
                    <a:pt x="162" y="113"/>
                  </a:lnTo>
                  <a:lnTo>
                    <a:pt x="153" y="111"/>
                  </a:lnTo>
                  <a:lnTo>
                    <a:pt x="141" y="110"/>
                  </a:lnTo>
                  <a:lnTo>
                    <a:pt x="130" y="109"/>
                  </a:lnTo>
                  <a:lnTo>
                    <a:pt x="119" y="108"/>
                  </a:lnTo>
                  <a:lnTo>
                    <a:pt x="110" y="108"/>
                  </a:lnTo>
                  <a:lnTo>
                    <a:pt x="99" y="103"/>
                  </a:lnTo>
                  <a:lnTo>
                    <a:pt x="95" y="89"/>
                  </a:lnTo>
                  <a:lnTo>
                    <a:pt x="95" y="77"/>
                  </a:lnTo>
                  <a:lnTo>
                    <a:pt x="96" y="71"/>
                  </a:lnTo>
                  <a:lnTo>
                    <a:pt x="95" y="71"/>
                  </a:lnTo>
                  <a:lnTo>
                    <a:pt x="91" y="70"/>
                  </a:lnTo>
                  <a:lnTo>
                    <a:pt x="87" y="70"/>
                  </a:lnTo>
                  <a:lnTo>
                    <a:pt x="80" y="69"/>
                  </a:lnTo>
                  <a:lnTo>
                    <a:pt x="74" y="70"/>
                  </a:lnTo>
                  <a:lnTo>
                    <a:pt x="68" y="71"/>
                  </a:lnTo>
                  <a:lnTo>
                    <a:pt x="62" y="74"/>
                  </a:lnTo>
                  <a:lnTo>
                    <a:pt x="58" y="77"/>
                  </a:lnTo>
                  <a:lnTo>
                    <a:pt x="52" y="80"/>
                  </a:lnTo>
                  <a:lnTo>
                    <a:pt x="45" y="79"/>
                  </a:lnTo>
                  <a:lnTo>
                    <a:pt x="35" y="77"/>
                  </a:lnTo>
                  <a:lnTo>
                    <a:pt x="25" y="74"/>
                  </a:lnTo>
                  <a:lnTo>
                    <a:pt x="15" y="69"/>
                  </a:lnTo>
                  <a:lnTo>
                    <a:pt x="8" y="66"/>
                  </a:lnTo>
                  <a:lnTo>
                    <a:pt x="2" y="62"/>
                  </a:lnTo>
                  <a:lnTo>
                    <a:pt x="0" y="61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0" name="Freeform 30"/>
            <p:cNvSpPr>
              <a:spLocks/>
            </p:cNvSpPr>
            <p:nvPr/>
          </p:nvSpPr>
          <p:spPr bwMode="auto">
            <a:xfrm rot="820020">
              <a:off x="7517252" y="1358238"/>
              <a:ext cx="39688" cy="33338"/>
            </a:xfrm>
            <a:custGeom>
              <a:avLst/>
              <a:gdLst/>
              <a:ahLst/>
              <a:cxnLst>
                <a:cxn ang="0">
                  <a:pos x="26" y="44"/>
                </a:cxn>
                <a:cxn ang="0">
                  <a:pos x="36" y="42"/>
                </a:cxn>
                <a:cxn ang="0">
                  <a:pos x="44" y="38"/>
                </a:cxn>
                <a:cxn ang="0">
                  <a:pos x="48" y="31"/>
                </a:cxn>
                <a:cxn ang="0">
                  <a:pos x="50" y="22"/>
                </a:cxn>
                <a:cxn ang="0">
                  <a:pos x="48" y="13"/>
                </a:cxn>
                <a:cxn ang="0">
                  <a:pos x="44" y="7"/>
                </a:cxn>
                <a:cxn ang="0">
                  <a:pos x="36" y="2"/>
                </a:cxn>
                <a:cxn ang="0">
                  <a:pos x="26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3"/>
                </a:cxn>
                <a:cxn ang="0">
                  <a:pos x="0" y="22"/>
                </a:cxn>
                <a:cxn ang="0">
                  <a:pos x="2" y="31"/>
                </a:cxn>
                <a:cxn ang="0">
                  <a:pos x="8" y="38"/>
                </a:cxn>
                <a:cxn ang="0">
                  <a:pos x="16" y="42"/>
                </a:cxn>
                <a:cxn ang="0">
                  <a:pos x="26" y="44"/>
                </a:cxn>
              </a:cxnLst>
              <a:rect l="0" t="0" r="r" b="b"/>
              <a:pathLst>
                <a:path w="50" h="44">
                  <a:moveTo>
                    <a:pt x="26" y="44"/>
                  </a:moveTo>
                  <a:lnTo>
                    <a:pt x="36" y="42"/>
                  </a:lnTo>
                  <a:lnTo>
                    <a:pt x="44" y="38"/>
                  </a:lnTo>
                  <a:lnTo>
                    <a:pt x="48" y="31"/>
                  </a:lnTo>
                  <a:lnTo>
                    <a:pt x="50" y="22"/>
                  </a:lnTo>
                  <a:lnTo>
                    <a:pt x="48" y="13"/>
                  </a:lnTo>
                  <a:lnTo>
                    <a:pt x="44" y="7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3"/>
                  </a:lnTo>
                  <a:lnTo>
                    <a:pt x="0" y="22"/>
                  </a:lnTo>
                  <a:lnTo>
                    <a:pt x="2" y="31"/>
                  </a:lnTo>
                  <a:lnTo>
                    <a:pt x="8" y="38"/>
                  </a:lnTo>
                  <a:lnTo>
                    <a:pt x="16" y="42"/>
                  </a:lnTo>
                  <a:lnTo>
                    <a:pt x="26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1" name="Freeform 31"/>
            <p:cNvSpPr>
              <a:spLocks/>
            </p:cNvSpPr>
            <p:nvPr/>
          </p:nvSpPr>
          <p:spPr bwMode="auto">
            <a:xfrm rot="820020">
              <a:off x="7537638" y="1411795"/>
              <a:ext cx="23813" cy="25400"/>
            </a:xfrm>
            <a:custGeom>
              <a:avLst/>
              <a:gdLst/>
              <a:ahLst/>
              <a:cxnLst>
                <a:cxn ang="0">
                  <a:pos x="14" y="31"/>
                </a:cxn>
                <a:cxn ang="0">
                  <a:pos x="20" y="30"/>
                </a:cxn>
                <a:cxn ang="0">
                  <a:pos x="25" y="26"/>
                </a:cxn>
                <a:cxn ang="0">
                  <a:pos x="28" y="21"/>
                </a:cxn>
                <a:cxn ang="0">
                  <a:pos x="29" y="15"/>
                </a:cxn>
                <a:cxn ang="0">
                  <a:pos x="28" y="9"/>
                </a:cxn>
                <a:cxn ang="0">
                  <a:pos x="25" y="4"/>
                </a:cxn>
                <a:cxn ang="0">
                  <a:pos x="20" y="1"/>
                </a:cxn>
                <a:cxn ang="0">
                  <a:pos x="14" y="0"/>
                </a:cxn>
                <a:cxn ang="0">
                  <a:pos x="8" y="1"/>
                </a:cxn>
                <a:cxn ang="0">
                  <a:pos x="4" y="4"/>
                </a:cxn>
                <a:cxn ang="0">
                  <a:pos x="1" y="9"/>
                </a:cxn>
                <a:cxn ang="0">
                  <a:pos x="0" y="15"/>
                </a:cxn>
                <a:cxn ang="0">
                  <a:pos x="1" y="21"/>
                </a:cxn>
                <a:cxn ang="0">
                  <a:pos x="4" y="26"/>
                </a:cxn>
                <a:cxn ang="0">
                  <a:pos x="8" y="30"/>
                </a:cxn>
                <a:cxn ang="0">
                  <a:pos x="14" y="31"/>
                </a:cxn>
              </a:cxnLst>
              <a:rect l="0" t="0" r="r" b="b"/>
              <a:pathLst>
                <a:path w="29" h="31">
                  <a:moveTo>
                    <a:pt x="14" y="31"/>
                  </a:moveTo>
                  <a:lnTo>
                    <a:pt x="20" y="30"/>
                  </a:lnTo>
                  <a:lnTo>
                    <a:pt x="25" y="26"/>
                  </a:lnTo>
                  <a:lnTo>
                    <a:pt x="28" y="21"/>
                  </a:lnTo>
                  <a:lnTo>
                    <a:pt x="29" y="15"/>
                  </a:lnTo>
                  <a:lnTo>
                    <a:pt x="28" y="9"/>
                  </a:lnTo>
                  <a:lnTo>
                    <a:pt x="25" y="4"/>
                  </a:lnTo>
                  <a:lnTo>
                    <a:pt x="20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9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4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2" name="Freeform 32"/>
            <p:cNvSpPr>
              <a:spLocks/>
            </p:cNvSpPr>
            <p:nvPr/>
          </p:nvSpPr>
          <p:spPr bwMode="auto">
            <a:xfrm rot="820020">
              <a:off x="7726694" y="1393019"/>
              <a:ext cx="28575" cy="26988"/>
            </a:xfrm>
            <a:custGeom>
              <a:avLst/>
              <a:gdLst/>
              <a:ahLst/>
              <a:cxnLst>
                <a:cxn ang="0">
                  <a:pos x="17" y="35"/>
                </a:cxn>
                <a:cxn ang="0">
                  <a:pos x="23" y="34"/>
                </a:cxn>
                <a:cxn ang="0">
                  <a:pos x="29" y="29"/>
                </a:cxn>
                <a:cxn ang="0">
                  <a:pos x="33" y="24"/>
                </a:cxn>
                <a:cxn ang="0">
                  <a:pos x="34" y="17"/>
                </a:cxn>
                <a:cxn ang="0">
                  <a:pos x="33" y="10"/>
                </a:cxn>
                <a:cxn ang="0">
                  <a:pos x="29" y="5"/>
                </a:cxn>
                <a:cxn ang="0">
                  <a:pos x="23" y="1"/>
                </a:cxn>
                <a:cxn ang="0">
                  <a:pos x="17" y="0"/>
                </a:cxn>
                <a:cxn ang="0">
                  <a:pos x="10" y="1"/>
                </a:cxn>
                <a:cxn ang="0">
                  <a:pos x="5" y="5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5" y="29"/>
                </a:cxn>
                <a:cxn ang="0">
                  <a:pos x="10" y="34"/>
                </a:cxn>
                <a:cxn ang="0">
                  <a:pos x="17" y="35"/>
                </a:cxn>
              </a:cxnLst>
              <a:rect l="0" t="0" r="r" b="b"/>
              <a:pathLst>
                <a:path w="34" h="35">
                  <a:moveTo>
                    <a:pt x="17" y="35"/>
                  </a:moveTo>
                  <a:lnTo>
                    <a:pt x="23" y="34"/>
                  </a:lnTo>
                  <a:lnTo>
                    <a:pt x="29" y="29"/>
                  </a:lnTo>
                  <a:lnTo>
                    <a:pt x="33" y="24"/>
                  </a:lnTo>
                  <a:lnTo>
                    <a:pt x="34" y="17"/>
                  </a:lnTo>
                  <a:lnTo>
                    <a:pt x="33" y="10"/>
                  </a:lnTo>
                  <a:lnTo>
                    <a:pt x="29" y="5"/>
                  </a:lnTo>
                  <a:lnTo>
                    <a:pt x="23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5" y="29"/>
                  </a:lnTo>
                  <a:lnTo>
                    <a:pt x="10" y="34"/>
                  </a:lnTo>
                  <a:lnTo>
                    <a:pt x="17" y="3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3" name="Freeform 33"/>
            <p:cNvSpPr>
              <a:spLocks/>
            </p:cNvSpPr>
            <p:nvPr/>
          </p:nvSpPr>
          <p:spPr bwMode="auto">
            <a:xfrm rot="820020">
              <a:off x="8268648" y="519700"/>
              <a:ext cx="20638" cy="698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6"/>
                </a:cxn>
                <a:cxn ang="0">
                  <a:pos x="0" y="20"/>
                </a:cxn>
                <a:cxn ang="0">
                  <a:pos x="1" y="39"/>
                </a:cxn>
                <a:cxn ang="0">
                  <a:pos x="6" y="58"/>
                </a:cxn>
                <a:cxn ang="0">
                  <a:pos x="10" y="66"/>
                </a:cxn>
                <a:cxn ang="0">
                  <a:pos x="17" y="74"/>
                </a:cxn>
                <a:cxn ang="0">
                  <a:pos x="22" y="81"/>
                </a:cxn>
                <a:cxn ang="0">
                  <a:pos x="27" y="88"/>
                </a:cxn>
                <a:cxn ang="0">
                  <a:pos x="28" y="88"/>
                </a:cxn>
                <a:cxn ang="0">
                  <a:pos x="26" y="78"/>
                </a:cxn>
                <a:cxn ang="0">
                  <a:pos x="21" y="65"/>
                </a:cxn>
                <a:cxn ang="0">
                  <a:pos x="18" y="54"/>
                </a:cxn>
                <a:cxn ang="0">
                  <a:pos x="16" y="42"/>
                </a:cxn>
                <a:cxn ang="0">
                  <a:pos x="15" y="28"/>
                </a:cxn>
                <a:cxn ang="0">
                  <a:pos x="15" y="16"/>
                </a:cxn>
                <a:cxn ang="0">
                  <a:pos x="15" y="10"/>
                </a:cxn>
                <a:cxn ang="0">
                  <a:pos x="2" y="0"/>
                </a:cxn>
              </a:cxnLst>
              <a:rect l="0" t="0" r="r" b="b"/>
              <a:pathLst>
                <a:path w="28" h="88">
                  <a:moveTo>
                    <a:pt x="2" y="0"/>
                  </a:moveTo>
                  <a:lnTo>
                    <a:pt x="1" y="6"/>
                  </a:lnTo>
                  <a:lnTo>
                    <a:pt x="0" y="20"/>
                  </a:lnTo>
                  <a:lnTo>
                    <a:pt x="1" y="39"/>
                  </a:lnTo>
                  <a:lnTo>
                    <a:pt x="6" y="58"/>
                  </a:lnTo>
                  <a:lnTo>
                    <a:pt x="10" y="66"/>
                  </a:lnTo>
                  <a:lnTo>
                    <a:pt x="17" y="74"/>
                  </a:lnTo>
                  <a:lnTo>
                    <a:pt x="22" y="81"/>
                  </a:lnTo>
                  <a:lnTo>
                    <a:pt x="27" y="88"/>
                  </a:lnTo>
                  <a:lnTo>
                    <a:pt x="28" y="88"/>
                  </a:lnTo>
                  <a:lnTo>
                    <a:pt x="26" y="78"/>
                  </a:lnTo>
                  <a:lnTo>
                    <a:pt x="21" y="65"/>
                  </a:lnTo>
                  <a:lnTo>
                    <a:pt x="18" y="54"/>
                  </a:lnTo>
                  <a:lnTo>
                    <a:pt x="16" y="42"/>
                  </a:lnTo>
                  <a:lnTo>
                    <a:pt x="15" y="28"/>
                  </a:lnTo>
                  <a:lnTo>
                    <a:pt x="15" y="16"/>
                  </a:lnTo>
                  <a:lnTo>
                    <a:pt x="15" y="1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755576" y="1628800"/>
            <a:ext cx="7704856" cy="4086216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r>
              <a:rPr lang="ko-KR" altLang="en-US"/>
              <a:t>힙 삭제 알고리즘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72" name="내용 개체 틀 2"/>
          <p:cNvSpPr>
            <a:spLocks noGrp="1"/>
          </p:cNvSpPr>
          <p:nvPr>
            <p:ph idx="1"/>
          </p:nvPr>
        </p:nvSpPr>
        <p:spPr>
          <a:xfrm>
            <a:off x="755576" y="1628800"/>
            <a:ext cx="3244920" cy="3083921"/>
          </a:xfrm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removeMin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kern="1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kern="1200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kern="1200" dirty="0">
                <a:latin typeface="Times New Roman" pitchFamily="18" charset="0"/>
                <a:cs typeface="Times New Roman" pitchFamily="18" charset="0"/>
              </a:rPr>
              <a:t> node </a:t>
            </a:r>
            <a:r>
              <a:rPr lang="en-US" altLang="ko-KR" sz="1800" b="1" i="1" kern="1200" dirty="0">
                <a:latin typeface="Times New Roman" pitchFamily="18" charset="0"/>
                <a:cs typeface="Times New Roman" pitchFamily="18" charset="0"/>
              </a:rPr>
              <a:t>last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key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 root to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retreatLast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reduceExternal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downHeap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k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내용 개체 틀 2"/>
          <p:cNvSpPr txBox="1">
            <a:spLocks/>
          </p:cNvSpPr>
          <p:nvPr/>
        </p:nvSpPr>
        <p:spPr>
          <a:xfrm>
            <a:off x="4000496" y="1628801"/>
            <a:ext cx="4459936" cy="4095368"/>
          </a:xfrm>
          <a:prstGeom prst="rect">
            <a:avLst/>
          </a:prstGeom>
          <a:ln w="9525"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Alg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downHeap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input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node 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ko-KR" sz="180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whose left and right </a:t>
            </a:r>
            <a:r>
              <a:rPr kumimoji="0" lang="en-US" altLang="ko-KR" sz="180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subtrees</a:t>
            </a:r>
            <a:r>
              <a:rPr kumimoji="0" lang="en-US" altLang="ko-KR" sz="180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		are heaps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a heap with root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</a:t>
            </a:r>
            <a:r>
              <a:rPr kumimoji="0" lang="en-US" altLang="ko-KR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kumimoji="0" lang="en-US" altLang="ko-KR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kumimoji="0" lang="en-US" altLang="ko-KR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ko-KR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)) &amp; 		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)))</a:t>
            </a:r>
            <a:endParaRPr kumimoji="0" lang="en-US" altLang="ko-KR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kumimoji="0" lang="en-US" altLang="ko-KR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</a:t>
            </a:r>
            <a:r>
              <a:rPr kumimoji="0" lang="en-US" altLang="ko-KR" sz="1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smaller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{internal node}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isInternal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)))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kumimoji="0" lang="en-US" altLang="ko-KR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</a:t>
            </a:r>
            <a:r>
              <a:rPr kumimoji="0" lang="en-US" altLang="ko-KR" sz="1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altLang="ko-KR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key</a:t>
            </a:r>
            <a:r>
              <a:rPr kumimoji="0" lang="en-US" altLang="ko-KR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en-US" altLang="ko-KR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0" lang="en-US" altLang="ko-KR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kumimoji="0" lang="en-US" altLang="ko-KR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smaller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en-US" altLang="ko-KR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smaller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smaller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kumimoji="0" lang="en-US" altLang="ko-KR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5. </a:t>
            </a:r>
            <a:r>
              <a:rPr kumimoji="0" lang="en-US" altLang="ko-KR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swapElements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smaller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6. </a:t>
            </a:r>
            <a:r>
              <a:rPr kumimoji="0" lang="en-US" altLang="ko-KR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downHeap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smaller</a:t>
            </a:r>
            <a:r>
              <a:rPr kumimoji="0" lang="en-US" altLang="ko-KR" sz="180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삭제</a:t>
            </a:r>
            <a:r>
              <a:rPr lang="en-US" altLang="ko-KR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628801"/>
            <a:ext cx="3816424" cy="4524315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reduceExternal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	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{linked}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external node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the node replacing the parent 			node of the removed node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z</a:t>
            </a:r>
            <a:endParaRPr lang="en-US" altLang="ko-KR" sz="1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sibling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isRoot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zs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{re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  <a:sym typeface="Symbol"/>
              </a:rPr>
              <a:t>new root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zs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g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zs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zs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else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1600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ko-KR" sz="1600" b="1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zs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putnode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			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  <a:sym typeface="Symbol"/>
              </a:rPr>
              <a:t>deallocate node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  <a:sym typeface="Symbol"/>
              </a:rPr>
              <a:t>z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putnode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			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  <a:sym typeface="Symbol"/>
              </a:rPr>
              <a:t>deallocate node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zs</a:t>
            </a:r>
            <a:endParaRPr lang="en-US" altLang="ko-KR" sz="1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위쪽 화살표 68"/>
          <p:cNvSpPr>
            <a:spLocks noChangeArrowheads="1"/>
          </p:cNvSpPr>
          <p:nvPr/>
        </p:nvSpPr>
        <p:spPr bwMode="auto">
          <a:xfrm rot="5400000">
            <a:off x="6397295" y="2544007"/>
            <a:ext cx="381000" cy="685800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내용 개체 틀 2"/>
          <p:cNvSpPr txBox="1">
            <a:spLocks/>
          </p:cNvSpPr>
          <p:nvPr/>
        </p:nvSpPr>
        <p:spPr bwMode="auto">
          <a:xfrm>
            <a:off x="4644008" y="1628800"/>
            <a:ext cx="381642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sz="2200" b="1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2200" b="1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22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reduceExternal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(z)</a:t>
            </a:r>
            <a:endParaRPr lang="en-US" altLang="ko-KR" sz="2200" b="1" i="1" dirty="0">
              <a:latin typeface="Times New Roman" pitchFamily="18" charset="0"/>
              <a:ea typeface="맑은 고딕" pitchFamily="50" charset="-127"/>
            </a:endParaRPr>
          </a:p>
        </p:txBody>
      </p:sp>
      <p:cxnSp>
        <p:nvCxnSpPr>
          <p:cNvPr id="45" name="AutoShape 47"/>
          <p:cNvCxnSpPr>
            <a:cxnSpLocks noChangeShapeType="1"/>
          </p:cNvCxnSpPr>
          <p:nvPr/>
        </p:nvCxnSpPr>
        <p:spPr bwMode="auto">
          <a:xfrm rot="5400000" flipH="1" flipV="1">
            <a:off x="5399994" y="2185079"/>
            <a:ext cx="268549" cy="3617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3" name="Text Box 69"/>
          <p:cNvSpPr txBox="1">
            <a:spLocks noChangeArrowheads="1"/>
          </p:cNvSpPr>
          <p:nvPr/>
        </p:nvSpPr>
        <p:spPr bwMode="auto">
          <a:xfrm>
            <a:off x="5440803" y="2584256"/>
            <a:ext cx="3540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</a:t>
            </a:r>
          </a:p>
        </p:txBody>
      </p:sp>
      <p:sp>
        <p:nvSpPr>
          <p:cNvPr id="54" name="Text Box 69"/>
          <p:cNvSpPr txBox="1">
            <a:spLocks noChangeArrowheads="1"/>
          </p:cNvSpPr>
          <p:nvPr/>
        </p:nvSpPr>
        <p:spPr bwMode="auto">
          <a:xfrm>
            <a:off x="5096232" y="2061909"/>
            <a:ext cx="312906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</a:p>
        </p:txBody>
      </p:sp>
      <p:cxnSp>
        <p:nvCxnSpPr>
          <p:cNvPr id="60" name="AutoShape 45"/>
          <p:cNvCxnSpPr>
            <a:cxnSpLocks noChangeShapeType="1"/>
            <a:stCxn id="69" idx="0"/>
            <a:endCxn id="67" idx="5"/>
          </p:cNvCxnSpPr>
          <p:nvPr/>
        </p:nvCxnSpPr>
        <p:spPr bwMode="auto">
          <a:xfrm rot="16200000" flipV="1">
            <a:off x="5381931" y="2719862"/>
            <a:ext cx="220010" cy="251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1" name="AutoShape 46"/>
          <p:cNvCxnSpPr>
            <a:cxnSpLocks noChangeShapeType="1"/>
            <a:endCxn id="67" idx="3"/>
          </p:cNvCxnSpPr>
          <p:nvPr/>
        </p:nvCxnSpPr>
        <p:spPr bwMode="auto">
          <a:xfrm rot="5400000" flipH="1" flipV="1">
            <a:off x="4898276" y="2797248"/>
            <a:ext cx="302550" cy="179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2" name="Rectangle 60"/>
          <p:cNvSpPr>
            <a:spLocks noChangeAspect="1" noChangeArrowheads="1"/>
          </p:cNvSpPr>
          <p:nvPr/>
        </p:nvSpPr>
        <p:spPr bwMode="auto">
          <a:xfrm>
            <a:off x="5243159" y="3527246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63" name="Rectangle 61"/>
          <p:cNvSpPr>
            <a:spLocks noChangeAspect="1" noChangeArrowheads="1"/>
          </p:cNvSpPr>
          <p:nvPr/>
        </p:nvSpPr>
        <p:spPr bwMode="auto">
          <a:xfrm>
            <a:off x="5814663" y="3527246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cxnSp>
        <p:nvCxnSpPr>
          <p:cNvPr id="64" name="AutoShape 62"/>
          <p:cNvCxnSpPr>
            <a:cxnSpLocks noChangeShapeType="1"/>
            <a:stCxn id="63" idx="0"/>
            <a:endCxn id="69" idx="5"/>
          </p:cNvCxnSpPr>
          <p:nvPr/>
        </p:nvCxnSpPr>
        <p:spPr bwMode="auto">
          <a:xfrm rot="16200000" flipV="1">
            <a:off x="5681974" y="3278668"/>
            <a:ext cx="297791" cy="19936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65" name="AutoShape 63"/>
          <p:cNvCxnSpPr>
            <a:cxnSpLocks noChangeShapeType="1"/>
            <a:stCxn id="62" idx="0"/>
            <a:endCxn id="69" idx="3"/>
          </p:cNvCxnSpPr>
          <p:nvPr/>
        </p:nvCxnSpPr>
        <p:spPr bwMode="auto">
          <a:xfrm rot="5400000" flipH="1" flipV="1">
            <a:off x="5282449" y="3305260"/>
            <a:ext cx="297791" cy="14618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6" name="Text Box 69"/>
          <p:cNvSpPr txBox="1">
            <a:spLocks noChangeArrowheads="1"/>
          </p:cNvSpPr>
          <p:nvPr/>
        </p:nvSpPr>
        <p:spPr bwMode="auto">
          <a:xfrm>
            <a:off x="5055790" y="3142029"/>
            <a:ext cx="38343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zs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7" name="Oval 37"/>
          <p:cNvSpPr>
            <a:spLocks noChangeArrowheads="1"/>
          </p:cNvSpPr>
          <p:nvPr/>
        </p:nvSpPr>
        <p:spPr bwMode="auto">
          <a:xfrm>
            <a:off x="5092348" y="2462019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69" name="Oval 59"/>
          <p:cNvSpPr>
            <a:spLocks noChangeArrowheads="1"/>
          </p:cNvSpPr>
          <p:nvPr/>
        </p:nvSpPr>
        <p:spPr bwMode="auto">
          <a:xfrm>
            <a:off x="5457473" y="2955742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5794816" y="3142029"/>
            <a:ext cx="432049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z</a:t>
            </a:r>
          </a:p>
        </p:txBody>
      </p:sp>
      <p:cxnSp>
        <p:nvCxnSpPr>
          <p:cNvPr id="72" name="AutoShape 47"/>
          <p:cNvCxnSpPr>
            <a:cxnSpLocks noChangeShapeType="1"/>
          </p:cNvCxnSpPr>
          <p:nvPr/>
        </p:nvCxnSpPr>
        <p:spPr bwMode="auto">
          <a:xfrm rot="5400000" flipH="1" flipV="1">
            <a:off x="7757646" y="2185079"/>
            <a:ext cx="268549" cy="3617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5" name="Text Box 69"/>
          <p:cNvSpPr txBox="1">
            <a:spLocks noChangeArrowheads="1"/>
          </p:cNvSpPr>
          <p:nvPr/>
        </p:nvSpPr>
        <p:spPr bwMode="auto">
          <a:xfrm>
            <a:off x="7455407" y="2061909"/>
            <a:ext cx="312906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</a:p>
        </p:txBody>
      </p:sp>
      <p:cxnSp>
        <p:nvCxnSpPr>
          <p:cNvPr id="77" name="AutoShape 45"/>
          <p:cNvCxnSpPr>
            <a:cxnSpLocks noChangeShapeType="1"/>
            <a:stCxn id="80" idx="0"/>
            <a:endCxn id="84" idx="5"/>
          </p:cNvCxnSpPr>
          <p:nvPr/>
        </p:nvCxnSpPr>
        <p:spPr bwMode="auto">
          <a:xfrm rot="16200000" flipV="1">
            <a:off x="7673646" y="2785800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8" name="AutoShape 46"/>
          <p:cNvCxnSpPr>
            <a:cxnSpLocks noChangeShapeType="1"/>
            <a:endCxn id="84" idx="3"/>
          </p:cNvCxnSpPr>
          <p:nvPr/>
        </p:nvCxnSpPr>
        <p:spPr bwMode="auto">
          <a:xfrm rot="5400000" flipH="1" flipV="1">
            <a:off x="7271841" y="2812962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0" name="Rectangle 61"/>
          <p:cNvSpPr>
            <a:spLocks noChangeAspect="1" noChangeArrowheads="1"/>
          </p:cNvSpPr>
          <p:nvPr/>
        </p:nvSpPr>
        <p:spPr bwMode="auto">
          <a:xfrm>
            <a:off x="7810040" y="303808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84" name="Oval 37"/>
          <p:cNvSpPr>
            <a:spLocks noChangeArrowheads="1"/>
          </p:cNvSpPr>
          <p:nvPr/>
        </p:nvSpPr>
        <p:spPr bwMode="auto">
          <a:xfrm>
            <a:off x="7450000" y="2462019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87" name="Text Box 69"/>
          <p:cNvSpPr txBox="1">
            <a:spLocks noChangeArrowheads="1"/>
          </p:cNvSpPr>
          <p:nvPr/>
        </p:nvSpPr>
        <p:spPr bwMode="auto">
          <a:xfrm>
            <a:off x="7810040" y="2654682"/>
            <a:ext cx="432049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zs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7" name="위쪽 화살표 68"/>
          <p:cNvSpPr>
            <a:spLocks noChangeArrowheads="1"/>
          </p:cNvSpPr>
          <p:nvPr/>
        </p:nvSpPr>
        <p:spPr bwMode="auto">
          <a:xfrm rot="5400000">
            <a:off x="6399583" y="4398228"/>
            <a:ext cx="381000" cy="685800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AutoShape 47"/>
          <p:cNvCxnSpPr>
            <a:cxnSpLocks noChangeShapeType="1"/>
          </p:cNvCxnSpPr>
          <p:nvPr/>
        </p:nvCxnSpPr>
        <p:spPr bwMode="auto">
          <a:xfrm rot="5400000" flipH="1" flipV="1">
            <a:off x="5402282" y="4039300"/>
            <a:ext cx="268549" cy="3617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9" name="Text Box 69"/>
          <p:cNvSpPr txBox="1">
            <a:spLocks noChangeArrowheads="1"/>
          </p:cNvSpPr>
          <p:nvPr/>
        </p:nvSpPr>
        <p:spPr bwMode="auto">
          <a:xfrm>
            <a:off x="5443091" y="4438477"/>
            <a:ext cx="3540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</a:t>
            </a:r>
          </a:p>
        </p:txBody>
      </p:sp>
      <p:sp>
        <p:nvSpPr>
          <p:cNvPr id="74" name="Text Box 69"/>
          <p:cNvSpPr txBox="1">
            <a:spLocks noChangeArrowheads="1"/>
          </p:cNvSpPr>
          <p:nvPr/>
        </p:nvSpPr>
        <p:spPr bwMode="auto">
          <a:xfrm>
            <a:off x="5098520" y="3916130"/>
            <a:ext cx="312906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</a:p>
        </p:txBody>
      </p:sp>
      <p:cxnSp>
        <p:nvCxnSpPr>
          <p:cNvPr id="79" name="AutoShape 45"/>
          <p:cNvCxnSpPr>
            <a:cxnSpLocks noChangeShapeType="1"/>
            <a:stCxn id="91" idx="0"/>
            <a:endCxn id="90" idx="5"/>
          </p:cNvCxnSpPr>
          <p:nvPr/>
        </p:nvCxnSpPr>
        <p:spPr bwMode="auto">
          <a:xfrm rot="16200000" flipV="1">
            <a:off x="5384219" y="4574083"/>
            <a:ext cx="220010" cy="251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1" name="AutoShape 46"/>
          <p:cNvCxnSpPr>
            <a:cxnSpLocks noChangeShapeType="1"/>
            <a:endCxn id="90" idx="3"/>
          </p:cNvCxnSpPr>
          <p:nvPr/>
        </p:nvCxnSpPr>
        <p:spPr bwMode="auto">
          <a:xfrm rot="5400000" flipH="1" flipV="1">
            <a:off x="4900564" y="4651469"/>
            <a:ext cx="302550" cy="179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3" name="Rectangle 61"/>
          <p:cNvSpPr>
            <a:spLocks noChangeAspect="1" noChangeArrowheads="1"/>
          </p:cNvSpPr>
          <p:nvPr/>
        </p:nvSpPr>
        <p:spPr bwMode="auto">
          <a:xfrm>
            <a:off x="5816951" y="5381467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cxnSp>
        <p:nvCxnSpPr>
          <p:cNvPr id="86" name="AutoShape 62"/>
          <p:cNvCxnSpPr>
            <a:cxnSpLocks noChangeShapeType="1"/>
            <a:stCxn id="83" idx="0"/>
            <a:endCxn id="91" idx="5"/>
          </p:cNvCxnSpPr>
          <p:nvPr/>
        </p:nvCxnSpPr>
        <p:spPr bwMode="auto">
          <a:xfrm rot="16200000" flipV="1">
            <a:off x="5684262" y="5132889"/>
            <a:ext cx="297791" cy="19936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88" name="AutoShape 63"/>
          <p:cNvCxnSpPr>
            <a:cxnSpLocks noChangeShapeType="1"/>
            <a:stCxn id="102" idx="0"/>
            <a:endCxn id="91" idx="3"/>
          </p:cNvCxnSpPr>
          <p:nvPr/>
        </p:nvCxnSpPr>
        <p:spPr bwMode="auto">
          <a:xfrm flipV="1">
            <a:off x="5361694" y="5083676"/>
            <a:ext cx="145029" cy="29779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9" name="Text Box 69"/>
          <p:cNvSpPr txBox="1">
            <a:spLocks noChangeArrowheads="1"/>
          </p:cNvSpPr>
          <p:nvPr/>
        </p:nvSpPr>
        <p:spPr bwMode="auto">
          <a:xfrm>
            <a:off x="5058078" y="4996250"/>
            <a:ext cx="38343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zs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0" name="Oval 37"/>
          <p:cNvSpPr>
            <a:spLocks noChangeArrowheads="1"/>
          </p:cNvSpPr>
          <p:nvPr/>
        </p:nvSpPr>
        <p:spPr bwMode="auto">
          <a:xfrm>
            <a:off x="5094636" y="431624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91" name="Oval 59"/>
          <p:cNvSpPr>
            <a:spLocks noChangeArrowheads="1"/>
          </p:cNvSpPr>
          <p:nvPr/>
        </p:nvSpPr>
        <p:spPr bwMode="auto">
          <a:xfrm>
            <a:off x="5459761" y="4809963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92" name="Text Box 69"/>
          <p:cNvSpPr txBox="1">
            <a:spLocks noChangeArrowheads="1"/>
          </p:cNvSpPr>
          <p:nvPr/>
        </p:nvSpPr>
        <p:spPr bwMode="auto">
          <a:xfrm>
            <a:off x="5797104" y="4996250"/>
            <a:ext cx="432049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z</a:t>
            </a:r>
          </a:p>
        </p:txBody>
      </p:sp>
      <p:cxnSp>
        <p:nvCxnSpPr>
          <p:cNvPr id="93" name="AutoShape 47"/>
          <p:cNvCxnSpPr>
            <a:cxnSpLocks noChangeShapeType="1"/>
          </p:cNvCxnSpPr>
          <p:nvPr/>
        </p:nvCxnSpPr>
        <p:spPr bwMode="auto">
          <a:xfrm rot="5400000" flipH="1" flipV="1">
            <a:off x="7759934" y="4039300"/>
            <a:ext cx="268549" cy="3617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" name="Text Box 69"/>
          <p:cNvSpPr txBox="1">
            <a:spLocks noChangeArrowheads="1"/>
          </p:cNvSpPr>
          <p:nvPr/>
        </p:nvSpPr>
        <p:spPr bwMode="auto">
          <a:xfrm>
            <a:off x="7457695" y="3916130"/>
            <a:ext cx="312906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</a:p>
        </p:txBody>
      </p:sp>
      <p:cxnSp>
        <p:nvCxnSpPr>
          <p:cNvPr id="95" name="AutoShape 45"/>
          <p:cNvCxnSpPr>
            <a:cxnSpLocks noChangeShapeType="1"/>
            <a:stCxn id="105" idx="0"/>
            <a:endCxn id="98" idx="5"/>
          </p:cNvCxnSpPr>
          <p:nvPr/>
        </p:nvCxnSpPr>
        <p:spPr bwMode="auto">
          <a:xfrm flipH="1" flipV="1">
            <a:off x="7726001" y="4589953"/>
            <a:ext cx="207300" cy="3023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6" name="AutoShape 46"/>
          <p:cNvCxnSpPr>
            <a:cxnSpLocks noChangeShapeType="1"/>
            <a:endCxn id="98" idx="3"/>
          </p:cNvCxnSpPr>
          <p:nvPr/>
        </p:nvCxnSpPr>
        <p:spPr bwMode="auto">
          <a:xfrm rot="5400000" flipH="1" flipV="1">
            <a:off x="7274129" y="4667183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8" name="Oval 37"/>
          <p:cNvSpPr>
            <a:spLocks noChangeArrowheads="1"/>
          </p:cNvSpPr>
          <p:nvPr/>
        </p:nvSpPr>
        <p:spPr bwMode="auto">
          <a:xfrm>
            <a:off x="7452288" y="431624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99" name="Text Box 69"/>
          <p:cNvSpPr txBox="1">
            <a:spLocks noChangeArrowheads="1"/>
          </p:cNvSpPr>
          <p:nvPr/>
        </p:nvSpPr>
        <p:spPr bwMode="auto">
          <a:xfrm>
            <a:off x="7812328" y="4508903"/>
            <a:ext cx="432049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zs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00" name="AutoShape 45"/>
          <p:cNvCxnSpPr>
            <a:cxnSpLocks noChangeShapeType="1"/>
            <a:endCxn id="102" idx="5"/>
          </p:cNvCxnSpPr>
          <p:nvPr/>
        </p:nvCxnSpPr>
        <p:spPr bwMode="auto">
          <a:xfrm rot="16200000" flipV="1">
            <a:off x="5425002" y="5705248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1" name="AutoShape 46"/>
          <p:cNvCxnSpPr>
            <a:cxnSpLocks noChangeShapeType="1"/>
            <a:endCxn id="102" idx="3"/>
          </p:cNvCxnSpPr>
          <p:nvPr/>
        </p:nvCxnSpPr>
        <p:spPr bwMode="auto">
          <a:xfrm rot="5400000" flipH="1" flipV="1">
            <a:off x="5023197" y="5732410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" name="Oval 37"/>
          <p:cNvSpPr>
            <a:spLocks noChangeArrowheads="1"/>
          </p:cNvSpPr>
          <p:nvPr/>
        </p:nvSpPr>
        <p:spPr bwMode="auto">
          <a:xfrm>
            <a:off x="5201356" y="5381467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</a:p>
        </p:txBody>
      </p:sp>
      <p:cxnSp>
        <p:nvCxnSpPr>
          <p:cNvPr id="103" name="AutoShape 45"/>
          <p:cNvCxnSpPr>
            <a:cxnSpLocks noChangeShapeType="1"/>
            <a:endCxn id="105" idx="5"/>
          </p:cNvCxnSpPr>
          <p:nvPr/>
        </p:nvCxnSpPr>
        <p:spPr bwMode="auto">
          <a:xfrm rot="16200000" flipV="1">
            <a:off x="7996609" y="5216085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4" name="AutoShape 46"/>
          <p:cNvCxnSpPr>
            <a:cxnSpLocks noChangeShapeType="1"/>
            <a:endCxn id="105" idx="3"/>
          </p:cNvCxnSpPr>
          <p:nvPr/>
        </p:nvCxnSpPr>
        <p:spPr bwMode="auto">
          <a:xfrm rot="5400000" flipH="1" flipV="1">
            <a:off x="7594804" y="5243247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5" name="Oval 37"/>
          <p:cNvSpPr>
            <a:spLocks noChangeArrowheads="1"/>
          </p:cNvSpPr>
          <p:nvPr/>
        </p:nvSpPr>
        <p:spPr bwMode="auto">
          <a:xfrm>
            <a:off x="7772963" y="4892304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</a:p>
        </p:txBody>
      </p:sp>
      <p:sp>
        <p:nvSpPr>
          <p:cNvPr id="55" name="AutoShape 96"/>
          <p:cNvSpPr>
            <a:spLocks noChangeArrowheads="1"/>
          </p:cNvSpPr>
          <p:nvPr/>
        </p:nvSpPr>
        <p:spPr bwMode="auto">
          <a:xfrm rot="3364001" flipH="1">
            <a:off x="5162784" y="2980964"/>
            <a:ext cx="1243142" cy="612775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56" name="AutoShape 96"/>
          <p:cNvSpPr>
            <a:spLocks noChangeArrowheads="1"/>
          </p:cNvSpPr>
          <p:nvPr/>
        </p:nvSpPr>
        <p:spPr bwMode="auto">
          <a:xfrm rot="3364001" flipH="1">
            <a:off x="5173245" y="4839046"/>
            <a:ext cx="1243142" cy="612775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62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마지막 </a:t>
            </a:r>
            <a:r>
              <a:rPr lang="ko-KR" altLang="en-US" dirty="0" err="1">
                <a:ea typeface="맑은 고딕" pitchFamily="50" charset="-127"/>
              </a:rPr>
              <a:t>노드</a:t>
            </a:r>
            <a:r>
              <a:rPr lang="ko-KR" altLang="en-US" dirty="0">
                <a:ea typeface="맑은 고딕" pitchFamily="50" charset="-127"/>
              </a:rPr>
              <a:t> 갱신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715304" cy="2145420"/>
          </a:xfrm>
        </p:spPr>
        <p:txBody>
          <a:bodyPr/>
          <a:lstStyle/>
          <a:p>
            <a:pPr latinLnBrk="0"/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ko-KR" altLang="en-US" sz="2000" dirty="0">
                <a:ea typeface="맑은 고딕" pitchFamily="50" charset="-127"/>
              </a:rPr>
              <a:t>개의 노드를 순회함으로써 </a:t>
            </a:r>
            <a:r>
              <a:rPr lang="ko-KR" altLang="en-US" sz="2000" b="1" dirty="0">
                <a:ea typeface="맑은 고딕" pitchFamily="50" charset="-127"/>
              </a:rPr>
              <a:t>삽입</a:t>
            </a:r>
            <a:r>
              <a:rPr lang="ko-KR" altLang="en-US" sz="2000" dirty="0">
                <a:ea typeface="맑은 고딕" pitchFamily="50" charset="-127"/>
              </a:rPr>
              <a:t> 노드를 찾을 수 </a:t>
            </a:r>
            <a:r>
              <a:rPr lang="ko-KR" altLang="en-US" sz="2000" dirty="0" smtClean="0">
                <a:ea typeface="맑은 고딕" pitchFamily="50" charset="-127"/>
              </a:rPr>
              <a:t>있다</a:t>
            </a:r>
            <a:r>
              <a:rPr lang="en-US" altLang="ko-KR" sz="2000" dirty="0" smtClean="0">
                <a:ea typeface="맑은 고딕" pitchFamily="50" charset="-127"/>
              </a:rPr>
              <a:t>(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advanceLast</a:t>
            </a:r>
            <a:r>
              <a:rPr lang="en-US" altLang="ko-KR" sz="2000" dirty="0">
                <a:ea typeface="맑은 고딕" pitchFamily="50" charset="-127"/>
              </a:rPr>
              <a:t>)</a:t>
            </a:r>
            <a:endParaRPr lang="en-US" altLang="ko-KR" sz="2200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현재 </a:t>
            </a:r>
            <a:r>
              <a:rPr lang="ko-KR" altLang="en-US" sz="1800" dirty="0" err="1">
                <a:ea typeface="맑은 고딕" pitchFamily="50" charset="-127"/>
              </a:rPr>
              <a:t>노드가</a:t>
            </a:r>
            <a:r>
              <a:rPr lang="ko-KR" altLang="en-US" sz="1800" dirty="0">
                <a:ea typeface="맑은 고딕" pitchFamily="50" charset="-127"/>
              </a:rPr>
              <a:t> 오른쪽 자식인 동안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부모 노드로 이동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현재 </a:t>
            </a:r>
            <a:r>
              <a:rPr lang="ko-KR" altLang="en-US" sz="1800" dirty="0" err="1">
                <a:ea typeface="맑은 고딕" pitchFamily="50" charset="-127"/>
              </a:rPr>
              <a:t>노드가</a:t>
            </a:r>
            <a:r>
              <a:rPr lang="ko-KR" altLang="en-US" sz="1800" dirty="0">
                <a:ea typeface="맑은 고딕" pitchFamily="50" charset="-127"/>
              </a:rPr>
              <a:t> 왼쪽 자식이면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형제 노드로 이동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현재 </a:t>
            </a:r>
            <a:r>
              <a:rPr lang="ko-KR" altLang="en-US" sz="1800" dirty="0" err="1">
                <a:ea typeface="맑은 고딕" pitchFamily="50" charset="-127"/>
              </a:rPr>
              <a:t>노드가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ko-KR" altLang="en-US" sz="1800" dirty="0" err="1">
                <a:ea typeface="맑은 고딕" pitchFamily="50" charset="-127"/>
              </a:rPr>
              <a:t>내부노드인</a:t>
            </a:r>
            <a:r>
              <a:rPr lang="ko-KR" altLang="en-US" sz="1800" dirty="0">
                <a:ea typeface="맑은 고딕" pitchFamily="50" charset="-127"/>
              </a:rPr>
              <a:t> 동안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왼쪽 자식으로 이동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2000" b="1" dirty="0">
                <a:ea typeface="맑은 고딕" pitchFamily="50" charset="-127"/>
              </a:rPr>
              <a:t>삭제</a:t>
            </a:r>
            <a:r>
              <a:rPr lang="ko-KR" altLang="en-US" sz="2000" dirty="0">
                <a:ea typeface="맑은 고딕" pitchFamily="50" charset="-127"/>
              </a:rPr>
              <a:t> 후 마지막 노드를 갱신하는 작업은 위와 반대 방향으로 </a:t>
            </a:r>
            <a:r>
              <a:rPr lang="ko-KR" altLang="en-US" sz="2000" dirty="0" smtClean="0">
                <a:ea typeface="맑은 고딕" pitchFamily="50" charset="-127"/>
              </a:rPr>
              <a:t>수행</a:t>
            </a:r>
            <a:r>
              <a:rPr lang="en-US" altLang="ko-KR" sz="2000" dirty="0" smtClean="0">
                <a:ea typeface="맑은 고딕" pitchFamily="50" charset="-127"/>
              </a:rPr>
              <a:t>(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retreatLast</a:t>
            </a:r>
            <a:r>
              <a:rPr lang="en-US" altLang="ko-KR" sz="2000" dirty="0">
                <a:ea typeface="맑은 고딕" pitchFamily="50" charset="-127"/>
              </a:rPr>
              <a:t>)</a:t>
            </a:r>
            <a:endParaRPr lang="en-US" altLang="ko-KR" sz="2200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246440" y="4096575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8" name="AutoShape 13"/>
          <p:cNvCxnSpPr>
            <a:cxnSpLocks noChangeShapeType="1"/>
            <a:stCxn id="7" idx="3"/>
          </p:cNvCxnSpPr>
          <p:nvPr/>
        </p:nvCxnSpPr>
        <p:spPr bwMode="auto">
          <a:xfrm flipH="1">
            <a:off x="2403478" y="4347400"/>
            <a:ext cx="8858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AutoShape 14"/>
          <p:cNvCxnSpPr>
            <a:cxnSpLocks noChangeShapeType="1"/>
            <a:endCxn id="7" idx="5"/>
          </p:cNvCxnSpPr>
          <p:nvPr/>
        </p:nvCxnSpPr>
        <p:spPr bwMode="auto">
          <a:xfrm flipH="1" flipV="1">
            <a:off x="3489328" y="4347400"/>
            <a:ext cx="801687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2159157" y="4552187"/>
            <a:ext cx="284029" cy="28551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681995" y="5007318"/>
            <a:ext cx="285442" cy="28551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3" name="Rectangle 9"/>
          <p:cNvSpPr>
            <a:spLocks noChangeAspect="1" noChangeArrowheads="1"/>
          </p:cNvSpPr>
          <p:nvPr/>
        </p:nvSpPr>
        <p:spPr bwMode="auto">
          <a:xfrm>
            <a:off x="2461555" y="5520400"/>
            <a:ext cx="204896" cy="2049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10"/>
          <p:cNvSpPr>
            <a:spLocks noChangeAspect="1" noChangeArrowheads="1"/>
          </p:cNvSpPr>
          <p:nvPr/>
        </p:nvSpPr>
        <p:spPr bwMode="auto">
          <a:xfrm>
            <a:off x="2982981" y="5520400"/>
            <a:ext cx="206309" cy="2049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AutoShape 17"/>
          <p:cNvCxnSpPr>
            <a:cxnSpLocks noChangeShapeType="1"/>
            <a:stCxn id="14" idx="0"/>
            <a:endCxn id="12" idx="5"/>
          </p:cNvCxnSpPr>
          <p:nvPr/>
        </p:nvCxnSpPr>
        <p:spPr bwMode="auto">
          <a:xfrm flipH="1" flipV="1">
            <a:off x="2925045" y="5257498"/>
            <a:ext cx="161091" cy="2558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8"/>
          <p:cNvCxnSpPr>
            <a:cxnSpLocks noChangeShapeType="1"/>
            <a:stCxn id="13" idx="0"/>
            <a:endCxn id="12" idx="3"/>
          </p:cNvCxnSpPr>
          <p:nvPr/>
        </p:nvCxnSpPr>
        <p:spPr bwMode="auto">
          <a:xfrm flipV="1">
            <a:off x="2564710" y="5257498"/>
            <a:ext cx="159678" cy="2558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9"/>
          <p:cNvCxnSpPr>
            <a:cxnSpLocks noChangeShapeType="1"/>
            <a:stCxn id="19" idx="7"/>
            <a:endCxn id="11" idx="3"/>
          </p:cNvCxnSpPr>
          <p:nvPr/>
        </p:nvCxnSpPr>
        <p:spPr bwMode="auto">
          <a:xfrm flipV="1">
            <a:off x="1879367" y="4802368"/>
            <a:ext cx="320769" cy="2402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20"/>
          <p:cNvCxnSpPr>
            <a:cxnSpLocks noChangeShapeType="1"/>
            <a:stCxn id="12" idx="1"/>
            <a:endCxn id="11" idx="5"/>
          </p:cNvCxnSpPr>
          <p:nvPr/>
        </p:nvCxnSpPr>
        <p:spPr bwMode="auto">
          <a:xfrm flipH="1" flipV="1">
            <a:off x="2402206" y="4802368"/>
            <a:ext cx="322182" cy="2402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1636318" y="5007318"/>
            <a:ext cx="284029" cy="28551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" name="Rectangle 22"/>
          <p:cNvSpPr>
            <a:spLocks noChangeAspect="1" noChangeArrowheads="1"/>
          </p:cNvSpPr>
          <p:nvPr/>
        </p:nvSpPr>
        <p:spPr bwMode="auto">
          <a:xfrm>
            <a:off x="1414465" y="5520400"/>
            <a:ext cx="204896" cy="2049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23"/>
          <p:cNvSpPr>
            <a:spLocks noChangeAspect="1" noChangeArrowheads="1"/>
          </p:cNvSpPr>
          <p:nvPr/>
        </p:nvSpPr>
        <p:spPr bwMode="auto">
          <a:xfrm>
            <a:off x="1937304" y="5520400"/>
            <a:ext cx="204896" cy="2049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AutoShape 24"/>
          <p:cNvCxnSpPr>
            <a:cxnSpLocks noChangeShapeType="1"/>
            <a:stCxn id="21" idx="0"/>
            <a:endCxn id="19" idx="5"/>
          </p:cNvCxnSpPr>
          <p:nvPr/>
        </p:nvCxnSpPr>
        <p:spPr bwMode="auto">
          <a:xfrm flipH="1" flipV="1">
            <a:off x="1879367" y="5257498"/>
            <a:ext cx="161091" cy="2558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5"/>
          <p:cNvCxnSpPr>
            <a:cxnSpLocks noChangeShapeType="1"/>
            <a:stCxn id="20" idx="0"/>
            <a:endCxn id="19" idx="3"/>
          </p:cNvCxnSpPr>
          <p:nvPr/>
        </p:nvCxnSpPr>
        <p:spPr bwMode="auto">
          <a:xfrm flipV="1">
            <a:off x="1517620" y="5257498"/>
            <a:ext cx="159678" cy="2558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56"/>
          <p:cNvSpPr>
            <a:spLocks noChangeArrowheads="1"/>
          </p:cNvSpPr>
          <p:nvPr/>
        </p:nvSpPr>
        <p:spPr bwMode="auto">
          <a:xfrm>
            <a:off x="4251482" y="4553775"/>
            <a:ext cx="284029" cy="28551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6" name="Oval 57"/>
          <p:cNvSpPr>
            <a:spLocks noChangeArrowheads="1"/>
          </p:cNvSpPr>
          <p:nvPr/>
        </p:nvSpPr>
        <p:spPr bwMode="auto">
          <a:xfrm>
            <a:off x="4774320" y="5008905"/>
            <a:ext cx="285442" cy="28551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7" name="Rectangle 58"/>
          <p:cNvSpPr>
            <a:spLocks noChangeAspect="1" noChangeArrowheads="1"/>
          </p:cNvSpPr>
          <p:nvPr/>
        </p:nvSpPr>
        <p:spPr bwMode="auto">
          <a:xfrm>
            <a:off x="4553880" y="5521987"/>
            <a:ext cx="204896" cy="2049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Rectangle 59"/>
          <p:cNvSpPr>
            <a:spLocks noChangeAspect="1" noChangeArrowheads="1"/>
          </p:cNvSpPr>
          <p:nvPr/>
        </p:nvSpPr>
        <p:spPr bwMode="auto">
          <a:xfrm>
            <a:off x="5075306" y="5521987"/>
            <a:ext cx="206309" cy="2049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AutoShape 60"/>
          <p:cNvCxnSpPr>
            <a:cxnSpLocks noChangeShapeType="1"/>
            <a:stCxn id="28" idx="0"/>
            <a:endCxn id="26" idx="5"/>
          </p:cNvCxnSpPr>
          <p:nvPr/>
        </p:nvCxnSpPr>
        <p:spPr bwMode="auto">
          <a:xfrm flipH="1" flipV="1">
            <a:off x="5017370" y="5259086"/>
            <a:ext cx="161091" cy="2558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61"/>
          <p:cNvCxnSpPr>
            <a:cxnSpLocks noChangeShapeType="1"/>
            <a:stCxn id="27" idx="0"/>
            <a:endCxn id="26" idx="3"/>
          </p:cNvCxnSpPr>
          <p:nvPr/>
        </p:nvCxnSpPr>
        <p:spPr bwMode="auto">
          <a:xfrm flipV="1">
            <a:off x="4657035" y="5259086"/>
            <a:ext cx="159678" cy="2558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62"/>
          <p:cNvCxnSpPr>
            <a:cxnSpLocks noChangeShapeType="1"/>
            <a:stCxn id="33" idx="7"/>
            <a:endCxn id="25" idx="3"/>
          </p:cNvCxnSpPr>
          <p:nvPr/>
        </p:nvCxnSpPr>
        <p:spPr bwMode="auto">
          <a:xfrm flipV="1">
            <a:off x="3971692" y="4803955"/>
            <a:ext cx="320769" cy="2402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63"/>
          <p:cNvCxnSpPr>
            <a:cxnSpLocks noChangeShapeType="1"/>
            <a:stCxn id="26" idx="1"/>
            <a:endCxn id="25" idx="5"/>
          </p:cNvCxnSpPr>
          <p:nvPr/>
        </p:nvCxnSpPr>
        <p:spPr bwMode="auto">
          <a:xfrm flipH="1" flipV="1">
            <a:off x="4494531" y="4803955"/>
            <a:ext cx="322182" cy="2402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64"/>
          <p:cNvSpPr>
            <a:spLocks noChangeArrowheads="1"/>
          </p:cNvSpPr>
          <p:nvPr/>
        </p:nvSpPr>
        <p:spPr bwMode="auto">
          <a:xfrm>
            <a:off x="3728643" y="5008905"/>
            <a:ext cx="284029" cy="28551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4" name="Rectangle 65"/>
          <p:cNvSpPr>
            <a:spLocks noChangeAspect="1" noChangeArrowheads="1"/>
          </p:cNvSpPr>
          <p:nvPr/>
        </p:nvSpPr>
        <p:spPr bwMode="auto">
          <a:xfrm>
            <a:off x="3506790" y="5521987"/>
            <a:ext cx="204896" cy="2049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ectangle 66"/>
          <p:cNvSpPr>
            <a:spLocks noChangeAspect="1" noChangeArrowheads="1"/>
          </p:cNvSpPr>
          <p:nvPr/>
        </p:nvSpPr>
        <p:spPr bwMode="auto">
          <a:xfrm>
            <a:off x="4029629" y="5521987"/>
            <a:ext cx="204896" cy="2049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AutoShape 67"/>
          <p:cNvCxnSpPr>
            <a:cxnSpLocks noChangeShapeType="1"/>
            <a:stCxn id="35" idx="0"/>
            <a:endCxn id="33" idx="5"/>
          </p:cNvCxnSpPr>
          <p:nvPr/>
        </p:nvCxnSpPr>
        <p:spPr bwMode="auto">
          <a:xfrm flipH="1" flipV="1">
            <a:off x="3971692" y="5259086"/>
            <a:ext cx="161091" cy="2558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68"/>
          <p:cNvCxnSpPr>
            <a:cxnSpLocks noChangeShapeType="1"/>
            <a:stCxn id="34" idx="0"/>
            <a:endCxn id="33" idx="3"/>
          </p:cNvCxnSpPr>
          <p:nvPr/>
        </p:nvCxnSpPr>
        <p:spPr bwMode="auto">
          <a:xfrm flipV="1">
            <a:off x="3609945" y="5259086"/>
            <a:ext cx="159678" cy="2558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8" name="Oval 75"/>
          <p:cNvSpPr>
            <a:spLocks noChangeArrowheads="1"/>
          </p:cNvSpPr>
          <p:nvPr/>
        </p:nvSpPr>
        <p:spPr bwMode="auto">
          <a:xfrm>
            <a:off x="6405565" y="4091812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9" name="Oval 76"/>
          <p:cNvSpPr>
            <a:spLocks noChangeArrowheads="1"/>
          </p:cNvSpPr>
          <p:nvPr/>
        </p:nvSpPr>
        <p:spPr bwMode="auto">
          <a:xfrm>
            <a:off x="6929440" y="45474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0" name="Rectangle 77"/>
          <p:cNvSpPr>
            <a:spLocks noChangeAspect="1" noChangeArrowheads="1"/>
          </p:cNvSpPr>
          <p:nvPr/>
        </p:nvSpPr>
        <p:spPr bwMode="auto">
          <a:xfrm>
            <a:off x="6708778" y="5060187"/>
            <a:ext cx="204787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Rectangle 78"/>
          <p:cNvSpPr>
            <a:spLocks noChangeAspect="1" noChangeArrowheads="1"/>
          </p:cNvSpPr>
          <p:nvPr/>
        </p:nvSpPr>
        <p:spPr bwMode="auto">
          <a:xfrm>
            <a:off x="7229478" y="5060187"/>
            <a:ext cx="206375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2" name="AutoShape 79"/>
          <p:cNvCxnSpPr>
            <a:cxnSpLocks noChangeShapeType="1"/>
            <a:stCxn id="41" idx="0"/>
            <a:endCxn id="39" idx="5"/>
          </p:cNvCxnSpPr>
          <p:nvPr/>
        </p:nvCxnSpPr>
        <p:spPr bwMode="auto">
          <a:xfrm flipH="1" flipV="1">
            <a:off x="7172328" y="4796662"/>
            <a:ext cx="161925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AutoShape 80"/>
          <p:cNvCxnSpPr>
            <a:cxnSpLocks noChangeShapeType="1"/>
            <a:stCxn id="40" idx="0"/>
            <a:endCxn id="39" idx="3"/>
          </p:cNvCxnSpPr>
          <p:nvPr/>
        </p:nvCxnSpPr>
        <p:spPr bwMode="auto">
          <a:xfrm flipV="1">
            <a:off x="6810378" y="4796662"/>
            <a:ext cx="160337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81"/>
          <p:cNvCxnSpPr>
            <a:cxnSpLocks noChangeShapeType="1"/>
            <a:stCxn id="46" idx="7"/>
            <a:endCxn id="38" idx="3"/>
          </p:cNvCxnSpPr>
          <p:nvPr/>
        </p:nvCxnSpPr>
        <p:spPr bwMode="auto">
          <a:xfrm flipV="1">
            <a:off x="6127753" y="4341050"/>
            <a:ext cx="319087" cy="242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AutoShape 82"/>
          <p:cNvCxnSpPr>
            <a:cxnSpLocks noChangeShapeType="1"/>
            <a:stCxn id="39" idx="1"/>
            <a:endCxn id="38" idx="5"/>
          </p:cNvCxnSpPr>
          <p:nvPr/>
        </p:nvCxnSpPr>
        <p:spPr bwMode="auto">
          <a:xfrm flipH="1" flipV="1">
            <a:off x="6650040" y="4341050"/>
            <a:ext cx="320675" cy="242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83"/>
          <p:cNvSpPr>
            <a:spLocks noChangeArrowheads="1"/>
          </p:cNvSpPr>
          <p:nvPr/>
        </p:nvSpPr>
        <p:spPr bwMode="auto">
          <a:xfrm>
            <a:off x="5883278" y="4547425"/>
            <a:ext cx="28257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7" name="Rectangle 84"/>
          <p:cNvSpPr>
            <a:spLocks noChangeAspect="1" noChangeArrowheads="1"/>
          </p:cNvSpPr>
          <p:nvPr/>
        </p:nvSpPr>
        <p:spPr bwMode="auto">
          <a:xfrm>
            <a:off x="5661028" y="5060187"/>
            <a:ext cx="204787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Rectangle 85"/>
          <p:cNvSpPr>
            <a:spLocks noChangeAspect="1" noChangeArrowheads="1"/>
          </p:cNvSpPr>
          <p:nvPr/>
        </p:nvSpPr>
        <p:spPr bwMode="auto">
          <a:xfrm>
            <a:off x="6183315" y="5060187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AutoShape 86"/>
          <p:cNvCxnSpPr>
            <a:cxnSpLocks noChangeShapeType="1"/>
            <a:stCxn id="48" idx="0"/>
            <a:endCxn id="46" idx="5"/>
          </p:cNvCxnSpPr>
          <p:nvPr/>
        </p:nvCxnSpPr>
        <p:spPr bwMode="auto">
          <a:xfrm flipH="1" flipV="1">
            <a:off x="6127753" y="4796662"/>
            <a:ext cx="158750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87"/>
          <p:cNvCxnSpPr>
            <a:cxnSpLocks noChangeShapeType="1"/>
            <a:stCxn id="47" idx="0"/>
            <a:endCxn id="46" idx="3"/>
          </p:cNvCxnSpPr>
          <p:nvPr/>
        </p:nvCxnSpPr>
        <p:spPr bwMode="auto">
          <a:xfrm flipV="1">
            <a:off x="5764215" y="4796662"/>
            <a:ext cx="160338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Oval 102"/>
          <p:cNvSpPr>
            <a:spLocks noChangeArrowheads="1"/>
          </p:cNvSpPr>
          <p:nvPr/>
        </p:nvSpPr>
        <p:spPr bwMode="auto">
          <a:xfrm>
            <a:off x="5000628" y="3529837"/>
            <a:ext cx="287337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8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52" name="AutoShape 103"/>
          <p:cNvCxnSpPr>
            <a:cxnSpLocks noChangeShapeType="1"/>
            <a:stCxn id="51" idx="5"/>
            <a:endCxn id="38" idx="1"/>
          </p:cNvCxnSpPr>
          <p:nvPr/>
        </p:nvCxnSpPr>
        <p:spPr bwMode="auto">
          <a:xfrm>
            <a:off x="5246690" y="3785425"/>
            <a:ext cx="1200150" cy="336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AutoShape 104"/>
          <p:cNvCxnSpPr>
            <a:cxnSpLocks noChangeShapeType="1"/>
            <a:stCxn id="51" idx="3"/>
            <a:endCxn id="7" idx="7"/>
          </p:cNvCxnSpPr>
          <p:nvPr/>
        </p:nvCxnSpPr>
        <p:spPr bwMode="auto">
          <a:xfrm flipH="1">
            <a:off x="3490915" y="3785425"/>
            <a:ext cx="1550988" cy="339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4" name="Freeform 106"/>
          <p:cNvSpPr>
            <a:spLocks/>
          </p:cNvSpPr>
          <p:nvPr/>
        </p:nvSpPr>
        <p:spPr bwMode="auto">
          <a:xfrm>
            <a:off x="3525840" y="3909250"/>
            <a:ext cx="2905125" cy="1198562"/>
          </a:xfrm>
          <a:custGeom>
            <a:avLst/>
            <a:gdLst>
              <a:gd name="T0" fmla="*/ 1034 w 1830"/>
              <a:gd name="T1" fmla="*/ 737 h 755"/>
              <a:gd name="T2" fmla="*/ 686 w 1830"/>
              <a:gd name="T3" fmla="*/ 385 h 755"/>
              <a:gd name="T4" fmla="*/ 56 w 1830"/>
              <a:gd name="T5" fmla="*/ 209 h 755"/>
              <a:gd name="T6" fmla="*/ 1022 w 1830"/>
              <a:gd name="T7" fmla="*/ 1 h 755"/>
              <a:gd name="T8" fmla="*/ 1766 w 1830"/>
              <a:gd name="T9" fmla="*/ 203 h 755"/>
              <a:gd name="T10" fmla="*/ 1406 w 1830"/>
              <a:gd name="T11" fmla="*/ 443 h 755"/>
              <a:gd name="T12" fmla="*/ 1280 w 1830"/>
              <a:gd name="T13" fmla="*/ 755 h 7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30"/>
              <a:gd name="T22" fmla="*/ 0 h 755"/>
              <a:gd name="T23" fmla="*/ 1830 w 1830"/>
              <a:gd name="T24" fmla="*/ 755 h 7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30" h="755">
                <a:moveTo>
                  <a:pt x="1034" y="737"/>
                </a:moveTo>
                <a:cubicBezTo>
                  <a:pt x="977" y="678"/>
                  <a:pt x="849" y="473"/>
                  <a:pt x="686" y="385"/>
                </a:cubicBezTo>
                <a:cubicBezTo>
                  <a:pt x="523" y="297"/>
                  <a:pt x="0" y="273"/>
                  <a:pt x="56" y="209"/>
                </a:cubicBezTo>
                <a:cubicBezTo>
                  <a:pt x="112" y="145"/>
                  <a:pt x="737" y="2"/>
                  <a:pt x="1022" y="1"/>
                </a:cubicBezTo>
                <a:cubicBezTo>
                  <a:pt x="1307" y="0"/>
                  <a:pt x="1702" y="129"/>
                  <a:pt x="1766" y="203"/>
                </a:cubicBezTo>
                <a:cubicBezTo>
                  <a:pt x="1830" y="277"/>
                  <a:pt x="1487" y="351"/>
                  <a:pt x="1406" y="443"/>
                </a:cubicBezTo>
                <a:cubicBezTo>
                  <a:pt x="1325" y="535"/>
                  <a:pt x="1306" y="690"/>
                  <a:pt x="1280" y="755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6948264" y="188640"/>
            <a:ext cx="1753741" cy="1267743"/>
            <a:chOff x="7164388" y="3284538"/>
            <a:chExt cx="1609725" cy="1163637"/>
          </a:xfrm>
        </p:grpSpPr>
        <p:sp>
          <p:nvSpPr>
            <p:cNvPr id="6161" name="Freeform 17"/>
            <p:cNvSpPr>
              <a:spLocks/>
            </p:cNvSpPr>
            <p:nvPr/>
          </p:nvSpPr>
          <p:spPr bwMode="auto">
            <a:xfrm>
              <a:off x="7234238" y="4210050"/>
              <a:ext cx="1539875" cy="104775"/>
            </a:xfrm>
            <a:custGeom>
              <a:avLst/>
              <a:gdLst/>
              <a:ahLst/>
              <a:cxnLst>
                <a:cxn ang="0">
                  <a:pos x="34" y="37"/>
                </a:cxn>
                <a:cxn ang="0">
                  <a:pos x="106" y="19"/>
                </a:cxn>
                <a:cxn ang="0">
                  <a:pos x="183" y="34"/>
                </a:cxn>
                <a:cxn ang="0">
                  <a:pos x="262" y="65"/>
                </a:cxn>
                <a:cxn ang="0">
                  <a:pos x="344" y="78"/>
                </a:cxn>
                <a:cxn ang="0">
                  <a:pos x="426" y="58"/>
                </a:cxn>
                <a:cxn ang="0">
                  <a:pos x="485" y="36"/>
                </a:cxn>
                <a:cxn ang="0">
                  <a:pos x="536" y="22"/>
                </a:cxn>
                <a:cxn ang="0">
                  <a:pos x="584" y="20"/>
                </a:cxn>
                <a:cxn ang="0">
                  <a:pos x="654" y="42"/>
                </a:cxn>
                <a:cxn ang="0">
                  <a:pos x="730" y="75"/>
                </a:cxn>
                <a:cxn ang="0">
                  <a:pos x="797" y="88"/>
                </a:cxn>
                <a:cxn ang="0">
                  <a:pos x="848" y="83"/>
                </a:cxn>
                <a:cxn ang="0">
                  <a:pos x="904" y="70"/>
                </a:cxn>
                <a:cxn ang="0">
                  <a:pos x="963" y="49"/>
                </a:cxn>
                <a:cxn ang="0">
                  <a:pos x="1026" y="27"/>
                </a:cxn>
                <a:cxn ang="0">
                  <a:pos x="1093" y="10"/>
                </a:cxn>
                <a:cxn ang="0">
                  <a:pos x="1164" y="0"/>
                </a:cxn>
                <a:cxn ang="0">
                  <a:pos x="1232" y="2"/>
                </a:cxn>
                <a:cxn ang="0">
                  <a:pos x="1295" y="14"/>
                </a:cxn>
                <a:cxn ang="0">
                  <a:pos x="1356" y="32"/>
                </a:cxn>
                <a:cxn ang="0">
                  <a:pos x="1419" y="54"/>
                </a:cxn>
                <a:cxn ang="0">
                  <a:pos x="1486" y="73"/>
                </a:cxn>
                <a:cxn ang="0">
                  <a:pos x="1554" y="82"/>
                </a:cxn>
                <a:cxn ang="0">
                  <a:pos x="1610" y="75"/>
                </a:cxn>
                <a:cxn ang="0">
                  <a:pos x="1659" y="60"/>
                </a:cxn>
                <a:cxn ang="0">
                  <a:pos x="1738" y="19"/>
                </a:cxn>
                <a:cxn ang="0">
                  <a:pos x="1819" y="3"/>
                </a:cxn>
                <a:cxn ang="0">
                  <a:pos x="1894" y="14"/>
                </a:cxn>
                <a:cxn ang="0">
                  <a:pos x="1935" y="51"/>
                </a:cxn>
                <a:cxn ang="0">
                  <a:pos x="1869" y="48"/>
                </a:cxn>
                <a:cxn ang="0">
                  <a:pos x="1797" y="44"/>
                </a:cxn>
                <a:cxn ang="0">
                  <a:pos x="1727" y="70"/>
                </a:cxn>
                <a:cxn ang="0">
                  <a:pos x="1675" y="92"/>
                </a:cxn>
                <a:cxn ang="0">
                  <a:pos x="1620" y="111"/>
                </a:cxn>
                <a:cxn ang="0">
                  <a:pos x="1566" y="122"/>
                </a:cxn>
                <a:cxn ang="0">
                  <a:pos x="1513" y="122"/>
                </a:cxn>
                <a:cxn ang="0">
                  <a:pos x="1455" y="111"/>
                </a:cxn>
                <a:cxn ang="0">
                  <a:pos x="1394" y="94"/>
                </a:cxn>
                <a:cxn ang="0">
                  <a:pos x="1331" y="73"/>
                </a:cxn>
                <a:cxn ang="0">
                  <a:pos x="1268" y="54"/>
                </a:cxn>
                <a:cxn ang="0">
                  <a:pos x="1207" y="41"/>
                </a:cxn>
                <a:cxn ang="0">
                  <a:pos x="1140" y="44"/>
                </a:cxn>
                <a:cxn ang="0">
                  <a:pos x="1071" y="61"/>
                </a:cxn>
                <a:cxn ang="0">
                  <a:pos x="1004" y="85"/>
                </a:cxn>
                <a:cxn ang="0">
                  <a:pos x="943" y="107"/>
                </a:cxn>
                <a:cxn ang="0">
                  <a:pos x="883" y="126"/>
                </a:cxn>
                <a:cxn ang="0">
                  <a:pos x="804" y="133"/>
                </a:cxn>
                <a:cxn ang="0">
                  <a:pos x="725" y="117"/>
                </a:cxn>
                <a:cxn ang="0">
                  <a:pos x="647" y="77"/>
                </a:cxn>
                <a:cxn ang="0">
                  <a:pos x="589" y="65"/>
                </a:cxn>
                <a:cxn ang="0">
                  <a:pos x="540" y="65"/>
                </a:cxn>
                <a:cxn ang="0">
                  <a:pos x="490" y="73"/>
                </a:cxn>
                <a:cxn ang="0">
                  <a:pos x="441" y="95"/>
                </a:cxn>
                <a:cxn ang="0">
                  <a:pos x="390" y="117"/>
                </a:cxn>
                <a:cxn ang="0">
                  <a:pos x="337" y="122"/>
                </a:cxn>
                <a:cxn ang="0">
                  <a:pos x="283" y="116"/>
                </a:cxn>
                <a:cxn ang="0">
                  <a:pos x="232" y="100"/>
                </a:cxn>
                <a:cxn ang="0">
                  <a:pos x="172" y="77"/>
                </a:cxn>
                <a:cxn ang="0">
                  <a:pos x="109" y="65"/>
                </a:cxn>
                <a:cxn ang="0">
                  <a:pos x="57" y="82"/>
                </a:cxn>
                <a:cxn ang="0">
                  <a:pos x="2" y="97"/>
                </a:cxn>
              </a:cxnLst>
              <a:rect l="0" t="0" r="r" b="b"/>
              <a:pathLst>
                <a:path w="1940" h="133">
                  <a:moveTo>
                    <a:pt x="0" y="85"/>
                  </a:moveTo>
                  <a:lnTo>
                    <a:pt x="0" y="80"/>
                  </a:lnTo>
                  <a:lnTo>
                    <a:pt x="0" y="77"/>
                  </a:lnTo>
                  <a:lnTo>
                    <a:pt x="2" y="73"/>
                  </a:lnTo>
                  <a:lnTo>
                    <a:pt x="4" y="68"/>
                  </a:lnTo>
                  <a:lnTo>
                    <a:pt x="9" y="61"/>
                  </a:lnTo>
                  <a:lnTo>
                    <a:pt x="14" y="54"/>
                  </a:lnTo>
                  <a:lnTo>
                    <a:pt x="17" y="49"/>
                  </a:lnTo>
                  <a:lnTo>
                    <a:pt x="21" y="48"/>
                  </a:lnTo>
                  <a:lnTo>
                    <a:pt x="24" y="44"/>
                  </a:lnTo>
                  <a:lnTo>
                    <a:pt x="29" y="41"/>
                  </a:lnTo>
                  <a:lnTo>
                    <a:pt x="34" y="37"/>
                  </a:lnTo>
                  <a:lnTo>
                    <a:pt x="40" y="36"/>
                  </a:lnTo>
                  <a:lnTo>
                    <a:pt x="45" y="32"/>
                  </a:lnTo>
                  <a:lnTo>
                    <a:pt x="52" y="31"/>
                  </a:lnTo>
                  <a:lnTo>
                    <a:pt x="57" y="27"/>
                  </a:lnTo>
                  <a:lnTo>
                    <a:pt x="62" y="25"/>
                  </a:lnTo>
                  <a:lnTo>
                    <a:pt x="69" y="24"/>
                  </a:lnTo>
                  <a:lnTo>
                    <a:pt x="74" y="22"/>
                  </a:lnTo>
                  <a:lnTo>
                    <a:pt x="80" y="20"/>
                  </a:lnTo>
                  <a:lnTo>
                    <a:pt x="86" y="20"/>
                  </a:lnTo>
                  <a:lnTo>
                    <a:pt x="92" y="19"/>
                  </a:lnTo>
                  <a:lnTo>
                    <a:pt x="99" y="19"/>
                  </a:lnTo>
                  <a:lnTo>
                    <a:pt x="106" y="19"/>
                  </a:lnTo>
                  <a:lnTo>
                    <a:pt x="113" y="19"/>
                  </a:lnTo>
                  <a:lnTo>
                    <a:pt x="120" y="19"/>
                  </a:lnTo>
                  <a:lnTo>
                    <a:pt x="126" y="19"/>
                  </a:lnTo>
                  <a:lnTo>
                    <a:pt x="131" y="19"/>
                  </a:lnTo>
                  <a:lnTo>
                    <a:pt x="138" y="20"/>
                  </a:lnTo>
                  <a:lnTo>
                    <a:pt x="145" y="22"/>
                  </a:lnTo>
                  <a:lnTo>
                    <a:pt x="152" y="24"/>
                  </a:lnTo>
                  <a:lnTo>
                    <a:pt x="157" y="25"/>
                  </a:lnTo>
                  <a:lnTo>
                    <a:pt x="164" y="27"/>
                  </a:lnTo>
                  <a:lnTo>
                    <a:pt x="169" y="29"/>
                  </a:lnTo>
                  <a:lnTo>
                    <a:pt x="176" y="32"/>
                  </a:lnTo>
                  <a:lnTo>
                    <a:pt x="183" y="34"/>
                  </a:lnTo>
                  <a:lnTo>
                    <a:pt x="189" y="36"/>
                  </a:lnTo>
                  <a:lnTo>
                    <a:pt x="194" y="39"/>
                  </a:lnTo>
                  <a:lnTo>
                    <a:pt x="201" y="41"/>
                  </a:lnTo>
                  <a:lnTo>
                    <a:pt x="208" y="44"/>
                  </a:lnTo>
                  <a:lnTo>
                    <a:pt x="215" y="46"/>
                  </a:lnTo>
                  <a:lnTo>
                    <a:pt x="222" y="49"/>
                  </a:lnTo>
                  <a:lnTo>
                    <a:pt x="228" y="51"/>
                  </a:lnTo>
                  <a:lnTo>
                    <a:pt x="235" y="53"/>
                  </a:lnTo>
                  <a:lnTo>
                    <a:pt x="242" y="56"/>
                  </a:lnTo>
                  <a:lnTo>
                    <a:pt x="249" y="60"/>
                  </a:lnTo>
                  <a:lnTo>
                    <a:pt x="257" y="61"/>
                  </a:lnTo>
                  <a:lnTo>
                    <a:pt x="262" y="65"/>
                  </a:lnTo>
                  <a:lnTo>
                    <a:pt x="271" y="66"/>
                  </a:lnTo>
                  <a:lnTo>
                    <a:pt x="278" y="68"/>
                  </a:lnTo>
                  <a:lnTo>
                    <a:pt x="283" y="70"/>
                  </a:lnTo>
                  <a:lnTo>
                    <a:pt x="290" y="71"/>
                  </a:lnTo>
                  <a:lnTo>
                    <a:pt x="297" y="73"/>
                  </a:lnTo>
                  <a:lnTo>
                    <a:pt x="303" y="73"/>
                  </a:lnTo>
                  <a:lnTo>
                    <a:pt x="312" y="77"/>
                  </a:lnTo>
                  <a:lnTo>
                    <a:pt x="317" y="77"/>
                  </a:lnTo>
                  <a:lnTo>
                    <a:pt x="324" y="77"/>
                  </a:lnTo>
                  <a:lnTo>
                    <a:pt x="331" y="78"/>
                  </a:lnTo>
                  <a:lnTo>
                    <a:pt x="337" y="78"/>
                  </a:lnTo>
                  <a:lnTo>
                    <a:pt x="344" y="78"/>
                  </a:lnTo>
                  <a:lnTo>
                    <a:pt x="351" y="78"/>
                  </a:lnTo>
                  <a:lnTo>
                    <a:pt x="358" y="77"/>
                  </a:lnTo>
                  <a:lnTo>
                    <a:pt x="365" y="77"/>
                  </a:lnTo>
                  <a:lnTo>
                    <a:pt x="371" y="75"/>
                  </a:lnTo>
                  <a:lnTo>
                    <a:pt x="376" y="73"/>
                  </a:lnTo>
                  <a:lnTo>
                    <a:pt x="383" y="73"/>
                  </a:lnTo>
                  <a:lnTo>
                    <a:pt x="390" y="71"/>
                  </a:lnTo>
                  <a:lnTo>
                    <a:pt x="397" y="68"/>
                  </a:lnTo>
                  <a:lnTo>
                    <a:pt x="405" y="66"/>
                  </a:lnTo>
                  <a:lnTo>
                    <a:pt x="410" y="63"/>
                  </a:lnTo>
                  <a:lnTo>
                    <a:pt x="419" y="61"/>
                  </a:lnTo>
                  <a:lnTo>
                    <a:pt x="426" y="58"/>
                  </a:lnTo>
                  <a:lnTo>
                    <a:pt x="433" y="56"/>
                  </a:lnTo>
                  <a:lnTo>
                    <a:pt x="439" y="53"/>
                  </a:lnTo>
                  <a:lnTo>
                    <a:pt x="448" y="49"/>
                  </a:lnTo>
                  <a:lnTo>
                    <a:pt x="451" y="48"/>
                  </a:lnTo>
                  <a:lnTo>
                    <a:pt x="455" y="46"/>
                  </a:lnTo>
                  <a:lnTo>
                    <a:pt x="458" y="44"/>
                  </a:lnTo>
                  <a:lnTo>
                    <a:pt x="463" y="44"/>
                  </a:lnTo>
                  <a:lnTo>
                    <a:pt x="467" y="42"/>
                  </a:lnTo>
                  <a:lnTo>
                    <a:pt x="470" y="41"/>
                  </a:lnTo>
                  <a:lnTo>
                    <a:pt x="475" y="39"/>
                  </a:lnTo>
                  <a:lnTo>
                    <a:pt x="479" y="39"/>
                  </a:lnTo>
                  <a:lnTo>
                    <a:pt x="485" y="36"/>
                  </a:lnTo>
                  <a:lnTo>
                    <a:pt x="494" y="32"/>
                  </a:lnTo>
                  <a:lnTo>
                    <a:pt x="497" y="32"/>
                  </a:lnTo>
                  <a:lnTo>
                    <a:pt x="501" y="31"/>
                  </a:lnTo>
                  <a:lnTo>
                    <a:pt x="506" y="29"/>
                  </a:lnTo>
                  <a:lnTo>
                    <a:pt x="509" y="29"/>
                  </a:lnTo>
                  <a:lnTo>
                    <a:pt x="513" y="27"/>
                  </a:lnTo>
                  <a:lnTo>
                    <a:pt x="518" y="27"/>
                  </a:lnTo>
                  <a:lnTo>
                    <a:pt x="521" y="25"/>
                  </a:lnTo>
                  <a:lnTo>
                    <a:pt x="524" y="24"/>
                  </a:lnTo>
                  <a:lnTo>
                    <a:pt x="528" y="24"/>
                  </a:lnTo>
                  <a:lnTo>
                    <a:pt x="533" y="24"/>
                  </a:lnTo>
                  <a:lnTo>
                    <a:pt x="536" y="22"/>
                  </a:lnTo>
                  <a:lnTo>
                    <a:pt x="540" y="22"/>
                  </a:lnTo>
                  <a:lnTo>
                    <a:pt x="543" y="20"/>
                  </a:lnTo>
                  <a:lnTo>
                    <a:pt x="548" y="20"/>
                  </a:lnTo>
                  <a:lnTo>
                    <a:pt x="552" y="20"/>
                  </a:lnTo>
                  <a:lnTo>
                    <a:pt x="557" y="20"/>
                  </a:lnTo>
                  <a:lnTo>
                    <a:pt x="560" y="19"/>
                  </a:lnTo>
                  <a:lnTo>
                    <a:pt x="564" y="19"/>
                  </a:lnTo>
                  <a:lnTo>
                    <a:pt x="569" y="19"/>
                  </a:lnTo>
                  <a:lnTo>
                    <a:pt x="572" y="20"/>
                  </a:lnTo>
                  <a:lnTo>
                    <a:pt x="576" y="20"/>
                  </a:lnTo>
                  <a:lnTo>
                    <a:pt x="581" y="20"/>
                  </a:lnTo>
                  <a:lnTo>
                    <a:pt x="584" y="20"/>
                  </a:lnTo>
                  <a:lnTo>
                    <a:pt x="589" y="22"/>
                  </a:lnTo>
                  <a:lnTo>
                    <a:pt x="593" y="22"/>
                  </a:lnTo>
                  <a:lnTo>
                    <a:pt x="596" y="24"/>
                  </a:lnTo>
                  <a:lnTo>
                    <a:pt x="601" y="24"/>
                  </a:lnTo>
                  <a:lnTo>
                    <a:pt x="604" y="25"/>
                  </a:lnTo>
                  <a:lnTo>
                    <a:pt x="611" y="27"/>
                  </a:lnTo>
                  <a:lnTo>
                    <a:pt x="618" y="29"/>
                  </a:lnTo>
                  <a:lnTo>
                    <a:pt x="627" y="32"/>
                  </a:lnTo>
                  <a:lnTo>
                    <a:pt x="633" y="34"/>
                  </a:lnTo>
                  <a:lnTo>
                    <a:pt x="640" y="36"/>
                  </a:lnTo>
                  <a:lnTo>
                    <a:pt x="647" y="39"/>
                  </a:lnTo>
                  <a:lnTo>
                    <a:pt x="654" y="42"/>
                  </a:lnTo>
                  <a:lnTo>
                    <a:pt x="661" y="46"/>
                  </a:lnTo>
                  <a:lnTo>
                    <a:pt x="667" y="48"/>
                  </a:lnTo>
                  <a:lnTo>
                    <a:pt x="673" y="51"/>
                  </a:lnTo>
                  <a:lnTo>
                    <a:pt x="679" y="53"/>
                  </a:lnTo>
                  <a:lnTo>
                    <a:pt x="686" y="56"/>
                  </a:lnTo>
                  <a:lnTo>
                    <a:pt x="691" y="60"/>
                  </a:lnTo>
                  <a:lnTo>
                    <a:pt x="698" y="63"/>
                  </a:lnTo>
                  <a:lnTo>
                    <a:pt x="705" y="65"/>
                  </a:lnTo>
                  <a:lnTo>
                    <a:pt x="712" y="70"/>
                  </a:lnTo>
                  <a:lnTo>
                    <a:pt x="718" y="71"/>
                  </a:lnTo>
                  <a:lnTo>
                    <a:pt x="725" y="73"/>
                  </a:lnTo>
                  <a:lnTo>
                    <a:pt x="730" y="75"/>
                  </a:lnTo>
                  <a:lnTo>
                    <a:pt x="735" y="78"/>
                  </a:lnTo>
                  <a:lnTo>
                    <a:pt x="742" y="80"/>
                  </a:lnTo>
                  <a:lnTo>
                    <a:pt x="749" y="82"/>
                  </a:lnTo>
                  <a:lnTo>
                    <a:pt x="756" y="83"/>
                  </a:lnTo>
                  <a:lnTo>
                    <a:pt x="764" y="85"/>
                  </a:lnTo>
                  <a:lnTo>
                    <a:pt x="769" y="87"/>
                  </a:lnTo>
                  <a:lnTo>
                    <a:pt x="778" y="87"/>
                  </a:lnTo>
                  <a:lnTo>
                    <a:pt x="781" y="87"/>
                  </a:lnTo>
                  <a:lnTo>
                    <a:pt x="785" y="88"/>
                  </a:lnTo>
                  <a:lnTo>
                    <a:pt x="790" y="88"/>
                  </a:lnTo>
                  <a:lnTo>
                    <a:pt x="793" y="90"/>
                  </a:lnTo>
                  <a:lnTo>
                    <a:pt x="797" y="88"/>
                  </a:lnTo>
                  <a:lnTo>
                    <a:pt x="802" y="88"/>
                  </a:lnTo>
                  <a:lnTo>
                    <a:pt x="805" y="88"/>
                  </a:lnTo>
                  <a:lnTo>
                    <a:pt x="809" y="88"/>
                  </a:lnTo>
                  <a:lnTo>
                    <a:pt x="814" y="88"/>
                  </a:lnTo>
                  <a:lnTo>
                    <a:pt x="817" y="88"/>
                  </a:lnTo>
                  <a:lnTo>
                    <a:pt x="822" y="88"/>
                  </a:lnTo>
                  <a:lnTo>
                    <a:pt x="826" y="88"/>
                  </a:lnTo>
                  <a:lnTo>
                    <a:pt x="831" y="87"/>
                  </a:lnTo>
                  <a:lnTo>
                    <a:pt x="834" y="87"/>
                  </a:lnTo>
                  <a:lnTo>
                    <a:pt x="839" y="85"/>
                  </a:lnTo>
                  <a:lnTo>
                    <a:pt x="843" y="85"/>
                  </a:lnTo>
                  <a:lnTo>
                    <a:pt x="848" y="83"/>
                  </a:lnTo>
                  <a:lnTo>
                    <a:pt x="853" y="83"/>
                  </a:lnTo>
                  <a:lnTo>
                    <a:pt x="858" y="82"/>
                  </a:lnTo>
                  <a:lnTo>
                    <a:pt x="863" y="82"/>
                  </a:lnTo>
                  <a:lnTo>
                    <a:pt x="866" y="80"/>
                  </a:lnTo>
                  <a:lnTo>
                    <a:pt x="870" y="78"/>
                  </a:lnTo>
                  <a:lnTo>
                    <a:pt x="875" y="77"/>
                  </a:lnTo>
                  <a:lnTo>
                    <a:pt x="880" y="77"/>
                  </a:lnTo>
                  <a:lnTo>
                    <a:pt x="883" y="75"/>
                  </a:lnTo>
                  <a:lnTo>
                    <a:pt x="889" y="73"/>
                  </a:lnTo>
                  <a:lnTo>
                    <a:pt x="894" y="73"/>
                  </a:lnTo>
                  <a:lnTo>
                    <a:pt x="900" y="71"/>
                  </a:lnTo>
                  <a:lnTo>
                    <a:pt x="904" y="70"/>
                  </a:lnTo>
                  <a:lnTo>
                    <a:pt x="909" y="68"/>
                  </a:lnTo>
                  <a:lnTo>
                    <a:pt x="914" y="66"/>
                  </a:lnTo>
                  <a:lnTo>
                    <a:pt x="919" y="65"/>
                  </a:lnTo>
                  <a:lnTo>
                    <a:pt x="923" y="63"/>
                  </a:lnTo>
                  <a:lnTo>
                    <a:pt x="928" y="61"/>
                  </a:lnTo>
                  <a:lnTo>
                    <a:pt x="933" y="60"/>
                  </a:lnTo>
                  <a:lnTo>
                    <a:pt x="938" y="58"/>
                  </a:lnTo>
                  <a:lnTo>
                    <a:pt x="941" y="56"/>
                  </a:lnTo>
                  <a:lnTo>
                    <a:pt x="948" y="54"/>
                  </a:lnTo>
                  <a:lnTo>
                    <a:pt x="953" y="53"/>
                  </a:lnTo>
                  <a:lnTo>
                    <a:pt x="958" y="51"/>
                  </a:lnTo>
                  <a:lnTo>
                    <a:pt x="963" y="49"/>
                  </a:lnTo>
                  <a:lnTo>
                    <a:pt x="969" y="48"/>
                  </a:lnTo>
                  <a:lnTo>
                    <a:pt x="974" y="46"/>
                  </a:lnTo>
                  <a:lnTo>
                    <a:pt x="979" y="44"/>
                  </a:lnTo>
                  <a:lnTo>
                    <a:pt x="984" y="42"/>
                  </a:lnTo>
                  <a:lnTo>
                    <a:pt x="989" y="41"/>
                  </a:lnTo>
                  <a:lnTo>
                    <a:pt x="994" y="39"/>
                  </a:lnTo>
                  <a:lnTo>
                    <a:pt x="999" y="37"/>
                  </a:lnTo>
                  <a:lnTo>
                    <a:pt x="1004" y="36"/>
                  </a:lnTo>
                  <a:lnTo>
                    <a:pt x="1009" y="34"/>
                  </a:lnTo>
                  <a:lnTo>
                    <a:pt x="1014" y="32"/>
                  </a:lnTo>
                  <a:lnTo>
                    <a:pt x="1021" y="31"/>
                  </a:lnTo>
                  <a:lnTo>
                    <a:pt x="1026" y="27"/>
                  </a:lnTo>
                  <a:lnTo>
                    <a:pt x="1031" y="25"/>
                  </a:lnTo>
                  <a:lnTo>
                    <a:pt x="1037" y="24"/>
                  </a:lnTo>
                  <a:lnTo>
                    <a:pt x="1042" y="24"/>
                  </a:lnTo>
                  <a:lnTo>
                    <a:pt x="1047" y="20"/>
                  </a:lnTo>
                  <a:lnTo>
                    <a:pt x="1054" y="19"/>
                  </a:lnTo>
                  <a:lnTo>
                    <a:pt x="1059" y="19"/>
                  </a:lnTo>
                  <a:lnTo>
                    <a:pt x="1064" y="17"/>
                  </a:lnTo>
                  <a:lnTo>
                    <a:pt x="1069" y="15"/>
                  </a:lnTo>
                  <a:lnTo>
                    <a:pt x="1076" y="14"/>
                  </a:lnTo>
                  <a:lnTo>
                    <a:pt x="1081" y="12"/>
                  </a:lnTo>
                  <a:lnTo>
                    <a:pt x="1088" y="12"/>
                  </a:lnTo>
                  <a:lnTo>
                    <a:pt x="1093" y="10"/>
                  </a:lnTo>
                  <a:lnTo>
                    <a:pt x="1098" y="8"/>
                  </a:lnTo>
                  <a:lnTo>
                    <a:pt x="1105" y="8"/>
                  </a:lnTo>
                  <a:lnTo>
                    <a:pt x="1111" y="8"/>
                  </a:lnTo>
                  <a:lnTo>
                    <a:pt x="1117" y="7"/>
                  </a:lnTo>
                  <a:lnTo>
                    <a:pt x="1122" y="5"/>
                  </a:lnTo>
                  <a:lnTo>
                    <a:pt x="1128" y="3"/>
                  </a:lnTo>
                  <a:lnTo>
                    <a:pt x="1134" y="3"/>
                  </a:lnTo>
                  <a:lnTo>
                    <a:pt x="1140" y="3"/>
                  </a:lnTo>
                  <a:lnTo>
                    <a:pt x="1145" y="2"/>
                  </a:lnTo>
                  <a:lnTo>
                    <a:pt x="1152" y="2"/>
                  </a:lnTo>
                  <a:lnTo>
                    <a:pt x="1159" y="2"/>
                  </a:lnTo>
                  <a:lnTo>
                    <a:pt x="1164" y="0"/>
                  </a:lnTo>
                  <a:lnTo>
                    <a:pt x="1169" y="0"/>
                  </a:lnTo>
                  <a:lnTo>
                    <a:pt x="1176" y="0"/>
                  </a:lnTo>
                  <a:lnTo>
                    <a:pt x="1183" y="0"/>
                  </a:lnTo>
                  <a:lnTo>
                    <a:pt x="1188" y="0"/>
                  </a:lnTo>
                  <a:lnTo>
                    <a:pt x="1193" y="0"/>
                  </a:lnTo>
                  <a:lnTo>
                    <a:pt x="1198" y="0"/>
                  </a:lnTo>
                  <a:lnTo>
                    <a:pt x="1205" y="0"/>
                  </a:lnTo>
                  <a:lnTo>
                    <a:pt x="1210" y="0"/>
                  </a:lnTo>
                  <a:lnTo>
                    <a:pt x="1215" y="0"/>
                  </a:lnTo>
                  <a:lnTo>
                    <a:pt x="1220" y="0"/>
                  </a:lnTo>
                  <a:lnTo>
                    <a:pt x="1227" y="2"/>
                  </a:lnTo>
                  <a:lnTo>
                    <a:pt x="1232" y="2"/>
                  </a:lnTo>
                  <a:lnTo>
                    <a:pt x="1237" y="3"/>
                  </a:lnTo>
                  <a:lnTo>
                    <a:pt x="1244" y="3"/>
                  </a:lnTo>
                  <a:lnTo>
                    <a:pt x="1249" y="5"/>
                  </a:lnTo>
                  <a:lnTo>
                    <a:pt x="1254" y="5"/>
                  </a:lnTo>
                  <a:lnTo>
                    <a:pt x="1259" y="7"/>
                  </a:lnTo>
                  <a:lnTo>
                    <a:pt x="1265" y="7"/>
                  </a:lnTo>
                  <a:lnTo>
                    <a:pt x="1270" y="8"/>
                  </a:lnTo>
                  <a:lnTo>
                    <a:pt x="1275" y="8"/>
                  </a:lnTo>
                  <a:lnTo>
                    <a:pt x="1280" y="10"/>
                  </a:lnTo>
                  <a:lnTo>
                    <a:pt x="1285" y="12"/>
                  </a:lnTo>
                  <a:lnTo>
                    <a:pt x="1290" y="14"/>
                  </a:lnTo>
                  <a:lnTo>
                    <a:pt x="1295" y="14"/>
                  </a:lnTo>
                  <a:lnTo>
                    <a:pt x="1300" y="15"/>
                  </a:lnTo>
                  <a:lnTo>
                    <a:pt x="1305" y="17"/>
                  </a:lnTo>
                  <a:lnTo>
                    <a:pt x="1311" y="19"/>
                  </a:lnTo>
                  <a:lnTo>
                    <a:pt x="1316" y="20"/>
                  </a:lnTo>
                  <a:lnTo>
                    <a:pt x="1321" y="22"/>
                  </a:lnTo>
                  <a:lnTo>
                    <a:pt x="1326" y="24"/>
                  </a:lnTo>
                  <a:lnTo>
                    <a:pt x="1331" y="25"/>
                  </a:lnTo>
                  <a:lnTo>
                    <a:pt x="1336" y="27"/>
                  </a:lnTo>
                  <a:lnTo>
                    <a:pt x="1341" y="27"/>
                  </a:lnTo>
                  <a:lnTo>
                    <a:pt x="1345" y="29"/>
                  </a:lnTo>
                  <a:lnTo>
                    <a:pt x="1351" y="32"/>
                  </a:lnTo>
                  <a:lnTo>
                    <a:pt x="1356" y="32"/>
                  </a:lnTo>
                  <a:lnTo>
                    <a:pt x="1362" y="34"/>
                  </a:lnTo>
                  <a:lnTo>
                    <a:pt x="1367" y="36"/>
                  </a:lnTo>
                  <a:lnTo>
                    <a:pt x="1372" y="39"/>
                  </a:lnTo>
                  <a:lnTo>
                    <a:pt x="1377" y="41"/>
                  </a:lnTo>
                  <a:lnTo>
                    <a:pt x="1382" y="42"/>
                  </a:lnTo>
                  <a:lnTo>
                    <a:pt x="1387" y="44"/>
                  </a:lnTo>
                  <a:lnTo>
                    <a:pt x="1392" y="46"/>
                  </a:lnTo>
                  <a:lnTo>
                    <a:pt x="1397" y="48"/>
                  </a:lnTo>
                  <a:lnTo>
                    <a:pt x="1402" y="49"/>
                  </a:lnTo>
                  <a:lnTo>
                    <a:pt x="1407" y="51"/>
                  </a:lnTo>
                  <a:lnTo>
                    <a:pt x="1414" y="53"/>
                  </a:lnTo>
                  <a:lnTo>
                    <a:pt x="1419" y="54"/>
                  </a:lnTo>
                  <a:lnTo>
                    <a:pt x="1424" y="56"/>
                  </a:lnTo>
                  <a:lnTo>
                    <a:pt x="1430" y="58"/>
                  </a:lnTo>
                  <a:lnTo>
                    <a:pt x="1435" y="60"/>
                  </a:lnTo>
                  <a:lnTo>
                    <a:pt x="1440" y="61"/>
                  </a:lnTo>
                  <a:lnTo>
                    <a:pt x="1447" y="63"/>
                  </a:lnTo>
                  <a:lnTo>
                    <a:pt x="1452" y="65"/>
                  </a:lnTo>
                  <a:lnTo>
                    <a:pt x="1457" y="66"/>
                  </a:lnTo>
                  <a:lnTo>
                    <a:pt x="1464" y="68"/>
                  </a:lnTo>
                  <a:lnTo>
                    <a:pt x="1469" y="70"/>
                  </a:lnTo>
                  <a:lnTo>
                    <a:pt x="1474" y="70"/>
                  </a:lnTo>
                  <a:lnTo>
                    <a:pt x="1481" y="73"/>
                  </a:lnTo>
                  <a:lnTo>
                    <a:pt x="1486" y="73"/>
                  </a:lnTo>
                  <a:lnTo>
                    <a:pt x="1493" y="75"/>
                  </a:lnTo>
                  <a:lnTo>
                    <a:pt x="1499" y="75"/>
                  </a:lnTo>
                  <a:lnTo>
                    <a:pt x="1506" y="77"/>
                  </a:lnTo>
                  <a:lnTo>
                    <a:pt x="1511" y="78"/>
                  </a:lnTo>
                  <a:lnTo>
                    <a:pt x="1516" y="78"/>
                  </a:lnTo>
                  <a:lnTo>
                    <a:pt x="1521" y="80"/>
                  </a:lnTo>
                  <a:lnTo>
                    <a:pt x="1528" y="80"/>
                  </a:lnTo>
                  <a:lnTo>
                    <a:pt x="1533" y="80"/>
                  </a:lnTo>
                  <a:lnTo>
                    <a:pt x="1538" y="82"/>
                  </a:lnTo>
                  <a:lnTo>
                    <a:pt x="1544" y="82"/>
                  </a:lnTo>
                  <a:lnTo>
                    <a:pt x="1550" y="82"/>
                  </a:lnTo>
                  <a:lnTo>
                    <a:pt x="1554" y="82"/>
                  </a:lnTo>
                  <a:lnTo>
                    <a:pt x="1559" y="82"/>
                  </a:lnTo>
                  <a:lnTo>
                    <a:pt x="1564" y="82"/>
                  </a:lnTo>
                  <a:lnTo>
                    <a:pt x="1569" y="82"/>
                  </a:lnTo>
                  <a:lnTo>
                    <a:pt x="1574" y="82"/>
                  </a:lnTo>
                  <a:lnTo>
                    <a:pt x="1579" y="82"/>
                  </a:lnTo>
                  <a:lnTo>
                    <a:pt x="1584" y="80"/>
                  </a:lnTo>
                  <a:lnTo>
                    <a:pt x="1588" y="80"/>
                  </a:lnTo>
                  <a:lnTo>
                    <a:pt x="1593" y="78"/>
                  </a:lnTo>
                  <a:lnTo>
                    <a:pt x="1596" y="78"/>
                  </a:lnTo>
                  <a:lnTo>
                    <a:pt x="1601" y="77"/>
                  </a:lnTo>
                  <a:lnTo>
                    <a:pt x="1605" y="77"/>
                  </a:lnTo>
                  <a:lnTo>
                    <a:pt x="1610" y="75"/>
                  </a:lnTo>
                  <a:lnTo>
                    <a:pt x="1613" y="75"/>
                  </a:lnTo>
                  <a:lnTo>
                    <a:pt x="1618" y="73"/>
                  </a:lnTo>
                  <a:lnTo>
                    <a:pt x="1622" y="73"/>
                  </a:lnTo>
                  <a:lnTo>
                    <a:pt x="1625" y="71"/>
                  </a:lnTo>
                  <a:lnTo>
                    <a:pt x="1630" y="71"/>
                  </a:lnTo>
                  <a:lnTo>
                    <a:pt x="1634" y="70"/>
                  </a:lnTo>
                  <a:lnTo>
                    <a:pt x="1637" y="68"/>
                  </a:lnTo>
                  <a:lnTo>
                    <a:pt x="1641" y="66"/>
                  </a:lnTo>
                  <a:lnTo>
                    <a:pt x="1646" y="65"/>
                  </a:lnTo>
                  <a:lnTo>
                    <a:pt x="1649" y="63"/>
                  </a:lnTo>
                  <a:lnTo>
                    <a:pt x="1652" y="63"/>
                  </a:lnTo>
                  <a:lnTo>
                    <a:pt x="1659" y="60"/>
                  </a:lnTo>
                  <a:lnTo>
                    <a:pt x="1666" y="56"/>
                  </a:lnTo>
                  <a:lnTo>
                    <a:pt x="1673" y="53"/>
                  </a:lnTo>
                  <a:lnTo>
                    <a:pt x="1680" y="49"/>
                  </a:lnTo>
                  <a:lnTo>
                    <a:pt x="1685" y="44"/>
                  </a:lnTo>
                  <a:lnTo>
                    <a:pt x="1693" y="41"/>
                  </a:lnTo>
                  <a:lnTo>
                    <a:pt x="1698" y="37"/>
                  </a:lnTo>
                  <a:lnTo>
                    <a:pt x="1705" y="34"/>
                  </a:lnTo>
                  <a:lnTo>
                    <a:pt x="1712" y="31"/>
                  </a:lnTo>
                  <a:lnTo>
                    <a:pt x="1717" y="27"/>
                  </a:lnTo>
                  <a:lnTo>
                    <a:pt x="1724" y="24"/>
                  </a:lnTo>
                  <a:lnTo>
                    <a:pt x="1731" y="20"/>
                  </a:lnTo>
                  <a:lnTo>
                    <a:pt x="1738" y="19"/>
                  </a:lnTo>
                  <a:lnTo>
                    <a:pt x="1744" y="15"/>
                  </a:lnTo>
                  <a:lnTo>
                    <a:pt x="1751" y="14"/>
                  </a:lnTo>
                  <a:lnTo>
                    <a:pt x="1758" y="12"/>
                  </a:lnTo>
                  <a:lnTo>
                    <a:pt x="1765" y="10"/>
                  </a:lnTo>
                  <a:lnTo>
                    <a:pt x="1772" y="8"/>
                  </a:lnTo>
                  <a:lnTo>
                    <a:pt x="1778" y="7"/>
                  </a:lnTo>
                  <a:lnTo>
                    <a:pt x="1783" y="5"/>
                  </a:lnTo>
                  <a:lnTo>
                    <a:pt x="1792" y="3"/>
                  </a:lnTo>
                  <a:lnTo>
                    <a:pt x="1799" y="3"/>
                  </a:lnTo>
                  <a:lnTo>
                    <a:pt x="1806" y="3"/>
                  </a:lnTo>
                  <a:lnTo>
                    <a:pt x="1812" y="3"/>
                  </a:lnTo>
                  <a:lnTo>
                    <a:pt x="1819" y="3"/>
                  </a:lnTo>
                  <a:lnTo>
                    <a:pt x="1826" y="3"/>
                  </a:lnTo>
                  <a:lnTo>
                    <a:pt x="1833" y="3"/>
                  </a:lnTo>
                  <a:lnTo>
                    <a:pt x="1841" y="3"/>
                  </a:lnTo>
                  <a:lnTo>
                    <a:pt x="1846" y="3"/>
                  </a:lnTo>
                  <a:lnTo>
                    <a:pt x="1853" y="5"/>
                  </a:lnTo>
                  <a:lnTo>
                    <a:pt x="1860" y="5"/>
                  </a:lnTo>
                  <a:lnTo>
                    <a:pt x="1867" y="8"/>
                  </a:lnTo>
                  <a:lnTo>
                    <a:pt x="1872" y="8"/>
                  </a:lnTo>
                  <a:lnTo>
                    <a:pt x="1879" y="8"/>
                  </a:lnTo>
                  <a:lnTo>
                    <a:pt x="1884" y="10"/>
                  </a:lnTo>
                  <a:lnTo>
                    <a:pt x="1889" y="12"/>
                  </a:lnTo>
                  <a:lnTo>
                    <a:pt x="1894" y="14"/>
                  </a:lnTo>
                  <a:lnTo>
                    <a:pt x="1901" y="15"/>
                  </a:lnTo>
                  <a:lnTo>
                    <a:pt x="1906" y="19"/>
                  </a:lnTo>
                  <a:lnTo>
                    <a:pt x="1911" y="20"/>
                  </a:lnTo>
                  <a:lnTo>
                    <a:pt x="1914" y="24"/>
                  </a:lnTo>
                  <a:lnTo>
                    <a:pt x="1918" y="25"/>
                  </a:lnTo>
                  <a:lnTo>
                    <a:pt x="1921" y="27"/>
                  </a:lnTo>
                  <a:lnTo>
                    <a:pt x="1926" y="31"/>
                  </a:lnTo>
                  <a:lnTo>
                    <a:pt x="1933" y="36"/>
                  </a:lnTo>
                  <a:lnTo>
                    <a:pt x="1938" y="41"/>
                  </a:lnTo>
                  <a:lnTo>
                    <a:pt x="1940" y="46"/>
                  </a:lnTo>
                  <a:lnTo>
                    <a:pt x="1938" y="49"/>
                  </a:lnTo>
                  <a:lnTo>
                    <a:pt x="1935" y="51"/>
                  </a:lnTo>
                  <a:lnTo>
                    <a:pt x="1930" y="53"/>
                  </a:lnTo>
                  <a:lnTo>
                    <a:pt x="1926" y="53"/>
                  </a:lnTo>
                  <a:lnTo>
                    <a:pt x="1921" y="53"/>
                  </a:lnTo>
                  <a:lnTo>
                    <a:pt x="1916" y="53"/>
                  </a:lnTo>
                  <a:lnTo>
                    <a:pt x="1911" y="53"/>
                  </a:lnTo>
                  <a:lnTo>
                    <a:pt x="1906" y="53"/>
                  </a:lnTo>
                  <a:lnTo>
                    <a:pt x="1901" y="51"/>
                  </a:lnTo>
                  <a:lnTo>
                    <a:pt x="1894" y="51"/>
                  </a:lnTo>
                  <a:lnTo>
                    <a:pt x="1889" y="51"/>
                  </a:lnTo>
                  <a:lnTo>
                    <a:pt x="1882" y="49"/>
                  </a:lnTo>
                  <a:lnTo>
                    <a:pt x="1875" y="49"/>
                  </a:lnTo>
                  <a:lnTo>
                    <a:pt x="1869" y="48"/>
                  </a:lnTo>
                  <a:lnTo>
                    <a:pt x="1862" y="48"/>
                  </a:lnTo>
                  <a:lnTo>
                    <a:pt x="1855" y="46"/>
                  </a:lnTo>
                  <a:lnTo>
                    <a:pt x="1848" y="46"/>
                  </a:lnTo>
                  <a:lnTo>
                    <a:pt x="1843" y="44"/>
                  </a:lnTo>
                  <a:lnTo>
                    <a:pt x="1836" y="44"/>
                  </a:lnTo>
                  <a:lnTo>
                    <a:pt x="1829" y="44"/>
                  </a:lnTo>
                  <a:lnTo>
                    <a:pt x="1823" y="42"/>
                  </a:lnTo>
                  <a:lnTo>
                    <a:pt x="1818" y="42"/>
                  </a:lnTo>
                  <a:lnTo>
                    <a:pt x="1812" y="42"/>
                  </a:lnTo>
                  <a:lnTo>
                    <a:pt x="1806" y="42"/>
                  </a:lnTo>
                  <a:lnTo>
                    <a:pt x="1802" y="42"/>
                  </a:lnTo>
                  <a:lnTo>
                    <a:pt x="1797" y="44"/>
                  </a:lnTo>
                  <a:lnTo>
                    <a:pt x="1794" y="44"/>
                  </a:lnTo>
                  <a:lnTo>
                    <a:pt x="1789" y="44"/>
                  </a:lnTo>
                  <a:lnTo>
                    <a:pt x="1785" y="46"/>
                  </a:lnTo>
                  <a:lnTo>
                    <a:pt x="1780" y="48"/>
                  </a:lnTo>
                  <a:lnTo>
                    <a:pt x="1775" y="49"/>
                  </a:lnTo>
                  <a:lnTo>
                    <a:pt x="1770" y="53"/>
                  </a:lnTo>
                  <a:lnTo>
                    <a:pt x="1763" y="54"/>
                  </a:lnTo>
                  <a:lnTo>
                    <a:pt x="1756" y="56"/>
                  </a:lnTo>
                  <a:lnTo>
                    <a:pt x="1751" y="61"/>
                  </a:lnTo>
                  <a:lnTo>
                    <a:pt x="1743" y="63"/>
                  </a:lnTo>
                  <a:lnTo>
                    <a:pt x="1736" y="66"/>
                  </a:lnTo>
                  <a:lnTo>
                    <a:pt x="1727" y="70"/>
                  </a:lnTo>
                  <a:lnTo>
                    <a:pt x="1721" y="73"/>
                  </a:lnTo>
                  <a:lnTo>
                    <a:pt x="1717" y="73"/>
                  </a:lnTo>
                  <a:lnTo>
                    <a:pt x="1714" y="77"/>
                  </a:lnTo>
                  <a:lnTo>
                    <a:pt x="1709" y="77"/>
                  </a:lnTo>
                  <a:lnTo>
                    <a:pt x="1705" y="80"/>
                  </a:lnTo>
                  <a:lnTo>
                    <a:pt x="1700" y="82"/>
                  </a:lnTo>
                  <a:lnTo>
                    <a:pt x="1697" y="83"/>
                  </a:lnTo>
                  <a:lnTo>
                    <a:pt x="1692" y="85"/>
                  </a:lnTo>
                  <a:lnTo>
                    <a:pt x="1688" y="87"/>
                  </a:lnTo>
                  <a:lnTo>
                    <a:pt x="1683" y="88"/>
                  </a:lnTo>
                  <a:lnTo>
                    <a:pt x="1680" y="90"/>
                  </a:lnTo>
                  <a:lnTo>
                    <a:pt x="1675" y="92"/>
                  </a:lnTo>
                  <a:lnTo>
                    <a:pt x="1669" y="94"/>
                  </a:lnTo>
                  <a:lnTo>
                    <a:pt x="1664" y="95"/>
                  </a:lnTo>
                  <a:lnTo>
                    <a:pt x="1661" y="97"/>
                  </a:lnTo>
                  <a:lnTo>
                    <a:pt x="1656" y="99"/>
                  </a:lnTo>
                  <a:lnTo>
                    <a:pt x="1652" y="100"/>
                  </a:lnTo>
                  <a:lnTo>
                    <a:pt x="1647" y="102"/>
                  </a:lnTo>
                  <a:lnTo>
                    <a:pt x="1642" y="104"/>
                  </a:lnTo>
                  <a:lnTo>
                    <a:pt x="1639" y="105"/>
                  </a:lnTo>
                  <a:lnTo>
                    <a:pt x="1634" y="105"/>
                  </a:lnTo>
                  <a:lnTo>
                    <a:pt x="1629" y="107"/>
                  </a:lnTo>
                  <a:lnTo>
                    <a:pt x="1624" y="109"/>
                  </a:lnTo>
                  <a:lnTo>
                    <a:pt x="1620" y="111"/>
                  </a:lnTo>
                  <a:lnTo>
                    <a:pt x="1615" y="112"/>
                  </a:lnTo>
                  <a:lnTo>
                    <a:pt x="1612" y="114"/>
                  </a:lnTo>
                  <a:lnTo>
                    <a:pt x="1607" y="114"/>
                  </a:lnTo>
                  <a:lnTo>
                    <a:pt x="1601" y="116"/>
                  </a:lnTo>
                  <a:lnTo>
                    <a:pt x="1596" y="117"/>
                  </a:lnTo>
                  <a:lnTo>
                    <a:pt x="1591" y="117"/>
                  </a:lnTo>
                  <a:lnTo>
                    <a:pt x="1588" y="119"/>
                  </a:lnTo>
                  <a:lnTo>
                    <a:pt x="1583" y="119"/>
                  </a:lnTo>
                  <a:lnTo>
                    <a:pt x="1579" y="121"/>
                  </a:lnTo>
                  <a:lnTo>
                    <a:pt x="1574" y="121"/>
                  </a:lnTo>
                  <a:lnTo>
                    <a:pt x="1571" y="122"/>
                  </a:lnTo>
                  <a:lnTo>
                    <a:pt x="1566" y="122"/>
                  </a:lnTo>
                  <a:lnTo>
                    <a:pt x="1562" y="122"/>
                  </a:lnTo>
                  <a:lnTo>
                    <a:pt x="1557" y="122"/>
                  </a:lnTo>
                  <a:lnTo>
                    <a:pt x="1554" y="124"/>
                  </a:lnTo>
                  <a:lnTo>
                    <a:pt x="1549" y="124"/>
                  </a:lnTo>
                  <a:lnTo>
                    <a:pt x="1545" y="124"/>
                  </a:lnTo>
                  <a:lnTo>
                    <a:pt x="1540" y="124"/>
                  </a:lnTo>
                  <a:lnTo>
                    <a:pt x="1535" y="124"/>
                  </a:lnTo>
                  <a:lnTo>
                    <a:pt x="1530" y="122"/>
                  </a:lnTo>
                  <a:lnTo>
                    <a:pt x="1527" y="122"/>
                  </a:lnTo>
                  <a:lnTo>
                    <a:pt x="1521" y="122"/>
                  </a:lnTo>
                  <a:lnTo>
                    <a:pt x="1518" y="122"/>
                  </a:lnTo>
                  <a:lnTo>
                    <a:pt x="1513" y="122"/>
                  </a:lnTo>
                  <a:lnTo>
                    <a:pt x="1510" y="122"/>
                  </a:lnTo>
                  <a:lnTo>
                    <a:pt x="1504" y="121"/>
                  </a:lnTo>
                  <a:lnTo>
                    <a:pt x="1499" y="119"/>
                  </a:lnTo>
                  <a:lnTo>
                    <a:pt x="1494" y="119"/>
                  </a:lnTo>
                  <a:lnTo>
                    <a:pt x="1489" y="119"/>
                  </a:lnTo>
                  <a:lnTo>
                    <a:pt x="1484" y="117"/>
                  </a:lnTo>
                  <a:lnTo>
                    <a:pt x="1481" y="116"/>
                  </a:lnTo>
                  <a:lnTo>
                    <a:pt x="1476" y="116"/>
                  </a:lnTo>
                  <a:lnTo>
                    <a:pt x="1470" y="114"/>
                  </a:lnTo>
                  <a:lnTo>
                    <a:pt x="1465" y="114"/>
                  </a:lnTo>
                  <a:lnTo>
                    <a:pt x="1460" y="112"/>
                  </a:lnTo>
                  <a:lnTo>
                    <a:pt x="1455" y="111"/>
                  </a:lnTo>
                  <a:lnTo>
                    <a:pt x="1452" y="111"/>
                  </a:lnTo>
                  <a:lnTo>
                    <a:pt x="1445" y="107"/>
                  </a:lnTo>
                  <a:lnTo>
                    <a:pt x="1442" y="107"/>
                  </a:lnTo>
                  <a:lnTo>
                    <a:pt x="1436" y="105"/>
                  </a:lnTo>
                  <a:lnTo>
                    <a:pt x="1431" y="104"/>
                  </a:lnTo>
                  <a:lnTo>
                    <a:pt x="1426" y="102"/>
                  </a:lnTo>
                  <a:lnTo>
                    <a:pt x="1421" y="100"/>
                  </a:lnTo>
                  <a:lnTo>
                    <a:pt x="1414" y="99"/>
                  </a:lnTo>
                  <a:lnTo>
                    <a:pt x="1411" y="97"/>
                  </a:lnTo>
                  <a:lnTo>
                    <a:pt x="1404" y="97"/>
                  </a:lnTo>
                  <a:lnTo>
                    <a:pt x="1399" y="95"/>
                  </a:lnTo>
                  <a:lnTo>
                    <a:pt x="1394" y="94"/>
                  </a:lnTo>
                  <a:lnTo>
                    <a:pt x="1390" y="92"/>
                  </a:lnTo>
                  <a:lnTo>
                    <a:pt x="1385" y="90"/>
                  </a:lnTo>
                  <a:lnTo>
                    <a:pt x="1379" y="88"/>
                  </a:lnTo>
                  <a:lnTo>
                    <a:pt x="1373" y="87"/>
                  </a:lnTo>
                  <a:lnTo>
                    <a:pt x="1368" y="85"/>
                  </a:lnTo>
                  <a:lnTo>
                    <a:pt x="1363" y="83"/>
                  </a:lnTo>
                  <a:lnTo>
                    <a:pt x="1358" y="82"/>
                  </a:lnTo>
                  <a:lnTo>
                    <a:pt x="1353" y="80"/>
                  </a:lnTo>
                  <a:lnTo>
                    <a:pt x="1348" y="78"/>
                  </a:lnTo>
                  <a:lnTo>
                    <a:pt x="1341" y="77"/>
                  </a:lnTo>
                  <a:lnTo>
                    <a:pt x="1338" y="75"/>
                  </a:lnTo>
                  <a:lnTo>
                    <a:pt x="1331" y="73"/>
                  </a:lnTo>
                  <a:lnTo>
                    <a:pt x="1326" y="71"/>
                  </a:lnTo>
                  <a:lnTo>
                    <a:pt x="1321" y="70"/>
                  </a:lnTo>
                  <a:lnTo>
                    <a:pt x="1317" y="68"/>
                  </a:lnTo>
                  <a:lnTo>
                    <a:pt x="1311" y="66"/>
                  </a:lnTo>
                  <a:lnTo>
                    <a:pt x="1305" y="65"/>
                  </a:lnTo>
                  <a:lnTo>
                    <a:pt x="1300" y="63"/>
                  </a:lnTo>
                  <a:lnTo>
                    <a:pt x="1295" y="61"/>
                  </a:lnTo>
                  <a:lnTo>
                    <a:pt x="1290" y="61"/>
                  </a:lnTo>
                  <a:lnTo>
                    <a:pt x="1285" y="60"/>
                  </a:lnTo>
                  <a:lnTo>
                    <a:pt x="1280" y="56"/>
                  </a:lnTo>
                  <a:lnTo>
                    <a:pt x="1275" y="56"/>
                  </a:lnTo>
                  <a:lnTo>
                    <a:pt x="1268" y="54"/>
                  </a:lnTo>
                  <a:lnTo>
                    <a:pt x="1265" y="53"/>
                  </a:lnTo>
                  <a:lnTo>
                    <a:pt x="1258" y="51"/>
                  </a:lnTo>
                  <a:lnTo>
                    <a:pt x="1254" y="51"/>
                  </a:lnTo>
                  <a:lnTo>
                    <a:pt x="1248" y="49"/>
                  </a:lnTo>
                  <a:lnTo>
                    <a:pt x="1244" y="48"/>
                  </a:lnTo>
                  <a:lnTo>
                    <a:pt x="1237" y="46"/>
                  </a:lnTo>
                  <a:lnTo>
                    <a:pt x="1232" y="46"/>
                  </a:lnTo>
                  <a:lnTo>
                    <a:pt x="1227" y="44"/>
                  </a:lnTo>
                  <a:lnTo>
                    <a:pt x="1224" y="44"/>
                  </a:lnTo>
                  <a:lnTo>
                    <a:pt x="1217" y="42"/>
                  </a:lnTo>
                  <a:lnTo>
                    <a:pt x="1212" y="42"/>
                  </a:lnTo>
                  <a:lnTo>
                    <a:pt x="1207" y="41"/>
                  </a:lnTo>
                  <a:lnTo>
                    <a:pt x="1202" y="41"/>
                  </a:lnTo>
                  <a:lnTo>
                    <a:pt x="1195" y="41"/>
                  </a:lnTo>
                  <a:lnTo>
                    <a:pt x="1191" y="41"/>
                  </a:lnTo>
                  <a:lnTo>
                    <a:pt x="1185" y="41"/>
                  </a:lnTo>
                  <a:lnTo>
                    <a:pt x="1180" y="41"/>
                  </a:lnTo>
                  <a:lnTo>
                    <a:pt x="1174" y="41"/>
                  </a:lnTo>
                  <a:lnTo>
                    <a:pt x="1169" y="41"/>
                  </a:lnTo>
                  <a:lnTo>
                    <a:pt x="1162" y="41"/>
                  </a:lnTo>
                  <a:lnTo>
                    <a:pt x="1157" y="41"/>
                  </a:lnTo>
                  <a:lnTo>
                    <a:pt x="1151" y="41"/>
                  </a:lnTo>
                  <a:lnTo>
                    <a:pt x="1145" y="42"/>
                  </a:lnTo>
                  <a:lnTo>
                    <a:pt x="1140" y="44"/>
                  </a:lnTo>
                  <a:lnTo>
                    <a:pt x="1135" y="44"/>
                  </a:lnTo>
                  <a:lnTo>
                    <a:pt x="1128" y="46"/>
                  </a:lnTo>
                  <a:lnTo>
                    <a:pt x="1123" y="48"/>
                  </a:lnTo>
                  <a:lnTo>
                    <a:pt x="1118" y="48"/>
                  </a:lnTo>
                  <a:lnTo>
                    <a:pt x="1113" y="49"/>
                  </a:lnTo>
                  <a:lnTo>
                    <a:pt x="1106" y="51"/>
                  </a:lnTo>
                  <a:lnTo>
                    <a:pt x="1101" y="53"/>
                  </a:lnTo>
                  <a:lnTo>
                    <a:pt x="1094" y="53"/>
                  </a:lnTo>
                  <a:lnTo>
                    <a:pt x="1089" y="56"/>
                  </a:lnTo>
                  <a:lnTo>
                    <a:pt x="1083" y="56"/>
                  </a:lnTo>
                  <a:lnTo>
                    <a:pt x="1077" y="60"/>
                  </a:lnTo>
                  <a:lnTo>
                    <a:pt x="1071" y="61"/>
                  </a:lnTo>
                  <a:lnTo>
                    <a:pt x="1066" y="63"/>
                  </a:lnTo>
                  <a:lnTo>
                    <a:pt x="1060" y="65"/>
                  </a:lnTo>
                  <a:lnTo>
                    <a:pt x="1055" y="66"/>
                  </a:lnTo>
                  <a:lnTo>
                    <a:pt x="1048" y="70"/>
                  </a:lnTo>
                  <a:lnTo>
                    <a:pt x="1043" y="71"/>
                  </a:lnTo>
                  <a:lnTo>
                    <a:pt x="1038" y="73"/>
                  </a:lnTo>
                  <a:lnTo>
                    <a:pt x="1031" y="73"/>
                  </a:lnTo>
                  <a:lnTo>
                    <a:pt x="1026" y="77"/>
                  </a:lnTo>
                  <a:lnTo>
                    <a:pt x="1021" y="78"/>
                  </a:lnTo>
                  <a:lnTo>
                    <a:pt x="1014" y="80"/>
                  </a:lnTo>
                  <a:lnTo>
                    <a:pt x="1009" y="82"/>
                  </a:lnTo>
                  <a:lnTo>
                    <a:pt x="1004" y="85"/>
                  </a:lnTo>
                  <a:lnTo>
                    <a:pt x="999" y="87"/>
                  </a:lnTo>
                  <a:lnTo>
                    <a:pt x="994" y="88"/>
                  </a:lnTo>
                  <a:lnTo>
                    <a:pt x="989" y="90"/>
                  </a:lnTo>
                  <a:lnTo>
                    <a:pt x="984" y="92"/>
                  </a:lnTo>
                  <a:lnTo>
                    <a:pt x="979" y="94"/>
                  </a:lnTo>
                  <a:lnTo>
                    <a:pt x="974" y="97"/>
                  </a:lnTo>
                  <a:lnTo>
                    <a:pt x="969" y="99"/>
                  </a:lnTo>
                  <a:lnTo>
                    <a:pt x="963" y="100"/>
                  </a:lnTo>
                  <a:lnTo>
                    <a:pt x="958" y="102"/>
                  </a:lnTo>
                  <a:lnTo>
                    <a:pt x="953" y="104"/>
                  </a:lnTo>
                  <a:lnTo>
                    <a:pt x="948" y="105"/>
                  </a:lnTo>
                  <a:lnTo>
                    <a:pt x="943" y="107"/>
                  </a:lnTo>
                  <a:lnTo>
                    <a:pt x="940" y="109"/>
                  </a:lnTo>
                  <a:lnTo>
                    <a:pt x="935" y="111"/>
                  </a:lnTo>
                  <a:lnTo>
                    <a:pt x="931" y="112"/>
                  </a:lnTo>
                  <a:lnTo>
                    <a:pt x="926" y="114"/>
                  </a:lnTo>
                  <a:lnTo>
                    <a:pt x="923" y="116"/>
                  </a:lnTo>
                  <a:lnTo>
                    <a:pt x="917" y="116"/>
                  </a:lnTo>
                  <a:lnTo>
                    <a:pt x="914" y="117"/>
                  </a:lnTo>
                  <a:lnTo>
                    <a:pt x="909" y="119"/>
                  </a:lnTo>
                  <a:lnTo>
                    <a:pt x="906" y="121"/>
                  </a:lnTo>
                  <a:lnTo>
                    <a:pt x="899" y="122"/>
                  </a:lnTo>
                  <a:lnTo>
                    <a:pt x="892" y="124"/>
                  </a:lnTo>
                  <a:lnTo>
                    <a:pt x="883" y="126"/>
                  </a:lnTo>
                  <a:lnTo>
                    <a:pt x="877" y="128"/>
                  </a:lnTo>
                  <a:lnTo>
                    <a:pt x="870" y="128"/>
                  </a:lnTo>
                  <a:lnTo>
                    <a:pt x="865" y="129"/>
                  </a:lnTo>
                  <a:lnTo>
                    <a:pt x="858" y="129"/>
                  </a:lnTo>
                  <a:lnTo>
                    <a:pt x="851" y="131"/>
                  </a:lnTo>
                  <a:lnTo>
                    <a:pt x="843" y="131"/>
                  </a:lnTo>
                  <a:lnTo>
                    <a:pt x="838" y="133"/>
                  </a:lnTo>
                  <a:lnTo>
                    <a:pt x="831" y="133"/>
                  </a:lnTo>
                  <a:lnTo>
                    <a:pt x="824" y="133"/>
                  </a:lnTo>
                  <a:lnTo>
                    <a:pt x="817" y="133"/>
                  </a:lnTo>
                  <a:lnTo>
                    <a:pt x="810" y="133"/>
                  </a:lnTo>
                  <a:lnTo>
                    <a:pt x="804" y="133"/>
                  </a:lnTo>
                  <a:lnTo>
                    <a:pt x="798" y="133"/>
                  </a:lnTo>
                  <a:lnTo>
                    <a:pt x="792" y="133"/>
                  </a:lnTo>
                  <a:lnTo>
                    <a:pt x="785" y="133"/>
                  </a:lnTo>
                  <a:lnTo>
                    <a:pt x="778" y="131"/>
                  </a:lnTo>
                  <a:lnTo>
                    <a:pt x="771" y="129"/>
                  </a:lnTo>
                  <a:lnTo>
                    <a:pt x="764" y="128"/>
                  </a:lnTo>
                  <a:lnTo>
                    <a:pt x="758" y="128"/>
                  </a:lnTo>
                  <a:lnTo>
                    <a:pt x="751" y="126"/>
                  </a:lnTo>
                  <a:lnTo>
                    <a:pt x="744" y="124"/>
                  </a:lnTo>
                  <a:lnTo>
                    <a:pt x="739" y="122"/>
                  </a:lnTo>
                  <a:lnTo>
                    <a:pt x="732" y="121"/>
                  </a:lnTo>
                  <a:lnTo>
                    <a:pt x="725" y="117"/>
                  </a:lnTo>
                  <a:lnTo>
                    <a:pt x="720" y="116"/>
                  </a:lnTo>
                  <a:lnTo>
                    <a:pt x="713" y="112"/>
                  </a:lnTo>
                  <a:lnTo>
                    <a:pt x="707" y="111"/>
                  </a:lnTo>
                  <a:lnTo>
                    <a:pt x="700" y="105"/>
                  </a:lnTo>
                  <a:lnTo>
                    <a:pt x="695" y="102"/>
                  </a:lnTo>
                  <a:lnTo>
                    <a:pt x="688" y="99"/>
                  </a:lnTo>
                  <a:lnTo>
                    <a:pt x="681" y="95"/>
                  </a:lnTo>
                  <a:lnTo>
                    <a:pt x="674" y="92"/>
                  </a:lnTo>
                  <a:lnTo>
                    <a:pt x="667" y="87"/>
                  </a:lnTo>
                  <a:lnTo>
                    <a:pt x="661" y="83"/>
                  </a:lnTo>
                  <a:lnTo>
                    <a:pt x="654" y="82"/>
                  </a:lnTo>
                  <a:lnTo>
                    <a:pt x="647" y="77"/>
                  </a:lnTo>
                  <a:lnTo>
                    <a:pt x="638" y="75"/>
                  </a:lnTo>
                  <a:lnTo>
                    <a:pt x="632" y="73"/>
                  </a:lnTo>
                  <a:lnTo>
                    <a:pt x="625" y="71"/>
                  </a:lnTo>
                  <a:lnTo>
                    <a:pt x="620" y="70"/>
                  </a:lnTo>
                  <a:lnTo>
                    <a:pt x="616" y="70"/>
                  </a:lnTo>
                  <a:lnTo>
                    <a:pt x="613" y="68"/>
                  </a:lnTo>
                  <a:lnTo>
                    <a:pt x="610" y="68"/>
                  </a:lnTo>
                  <a:lnTo>
                    <a:pt x="604" y="66"/>
                  </a:lnTo>
                  <a:lnTo>
                    <a:pt x="601" y="66"/>
                  </a:lnTo>
                  <a:lnTo>
                    <a:pt x="598" y="65"/>
                  </a:lnTo>
                  <a:lnTo>
                    <a:pt x="594" y="65"/>
                  </a:lnTo>
                  <a:lnTo>
                    <a:pt x="589" y="65"/>
                  </a:lnTo>
                  <a:lnTo>
                    <a:pt x="586" y="65"/>
                  </a:lnTo>
                  <a:lnTo>
                    <a:pt x="581" y="63"/>
                  </a:lnTo>
                  <a:lnTo>
                    <a:pt x="577" y="63"/>
                  </a:lnTo>
                  <a:lnTo>
                    <a:pt x="574" y="63"/>
                  </a:lnTo>
                  <a:lnTo>
                    <a:pt x="569" y="63"/>
                  </a:lnTo>
                  <a:lnTo>
                    <a:pt x="565" y="63"/>
                  </a:lnTo>
                  <a:lnTo>
                    <a:pt x="562" y="65"/>
                  </a:lnTo>
                  <a:lnTo>
                    <a:pt x="557" y="65"/>
                  </a:lnTo>
                  <a:lnTo>
                    <a:pt x="553" y="65"/>
                  </a:lnTo>
                  <a:lnTo>
                    <a:pt x="548" y="65"/>
                  </a:lnTo>
                  <a:lnTo>
                    <a:pt x="545" y="65"/>
                  </a:lnTo>
                  <a:lnTo>
                    <a:pt x="540" y="65"/>
                  </a:lnTo>
                  <a:lnTo>
                    <a:pt x="536" y="65"/>
                  </a:lnTo>
                  <a:lnTo>
                    <a:pt x="533" y="65"/>
                  </a:lnTo>
                  <a:lnTo>
                    <a:pt x="528" y="66"/>
                  </a:lnTo>
                  <a:lnTo>
                    <a:pt x="524" y="66"/>
                  </a:lnTo>
                  <a:lnTo>
                    <a:pt x="519" y="68"/>
                  </a:lnTo>
                  <a:lnTo>
                    <a:pt x="516" y="68"/>
                  </a:lnTo>
                  <a:lnTo>
                    <a:pt x="511" y="70"/>
                  </a:lnTo>
                  <a:lnTo>
                    <a:pt x="507" y="70"/>
                  </a:lnTo>
                  <a:lnTo>
                    <a:pt x="502" y="71"/>
                  </a:lnTo>
                  <a:lnTo>
                    <a:pt x="499" y="71"/>
                  </a:lnTo>
                  <a:lnTo>
                    <a:pt x="496" y="73"/>
                  </a:lnTo>
                  <a:lnTo>
                    <a:pt x="490" y="73"/>
                  </a:lnTo>
                  <a:lnTo>
                    <a:pt x="487" y="75"/>
                  </a:lnTo>
                  <a:lnTo>
                    <a:pt x="482" y="77"/>
                  </a:lnTo>
                  <a:lnTo>
                    <a:pt x="479" y="78"/>
                  </a:lnTo>
                  <a:lnTo>
                    <a:pt x="475" y="80"/>
                  </a:lnTo>
                  <a:lnTo>
                    <a:pt x="470" y="82"/>
                  </a:lnTo>
                  <a:lnTo>
                    <a:pt x="467" y="83"/>
                  </a:lnTo>
                  <a:lnTo>
                    <a:pt x="463" y="85"/>
                  </a:lnTo>
                  <a:lnTo>
                    <a:pt x="458" y="87"/>
                  </a:lnTo>
                  <a:lnTo>
                    <a:pt x="455" y="88"/>
                  </a:lnTo>
                  <a:lnTo>
                    <a:pt x="450" y="90"/>
                  </a:lnTo>
                  <a:lnTo>
                    <a:pt x="446" y="94"/>
                  </a:lnTo>
                  <a:lnTo>
                    <a:pt x="441" y="95"/>
                  </a:lnTo>
                  <a:lnTo>
                    <a:pt x="438" y="97"/>
                  </a:lnTo>
                  <a:lnTo>
                    <a:pt x="434" y="100"/>
                  </a:lnTo>
                  <a:lnTo>
                    <a:pt x="429" y="102"/>
                  </a:lnTo>
                  <a:lnTo>
                    <a:pt x="426" y="104"/>
                  </a:lnTo>
                  <a:lnTo>
                    <a:pt x="421" y="105"/>
                  </a:lnTo>
                  <a:lnTo>
                    <a:pt x="417" y="109"/>
                  </a:lnTo>
                  <a:lnTo>
                    <a:pt x="412" y="111"/>
                  </a:lnTo>
                  <a:lnTo>
                    <a:pt x="409" y="112"/>
                  </a:lnTo>
                  <a:lnTo>
                    <a:pt x="404" y="114"/>
                  </a:lnTo>
                  <a:lnTo>
                    <a:pt x="400" y="114"/>
                  </a:lnTo>
                  <a:lnTo>
                    <a:pt x="395" y="117"/>
                  </a:lnTo>
                  <a:lnTo>
                    <a:pt x="390" y="117"/>
                  </a:lnTo>
                  <a:lnTo>
                    <a:pt x="387" y="119"/>
                  </a:lnTo>
                  <a:lnTo>
                    <a:pt x="382" y="119"/>
                  </a:lnTo>
                  <a:lnTo>
                    <a:pt x="376" y="121"/>
                  </a:lnTo>
                  <a:lnTo>
                    <a:pt x="373" y="121"/>
                  </a:lnTo>
                  <a:lnTo>
                    <a:pt x="368" y="122"/>
                  </a:lnTo>
                  <a:lnTo>
                    <a:pt x="365" y="122"/>
                  </a:lnTo>
                  <a:lnTo>
                    <a:pt x="359" y="122"/>
                  </a:lnTo>
                  <a:lnTo>
                    <a:pt x="354" y="122"/>
                  </a:lnTo>
                  <a:lnTo>
                    <a:pt x="349" y="122"/>
                  </a:lnTo>
                  <a:lnTo>
                    <a:pt x="346" y="122"/>
                  </a:lnTo>
                  <a:lnTo>
                    <a:pt x="342" y="122"/>
                  </a:lnTo>
                  <a:lnTo>
                    <a:pt x="337" y="122"/>
                  </a:lnTo>
                  <a:lnTo>
                    <a:pt x="332" y="122"/>
                  </a:lnTo>
                  <a:lnTo>
                    <a:pt x="327" y="122"/>
                  </a:lnTo>
                  <a:lnTo>
                    <a:pt x="324" y="122"/>
                  </a:lnTo>
                  <a:lnTo>
                    <a:pt x="319" y="121"/>
                  </a:lnTo>
                  <a:lnTo>
                    <a:pt x="315" y="121"/>
                  </a:lnTo>
                  <a:lnTo>
                    <a:pt x="310" y="119"/>
                  </a:lnTo>
                  <a:lnTo>
                    <a:pt x="305" y="119"/>
                  </a:lnTo>
                  <a:lnTo>
                    <a:pt x="300" y="119"/>
                  </a:lnTo>
                  <a:lnTo>
                    <a:pt x="297" y="119"/>
                  </a:lnTo>
                  <a:lnTo>
                    <a:pt x="291" y="117"/>
                  </a:lnTo>
                  <a:lnTo>
                    <a:pt x="288" y="117"/>
                  </a:lnTo>
                  <a:lnTo>
                    <a:pt x="283" y="116"/>
                  </a:lnTo>
                  <a:lnTo>
                    <a:pt x="278" y="114"/>
                  </a:lnTo>
                  <a:lnTo>
                    <a:pt x="274" y="112"/>
                  </a:lnTo>
                  <a:lnTo>
                    <a:pt x="271" y="112"/>
                  </a:lnTo>
                  <a:lnTo>
                    <a:pt x="266" y="111"/>
                  </a:lnTo>
                  <a:lnTo>
                    <a:pt x="262" y="111"/>
                  </a:lnTo>
                  <a:lnTo>
                    <a:pt x="257" y="109"/>
                  </a:lnTo>
                  <a:lnTo>
                    <a:pt x="254" y="107"/>
                  </a:lnTo>
                  <a:lnTo>
                    <a:pt x="249" y="105"/>
                  </a:lnTo>
                  <a:lnTo>
                    <a:pt x="244" y="104"/>
                  </a:lnTo>
                  <a:lnTo>
                    <a:pt x="240" y="102"/>
                  </a:lnTo>
                  <a:lnTo>
                    <a:pt x="235" y="102"/>
                  </a:lnTo>
                  <a:lnTo>
                    <a:pt x="232" y="100"/>
                  </a:lnTo>
                  <a:lnTo>
                    <a:pt x="228" y="99"/>
                  </a:lnTo>
                  <a:lnTo>
                    <a:pt x="223" y="97"/>
                  </a:lnTo>
                  <a:lnTo>
                    <a:pt x="220" y="97"/>
                  </a:lnTo>
                  <a:lnTo>
                    <a:pt x="217" y="94"/>
                  </a:lnTo>
                  <a:lnTo>
                    <a:pt x="213" y="94"/>
                  </a:lnTo>
                  <a:lnTo>
                    <a:pt x="210" y="92"/>
                  </a:lnTo>
                  <a:lnTo>
                    <a:pt x="205" y="90"/>
                  </a:lnTo>
                  <a:lnTo>
                    <a:pt x="198" y="87"/>
                  </a:lnTo>
                  <a:lnTo>
                    <a:pt x="193" y="85"/>
                  </a:lnTo>
                  <a:lnTo>
                    <a:pt x="184" y="82"/>
                  </a:lnTo>
                  <a:lnTo>
                    <a:pt x="179" y="78"/>
                  </a:lnTo>
                  <a:lnTo>
                    <a:pt x="172" y="77"/>
                  </a:lnTo>
                  <a:lnTo>
                    <a:pt x="167" y="75"/>
                  </a:lnTo>
                  <a:lnTo>
                    <a:pt x="162" y="73"/>
                  </a:lnTo>
                  <a:lnTo>
                    <a:pt x="157" y="70"/>
                  </a:lnTo>
                  <a:lnTo>
                    <a:pt x="150" y="70"/>
                  </a:lnTo>
                  <a:lnTo>
                    <a:pt x="147" y="68"/>
                  </a:lnTo>
                  <a:lnTo>
                    <a:pt x="140" y="66"/>
                  </a:lnTo>
                  <a:lnTo>
                    <a:pt x="135" y="65"/>
                  </a:lnTo>
                  <a:lnTo>
                    <a:pt x="130" y="65"/>
                  </a:lnTo>
                  <a:lnTo>
                    <a:pt x="125" y="65"/>
                  </a:lnTo>
                  <a:lnTo>
                    <a:pt x="120" y="65"/>
                  </a:lnTo>
                  <a:lnTo>
                    <a:pt x="114" y="65"/>
                  </a:lnTo>
                  <a:lnTo>
                    <a:pt x="109" y="65"/>
                  </a:lnTo>
                  <a:lnTo>
                    <a:pt x="104" y="65"/>
                  </a:lnTo>
                  <a:lnTo>
                    <a:pt x="99" y="65"/>
                  </a:lnTo>
                  <a:lnTo>
                    <a:pt x="94" y="66"/>
                  </a:lnTo>
                  <a:lnTo>
                    <a:pt x="91" y="68"/>
                  </a:lnTo>
                  <a:lnTo>
                    <a:pt x="86" y="70"/>
                  </a:lnTo>
                  <a:lnTo>
                    <a:pt x="82" y="70"/>
                  </a:lnTo>
                  <a:lnTo>
                    <a:pt x="77" y="71"/>
                  </a:lnTo>
                  <a:lnTo>
                    <a:pt x="74" y="73"/>
                  </a:lnTo>
                  <a:lnTo>
                    <a:pt x="69" y="75"/>
                  </a:lnTo>
                  <a:lnTo>
                    <a:pt x="65" y="77"/>
                  </a:lnTo>
                  <a:lnTo>
                    <a:pt x="60" y="78"/>
                  </a:lnTo>
                  <a:lnTo>
                    <a:pt x="57" y="82"/>
                  </a:lnTo>
                  <a:lnTo>
                    <a:pt x="53" y="83"/>
                  </a:lnTo>
                  <a:lnTo>
                    <a:pt x="45" y="87"/>
                  </a:lnTo>
                  <a:lnTo>
                    <a:pt x="40" y="92"/>
                  </a:lnTo>
                  <a:lnTo>
                    <a:pt x="33" y="97"/>
                  </a:lnTo>
                  <a:lnTo>
                    <a:pt x="29" y="102"/>
                  </a:lnTo>
                  <a:lnTo>
                    <a:pt x="24" y="105"/>
                  </a:lnTo>
                  <a:lnTo>
                    <a:pt x="21" y="109"/>
                  </a:lnTo>
                  <a:lnTo>
                    <a:pt x="17" y="109"/>
                  </a:lnTo>
                  <a:lnTo>
                    <a:pt x="14" y="111"/>
                  </a:lnTo>
                  <a:lnTo>
                    <a:pt x="9" y="107"/>
                  </a:lnTo>
                  <a:lnTo>
                    <a:pt x="6" y="102"/>
                  </a:lnTo>
                  <a:lnTo>
                    <a:pt x="2" y="97"/>
                  </a:lnTo>
                  <a:lnTo>
                    <a:pt x="0" y="90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62" name="Freeform 18"/>
            <p:cNvSpPr>
              <a:spLocks/>
            </p:cNvSpPr>
            <p:nvPr/>
          </p:nvSpPr>
          <p:spPr bwMode="auto">
            <a:xfrm>
              <a:off x="7589838" y="4324350"/>
              <a:ext cx="919163" cy="123825"/>
            </a:xfrm>
            <a:custGeom>
              <a:avLst/>
              <a:gdLst/>
              <a:ahLst/>
              <a:cxnLst>
                <a:cxn ang="0">
                  <a:pos x="24" y="93"/>
                </a:cxn>
                <a:cxn ang="0">
                  <a:pos x="68" y="59"/>
                </a:cxn>
                <a:cxn ang="0">
                  <a:pos x="116" y="35"/>
                </a:cxn>
                <a:cxn ang="0">
                  <a:pos x="150" y="30"/>
                </a:cxn>
                <a:cxn ang="0">
                  <a:pos x="185" y="32"/>
                </a:cxn>
                <a:cxn ang="0">
                  <a:pos x="223" y="40"/>
                </a:cxn>
                <a:cxn ang="0">
                  <a:pos x="260" y="52"/>
                </a:cxn>
                <a:cxn ang="0">
                  <a:pos x="298" y="64"/>
                </a:cxn>
                <a:cxn ang="0">
                  <a:pos x="338" y="78"/>
                </a:cxn>
                <a:cxn ang="0">
                  <a:pos x="378" y="88"/>
                </a:cxn>
                <a:cxn ang="0">
                  <a:pos x="418" y="97"/>
                </a:cxn>
                <a:cxn ang="0">
                  <a:pos x="461" y="102"/>
                </a:cxn>
                <a:cxn ang="0">
                  <a:pos x="505" y="102"/>
                </a:cxn>
                <a:cxn ang="0">
                  <a:pos x="549" y="95"/>
                </a:cxn>
                <a:cxn ang="0">
                  <a:pos x="590" y="83"/>
                </a:cxn>
                <a:cxn ang="0">
                  <a:pos x="629" y="68"/>
                </a:cxn>
                <a:cxn ang="0">
                  <a:pos x="669" y="52"/>
                </a:cxn>
                <a:cxn ang="0">
                  <a:pos x="706" y="35"/>
                </a:cxn>
                <a:cxn ang="0">
                  <a:pos x="747" y="18"/>
                </a:cxn>
                <a:cxn ang="0">
                  <a:pos x="791" y="6"/>
                </a:cxn>
                <a:cxn ang="0">
                  <a:pos x="840" y="1"/>
                </a:cxn>
                <a:cxn ang="0">
                  <a:pos x="893" y="1"/>
                </a:cxn>
                <a:cxn ang="0">
                  <a:pos x="946" y="6"/>
                </a:cxn>
                <a:cxn ang="0">
                  <a:pos x="999" y="17"/>
                </a:cxn>
                <a:cxn ang="0">
                  <a:pos x="1045" y="32"/>
                </a:cxn>
                <a:cxn ang="0">
                  <a:pos x="1085" y="47"/>
                </a:cxn>
                <a:cxn ang="0">
                  <a:pos x="1121" y="64"/>
                </a:cxn>
                <a:cxn ang="0">
                  <a:pos x="1155" y="95"/>
                </a:cxn>
                <a:cxn ang="0">
                  <a:pos x="1135" y="107"/>
                </a:cxn>
                <a:cxn ang="0">
                  <a:pos x="1082" y="93"/>
                </a:cxn>
                <a:cxn ang="0">
                  <a:pos x="1050" y="81"/>
                </a:cxn>
                <a:cxn ang="0">
                  <a:pos x="1016" y="71"/>
                </a:cxn>
                <a:cxn ang="0">
                  <a:pos x="971" y="56"/>
                </a:cxn>
                <a:cxn ang="0">
                  <a:pos x="924" y="47"/>
                </a:cxn>
                <a:cxn ang="0">
                  <a:pos x="888" y="47"/>
                </a:cxn>
                <a:cxn ang="0">
                  <a:pos x="849" y="49"/>
                </a:cxn>
                <a:cxn ang="0">
                  <a:pos x="810" y="52"/>
                </a:cxn>
                <a:cxn ang="0">
                  <a:pos x="767" y="59"/>
                </a:cxn>
                <a:cxn ang="0">
                  <a:pos x="726" y="71"/>
                </a:cxn>
                <a:cxn ang="0">
                  <a:pos x="687" y="88"/>
                </a:cxn>
                <a:cxn ang="0">
                  <a:pos x="652" y="105"/>
                </a:cxn>
                <a:cxn ang="0">
                  <a:pos x="616" y="122"/>
                </a:cxn>
                <a:cxn ang="0">
                  <a:pos x="580" y="134"/>
                </a:cxn>
                <a:cxn ang="0">
                  <a:pos x="544" y="143"/>
                </a:cxn>
                <a:cxn ang="0">
                  <a:pos x="509" y="148"/>
                </a:cxn>
                <a:cxn ang="0">
                  <a:pos x="471" y="149"/>
                </a:cxn>
                <a:cxn ang="0">
                  <a:pos x="432" y="144"/>
                </a:cxn>
                <a:cxn ang="0">
                  <a:pos x="393" y="134"/>
                </a:cxn>
                <a:cxn ang="0">
                  <a:pos x="352" y="120"/>
                </a:cxn>
                <a:cxn ang="0">
                  <a:pos x="310" y="105"/>
                </a:cxn>
                <a:cxn ang="0">
                  <a:pos x="264" y="92"/>
                </a:cxn>
                <a:cxn ang="0">
                  <a:pos x="221" y="83"/>
                </a:cxn>
                <a:cxn ang="0">
                  <a:pos x="177" y="80"/>
                </a:cxn>
                <a:cxn ang="0">
                  <a:pos x="134" y="85"/>
                </a:cxn>
                <a:cxn ang="0">
                  <a:pos x="95" y="102"/>
                </a:cxn>
                <a:cxn ang="0">
                  <a:pos x="61" y="131"/>
                </a:cxn>
                <a:cxn ang="0">
                  <a:pos x="36" y="151"/>
                </a:cxn>
                <a:cxn ang="0">
                  <a:pos x="2" y="146"/>
                </a:cxn>
              </a:cxnLst>
              <a:rect l="0" t="0" r="r" b="b"/>
              <a:pathLst>
                <a:path w="1159" h="154">
                  <a:moveTo>
                    <a:pt x="3" y="127"/>
                  </a:moveTo>
                  <a:lnTo>
                    <a:pt x="5" y="122"/>
                  </a:lnTo>
                  <a:lnTo>
                    <a:pt x="8" y="115"/>
                  </a:lnTo>
                  <a:lnTo>
                    <a:pt x="10" y="110"/>
                  </a:lnTo>
                  <a:lnTo>
                    <a:pt x="14" y="107"/>
                  </a:lnTo>
                  <a:lnTo>
                    <a:pt x="17" y="102"/>
                  </a:lnTo>
                  <a:lnTo>
                    <a:pt x="20" y="98"/>
                  </a:lnTo>
                  <a:lnTo>
                    <a:pt x="24" y="93"/>
                  </a:lnTo>
                  <a:lnTo>
                    <a:pt x="27" y="90"/>
                  </a:lnTo>
                  <a:lnTo>
                    <a:pt x="32" y="85"/>
                  </a:lnTo>
                  <a:lnTo>
                    <a:pt x="39" y="81"/>
                  </a:lnTo>
                  <a:lnTo>
                    <a:pt x="42" y="76"/>
                  </a:lnTo>
                  <a:lnTo>
                    <a:pt x="49" y="71"/>
                  </a:lnTo>
                  <a:lnTo>
                    <a:pt x="54" y="68"/>
                  </a:lnTo>
                  <a:lnTo>
                    <a:pt x="61" y="63"/>
                  </a:lnTo>
                  <a:lnTo>
                    <a:pt x="68" y="59"/>
                  </a:lnTo>
                  <a:lnTo>
                    <a:pt x="75" y="54"/>
                  </a:lnTo>
                  <a:lnTo>
                    <a:pt x="82" y="51"/>
                  </a:lnTo>
                  <a:lnTo>
                    <a:pt x="88" y="47"/>
                  </a:lnTo>
                  <a:lnTo>
                    <a:pt x="95" y="44"/>
                  </a:lnTo>
                  <a:lnTo>
                    <a:pt x="102" y="40"/>
                  </a:lnTo>
                  <a:lnTo>
                    <a:pt x="107" y="39"/>
                  </a:lnTo>
                  <a:lnTo>
                    <a:pt x="111" y="37"/>
                  </a:lnTo>
                  <a:lnTo>
                    <a:pt x="116" y="35"/>
                  </a:lnTo>
                  <a:lnTo>
                    <a:pt x="119" y="35"/>
                  </a:lnTo>
                  <a:lnTo>
                    <a:pt x="124" y="34"/>
                  </a:lnTo>
                  <a:lnTo>
                    <a:pt x="128" y="34"/>
                  </a:lnTo>
                  <a:lnTo>
                    <a:pt x="133" y="32"/>
                  </a:lnTo>
                  <a:lnTo>
                    <a:pt x="136" y="32"/>
                  </a:lnTo>
                  <a:lnTo>
                    <a:pt x="141" y="30"/>
                  </a:lnTo>
                  <a:lnTo>
                    <a:pt x="145" y="30"/>
                  </a:lnTo>
                  <a:lnTo>
                    <a:pt x="150" y="30"/>
                  </a:lnTo>
                  <a:lnTo>
                    <a:pt x="153" y="30"/>
                  </a:lnTo>
                  <a:lnTo>
                    <a:pt x="156" y="29"/>
                  </a:lnTo>
                  <a:lnTo>
                    <a:pt x="162" y="29"/>
                  </a:lnTo>
                  <a:lnTo>
                    <a:pt x="167" y="29"/>
                  </a:lnTo>
                  <a:lnTo>
                    <a:pt x="172" y="30"/>
                  </a:lnTo>
                  <a:lnTo>
                    <a:pt x="175" y="30"/>
                  </a:lnTo>
                  <a:lnTo>
                    <a:pt x="180" y="32"/>
                  </a:lnTo>
                  <a:lnTo>
                    <a:pt x="185" y="32"/>
                  </a:lnTo>
                  <a:lnTo>
                    <a:pt x="190" y="34"/>
                  </a:lnTo>
                  <a:lnTo>
                    <a:pt x="196" y="34"/>
                  </a:lnTo>
                  <a:lnTo>
                    <a:pt x="201" y="35"/>
                  </a:lnTo>
                  <a:lnTo>
                    <a:pt x="204" y="35"/>
                  </a:lnTo>
                  <a:lnTo>
                    <a:pt x="209" y="37"/>
                  </a:lnTo>
                  <a:lnTo>
                    <a:pt x="214" y="39"/>
                  </a:lnTo>
                  <a:lnTo>
                    <a:pt x="219" y="39"/>
                  </a:lnTo>
                  <a:lnTo>
                    <a:pt x="223" y="40"/>
                  </a:lnTo>
                  <a:lnTo>
                    <a:pt x="228" y="42"/>
                  </a:lnTo>
                  <a:lnTo>
                    <a:pt x="231" y="44"/>
                  </a:lnTo>
                  <a:lnTo>
                    <a:pt x="236" y="46"/>
                  </a:lnTo>
                  <a:lnTo>
                    <a:pt x="242" y="46"/>
                  </a:lnTo>
                  <a:lnTo>
                    <a:pt x="247" y="47"/>
                  </a:lnTo>
                  <a:lnTo>
                    <a:pt x="252" y="49"/>
                  </a:lnTo>
                  <a:lnTo>
                    <a:pt x="255" y="51"/>
                  </a:lnTo>
                  <a:lnTo>
                    <a:pt x="260" y="52"/>
                  </a:lnTo>
                  <a:lnTo>
                    <a:pt x="265" y="54"/>
                  </a:lnTo>
                  <a:lnTo>
                    <a:pt x="270" y="56"/>
                  </a:lnTo>
                  <a:lnTo>
                    <a:pt x="276" y="57"/>
                  </a:lnTo>
                  <a:lnTo>
                    <a:pt x="281" y="59"/>
                  </a:lnTo>
                  <a:lnTo>
                    <a:pt x="284" y="59"/>
                  </a:lnTo>
                  <a:lnTo>
                    <a:pt x="287" y="61"/>
                  </a:lnTo>
                  <a:lnTo>
                    <a:pt x="293" y="63"/>
                  </a:lnTo>
                  <a:lnTo>
                    <a:pt x="298" y="64"/>
                  </a:lnTo>
                  <a:lnTo>
                    <a:pt x="304" y="66"/>
                  </a:lnTo>
                  <a:lnTo>
                    <a:pt x="308" y="68"/>
                  </a:lnTo>
                  <a:lnTo>
                    <a:pt x="313" y="69"/>
                  </a:lnTo>
                  <a:lnTo>
                    <a:pt x="318" y="71"/>
                  </a:lnTo>
                  <a:lnTo>
                    <a:pt x="323" y="73"/>
                  </a:lnTo>
                  <a:lnTo>
                    <a:pt x="328" y="74"/>
                  </a:lnTo>
                  <a:lnTo>
                    <a:pt x="333" y="76"/>
                  </a:lnTo>
                  <a:lnTo>
                    <a:pt x="338" y="78"/>
                  </a:lnTo>
                  <a:lnTo>
                    <a:pt x="344" y="80"/>
                  </a:lnTo>
                  <a:lnTo>
                    <a:pt x="347" y="81"/>
                  </a:lnTo>
                  <a:lnTo>
                    <a:pt x="354" y="81"/>
                  </a:lnTo>
                  <a:lnTo>
                    <a:pt x="357" y="83"/>
                  </a:lnTo>
                  <a:lnTo>
                    <a:pt x="362" y="85"/>
                  </a:lnTo>
                  <a:lnTo>
                    <a:pt x="367" y="85"/>
                  </a:lnTo>
                  <a:lnTo>
                    <a:pt x="373" y="88"/>
                  </a:lnTo>
                  <a:lnTo>
                    <a:pt x="378" y="88"/>
                  </a:lnTo>
                  <a:lnTo>
                    <a:pt x="383" y="90"/>
                  </a:lnTo>
                  <a:lnTo>
                    <a:pt x="386" y="92"/>
                  </a:lnTo>
                  <a:lnTo>
                    <a:pt x="393" y="93"/>
                  </a:lnTo>
                  <a:lnTo>
                    <a:pt x="398" y="93"/>
                  </a:lnTo>
                  <a:lnTo>
                    <a:pt x="403" y="95"/>
                  </a:lnTo>
                  <a:lnTo>
                    <a:pt x="408" y="95"/>
                  </a:lnTo>
                  <a:lnTo>
                    <a:pt x="413" y="97"/>
                  </a:lnTo>
                  <a:lnTo>
                    <a:pt x="418" y="97"/>
                  </a:lnTo>
                  <a:lnTo>
                    <a:pt x="424" y="98"/>
                  </a:lnTo>
                  <a:lnTo>
                    <a:pt x="429" y="98"/>
                  </a:lnTo>
                  <a:lnTo>
                    <a:pt x="435" y="100"/>
                  </a:lnTo>
                  <a:lnTo>
                    <a:pt x="439" y="100"/>
                  </a:lnTo>
                  <a:lnTo>
                    <a:pt x="446" y="102"/>
                  </a:lnTo>
                  <a:lnTo>
                    <a:pt x="451" y="102"/>
                  </a:lnTo>
                  <a:lnTo>
                    <a:pt x="456" y="102"/>
                  </a:lnTo>
                  <a:lnTo>
                    <a:pt x="461" y="102"/>
                  </a:lnTo>
                  <a:lnTo>
                    <a:pt x="468" y="103"/>
                  </a:lnTo>
                  <a:lnTo>
                    <a:pt x="473" y="103"/>
                  </a:lnTo>
                  <a:lnTo>
                    <a:pt x="478" y="103"/>
                  </a:lnTo>
                  <a:lnTo>
                    <a:pt x="483" y="103"/>
                  </a:lnTo>
                  <a:lnTo>
                    <a:pt x="488" y="103"/>
                  </a:lnTo>
                  <a:lnTo>
                    <a:pt x="495" y="102"/>
                  </a:lnTo>
                  <a:lnTo>
                    <a:pt x="500" y="102"/>
                  </a:lnTo>
                  <a:lnTo>
                    <a:pt x="505" y="102"/>
                  </a:lnTo>
                  <a:lnTo>
                    <a:pt x="512" y="102"/>
                  </a:lnTo>
                  <a:lnTo>
                    <a:pt x="517" y="102"/>
                  </a:lnTo>
                  <a:lnTo>
                    <a:pt x="522" y="100"/>
                  </a:lnTo>
                  <a:lnTo>
                    <a:pt x="529" y="100"/>
                  </a:lnTo>
                  <a:lnTo>
                    <a:pt x="534" y="98"/>
                  </a:lnTo>
                  <a:lnTo>
                    <a:pt x="539" y="97"/>
                  </a:lnTo>
                  <a:lnTo>
                    <a:pt x="544" y="97"/>
                  </a:lnTo>
                  <a:lnTo>
                    <a:pt x="549" y="95"/>
                  </a:lnTo>
                  <a:lnTo>
                    <a:pt x="555" y="95"/>
                  </a:lnTo>
                  <a:lnTo>
                    <a:pt x="560" y="93"/>
                  </a:lnTo>
                  <a:lnTo>
                    <a:pt x="565" y="92"/>
                  </a:lnTo>
                  <a:lnTo>
                    <a:pt x="570" y="90"/>
                  </a:lnTo>
                  <a:lnTo>
                    <a:pt x="575" y="88"/>
                  </a:lnTo>
                  <a:lnTo>
                    <a:pt x="580" y="86"/>
                  </a:lnTo>
                  <a:lnTo>
                    <a:pt x="587" y="85"/>
                  </a:lnTo>
                  <a:lnTo>
                    <a:pt x="590" y="83"/>
                  </a:lnTo>
                  <a:lnTo>
                    <a:pt x="597" y="81"/>
                  </a:lnTo>
                  <a:lnTo>
                    <a:pt x="600" y="80"/>
                  </a:lnTo>
                  <a:lnTo>
                    <a:pt x="606" y="78"/>
                  </a:lnTo>
                  <a:lnTo>
                    <a:pt x="611" y="76"/>
                  </a:lnTo>
                  <a:lnTo>
                    <a:pt x="616" y="74"/>
                  </a:lnTo>
                  <a:lnTo>
                    <a:pt x="619" y="73"/>
                  </a:lnTo>
                  <a:lnTo>
                    <a:pt x="624" y="69"/>
                  </a:lnTo>
                  <a:lnTo>
                    <a:pt x="629" y="68"/>
                  </a:lnTo>
                  <a:lnTo>
                    <a:pt x="635" y="66"/>
                  </a:lnTo>
                  <a:lnTo>
                    <a:pt x="640" y="64"/>
                  </a:lnTo>
                  <a:lnTo>
                    <a:pt x="645" y="63"/>
                  </a:lnTo>
                  <a:lnTo>
                    <a:pt x="648" y="59"/>
                  </a:lnTo>
                  <a:lnTo>
                    <a:pt x="653" y="59"/>
                  </a:lnTo>
                  <a:lnTo>
                    <a:pt x="658" y="56"/>
                  </a:lnTo>
                  <a:lnTo>
                    <a:pt x="663" y="54"/>
                  </a:lnTo>
                  <a:lnTo>
                    <a:pt x="669" y="52"/>
                  </a:lnTo>
                  <a:lnTo>
                    <a:pt x="674" y="51"/>
                  </a:lnTo>
                  <a:lnTo>
                    <a:pt x="677" y="47"/>
                  </a:lnTo>
                  <a:lnTo>
                    <a:pt x="682" y="46"/>
                  </a:lnTo>
                  <a:lnTo>
                    <a:pt x="687" y="44"/>
                  </a:lnTo>
                  <a:lnTo>
                    <a:pt x="692" y="40"/>
                  </a:lnTo>
                  <a:lnTo>
                    <a:pt x="696" y="39"/>
                  </a:lnTo>
                  <a:lnTo>
                    <a:pt x="701" y="37"/>
                  </a:lnTo>
                  <a:lnTo>
                    <a:pt x="706" y="35"/>
                  </a:lnTo>
                  <a:lnTo>
                    <a:pt x="711" y="32"/>
                  </a:lnTo>
                  <a:lnTo>
                    <a:pt x="716" y="30"/>
                  </a:lnTo>
                  <a:lnTo>
                    <a:pt x="721" y="29"/>
                  </a:lnTo>
                  <a:lnTo>
                    <a:pt x="726" y="27"/>
                  </a:lnTo>
                  <a:lnTo>
                    <a:pt x="732" y="23"/>
                  </a:lnTo>
                  <a:lnTo>
                    <a:pt x="737" y="22"/>
                  </a:lnTo>
                  <a:lnTo>
                    <a:pt x="743" y="20"/>
                  </a:lnTo>
                  <a:lnTo>
                    <a:pt x="747" y="18"/>
                  </a:lnTo>
                  <a:lnTo>
                    <a:pt x="754" y="18"/>
                  </a:lnTo>
                  <a:lnTo>
                    <a:pt x="759" y="15"/>
                  </a:lnTo>
                  <a:lnTo>
                    <a:pt x="764" y="15"/>
                  </a:lnTo>
                  <a:lnTo>
                    <a:pt x="769" y="13"/>
                  </a:lnTo>
                  <a:lnTo>
                    <a:pt x="774" y="12"/>
                  </a:lnTo>
                  <a:lnTo>
                    <a:pt x="779" y="10"/>
                  </a:lnTo>
                  <a:lnTo>
                    <a:pt x="786" y="8"/>
                  </a:lnTo>
                  <a:lnTo>
                    <a:pt x="791" y="6"/>
                  </a:lnTo>
                  <a:lnTo>
                    <a:pt x="798" y="6"/>
                  </a:lnTo>
                  <a:lnTo>
                    <a:pt x="805" y="5"/>
                  </a:lnTo>
                  <a:lnTo>
                    <a:pt x="810" y="5"/>
                  </a:lnTo>
                  <a:lnTo>
                    <a:pt x="815" y="3"/>
                  </a:lnTo>
                  <a:lnTo>
                    <a:pt x="822" y="3"/>
                  </a:lnTo>
                  <a:lnTo>
                    <a:pt x="828" y="1"/>
                  </a:lnTo>
                  <a:lnTo>
                    <a:pt x="834" y="1"/>
                  </a:lnTo>
                  <a:lnTo>
                    <a:pt x="840" y="1"/>
                  </a:lnTo>
                  <a:lnTo>
                    <a:pt x="849" y="1"/>
                  </a:lnTo>
                  <a:lnTo>
                    <a:pt x="854" y="1"/>
                  </a:lnTo>
                  <a:lnTo>
                    <a:pt x="861" y="0"/>
                  </a:lnTo>
                  <a:lnTo>
                    <a:pt x="868" y="0"/>
                  </a:lnTo>
                  <a:lnTo>
                    <a:pt x="874" y="0"/>
                  </a:lnTo>
                  <a:lnTo>
                    <a:pt x="880" y="0"/>
                  </a:lnTo>
                  <a:lnTo>
                    <a:pt x="886" y="0"/>
                  </a:lnTo>
                  <a:lnTo>
                    <a:pt x="893" y="1"/>
                  </a:lnTo>
                  <a:lnTo>
                    <a:pt x="902" y="1"/>
                  </a:lnTo>
                  <a:lnTo>
                    <a:pt x="907" y="1"/>
                  </a:lnTo>
                  <a:lnTo>
                    <a:pt x="914" y="1"/>
                  </a:lnTo>
                  <a:lnTo>
                    <a:pt x="920" y="3"/>
                  </a:lnTo>
                  <a:lnTo>
                    <a:pt x="927" y="3"/>
                  </a:lnTo>
                  <a:lnTo>
                    <a:pt x="934" y="5"/>
                  </a:lnTo>
                  <a:lnTo>
                    <a:pt x="941" y="6"/>
                  </a:lnTo>
                  <a:lnTo>
                    <a:pt x="946" y="6"/>
                  </a:lnTo>
                  <a:lnTo>
                    <a:pt x="954" y="8"/>
                  </a:lnTo>
                  <a:lnTo>
                    <a:pt x="959" y="8"/>
                  </a:lnTo>
                  <a:lnTo>
                    <a:pt x="966" y="10"/>
                  </a:lnTo>
                  <a:lnTo>
                    <a:pt x="973" y="10"/>
                  </a:lnTo>
                  <a:lnTo>
                    <a:pt x="980" y="12"/>
                  </a:lnTo>
                  <a:lnTo>
                    <a:pt x="985" y="13"/>
                  </a:lnTo>
                  <a:lnTo>
                    <a:pt x="992" y="15"/>
                  </a:lnTo>
                  <a:lnTo>
                    <a:pt x="999" y="17"/>
                  </a:lnTo>
                  <a:lnTo>
                    <a:pt x="1005" y="18"/>
                  </a:lnTo>
                  <a:lnTo>
                    <a:pt x="1011" y="20"/>
                  </a:lnTo>
                  <a:lnTo>
                    <a:pt x="1016" y="22"/>
                  </a:lnTo>
                  <a:lnTo>
                    <a:pt x="1022" y="23"/>
                  </a:lnTo>
                  <a:lnTo>
                    <a:pt x="1028" y="25"/>
                  </a:lnTo>
                  <a:lnTo>
                    <a:pt x="1034" y="27"/>
                  </a:lnTo>
                  <a:lnTo>
                    <a:pt x="1039" y="29"/>
                  </a:lnTo>
                  <a:lnTo>
                    <a:pt x="1045" y="32"/>
                  </a:lnTo>
                  <a:lnTo>
                    <a:pt x="1051" y="34"/>
                  </a:lnTo>
                  <a:lnTo>
                    <a:pt x="1056" y="35"/>
                  </a:lnTo>
                  <a:lnTo>
                    <a:pt x="1062" y="37"/>
                  </a:lnTo>
                  <a:lnTo>
                    <a:pt x="1067" y="39"/>
                  </a:lnTo>
                  <a:lnTo>
                    <a:pt x="1072" y="40"/>
                  </a:lnTo>
                  <a:lnTo>
                    <a:pt x="1077" y="44"/>
                  </a:lnTo>
                  <a:lnTo>
                    <a:pt x="1082" y="46"/>
                  </a:lnTo>
                  <a:lnTo>
                    <a:pt x="1085" y="47"/>
                  </a:lnTo>
                  <a:lnTo>
                    <a:pt x="1092" y="49"/>
                  </a:lnTo>
                  <a:lnTo>
                    <a:pt x="1096" y="52"/>
                  </a:lnTo>
                  <a:lnTo>
                    <a:pt x="1101" y="54"/>
                  </a:lnTo>
                  <a:lnTo>
                    <a:pt x="1104" y="56"/>
                  </a:lnTo>
                  <a:lnTo>
                    <a:pt x="1109" y="57"/>
                  </a:lnTo>
                  <a:lnTo>
                    <a:pt x="1113" y="59"/>
                  </a:lnTo>
                  <a:lnTo>
                    <a:pt x="1116" y="61"/>
                  </a:lnTo>
                  <a:lnTo>
                    <a:pt x="1121" y="64"/>
                  </a:lnTo>
                  <a:lnTo>
                    <a:pt x="1125" y="66"/>
                  </a:lnTo>
                  <a:lnTo>
                    <a:pt x="1131" y="71"/>
                  </a:lnTo>
                  <a:lnTo>
                    <a:pt x="1136" y="74"/>
                  </a:lnTo>
                  <a:lnTo>
                    <a:pt x="1142" y="80"/>
                  </a:lnTo>
                  <a:lnTo>
                    <a:pt x="1147" y="83"/>
                  </a:lnTo>
                  <a:lnTo>
                    <a:pt x="1150" y="86"/>
                  </a:lnTo>
                  <a:lnTo>
                    <a:pt x="1153" y="92"/>
                  </a:lnTo>
                  <a:lnTo>
                    <a:pt x="1155" y="95"/>
                  </a:lnTo>
                  <a:lnTo>
                    <a:pt x="1159" y="98"/>
                  </a:lnTo>
                  <a:lnTo>
                    <a:pt x="1159" y="103"/>
                  </a:lnTo>
                  <a:lnTo>
                    <a:pt x="1155" y="107"/>
                  </a:lnTo>
                  <a:lnTo>
                    <a:pt x="1152" y="109"/>
                  </a:lnTo>
                  <a:lnTo>
                    <a:pt x="1148" y="109"/>
                  </a:lnTo>
                  <a:lnTo>
                    <a:pt x="1143" y="109"/>
                  </a:lnTo>
                  <a:lnTo>
                    <a:pt x="1140" y="109"/>
                  </a:lnTo>
                  <a:lnTo>
                    <a:pt x="1135" y="107"/>
                  </a:lnTo>
                  <a:lnTo>
                    <a:pt x="1128" y="107"/>
                  </a:lnTo>
                  <a:lnTo>
                    <a:pt x="1123" y="105"/>
                  </a:lnTo>
                  <a:lnTo>
                    <a:pt x="1116" y="105"/>
                  </a:lnTo>
                  <a:lnTo>
                    <a:pt x="1107" y="102"/>
                  </a:lnTo>
                  <a:lnTo>
                    <a:pt x="1101" y="100"/>
                  </a:lnTo>
                  <a:lnTo>
                    <a:pt x="1094" y="98"/>
                  </a:lnTo>
                  <a:lnTo>
                    <a:pt x="1085" y="97"/>
                  </a:lnTo>
                  <a:lnTo>
                    <a:pt x="1082" y="93"/>
                  </a:lnTo>
                  <a:lnTo>
                    <a:pt x="1077" y="93"/>
                  </a:lnTo>
                  <a:lnTo>
                    <a:pt x="1073" y="92"/>
                  </a:lnTo>
                  <a:lnTo>
                    <a:pt x="1070" y="90"/>
                  </a:lnTo>
                  <a:lnTo>
                    <a:pt x="1065" y="88"/>
                  </a:lnTo>
                  <a:lnTo>
                    <a:pt x="1062" y="86"/>
                  </a:lnTo>
                  <a:lnTo>
                    <a:pt x="1058" y="85"/>
                  </a:lnTo>
                  <a:lnTo>
                    <a:pt x="1053" y="85"/>
                  </a:lnTo>
                  <a:lnTo>
                    <a:pt x="1050" y="81"/>
                  </a:lnTo>
                  <a:lnTo>
                    <a:pt x="1045" y="81"/>
                  </a:lnTo>
                  <a:lnTo>
                    <a:pt x="1041" y="80"/>
                  </a:lnTo>
                  <a:lnTo>
                    <a:pt x="1036" y="78"/>
                  </a:lnTo>
                  <a:lnTo>
                    <a:pt x="1033" y="76"/>
                  </a:lnTo>
                  <a:lnTo>
                    <a:pt x="1028" y="74"/>
                  </a:lnTo>
                  <a:lnTo>
                    <a:pt x="1024" y="73"/>
                  </a:lnTo>
                  <a:lnTo>
                    <a:pt x="1021" y="73"/>
                  </a:lnTo>
                  <a:lnTo>
                    <a:pt x="1016" y="71"/>
                  </a:lnTo>
                  <a:lnTo>
                    <a:pt x="1012" y="69"/>
                  </a:lnTo>
                  <a:lnTo>
                    <a:pt x="1007" y="68"/>
                  </a:lnTo>
                  <a:lnTo>
                    <a:pt x="1005" y="66"/>
                  </a:lnTo>
                  <a:lnTo>
                    <a:pt x="997" y="64"/>
                  </a:lnTo>
                  <a:lnTo>
                    <a:pt x="992" y="63"/>
                  </a:lnTo>
                  <a:lnTo>
                    <a:pt x="983" y="59"/>
                  </a:lnTo>
                  <a:lnTo>
                    <a:pt x="978" y="59"/>
                  </a:lnTo>
                  <a:lnTo>
                    <a:pt x="971" y="56"/>
                  </a:lnTo>
                  <a:lnTo>
                    <a:pt x="966" y="56"/>
                  </a:lnTo>
                  <a:lnTo>
                    <a:pt x="961" y="54"/>
                  </a:lnTo>
                  <a:lnTo>
                    <a:pt x="954" y="52"/>
                  </a:lnTo>
                  <a:lnTo>
                    <a:pt x="948" y="51"/>
                  </a:lnTo>
                  <a:lnTo>
                    <a:pt x="942" y="51"/>
                  </a:lnTo>
                  <a:lnTo>
                    <a:pt x="934" y="49"/>
                  </a:lnTo>
                  <a:lnTo>
                    <a:pt x="927" y="47"/>
                  </a:lnTo>
                  <a:lnTo>
                    <a:pt x="924" y="47"/>
                  </a:lnTo>
                  <a:lnTo>
                    <a:pt x="919" y="47"/>
                  </a:lnTo>
                  <a:lnTo>
                    <a:pt x="915" y="47"/>
                  </a:lnTo>
                  <a:lnTo>
                    <a:pt x="912" y="47"/>
                  </a:lnTo>
                  <a:lnTo>
                    <a:pt x="907" y="47"/>
                  </a:lnTo>
                  <a:lnTo>
                    <a:pt x="902" y="47"/>
                  </a:lnTo>
                  <a:lnTo>
                    <a:pt x="897" y="47"/>
                  </a:lnTo>
                  <a:lnTo>
                    <a:pt x="893" y="47"/>
                  </a:lnTo>
                  <a:lnTo>
                    <a:pt x="888" y="47"/>
                  </a:lnTo>
                  <a:lnTo>
                    <a:pt x="883" y="47"/>
                  </a:lnTo>
                  <a:lnTo>
                    <a:pt x="878" y="47"/>
                  </a:lnTo>
                  <a:lnTo>
                    <a:pt x="874" y="47"/>
                  </a:lnTo>
                  <a:lnTo>
                    <a:pt x="869" y="47"/>
                  </a:lnTo>
                  <a:lnTo>
                    <a:pt x="866" y="47"/>
                  </a:lnTo>
                  <a:lnTo>
                    <a:pt x="859" y="47"/>
                  </a:lnTo>
                  <a:lnTo>
                    <a:pt x="856" y="49"/>
                  </a:lnTo>
                  <a:lnTo>
                    <a:pt x="849" y="49"/>
                  </a:lnTo>
                  <a:lnTo>
                    <a:pt x="845" y="49"/>
                  </a:lnTo>
                  <a:lnTo>
                    <a:pt x="840" y="51"/>
                  </a:lnTo>
                  <a:lnTo>
                    <a:pt x="835" y="51"/>
                  </a:lnTo>
                  <a:lnTo>
                    <a:pt x="830" y="51"/>
                  </a:lnTo>
                  <a:lnTo>
                    <a:pt x="825" y="51"/>
                  </a:lnTo>
                  <a:lnTo>
                    <a:pt x="820" y="52"/>
                  </a:lnTo>
                  <a:lnTo>
                    <a:pt x="815" y="52"/>
                  </a:lnTo>
                  <a:lnTo>
                    <a:pt x="810" y="52"/>
                  </a:lnTo>
                  <a:lnTo>
                    <a:pt x="805" y="54"/>
                  </a:lnTo>
                  <a:lnTo>
                    <a:pt x="800" y="54"/>
                  </a:lnTo>
                  <a:lnTo>
                    <a:pt x="794" y="56"/>
                  </a:lnTo>
                  <a:lnTo>
                    <a:pt x="788" y="56"/>
                  </a:lnTo>
                  <a:lnTo>
                    <a:pt x="784" y="57"/>
                  </a:lnTo>
                  <a:lnTo>
                    <a:pt x="777" y="57"/>
                  </a:lnTo>
                  <a:lnTo>
                    <a:pt x="772" y="59"/>
                  </a:lnTo>
                  <a:lnTo>
                    <a:pt x="767" y="59"/>
                  </a:lnTo>
                  <a:lnTo>
                    <a:pt x="762" y="61"/>
                  </a:lnTo>
                  <a:lnTo>
                    <a:pt x="757" y="63"/>
                  </a:lnTo>
                  <a:lnTo>
                    <a:pt x="752" y="64"/>
                  </a:lnTo>
                  <a:lnTo>
                    <a:pt x="747" y="64"/>
                  </a:lnTo>
                  <a:lnTo>
                    <a:pt x="742" y="66"/>
                  </a:lnTo>
                  <a:lnTo>
                    <a:pt x="737" y="68"/>
                  </a:lnTo>
                  <a:lnTo>
                    <a:pt x="732" y="69"/>
                  </a:lnTo>
                  <a:lnTo>
                    <a:pt x="726" y="71"/>
                  </a:lnTo>
                  <a:lnTo>
                    <a:pt x="721" y="73"/>
                  </a:lnTo>
                  <a:lnTo>
                    <a:pt x="714" y="74"/>
                  </a:lnTo>
                  <a:lnTo>
                    <a:pt x="711" y="76"/>
                  </a:lnTo>
                  <a:lnTo>
                    <a:pt x="706" y="80"/>
                  </a:lnTo>
                  <a:lnTo>
                    <a:pt x="701" y="81"/>
                  </a:lnTo>
                  <a:lnTo>
                    <a:pt x="696" y="83"/>
                  </a:lnTo>
                  <a:lnTo>
                    <a:pt x="692" y="85"/>
                  </a:lnTo>
                  <a:lnTo>
                    <a:pt x="687" y="88"/>
                  </a:lnTo>
                  <a:lnTo>
                    <a:pt x="682" y="90"/>
                  </a:lnTo>
                  <a:lnTo>
                    <a:pt x="679" y="92"/>
                  </a:lnTo>
                  <a:lnTo>
                    <a:pt x="675" y="95"/>
                  </a:lnTo>
                  <a:lnTo>
                    <a:pt x="670" y="97"/>
                  </a:lnTo>
                  <a:lnTo>
                    <a:pt x="665" y="98"/>
                  </a:lnTo>
                  <a:lnTo>
                    <a:pt x="660" y="102"/>
                  </a:lnTo>
                  <a:lnTo>
                    <a:pt x="657" y="103"/>
                  </a:lnTo>
                  <a:lnTo>
                    <a:pt x="652" y="105"/>
                  </a:lnTo>
                  <a:lnTo>
                    <a:pt x="648" y="107"/>
                  </a:lnTo>
                  <a:lnTo>
                    <a:pt x="643" y="110"/>
                  </a:lnTo>
                  <a:lnTo>
                    <a:pt x="640" y="112"/>
                  </a:lnTo>
                  <a:lnTo>
                    <a:pt x="635" y="114"/>
                  </a:lnTo>
                  <a:lnTo>
                    <a:pt x="629" y="115"/>
                  </a:lnTo>
                  <a:lnTo>
                    <a:pt x="624" y="117"/>
                  </a:lnTo>
                  <a:lnTo>
                    <a:pt x="621" y="120"/>
                  </a:lnTo>
                  <a:lnTo>
                    <a:pt x="616" y="122"/>
                  </a:lnTo>
                  <a:lnTo>
                    <a:pt x="612" y="124"/>
                  </a:lnTo>
                  <a:lnTo>
                    <a:pt x="607" y="126"/>
                  </a:lnTo>
                  <a:lnTo>
                    <a:pt x="604" y="127"/>
                  </a:lnTo>
                  <a:lnTo>
                    <a:pt x="599" y="129"/>
                  </a:lnTo>
                  <a:lnTo>
                    <a:pt x="595" y="131"/>
                  </a:lnTo>
                  <a:lnTo>
                    <a:pt x="590" y="131"/>
                  </a:lnTo>
                  <a:lnTo>
                    <a:pt x="585" y="132"/>
                  </a:lnTo>
                  <a:lnTo>
                    <a:pt x="580" y="134"/>
                  </a:lnTo>
                  <a:lnTo>
                    <a:pt x="577" y="136"/>
                  </a:lnTo>
                  <a:lnTo>
                    <a:pt x="572" y="137"/>
                  </a:lnTo>
                  <a:lnTo>
                    <a:pt x="566" y="137"/>
                  </a:lnTo>
                  <a:lnTo>
                    <a:pt x="561" y="139"/>
                  </a:lnTo>
                  <a:lnTo>
                    <a:pt x="558" y="141"/>
                  </a:lnTo>
                  <a:lnTo>
                    <a:pt x="553" y="141"/>
                  </a:lnTo>
                  <a:lnTo>
                    <a:pt x="549" y="143"/>
                  </a:lnTo>
                  <a:lnTo>
                    <a:pt x="544" y="143"/>
                  </a:lnTo>
                  <a:lnTo>
                    <a:pt x="541" y="144"/>
                  </a:lnTo>
                  <a:lnTo>
                    <a:pt x="536" y="146"/>
                  </a:lnTo>
                  <a:lnTo>
                    <a:pt x="532" y="146"/>
                  </a:lnTo>
                  <a:lnTo>
                    <a:pt x="527" y="146"/>
                  </a:lnTo>
                  <a:lnTo>
                    <a:pt x="522" y="148"/>
                  </a:lnTo>
                  <a:lnTo>
                    <a:pt x="517" y="148"/>
                  </a:lnTo>
                  <a:lnTo>
                    <a:pt x="514" y="148"/>
                  </a:lnTo>
                  <a:lnTo>
                    <a:pt x="509" y="148"/>
                  </a:lnTo>
                  <a:lnTo>
                    <a:pt x="504" y="149"/>
                  </a:lnTo>
                  <a:lnTo>
                    <a:pt x="498" y="149"/>
                  </a:lnTo>
                  <a:lnTo>
                    <a:pt x="495" y="149"/>
                  </a:lnTo>
                  <a:lnTo>
                    <a:pt x="490" y="149"/>
                  </a:lnTo>
                  <a:lnTo>
                    <a:pt x="485" y="149"/>
                  </a:lnTo>
                  <a:lnTo>
                    <a:pt x="481" y="149"/>
                  </a:lnTo>
                  <a:lnTo>
                    <a:pt x="476" y="149"/>
                  </a:lnTo>
                  <a:lnTo>
                    <a:pt x="471" y="149"/>
                  </a:lnTo>
                  <a:lnTo>
                    <a:pt x="466" y="149"/>
                  </a:lnTo>
                  <a:lnTo>
                    <a:pt x="461" y="149"/>
                  </a:lnTo>
                  <a:lnTo>
                    <a:pt x="458" y="149"/>
                  </a:lnTo>
                  <a:lnTo>
                    <a:pt x="452" y="148"/>
                  </a:lnTo>
                  <a:lnTo>
                    <a:pt x="447" y="148"/>
                  </a:lnTo>
                  <a:lnTo>
                    <a:pt x="442" y="146"/>
                  </a:lnTo>
                  <a:lnTo>
                    <a:pt x="437" y="146"/>
                  </a:lnTo>
                  <a:lnTo>
                    <a:pt x="432" y="144"/>
                  </a:lnTo>
                  <a:lnTo>
                    <a:pt x="427" y="144"/>
                  </a:lnTo>
                  <a:lnTo>
                    <a:pt x="422" y="143"/>
                  </a:lnTo>
                  <a:lnTo>
                    <a:pt x="418" y="143"/>
                  </a:lnTo>
                  <a:lnTo>
                    <a:pt x="413" y="141"/>
                  </a:lnTo>
                  <a:lnTo>
                    <a:pt x="408" y="139"/>
                  </a:lnTo>
                  <a:lnTo>
                    <a:pt x="403" y="137"/>
                  </a:lnTo>
                  <a:lnTo>
                    <a:pt x="398" y="137"/>
                  </a:lnTo>
                  <a:lnTo>
                    <a:pt x="393" y="134"/>
                  </a:lnTo>
                  <a:lnTo>
                    <a:pt x="388" y="134"/>
                  </a:lnTo>
                  <a:lnTo>
                    <a:pt x="383" y="132"/>
                  </a:lnTo>
                  <a:lnTo>
                    <a:pt x="378" y="131"/>
                  </a:lnTo>
                  <a:lnTo>
                    <a:pt x="373" y="129"/>
                  </a:lnTo>
                  <a:lnTo>
                    <a:pt x="367" y="126"/>
                  </a:lnTo>
                  <a:lnTo>
                    <a:pt x="362" y="126"/>
                  </a:lnTo>
                  <a:lnTo>
                    <a:pt x="357" y="122"/>
                  </a:lnTo>
                  <a:lnTo>
                    <a:pt x="352" y="120"/>
                  </a:lnTo>
                  <a:lnTo>
                    <a:pt x="347" y="119"/>
                  </a:lnTo>
                  <a:lnTo>
                    <a:pt x="342" y="117"/>
                  </a:lnTo>
                  <a:lnTo>
                    <a:pt x="337" y="115"/>
                  </a:lnTo>
                  <a:lnTo>
                    <a:pt x="330" y="114"/>
                  </a:lnTo>
                  <a:lnTo>
                    <a:pt x="325" y="110"/>
                  </a:lnTo>
                  <a:lnTo>
                    <a:pt x="320" y="109"/>
                  </a:lnTo>
                  <a:lnTo>
                    <a:pt x="315" y="107"/>
                  </a:lnTo>
                  <a:lnTo>
                    <a:pt x="310" y="105"/>
                  </a:lnTo>
                  <a:lnTo>
                    <a:pt x="303" y="103"/>
                  </a:lnTo>
                  <a:lnTo>
                    <a:pt x="298" y="102"/>
                  </a:lnTo>
                  <a:lnTo>
                    <a:pt x="293" y="100"/>
                  </a:lnTo>
                  <a:lnTo>
                    <a:pt x="287" y="98"/>
                  </a:lnTo>
                  <a:lnTo>
                    <a:pt x="281" y="97"/>
                  </a:lnTo>
                  <a:lnTo>
                    <a:pt x="276" y="95"/>
                  </a:lnTo>
                  <a:lnTo>
                    <a:pt x="270" y="93"/>
                  </a:lnTo>
                  <a:lnTo>
                    <a:pt x="264" y="92"/>
                  </a:lnTo>
                  <a:lnTo>
                    <a:pt x="259" y="90"/>
                  </a:lnTo>
                  <a:lnTo>
                    <a:pt x="253" y="88"/>
                  </a:lnTo>
                  <a:lnTo>
                    <a:pt x="248" y="88"/>
                  </a:lnTo>
                  <a:lnTo>
                    <a:pt x="242" y="86"/>
                  </a:lnTo>
                  <a:lnTo>
                    <a:pt x="236" y="85"/>
                  </a:lnTo>
                  <a:lnTo>
                    <a:pt x="231" y="85"/>
                  </a:lnTo>
                  <a:lnTo>
                    <a:pt x="226" y="85"/>
                  </a:lnTo>
                  <a:lnTo>
                    <a:pt x="221" y="83"/>
                  </a:lnTo>
                  <a:lnTo>
                    <a:pt x="216" y="81"/>
                  </a:lnTo>
                  <a:lnTo>
                    <a:pt x="211" y="81"/>
                  </a:lnTo>
                  <a:lnTo>
                    <a:pt x="206" y="81"/>
                  </a:lnTo>
                  <a:lnTo>
                    <a:pt x="199" y="81"/>
                  </a:lnTo>
                  <a:lnTo>
                    <a:pt x="194" y="81"/>
                  </a:lnTo>
                  <a:lnTo>
                    <a:pt x="187" y="81"/>
                  </a:lnTo>
                  <a:lnTo>
                    <a:pt x="182" y="81"/>
                  </a:lnTo>
                  <a:lnTo>
                    <a:pt x="177" y="80"/>
                  </a:lnTo>
                  <a:lnTo>
                    <a:pt x="172" y="80"/>
                  </a:lnTo>
                  <a:lnTo>
                    <a:pt x="167" y="81"/>
                  </a:lnTo>
                  <a:lnTo>
                    <a:pt x="162" y="81"/>
                  </a:lnTo>
                  <a:lnTo>
                    <a:pt x="156" y="81"/>
                  </a:lnTo>
                  <a:lnTo>
                    <a:pt x="151" y="81"/>
                  </a:lnTo>
                  <a:lnTo>
                    <a:pt x="146" y="83"/>
                  </a:lnTo>
                  <a:lnTo>
                    <a:pt x="141" y="85"/>
                  </a:lnTo>
                  <a:lnTo>
                    <a:pt x="134" y="85"/>
                  </a:lnTo>
                  <a:lnTo>
                    <a:pt x="131" y="86"/>
                  </a:lnTo>
                  <a:lnTo>
                    <a:pt x="124" y="88"/>
                  </a:lnTo>
                  <a:lnTo>
                    <a:pt x="121" y="92"/>
                  </a:lnTo>
                  <a:lnTo>
                    <a:pt x="116" y="93"/>
                  </a:lnTo>
                  <a:lnTo>
                    <a:pt x="111" y="95"/>
                  </a:lnTo>
                  <a:lnTo>
                    <a:pt x="105" y="97"/>
                  </a:lnTo>
                  <a:lnTo>
                    <a:pt x="100" y="100"/>
                  </a:lnTo>
                  <a:lnTo>
                    <a:pt x="95" y="102"/>
                  </a:lnTo>
                  <a:lnTo>
                    <a:pt x="92" y="105"/>
                  </a:lnTo>
                  <a:lnTo>
                    <a:pt x="88" y="107"/>
                  </a:lnTo>
                  <a:lnTo>
                    <a:pt x="83" y="112"/>
                  </a:lnTo>
                  <a:lnTo>
                    <a:pt x="78" y="114"/>
                  </a:lnTo>
                  <a:lnTo>
                    <a:pt x="75" y="119"/>
                  </a:lnTo>
                  <a:lnTo>
                    <a:pt x="70" y="122"/>
                  </a:lnTo>
                  <a:lnTo>
                    <a:pt x="66" y="126"/>
                  </a:lnTo>
                  <a:lnTo>
                    <a:pt x="61" y="131"/>
                  </a:lnTo>
                  <a:lnTo>
                    <a:pt x="58" y="136"/>
                  </a:lnTo>
                  <a:lnTo>
                    <a:pt x="54" y="141"/>
                  </a:lnTo>
                  <a:lnTo>
                    <a:pt x="51" y="146"/>
                  </a:lnTo>
                  <a:lnTo>
                    <a:pt x="49" y="146"/>
                  </a:lnTo>
                  <a:lnTo>
                    <a:pt x="48" y="146"/>
                  </a:lnTo>
                  <a:lnTo>
                    <a:pt x="44" y="148"/>
                  </a:lnTo>
                  <a:lnTo>
                    <a:pt x="41" y="149"/>
                  </a:lnTo>
                  <a:lnTo>
                    <a:pt x="36" y="151"/>
                  </a:lnTo>
                  <a:lnTo>
                    <a:pt x="31" y="153"/>
                  </a:lnTo>
                  <a:lnTo>
                    <a:pt x="27" y="154"/>
                  </a:lnTo>
                  <a:lnTo>
                    <a:pt x="22" y="154"/>
                  </a:lnTo>
                  <a:lnTo>
                    <a:pt x="15" y="154"/>
                  </a:lnTo>
                  <a:lnTo>
                    <a:pt x="12" y="154"/>
                  </a:lnTo>
                  <a:lnTo>
                    <a:pt x="7" y="153"/>
                  </a:lnTo>
                  <a:lnTo>
                    <a:pt x="5" y="151"/>
                  </a:lnTo>
                  <a:lnTo>
                    <a:pt x="2" y="146"/>
                  </a:lnTo>
                  <a:lnTo>
                    <a:pt x="0" y="143"/>
                  </a:lnTo>
                  <a:lnTo>
                    <a:pt x="0" y="137"/>
                  </a:lnTo>
                  <a:lnTo>
                    <a:pt x="0" y="136"/>
                  </a:lnTo>
                  <a:lnTo>
                    <a:pt x="2" y="131"/>
                  </a:lnTo>
                  <a:lnTo>
                    <a:pt x="3" y="127"/>
                  </a:lnTo>
                  <a:lnTo>
                    <a:pt x="3" y="127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64" name="Freeform 20"/>
            <p:cNvSpPr>
              <a:spLocks/>
            </p:cNvSpPr>
            <p:nvPr/>
          </p:nvSpPr>
          <p:spPr bwMode="auto">
            <a:xfrm>
              <a:off x="7164388" y="3695700"/>
              <a:ext cx="782638" cy="546100"/>
            </a:xfrm>
            <a:custGeom>
              <a:avLst/>
              <a:gdLst/>
              <a:ahLst/>
              <a:cxnLst>
                <a:cxn ang="0">
                  <a:pos x="890" y="635"/>
                </a:cxn>
                <a:cxn ang="0">
                  <a:pos x="886" y="591"/>
                </a:cxn>
                <a:cxn ang="0">
                  <a:pos x="878" y="545"/>
                </a:cxn>
                <a:cxn ang="0">
                  <a:pos x="863" y="497"/>
                </a:cxn>
                <a:cxn ang="0">
                  <a:pos x="823" y="443"/>
                </a:cxn>
                <a:cxn ang="0">
                  <a:pos x="776" y="419"/>
                </a:cxn>
                <a:cxn ang="0">
                  <a:pos x="711" y="412"/>
                </a:cxn>
                <a:cxn ang="0">
                  <a:pos x="638" y="411"/>
                </a:cxn>
                <a:cxn ang="0">
                  <a:pos x="563" y="411"/>
                </a:cxn>
                <a:cxn ang="0">
                  <a:pos x="492" y="406"/>
                </a:cxn>
                <a:cxn ang="0">
                  <a:pos x="429" y="387"/>
                </a:cxn>
                <a:cxn ang="0">
                  <a:pos x="378" y="354"/>
                </a:cxn>
                <a:cxn ang="0">
                  <a:pos x="333" y="314"/>
                </a:cxn>
                <a:cxn ang="0">
                  <a:pos x="294" y="269"/>
                </a:cxn>
                <a:cxn ang="0">
                  <a:pos x="257" y="223"/>
                </a:cxn>
                <a:cxn ang="0">
                  <a:pos x="214" y="177"/>
                </a:cxn>
                <a:cxn ang="0">
                  <a:pos x="153" y="131"/>
                </a:cxn>
                <a:cxn ang="0">
                  <a:pos x="102" y="97"/>
                </a:cxn>
                <a:cxn ang="0">
                  <a:pos x="46" y="58"/>
                </a:cxn>
                <a:cxn ang="0">
                  <a:pos x="2" y="7"/>
                </a:cxn>
                <a:cxn ang="0">
                  <a:pos x="51" y="11"/>
                </a:cxn>
                <a:cxn ang="0">
                  <a:pos x="107" y="24"/>
                </a:cxn>
                <a:cxn ang="0">
                  <a:pos x="175" y="36"/>
                </a:cxn>
                <a:cxn ang="0">
                  <a:pos x="248" y="46"/>
                </a:cxn>
                <a:cxn ang="0">
                  <a:pos x="316" y="48"/>
                </a:cxn>
                <a:cxn ang="0">
                  <a:pos x="391" y="38"/>
                </a:cxn>
                <a:cxn ang="0">
                  <a:pos x="500" y="24"/>
                </a:cxn>
                <a:cxn ang="0">
                  <a:pos x="626" y="9"/>
                </a:cxn>
                <a:cxn ang="0">
                  <a:pos x="749" y="0"/>
                </a:cxn>
                <a:cxn ang="0">
                  <a:pos x="849" y="4"/>
                </a:cxn>
                <a:cxn ang="0">
                  <a:pos x="912" y="24"/>
                </a:cxn>
                <a:cxn ang="0">
                  <a:pos x="970" y="74"/>
                </a:cxn>
                <a:cxn ang="0">
                  <a:pos x="982" y="125"/>
                </a:cxn>
                <a:cxn ang="0">
                  <a:pos x="929" y="103"/>
                </a:cxn>
                <a:cxn ang="0">
                  <a:pos x="878" y="80"/>
                </a:cxn>
                <a:cxn ang="0">
                  <a:pos x="817" y="67"/>
                </a:cxn>
                <a:cxn ang="0">
                  <a:pos x="747" y="62"/>
                </a:cxn>
                <a:cxn ang="0">
                  <a:pos x="662" y="63"/>
                </a:cxn>
                <a:cxn ang="0">
                  <a:pos x="568" y="74"/>
                </a:cxn>
                <a:cxn ang="0">
                  <a:pos x="473" y="91"/>
                </a:cxn>
                <a:cxn ang="0">
                  <a:pos x="386" y="99"/>
                </a:cxn>
                <a:cxn ang="0">
                  <a:pos x="313" y="101"/>
                </a:cxn>
                <a:cxn ang="0">
                  <a:pos x="252" y="97"/>
                </a:cxn>
                <a:cxn ang="0">
                  <a:pos x="199" y="91"/>
                </a:cxn>
                <a:cxn ang="0">
                  <a:pos x="213" y="116"/>
                </a:cxn>
                <a:cxn ang="0">
                  <a:pos x="277" y="177"/>
                </a:cxn>
                <a:cxn ang="0">
                  <a:pos x="327" y="247"/>
                </a:cxn>
                <a:cxn ang="0">
                  <a:pos x="383" y="307"/>
                </a:cxn>
                <a:cxn ang="0">
                  <a:pos x="447" y="344"/>
                </a:cxn>
                <a:cxn ang="0">
                  <a:pos x="497" y="360"/>
                </a:cxn>
                <a:cxn ang="0">
                  <a:pos x="570" y="360"/>
                </a:cxn>
                <a:cxn ang="0">
                  <a:pos x="650" y="356"/>
                </a:cxn>
                <a:cxn ang="0">
                  <a:pos x="725" y="363"/>
                </a:cxn>
                <a:cxn ang="0">
                  <a:pos x="791" y="378"/>
                </a:cxn>
                <a:cxn ang="0">
                  <a:pos x="846" y="400"/>
                </a:cxn>
                <a:cxn ang="0">
                  <a:pos x="897" y="445"/>
                </a:cxn>
                <a:cxn ang="0">
                  <a:pos x="919" y="492"/>
                </a:cxn>
                <a:cxn ang="0">
                  <a:pos x="932" y="545"/>
                </a:cxn>
                <a:cxn ang="0">
                  <a:pos x="939" y="598"/>
                </a:cxn>
                <a:cxn ang="0">
                  <a:pos x="944" y="652"/>
                </a:cxn>
                <a:cxn ang="0">
                  <a:pos x="915" y="690"/>
                </a:cxn>
              </a:cxnLst>
              <a:rect l="0" t="0" r="r" b="b"/>
              <a:pathLst>
                <a:path w="987" h="690">
                  <a:moveTo>
                    <a:pt x="898" y="686"/>
                  </a:moveTo>
                  <a:lnTo>
                    <a:pt x="895" y="681"/>
                  </a:lnTo>
                  <a:lnTo>
                    <a:pt x="895" y="678"/>
                  </a:lnTo>
                  <a:lnTo>
                    <a:pt x="893" y="673"/>
                  </a:lnTo>
                  <a:lnTo>
                    <a:pt x="893" y="668"/>
                  </a:lnTo>
                  <a:lnTo>
                    <a:pt x="892" y="661"/>
                  </a:lnTo>
                  <a:lnTo>
                    <a:pt x="892" y="656"/>
                  </a:lnTo>
                  <a:lnTo>
                    <a:pt x="890" y="649"/>
                  </a:lnTo>
                  <a:lnTo>
                    <a:pt x="890" y="644"/>
                  </a:lnTo>
                  <a:lnTo>
                    <a:pt x="890" y="639"/>
                  </a:lnTo>
                  <a:lnTo>
                    <a:pt x="890" y="635"/>
                  </a:lnTo>
                  <a:lnTo>
                    <a:pt x="890" y="632"/>
                  </a:lnTo>
                  <a:lnTo>
                    <a:pt x="890" y="627"/>
                  </a:lnTo>
                  <a:lnTo>
                    <a:pt x="888" y="623"/>
                  </a:lnTo>
                  <a:lnTo>
                    <a:pt x="888" y="620"/>
                  </a:lnTo>
                  <a:lnTo>
                    <a:pt x="888" y="615"/>
                  </a:lnTo>
                  <a:lnTo>
                    <a:pt x="888" y="611"/>
                  </a:lnTo>
                  <a:lnTo>
                    <a:pt x="886" y="608"/>
                  </a:lnTo>
                  <a:lnTo>
                    <a:pt x="886" y="603"/>
                  </a:lnTo>
                  <a:lnTo>
                    <a:pt x="886" y="600"/>
                  </a:lnTo>
                  <a:lnTo>
                    <a:pt x="886" y="594"/>
                  </a:lnTo>
                  <a:lnTo>
                    <a:pt x="886" y="591"/>
                  </a:lnTo>
                  <a:lnTo>
                    <a:pt x="886" y="588"/>
                  </a:lnTo>
                  <a:lnTo>
                    <a:pt x="885" y="583"/>
                  </a:lnTo>
                  <a:lnTo>
                    <a:pt x="885" y="579"/>
                  </a:lnTo>
                  <a:lnTo>
                    <a:pt x="883" y="574"/>
                  </a:lnTo>
                  <a:lnTo>
                    <a:pt x="883" y="571"/>
                  </a:lnTo>
                  <a:lnTo>
                    <a:pt x="883" y="566"/>
                  </a:lnTo>
                  <a:lnTo>
                    <a:pt x="881" y="562"/>
                  </a:lnTo>
                  <a:lnTo>
                    <a:pt x="880" y="557"/>
                  </a:lnTo>
                  <a:lnTo>
                    <a:pt x="880" y="554"/>
                  </a:lnTo>
                  <a:lnTo>
                    <a:pt x="878" y="549"/>
                  </a:lnTo>
                  <a:lnTo>
                    <a:pt x="878" y="545"/>
                  </a:lnTo>
                  <a:lnTo>
                    <a:pt x="876" y="540"/>
                  </a:lnTo>
                  <a:lnTo>
                    <a:pt x="876" y="535"/>
                  </a:lnTo>
                  <a:lnTo>
                    <a:pt x="874" y="531"/>
                  </a:lnTo>
                  <a:lnTo>
                    <a:pt x="874" y="526"/>
                  </a:lnTo>
                  <a:lnTo>
                    <a:pt x="873" y="523"/>
                  </a:lnTo>
                  <a:lnTo>
                    <a:pt x="871" y="520"/>
                  </a:lnTo>
                  <a:lnTo>
                    <a:pt x="869" y="514"/>
                  </a:lnTo>
                  <a:lnTo>
                    <a:pt x="869" y="511"/>
                  </a:lnTo>
                  <a:lnTo>
                    <a:pt x="866" y="506"/>
                  </a:lnTo>
                  <a:lnTo>
                    <a:pt x="864" y="503"/>
                  </a:lnTo>
                  <a:lnTo>
                    <a:pt x="863" y="497"/>
                  </a:lnTo>
                  <a:lnTo>
                    <a:pt x="861" y="494"/>
                  </a:lnTo>
                  <a:lnTo>
                    <a:pt x="859" y="489"/>
                  </a:lnTo>
                  <a:lnTo>
                    <a:pt x="857" y="486"/>
                  </a:lnTo>
                  <a:lnTo>
                    <a:pt x="854" y="480"/>
                  </a:lnTo>
                  <a:lnTo>
                    <a:pt x="852" y="477"/>
                  </a:lnTo>
                  <a:lnTo>
                    <a:pt x="847" y="470"/>
                  </a:lnTo>
                  <a:lnTo>
                    <a:pt x="842" y="462"/>
                  </a:lnTo>
                  <a:lnTo>
                    <a:pt x="837" y="457"/>
                  </a:lnTo>
                  <a:lnTo>
                    <a:pt x="832" y="450"/>
                  </a:lnTo>
                  <a:lnTo>
                    <a:pt x="827" y="446"/>
                  </a:lnTo>
                  <a:lnTo>
                    <a:pt x="823" y="443"/>
                  </a:lnTo>
                  <a:lnTo>
                    <a:pt x="820" y="440"/>
                  </a:lnTo>
                  <a:lnTo>
                    <a:pt x="817" y="438"/>
                  </a:lnTo>
                  <a:lnTo>
                    <a:pt x="813" y="434"/>
                  </a:lnTo>
                  <a:lnTo>
                    <a:pt x="808" y="433"/>
                  </a:lnTo>
                  <a:lnTo>
                    <a:pt x="805" y="429"/>
                  </a:lnTo>
                  <a:lnTo>
                    <a:pt x="800" y="429"/>
                  </a:lnTo>
                  <a:lnTo>
                    <a:pt x="795" y="426"/>
                  </a:lnTo>
                  <a:lnTo>
                    <a:pt x="789" y="424"/>
                  </a:lnTo>
                  <a:lnTo>
                    <a:pt x="784" y="423"/>
                  </a:lnTo>
                  <a:lnTo>
                    <a:pt x="781" y="421"/>
                  </a:lnTo>
                  <a:lnTo>
                    <a:pt x="776" y="419"/>
                  </a:lnTo>
                  <a:lnTo>
                    <a:pt x="771" y="419"/>
                  </a:lnTo>
                  <a:lnTo>
                    <a:pt x="764" y="417"/>
                  </a:lnTo>
                  <a:lnTo>
                    <a:pt x="759" y="417"/>
                  </a:lnTo>
                  <a:lnTo>
                    <a:pt x="754" y="416"/>
                  </a:lnTo>
                  <a:lnTo>
                    <a:pt x="749" y="414"/>
                  </a:lnTo>
                  <a:lnTo>
                    <a:pt x="742" y="412"/>
                  </a:lnTo>
                  <a:lnTo>
                    <a:pt x="737" y="412"/>
                  </a:lnTo>
                  <a:lnTo>
                    <a:pt x="730" y="412"/>
                  </a:lnTo>
                  <a:lnTo>
                    <a:pt x="723" y="412"/>
                  </a:lnTo>
                  <a:lnTo>
                    <a:pt x="718" y="412"/>
                  </a:lnTo>
                  <a:lnTo>
                    <a:pt x="711" y="412"/>
                  </a:lnTo>
                  <a:lnTo>
                    <a:pt x="704" y="411"/>
                  </a:lnTo>
                  <a:lnTo>
                    <a:pt x="698" y="411"/>
                  </a:lnTo>
                  <a:lnTo>
                    <a:pt x="692" y="411"/>
                  </a:lnTo>
                  <a:lnTo>
                    <a:pt x="686" y="411"/>
                  </a:lnTo>
                  <a:lnTo>
                    <a:pt x="679" y="411"/>
                  </a:lnTo>
                  <a:lnTo>
                    <a:pt x="674" y="411"/>
                  </a:lnTo>
                  <a:lnTo>
                    <a:pt x="667" y="411"/>
                  </a:lnTo>
                  <a:lnTo>
                    <a:pt x="660" y="411"/>
                  </a:lnTo>
                  <a:lnTo>
                    <a:pt x="653" y="411"/>
                  </a:lnTo>
                  <a:lnTo>
                    <a:pt x="647" y="411"/>
                  </a:lnTo>
                  <a:lnTo>
                    <a:pt x="638" y="411"/>
                  </a:lnTo>
                  <a:lnTo>
                    <a:pt x="631" y="411"/>
                  </a:lnTo>
                  <a:lnTo>
                    <a:pt x="626" y="411"/>
                  </a:lnTo>
                  <a:lnTo>
                    <a:pt x="619" y="411"/>
                  </a:lnTo>
                  <a:lnTo>
                    <a:pt x="612" y="411"/>
                  </a:lnTo>
                  <a:lnTo>
                    <a:pt x="606" y="411"/>
                  </a:lnTo>
                  <a:lnTo>
                    <a:pt x="597" y="411"/>
                  </a:lnTo>
                  <a:lnTo>
                    <a:pt x="590" y="411"/>
                  </a:lnTo>
                  <a:lnTo>
                    <a:pt x="584" y="411"/>
                  </a:lnTo>
                  <a:lnTo>
                    <a:pt x="577" y="411"/>
                  </a:lnTo>
                  <a:lnTo>
                    <a:pt x="570" y="411"/>
                  </a:lnTo>
                  <a:lnTo>
                    <a:pt x="563" y="411"/>
                  </a:lnTo>
                  <a:lnTo>
                    <a:pt x="558" y="411"/>
                  </a:lnTo>
                  <a:lnTo>
                    <a:pt x="551" y="411"/>
                  </a:lnTo>
                  <a:lnTo>
                    <a:pt x="544" y="409"/>
                  </a:lnTo>
                  <a:lnTo>
                    <a:pt x="538" y="409"/>
                  </a:lnTo>
                  <a:lnTo>
                    <a:pt x="529" y="409"/>
                  </a:lnTo>
                  <a:lnTo>
                    <a:pt x="524" y="409"/>
                  </a:lnTo>
                  <a:lnTo>
                    <a:pt x="517" y="407"/>
                  </a:lnTo>
                  <a:lnTo>
                    <a:pt x="510" y="407"/>
                  </a:lnTo>
                  <a:lnTo>
                    <a:pt x="504" y="406"/>
                  </a:lnTo>
                  <a:lnTo>
                    <a:pt x="497" y="406"/>
                  </a:lnTo>
                  <a:lnTo>
                    <a:pt x="492" y="406"/>
                  </a:lnTo>
                  <a:lnTo>
                    <a:pt x="485" y="404"/>
                  </a:lnTo>
                  <a:lnTo>
                    <a:pt x="480" y="402"/>
                  </a:lnTo>
                  <a:lnTo>
                    <a:pt x="473" y="400"/>
                  </a:lnTo>
                  <a:lnTo>
                    <a:pt x="466" y="400"/>
                  </a:lnTo>
                  <a:lnTo>
                    <a:pt x="461" y="399"/>
                  </a:lnTo>
                  <a:lnTo>
                    <a:pt x="456" y="397"/>
                  </a:lnTo>
                  <a:lnTo>
                    <a:pt x="451" y="395"/>
                  </a:lnTo>
                  <a:lnTo>
                    <a:pt x="444" y="394"/>
                  </a:lnTo>
                  <a:lnTo>
                    <a:pt x="439" y="392"/>
                  </a:lnTo>
                  <a:lnTo>
                    <a:pt x="432" y="389"/>
                  </a:lnTo>
                  <a:lnTo>
                    <a:pt x="429" y="387"/>
                  </a:lnTo>
                  <a:lnTo>
                    <a:pt x="424" y="385"/>
                  </a:lnTo>
                  <a:lnTo>
                    <a:pt x="419" y="382"/>
                  </a:lnTo>
                  <a:lnTo>
                    <a:pt x="413" y="378"/>
                  </a:lnTo>
                  <a:lnTo>
                    <a:pt x="408" y="377"/>
                  </a:lnTo>
                  <a:lnTo>
                    <a:pt x="403" y="373"/>
                  </a:lnTo>
                  <a:lnTo>
                    <a:pt x="400" y="370"/>
                  </a:lnTo>
                  <a:lnTo>
                    <a:pt x="395" y="368"/>
                  </a:lnTo>
                  <a:lnTo>
                    <a:pt x="390" y="365"/>
                  </a:lnTo>
                  <a:lnTo>
                    <a:pt x="386" y="361"/>
                  </a:lnTo>
                  <a:lnTo>
                    <a:pt x="381" y="358"/>
                  </a:lnTo>
                  <a:lnTo>
                    <a:pt x="378" y="354"/>
                  </a:lnTo>
                  <a:lnTo>
                    <a:pt x="373" y="351"/>
                  </a:lnTo>
                  <a:lnTo>
                    <a:pt x="369" y="348"/>
                  </a:lnTo>
                  <a:lnTo>
                    <a:pt x="366" y="344"/>
                  </a:lnTo>
                  <a:lnTo>
                    <a:pt x="361" y="341"/>
                  </a:lnTo>
                  <a:lnTo>
                    <a:pt x="357" y="337"/>
                  </a:lnTo>
                  <a:lnTo>
                    <a:pt x="352" y="332"/>
                  </a:lnTo>
                  <a:lnTo>
                    <a:pt x="349" y="331"/>
                  </a:lnTo>
                  <a:lnTo>
                    <a:pt x="345" y="327"/>
                  </a:lnTo>
                  <a:lnTo>
                    <a:pt x="342" y="324"/>
                  </a:lnTo>
                  <a:lnTo>
                    <a:pt x="337" y="319"/>
                  </a:lnTo>
                  <a:lnTo>
                    <a:pt x="333" y="314"/>
                  </a:lnTo>
                  <a:lnTo>
                    <a:pt x="330" y="310"/>
                  </a:lnTo>
                  <a:lnTo>
                    <a:pt x="327" y="307"/>
                  </a:lnTo>
                  <a:lnTo>
                    <a:pt x="323" y="302"/>
                  </a:lnTo>
                  <a:lnTo>
                    <a:pt x="320" y="298"/>
                  </a:lnTo>
                  <a:lnTo>
                    <a:pt x="316" y="293"/>
                  </a:lnTo>
                  <a:lnTo>
                    <a:pt x="313" y="290"/>
                  </a:lnTo>
                  <a:lnTo>
                    <a:pt x="310" y="285"/>
                  </a:lnTo>
                  <a:lnTo>
                    <a:pt x="305" y="281"/>
                  </a:lnTo>
                  <a:lnTo>
                    <a:pt x="301" y="276"/>
                  </a:lnTo>
                  <a:lnTo>
                    <a:pt x="299" y="273"/>
                  </a:lnTo>
                  <a:lnTo>
                    <a:pt x="294" y="269"/>
                  </a:lnTo>
                  <a:lnTo>
                    <a:pt x="293" y="266"/>
                  </a:lnTo>
                  <a:lnTo>
                    <a:pt x="288" y="261"/>
                  </a:lnTo>
                  <a:lnTo>
                    <a:pt x="284" y="257"/>
                  </a:lnTo>
                  <a:lnTo>
                    <a:pt x="281" y="252"/>
                  </a:lnTo>
                  <a:lnTo>
                    <a:pt x="277" y="249"/>
                  </a:lnTo>
                  <a:lnTo>
                    <a:pt x="274" y="244"/>
                  </a:lnTo>
                  <a:lnTo>
                    <a:pt x="271" y="240"/>
                  </a:lnTo>
                  <a:lnTo>
                    <a:pt x="267" y="235"/>
                  </a:lnTo>
                  <a:lnTo>
                    <a:pt x="264" y="232"/>
                  </a:lnTo>
                  <a:lnTo>
                    <a:pt x="260" y="227"/>
                  </a:lnTo>
                  <a:lnTo>
                    <a:pt x="257" y="223"/>
                  </a:lnTo>
                  <a:lnTo>
                    <a:pt x="252" y="218"/>
                  </a:lnTo>
                  <a:lnTo>
                    <a:pt x="248" y="215"/>
                  </a:lnTo>
                  <a:lnTo>
                    <a:pt x="245" y="210"/>
                  </a:lnTo>
                  <a:lnTo>
                    <a:pt x="242" y="206"/>
                  </a:lnTo>
                  <a:lnTo>
                    <a:pt x="236" y="201"/>
                  </a:lnTo>
                  <a:lnTo>
                    <a:pt x="235" y="198"/>
                  </a:lnTo>
                  <a:lnTo>
                    <a:pt x="230" y="194"/>
                  </a:lnTo>
                  <a:lnTo>
                    <a:pt x="226" y="191"/>
                  </a:lnTo>
                  <a:lnTo>
                    <a:pt x="223" y="186"/>
                  </a:lnTo>
                  <a:lnTo>
                    <a:pt x="218" y="183"/>
                  </a:lnTo>
                  <a:lnTo>
                    <a:pt x="214" y="177"/>
                  </a:lnTo>
                  <a:lnTo>
                    <a:pt x="209" y="174"/>
                  </a:lnTo>
                  <a:lnTo>
                    <a:pt x="206" y="171"/>
                  </a:lnTo>
                  <a:lnTo>
                    <a:pt x="201" y="167"/>
                  </a:lnTo>
                  <a:lnTo>
                    <a:pt x="197" y="164"/>
                  </a:lnTo>
                  <a:lnTo>
                    <a:pt x="192" y="160"/>
                  </a:lnTo>
                  <a:lnTo>
                    <a:pt x="185" y="155"/>
                  </a:lnTo>
                  <a:lnTo>
                    <a:pt x="180" y="152"/>
                  </a:lnTo>
                  <a:lnTo>
                    <a:pt x="174" y="147"/>
                  </a:lnTo>
                  <a:lnTo>
                    <a:pt x="167" y="142"/>
                  </a:lnTo>
                  <a:lnTo>
                    <a:pt x="160" y="137"/>
                  </a:lnTo>
                  <a:lnTo>
                    <a:pt x="153" y="131"/>
                  </a:lnTo>
                  <a:lnTo>
                    <a:pt x="145" y="126"/>
                  </a:lnTo>
                  <a:lnTo>
                    <a:pt x="138" y="121"/>
                  </a:lnTo>
                  <a:lnTo>
                    <a:pt x="133" y="118"/>
                  </a:lnTo>
                  <a:lnTo>
                    <a:pt x="129" y="116"/>
                  </a:lnTo>
                  <a:lnTo>
                    <a:pt x="124" y="113"/>
                  </a:lnTo>
                  <a:lnTo>
                    <a:pt x="121" y="111"/>
                  </a:lnTo>
                  <a:lnTo>
                    <a:pt x="117" y="108"/>
                  </a:lnTo>
                  <a:lnTo>
                    <a:pt x="112" y="104"/>
                  </a:lnTo>
                  <a:lnTo>
                    <a:pt x="109" y="103"/>
                  </a:lnTo>
                  <a:lnTo>
                    <a:pt x="105" y="99"/>
                  </a:lnTo>
                  <a:lnTo>
                    <a:pt x="102" y="97"/>
                  </a:lnTo>
                  <a:lnTo>
                    <a:pt x="97" y="94"/>
                  </a:lnTo>
                  <a:lnTo>
                    <a:pt x="94" y="92"/>
                  </a:lnTo>
                  <a:lnTo>
                    <a:pt x="90" y="89"/>
                  </a:lnTo>
                  <a:lnTo>
                    <a:pt x="82" y="84"/>
                  </a:lnTo>
                  <a:lnTo>
                    <a:pt x="75" y="79"/>
                  </a:lnTo>
                  <a:lnTo>
                    <a:pt x="71" y="75"/>
                  </a:lnTo>
                  <a:lnTo>
                    <a:pt x="66" y="72"/>
                  </a:lnTo>
                  <a:lnTo>
                    <a:pt x="63" y="70"/>
                  </a:lnTo>
                  <a:lnTo>
                    <a:pt x="60" y="69"/>
                  </a:lnTo>
                  <a:lnTo>
                    <a:pt x="51" y="63"/>
                  </a:lnTo>
                  <a:lnTo>
                    <a:pt x="46" y="58"/>
                  </a:lnTo>
                  <a:lnTo>
                    <a:pt x="39" y="53"/>
                  </a:lnTo>
                  <a:lnTo>
                    <a:pt x="34" y="48"/>
                  </a:lnTo>
                  <a:lnTo>
                    <a:pt x="27" y="43"/>
                  </a:lnTo>
                  <a:lnTo>
                    <a:pt x="22" y="40"/>
                  </a:lnTo>
                  <a:lnTo>
                    <a:pt x="17" y="34"/>
                  </a:lnTo>
                  <a:lnTo>
                    <a:pt x="14" y="29"/>
                  </a:lnTo>
                  <a:lnTo>
                    <a:pt x="9" y="26"/>
                  </a:lnTo>
                  <a:lnTo>
                    <a:pt x="7" y="23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2" y="7"/>
                  </a:lnTo>
                  <a:lnTo>
                    <a:pt x="7" y="6"/>
                  </a:lnTo>
                  <a:lnTo>
                    <a:pt x="10" y="6"/>
                  </a:lnTo>
                  <a:lnTo>
                    <a:pt x="15" y="6"/>
                  </a:lnTo>
                  <a:lnTo>
                    <a:pt x="22" y="6"/>
                  </a:lnTo>
                  <a:lnTo>
                    <a:pt x="29" y="7"/>
                  </a:lnTo>
                  <a:lnTo>
                    <a:pt x="31" y="7"/>
                  </a:lnTo>
                  <a:lnTo>
                    <a:pt x="36" y="9"/>
                  </a:lnTo>
                  <a:lnTo>
                    <a:pt x="39" y="9"/>
                  </a:lnTo>
                  <a:lnTo>
                    <a:pt x="43" y="9"/>
                  </a:lnTo>
                  <a:lnTo>
                    <a:pt x="46" y="11"/>
                  </a:lnTo>
                  <a:lnTo>
                    <a:pt x="51" y="11"/>
                  </a:lnTo>
                  <a:lnTo>
                    <a:pt x="54" y="12"/>
                  </a:lnTo>
                  <a:lnTo>
                    <a:pt x="60" y="14"/>
                  </a:lnTo>
                  <a:lnTo>
                    <a:pt x="65" y="14"/>
                  </a:lnTo>
                  <a:lnTo>
                    <a:pt x="70" y="16"/>
                  </a:lnTo>
                  <a:lnTo>
                    <a:pt x="75" y="16"/>
                  </a:lnTo>
                  <a:lnTo>
                    <a:pt x="80" y="17"/>
                  </a:lnTo>
                  <a:lnTo>
                    <a:pt x="85" y="17"/>
                  </a:lnTo>
                  <a:lnTo>
                    <a:pt x="92" y="21"/>
                  </a:lnTo>
                  <a:lnTo>
                    <a:pt x="97" y="21"/>
                  </a:lnTo>
                  <a:lnTo>
                    <a:pt x="104" y="23"/>
                  </a:lnTo>
                  <a:lnTo>
                    <a:pt x="107" y="24"/>
                  </a:lnTo>
                  <a:lnTo>
                    <a:pt x="112" y="26"/>
                  </a:lnTo>
                  <a:lnTo>
                    <a:pt x="119" y="26"/>
                  </a:lnTo>
                  <a:lnTo>
                    <a:pt x="126" y="28"/>
                  </a:lnTo>
                  <a:lnTo>
                    <a:pt x="131" y="28"/>
                  </a:lnTo>
                  <a:lnTo>
                    <a:pt x="138" y="29"/>
                  </a:lnTo>
                  <a:lnTo>
                    <a:pt x="145" y="31"/>
                  </a:lnTo>
                  <a:lnTo>
                    <a:pt x="151" y="33"/>
                  </a:lnTo>
                  <a:lnTo>
                    <a:pt x="158" y="33"/>
                  </a:lnTo>
                  <a:lnTo>
                    <a:pt x="163" y="34"/>
                  </a:lnTo>
                  <a:lnTo>
                    <a:pt x="170" y="34"/>
                  </a:lnTo>
                  <a:lnTo>
                    <a:pt x="175" y="36"/>
                  </a:lnTo>
                  <a:lnTo>
                    <a:pt x="182" y="38"/>
                  </a:lnTo>
                  <a:lnTo>
                    <a:pt x="189" y="38"/>
                  </a:lnTo>
                  <a:lnTo>
                    <a:pt x="196" y="40"/>
                  </a:lnTo>
                  <a:lnTo>
                    <a:pt x="202" y="41"/>
                  </a:lnTo>
                  <a:lnTo>
                    <a:pt x="209" y="43"/>
                  </a:lnTo>
                  <a:lnTo>
                    <a:pt x="216" y="43"/>
                  </a:lnTo>
                  <a:lnTo>
                    <a:pt x="223" y="43"/>
                  </a:lnTo>
                  <a:lnTo>
                    <a:pt x="230" y="45"/>
                  </a:lnTo>
                  <a:lnTo>
                    <a:pt x="236" y="45"/>
                  </a:lnTo>
                  <a:lnTo>
                    <a:pt x="242" y="46"/>
                  </a:lnTo>
                  <a:lnTo>
                    <a:pt x="248" y="46"/>
                  </a:lnTo>
                  <a:lnTo>
                    <a:pt x="255" y="48"/>
                  </a:lnTo>
                  <a:lnTo>
                    <a:pt x="262" y="48"/>
                  </a:lnTo>
                  <a:lnTo>
                    <a:pt x="269" y="48"/>
                  </a:lnTo>
                  <a:lnTo>
                    <a:pt x="276" y="48"/>
                  </a:lnTo>
                  <a:lnTo>
                    <a:pt x="282" y="50"/>
                  </a:lnTo>
                  <a:lnTo>
                    <a:pt x="289" y="50"/>
                  </a:lnTo>
                  <a:lnTo>
                    <a:pt x="296" y="50"/>
                  </a:lnTo>
                  <a:lnTo>
                    <a:pt x="301" y="50"/>
                  </a:lnTo>
                  <a:lnTo>
                    <a:pt x="308" y="50"/>
                  </a:lnTo>
                  <a:lnTo>
                    <a:pt x="311" y="48"/>
                  </a:lnTo>
                  <a:lnTo>
                    <a:pt x="316" y="48"/>
                  </a:lnTo>
                  <a:lnTo>
                    <a:pt x="320" y="46"/>
                  </a:lnTo>
                  <a:lnTo>
                    <a:pt x="327" y="46"/>
                  </a:lnTo>
                  <a:lnTo>
                    <a:pt x="332" y="46"/>
                  </a:lnTo>
                  <a:lnTo>
                    <a:pt x="339" y="46"/>
                  </a:lnTo>
                  <a:lnTo>
                    <a:pt x="344" y="45"/>
                  </a:lnTo>
                  <a:lnTo>
                    <a:pt x="352" y="45"/>
                  </a:lnTo>
                  <a:lnTo>
                    <a:pt x="359" y="43"/>
                  </a:lnTo>
                  <a:lnTo>
                    <a:pt x="366" y="41"/>
                  </a:lnTo>
                  <a:lnTo>
                    <a:pt x="374" y="40"/>
                  </a:lnTo>
                  <a:lnTo>
                    <a:pt x="383" y="40"/>
                  </a:lnTo>
                  <a:lnTo>
                    <a:pt x="391" y="38"/>
                  </a:lnTo>
                  <a:lnTo>
                    <a:pt x="400" y="38"/>
                  </a:lnTo>
                  <a:lnTo>
                    <a:pt x="408" y="36"/>
                  </a:lnTo>
                  <a:lnTo>
                    <a:pt x="419" y="34"/>
                  </a:lnTo>
                  <a:lnTo>
                    <a:pt x="429" y="33"/>
                  </a:lnTo>
                  <a:lnTo>
                    <a:pt x="437" y="31"/>
                  </a:lnTo>
                  <a:lnTo>
                    <a:pt x="447" y="29"/>
                  </a:lnTo>
                  <a:lnTo>
                    <a:pt x="458" y="29"/>
                  </a:lnTo>
                  <a:lnTo>
                    <a:pt x="468" y="28"/>
                  </a:lnTo>
                  <a:lnTo>
                    <a:pt x="478" y="26"/>
                  </a:lnTo>
                  <a:lnTo>
                    <a:pt x="490" y="24"/>
                  </a:lnTo>
                  <a:lnTo>
                    <a:pt x="500" y="24"/>
                  </a:lnTo>
                  <a:lnTo>
                    <a:pt x="510" y="21"/>
                  </a:lnTo>
                  <a:lnTo>
                    <a:pt x="522" y="21"/>
                  </a:lnTo>
                  <a:lnTo>
                    <a:pt x="534" y="19"/>
                  </a:lnTo>
                  <a:lnTo>
                    <a:pt x="546" y="17"/>
                  </a:lnTo>
                  <a:lnTo>
                    <a:pt x="556" y="16"/>
                  </a:lnTo>
                  <a:lnTo>
                    <a:pt x="568" y="16"/>
                  </a:lnTo>
                  <a:lnTo>
                    <a:pt x="578" y="14"/>
                  </a:lnTo>
                  <a:lnTo>
                    <a:pt x="592" y="14"/>
                  </a:lnTo>
                  <a:lnTo>
                    <a:pt x="604" y="11"/>
                  </a:lnTo>
                  <a:lnTo>
                    <a:pt x="614" y="11"/>
                  </a:lnTo>
                  <a:lnTo>
                    <a:pt x="626" y="9"/>
                  </a:lnTo>
                  <a:lnTo>
                    <a:pt x="636" y="7"/>
                  </a:lnTo>
                  <a:lnTo>
                    <a:pt x="648" y="6"/>
                  </a:lnTo>
                  <a:lnTo>
                    <a:pt x="660" y="6"/>
                  </a:lnTo>
                  <a:lnTo>
                    <a:pt x="672" y="4"/>
                  </a:lnTo>
                  <a:lnTo>
                    <a:pt x="684" y="4"/>
                  </a:lnTo>
                  <a:lnTo>
                    <a:pt x="692" y="4"/>
                  </a:lnTo>
                  <a:lnTo>
                    <a:pt x="704" y="2"/>
                  </a:lnTo>
                  <a:lnTo>
                    <a:pt x="716" y="2"/>
                  </a:lnTo>
                  <a:lnTo>
                    <a:pt x="726" y="2"/>
                  </a:lnTo>
                  <a:lnTo>
                    <a:pt x="738" y="0"/>
                  </a:lnTo>
                  <a:lnTo>
                    <a:pt x="749" y="0"/>
                  </a:lnTo>
                  <a:lnTo>
                    <a:pt x="759" y="0"/>
                  </a:lnTo>
                  <a:lnTo>
                    <a:pt x="769" y="0"/>
                  </a:lnTo>
                  <a:lnTo>
                    <a:pt x="778" y="0"/>
                  </a:lnTo>
                  <a:lnTo>
                    <a:pt x="788" y="0"/>
                  </a:lnTo>
                  <a:lnTo>
                    <a:pt x="798" y="0"/>
                  </a:lnTo>
                  <a:lnTo>
                    <a:pt x="808" y="0"/>
                  </a:lnTo>
                  <a:lnTo>
                    <a:pt x="817" y="0"/>
                  </a:lnTo>
                  <a:lnTo>
                    <a:pt x="823" y="2"/>
                  </a:lnTo>
                  <a:lnTo>
                    <a:pt x="832" y="2"/>
                  </a:lnTo>
                  <a:lnTo>
                    <a:pt x="840" y="4"/>
                  </a:lnTo>
                  <a:lnTo>
                    <a:pt x="849" y="4"/>
                  </a:lnTo>
                  <a:lnTo>
                    <a:pt x="856" y="6"/>
                  </a:lnTo>
                  <a:lnTo>
                    <a:pt x="863" y="6"/>
                  </a:lnTo>
                  <a:lnTo>
                    <a:pt x="871" y="7"/>
                  </a:lnTo>
                  <a:lnTo>
                    <a:pt x="878" y="9"/>
                  </a:lnTo>
                  <a:lnTo>
                    <a:pt x="883" y="11"/>
                  </a:lnTo>
                  <a:lnTo>
                    <a:pt x="890" y="14"/>
                  </a:lnTo>
                  <a:lnTo>
                    <a:pt x="893" y="16"/>
                  </a:lnTo>
                  <a:lnTo>
                    <a:pt x="898" y="17"/>
                  </a:lnTo>
                  <a:lnTo>
                    <a:pt x="903" y="21"/>
                  </a:lnTo>
                  <a:lnTo>
                    <a:pt x="907" y="23"/>
                  </a:lnTo>
                  <a:lnTo>
                    <a:pt x="912" y="24"/>
                  </a:lnTo>
                  <a:lnTo>
                    <a:pt x="915" y="26"/>
                  </a:lnTo>
                  <a:lnTo>
                    <a:pt x="920" y="29"/>
                  </a:lnTo>
                  <a:lnTo>
                    <a:pt x="924" y="33"/>
                  </a:lnTo>
                  <a:lnTo>
                    <a:pt x="929" y="34"/>
                  </a:lnTo>
                  <a:lnTo>
                    <a:pt x="936" y="40"/>
                  </a:lnTo>
                  <a:lnTo>
                    <a:pt x="943" y="46"/>
                  </a:lnTo>
                  <a:lnTo>
                    <a:pt x="949" y="50"/>
                  </a:lnTo>
                  <a:lnTo>
                    <a:pt x="954" y="57"/>
                  </a:lnTo>
                  <a:lnTo>
                    <a:pt x="960" y="63"/>
                  </a:lnTo>
                  <a:lnTo>
                    <a:pt x="965" y="69"/>
                  </a:lnTo>
                  <a:lnTo>
                    <a:pt x="970" y="74"/>
                  </a:lnTo>
                  <a:lnTo>
                    <a:pt x="973" y="79"/>
                  </a:lnTo>
                  <a:lnTo>
                    <a:pt x="977" y="84"/>
                  </a:lnTo>
                  <a:lnTo>
                    <a:pt x="980" y="89"/>
                  </a:lnTo>
                  <a:lnTo>
                    <a:pt x="982" y="94"/>
                  </a:lnTo>
                  <a:lnTo>
                    <a:pt x="983" y="99"/>
                  </a:lnTo>
                  <a:lnTo>
                    <a:pt x="985" y="104"/>
                  </a:lnTo>
                  <a:lnTo>
                    <a:pt x="987" y="108"/>
                  </a:lnTo>
                  <a:lnTo>
                    <a:pt x="987" y="111"/>
                  </a:lnTo>
                  <a:lnTo>
                    <a:pt x="987" y="116"/>
                  </a:lnTo>
                  <a:lnTo>
                    <a:pt x="983" y="121"/>
                  </a:lnTo>
                  <a:lnTo>
                    <a:pt x="982" y="125"/>
                  </a:lnTo>
                  <a:lnTo>
                    <a:pt x="978" y="126"/>
                  </a:lnTo>
                  <a:lnTo>
                    <a:pt x="975" y="126"/>
                  </a:lnTo>
                  <a:lnTo>
                    <a:pt x="971" y="126"/>
                  </a:lnTo>
                  <a:lnTo>
                    <a:pt x="968" y="126"/>
                  </a:lnTo>
                  <a:lnTo>
                    <a:pt x="963" y="125"/>
                  </a:lnTo>
                  <a:lnTo>
                    <a:pt x="960" y="123"/>
                  </a:lnTo>
                  <a:lnTo>
                    <a:pt x="954" y="120"/>
                  </a:lnTo>
                  <a:lnTo>
                    <a:pt x="949" y="116"/>
                  </a:lnTo>
                  <a:lnTo>
                    <a:pt x="943" y="111"/>
                  </a:lnTo>
                  <a:lnTo>
                    <a:pt x="936" y="108"/>
                  </a:lnTo>
                  <a:lnTo>
                    <a:pt x="929" y="103"/>
                  </a:lnTo>
                  <a:lnTo>
                    <a:pt x="922" y="99"/>
                  </a:lnTo>
                  <a:lnTo>
                    <a:pt x="917" y="97"/>
                  </a:lnTo>
                  <a:lnTo>
                    <a:pt x="914" y="96"/>
                  </a:lnTo>
                  <a:lnTo>
                    <a:pt x="909" y="92"/>
                  </a:lnTo>
                  <a:lnTo>
                    <a:pt x="905" y="92"/>
                  </a:lnTo>
                  <a:lnTo>
                    <a:pt x="900" y="89"/>
                  </a:lnTo>
                  <a:lnTo>
                    <a:pt x="895" y="87"/>
                  </a:lnTo>
                  <a:lnTo>
                    <a:pt x="892" y="87"/>
                  </a:lnTo>
                  <a:lnTo>
                    <a:pt x="888" y="86"/>
                  </a:lnTo>
                  <a:lnTo>
                    <a:pt x="883" y="84"/>
                  </a:lnTo>
                  <a:lnTo>
                    <a:pt x="878" y="80"/>
                  </a:lnTo>
                  <a:lnTo>
                    <a:pt x="873" y="79"/>
                  </a:lnTo>
                  <a:lnTo>
                    <a:pt x="868" y="79"/>
                  </a:lnTo>
                  <a:lnTo>
                    <a:pt x="861" y="77"/>
                  </a:lnTo>
                  <a:lnTo>
                    <a:pt x="857" y="75"/>
                  </a:lnTo>
                  <a:lnTo>
                    <a:pt x="851" y="74"/>
                  </a:lnTo>
                  <a:lnTo>
                    <a:pt x="846" y="74"/>
                  </a:lnTo>
                  <a:lnTo>
                    <a:pt x="840" y="70"/>
                  </a:lnTo>
                  <a:lnTo>
                    <a:pt x="834" y="70"/>
                  </a:lnTo>
                  <a:lnTo>
                    <a:pt x="829" y="69"/>
                  </a:lnTo>
                  <a:lnTo>
                    <a:pt x="823" y="69"/>
                  </a:lnTo>
                  <a:lnTo>
                    <a:pt x="817" y="67"/>
                  </a:lnTo>
                  <a:lnTo>
                    <a:pt x="812" y="67"/>
                  </a:lnTo>
                  <a:lnTo>
                    <a:pt x="805" y="67"/>
                  </a:lnTo>
                  <a:lnTo>
                    <a:pt x="800" y="67"/>
                  </a:lnTo>
                  <a:lnTo>
                    <a:pt x="793" y="65"/>
                  </a:lnTo>
                  <a:lnTo>
                    <a:pt x="786" y="63"/>
                  </a:lnTo>
                  <a:lnTo>
                    <a:pt x="779" y="63"/>
                  </a:lnTo>
                  <a:lnTo>
                    <a:pt x="772" y="63"/>
                  </a:lnTo>
                  <a:lnTo>
                    <a:pt x="766" y="62"/>
                  </a:lnTo>
                  <a:lnTo>
                    <a:pt x="759" y="62"/>
                  </a:lnTo>
                  <a:lnTo>
                    <a:pt x="752" y="62"/>
                  </a:lnTo>
                  <a:lnTo>
                    <a:pt x="747" y="62"/>
                  </a:lnTo>
                  <a:lnTo>
                    <a:pt x="738" y="60"/>
                  </a:lnTo>
                  <a:lnTo>
                    <a:pt x="732" y="60"/>
                  </a:lnTo>
                  <a:lnTo>
                    <a:pt x="723" y="60"/>
                  </a:lnTo>
                  <a:lnTo>
                    <a:pt x="716" y="60"/>
                  </a:lnTo>
                  <a:lnTo>
                    <a:pt x="709" y="60"/>
                  </a:lnTo>
                  <a:lnTo>
                    <a:pt x="701" y="60"/>
                  </a:lnTo>
                  <a:lnTo>
                    <a:pt x="692" y="62"/>
                  </a:lnTo>
                  <a:lnTo>
                    <a:pt x="687" y="62"/>
                  </a:lnTo>
                  <a:lnTo>
                    <a:pt x="679" y="62"/>
                  </a:lnTo>
                  <a:lnTo>
                    <a:pt x="670" y="62"/>
                  </a:lnTo>
                  <a:lnTo>
                    <a:pt x="662" y="63"/>
                  </a:lnTo>
                  <a:lnTo>
                    <a:pt x="655" y="63"/>
                  </a:lnTo>
                  <a:lnTo>
                    <a:pt x="647" y="63"/>
                  </a:lnTo>
                  <a:lnTo>
                    <a:pt x="638" y="65"/>
                  </a:lnTo>
                  <a:lnTo>
                    <a:pt x="629" y="65"/>
                  </a:lnTo>
                  <a:lnTo>
                    <a:pt x="623" y="67"/>
                  </a:lnTo>
                  <a:lnTo>
                    <a:pt x="612" y="67"/>
                  </a:lnTo>
                  <a:lnTo>
                    <a:pt x="604" y="69"/>
                  </a:lnTo>
                  <a:lnTo>
                    <a:pt x="595" y="69"/>
                  </a:lnTo>
                  <a:lnTo>
                    <a:pt x="587" y="70"/>
                  </a:lnTo>
                  <a:lnTo>
                    <a:pt x="578" y="72"/>
                  </a:lnTo>
                  <a:lnTo>
                    <a:pt x="568" y="74"/>
                  </a:lnTo>
                  <a:lnTo>
                    <a:pt x="560" y="75"/>
                  </a:lnTo>
                  <a:lnTo>
                    <a:pt x="551" y="79"/>
                  </a:lnTo>
                  <a:lnTo>
                    <a:pt x="543" y="79"/>
                  </a:lnTo>
                  <a:lnTo>
                    <a:pt x="533" y="80"/>
                  </a:lnTo>
                  <a:lnTo>
                    <a:pt x="522" y="82"/>
                  </a:lnTo>
                  <a:lnTo>
                    <a:pt x="514" y="84"/>
                  </a:lnTo>
                  <a:lnTo>
                    <a:pt x="505" y="84"/>
                  </a:lnTo>
                  <a:lnTo>
                    <a:pt x="497" y="87"/>
                  </a:lnTo>
                  <a:lnTo>
                    <a:pt x="490" y="87"/>
                  </a:lnTo>
                  <a:lnTo>
                    <a:pt x="481" y="89"/>
                  </a:lnTo>
                  <a:lnTo>
                    <a:pt x="473" y="91"/>
                  </a:lnTo>
                  <a:lnTo>
                    <a:pt x="464" y="91"/>
                  </a:lnTo>
                  <a:lnTo>
                    <a:pt x="456" y="92"/>
                  </a:lnTo>
                  <a:lnTo>
                    <a:pt x="447" y="92"/>
                  </a:lnTo>
                  <a:lnTo>
                    <a:pt x="439" y="94"/>
                  </a:lnTo>
                  <a:lnTo>
                    <a:pt x="432" y="96"/>
                  </a:lnTo>
                  <a:lnTo>
                    <a:pt x="424" y="96"/>
                  </a:lnTo>
                  <a:lnTo>
                    <a:pt x="417" y="97"/>
                  </a:lnTo>
                  <a:lnTo>
                    <a:pt x="408" y="97"/>
                  </a:lnTo>
                  <a:lnTo>
                    <a:pt x="402" y="97"/>
                  </a:lnTo>
                  <a:lnTo>
                    <a:pt x="395" y="97"/>
                  </a:lnTo>
                  <a:lnTo>
                    <a:pt x="386" y="99"/>
                  </a:lnTo>
                  <a:lnTo>
                    <a:pt x="379" y="99"/>
                  </a:lnTo>
                  <a:lnTo>
                    <a:pt x="373" y="99"/>
                  </a:lnTo>
                  <a:lnTo>
                    <a:pt x="366" y="99"/>
                  </a:lnTo>
                  <a:lnTo>
                    <a:pt x="359" y="101"/>
                  </a:lnTo>
                  <a:lnTo>
                    <a:pt x="352" y="101"/>
                  </a:lnTo>
                  <a:lnTo>
                    <a:pt x="345" y="101"/>
                  </a:lnTo>
                  <a:lnTo>
                    <a:pt x="339" y="101"/>
                  </a:lnTo>
                  <a:lnTo>
                    <a:pt x="333" y="101"/>
                  </a:lnTo>
                  <a:lnTo>
                    <a:pt x="327" y="101"/>
                  </a:lnTo>
                  <a:lnTo>
                    <a:pt x="320" y="101"/>
                  </a:lnTo>
                  <a:lnTo>
                    <a:pt x="313" y="101"/>
                  </a:lnTo>
                  <a:lnTo>
                    <a:pt x="308" y="101"/>
                  </a:lnTo>
                  <a:lnTo>
                    <a:pt x="301" y="101"/>
                  </a:lnTo>
                  <a:lnTo>
                    <a:pt x="296" y="101"/>
                  </a:lnTo>
                  <a:lnTo>
                    <a:pt x="291" y="99"/>
                  </a:lnTo>
                  <a:lnTo>
                    <a:pt x="284" y="99"/>
                  </a:lnTo>
                  <a:lnTo>
                    <a:pt x="279" y="99"/>
                  </a:lnTo>
                  <a:lnTo>
                    <a:pt x="274" y="99"/>
                  </a:lnTo>
                  <a:lnTo>
                    <a:pt x="269" y="99"/>
                  </a:lnTo>
                  <a:lnTo>
                    <a:pt x="264" y="99"/>
                  </a:lnTo>
                  <a:lnTo>
                    <a:pt x="257" y="99"/>
                  </a:lnTo>
                  <a:lnTo>
                    <a:pt x="252" y="97"/>
                  </a:lnTo>
                  <a:lnTo>
                    <a:pt x="247" y="97"/>
                  </a:lnTo>
                  <a:lnTo>
                    <a:pt x="243" y="97"/>
                  </a:lnTo>
                  <a:lnTo>
                    <a:pt x="238" y="96"/>
                  </a:lnTo>
                  <a:lnTo>
                    <a:pt x="233" y="96"/>
                  </a:lnTo>
                  <a:lnTo>
                    <a:pt x="230" y="96"/>
                  </a:lnTo>
                  <a:lnTo>
                    <a:pt x="225" y="96"/>
                  </a:lnTo>
                  <a:lnTo>
                    <a:pt x="219" y="94"/>
                  </a:lnTo>
                  <a:lnTo>
                    <a:pt x="216" y="94"/>
                  </a:lnTo>
                  <a:lnTo>
                    <a:pt x="211" y="92"/>
                  </a:lnTo>
                  <a:lnTo>
                    <a:pt x="208" y="92"/>
                  </a:lnTo>
                  <a:lnTo>
                    <a:pt x="199" y="91"/>
                  </a:lnTo>
                  <a:lnTo>
                    <a:pt x="192" y="89"/>
                  </a:lnTo>
                  <a:lnTo>
                    <a:pt x="185" y="87"/>
                  </a:lnTo>
                  <a:lnTo>
                    <a:pt x="168" y="84"/>
                  </a:lnTo>
                  <a:lnTo>
                    <a:pt x="180" y="92"/>
                  </a:lnTo>
                  <a:lnTo>
                    <a:pt x="184" y="96"/>
                  </a:lnTo>
                  <a:lnTo>
                    <a:pt x="187" y="97"/>
                  </a:lnTo>
                  <a:lnTo>
                    <a:pt x="192" y="101"/>
                  </a:lnTo>
                  <a:lnTo>
                    <a:pt x="196" y="104"/>
                  </a:lnTo>
                  <a:lnTo>
                    <a:pt x="202" y="108"/>
                  </a:lnTo>
                  <a:lnTo>
                    <a:pt x="208" y="113"/>
                  </a:lnTo>
                  <a:lnTo>
                    <a:pt x="213" y="116"/>
                  </a:lnTo>
                  <a:lnTo>
                    <a:pt x="218" y="121"/>
                  </a:lnTo>
                  <a:lnTo>
                    <a:pt x="225" y="126"/>
                  </a:lnTo>
                  <a:lnTo>
                    <a:pt x="230" y="131"/>
                  </a:lnTo>
                  <a:lnTo>
                    <a:pt x="236" y="137"/>
                  </a:lnTo>
                  <a:lnTo>
                    <a:pt x="242" y="142"/>
                  </a:lnTo>
                  <a:lnTo>
                    <a:pt x="248" y="147"/>
                  </a:lnTo>
                  <a:lnTo>
                    <a:pt x="254" y="152"/>
                  </a:lnTo>
                  <a:lnTo>
                    <a:pt x="260" y="157"/>
                  </a:lnTo>
                  <a:lnTo>
                    <a:pt x="265" y="164"/>
                  </a:lnTo>
                  <a:lnTo>
                    <a:pt x="272" y="171"/>
                  </a:lnTo>
                  <a:lnTo>
                    <a:pt x="277" y="177"/>
                  </a:lnTo>
                  <a:lnTo>
                    <a:pt x="282" y="183"/>
                  </a:lnTo>
                  <a:lnTo>
                    <a:pt x="289" y="189"/>
                  </a:lnTo>
                  <a:lnTo>
                    <a:pt x="294" y="196"/>
                  </a:lnTo>
                  <a:lnTo>
                    <a:pt x="298" y="201"/>
                  </a:lnTo>
                  <a:lnTo>
                    <a:pt x="303" y="208"/>
                  </a:lnTo>
                  <a:lnTo>
                    <a:pt x="306" y="215"/>
                  </a:lnTo>
                  <a:lnTo>
                    <a:pt x="311" y="222"/>
                  </a:lnTo>
                  <a:lnTo>
                    <a:pt x="315" y="227"/>
                  </a:lnTo>
                  <a:lnTo>
                    <a:pt x="318" y="234"/>
                  </a:lnTo>
                  <a:lnTo>
                    <a:pt x="323" y="240"/>
                  </a:lnTo>
                  <a:lnTo>
                    <a:pt x="327" y="247"/>
                  </a:lnTo>
                  <a:lnTo>
                    <a:pt x="330" y="252"/>
                  </a:lnTo>
                  <a:lnTo>
                    <a:pt x="335" y="259"/>
                  </a:lnTo>
                  <a:lnTo>
                    <a:pt x="340" y="264"/>
                  </a:lnTo>
                  <a:lnTo>
                    <a:pt x="345" y="269"/>
                  </a:lnTo>
                  <a:lnTo>
                    <a:pt x="349" y="274"/>
                  </a:lnTo>
                  <a:lnTo>
                    <a:pt x="354" y="281"/>
                  </a:lnTo>
                  <a:lnTo>
                    <a:pt x="359" y="286"/>
                  </a:lnTo>
                  <a:lnTo>
                    <a:pt x="366" y="293"/>
                  </a:lnTo>
                  <a:lnTo>
                    <a:pt x="369" y="298"/>
                  </a:lnTo>
                  <a:lnTo>
                    <a:pt x="376" y="302"/>
                  </a:lnTo>
                  <a:lnTo>
                    <a:pt x="383" y="307"/>
                  </a:lnTo>
                  <a:lnTo>
                    <a:pt x="388" y="314"/>
                  </a:lnTo>
                  <a:lnTo>
                    <a:pt x="395" y="317"/>
                  </a:lnTo>
                  <a:lnTo>
                    <a:pt x="402" y="322"/>
                  </a:lnTo>
                  <a:lnTo>
                    <a:pt x="408" y="326"/>
                  </a:lnTo>
                  <a:lnTo>
                    <a:pt x="415" y="331"/>
                  </a:lnTo>
                  <a:lnTo>
                    <a:pt x="422" y="332"/>
                  </a:lnTo>
                  <a:lnTo>
                    <a:pt x="430" y="337"/>
                  </a:lnTo>
                  <a:lnTo>
                    <a:pt x="434" y="339"/>
                  </a:lnTo>
                  <a:lnTo>
                    <a:pt x="437" y="341"/>
                  </a:lnTo>
                  <a:lnTo>
                    <a:pt x="442" y="343"/>
                  </a:lnTo>
                  <a:lnTo>
                    <a:pt x="447" y="344"/>
                  </a:lnTo>
                  <a:lnTo>
                    <a:pt x="451" y="346"/>
                  </a:lnTo>
                  <a:lnTo>
                    <a:pt x="456" y="348"/>
                  </a:lnTo>
                  <a:lnTo>
                    <a:pt x="459" y="349"/>
                  </a:lnTo>
                  <a:lnTo>
                    <a:pt x="464" y="351"/>
                  </a:lnTo>
                  <a:lnTo>
                    <a:pt x="468" y="351"/>
                  </a:lnTo>
                  <a:lnTo>
                    <a:pt x="473" y="353"/>
                  </a:lnTo>
                  <a:lnTo>
                    <a:pt x="478" y="354"/>
                  </a:lnTo>
                  <a:lnTo>
                    <a:pt x="483" y="356"/>
                  </a:lnTo>
                  <a:lnTo>
                    <a:pt x="488" y="356"/>
                  </a:lnTo>
                  <a:lnTo>
                    <a:pt x="493" y="358"/>
                  </a:lnTo>
                  <a:lnTo>
                    <a:pt x="497" y="360"/>
                  </a:lnTo>
                  <a:lnTo>
                    <a:pt x="504" y="360"/>
                  </a:lnTo>
                  <a:lnTo>
                    <a:pt x="509" y="361"/>
                  </a:lnTo>
                  <a:lnTo>
                    <a:pt x="514" y="363"/>
                  </a:lnTo>
                  <a:lnTo>
                    <a:pt x="519" y="363"/>
                  </a:lnTo>
                  <a:lnTo>
                    <a:pt x="526" y="365"/>
                  </a:lnTo>
                  <a:lnTo>
                    <a:pt x="533" y="363"/>
                  </a:lnTo>
                  <a:lnTo>
                    <a:pt x="541" y="363"/>
                  </a:lnTo>
                  <a:lnTo>
                    <a:pt x="548" y="361"/>
                  </a:lnTo>
                  <a:lnTo>
                    <a:pt x="555" y="360"/>
                  </a:lnTo>
                  <a:lnTo>
                    <a:pt x="563" y="360"/>
                  </a:lnTo>
                  <a:lnTo>
                    <a:pt x="570" y="360"/>
                  </a:lnTo>
                  <a:lnTo>
                    <a:pt x="577" y="358"/>
                  </a:lnTo>
                  <a:lnTo>
                    <a:pt x="585" y="358"/>
                  </a:lnTo>
                  <a:lnTo>
                    <a:pt x="592" y="358"/>
                  </a:lnTo>
                  <a:lnTo>
                    <a:pt x="599" y="356"/>
                  </a:lnTo>
                  <a:lnTo>
                    <a:pt x="607" y="356"/>
                  </a:lnTo>
                  <a:lnTo>
                    <a:pt x="614" y="356"/>
                  </a:lnTo>
                  <a:lnTo>
                    <a:pt x="621" y="356"/>
                  </a:lnTo>
                  <a:lnTo>
                    <a:pt x="628" y="356"/>
                  </a:lnTo>
                  <a:lnTo>
                    <a:pt x="636" y="356"/>
                  </a:lnTo>
                  <a:lnTo>
                    <a:pt x="643" y="356"/>
                  </a:lnTo>
                  <a:lnTo>
                    <a:pt x="650" y="356"/>
                  </a:lnTo>
                  <a:lnTo>
                    <a:pt x="657" y="356"/>
                  </a:lnTo>
                  <a:lnTo>
                    <a:pt x="664" y="356"/>
                  </a:lnTo>
                  <a:lnTo>
                    <a:pt x="672" y="358"/>
                  </a:lnTo>
                  <a:lnTo>
                    <a:pt x="677" y="358"/>
                  </a:lnTo>
                  <a:lnTo>
                    <a:pt x="686" y="358"/>
                  </a:lnTo>
                  <a:lnTo>
                    <a:pt x="692" y="360"/>
                  </a:lnTo>
                  <a:lnTo>
                    <a:pt x="699" y="360"/>
                  </a:lnTo>
                  <a:lnTo>
                    <a:pt x="706" y="360"/>
                  </a:lnTo>
                  <a:lnTo>
                    <a:pt x="711" y="361"/>
                  </a:lnTo>
                  <a:lnTo>
                    <a:pt x="718" y="363"/>
                  </a:lnTo>
                  <a:lnTo>
                    <a:pt x="725" y="363"/>
                  </a:lnTo>
                  <a:lnTo>
                    <a:pt x="732" y="365"/>
                  </a:lnTo>
                  <a:lnTo>
                    <a:pt x="738" y="366"/>
                  </a:lnTo>
                  <a:lnTo>
                    <a:pt x="743" y="366"/>
                  </a:lnTo>
                  <a:lnTo>
                    <a:pt x="752" y="368"/>
                  </a:lnTo>
                  <a:lnTo>
                    <a:pt x="757" y="370"/>
                  </a:lnTo>
                  <a:lnTo>
                    <a:pt x="762" y="371"/>
                  </a:lnTo>
                  <a:lnTo>
                    <a:pt x="767" y="371"/>
                  </a:lnTo>
                  <a:lnTo>
                    <a:pt x="774" y="373"/>
                  </a:lnTo>
                  <a:lnTo>
                    <a:pt x="779" y="375"/>
                  </a:lnTo>
                  <a:lnTo>
                    <a:pt x="784" y="377"/>
                  </a:lnTo>
                  <a:lnTo>
                    <a:pt x="791" y="378"/>
                  </a:lnTo>
                  <a:lnTo>
                    <a:pt x="796" y="380"/>
                  </a:lnTo>
                  <a:lnTo>
                    <a:pt x="801" y="382"/>
                  </a:lnTo>
                  <a:lnTo>
                    <a:pt x="808" y="383"/>
                  </a:lnTo>
                  <a:lnTo>
                    <a:pt x="813" y="385"/>
                  </a:lnTo>
                  <a:lnTo>
                    <a:pt x="818" y="387"/>
                  </a:lnTo>
                  <a:lnTo>
                    <a:pt x="822" y="389"/>
                  </a:lnTo>
                  <a:lnTo>
                    <a:pt x="827" y="392"/>
                  </a:lnTo>
                  <a:lnTo>
                    <a:pt x="832" y="394"/>
                  </a:lnTo>
                  <a:lnTo>
                    <a:pt x="837" y="395"/>
                  </a:lnTo>
                  <a:lnTo>
                    <a:pt x="840" y="397"/>
                  </a:lnTo>
                  <a:lnTo>
                    <a:pt x="846" y="400"/>
                  </a:lnTo>
                  <a:lnTo>
                    <a:pt x="849" y="402"/>
                  </a:lnTo>
                  <a:lnTo>
                    <a:pt x="854" y="406"/>
                  </a:lnTo>
                  <a:lnTo>
                    <a:pt x="857" y="407"/>
                  </a:lnTo>
                  <a:lnTo>
                    <a:pt x="861" y="409"/>
                  </a:lnTo>
                  <a:lnTo>
                    <a:pt x="866" y="412"/>
                  </a:lnTo>
                  <a:lnTo>
                    <a:pt x="869" y="416"/>
                  </a:lnTo>
                  <a:lnTo>
                    <a:pt x="876" y="421"/>
                  </a:lnTo>
                  <a:lnTo>
                    <a:pt x="883" y="426"/>
                  </a:lnTo>
                  <a:lnTo>
                    <a:pt x="888" y="433"/>
                  </a:lnTo>
                  <a:lnTo>
                    <a:pt x="893" y="440"/>
                  </a:lnTo>
                  <a:lnTo>
                    <a:pt x="897" y="445"/>
                  </a:lnTo>
                  <a:lnTo>
                    <a:pt x="900" y="451"/>
                  </a:lnTo>
                  <a:lnTo>
                    <a:pt x="902" y="455"/>
                  </a:lnTo>
                  <a:lnTo>
                    <a:pt x="903" y="458"/>
                  </a:lnTo>
                  <a:lnTo>
                    <a:pt x="907" y="462"/>
                  </a:lnTo>
                  <a:lnTo>
                    <a:pt x="909" y="467"/>
                  </a:lnTo>
                  <a:lnTo>
                    <a:pt x="910" y="470"/>
                  </a:lnTo>
                  <a:lnTo>
                    <a:pt x="910" y="475"/>
                  </a:lnTo>
                  <a:lnTo>
                    <a:pt x="912" y="479"/>
                  </a:lnTo>
                  <a:lnTo>
                    <a:pt x="914" y="484"/>
                  </a:lnTo>
                  <a:lnTo>
                    <a:pt x="915" y="487"/>
                  </a:lnTo>
                  <a:lnTo>
                    <a:pt x="919" y="492"/>
                  </a:lnTo>
                  <a:lnTo>
                    <a:pt x="919" y="497"/>
                  </a:lnTo>
                  <a:lnTo>
                    <a:pt x="922" y="503"/>
                  </a:lnTo>
                  <a:lnTo>
                    <a:pt x="922" y="506"/>
                  </a:lnTo>
                  <a:lnTo>
                    <a:pt x="924" y="511"/>
                  </a:lnTo>
                  <a:lnTo>
                    <a:pt x="926" y="516"/>
                  </a:lnTo>
                  <a:lnTo>
                    <a:pt x="927" y="521"/>
                  </a:lnTo>
                  <a:lnTo>
                    <a:pt x="927" y="525"/>
                  </a:lnTo>
                  <a:lnTo>
                    <a:pt x="929" y="530"/>
                  </a:lnTo>
                  <a:lnTo>
                    <a:pt x="931" y="535"/>
                  </a:lnTo>
                  <a:lnTo>
                    <a:pt x="931" y="540"/>
                  </a:lnTo>
                  <a:lnTo>
                    <a:pt x="932" y="545"/>
                  </a:lnTo>
                  <a:lnTo>
                    <a:pt x="932" y="549"/>
                  </a:lnTo>
                  <a:lnTo>
                    <a:pt x="934" y="554"/>
                  </a:lnTo>
                  <a:lnTo>
                    <a:pt x="934" y="559"/>
                  </a:lnTo>
                  <a:lnTo>
                    <a:pt x="936" y="564"/>
                  </a:lnTo>
                  <a:lnTo>
                    <a:pt x="936" y="569"/>
                  </a:lnTo>
                  <a:lnTo>
                    <a:pt x="937" y="574"/>
                  </a:lnTo>
                  <a:lnTo>
                    <a:pt x="939" y="579"/>
                  </a:lnTo>
                  <a:lnTo>
                    <a:pt x="939" y="584"/>
                  </a:lnTo>
                  <a:lnTo>
                    <a:pt x="939" y="589"/>
                  </a:lnTo>
                  <a:lnTo>
                    <a:pt x="939" y="593"/>
                  </a:lnTo>
                  <a:lnTo>
                    <a:pt x="939" y="598"/>
                  </a:lnTo>
                  <a:lnTo>
                    <a:pt x="939" y="601"/>
                  </a:lnTo>
                  <a:lnTo>
                    <a:pt x="941" y="606"/>
                  </a:lnTo>
                  <a:lnTo>
                    <a:pt x="941" y="610"/>
                  </a:lnTo>
                  <a:lnTo>
                    <a:pt x="943" y="615"/>
                  </a:lnTo>
                  <a:lnTo>
                    <a:pt x="943" y="618"/>
                  </a:lnTo>
                  <a:lnTo>
                    <a:pt x="943" y="623"/>
                  </a:lnTo>
                  <a:lnTo>
                    <a:pt x="943" y="627"/>
                  </a:lnTo>
                  <a:lnTo>
                    <a:pt x="943" y="632"/>
                  </a:lnTo>
                  <a:lnTo>
                    <a:pt x="943" y="639"/>
                  </a:lnTo>
                  <a:lnTo>
                    <a:pt x="944" y="647"/>
                  </a:lnTo>
                  <a:lnTo>
                    <a:pt x="944" y="652"/>
                  </a:lnTo>
                  <a:lnTo>
                    <a:pt x="944" y="659"/>
                  </a:lnTo>
                  <a:lnTo>
                    <a:pt x="944" y="664"/>
                  </a:lnTo>
                  <a:lnTo>
                    <a:pt x="944" y="669"/>
                  </a:lnTo>
                  <a:lnTo>
                    <a:pt x="943" y="673"/>
                  </a:lnTo>
                  <a:lnTo>
                    <a:pt x="943" y="676"/>
                  </a:lnTo>
                  <a:lnTo>
                    <a:pt x="943" y="680"/>
                  </a:lnTo>
                  <a:lnTo>
                    <a:pt x="943" y="681"/>
                  </a:lnTo>
                  <a:lnTo>
                    <a:pt x="936" y="686"/>
                  </a:lnTo>
                  <a:lnTo>
                    <a:pt x="931" y="690"/>
                  </a:lnTo>
                  <a:lnTo>
                    <a:pt x="922" y="690"/>
                  </a:lnTo>
                  <a:lnTo>
                    <a:pt x="915" y="690"/>
                  </a:lnTo>
                  <a:lnTo>
                    <a:pt x="909" y="688"/>
                  </a:lnTo>
                  <a:lnTo>
                    <a:pt x="902" y="688"/>
                  </a:lnTo>
                  <a:lnTo>
                    <a:pt x="898" y="686"/>
                  </a:lnTo>
                  <a:lnTo>
                    <a:pt x="898" y="686"/>
                  </a:lnTo>
                  <a:lnTo>
                    <a:pt x="898" y="6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65" name="Freeform 21"/>
            <p:cNvSpPr>
              <a:spLocks/>
            </p:cNvSpPr>
            <p:nvPr/>
          </p:nvSpPr>
          <p:spPr bwMode="auto">
            <a:xfrm>
              <a:off x="7926388" y="3284538"/>
              <a:ext cx="715963" cy="900112"/>
            </a:xfrm>
            <a:custGeom>
              <a:avLst/>
              <a:gdLst/>
              <a:ahLst/>
              <a:cxnLst>
                <a:cxn ang="0">
                  <a:pos x="8" y="560"/>
                </a:cxn>
                <a:cxn ang="0">
                  <a:pos x="57" y="477"/>
                </a:cxn>
                <a:cxn ang="0">
                  <a:pos x="115" y="431"/>
                </a:cxn>
                <a:cxn ang="0">
                  <a:pos x="175" y="403"/>
                </a:cxn>
                <a:cxn ang="0">
                  <a:pos x="265" y="373"/>
                </a:cxn>
                <a:cxn ang="0">
                  <a:pos x="376" y="339"/>
                </a:cxn>
                <a:cxn ang="0">
                  <a:pos x="488" y="306"/>
                </a:cxn>
                <a:cxn ang="0">
                  <a:pos x="585" y="274"/>
                </a:cxn>
                <a:cxn ang="0">
                  <a:pos x="656" y="247"/>
                </a:cxn>
                <a:cxn ang="0">
                  <a:pos x="712" y="216"/>
                </a:cxn>
                <a:cxn ang="0">
                  <a:pos x="775" y="165"/>
                </a:cxn>
                <a:cxn ang="0">
                  <a:pos x="816" y="106"/>
                </a:cxn>
                <a:cxn ang="0">
                  <a:pos x="838" y="44"/>
                </a:cxn>
                <a:cxn ang="0">
                  <a:pos x="867" y="7"/>
                </a:cxn>
                <a:cxn ang="0">
                  <a:pos x="891" y="75"/>
                </a:cxn>
                <a:cxn ang="0">
                  <a:pos x="901" y="184"/>
                </a:cxn>
                <a:cxn ang="0">
                  <a:pos x="894" y="305"/>
                </a:cxn>
                <a:cxn ang="0">
                  <a:pos x="860" y="414"/>
                </a:cxn>
                <a:cxn ang="0">
                  <a:pos x="799" y="495"/>
                </a:cxn>
                <a:cxn ang="0">
                  <a:pos x="723" y="563"/>
                </a:cxn>
                <a:cxn ang="0">
                  <a:pos x="641" y="616"/>
                </a:cxn>
                <a:cxn ang="0">
                  <a:pos x="563" y="657"/>
                </a:cxn>
                <a:cxn ang="0">
                  <a:pos x="498" y="686"/>
                </a:cxn>
                <a:cxn ang="0">
                  <a:pos x="450" y="708"/>
                </a:cxn>
                <a:cxn ang="0">
                  <a:pos x="393" y="737"/>
                </a:cxn>
                <a:cxn ang="0">
                  <a:pos x="335" y="778"/>
                </a:cxn>
                <a:cxn ang="0">
                  <a:pos x="284" y="824"/>
                </a:cxn>
                <a:cxn ang="0">
                  <a:pos x="256" y="873"/>
                </a:cxn>
                <a:cxn ang="0">
                  <a:pos x="256" y="929"/>
                </a:cxn>
                <a:cxn ang="0">
                  <a:pos x="272" y="979"/>
                </a:cxn>
                <a:cxn ang="0">
                  <a:pos x="306" y="1050"/>
                </a:cxn>
                <a:cxn ang="0">
                  <a:pos x="345" y="1106"/>
                </a:cxn>
                <a:cxn ang="0">
                  <a:pos x="311" y="1128"/>
                </a:cxn>
                <a:cxn ang="0">
                  <a:pos x="265" y="1079"/>
                </a:cxn>
                <a:cxn ang="0">
                  <a:pos x="236" y="1021"/>
                </a:cxn>
                <a:cxn ang="0">
                  <a:pos x="214" y="970"/>
                </a:cxn>
                <a:cxn ang="0">
                  <a:pos x="195" y="897"/>
                </a:cxn>
                <a:cxn ang="0">
                  <a:pos x="209" y="841"/>
                </a:cxn>
                <a:cxn ang="0">
                  <a:pos x="255" y="780"/>
                </a:cxn>
                <a:cxn ang="0">
                  <a:pos x="309" y="732"/>
                </a:cxn>
                <a:cxn ang="0">
                  <a:pos x="374" y="694"/>
                </a:cxn>
                <a:cxn ang="0">
                  <a:pos x="459" y="660"/>
                </a:cxn>
                <a:cxn ang="0">
                  <a:pos x="546" y="621"/>
                </a:cxn>
                <a:cxn ang="0">
                  <a:pos x="626" y="579"/>
                </a:cxn>
                <a:cxn ang="0">
                  <a:pos x="694" y="536"/>
                </a:cxn>
                <a:cxn ang="0">
                  <a:pos x="746" y="494"/>
                </a:cxn>
                <a:cxn ang="0">
                  <a:pos x="792" y="432"/>
                </a:cxn>
                <a:cxn ang="0">
                  <a:pos x="825" y="368"/>
                </a:cxn>
                <a:cxn ang="0">
                  <a:pos x="842" y="301"/>
                </a:cxn>
                <a:cxn ang="0">
                  <a:pos x="855" y="204"/>
                </a:cxn>
                <a:cxn ang="0">
                  <a:pos x="850" y="145"/>
                </a:cxn>
                <a:cxn ang="0">
                  <a:pos x="789" y="213"/>
                </a:cxn>
                <a:cxn ang="0">
                  <a:pos x="738" y="255"/>
                </a:cxn>
                <a:cxn ang="0">
                  <a:pos x="685" y="288"/>
                </a:cxn>
                <a:cxn ang="0">
                  <a:pos x="612" y="315"/>
                </a:cxn>
                <a:cxn ang="0">
                  <a:pos x="510" y="346"/>
                </a:cxn>
                <a:cxn ang="0">
                  <a:pos x="396" y="378"/>
                </a:cxn>
                <a:cxn ang="0">
                  <a:pos x="287" y="412"/>
                </a:cxn>
                <a:cxn ang="0">
                  <a:pos x="195" y="444"/>
                </a:cxn>
                <a:cxn ang="0">
                  <a:pos x="131" y="477"/>
                </a:cxn>
                <a:cxn ang="0">
                  <a:pos x="69" y="550"/>
                </a:cxn>
                <a:cxn ang="0">
                  <a:pos x="34" y="618"/>
                </a:cxn>
                <a:cxn ang="0">
                  <a:pos x="1" y="620"/>
                </a:cxn>
              </a:cxnLst>
              <a:rect l="0" t="0" r="r" b="b"/>
              <a:pathLst>
                <a:path w="903" h="1134">
                  <a:moveTo>
                    <a:pt x="0" y="608"/>
                  </a:moveTo>
                  <a:lnTo>
                    <a:pt x="0" y="604"/>
                  </a:lnTo>
                  <a:lnTo>
                    <a:pt x="0" y="603"/>
                  </a:lnTo>
                  <a:lnTo>
                    <a:pt x="0" y="599"/>
                  </a:lnTo>
                  <a:lnTo>
                    <a:pt x="0" y="596"/>
                  </a:lnTo>
                  <a:lnTo>
                    <a:pt x="0" y="591"/>
                  </a:lnTo>
                  <a:lnTo>
                    <a:pt x="0" y="587"/>
                  </a:lnTo>
                  <a:lnTo>
                    <a:pt x="1" y="582"/>
                  </a:lnTo>
                  <a:lnTo>
                    <a:pt x="3" y="577"/>
                  </a:lnTo>
                  <a:lnTo>
                    <a:pt x="3" y="572"/>
                  </a:lnTo>
                  <a:lnTo>
                    <a:pt x="6" y="565"/>
                  </a:lnTo>
                  <a:lnTo>
                    <a:pt x="8" y="560"/>
                  </a:lnTo>
                  <a:lnTo>
                    <a:pt x="10" y="553"/>
                  </a:lnTo>
                  <a:lnTo>
                    <a:pt x="11" y="546"/>
                  </a:lnTo>
                  <a:lnTo>
                    <a:pt x="15" y="540"/>
                  </a:lnTo>
                  <a:lnTo>
                    <a:pt x="18" y="533"/>
                  </a:lnTo>
                  <a:lnTo>
                    <a:pt x="23" y="526"/>
                  </a:lnTo>
                  <a:lnTo>
                    <a:pt x="27" y="519"/>
                  </a:lnTo>
                  <a:lnTo>
                    <a:pt x="30" y="512"/>
                  </a:lnTo>
                  <a:lnTo>
                    <a:pt x="35" y="506"/>
                  </a:lnTo>
                  <a:lnTo>
                    <a:pt x="40" y="497"/>
                  </a:lnTo>
                  <a:lnTo>
                    <a:pt x="44" y="490"/>
                  </a:lnTo>
                  <a:lnTo>
                    <a:pt x="51" y="483"/>
                  </a:lnTo>
                  <a:lnTo>
                    <a:pt x="57" y="477"/>
                  </a:lnTo>
                  <a:lnTo>
                    <a:pt x="64" y="470"/>
                  </a:lnTo>
                  <a:lnTo>
                    <a:pt x="69" y="463"/>
                  </a:lnTo>
                  <a:lnTo>
                    <a:pt x="76" y="456"/>
                  </a:lnTo>
                  <a:lnTo>
                    <a:pt x="81" y="453"/>
                  </a:lnTo>
                  <a:lnTo>
                    <a:pt x="85" y="451"/>
                  </a:lnTo>
                  <a:lnTo>
                    <a:pt x="90" y="448"/>
                  </a:lnTo>
                  <a:lnTo>
                    <a:pt x="93" y="444"/>
                  </a:lnTo>
                  <a:lnTo>
                    <a:pt x="98" y="441"/>
                  </a:lnTo>
                  <a:lnTo>
                    <a:pt x="102" y="439"/>
                  </a:lnTo>
                  <a:lnTo>
                    <a:pt x="105" y="436"/>
                  </a:lnTo>
                  <a:lnTo>
                    <a:pt x="110" y="434"/>
                  </a:lnTo>
                  <a:lnTo>
                    <a:pt x="115" y="431"/>
                  </a:lnTo>
                  <a:lnTo>
                    <a:pt x="120" y="429"/>
                  </a:lnTo>
                  <a:lnTo>
                    <a:pt x="125" y="427"/>
                  </a:lnTo>
                  <a:lnTo>
                    <a:pt x="131" y="424"/>
                  </a:lnTo>
                  <a:lnTo>
                    <a:pt x="134" y="422"/>
                  </a:lnTo>
                  <a:lnTo>
                    <a:pt x="137" y="419"/>
                  </a:lnTo>
                  <a:lnTo>
                    <a:pt x="142" y="417"/>
                  </a:lnTo>
                  <a:lnTo>
                    <a:pt x="146" y="415"/>
                  </a:lnTo>
                  <a:lnTo>
                    <a:pt x="151" y="412"/>
                  </a:lnTo>
                  <a:lnTo>
                    <a:pt x="158" y="410"/>
                  </a:lnTo>
                  <a:lnTo>
                    <a:pt x="163" y="409"/>
                  </a:lnTo>
                  <a:lnTo>
                    <a:pt x="170" y="407"/>
                  </a:lnTo>
                  <a:lnTo>
                    <a:pt x="175" y="403"/>
                  </a:lnTo>
                  <a:lnTo>
                    <a:pt x="182" y="400"/>
                  </a:lnTo>
                  <a:lnTo>
                    <a:pt x="188" y="398"/>
                  </a:lnTo>
                  <a:lnTo>
                    <a:pt x="195" y="395"/>
                  </a:lnTo>
                  <a:lnTo>
                    <a:pt x="200" y="393"/>
                  </a:lnTo>
                  <a:lnTo>
                    <a:pt x="209" y="390"/>
                  </a:lnTo>
                  <a:lnTo>
                    <a:pt x="216" y="388"/>
                  </a:lnTo>
                  <a:lnTo>
                    <a:pt x="224" y="386"/>
                  </a:lnTo>
                  <a:lnTo>
                    <a:pt x="233" y="383"/>
                  </a:lnTo>
                  <a:lnTo>
                    <a:pt x="241" y="381"/>
                  </a:lnTo>
                  <a:lnTo>
                    <a:pt x="250" y="378"/>
                  </a:lnTo>
                  <a:lnTo>
                    <a:pt x="256" y="374"/>
                  </a:lnTo>
                  <a:lnTo>
                    <a:pt x="265" y="373"/>
                  </a:lnTo>
                  <a:lnTo>
                    <a:pt x="273" y="369"/>
                  </a:lnTo>
                  <a:lnTo>
                    <a:pt x="282" y="366"/>
                  </a:lnTo>
                  <a:lnTo>
                    <a:pt x="292" y="364"/>
                  </a:lnTo>
                  <a:lnTo>
                    <a:pt x="301" y="361"/>
                  </a:lnTo>
                  <a:lnTo>
                    <a:pt x="311" y="359"/>
                  </a:lnTo>
                  <a:lnTo>
                    <a:pt x="319" y="356"/>
                  </a:lnTo>
                  <a:lnTo>
                    <a:pt x="328" y="354"/>
                  </a:lnTo>
                  <a:lnTo>
                    <a:pt x="338" y="351"/>
                  </a:lnTo>
                  <a:lnTo>
                    <a:pt x="347" y="347"/>
                  </a:lnTo>
                  <a:lnTo>
                    <a:pt x="357" y="346"/>
                  </a:lnTo>
                  <a:lnTo>
                    <a:pt x="367" y="342"/>
                  </a:lnTo>
                  <a:lnTo>
                    <a:pt x="376" y="339"/>
                  </a:lnTo>
                  <a:lnTo>
                    <a:pt x="386" y="337"/>
                  </a:lnTo>
                  <a:lnTo>
                    <a:pt x="394" y="334"/>
                  </a:lnTo>
                  <a:lnTo>
                    <a:pt x="404" y="330"/>
                  </a:lnTo>
                  <a:lnTo>
                    <a:pt x="413" y="327"/>
                  </a:lnTo>
                  <a:lnTo>
                    <a:pt x="423" y="325"/>
                  </a:lnTo>
                  <a:lnTo>
                    <a:pt x="433" y="322"/>
                  </a:lnTo>
                  <a:lnTo>
                    <a:pt x="442" y="320"/>
                  </a:lnTo>
                  <a:lnTo>
                    <a:pt x="452" y="317"/>
                  </a:lnTo>
                  <a:lnTo>
                    <a:pt x="461" y="315"/>
                  </a:lnTo>
                  <a:lnTo>
                    <a:pt x="469" y="311"/>
                  </a:lnTo>
                  <a:lnTo>
                    <a:pt x="479" y="308"/>
                  </a:lnTo>
                  <a:lnTo>
                    <a:pt x="488" y="306"/>
                  </a:lnTo>
                  <a:lnTo>
                    <a:pt x="496" y="303"/>
                  </a:lnTo>
                  <a:lnTo>
                    <a:pt x="507" y="300"/>
                  </a:lnTo>
                  <a:lnTo>
                    <a:pt x="515" y="298"/>
                  </a:lnTo>
                  <a:lnTo>
                    <a:pt x="522" y="296"/>
                  </a:lnTo>
                  <a:lnTo>
                    <a:pt x="530" y="293"/>
                  </a:lnTo>
                  <a:lnTo>
                    <a:pt x="539" y="289"/>
                  </a:lnTo>
                  <a:lnTo>
                    <a:pt x="547" y="288"/>
                  </a:lnTo>
                  <a:lnTo>
                    <a:pt x="556" y="284"/>
                  </a:lnTo>
                  <a:lnTo>
                    <a:pt x="564" y="283"/>
                  </a:lnTo>
                  <a:lnTo>
                    <a:pt x="571" y="279"/>
                  </a:lnTo>
                  <a:lnTo>
                    <a:pt x="580" y="277"/>
                  </a:lnTo>
                  <a:lnTo>
                    <a:pt x="585" y="274"/>
                  </a:lnTo>
                  <a:lnTo>
                    <a:pt x="592" y="272"/>
                  </a:lnTo>
                  <a:lnTo>
                    <a:pt x="600" y="271"/>
                  </a:lnTo>
                  <a:lnTo>
                    <a:pt x="607" y="267"/>
                  </a:lnTo>
                  <a:lnTo>
                    <a:pt x="612" y="266"/>
                  </a:lnTo>
                  <a:lnTo>
                    <a:pt x="619" y="264"/>
                  </a:lnTo>
                  <a:lnTo>
                    <a:pt x="626" y="262"/>
                  </a:lnTo>
                  <a:lnTo>
                    <a:pt x="631" y="259"/>
                  </a:lnTo>
                  <a:lnTo>
                    <a:pt x="636" y="257"/>
                  </a:lnTo>
                  <a:lnTo>
                    <a:pt x="641" y="255"/>
                  </a:lnTo>
                  <a:lnTo>
                    <a:pt x="646" y="252"/>
                  </a:lnTo>
                  <a:lnTo>
                    <a:pt x="651" y="250"/>
                  </a:lnTo>
                  <a:lnTo>
                    <a:pt x="656" y="247"/>
                  </a:lnTo>
                  <a:lnTo>
                    <a:pt x="661" y="245"/>
                  </a:lnTo>
                  <a:lnTo>
                    <a:pt x="666" y="242"/>
                  </a:lnTo>
                  <a:lnTo>
                    <a:pt x="672" y="240"/>
                  </a:lnTo>
                  <a:lnTo>
                    <a:pt x="675" y="238"/>
                  </a:lnTo>
                  <a:lnTo>
                    <a:pt x="680" y="235"/>
                  </a:lnTo>
                  <a:lnTo>
                    <a:pt x="685" y="231"/>
                  </a:lnTo>
                  <a:lnTo>
                    <a:pt x="690" y="230"/>
                  </a:lnTo>
                  <a:lnTo>
                    <a:pt x="695" y="226"/>
                  </a:lnTo>
                  <a:lnTo>
                    <a:pt x="699" y="225"/>
                  </a:lnTo>
                  <a:lnTo>
                    <a:pt x="704" y="221"/>
                  </a:lnTo>
                  <a:lnTo>
                    <a:pt x="709" y="220"/>
                  </a:lnTo>
                  <a:lnTo>
                    <a:pt x="712" y="216"/>
                  </a:lnTo>
                  <a:lnTo>
                    <a:pt x="716" y="214"/>
                  </a:lnTo>
                  <a:lnTo>
                    <a:pt x="719" y="211"/>
                  </a:lnTo>
                  <a:lnTo>
                    <a:pt x="724" y="209"/>
                  </a:lnTo>
                  <a:lnTo>
                    <a:pt x="728" y="204"/>
                  </a:lnTo>
                  <a:lnTo>
                    <a:pt x="731" y="203"/>
                  </a:lnTo>
                  <a:lnTo>
                    <a:pt x="736" y="199"/>
                  </a:lnTo>
                  <a:lnTo>
                    <a:pt x="740" y="197"/>
                  </a:lnTo>
                  <a:lnTo>
                    <a:pt x="748" y="192"/>
                  </a:lnTo>
                  <a:lnTo>
                    <a:pt x="755" y="186"/>
                  </a:lnTo>
                  <a:lnTo>
                    <a:pt x="762" y="179"/>
                  </a:lnTo>
                  <a:lnTo>
                    <a:pt x="769" y="172"/>
                  </a:lnTo>
                  <a:lnTo>
                    <a:pt x="775" y="165"/>
                  </a:lnTo>
                  <a:lnTo>
                    <a:pt x="780" y="158"/>
                  </a:lnTo>
                  <a:lnTo>
                    <a:pt x="786" y="150"/>
                  </a:lnTo>
                  <a:lnTo>
                    <a:pt x="792" y="143"/>
                  </a:lnTo>
                  <a:lnTo>
                    <a:pt x="794" y="140"/>
                  </a:lnTo>
                  <a:lnTo>
                    <a:pt x="797" y="134"/>
                  </a:lnTo>
                  <a:lnTo>
                    <a:pt x="801" y="131"/>
                  </a:lnTo>
                  <a:lnTo>
                    <a:pt x="803" y="128"/>
                  </a:lnTo>
                  <a:lnTo>
                    <a:pt x="804" y="123"/>
                  </a:lnTo>
                  <a:lnTo>
                    <a:pt x="808" y="119"/>
                  </a:lnTo>
                  <a:lnTo>
                    <a:pt x="811" y="114"/>
                  </a:lnTo>
                  <a:lnTo>
                    <a:pt x="813" y="111"/>
                  </a:lnTo>
                  <a:lnTo>
                    <a:pt x="816" y="106"/>
                  </a:lnTo>
                  <a:lnTo>
                    <a:pt x="818" y="100"/>
                  </a:lnTo>
                  <a:lnTo>
                    <a:pt x="820" y="95"/>
                  </a:lnTo>
                  <a:lnTo>
                    <a:pt x="821" y="90"/>
                  </a:lnTo>
                  <a:lnTo>
                    <a:pt x="825" y="85"/>
                  </a:lnTo>
                  <a:lnTo>
                    <a:pt x="826" y="82"/>
                  </a:lnTo>
                  <a:lnTo>
                    <a:pt x="828" y="77"/>
                  </a:lnTo>
                  <a:lnTo>
                    <a:pt x="830" y="71"/>
                  </a:lnTo>
                  <a:lnTo>
                    <a:pt x="832" y="65"/>
                  </a:lnTo>
                  <a:lnTo>
                    <a:pt x="833" y="61"/>
                  </a:lnTo>
                  <a:lnTo>
                    <a:pt x="835" y="56"/>
                  </a:lnTo>
                  <a:lnTo>
                    <a:pt x="838" y="51"/>
                  </a:lnTo>
                  <a:lnTo>
                    <a:pt x="838" y="44"/>
                  </a:lnTo>
                  <a:lnTo>
                    <a:pt x="842" y="39"/>
                  </a:lnTo>
                  <a:lnTo>
                    <a:pt x="842" y="32"/>
                  </a:lnTo>
                  <a:lnTo>
                    <a:pt x="843" y="27"/>
                  </a:lnTo>
                  <a:lnTo>
                    <a:pt x="845" y="22"/>
                  </a:lnTo>
                  <a:lnTo>
                    <a:pt x="845" y="17"/>
                  </a:lnTo>
                  <a:lnTo>
                    <a:pt x="847" y="12"/>
                  </a:lnTo>
                  <a:lnTo>
                    <a:pt x="850" y="9"/>
                  </a:lnTo>
                  <a:lnTo>
                    <a:pt x="854" y="3"/>
                  </a:lnTo>
                  <a:lnTo>
                    <a:pt x="857" y="2"/>
                  </a:lnTo>
                  <a:lnTo>
                    <a:pt x="860" y="0"/>
                  </a:lnTo>
                  <a:lnTo>
                    <a:pt x="864" y="3"/>
                  </a:lnTo>
                  <a:lnTo>
                    <a:pt x="867" y="7"/>
                  </a:lnTo>
                  <a:lnTo>
                    <a:pt x="872" y="14"/>
                  </a:lnTo>
                  <a:lnTo>
                    <a:pt x="874" y="15"/>
                  </a:lnTo>
                  <a:lnTo>
                    <a:pt x="876" y="20"/>
                  </a:lnTo>
                  <a:lnTo>
                    <a:pt x="877" y="26"/>
                  </a:lnTo>
                  <a:lnTo>
                    <a:pt x="879" y="31"/>
                  </a:lnTo>
                  <a:lnTo>
                    <a:pt x="881" y="36"/>
                  </a:lnTo>
                  <a:lnTo>
                    <a:pt x="883" y="41"/>
                  </a:lnTo>
                  <a:lnTo>
                    <a:pt x="884" y="48"/>
                  </a:lnTo>
                  <a:lnTo>
                    <a:pt x="886" y="54"/>
                  </a:lnTo>
                  <a:lnTo>
                    <a:pt x="888" y="61"/>
                  </a:lnTo>
                  <a:lnTo>
                    <a:pt x="889" y="68"/>
                  </a:lnTo>
                  <a:lnTo>
                    <a:pt x="891" y="75"/>
                  </a:lnTo>
                  <a:lnTo>
                    <a:pt x="891" y="83"/>
                  </a:lnTo>
                  <a:lnTo>
                    <a:pt x="893" y="92"/>
                  </a:lnTo>
                  <a:lnTo>
                    <a:pt x="894" y="100"/>
                  </a:lnTo>
                  <a:lnTo>
                    <a:pt x="896" y="109"/>
                  </a:lnTo>
                  <a:lnTo>
                    <a:pt x="898" y="119"/>
                  </a:lnTo>
                  <a:lnTo>
                    <a:pt x="898" y="128"/>
                  </a:lnTo>
                  <a:lnTo>
                    <a:pt x="900" y="134"/>
                  </a:lnTo>
                  <a:lnTo>
                    <a:pt x="900" y="145"/>
                  </a:lnTo>
                  <a:lnTo>
                    <a:pt x="900" y="155"/>
                  </a:lnTo>
                  <a:lnTo>
                    <a:pt x="900" y="163"/>
                  </a:lnTo>
                  <a:lnTo>
                    <a:pt x="901" y="174"/>
                  </a:lnTo>
                  <a:lnTo>
                    <a:pt x="901" y="184"/>
                  </a:lnTo>
                  <a:lnTo>
                    <a:pt x="903" y="194"/>
                  </a:lnTo>
                  <a:lnTo>
                    <a:pt x="901" y="203"/>
                  </a:lnTo>
                  <a:lnTo>
                    <a:pt x="901" y="213"/>
                  </a:lnTo>
                  <a:lnTo>
                    <a:pt x="901" y="223"/>
                  </a:lnTo>
                  <a:lnTo>
                    <a:pt x="901" y="233"/>
                  </a:lnTo>
                  <a:lnTo>
                    <a:pt x="901" y="243"/>
                  </a:lnTo>
                  <a:lnTo>
                    <a:pt x="900" y="255"/>
                  </a:lnTo>
                  <a:lnTo>
                    <a:pt x="900" y="264"/>
                  </a:lnTo>
                  <a:lnTo>
                    <a:pt x="900" y="274"/>
                  </a:lnTo>
                  <a:lnTo>
                    <a:pt x="898" y="284"/>
                  </a:lnTo>
                  <a:lnTo>
                    <a:pt x="896" y="294"/>
                  </a:lnTo>
                  <a:lnTo>
                    <a:pt x="894" y="305"/>
                  </a:lnTo>
                  <a:lnTo>
                    <a:pt x="893" y="315"/>
                  </a:lnTo>
                  <a:lnTo>
                    <a:pt x="891" y="325"/>
                  </a:lnTo>
                  <a:lnTo>
                    <a:pt x="888" y="334"/>
                  </a:lnTo>
                  <a:lnTo>
                    <a:pt x="886" y="344"/>
                  </a:lnTo>
                  <a:lnTo>
                    <a:pt x="884" y="354"/>
                  </a:lnTo>
                  <a:lnTo>
                    <a:pt x="881" y="363"/>
                  </a:lnTo>
                  <a:lnTo>
                    <a:pt x="879" y="371"/>
                  </a:lnTo>
                  <a:lnTo>
                    <a:pt x="874" y="380"/>
                  </a:lnTo>
                  <a:lnTo>
                    <a:pt x="872" y="390"/>
                  </a:lnTo>
                  <a:lnTo>
                    <a:pt x="869" y="397"/>
                  </a:lnTo>
                  <a:lnTo>
                    <a:pt x="866" y="405"/>
                  </a:lnTo>
                  <a:lnTo>
                    <a:pt x="860" y="414"/>
                  </a:lnTo>
                  <a:lnTo>
                    <a:pt x="857" y="422"/>
                  </a:lnTo>
                  <a:lnTo>
                    <a:pt x="852" y="429"/>
                  </a:lnTo>
                  <a:lnTo>
                    <a:pt x="847" y="436"/>
                  </a:lnTo>
                  <a:lnTo>
                    <a:pt x="843" y="443"/>
                  </a:lnTo>
                  <a:lnTo>
                    <a:pt x="838" y="449"/>
                  </a:lnTo>
                  <a:lnTo>
                    <a:pt x="833" y="456"/>
                  </a:lnTo>
                  <a:lnTo>
                    <a:pt x="828" y="463"/>
                  </a:lnTo>
                  <a:lnTo>
                    <a:pt x="823" y="470"/>
                  </a:lnTo>
                  <a:lnTo>
                    <a:pt x="818" y="477"/>
                  </a:lnTo>
                  <a:lnTo>
                    <a:pt x="811" y="483"/>
                  </a:lnTo>
                  <a:lnTo>
                    <a:pt x="806" y="488"/>
                  </a:lnTo>
                  <a:lnTo>
                    <a:pt x="799" y="495"/>
                  </a:lnTo>
                  <a:lnTo>
                    <a:pt x="794" y="502"/>
                  </a:lnTo>
                  <a:lnTo>
                    <a:pt x="787" y="507"/>
                  </a:lnTo>
                  <a:lnTo>
                    <a:pt x="780" y="514"/>
                  </a:lnTo>
                  <a:lnTo>
                    <a:pt x="775" y="519"/>
                  </a:lnTo>
                  <a:lnTo>
                    <a:pt x="770" y="526"/>
                  </a:lnTo>
                  <a:lnTo>
                    <a:pt x="763" y="531"/>
                  </a:lnTo>
                  <a:lnTo>
                    <a:pt x="757" y="536"/>
                  </a:lnTo>
                  <a:lnTo>
                    <a:pt x="750" y="541"/>
                  </a:lnTo>
                  <a:lnTo>
                    <a:pt x="743" y="546"/>
                  </a:lnTo>
                  <a:lnTo>
                    <a:pt x="736" y="551"/>
                  </a:lnTo>
                  <a:lnTo>
                    <a:pt x="729" y="558"/>
                  </a:lnTo>
                  <a:lnTo>
                    <a:pt x="723" y="563"/>
                  </a:lnTo>
                  <a:lnTo>
                    <a:pt x="716" y="568"/>
                  </a:lnTo>
                  <a:lnTo>
                    <a:pt x="709" y="572"/>
                  </a:lnTo>
                  <a:lnTo>
                    <a:pt x="702" y="577"/>
                  </a:lnTo>
                  <a:lnTo>
                    <a:pt x="695" y="582"/>
                  </a:lnTo>
                  <a:lnTo>
                    <a:pt x="689" y="587"/>
                  </a:lnTo>
                  <a:lnTo>
                    <a:pt x="682" y="591"/>
                  </a:lnTo>
                  <a:lnTo>
                    <a:pt x="675" y="596"/>
                  </a:lnTo>
                  <a:lnTo>
                    <a:pt x="668" y="601"/>
                  </a:lnTo>
                  <a:lnTo>
                    <a:pt x="661" y="604"/>
                  </a:lnTo>
                  <a:lnTo>
                    <a:pt x="653" y="609"/>
                  </a:lnTo>
                  <a:lnTo>
                    <a:pt x="648" y="613"/>
                  </a:lnTo>
                  <a:lnTo>
                    <a:pt x="641" y="616"/>
                  </a:lnTo>
                  <a:lnTo>
                    <a:pt x="634" y="621"/>
                  </a:lnTo>
                  <a:lnTo>
                    <a:pt x="627" y="625"/>
                  </a:lnTo>
                  <a:lnTo>
                    <a:pt x="621" y="628"/>
                  </a:lnTo>
                  <a:lnTo>
                    <a:pt x="612" y="631"/>
                  </a:lnTo>
                  <a:lnTo>
                    <a:pt x="607" y="635"/>
                  </a:lnTo>
                  <a:lnTo>
                    <a:pt x="600" y="638"/>
                  </a:lnTo>
                  <a:lnTo>
                    <a:pt x="593" y="642"/>
                  </a:lnTo>
                  <a:lnTo>
                    <a:pt x="587" y="645"/>
                  </a:lnTo>
                  <a:lnTo>
                    <a:pt x="581" y="648"/>
                  </a:lnTo>
                  <a:lnTo>
                    <a:pt x="575" y="652"/>
                  </a:lnTo>
                  <a:lnTo>
                    <a:pt x="568" y="654"/>
                  </a:lnTo>
                  <a:lnTo>
                    <a:pt x="563" y="657"/>
                  </a:lnTo>
                  <a:lnTo>
                    <a:pt x="556" y="660"/>
                  </a:lnTo>
                  <a:lnTo>
                    <a:pt x="551" y="662"/>
                  </a:lnTo>
                  <a:lnTo>
                    <a:pt x="544" y="666"/>
                  </a:lnTo>
                  <a:lnTo>
                    <a:pt x="539" y="667"/>
                  </a:lnTo>
                  <a:lnTo>
                    <a:pt x="534" y="671"/>
                  </a:lnTo>
                  <a:lnTo>
                    <a:pt x="527" y="672"/>
                  </a:lnTo>
                  <a:lnTo>
                    <a:pt x="522" y="676"/>
                  </a:lnTo>
                  <a:lnTo>
                    <a:pt x="517" y="677"/>
                  </a:lnTo>
                  <a:lnTo>
                    <a:pt x="513" y="681"/>
                  </a:lnTo>
                  <a:lnTo>
                    <a:pt x="507" y="683"/>
                  </a:lnTo>
                  <a:lnTo>
                    <a:pt x="503" y="684"/>
                  </a:lnTo>
                  <a:lnTo>
                    <a:pt x="498" y="686"/>
                  </a:lnTo>
                  <a:lnTo>
                    <a:pt x="495" y="688"/>
                  </a:lnTo>
                  <a:lnTo>
                    <a:pt x="490" y="689"/>
                  </a:lnTo>
                  <a:lnTo>
                    <a:pt x="486" y="691"/>
                  </a:lnTo>
                  <a:lnTo>
                    <a:pt x="481" y="694"/>
                  </a:lnTo>
                  <a:lnTo>
                    <a:pt x="478" y="696"/>
                  </a:lnTo>
                  <a:lnTo>
                    <a:pt x="474" y="696"/>
                  </a:lnTo>
                  <a:lnTo>
                    <a:pt x="469" y="698"/>
                  </a:lnTo>
                  <a:lnTo>
                    <a:pt x="466" y="700"/>
                  </a:lnTo>
                  <a:lnTo>
                    <a:pt x="462" y="701"/>
                  </a:lnTo>
                  <a:lnTo>
                    <a:pt x="457" y="703"/>
                  </a:lnTo>
                  <a:lnTo>
                    <a:pt x="454" y="706"/>
                  </a:lnTo>
                  <a:lnTo>
                    <a:pt x="450" y="708"/>
                  </a:lnTo>
                  <a:lnTo>
                    <a:pt x="445" y="710"/>
                  </a:lnTo>
                  <a:lnTo>
                    <a:pt x="442" y="711"/>
                  </a:lnTo>
                  <a:lnTo>
                    <a:pt x="437" y="715"/>
                  </a:lnTo>
                  <a:lnTo>
                    <a:pt x="432" y="717"/>
                  </a:lnTo>
                  <a:lnTo>
                    <a:pt x="427" y="718"/>
                  </a:lnTo>
                  <a:lnTo>
                    <a:pt x="421" y="720"/>
                  </a:lnTo>
                  <a:lnTo>
                    <a:pt x="416" y="723"/>
                  </a:lnTo>
                  <a:lnTo>
                    <a:pt x="413" y="727"/>
                  </a:lnTo>
                  <a:lnTo>
                    <a:pt x="408" y="728"/>
                  </a:lnTo>
                  <a:lnTo>
                    <a:pt x="403" y="732"/>
                  </a:lnTo>
                  <a:lnTo>
                    <a:pt x="398" y="734"/>
                  </a:lnTo>
                  <a:lnTo>
                    <a:pt x="393" y="737"/>
                  </a:lnTo>
                  <a:lnTo>
                    <a:pt x="387" y="740"/>
                  </a:lnTo>
                  <a:lnTo>
                    <a:pt x="382" y="744"/>
                  </a:lnTo>
                  <a:lnTo>
                    <a:pt x="379" y="747"/>
                  </a:lnTo>
                  <a:lnTo>
                    <a:pt x="372" y="749"/>
                  </a:lnTo>
                  <a:lnTo>
                    <a:pt x="369" y="752"/>
                  </a:lnTo>
                  <a:lnTo>
                    <a:pt x="364" y="756"/>
                  </a:lnTo>
                  <a:lnTo>
                    <a:pt x="359" y="759"/>
                  </a:lnTo>
                  <a:lnTo>
                    <a:pt x="353" y="763"/>
                  </a:lnTo>
                  <a:lnTo>
                    <a:pt x="348" y="766"/>
                  </a:lnTo>
                  <a:lnTo>
                    <a:pt x="343" y="769"/>
                  </a:lnTo>
                  <a:lnTo>
                    <a:pt x="338" y="774"/>
                  </a:lnTo>
                  <a:lnTo>
                    <a:pt x="335" y="778"/>
                  </a:lnTo>
                  <a:lnTo>
                    <a:pt x="330" y="781"/>
                  </a:lnTo>
                  <a:lnTo>
                    <a:pt x="325" y="783"/>
                  </a:lnTo>
                  <a:lnTo>
                    <a:pt x="321" y="786"/>
                  </a:lnTo>
                  <a:lnTo>
                    <a:pt x="316" y="790"/>
                  </a:lnTo>
                  <a:lnTo>
                    <a:pt x="313" y="795"/>
                  </a:lnTo>
                  <a:lnTo>
                    <a:pt x="308" y="798"/>
                  </a:lnTo>
                  <a:lnTo>
                    <a:pt x="304" y="802"/>
                  </a:lnTo>
                  <a:lnTo>
                    <a:pt x="299" y="807"/>
                  </a:lnTo>
                  <a:lnTo>
                    <a:pt x="296" y="810"/>
                  </a:lnTo>
                  <a:lnTo>
                    <a:pt x="292" y="815"/>
                  </a:lnTo>
                  <a:lnTo>
                    <a:pt x="287" y="819"/>
                  </a:lnTo>
                  <a:lnTo>
                    <a:pt x="284" y="824"/>
                  </a:lnTo>
                  <a:lnTo>
                    <a:pt x="282" y="827"/>
                  </a:lnTo>
                  <a:lnTo>
                    <a:pt x="277" y="831"/>
                  </a:lnTo>
                  <a:lnTo>
                    <a:pt x="275" y="836"/>
                  </a:lnTo>
                  <a:lnTo>
                    <a:pt x="272" y="841"/>
                  </a:lnTo>
                  <a:lnTo>
                    <a:pt x="270" y="844"/>
                  </a:lnTo>
                  <a:lnTo>
                    <a:pt x="267" y="848"/>
                  </a:lnTo>
                  <a:lnTo>
                    <a:pt x="265" y="851"/>
                  </a:lnTo>
                  <a:lnTo>
                    <a:pt x="262" y="856"/>
                  </a:lnTo>
                  <a:lnTo>
                    <a:pt x="260" y="860"/>
                  </a:lnTo>
                  <a:lnTo>
                    <a:pt x="258" y="865"/>
                  </a:lnTo>
                  <a:lnTo>
                    <a:pt x="256" y="870"/>
                  </a:lnTo>
                  <a:lnTo>
                    <a:pt x="256" y="873"/>
                  </a:lnTo>
                  <a:lnTo>
                    <a:pt x="256" y="878"/>
                  </a:lnTo>
                  <a:lnTo>
                    <a:pt x="255" y="883"/>
                  </a:lnTo>
                  <a:lnTo>
                    <a:pt x="253" y="888"/>
                  </a:lnTo>
                  <a:lnTo>
                    <a:pt x="253" y="894"/>
                  </a:lnTo>
                  <a:lnTo>
                    <a:pt x="253" y="897"/>
                  </a:lnTo>
                  <a:lnTo>
                    <a:pt x="253" y="902"/>
                  </a:lnTo>
                  <a:lnTo>
                    <a:pt x="253" y="907"/>
                  </a:lnTo>
                  <a:lnTo>
                    <a:pt x="255" y="912"/>
                  </a:lnTo>
                  <a:lnTo>
                    <a:pt x="256" y="916"/>
                  </a:lnTo>
                  <a:lnTo>
                    <a:pt x="256" y="921"/>
                  </a:lnTo>
                  <a:lnTo>
                    <a:pt x="256" y="924"/>
                  </a:lnTo>
                  <a:lnTo>
                    <a:pt x="256" y="929"/>
                  </a:lnTo>
                  <a:lnTo>
                    <a:pt x="258" y="934"/>
                  </a:lnTo>
                  <a:lnTo>
                    <a:pt x="260" y="938"/>
                  </a:lnTo>
                  <a:lnTo>
                    <a:pt x="262" y="943"/>
                  </a:lnTo>
                  <a:lnTo>
                    <a:pt x="262" y="946"/>
                  </a:lnTo>
                  <a:lnTo>
                    <a:pt x="263" y="951"/>
                  </a:lnTo>
                  <a:lnTo>
                    <a:pt x="263" y="955"/>
                  </a:lnTo>
                  <a:lnTo>
                    <a:pt x="265" y="958"/>
                  </a:lnTo>
                  <a:lnTo>
                    <a:pt x="267" y="963"/>
                  </a:lnTo>
                  <a:lnTo>
                    <a:pt x="268" y="967"/>
                  </a:lnTo>
                  <a:lnTo>
                    <a:pt x="268" y="972"/>
                  </a:lnTo>
                  <a:lnTo>
                    <a:pt x="270" y="975"/>
                  </a:lnTo>
                  <a:lnTo>
                    <a:pt x="272" y="979"/>
                  </a:lnTo>
                  <a:lnTo>
                    <a:pt x="273" y="982"/>
                  </a:lnTo>
                  <a:lnTo>
                    <a:pt x="275" y="989"/>
                  </a:lnTo>
                  <a:lnTo>
                    <a:pt x="279" y="996"/>
                  </a:lnTo>
                  <a:lnTo>
                    <a:pt x="282" y="1004"/>
                  </a:lnTo>
                  <a:lnTo>
                    <a:pt x="284" y="1011"/>
                  </a:lnTo>
                  <a:lnTo>
                    <a:pt x="287" y="1016"/>
                  </a:lnTo>
                  <a:lnTo>
                    <a:pt x="290" y="1023"/>
                  </a:lnTo>
                  <a:lnTo>
                    <a:pt x="294" y="1030"/>
                  </a:lnTo>
                  <a:lnTo>
                    <a:pt x="297" y="1037"/>
                  </a:lnTo>
                  <a:lnTo>
                    <a:pt x="299" y="1042"/>
                  </a:lnTo>
                  <a:lnTo>
                    <a:pt x="302" y="1045"/>
                  </a:lnTo>
                  <a:lnTo>
                    <a:pt x="306" y="1050"/>
                  </a:lnTo>
                  <a:lnTo>
                    <a:pt x="309" y="1057"/>
                  </a:lnTo>
                  <a:lnTo>
                    <a:pt x="311" y="1060"/>
                  </a:lnTo>
                  <a:lnTo>
                    <a:pt x="314" y="1066"/>
                  </a:lnTo>
                  <a:lnTo>
                    <a:pt x="318" y="1071"/>
                  </a:lnTo>
                  <a:lnTo>
                    <a:pt x="321" y="1074"/>
                  </a:lnTo>
                  <a:lnTo>
                    <a:pt x="323" y="1079"/>
                  </a:lnTo>
                  <a:lnTo>
                    <a:pt x="326" y="1083"/>
                  </a:lnTo>
                  <a:lnTo>
                    <a:pt x="328" y="1086"/>
                  </a:lnTo>
                  <a:lnTo>
                    <a:pt x="331" y="1089"/>
                  </a:lnTo>
                  <a:lnTo>
                    <a:pt x="336" y="1096"/>
                  </a:lnTo>
                  <a:lnTo>
                    <a:pt x="342" y="1103"/>
                  </a:lnTo>
                  <a:lnTo>
                    <a:pt x="345" y="1106"/>
                  </a:lnTo>
                  <a:lnTo>
                    <a:pt x="347" y="1111"/>
                  </a:lnTo>
                  <a:lnTo>
                    <a:pt x="347" y="1117"/>
                  </a:lnTo>
                  <a:lnTo>
                    <a:pt x="347" y="1122"/>
                  </a:lnTo>
                  <a:lnTo>
                    <a:pt x="343" y="1125"/>
                  </a:lnTo>
                  <a:lnTo>
                    <a:pt x="340" y="1130"/>
                  </a:lnTo>
                  <a:lnTo>
                    <a:pt x="335" y="1132"/>
                  </a:lnTo>
                  <a:lnTo>
                    <a:pt x="330" y="1134"/>
                  </a:lnTo>
                  <a:lnTo>
                    <a:pt x="325" y="1134"/>
                  </a:lnTo>
                  <a:lnTo>
                    <a:pt x="321" y="1134"/>
                  </a:lnTo>
                  <a:lnTo>
                    <a:pt x="318" y="1132"/>
                  </a:lnTo>
                  <a:lnTo>
                    <a:pt x="314" y="1132"/>
                  </a:lnTo>
                  <a:lnTo>
                    <a:pt x="311" y="1128"/>
                  </a:lnTo>
                  <a:lnTo>
                    <a:pt x="306" y="1127"/>
                  </a:lnTo>
                  <a:lnTo>
                    <a:pt x="302" y="1123"/>
                  </a:lnTo>
                  <a:lnTo>
                    <a:pt x="297" y="1120"/>
                  </a:lnTo>
                  <a:lnTo>
                    <a:pt x="292" y="1115"/>
                  </a:lnTo>
                  <a:lnTo>
                    <a:pt x="287" y="1111"/>
                  </a:lnTo>
                  <a:lnTo>
                    <a:pt x="282" y="1105"/>
                  </a:lnTo>
                  <a:lnTo>
                    <a:pt x="277" y="1100"/>
                  </a:lnTo>
                  <a:lnTo>
                    <a:pt x="275" y="1094"/>
                  </a:lnTo>
                  <a:lnTo>
                    <a:pt x="272" y="1091"/>
                  </a:lnTo>
                  <a:lnTo>
                    <a:pt x="270" y="1088"/>
                  </a:lnTo>
                  <a:lnTo>
                    <a:pt x="268" y="1084"/>
                  </a:lnTo>
                  <a:lnTo>
                    <a:pt x="265" y="1079"/>
                  </a:lnTo>
                  <a:lnTo>
                    <a:pt x="262" y="1076"/>
                  </a:lnTo>
                  <a:lnTo>
                    <a:pt x="260" y="1071"/>
                  </a:lnTo>
                  <a:lnTo>
                    <a:pt x="258" y="1066"/>
                  </a:lnTo>
                  <a:lnTo>
                    <a:pt x="256" y="1060"/>
                  </a:lnTo>
                  <a:lnTo>
                    <a:pt x="253" y="1055"/>
                  </a:lnTo>
                  <a:lnTo>
                    <a:pt x="250" y="1050"/>
                  </a:lnTo>
                  <a:lnTo>
                    <a:pt x="248" y="1045"/>
                  </a:lnTo>
                  <a:lnTo>
                    <a:pt x="245" y="1042"/>
                  </a:lnTo>
                  <a:lnTo>
                    <a:pt x="243" y="1037"/>
                  </a:lnTo>
                  <a:lnTo>
                    <a:pt x="241" y="1031"/>
                  </a:lnTo>
                  <a:lnTo>
                    <a:pt x="239" y="1026"/>
                  </a:lnTo>
                  <a:lnTo>
                    <a:pt x="236" y="1021"/>
                  </a:lnTo>
                  <a:lnTo>
                    <a:pt x="234" y="1016"/>
                  </a:lnTo>
                  <a:lnTo>
                    <a:pt x="233" y="1013"/>
                  </a:lnTo>
                  <a:lnTo>
                    <a:pt x="231" y="1008"/>
                  </a:lnTo>
                  <a:lnTo>
                    <a:pt x="229" y="1004"/>
                  </a:lnTo>
                  <a:lnTo>
                    <a:pt x="228" y="999"/>
                  </a:lnTo>
                  <a:lnTo>
                    <a:pt x="224" y="996"/>
                  </a:lnTo>
                  <a:lnTo>
                    <a:pt x="224" y="991"/>
                  </a:lnTo>
                  <a:lnTo>
                    <a:pt x="221" y="986"/>
                  </a:lnTo>
                  <a:lnTo>
                    <a:pt x="219" y="982"/>
                  </a:lnTo>
                  <a:lnTo>
                    <a:pt x="217" y="979"/>
                  </a:lnTo>
                  <a:lnTo>
                    <a:pt x="216" y="974"/>
                  </a:lnTo>
                  <a:lnTo>
                    <a:pt x="214" y="970"/>
                  </a:lnTo>
                  <a:lnTo>
                    <a:pt x="212" y="965"/>
                  </a:lnTo>
                  <a:lnTo>
                    <a:pt x="212" y="962"/>
                  </a:lnTo>
                  <a:lnTo>
                    <a:pt x="211" y="958"/>
                  </a:lnTo>
                  <a:lnTo>
                    <a:pt x="209" y="950"/>
                  </a:lnTo>
                  <a:lnTo>
                    <a:pt x="207" y="943"/>
                  </a:lnTo>
                  <a:lnTo>
                    <a:pt x="204" y="934"/>
                  </a:lnTo>
                  <a:lnTo>
                    <a:pt x="204" y="929"/>
                  </a:lnTo>
                  <a:lnTo>
                    <a:pt x="200" y="923"/>
                  </a:lnTo>
                  <a:lnTo>
                    <a:pt x="199" y="914"/>
                  </a:lnTo>
                  <a:lnTo>
                    <a:pt x="199" y="909"/>
                  </a:lnTo>
                  <a:lnTo>
                    <a:pt x="197" y="904"/>
                  </a:lnTo>
                  <a:lnTo>
                    <a:pt x="195" y="897"/>
                  </a:lnTo>
                  <a:lnTo>
                    <a:pt x="195" y="892"/>
                  </a:lnTo>
                  <a:lnTo>
                    <a:pt x="195" y="885"/>
                  </a:lnTo>
                  <a:lnTo>
                    <a:pt x="195" y="882"/>
                  </a:lnTo>
                  <a:lnTo>
                    <a:pt x="195" y="877"/>
                  </a:lnTo>
                  <a:lnTo>
                    <a:pt x="195" y="871"/>
                  </a:lnTo>
                  <a:lnTo>
                    <a:pt x="197" y="868"/>
                  </a:lnTo>
                  <a:lnTo>
                    <a:pt x="199" y="863"/>
                  </a:lnTo>
                  <a:lnTo>
                    <a:pt x="200" y="856"/>
                  </a:lnTo>
                  <a:lnTo>
                    <a:pt x="204" y="851"/>
                  </a:lnTo>
                  <a:lnTo>
                    <a:pt x="205" y="848"/>
                  </a:lnTo>
                  <a:lnTo>
                    <a:pt x="207" y="844"/>
                  </a:lnTo>
                  <a:lnTo>
                    <a:pt x="209" y="841"/>
                  </a:lnTo>
                  <a:lnTo>
                    <a:pt x="212" y="836"/>
                  </a:lnTo>
                  <a:lnTo>
                    <a:pt x="214" y="831"/>
                  </a:lnTo>
                  <a:lnTo>
                    <a:pt x="217" y="827"/>
                  </a:lnTo>
                  <a:lnTo>
                    <a:pt x="221" y="822"/>
                  </a:lnTo>
                  <a:lnTo>
                    <a:pt x="224" y="819"/>
                  </a:lnTo>
                  <a:lnTo>
                    <a:pt x="226" y="812"/>
                  </a:lnTo>
                  <a:lnTo>
                    <a:pt x="231" y="807"/>
                  </a:lnTo>
                  <a:lnTo>
                    <a:pt x="234" y="802"/>
                  </a:lnTo>
                  <a:lnTo>
                    <a:pt x="239" y="797"/>
                  </a:lnTo>
                  <a:lnTo>
                    <a:pt x="243" y="790"/>
                  </a:lnTo>
                  <a:lnTo>
                    <a:pt x="250" y="785"/>
                  </a:lnTo>
                  <a:lnTo>
                    <a:pt x="255" y="780"/>
                  </a:lnTo>
                  <a:lnTo>
                    <a:pt x="262" y="774"/>
                  </a:lnTo>
                  <a:lnTo>
                    <a:pt x="267" y="768"/>
                  </a:lnTo>
                  <a:lnTo>
                    <a:pt x="273" y="761"/>
                  </a:lnTo>
                  <a:lnTo>
                    <a:pt x="277" y="757"/>
                  </a:lnTo>
                  <a:lnTo>
                    <a:pt x="280" y="754"/>
                  </a:lnTo>
                  <a:lnTo>
                    <a:pt x="284" y="751"/>
                  </a:lnTo>
                  <a:lnTo>
                    <a:pt x="289" y="749"/>
                  </a:lnTo>
                  <a:lnTo>
                    <a:pt x="292" y="744"/>
                  </a:lnTo>
                  <a:lnTo>
                    <a:pt x="296" y="742"/>
                  </a:lnTo>
                  <a:lnTo>
                    <a:pt x="301" y="739"/>
                  </a:lnTo>
                  <a:lnTo>
                    <a:pt x="306" y="735"/>
                  </a:lnTo>
                  <a:lnTo>
                    <a:pt x="309" y="732"/>
                  </a:lnTo>
                  <a:lnTo>
                    <a:pt x="314" y="728"/>
                  </a:lnTo>
                  <a:lnTo>
                    <a:pt x="319" y="725"/>
                  </a:lnTo>
                  <a:lnTo>
                    <a:pt x="323" y="723"/>
                  </a:lnTo>
                  <a:lnTo>
                    <a:pt x="328" y="720"/>
                  </a:lnTo>
                  <a:lnTo>
                    <a:pt x="333" y="717"/>
                  </a:lnTo>
                  <a:lnTo>
                    <a:pt x="338" y="715"/>
                  </a:lnTo>
                  <a:lnTo>
                    <a:pt x="345" y="711"/>
                  </a:lnTo>
                  <a:lnTo>
                    <a:pt x="350" y="708"/>
                  </a:lnTo>
                  <a:lnTo>
                    <a:pt x="355" y="705"/>
                  </a:lnTo>
                  <a:lnTo>
                    <a:pt x="362" y="701"/>
                  </a:lnTo>
                  <a:lnTo>
                    <a:pt x="367" y="700"/>
                  </a:lnTo>
                  <a:lnTo>
                    <a:pt x="374" y="694"/>
                  </a:lnTo>
                  <a:lnTo>
                    <a:pt x="381" y="693"/>
                  </a:lnTo>
                  <a:lnTo>
                    <a:pt x="386" y="689"/>
                  </a:lnTo>
                  <a:lnTo>
                    <a:pt x="393" y="688"/>
                  </a:lnTo>
                  <a:lnTo>
                    <a:pt x="399" y="684"/>
                  </a:lnTo>
                  <a:lnTo>
                    <a:pt x="408" y="681"/>
                  </a:lnTo>
                  <a:lnTo>
                    <a:pt x="415" y="679"/>
                  </a:lnTo>
                  <a:lnTo>
                    <a:pt x="423" y="676"/>
                  </a:lnTo>
                  <a:lnTo>
                    <a:pt x="430" y="672"/>
                  </a:lnTo>
                  <a:lnTo>
                    <a:pt x="437" y="671"/>
                  </a:lnTo>
                  <a:lnTo>
                    <a:pt x="445" y="666"/>
                  </a:lnTo>
                  <a:lnTo>
                    <a:pt x="452" y="664"/>
                  </a:lnTo>
                  <a:lnTo>
                    <a:pt x="459" y="660"/>
                  </a:lnTo>
                  <a:lnTo>
                    <a:pt x="466" y="657"/>
                  </a:lnTo>
                  <a:lnTo>
                    <a:pt x="473" y="654"/>
                  </a:lnTo>
                  <a:lnTo>
                    <a:pt x="481" y="652"/>
                  </a:lnTo>
                  <a:lnTo>
                    <a:pt x="488" y="648"/>
                  </a:lnTo>
                  <a:lnTo>
                    <a:pt x="495" y="645"/>
                  </a:lnTo>
                  <a:lnTo>
                    <a:pt x="503" y="642"/>
                  </a:lnTo>
                  <a:lnTo>
                    <a:pt x="510" y="638"/>
                  </a:lnTo>
                  <a:lnTo>
                    <a:pt x="517" y="635"/>
                  </a:lnTo>
                  <a:lnTo>
                    <a:pt x="524" y="631"/>
                  </a:lnTo>
                  <a:lnTo>
                    <a:pt x="530" y="628"/>
                  </a:lnTo>
                  <a:lnTo>
                    <a:pt x="539" y="625"/>
                  </a:lnTo>
                  <a:lnTo>
                    <a:pt x="546" y="621"/>
                  </a:lnTo>
                  <a:lnTo>
                    <a:pt x="552" y="618"/>
                  </a:lnTo>
                  <a:lnTo>
                    <a:pt x="559" y="614"/>
                  </a:lnTo>
                  <a:lnTo>
                    <a:pt x="566" y="611"/>
                  </a:lnTo>
                  <a:lnTo>
                    <a:pt x="573" y="608"/>
                  </a:lnTo>
                  <a:lnTo>
                    <a:pt x="580" y="604"/>
                  </a:lnTo>
                  <a:lnTo>
                    <a:pt x="587" y="601"/>
                  </a:lnTo>
                  <a:lnTo>
                    <a:pt x="593" y="596"/>
                  </a:lnTo>
                  <a:lnTo>
                    <a:pt x="600" y="592"/>
                  </a:lnTo>
                  <a:lnTo>
                    <a:pt x="605" y="589"/>
                  </a:lnTo>
                  <a:lnTo>
                    <a:pt x="612" y="586"/>
                  </a:lnTo>
                  <a:lnTo>
                    <a:pt x="619" y="584"/>
                  </a:lnTo>
                  <a:lnTo>
                    <a:pt x="626" y="579"/>
                  </a:lnTo>
                  <a:lnTo>
                    <a:pt x="632" y="575"/>
                  </a:lnTo>
                  <a:lnTo>
                    <a:pt x="638" y="572"/>
                  </a:lnTo>
                  <a:lnTo>
                    <a:pt x="644" y="568"/>
                  </a:lnTo>
                  <a:lnTo>
                    <a:pt x="649" y="565"/>
                  </a:lnTo>
                  <a:lnTo>
                    <a:pt x="655" y="562"/>
                  </a:lnTo>
                  <a:lnTo>
                    <a:pt x="661" y="558"/>
                  </a:lnTo>
                  <a:lnTo>
                    <a:pt x="666" y="555"/>
                  </a:lnTo>
                  <a:lnTo>
                    <a:pt x="672" y="550"/>
                  </a:lnTo>
                  <a:lnTo>
                    <a:pt x="678" y="546"/>
                  </a:lnTo>
                  <a:lnTo>
                    <a:pt x="683" y="543"/>
                  </a:lnTo>
                  <a:lnTo>
                    <a:pt x="689" y="540"/>
                  </a:lnTo>
                  <a:lnTo>
                    <a:pt x="694" y="536"/>
                  </a:lnTo>
                  <a:lnTo>
                    <a:pt x="699" y="533"/>
                  </a:lnTo>
                  <a:lnTo>
                    <a:pt x="702" y="529"/>
                  </a:lnTo>
                  <a:lnTo>
                    <a:pt x="707" y="526"/>
                  </a:lnTo>
                  <a:lnTo>
                    <a:pt x="712" y="523"/>
                  </a:lnTo>
                  <a:lnTo>
                    <a:pt x="716" y="521"/>
                  </a:lnTo>
                  <a:lnTo>
                    <a:pt x="721" y="517"/>
                  </a:lnTo>
                  <a:lnTo>
                    <a:pt x="726" y="514"/>
                  </a:lnTo>
                  <a:lnTo>
                    <a:pt x="729" y="511"/>
                  </a:lnTo>
                  <a:lnTo>
                    <a:pt x="733" y="507"/>
                  </a:lnTo>
                  <a:lnTo>
                    <a:pt x="736" y="504"/>
                  </a:lnTo>
                  <a:lnTo>
                    <a:pt x="740" y="500"/>
                  </a:lnTo>
                  <a:lnTo>
                    <a:pt x="746" y="494"/>
                  </a:lnTo>
                  <a:lnTo>
                    <a:pt x="753" y="488"/>
                  </a:lnTo>
                  <a:lnTo>
                    <a:pt x="760" y="482"/>
                  </a:lnTo>
                  <a:lnTo>
                    <a:pt x="765" y="477"/>
                  </a:lnTo>
                  <a:lnTo>
                    <a:pt x="769" y="471"/>
                  </a:lnTo>
                  <a:lnTo>
                    <a:pt x="772" y="466"/>
                  </a:lnTo>
                  <a:lnTo>
                    <a:pt x="774" y="461"/>
                  </a:lnTo>
                  <a:lnTo>
                    <a:pt x="777" y="456"/>
                  </a:lnTo>
                  <a:lnTo>
                    <a:pt x="780" y="451"/>
                  </a:lnTo>
                  <a:lnTo>
                    <a:pt x="784" y="448"/>
                  </a:lnTo>
                  <a:lnTo>
                    <a:pt x="786" y="441"/>
                  </a:lnTo>
                  <a:lnTo>
                    <a:pt x="789" y="436"/>
                  </a:lnTo>
                  <a:lnTo>
                    <a:pt x="792" y="432"/>
                  </a:lnTo>
                  <a:lnTo>
                    <a:pt x="797" y="427"/>
                  </a:lnTo>
                  <a:lnTo>
                    <a:pt x="799" y="420"/>
                  </a:lnTo>
                  <a:lnTo>
                    <a:pt x="803" y="415"/>
                  </a:lnTo>
                  <a:lnTo>
                    <a:pt x="806" y="409"/>
                  </a:lnTo>
                  <a:lnTo>
                    <a:pt x="809" y="402"/>
                  </a:lnTo>
                  <a:lnTo>
                    <a:pt x="813" y="395"/>
                  </a:lnTo>
                  <a:lnTo>
                    <a:pt x="818" y="388"/>
                  </a:lnTo>
                  <a:lnTo>
                    <a:pt x="818" y="383"/>
                  </a:lnTo>
                  <a:lnTo>
                    <a:pt x="820" y="380"/>
                  </a:lnTo>
                  <a:lnTo>
                    <a:pt x="821" y="376"/>
                  </a:lnTo>
                  <a:lnTo>
                    <a:pt x="825" y="373"/>
                  </a:lnTo>
                  <a:lnTo>
                    <a:pt x="825" y="368"/>
                  </a:lnTo>
                  <a:lnTo>
                    <a:pt x="826" y="363"/>
                  </a:lnTo>
                  <a:lnTo>
                    <a:pt x="828" y="357"/>
                  </a:lnTo>
                  <a:lnTo>
                    <a:pt x="830" y="354"/>
                  </a:lnTo>
                  <a:lnTo>
                    <a:pt x="832" y="347"/>
                  </a:lnTo>
                  <a:lnTo>
                    <a:pt x="833" y="342"/>
                  </a:lnTo>
                  <a:lnTo>
                    <a:pt x="833" y="337"/>
                  </a:lnTo>
                  <a:lnTo>
                    <a:pt x="837" y="332"/>
                  </a:lnTo>
                  <a:lnTo>
                    <a:pt x="837" y="325"/>
                  </a:lnTo>
                  <a:lnTo>
                    <a:pt x="838" y="320"/>
                  </a:lnTo>
                  <a:lnTo>
                    <a:pt x="840" y="313"/>
                  </a:lnTo>
                  <a:lnTo>
                    <a:pt x="842" y="308"/>
                  </a:lnTo>
                  <a:lnTo>
                    <a:pt x="842" y="301"/>
                  </a:lnTo>
                  <a:lnTo>
                    <a:pt x="843" y="294"/>
                  </a:lnTo>
                  <a:lnTo>
                    <a:pt x="843" y="288"/>
                  </a:lnTo>
                  <a:lnTo>
                    <a:pt x="845" y="281"/>
                  </a:lnTo>
                  <a:lnTo>
                    <a:pt x="847" y="272"/>
                  </a:lnTo>
                  <a:lnTo>
                    <a:pt x="849" y="266"/>
                  </a:lnTo>
                  <a:lnTo>
                    <a:pt x="849" y="257"/>
                  </a:lnTo>
                  <a:lnTo>
                    <a:pt x="850" y="250"/>
                  </a:lnTo>
                  <a:lnTo>
                    <a:pt x="850" y="240"/>
                  </a:lnTo>
                  <a:lnTo>
                    <a:pt x="852" y="231"/>
                  </a:lnTo>
                  <a:lnTo>
                    <a:pt x="854" y="223"/>
                  </a:lnTo>
                  <a:lnTo>
                    <a:pt x="854" y="214"/>
                  </a:lnTo>
                  <a:lnTo>
                    <a:pt x="855" y="204"/>
                  </a:lnTo>
                  <a:lnTo>
                    <a:pt x="855" y="194"/>
                  </a:lnTo>
                  <a:lnTo>
                    <a:pt x="857" y="184"/>
                  </a:lnTo>
                  <a:lnTo>
                    <a:pt x="859" y="175"/>
                  </a:lnTo>
                  <a:lnTo>
                    <a:pt x="859" y="163"/>
                  </a:lnTo>
                  <a:lnTo>
                    <a:pt x="859" y="153"/>
                  </a:lnTo>
                  <a:lnTo>
                    <a:pt x="860" y="143"/>
                  </a:lnTo>
                  <a:lnTo>
                    <a:pt x="862" y="131"/>
                  </a:lnTo>
                  <a:lnTo>
                    <a:pt x="860" y="131"/>
                  </a:lnTo>
                  <a:lnTo>
                    <a:pt x="857" y="136"/>
                  </a:lnTo>
                  <a:lnTo>
                    <a:pt x="854" y="138"/>
                  </a:lnTo>
                  <a:lnTo>
                    <a:pt x="852" y="141"/>
                  </a:lnTo>
                  <a:lnTo>
                    <a:pt x="850" y="145"/>
                  </a:lnTo>
                  <a:lnTo>
                    <a:pt x="847" y="150"/>
                  </a:lnTo>
                  <a:lnTo>
                    <a:pt x="843" y="153"/>
                  </a:lnTo>
                  <a:lnTo>
                    <a:pt x="838" y="158"/>
                  </a:lnTo>
                  <a:lnTo>
                    <a:pt x="835" y="163"/>
                  </a:lnTo>
                  <a:lnTo>
                    <a:pt x="830" y="170"/>
                  </a:lnTo>
                  <a:lnTo>
                    <a:pt x="825" y="175"/>
                  </a:lnTo>
                  <a:lnTo>
                    <a:pt x="820" y="182"/>
                  </a:lnTo>
                  <a:lnTo>
                    <a:pt x="815" y="189"/>
                  </a:lnTo>
                  <a:lnTo>
                    <a:pt x="809" y="194"/>
                  </a:lnTo>
                  <a:lnTo>
                    <a:pt x="803" y="201"/>
                  </a:lnTo>
                  <a:lnTo>
                    <a:pt x="796" y="208"/>
                  </a:lnTo>
                  <a:lnTo>
                    <a:pt x="789" y="213"/>
                  </a:lnTo>
                  <a:lnTo>
                    <a:pt x="782" y="221"/>
                  </a:lnTo>
                  <a:lnTo>
                    <a:pt x="779" y="223"/>
                  </a:lnTo>
                  <a:lnTo>
                    <a:pt x="775" y="226"/>
                  </a:lnTo>
                  <a:lnTo>
                    <a:pt x="770" y="230"/>
                  </a:lnTo>
                  <a:lnTo>
                    <a:pt x="767" y="233"/>
                  </a:lnTo>
                  <a:lnTo>
                    <a:pt x="763" y="237"/>
                  </a:lnTo>
                  <a:lnTo>
                    <a:pt x="760" y="240"/>
                  </a:lnTo>
                  <a:lnTo>
                    <a:pt x="755" y="243"/>
                  </a:lnTo>
                  <a:lnTo>
                    <a:pt x="752" y="247"/>
                  </a:lnTo>
                  <a:lnTo>
                    <a:pt x="746" y="250"/>
                  </a:lnTo>
                  <a:lnTo>
                    <a:pt x="743" y="254"/>
                  </a:lnTo>
                  <a:lnTo>
                    <a:pt x="738" y="255"/>
                  </a:lnTo>
                  <a:lnTo>
                    <a:pt x="735" y="259"/>
                  </a:lnTo>
                  <a:lnTo>
                    <a:pt x="729" y="262"/>
                  </a:lnTo>
                  <a:lnTo>
                    <a:pt x="726" y="264"/>
                  </a:lnTo>
                  <a:lnTo>
                    <a:pt x="721" y="267"/>
                  </a:lnTo>
                  <a:lnTo>
                    <a:pt x="718" y="271"/>
                  </a:lnTo>
                  <a:lnTo>
                    <a:pt x="712" y="272"/>
                  </a:lnTo>
                  <a:lnTo>
                    <a:pt x="709" y="276"/>
                  </a:lnTo>
                  <a:lnTo>
                    <a:pt x="704" y="277"/>
                  </a:lnTo>
                  <a:lnTo>
                    <a:pt x="699" y="281"/>
                  </a:lnTo>
                  <a:lnTo>
                    <a:pt x="695" y="283"/>
                  </a:lnTo>
                  <a:lnTo>
                    <a:pt x="690" y="286"/>
                  </a:lnTo>
                  <a:lnTo>
                    <a:pt x="685" y="288"/>
                  </a:lnTo>
                  <a:lnTo>
                    <a:pt x="682" y="291"/>
                  </a:lnTo>
                  <a:lnTo>
                    <a:pt x="675" y="291"/>
                  </a:lnTo>
                  <a:lnTo>
                    <a:pt x="670" y="294"/>
                  </a:lnTo>
                  <a:lnTo>
                    <a:pt x="665" y="296"/>
                  </a:lnTo>
                  <a:lnTo>
                    <a:pt x="660" y="298"/>
                  </a:lnTo>
                  <a:lnTo>
                    <a:pt x="653" y="300"/>
                  </a:lnTo>
                  <a:lnTo>
                    <a:pt x="648" y="303"/>
                  </a:lnTo>
                  <a:lnTo>
                    <a:pt x="641" y="305"/>
                  </a:lnTo>
                  <a:lnTo>
                    <a:pt x="634" y="308"/>
                  </a:lnTo>
                  <a:lnTo>
                    <a:pt x="627" y="310"/>
                  </a:lnTo>
                  <a:lnTo>
                    <a:pt x="619" y="311"/>
                  </a:lnTo>
                  <a:lnTo>
                    <a:pt x="612" y="315"/>
                  </a:lnTo>
                  <a:lnTo>
                    <a:pt x="604" y="317"/>
                  </a:lnTo>
                  <a:lnTo>
                    <a:pt x="597" y="320"/>
                  </a:lnTo>
                  <a:lnTo>
                    <a:pt x="588" y="322"/>
                  </a:lnTo>
                  <a:lnTo>
                    <a:pt x="581" y="325"/>
                  </a:lnTo>
                  <a:lnTo>
                    <a:pt x="573" y="327"/>
                  </a:lnTo>
                  <a:lnTo>
                    <a:pt x="564" y="329"/>
                  </a:lnTo>
                  <a:lnTo>
                    <a:pt x="556" y="332"/>
                  </a:lnTo>
                  <a:lnTo>
                    <a:pt x="547" y="334"/>
                  </a:lnTo>
                  <a:lnTo>
                    <a:pt x="539" y="337"/>
                  </a:lnTo>
                  <a:lnTo>
                    <a:pt x="529" y="339"/>
                  </a:lnTo>
                  <a:lnTo>
                    <a:pt x="520" y="342"/>
                  </a:lnTo>
                  <a:lnTo>
                    <a:pt x="510" y="346"/>
                  </a:lnTo>
                  <a:lnTo>
                    <a:pt x="503" y="347"/>
                  </a:lnTo>
                  <a:lnTo>
                    <a:pt x="493" y="349"/>
                  </a:lnTo>
                  <a:lnTo>
                    <a:pt x="483" y="354"/>
                  </a:lnTo>
                  <a:lnTo>
                    <a:pt x="473" y="356"/>
                  </a:lnTo>
                  <a:lnTo>
                    <a:pt x="464" y="359"/>
                  </a:lnTo>
                  <a:lnTo>
                    <a:pt x="454" y="361"/>
                  </a:lnTo>
                  <a:lnTo>
                    <a:pt x="445" y="364"/>
                  </a:lnTo>
                  <a:lnTo>
                    <a:pt x="437" y="368"/>
                  </a:lnTo>
                  <a:lnTo>
                    <a:pt x="427" y="371"/>
                  </a:lnTo>
                  <a:lnTo>
                    <a:pt x="416" y="373"/>
                  </a:lnTo>
                  <a:lnTo>
                    <a:pt x="408" y="376"/>
                  </a:lnTo>
                  <a:lnTo>
                    <a:pt x="396" y="378"/>
                  </a:lnTo>
                  <a:lnTo>
                    <a:pt x="387" y="381"/>
                  </a:lnTo>
                  <a:lnTo>
                    <a:pt x="379" y="385"/>
                  </a:lnTo>
                  <a:lnTo>
                    <a:pt x="369" y="386"/>
                  </a:lnTo>
                  <a:lnTo>
                    <a:pt x="360" y="390"/>
                  </a:lnTo>
                  <a:lnTo>
                    <a:pt x="350" y="393"/>
                  </a:lnTo>
                  <a:lnTo>
                    <a:pt x="340" y="395"/>
                  </a:lnTo>
                  <a:lnTo>
                    <a:pt x="331" y="398"/>
                  </a:lnTo>
                  <a:lnTo>
                    <a:pt x="323" y="400"/>
                  </a:lnTo>
                  <a:lnTo>
                    <a:pt x="314" y="403"/>
                  </a:lnTo>
                  <a:lnTo>
                    <a:pt x="304" y="407"/>
                  </a:lnTo>
                  <a:lnTo>
                    <a:pt x="296" y="409"/>
                  </a:lnTo>
                  <a:lnTo>
                    <a:pt x="287" y="412"/>
                  </a:lnTo>
                  <a:lnTo>
                    <a:pt x="279" y="415"/>
                  </a:lnTo>
                  <a:lnTo>
                    <a:pt x="270" y="417"/>
                  </a:lnTo>
                  <a:lnTo>
                    <a:pt x="262" y="420"/>
                  </a:lnTo>
                  <a:lnTo>
                    <a:pt x="253" y="424"/>
                  </a:lnTo>
                  <a:lnTo>
                    <a:pt x="246" y="426"/>
                  </a:lnTo>
                  <a:lnTo>
                    <a:pt x="238" y="427"/>
                  </a:lnTo>
                  <a:lnTo>
                    <a:pt x="231" y="432"/>
                  </a:lnTo>
                  <a:lnTo>
                    <a:pt x="222" y="434"/>
                  </a:lnTo>
                  <a:lnTo>
                    <a:pt x="216" y="437"/>
                  </a:lnTo>
                  <a:lnTo>
                    <a:pt x="209" y="439"/>
                  </a:lnTo>
                  <a:lnTo>
                    <a:pt x="202" y="443"/>
                  </a:lnTo>
                  <a:lnTo>
                    <a:pt x="195" y="444"/>
                  </a:lnTo>
                  <a:lnTo>
                    <a:pt x="190" y="448"/>
                  </a:lnTo>
                  <a:lnTo>
                    <a:pt x="185" y="449"/>
                  </a:lnTo>
                  <a:lnTo>
                    <a:pt x="180" y="453"/>
                  </a:lnTo>
                  <a:lnTo>
                    <a:pt x="173" y="456"/>
                  </a:lnTo>
                  <a:lnTo>
                    <a:pt x="170" y="458"/>
                  </a:lnTo>
                  <a:lnTo>
                    <a:pt x="165" y="460"/>
                  </a:lnTo>
                  <a:lnTo>
                    <a:pt x="161" y="460"/>
                  </a:lnTo>
                  <a:lnTo>
                    <a:pt x="156" y="461"/>
                  </a:lnTo>
                  <a:lnTo>
                    <a:pt x="153" y="465"/>
                  </a:lnTo>
                  <a:lnTo>
                    <a:pt x="144" y="468"/>
                  </a:lnTo>
                  <a:lnTo>
                    <a:pt x="137" y="473"/>
                  </a:lnTo>
                  <a:lnTo>
                    <a:pt x="131" y="477"/>
                  </a:lnTo>
                  <a:lnTo>
                    <a:pt x="125" y="482"/>
                  </a:lnTo>
                  <a:lnTo>
                    <a:pt x="119" y="487"/>
                  </a:lnTo>
                  <a:lnTo>
                    <a:pt x="114" y="494"/>
                  </a:lnTo>
                  <a:lnTo>
                    <a:pt x="107" y="499"/>
                  </a:lnTo>
                  <a:lnTo>
                    <a:pt x="102" y="506"/>
                  </a:lnTo>
                  <a:lnTo>
                    <a:pt x="95" y="511"/>
                  </a:lnTo>
                  <a:lnTo>
                    <a:pt x="91" y="517"/>
                  </a:lnTo>
                  <a:lnTo>
                    <a:pt x="86" y="523"/>
                  </a:lnTo>
                  <a:lnTo>
                    <a:pt x="81" y="529"/>
                  </a:lnTo>
                  <a:lnTo>
                    <a:pt x="76" y="536"/>
                  </a:lnTo>
                  <a:lnTo>
                    <a:pt x="73" y="543"/>
                  </a:lnTo>
                  <a:lnTo>
                    <a:pt x="69" y="550"/>
                  </a:lnTo>
                  <a:lnTo>
                    <a:pt x="64" y="555"/>
                  </a:lnTo>
                  <a:lnTo>
                    <a:pt x="61" y="562"/>
                  </a:lnTo>
                  <a:lnTo>
                    <a:pt x="59" y="568"/>
                  </a:lnTo>
                  <a:lnTo>
                    <a:pt x="56" y="575"/>
                  </a:lnTo>
                  <a:lnTo>
                    <a:pt x="52" y="580"/>
                  </a:lnTo>
                  <a:lnTo>
                    <a:pt x="49" y="587"/>
                  </a:lnTo>
                  <a:lnTo>
                    <a:pt x="47" y="592"/>
                  </a:lnTo>
                  <a:lnTo>
                    <a:pt x="44" y="597"/>
                  </a:lnTo>
                  <a:lnTo>
                    <a:pt x="40" y="604"/>
                  </a:lnTo>
                  <a:lnTo>
                    <a:pt x="39" y="609"/>
                  </a:lnTo>
                  <a:lnTo>
                    <a:pt x="35" y="614"/>
                  </a:lnTo>
                  <a:lnTo>
                    <a:pt x="34" y="618"/>
                  </a:lnTo>
                  <a:lnTo>
                    <a:pt x="32" y="623"/>
                  </a:lnTo>
                  <a:lnTo>
                    <a:pt x="30" y="628"/>
                  </a:lnTo>
                  <a:lnTo>
                    <a:pt x="28" y="631"/>
                  </a:lnTo>
                  <a:lnTo>
                    <a:pt x="23" y="638"/>
                  </a:lnTo>
                  <a:lnTo>
                    <a:pt x="20" y="642"/>
                  </a:lnTo>
                  <a:lnTo>
                    <a:pt x="17" y="643"/>
                  </a:lnTo>
                  <a:lnTo>
                    <a:pt x="15" y="643"/>
                  </a:lnTo>
                  <a:lnTo>
                    <a:pt x="10" y="640"/>
                  </a:lnTo>
                  <a:lnTo>
                    <a:pt x="6" y="633"/>
                  </a:lnTo>
                  <a:lnTo>
                    <a:pt x="3" y="630"/>
                  </a:lnTo>
                  <a:lnTo>
                    <a:pt x="3" y="625"/>
                  </a:lnTo>
                  <a:lnTo>
                    <a:pt x="1" y="620"/>
                  </a:lnTo>
                  <a:lnTo>
                    <a:pt x="1" y="616"/>
                  </a:lnTo>
                  <a:lnTo>
                    <a:pt x="0" y="613"/>
                  </a:lnTo>
                  <a:lnTo>
                    <a:pt x="0" y="609"/>
                  </a:lnTo>
                  <a:lnTo>
                    <a:pt x="0" y="608"/>
                  </a:lnTo>
                  <a:lnTo>
                    <a:pt x="0" y="6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66" name="Freeform 22"/>
            <p:cNvSpPr>
              <a:spLocks/>
            </p:cNvSpPr>
            <p:nvPr/>
          </p:nvSpPr>
          <p:spPr bwMode="auto">
            <a:xfrm>
              <a:off x="7764463" y="3851275"/>
              <a:ext cx="28575" cy="23812"/>
            </a:xfrm>
            <a:custGeom>
              <a:avLst/>
              <a:gdLst/>
              <a:ahLst/>
              <a:cxnLst>
                <a:cxn ang="0">
                  <a:pos x="7" y="29"/>
                </a:cxn>
                <a:cxn ang="0">
                  <a:pos x="4" y="25"/>
                </a:cxn>
                <a:cxn ang="0">
                  <a:pos x="4" y="24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2" y="10"/>
                </a:cxn>
                <a:cxn ang="0">
                  <a:pos x="4" y="5"/>
                </a:cxn>
                <a:cxn ang="0">
                  <a:pos x="7" y="2"/>
                </a:cxn>
                <a:cxn ang="0">
                  <a:pos x="14" y="2"/>
                </a:cxn>
                <a:cxn ang="0">
                  <a:pos x="17" y="0"/>
                </a:cxn>
                <a:cxn ang="0">
                  <a:pos x="23" y="0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3" y="5"/>
                </a:cxn>
                <a:cxn ang="0">
                  <a:pos x="34" y="8"/>
                </a:cxn>
                <a:cxn ang="0">
                  <a:pos x="36" y="13"/>
                </a:cxn>
                <a:cxn ang="0">
                  <a:pos x="36" y="17"/>
                </a:cxn>
                <a:cxn ang="0">
                  <a:pos x="33" y="22"/>
                </a:cxn>
                <a:cxn ang="0">
                  <a:pos x="29" y="25"/>
                </a:cxn>
                <a:cxn ang="0">
                  <a:pos x="26" y="25"/>
                </a:cxn>
                <a:cxn ang="0">
                  <a:pos x="23" y="29"/>
                </a:cxn>
                <a:cxn ang="0">
                  <a:pos x="17" y="29"/>
                </a:cxn>
                <a:cxn ang="0">
                  <a:pos x="14" y="29"/>
                </a:cxn>
                <a:cxn ang="0">
                  <a:pos x="11" y="29"/>
                </a:cxn>
                <a:cxn ang="0">
                  <a:pos x="7" y="29"/>
                </a:cxn>
                <a:cxn ang="0">
                  <a:pos x="7" y="29"/>
                </a:cxn>
              </a:cxnLst>
              <a:rect l="0" t="0" r="r" b="b"/>
              <a:pathLst>
                <a:path w="36" h="29">
                  <a:moveTo>
                    <a:pt x="7" y="29"/>
                  </a:moveTo>
                  <a:lnTo>
                    <a:pt x="4" y="25"/>
                  </a:lnTo>
                  <a:lnTo>
                    <a:pt x="4" y="24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2" y="10"/>
                  </a:lnTo>
                  <a:lnTo>
                    <a:pt x="4" y="5"/>
                  </a:lnTo>
                  <a:lnTo>
                    <a:pt x="7" y="2"/>
                  </a:lnTo>
                  <a:lnTo>
                    <a:pt x="14" y="2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31" y="2"/>
                  </a:lnTo>
                  <a:lnTo>
                    <a:pt x="33" y="5"/>
                  </a:lnTo>
                  <a:lnTo>
                    <a:pt x="34" y="8"/>
                  </a:lnTo>
                  <a:lnTo>
                    <a:pt x="36" y="13"/>
                  </a:lnTo>
                  <a:lnTo>
                    <a:pt x="36" y="17"/>
                  </a:lnTo>
                  <a:lnTo>
                    <a:pt x="33" y="22"/>
                  </a:lnTo>
                  <a:lnTo>
                    <a:pt x="29" y="25"/>
                  </a:lnTo>
                  <a:lnTo>
                    <a:pt x="26" y="25"/>
                  </a:lnTo>
                  <a:lnTo>
                    <a:pt x="23" y="29"/>
                  </a:lnTo>
                  <a:lnTo>
                    <a:pt x="17" y="29"/>
                  </a:lnTo>
                  <a:lnTo>
                    <a:pt x="14" y="29"/>
                  </a:lnTo>
                  <a:lnTo>
                    <a:pt x="11" y="29"/>
                  </a:lnTo>
                  <a:lnTo>
                    <a:pt x="7" y="29"/>
                  </a:lnTo>
                  <a:lnTo>
                    <a:pt x="7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67" name="Freeform 23"/>
            <p:cNvSpPr>
              <a:spLocks/>
            </p:cNvSpPr>
            <p:nvPr/>
          </p:nvSpPr>
          <p:spPr bwMode="auto">
            <a:xfrm>
              <a:off x="7562851" y="3830638"/>
              <a:ext cx="30163" cy="28575"/>
            </a:xfrm>
            <a:custGeom>
              <a:avLst/>
              <a:gdLst/>
              <a:ahLst/>
              <a:cxnLst>
                <a:cxn ang="0">
                  <a:pos x="2" y="23"/>
                </a:cxn>
                <a:cxn ang="0">
                  <a:pos x="0" y="17"/>
                </a:cxn>
                <a:cxn ang="0">
                  <a:pos x="0" y="12"/>
                </a:cxn>
                <a:cxn ang="0">
                  <a:pos x="2" y="6"/>
                </a:cxn>
                <a:cxn ang="0">
                  <a:pos x="5" y="3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7" y="0"/>
                </a:cxn>
                <a:cxn ang="0">
                  <a:pos x="20" y="1"/>
                </a:cxn>
                <a:cxn ang="0">
                  <a:pos x="24" y="3"/>
                </a:cxn>
                <a:cxn ang="0">
                  <a:pos x="29" y="6"/>
                </a:cxn>
                <a:cxn ang="0">
                  <a:pos x="34" y="10"/>
                </a:cxn>
                <a:cxn ang="0">
                  <a:pos x="37" y="15"/>
                </a:cxn>
                <a:cxn ang="0">
                  <a:pos x="37" y="20"/>
                </a:cxn>
                <a:cxn ang="0">
                  <a:pos x="36" y="25"/>
                </a:cxn>
                <a:cxn ang="0">
                  <a:pos x="32" y="29"/>
                </a:cxn>
                <a:cxn ang="0">
                  <a:pos x="27" y="32"/>
                </a:cxn>
                <a:cxn ang="0">
                  <a:pos x="24" y="32"/>
                </a:cxn>
                <a:cxn ang="0">
                  <a:pos x="20" y="35"/>
                </a:cxn>
                <a:cxn ang="0">
                  <a:pos x="15" y="34"/>
                </a:cxn>
                <a:cxn ang="0">
                  <a:pos x="12" y="32"/>
                </a:cxn>
                <a:cxn ang="0">
                  <a:pos x="8" y="30"/>
                </a:cxn>
                <a:cxn ang="0">
                  <a:pos x="7" y="29"/>
                </a:cxn>
                <a:cxn ang="0">
                  <a:pos x="3" y="25"/>
                </a:cxn>
                <a:cxn ang="0">
                  <a:pos x="2" y="23"/>
                </a:cxn>
                <a:cxn ang="0">
                  <a:pos x="2" y="23"/>
                </a:cxn>
              </a:cxnLst>
              <a:rect l="0" t="0" r="r" b="b"/>
              <a:pathLst>
                <a:path w="37" h="35">
                  <a:moveTo>
                    <a:pt x="2" y="23"/>
                  </a:moveTo>
                  <a:lnTo>
                    <a:pt x="0" y="17"/>
                  </a:lnTo>
                  <a:lnTo>
                    <a:pt x="0" y="12"/>
                  </a:lnTo>
                  <a:lnTo>
                    <a:pt x="2" y="6"/>
                  </a:lnTo>
                  <a:lnTo>
                    <a:pt x="5" y="3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0" y="1"/>
                  </a:lnTo>
                  <a:lnTo>
                    <a:pt x="24" y="3"/>
                  </a:lnTo>
                  <a:lnTo>
                    <a:pt x="29" y="6"/>
                  </a:lnTo>
                  <a:lnTo>
                    <a:pt x="34" y="10"/>
                  </a:lnTo>
                  <a:lnTo>
                    <a:pt x="37" y="15"/>
                  </a:lnTo>
                  <a:lnTo>
                    <a:pt x="37" y="20"/>
                  </a:lnTo>
                  <a:lnTo>
                    <a:pt x="36" y="25"/>
                  </a:lnTo>
                  <a:lnTo>
                    <a:pt x="32" y="29"/>
                  </a:lnTo>
                  <a:lnTo>
                    <a:pt x="27" y="32"/>
                  </a:lnTo>
                  <a:lnTo>
                    <a:pt x="24" y="32"/>
                  </a:lnTo>
                  <a:lnTo>
                    <a:pt x="20" y="35"/>
                  </a:lnTo>
                  <a:lnTo>
                    <a:pt x="15" y="34"/>
                  </a:lnTo>
                  <a:lnTo>
                    <a:pt x="12" y="32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68" name="Freeform 24"/>
            <p:cNvSpPr>
              <a:spLocks/>
            </p:cNvSpPr>
            <p:nvPr/>
          </p:nvSpPr>
          <p:spPr bwMode="auto">
            <a:xfrm>
              <a:off x="8010526" y="3960813"/>
              <a:ext cx="26988" cy="23812"/>
            </a:xfrm>
            <a:custGeom>
              <a:avLst/>
              <a:gdLst/>
              <a:ahLst/>
              <a:cxnLst>
                <a:cxn ang="0">
                  <a:pos x="8" y="26"/>
                </a:cxn>
                <a:cxn ang="0">
                  <a:pos x="5" y="22"/>
                </a:cxn>
                <a:cxn ang="0">
                  <a:pos x="3" y="17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3" y="3"/>
                </a:cxn>
                <a:cxn ang="0">
                  <a:pos x="7" y="0"/>
                </a:cxn>
                <a:cxn ang="0">
                  <a:pos x="13" y="0"/>
                </a:cxn>
                <a:cxn ang="0">
                  <a:pos x="18" y="0"/>
                </a:cxn>
                <a:cxn ang="0">
                  <a:pos x="24" y="2"/>
                </a:cxn>
                <a:cxn ang="0">
                  <a:pos x="29" y="5"/>
                </a:cxn>
                <a:cxn ang="0">
                  <a:pos x="30" y="10"/>
                </a:cxn>
                <a:cxn ang="0">
                  <a:pos x="32" y="15"/>
                </a:cxn>
                <a:cxn ang="0">
                  <a:pos x="32" y="20"/>
                </a:cxn>
                <a:cxn ang="0">
                  <a:pos x="30" y="26"/>
                </a:cxn>
                <a:cxn ang="0">
                  <a:pos x="29" y="29"/>
                </a:cxn>
                <a:cxn ang="0">
                  <a:pos x="25" y="31"/>
                </a:cxn>
                <a:cxn ang="0">
                  <a:pos x="22" y="31"/>
                </a:cxn>
                <a:cxn ang="0">
                  <a:pos x="18" y="31"/>
                </a:cxn>
                <a:cxn ang="0">
                  <a:pos x="17" y="29"/>
                </a:cxn>
                <a:cxn ang="0">
                  <a:pos x="10" y="26"/>
                </a:cxn>
                <a:cxn ang="0">
                  <a:pos x="8" y="26"/>
                </a:cxn>
                <a:cxn ang="0">
                  <a:pos x="8" y="26"/>
                </a:cxn>
              </a:cxnLst>
              <a:rect l="0" t="0" r="r" b="b"/>
              <a:pathLst>
                <a:path w="32" h="31">
                  <a:moveTo>
                    <a:pt x="8" y="26"/>
                  </a:moveTo>
                  <a:lnTo>
                    <a:pt x="5" y="22"/>
                  </a:lnTo>
                  <a:lnTo>
                    <a:pt x="3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0"/>
                  </a:lnTo>
                  <a:lnTo>
                    <a:pt x="13" y="0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9" y="5"/>
                  </a:lnTo>
                  <a:lnTo>
                    <a:pt x="30" y="10"/>
                  </a:lnTo>
                  <a:lnTo>
                    <a:pt x="32" y="15"/>
                  </a:lnTo>
                  <a:lnTo>
                    <a:pt x="32" y="20"/>
                  </a:lnTo>
                  <a:lnTo>
                    <a:pt x="30" y="26"/>
                  </a:lnTo>
                  <a:lnTo>
                    <a:pt x="29" y="29"/>
                  </a:lnTo>
                  <a:lnTo>
                    <a:pt x="25" y="31"/>
                  </a:lnTo>
                  <a:lnTo>
                    <a:pt x="22" y="31"/>
                  </a:lnTo>
                  <a:lnTo>
                    <a:pt x="18" y="31"/>
                  </a:lnTo>
                  <a:lnTo>
                    <a:pt x="17" y="29"/>
                  </a:lnTo>
                  <a:lnTo>
                    <a:pt x="10" y="26"/>
                  </a:lnTo>
                  <a:lnTo>
                    <a:pt x="8" y="26"/>
                  </a:lnTo>
                  <a:lnTo>
                    <a:pt x="8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69" name="Freeform 25"/>
            <p:cNvSpPr>
              <a:spLocks/>
            </p:cNvSpPr>
            <p:nvPr/>
          </p:nvSpPr>
          <p:spPr bwMode="auto">
            <a:xfrm>
              <a:off x="8037513" y="4141788"/>
              <a:ext cx="19050" cy="22225"/>
            </a:xfrm>
            <a:custGeom>
              <a:avLst/>
              <a:gdLst/>
              <a:ahLst/>
              <a:cxnLst>
                <a:cxn ang="0">
                  <a:pos x="2" y="15"/>
                </a:cxn>
                <a:cxn ang="0">
                  <a:pos x="0" y="12"/>
                </a:cxn>
                <a:cxn ang="0">
                  <a:pos x="2" y="7"/>
                </a:cxn>
                <a:cxn ang="0">
                  <a:pos x="3" y="4"/>
                </a:cxn>
                <a:cxn ang="0">
                  <a:pos x="7" y="2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7" y="2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6" y="21"/>
                </a:cxn>
                <a:cxn ang="0">
                  <a:pos x="20" y="26"/>
                </a:cxn>
                <a:cxn ang="0">
                  <a:pos x="15" y="29"/>
                </a:cxn>
                <a:cxn ang="0">
                  <a:pos x="10" y="27"/>
                </a:cxn>
                <a:cxn ang="0">
                  <a:pos x="5" y="22"/>
                </a:cxn>
                <a:cxn ang="0">
                  <a:pos x="2" y="17"/>
                </a:cxn>
                <a:cxn ang="0">
                  <a:pos x="2" y="15"/>
                </a:cxn>
                <a:cxn ang="0">
                  <a:pos x="2" y="15"/>
                </a:cxn>
              </a:cxnLst>
              <a:rect l="0" t="0" r="r" b="b"/>
              <a:pathLst>
                <a:path w="26" h="29">
                  <a:moveTo>
                    <a:pt x="2" y="15"/>
                  </a:moveTo>
                  <a:lnTo>
                    <a:pt x="0" y="12"/>
                  </a:lnTo>
                  <a:lnTo>
                    <a:pt x="2" y="7"/>
                  </a:lnTo>
                  <a:lnTo>
                    <a:pt x="3" y="4"/>
                  </a:lnTo>
                  <a:lnTo>
                    <a:pt x="7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7" y="2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6" y="21"/>
                  </a:lnTo>
                  <a:lnTo>
                    <a:pt x="20" y="26"/>
                  </a:lnTo>
                  <a:lnTo>
                    <a:pt x="15" y="29"/>
                  </a:lnTo>
                  <a:lnTo>
                    <a:pt x="10" y="27"/>
                  </a:lnTo>
                  <a:lnTo>
                    <a:pt x="5" y="22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70" name="Freeform 26"/>
            <p:cNvSpPr>
              <a:spLocks/>
            </p:cNvSpPr>
            <p:nvPr/>
          </p:nvSpPr>
          <p:spPr bwMode="auto">
            <a:xfrm>
              <a:off x="7983538" y="3808413"/>
              <a:ext cx="23813" cy="25400"/>
            </a:xfrm>
            <a:custGeom>
              <a:avLst/>
              <a:gdLst/>
              <a:ahLst/>
              <a:cxnLst>
                <a:cxn ang="0">
                  <a:pos x="5" y="26"/>
                </a:cxn>
                <a:cxn ang="0">
                  <a:pos x="3" y="23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3" y="4"/>
                </a:cxn>
                <a:cxn ang="0">
                  <a:pos x="5" y="2"/>
                </a:cxn>
                <a:cxn ang="0">
                  <a:pos x="9" y="0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27" y="4"/>
                </a:cxn>
                <a:cxn ang="0">
                  <a:pos x="31" y="7"/>
                </a:cxn>
                <a:cxn ang="0">
                  <a:pos x="31" y="12"/>
                </a:cxn>
                <a:cxn ang="0">
                  <a:pos x="31" y="17"/>
                </a:cxn>
                <a:cxn ang="0">
                  <a:pos x="29" y="23"/>
                </a:cxn>
                <a:cxn ang="0">
                  <a:pos x="26" y="28"/>
                </a:cxn>
                <a:cxn ang="0">
                  <a:pos x="22" y="31"/>
                </a:cxn>
                <a:cxn ang="0">
                  <a:pos x="15" y="31"/>
                </a:cxn>
                <a:cxn ang="0">
                  <a:pos x="10" y="29"/>
                </a:cxn>
                <a:cxn ang="0">
                  <a:pos x="7" y="26"/>
                </a:cxn>
                <a:cxn ang="0">
                  <a:pos x="5" y="26"/>
                </a:cxn>
                <a:cxn ang="0">
                  <a:pos x="5" y="26"/>
                </a:cxn>
              </a:cxnLst>
              <a:rect l="0" t="0" r="r" b="b"/>
              <a:pathLst>
                <a:path w="31" h="31">
                  <a:moveTo>
                    <a:pt x="5" y="26"/>
                  </a:moveTo>
                  <a:lnTo>
                    <a:pt x="3" y="23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6"/>
                  </a:lnTo>
                  <a:lnTo>
                    <a:pt x="3" y="4"/>
                  </a:lnTo>
                  <a:lnTo>
                    <a:pt x="5" y="2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7" y="4"/>
                  </a:lnTo>
                  <a:lnTo>
                    <a:pt x="31" y="7"/>
                  </a:lnTo>
                  <a:lnTo>
                    <a:pt x="31" y="12"/>
                  </a:lnTo>
                  <a:lnTo>
                    <a:pt x="31" y="17"/>
                  </a:lnTo>
                  <a:lnTo>
                    <a:pt x="29" y="23"/>
                  </a:lnTo>
                  <a:lnTo>
                    <a:pt x="26" y="28"/>
                  </a:lnTo>
                  <a:lnTo>
                    <a:pt x="22" y="31"/>
                  </a:lnTo>
                  <a:lnTo>
                    <a:pt x="15" y="31"/>
                  </a:lnTo>
                  <a:lnTo>
                    <a:pt x="10" y="29"/>
                  </a:lnTo>
                  <a:lnTo>
                    <a:pt x="7" y="26"/>
                  </a:lnTo>
                  <a:lnTo>
                    <a:pt x="5" y="26"/>
                  </a:lnTo>
                  <a:lnTo>
                    <a:pt x="5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71" name="Freeform 27"/>
            <p:cNvSpPr>
              <a:spLocks/>
            </p:cNvSpPr>
            <p:nvPr/>
          </p:nvSpPr>
          <p:spPr bwMode="auto">
            <a:xfrm>
              <a:off x="8172451" y="3733800"/>
              <a:ext cx="25400" cy="20637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0" y="14"/>
                </a:cxn>
                <a:cxn ang="0">
                  <a:pos x="0" y="9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4" y="3"/>
                </a:cxn>
                <a:cxn ang="0">
                  <a:pos x="27" y="5"/>
                </a:cxn>
                <a:cxn ang="0">
                  <a:pos x="29" y="7"/>
                </a:cxn>
                <a:cxn ang="0">
                  <a:pos x="31" y="9"/>
                </a:cxn>
                <a:cxn ang="0">
                  <a:pos x="31" y="12"/>
                </a:cxn>
                <a:cxn ang="0">
                  <a:pos x="31" y="15"/>
                </a:cxn>
                <a:cxn ang="0">
                  <a:pos x="29" y="19"/>
                </a:cxn>
                <a:cxn ang="0">
                  <a:pos x="25" y="22"/>
                </a:cxn>
                <a:cxn ang="0">
                  <a:pos x="22" y="24"/>
                </a:cxn>
                <a:cxn ang="0">
                  <a:pos x="19" y="27"/>
                </a:cxn>
                <a:cxn ang="0">
                  <a:pos x="15" y="27"/>
                </a:cxn>
                <a:cxn ang="0">
                  <a:pos x="8" y="27"/>
                </a:cxn>
                <a:cxn ang="0">
                  <a:pos x="3" y="22"/>
                </a:cxn>
                <a:cxn ang="0">
                  <a:pos x="3" y="22"/>
                </a:cxn>
              </a:cxnLst>
              <a:rect l="0" t="0" r="r" b="b"/>
              <a:pathLst>
                <a:path w="31" h="27">
                  <a:moveTo>
                    <a:pt x="3" y="22"/>
                  </a:moveTo>
                  <a:lnTo>
                    <a:pt x="0" y="21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9"/>
                  </a:lnTo>
                  <a:lnTo>
                    <a:pt x="2" y="3"/>
                  </a:lnTo>
                  <a:lnTo>
                    <a:pt x="3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4" y="3"/>
                  </a:lnTo>
                  <a:lnTo>
                    <a:pt x="27" y="5"/>
                  </a:lnTo>
                  <a:lnTo>
                    <a:pt x="29" y="7"/>
                  </a:lnTo>
                  <a:lnTo>
                    <a:pt x="31" y="9"/>
                  </a:lnTo>
                  <a:lnTo>
                    <a:pt x="31" y="12"/>
                  </a:lnTo>
                  <a:lnTo>
                    <a:pt x="31" y="15"/>
                  </a:lnTo>
                  <a:lnTo>
                    <a:pt x="29" y="19"/>
                  </a:lnTo>
                  <a:lnTo>
                    <a:pt x="25" y="22"/>
                  </a:lnTo>
                  <a:lnTo>
                    <a:pt x="22" y="24"/>
                  </a:lnTo>
                  <a:lnTo>
                    <a:pt x="19" y="27"/>
                  </a:lnTo>
                  <a:lnTo>
                    <a:pt x="15" y="27"/>
                  </a:lnTo>
                  <a:lnTo>
                    <a:pt x="8" y="27"/>
                  </a:lnTo>
                  <a:lnTo>
                    <a:pt x="3" y="22"/>
                  </a:lnTo>
                  <a:lnTo>
                    <a:pt x="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72" name="Freeform 28"/>
            <p:cNvSpPr>
              <a:spLocks/>
            </p:cNvSpPr>
            <p:nvPr/>
          </p:nvSpPr>
          <p:spPr bwMode="auto">
            <a:xfrm>
              <a:off x="8301038" y="3686175"/>
              <a:ext cx="23813" cy="19050"/>
            </a:xfrm>
            <a:custGeom>
              <a:avLst/>
              <a:gdLst/>
              <a:ahLst/>
              <a:cxnLst>
                <a:cxn ang="0">
                  <a:pos x="1" y="22"/>
                </a:cxn>
                <a:cxn ang="0">
                  <a:pos x="0" y="18"/>
                </a:cxn>
                <a:cxn ang="0">
                  <a:pos x="0" y="15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1" y="3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7" y="1"/>
                </a:cxn>
                <a:cxn ang="0">
                  <a:pos x="22" y="3"/>
                </a:cxn>
                <a:cxn ang="0">
                  <a:pos x="25" y="6"/>
                </a:cxn>
                <a:cxn ang="0">
                  <a:pos x="27" y="8"/>
                </a:cxn>
                <a:cxn ang="0">
                  <a:pos x="28" y="11"/>
                </a:cxn>
                <a:cxn ang="0">
                  <a:pos x="25" y="17"/>
                </a:cxn>
                <a:cxn ang="0">
                  <a:pos x="20" y="22"/>
                </a:cxn>
                <a:cxn ang="0">
                  <a:pos x="13" y="23"/>
                </a:cxn>
                <a:cxn ang="0">
                  <a:pos x="8" y="23"/>
                </a:cxn>
                <a:cxn ang="0">
                  <a:pos x="3" y="22"/>
                </a:cxn>
                <a:cxn ang="0">
                  <a:pos x="1" y="22"/>
                </a:cxn>
                <a:cxn ang="0">
                  <a:pos x="1" y="22"/>
                </a:cxn>
              </a:cxnLst>
              <a:rect l="0" t="0" r="r" b="b"/>
              <a:pathLst>
                <a:path w="28" h="23">
                  <a:moveTo>
                    <a:pt x="1" y="22"/>
                  </a:moveTo>
                  <a:lnTo>
                    <a:pt x="0" y="18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0" y="6"/>
                  </a:lnTo>
                  <a:lnTo>
                    <a:pt x="1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7" y="1"/>
                  </a:lnTo>
                  <a:lnTo>
                    <a:pt x="22" y="3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8" y="11"/>
                  </a:lnTo>
                  <a:lnTo>
                    <a:pt x="25" y="17"/>
                  </a:lnTo>
                  <a:lnTo>
                    <a:pt x="20" y="22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3" y="22"/>
                  </a:lnTo>
                  <a:lnTo>
                    <a:pt x="1" y="22"/>
                  </a:lnTo>
                  <a:lnTo>
                    <a:pt x="1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6173" name="Freeform 29"/>
            <p:cNvSpPr>
              <a:spLocks/>
            </p:cNvSpPr>
            <p:nvPr/>
          </p:nvSpPr>
          <p:spPr bwMode="auto">
            <a:xfrm>
              <a:off x="8505826" y="3544888"/>
              <a:ext cx="23813" cy="25400"/>
            </a:xfrm>
            <a:custGeom>
              <a:avLst/>
              <a:gdLst/>
              <a:ahLst/>
              <a:cxnLst>
                <a:cxn ang="0">
                  <a:pos x="7" y="28"/>
                </a:cxn>
                <a:cxn ang="0">
                  <a:pos x="4" y="27"/>
                </a:cxn>
                <a:cxn ang="0">
                  <a:pos x="2" y="23"/>
                </a:cxn>
                <a:cxn ang="0">
                  <a:pos x="0" y="20"/>
                </a:cxn>
                <a:cxn ang="0">
                  <a:pos x="0" y="17"/>
                </a:cxn>
                <a:cxn ang="0">
                  <a:pos x="0" y="11"/>
                </a:cxn>
                <a:cxn ang="0">
                  <a:pos x="2" y="6"/>
                </a:cxn>
                <a:cxn ang="0">
                  <a:pos x="6" y="3"/>
                </a:cxn>
                <a:cxn ang="0">
                  <a:pos x="12" y="1"/>
                </a:cxn>
                <a:cxn ang="0">
                  <a:pos x="17" y="0"/>
                </a:cxn>
                <a:cxn ang="0">
                  <a:pos x="23" y="0"/>
                </a:cxn>
                <a:cxn ang="0">
                  <a:pos x="26" y="1"/>
                </a:cxn>
                <a:cxn ang="0">
                  <a:pos x="29" y="5"/>
                </a:cxn>
                <a:cxn ang="0">
                  <a:pos x="31" y="8"/>
                </a:cxn>
                <a:cxn ang="0">
                  <a:pos x="31" y="13"/>
                </a:cxn>
                <a:cxn ang="0">
                  <a:pos x="31" y="18"/>
                </a:cxn>
                <a:cxn ang="0">
                  <a:pos x="29" y="23"/>
                </a:cxn>
                <a:cxn ang="0">
                  <a:pos x="24" y="27"/>
                </a:cxn>
                <a:cxn ang="0">
                  <a:pos x="23" y="28"/>
                </a:cxn>
                <a:cxn ang="0">
                  <a:pos x="19" y="30"/>
                </a:cxn>
                <a:cxn ang="0">
                  <a:pos x="17" y="32"/>
                </a:cxn>
                <a:cxn ang="0">
                  <a:pos x="12" y="32"/>
                </a:cxn>
                <a:cxn ang="0">
                  <a:pos x="7" y="28"/>
                </a:cxn>
                <a:cxn ang="0">
                  <a:pos x="7" y="28"/>
                </a:cxn>
              </a:cxnLst>
              <a:rect l="0" t="0" r="r" b="b"/>
              <a:pathLst>
                <a:path w="31" h="32">
                  <a:moveTo>
                    <a:pt x="7" y="28"/>
                  </a:moveTo>
                  <a:lnTo>
                    <a:pt x="4" y="27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2" y="6"/>
                  </a:lnTo>
                  <a:lnTo>
                    <a:pt x="6" y="3"/>
                  </a:lnTo>
                  <a:lnTo>
                    <a:pt x="12" y="1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6" y="1"/>
                  </a:lnTo>
                  <a:lnTo>
                    <a:pt x="29" y="5"/>
                  </a:lnTo>
                  <a:lnTo>
                    <a:pt x="31" y="8"/>
                  </a:lnTo>
                  <a:lnTo>
                    <a:pt x="31" y="13"/>
                  </a:lnTo>
                  <a:lnTo>
                    <a:pt x="31" y="18"/>
                  </a:lnTo>
                  <a:lnTo>
                    <a:pt x="29" y="23"/>
                  </a:lnTo>
                  <a:lnTo>
                    <a:pt x="24" y="27"/>
                  </a:lnTo>
                  <a:lnTo>
                    <a:pt x="23" y="28"/>
                  </a:lnTo>
                  <a:lnTo>
                    <a:pt x="19" y="30"/>
                  </a:lnTo>
                  <a:lnTo>
                    <a:pt x="17" y="32"/>
                  </a:lnTo>
                  <a:lnTo>
                    <a:pt x="12" y="32"/>
                  </a:lnTo>
                  <a:lnTo>
                    <a:pt x="7" y="28"/>
                  </a:lnTo>
                  <a:lnTo>
                    <a:pt x="7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sp>
        <p:nvSpPr>
          <p:cNvPr id="66" name="Text Box 27"/>
          <p:cNvSpPr txBox="1">
            <a:spLocks noChangeArrowheads="1"/>
          </p:cNvSpPr>
          <p:nvPr/>
        </p:nvSpPr>
        <p:spPr bwMode="auto">
          <a:xfrm>
            <a:off x="5712436" y="5803207"/>
            <a:ext cx="1708353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insertion node</a:t>
            </a:r>
          </a:p>
        </p:txBody>
      </p:sp>
      <p:sp>
        <p:nvSpPr>
          <p:cNvPr id="67" name="Freeform 26"/>
          <p:cNvSpPr>
            <a:spLocks/>
          </p:cNvSpPr>
          <p:nvPr/>
        </p:nvSpPr>
        <p:spPr bwMode="auto">
          <a:xfrm>
            <a:off x="5054555" y="5178223"/>
            <a:ext cx="709660" cy="348353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 algn="ctr"/>
            <a:endParaRPr lang="ko-KR" altLang="en-US" sz="1800">
              <a:latin typeface="맑은 고딕" pitchFamily="50" charset="-127"/>
            </a:endParaRPr>
          </a:p>
        </p:txBody>
      </p:sp>
      <p:sp>
        <p:nvSpPr>
          <p:cNvPr id="68" name="Text Box 27"/>
          <p:cNvSpPr txBox="1">
            <a:spLocks noChangeArrowheads="1"/>
          </p:cNvSpPr>
          <p:nvPr/>
        </p:nvSpPr>
        <p:spPr bwMode="auto">
          <a:xfrm>
            <a:off x="5330878" y="5442892"/>
            <a:ext cx="115608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last node</a:t>
            </a:r>
          </a:p>
        </p:txBody>
      </p:sp>
      <p:sp>
        <p:nvSpPr>
          <p:cNvPr id="69" name="자유형 68"/>
          <p:cNvSpPr/>
          <p:nvPr/>
        </p:nvSpPr>
        <p:spPr bwMode="auto">
          <a:xfrm>
            <a:off x="5883279" y="5178223"/>
            <a:ext cx="664368" cy="710456"/>
          </a:xfrm>
          <a:custGeom>
            <a:avLst/>
            <a:gdLst>
              <a:gd name="connsiteX0" fmla="*/ 0 w 811987"/>
              <a:gd name="connsiteY0" fmla="*/ 0 h 724205"/>
              <a:gd name="connsiteX1" fmla="*/ 541324 w 811987"/>
              <a:gd name="connsiteY1" fmla="*/ 219456 h 724205"/>
              <a:gd name="connsiteX2" fmla="*/ 811987 w 811987"/>
              <a:gd name="connsiteY2" fmla="*/ 724205 h 7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1987" h="724205">
                <a:moveTo>
                  <a:pt x="0" y="0"/>
                </a:moveTo>
                <a:cubicBezTo>
                  <a:pt x="202996" y="49377"/>
                  <a:pt x="405993" y="98755"/>
                  <a:pt x="541324" y="219456"/>
                </a:cubicBezTo>
                <a:cubicBezTo>
                  <a:pt x="676655" y="340157"/>
                  <a:pt x="744321" y="532181"/>
                  <a:pt x="811987" y="724205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91490" cy="1143000"/>
          </a:xfrm>
        </p:spPr>
        <p:txBody>
          <a:bodyPr/>
          <a:lstStyle/>
          <a:p>
            <a:r>
              <a:rPr lang="ko-KR" altLang="en-US">
                <a:ea typeface="맑은 고딕" pitchFamily="50" charset="-127"/>
              </a:rPr>
              <a:t>배열에 기초한 힙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002238" cy="4643470"/>
          </a:xfrm>
        </p:spPr>
        <p:txBody>
          <a:bodyPr/>
          <a:lstStyle/>
          <a:p>
            <a:pPr latinLnBrk="0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1800" dirty="0">
                <a:ea typeface="맑은 고딕" pitchFamily="50" charset="-127"/>
              </a:rPr>
              <a:t>개의 키를 가진 </a:t>
            </a:r>
            <a:r>
              <a:rPr lang="ko-KR" altLang="en-US" sz="1800" dirty="0" err="1">
                <a:ea typeface="맑은 고딕" pitchFamily="50" charset="-127"/>
              </a:rPr>
              <a:t>힙을</a:t>
            </a:r>
            <a:r>
              <a:rPr lang="ko-KR" altLang="en-US" sz="1800" dirty="0">
                <a:ea typeface="맑은 고딕" pitchFamily="50" charset="-127"/>
              </a:rPr>
              <a:t> 크기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1800" dirty="0">
                <a:ea typeface="맑은 고딕" pitchFamily="50" charset="-127"/>
              </a:rPr>
              <a:t>의 </a:t>
            </a:r>
            <a:r>
              <a:rPr lang="ko-KR" altLang="en-US" sz="1800" b="1" dirty="0">
                <a:ea typeface="맑은 고딕" pitchFamily="50" charset="-127"/>
              </a:rPr>
              <a:t>배열</a:t>
            </a:r>
            <a:r>
              <a:rPr lang="ko-KR" altLang="en-US" sz="1800" dirty="0">
                <a:ea typeface="맑은 고딕" pitchFamily="50" charset="-127"/>
              </a:rPr>
              <a:t>을 사용하여 표현 가능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1800" dirty="0">
                <a:ea typeface="맑은 고딕" pitchFamily="50" charset="-127"/>
              </a:rPr>
              <a:t>첨자 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sz="1800" dirty="0">
                <a:ea typeface="맑은 고딕" pitchFamily="50" charset="-127"/>
              </a:rPr>
              <a:t>에 존재하는 </a:t>
            </a:r>
            <a:r>
              <a:rPr lang="ko-KR" altLang="en-US" sz="1800" dirty="0" err="1">
                <a:ea typeface="맑은 고딕" pitchFamily="50" charset="-127"/>
              </a:rPr>
              <a:t>노드에</a:t>
            </a:r>
            <a:r>
              <a:rPr lang="ko-KR" altLang="en-US" sz="1800" dirty="0">
                <a:ea typeface="맑은 고딕" pitchFamily="50" charset="-127"/>
              </a:rPr>
              <a:t> 대해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ko-KR" altLang="en-US" sz="1600" b="1" dirty="0">
                <a:ea typeface="맑은 고딕" pitchFamily="50" charset="-127"/>
              </a:rPr>
              <a:t>왼쪽 자식</a:t>
            </a:r>
            <a:r>
              <a:rPr lang="ko-KR" altLang="en-US" sz="1600" dirty="0">
                <a:ea typeface="맑은 고딕" pitchFamily="50" charset="-127"/>
              </a:rPr>
              <a:t>은 첨자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sz="1600" dirty="0">
                <a:ea typeface="맑은 고딕" pitchFamily="50" charset="-127"/>
              </a:rPr>
              <a:t>에 존재</a:t>
            </a:r>
            <a:endParaRPr lang="en-US" altLang="ko-KR" sz="1600" dirty="0">
              <a:latin typeface="Times New Roman" pitchFamily="18" charset="0"/>
              <a:ea typeface="맑은 고딕" pitchFamily="50" charset="-127"/>
            </a:endParaRPr>
          </a:p>
          <a:p>
            <a:pPr lvl="1" latinLnBrk="0"/>
            <a:r>
              <a:rPr lang="ko-KR" altLang="en-US" sz="1600" b="1" dirty="0">
                <a:ea typeface="맑은 고딕" pitchFamily="50" charset="-127"/>
              </a:rPr>
              <a:t>오른쪽 자식</a:t>
            </a:r>
            <a:r>
              <a:rPr lang="ko-KR" altLang="en-US" sz="1600" dirty="0">
                <a:ea typeface="맑은 고딕" pitchFamily="50" charset="-127"/>
              </a:rPr>
              <a:t>은 첨자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i </a:t>
            </a:r>
            <a:r>
              <a:rPr lang="en-US" altLang="ko-KR" sz="16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+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ko-KR" altLang="en-US" sz="1600" dirty="0">
                <a:ea typeface="맑은 고딕" pitchFamily="50" charset="-127"/>
              </a:rPr>
              <a:t>에 존재</a:t>
            </a:r>
            <a:endParaRPr lang="en-US" altLang="ko-KR" sz="1600" dirty="0">
              <a:latin typeface="Times New Roman" pitchFamily="18" charset="0"/>
              <a:ea typeface="맑은 고딕" pitchFamily="50" charset="-127"/>
            </a:endParaRPr>
          </a:p>
          <a:p>
            <a:pPr lvl="1" latinLnBrk="0"/>
            <a:r>
              <a:rPr lang="ko-KR" altLang="en-US" sz="1600" b="1" dirty="0">
                <a:ea typeface="맑은 고딕" pitchFamily="50" charset="-127"/>
              </a:rPr>
              <a:t>부모</a:t>
            </a:r>
            <a:r>
              <a:rPr lang="ko-KR" altLang="en-US" sz="1600" dirty="0">
                <a:ea typeface="맑은 고딕" pitchFamily="50" charset="-127"/>
              </a:rPr>
              <a:t>는 첨자 </a:t>
            </a:r>
            <a:r>
              <a:rPr lang="en-US" altLang="ko-KR" sz="16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6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/2</a:t>
            </a:r>
            <a:r>
              <a:rPr lang="ko-KR" altLang="en-US" sz="1600" dirty="0">
                <a:ea typeface="맑은 고딕" pitchFamily="50" charset="-127"/>
              </a:rPr>
              <a:t>에 존재</a:t>
            </a:r>
            <a:endParaRPr lang="en-US" altLang="ko-KR" sz="1600" dirty="0">
              <a:latin typeface="Times New Roman" pitchFamily="18" charset="0"/>
              <a:ea typeface="맑은 고딕" pitchFamily="50" charset="-127"/>
            </a:endParaRPr>
          </a:p>
          <a:p>
            <a:pPr latinLnBrk="0"/>
            <a:r>
              <a:rPr lang="ko-KR" altLang="en-US" sz="1800" dirty="0" err="1">
                <a:ea typeface="맑은 고딕" pitchFamily="50" charset="-127"/>
              </a:rPr>
              <a:t>노드</a:t>
            </a:r>
            <a:r>
              <a:rPr lang="ko-KR" altLang="en-US" sz="1800" dirty="0">
                <a:ea typeface="맑은 고딕" pitchFamily="50" charset="-127"/>
              </a:rPr>
              <a:t> 사이의 </a:t>
            </a:r>
            <a:r>
              <a:rPr lang="ko-KR" altLang="en-US" sz="1800" b="1" dirty="0">
                <a:ea typeface="맑은 고딕" pitchFamily="50" charset="-127"/>
              </a:rPr>
              <a:t>링크</a:t>
            </a:r>
            <a:r>
              <a:rPr lang="ko-KR" altLang="en-US" sz="1800" dirty="0">
                <a:ea typeface="맑은 고딕" pitchFamily="50" charset="-127"/>
              </a:rPr>
              <a:t>는 명시적으로 저장할 필요가 없다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1800" b="1" dirty="0" smtClean="0">
                <a:ea typeface="맑은 고딕" pitchFamily="50" charset="-127"/>
              </a:rPr>
              <a:t>외부노드</a:t>
            </a:r>
            <a:r>
              <a:rPr lang="ko-KR" altLang="en-US" sz="1800" dirty="0" smtClean="0">
                <a:ea typeface="맑은 고딕" pitchFamily="50" charset="-127"/>
              </a:rPr>
              <a:t>들은 </a:t>
            </a:r>
            <a:r>
              <a:rPr lang="ko-KR" altLang="en-US" sz="1800" dirty="0">
                <a:ea typeface="맑은 고딕" pitchFamily="50" charset="-127"/>
              </a:rPr>
              <a:t>표현할 </a:t>
            </a:r>
            <a:r>
              <a:rPr lang="ko-KR" altLang="en-US" sz="1800" dirty="0" smtClean="0">
                <a:ea typeface="맑은 고딕" pitchFamily="50" charset="-127"/>
              </a:rPr>
              <a:t>필요 </a:t>
            </a:r>
            <a:r>
              <a:rPr lang="ko-KR" altLang="en-US" sz="1800" dirty="0">
                <a:ea typeface="맑은 고딕" pitchFamily="50" charset="-127"/>
              </a:rPr>
              <a:t>없다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1800" dirty="0">
                <a:ea typeface="맑은 고딕" pitchFamily="50" charset="-127"/>
              </a:rPr>
              <a:t>첨자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0 </a:t>
            </a:r>
            <a:r>
              <a:rPr lang="ko-KR" altLang="en-US" sz="1800" dirty="0">
                <a:ea typeface="맑은 고딕" pitchFamily="50" charset="-127"/>
              </a:rPr>
              <a:t>셀은 사용하지 않는다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1800" b="1" dirty="0">
                <a:ea typeface="맑은 고딕" pitchFamily="50" charset="-127"/>
              </a:rPr>
              <a:t>마지막 노드</a:t>
            </a:r>
            <a:r>
              <a:rPr lang="ko-KR" altLang="en-US" sz="1800" dirty="0">
                <a:ea typeface="맑은 고딕" pitchFamily="50" charset="-127"/>
              </a:rPr>
              <a:t>의 첨자</a:t>
            </a:r>
            <a:r>
              <a:rPr lang="en-US" altLang="ko-KR" sz="1800" dirty="0">
                <a:ea typeface="맑은 고딕" pitchFamily="50" charset="-127"/>
              </a:rPr>
              <a:t>:</a:t>
            </a:r>
            <a:r>
              <a:rPr lang="ko-KR" altLang="en-US" sz="1800" dirty="0">
                <a:ea typeface="맑은 고딕" pitchFamily="50" charset="-127"/>
              </a:rPr>
              <a:t> 항상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en-US" altLang="ko-KR" sz="1600" dirty="0" err="1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en-US" altLang="ko-KR" sz="1600" dirty="0">
                <a:ea typeface="맑은 고딕" pitchFamily="50" charset="-127"/>
              </a:rPr>
              <a:t> </a:t>
            </a:r>
            <a:r>
              <a:rPr lang="ko-KR" altLang="en-US" sz="1600" dirty="0">
                <a:ea typeface="맑은 고딕" pitchFamily="50" charset="-127"/>
              </a:rPr>
              <a:t>작업은 첨자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n </a:t>
            </a:r>
            <a:r>
              <a:rPr lang="en-US" altLang="ko-KR" sz="16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+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1 </a:t>
            </a:r>
            <a:r>
              <a:rPr lang="ko-KR" altLang="en-US" sz="1600" dirty="0">
                <a:latin typeface="Times New Roman" pitchFamily="18" charset="0"/>
                <a:ea typeface="맑은 고딕" pitchFamily="50" charset="-127"/>
              </a:rPr>
              <a:t>위치</a:t>
            </a:r>
            <a:r>
              <a:rPr lang="ko-KR" altLang="en-US" sz="1600" dirty="0">
                <a:ea typeface="맑은 고딕" pitchFamily="50" charset="-127"/>
              </a:rPr>
              <a:t>에 삽입하는 것에 해당</a:t>
            </a:r>
            <a:endParaRPr lang="en-US" altLang="ko-KR" sz="1600" dirty="0">
              <a:latin typeface="Times New Roman" pitchFamily="18" charset="0"/>
              <a:ea typeface="맑은 고딕" pitchFamily="50" charset="-127"/>
            </a:endParaRPr>
          </a:p>
          <a:p>
            <a:pPr lvl="1" latinLnBrk="0"/>
            <a:r>
              <a:rPr lang="en-US" altLang="ko-KR" sz="1600" dirty="0" err="1">
                <a:solidFill>
                  <a:schemeClr val="tx2"/>
                </a:solidFill>
                <a:ea typeface="맑은 고딕" pitchFamily="50" charset="-127"/>
              </a:rPr>
              <a:t>removeMin</a:t>
            </a:r>
            <a:r>
              <a:rPr lang="en-US" altLang="ko-KR" sz="1600" dirty="0">
                <a:ea typeface="맑은 고딕" pitchFamily="50" charset="-127"/>
              </a:rPr>
              <a:t> </a:t>
            </a:r>
            <a:r>
              <a:rPr lang="ko-KR" altLang="en-US" sz="1600" dirty="0">
                <a:ea typeface="맑은 고딕" pitchFamily="50" charset="-127"/>
              </a:rPr>
              <a:t>작업은 첨자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n </a:t>
            </a:r>
            <a:r>
              <a:rPr lang="ko-KR" altLang="en-US" sz="1600" dirty="0">
                <a:latin typeface="Times New Roman" pitchFamily="18" charset="0"/>
                <a:ea typeface="맑은 고딕" pitchFamily="50" charset="-127"/>
              </a:rPr>
              <a:t>위치</a:t>
            </a:r>
            <a:r>
              <a:rPr lang="ko-KR" altLang="en-US" sz="1600" dirty="0">
                <a:ea typeface="맑은 고딕" pitchFamily="50" charset="-127"/>
              </a:rPr>
              <a:t>에서 삭제하는 것에 해당</a:t>
            </a:r>
            <a:endParaRPr lang="en-US" altLang="ko-KR" sz="1600" b="1" i="1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6931881" y="1866817"/>
            <a:ext cx="376360" cy="3765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7886894" y="2469313"/>
            <a:ext cx="376360" cy="3765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5809075" y="2469313"/>
            <a:ext cx="376360" cy="3765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6502204" y="3071810"/>
            <a:ext cx="376360" cy="3765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12" name="Rectangle 9"/>
          <p:cNvSpPr>
            <a:spLocks noChangeAspect="1" noChangeArrowheads="1"/>
          </p:cNvSpPr>
          <p:nvPr/>
        </p:nvSpPr>
        <p:spPr bwMode="auto">
          <a:xfrm>
            <a:off x="6208957" y="3749618"/>
            <a:ext cx="271292" cy="2714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spect="1" noChangeArrowheads="1"/>
          </p:cNvSpPr>
          <p:nvPr/>
        </p:nvSpPr>
        <p:spPr bwMode="auto">
          <a:xfrm>
            <a:off x="6900518" y="3749618"/>
            <a:ext cx="271292" cy="2714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11"/>
          <p:cNvSpPr>
            <a:spLocks noChangeAspect="1" noChangeArrowheads="1"/>
          </p:cNvSpPr>
          <p:nvPr/>
        </p:nvSpPr>
        <p:spPr bwMode="auto">
          <a:xfrm>
            <a:off x="7593647" y="3071810"/>
            <a:ext cx="271292" cy="2714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12"/>
          <p:cNvSpPr>
            <a:spLocks noChangeAspect="1" noChangeArrowheads="1"/>
          </p:cNvSpPr>
          <p:nvPr/>
        </p:nvSpPr>
        <p:spPr bwMode="auto">
          <a:xfrm>
            <a:off x="8286776" y="3071810"/>
            <a:ext cx="271292" cy="2714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AutoShape 13"/>
          <p:cNvCxnSpPr>
            <a:cxnSpLocks noChangeShapeType="1"/>
            <a:stCxn id="8" idx="3"/>
            <a:endCxn id="10" idx="7"/>
          </p:cNvCxnSpPr>
          <p:nvPr/>
        </p:nvCxnSpPr>
        <p:spPr bwMode="auto">
          <a:xfrm flipH="1">
            <a:off x="6130549" y="2197876"/>
            <a:ext cx="856218" cy="316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/>
          <p:cNvCxnSpPr>
            <a:cxnSpLocks noChangeShapeType="1"/>
            <a:stCxn id="9" idx="1"/>
            <a:endCxn id="8" idx="5"/>
          </p:cNvCxnSpPr>
          <p:nvPr/>
        </p:nvCxnSpPr>
        <p:spPr bwMode="auto">
          <a:xfrm flipH="1" flipV="1">
            <a:off x="7253355" y="2197876"/>
            <a:ext cx="688424" cy="316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/>
          <p:cNvCxnSpPr>
            <a:cxnSpLocks noChangeShapeType="1"/>
            <a:stCxn id="15" idx="0"/>
            <a:endCxn id="9" idx="5"/>
          </p:cNvCxnSpPr>
          <p:nvPr/>
        </p:nvCxnSpPr>
        <p:spPr bwMode="auto">
          <a:xfrm flipH="1" flipV="1">
            <a:off x="8208367" y="2800372"/>
            <a:ext cx="214839" cy="2620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/>
          <p:cNvCxnSpPr>
            <a:cxnSpLocks noChangeShapeType="1"/>
            <a:stCxn id="14" idx="0"/>
            <a:endCxn id="9" idx="3"/>
          </p:cNvCxnSpPr>
          <p:nvPr/>
        </p:nvCxnSpPr>
        <p:spPr bwMode="auto">
          <a:xfrm flipV="1">
            <a:off x="7730077" y="2800372"/>
            <a:ext cx="211702" cy="2620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/>
          <p:cNvCxnSpPr>
            <a:cxnSpLocks noChangeShapeType="1"/>
            <a:stCxn id="13" idx="0"/>
            <a:endCxn id="11" idx="5"/>
          </p:cNvCxnSpPr>
          <p:nvPr/>
        </p:nvCxnSpPr>
        <p:spPr bwMode="auto">
          <a:xfrm flipH="1" flipV="1">
            <a:off x="6823678" y="3402869"/>
            <a:ext cx="213270" cy="3373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/>
          <p:cNvCxnSpPr>
            <a:cxnSpLocks noChangeShapeType="1"/>
            <a:stCxn id="12" idx="0"/>
            <a:endCxn id="11" idx="3"/>
          </p:cNvCxnSpPr>
          <p:nvPr/>
        </p:nvCxnSpPr>
        <p:spPr bwMode="auto">
          <a:xfrm flipV="1">
            <a:off x="6345388" y="3402869"/>
            <a:ext cx="211702" cy="3373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19"/>
          <p:cNvCxnSpPr>
            <a:cxnSpLocks noChangeShapeType="1"/>
            <a:stCxn id="24" idx="7"/>
            <a:endCxn id="10" idx="3"/>
          </p:cNvCxnSpPr>
          <p:nvPr/>
        </p:nvCxnSpPr>
        <p:spPr bwMode="auto">
          <a:xfrm flipV="1">
            <a:off x="5438989" y="2800372"/>
            <a:ext cx="424973" cy="316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0"/>
          <p:cNvCxnSpPr>
            <a:cxnSpLocks noChangeShapeType="1"/>
            <a:stCxn id="11" idx="1"/>
            <a:endCxn id="10" idx="5"/>
          </p:cNvCxnSpPr>
          <p:nvPr/>
        </p:nvCxnSpPr>
        <p:spPr bwMode="auto">
          <a:xfrm flipH="1" flipV="1">
            <a:off x="6130549" y="2800372"/>
            <a:ext cx="426541" cy="316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5117515" y="3071810"/>
            <a:ext cx="376360" cy="3765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25" name="Rectangle 22"/>
          <p:cNvSpPr>
            <a:spLocks noChangeAspect="1" noChangeArrowheads="1"/>
          </p:cNvSpPr>
          <p:nvPr/>
        </p:nvSpPr>
        <p:spPr bwMode="auto">
          <a:xfrm>
            <a:off x="4824268" y="3749618"/>
            <a:ext cx="271292" cy="2714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23"/>
          <p:cNvSpPr>
            <a:spLocks noChangeAspect="1" noChangeArrowheads="1"/>
          </p:cNvSpPr>
          <p:nvPr/>
        </p:nvSpPr>
        <p:spPr bwMode="auto">
          <a:xfrm>
            <a:off x="5515829" y="3749618"/>
            <a:ext cx="271292" cy="2714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AutoShape 24"/>
          <p:cNvCxnSpPr>
            <a:cxnSpLocks noChangeShapeType="1"/>
            <a:stCxn id="26" idx="0"/>
            <a:endCxn id="24" idx="5"/>
          </p:cNvCxnSpPr>
          <p:nvPr/>
        </p:nvCxnSpPr>
        <p:spPr bwMode="auto">
          <a:xfrm flipH="1" flipV="1">
            <a:off x="5438989" y="3402869"/>
            <a:ext cx="213270" cy="3373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5"/>
          <p:cNvCxnSpPr>
            <a:cxnSpLocks noChangeShapeType="1"/>
            <a:stCxn id="25" idx="0"/>
            <a:endCxn id="24" idx="3"/>
          </p:cNvCxnSpPr>
          <p:nvPr/>
        </p:nvCxnSpPr>
        <p:spPr bwMode="auto">
          <a:xfrm flipV="1">
            <a:off x="4960698" y="3402869"/>
            <a:ext cx="211702" cy="3373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5643587" y="4643147"/>
            <a:ext cx="571500" cy="57180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215087" y="4643147"/>
            <a:ext cx="571500" cy="57180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</a:rPr>
              <a:t>5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786587" y="4643147"/>
            <a:ext cx="571500" cy="57180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</a:rPr>
              <a:t>6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358087" y="4643147"/>
            <a:ext cx="571500" cy="57180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</a:rPr>
              <a:t>9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7929587" y="4643147"/>
            <a:ext cx="571500" cy="57180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</a:rPr>
              <a:t>7</a:t>
            </a: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5786462" y="5214950"/>
            <a:ext cx="27533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Rectangle 38"/>
          <p:cNvSpPr>
            <a:spLocks noChangeArrowheads="1"/>
          </p:cNvSpPr>
          <p:nvPr/>
        </p:nvSpPr>
        <p:spPr bwMode="auto">
          <a:xfrm>
            <a:off x="6357962" y="5214950"/>
            <a:ext cx="27533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6929462" y="5214950"/>
            <a:ext cx="27533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>
                <a:latin typeface="Times New Roman" pitchFamily="18" charset="0"/>
                <a:ea typeface="맑은 고딕" pitchFamily="50" charset="-127"/>
              </a:rPr>
              <a:t>3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7500962" y="5214950"/>
            <a:ext cx="27533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>
                <a:latin typeface="Times New Roman" pitchFamily="18" charset="0"/>
                <a:ea typeface="맑은 고딕" pitchFamily="50" charset="-127"/>
              </a:rPr>
              <a:t>4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Rectangle 41"/>
          <p:cNvSpPr>
            <a:spLocks noChangeArrowheads="1"/>
          </p:cNvSpPr>
          <p:nvPr/>
        </p:nvSpPr>
        <p:spPr bwMode="auto">
          <a:xfrm>
            <a:off x="8072462" y="5214950"/>
            <a:ext cx="27533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5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8072463" y="4357395"/>
            <a:ext cx="27533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1800" b="1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Rectangle 30"/>
          <p:cNvSpPr>
            <a:spLocks noChangeArrowheads="1"/>
          </p:cNvSpPr>
          <p:nvPr/>
        </p:nvSpPr>
        <p:spPr bwMode="auto">
          <a:xfrm>
            <a:off x="5072067" y="4643147"/>
            <a:ext cx="571500" cy="5718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5214943" y="5214651"/>
            <a:ext cx="27533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성능 요약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16</a:t>
            </a:fld>
            <a:endParaRPr lang="en-US" altLang="ko-KR"/>
          </a:p>
        </p:txBody>
      </p:sp>
      <p:graphicFrame>
        <p:nvGraphicFramePr>
          <p:cNvPr id="7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3631260"/>
              </p:ext>
            </p:extLst>
          </p:nvPr>
        </p:nvGraphicFramePr>
        <p:xfrm>
          <a:off x="785786" y="1643050"/>
          <a:ext cx="7643809" cy="221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7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796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힙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 구현</a:t>
                      </a:r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작업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공간</a:t>
                      </a:r>
                      <a:endParaRPr lang="en-US" altLang="ko-KR" sz="2000" b="1">
                        <a:solidFill>
                          <a:schemeClr val="tx1"/>
                        </a:solidFill>
                        <a:latin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소요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17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size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,</a:t>
                      </a:r>
                      <a:r>
                        <a:rPr lang="en-US" altLang="ko-KR" sz="1800" dirty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isEmpty</a:t>
                      </a:r>
                      <a:endParaRPr lang="ko-KR" altLang="en-US" sz="1800" dirty="0">
                        <a:solidFill>
                          <a:schemeClr val="tx2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insertItem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,</a:t>
                      </a:r>
                      <a:r>
                        <a:rPr lang="en-US" altLang="ko-KR" sz="1800" dirty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removeMin</a:t>
                      </a:r>
                      <a:endParaRPr lang="ko-KR" altLang="en-US" sz="1800" dirty="0">
                        <a:solidFill>
                          <a:schemeClr val="tx2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minKey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,</a:t>
                      </a:r>
                      <a:r>
                        <a:rPr lang="en-US" altLang="ko-KR" sz="1800" dirty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minElement</a:t>
                      </a:r>
                      <a:endParaRPr lang="ko-KR" altLang="en-US" sz="1800" dirty="0">
                        <a:solidFill>
                          <a:schemeClr val="tx2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advanceLast</a:t>
                      </a:r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, </a:t>
                      </a:r>
                      <a:r>
                        <a:rPr lang="en-US" altLang="ko-KR" sz="180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retreatLast</a:t>
                      </a:r>
                      <a:endParaRPr lang="ko-KR" altLang="en-US" sz="1800" dirty="0">
                        <a:solidFill>
                          <a:schemeClr val="tx2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itchFamily="50" charset="-127"/>
                        </a:rPr>
                        <a:t>연결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ko-KR" altLang="en-US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(log </a:t>
                      </a:r>
                      <a:r>
                        <a:rPr lang="en-US" altLang="ko-KR" sz="2000" b="1" i="1" dirty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ko-KR" altLang="en-US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ko-KR" altLang="en-US" sz="2000" dirty="0"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(log </a:t>
                      </a:r>
                      <a:r>
                        <a:rPr lang="en-US" altLang="ko-KR" sz="2000" b="1" i="1" dirty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ko-KR" altLang="en-US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2000" b="1" i="1" dirty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ko-KR" altLang="en-US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itchFamily="50" charset="-127"/>
                        </a:rPr>
                        <a:t>순차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ko-KR" altLang="en-US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(log </a:t>
                      </a:r>
                      <a:r>
                        <a:rPr lang="en-US" altLang="ko-KR" sz="2000" b="1" i="1" dirty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ko-KR" altLang="en-US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ko-KR" altLang="en-US" sz="2000" dirty="0"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ko-KR" altLang="en-US" sz="2000" dirty="0"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2000" b="1" i="1" dirty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ko-KR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ko-KR" altLang="en-US" dirty="0"/>
              <a:t> 정렬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4809716"/>
          </a:xfrm>
        </p:spPr>
        <p:txBody>
          <a:bodyPr/>
          <a:lstStyle/>
          <a:p>
            <a:pPr latinLnBrk="0"/>
            <a:r>
              <a:rPr lang="ko-KR" altLang="en-US" sz="2000" dirty="0" err="1">
                <a:ea typeface="맑은 고딕" pitchFamily="50" charset="-127"/>
              </a:rPr>
              <a:t>힙을</a:t>
            </a:r>
            <a:r>
              <a:rPr lang="ko-KR" altLang="en-US" sz="2000" dirty="0">
                <a:ea typeface="맑은 고딕" pitchFamily="50" charset="-127"/>
              </a:rPr>
              <a:t> 사용하여 구현된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-</a:t>
            </a:r>
            <a:r>
              <a:rPr lang="ko-KR" altLang="en-US" sz="2000" dirty="0">
                <a:ea typeface="맑은 고딕" pitchFamily="50" charset="-127"/>
              </a:rPr>
              <a:t>항목 </a:t>
            </a:r>
            <a:r>
              <a:rPr lang="ko-KR" altLang="en-US" sz="2000" b="1" dirty="0">
                <a:ea typeface="맑은 고딕" pitchFamily="50" charset="-127"/>
              </a:rPr>
              <a:t>우선순위 큐</a:t>
            </a:r>
            <a:r>
              <a:rPr lang="ko-KR" altLang="en-US" sz="2000" dirty="0">
                <a:ea typeface="맑은 고딕" pitchFamily="50" charset="-127"/>
              </a:rPr>
              <a:t>를 고려하면</a:t>
            </a:r>
            <a:r>
              <a:rPr lang="en-US" altLang="ko-KR" sz="2000" dirty="0">
                <a:ea typeface="맑은 고딕" pitchFamily="50" charset="-127"/>
              </a:rPr>
              <a:t>,</a:t>
            </a: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공간 사용량은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 err="1">
                <a:ea typeface="맑은 고딕" pitchFamily="50" charset="-127"/>
              </a:rPr>
              <a:t>메쏘드와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removeMin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 err="1">
                <a:ea typeface="맑은 고딕" pitchFamily="50" charset="-127"/>
              </a:rPr>
              <a:t>메쏘드는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sz="1800" dirty="0">
                <a:ea typeface="맑은 고딕" pitchFamily="50" charset="-127"/>
              </a:rPr>
              <a:t>시간에 수행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minKey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minElement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 err="1">
                <a:ea typeface="맑은 고딕" pitchFamily="50" charset="-127"/>
              </a:rPr>
              <a:t>메쏘드는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(1) </a:t>
            </a:r>
            <a:r>
              <a:rPr lang="ko-KR" altLang="en-US" sz="1800" dirty="0">
                <a:ea typeface="맑은 고딕" pitchFamily="50" charset="-127"/>
              </a:rPr>
              <a:t>시간에 수행</a:t>
            </a: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 latinLnBrk="0"/>
            <a:r>
              <a:rPr lang="ko-KR" altLang="en-US" sz="2000" dirty="0" err="1">
                <a:ea typeface="맑은 고딕" pitchFamily="50" charset="-127"/>
              </a:rPr>
              <a:t>힙에</a:t>
            </a:r>
            <a:r>
              <a:rPr lang="ko-KR" altLang="en-US" sz="2000" dirty="0">
                <a:ea typeface="맑은 고딕" pitchFamily="50" charset="-127"/>
              </a:rPr>
              <a:t> 기초한 우선순위 큐를 사용함으로써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개의 원소로 이루어진 리스트를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log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sz="2000" dirty="0">
                <a:ea typeface="맑은 고딕" pitchFamily="50" charset="-127"/>
              </a:rPr>
              <a:t>시간에 정렬할 수 있다</a:t>
            </a:r>
            <a:endParaRPr lang="en-US" altLang="ko-KR" sz="2000" dirty="0">
              <a:ea typeface="맑은 고딕" pitchFamily="50" charset="-127"/>
            </a:endParaRPr>
          </a:p>
          <a:p>
            <a:pPr lvl="1" latinLnBrk="0"/>
            <a:r>
              <a:rPr lang="ko-KR" altLang="en-US" sz="1800" b="1" dirty="0">
                <a:ea typeface="맑은 고딕" pitchFamily="50" charset="-127"/>
              </a:rPr>
              <a:t>선택 정렬</a:t>
            </a:r>
            <a:r>
              <a:rPr lang="ko-KR" altLang="en-US" sz="1800" dirty="0">
                <a:ea typeface="맑은 고딕" pitchFamily="50" charset="-127"/>
              </a:rPr>
              <a:t>이나 </a:t>
            </a:r>
            <a:r>
              <a:rPr lang="ko-KR" altLang="en-US" sz="1800" b="1" dirty="0">
                <a:ea typeface="맑은 고딕" pitchFamily="50" charset="-127"/>
              </a:rPr>
              <a:t>삽입 정렬</a:t>
            </a:r>
            <a:r>
              <a:rPr lang="ko-KR" altLang="en-US" sz="1800" dirty="0">
                <a:ea typeface="맑은 고딕" pitchFamily="50" charset="-127"/>
              </a:rPr>
              <a:t>과 같은 </a:t>
            </a:r>
            <a:r>
              <a:rPr lang="en-US" altLang="ko-KR" sz="1800" dirty="0">
                <a:ea typeface="맑은 고딕" pitchFamily="50" charset="-127"/>
              </a:rPr>
              <a:t>2</a:t>
            </a:r>
            <a:r>
              <a:rPr lang="ko-KR" altLang="en-US" sz="1800" dirty="0">
                <a:ea typeface="맑은 고딕" pitchFamily="50" charset="-127"/>
              </a:rPr>
              <a:t>차 정렬 알고리즘보다 훨씬 빠르다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857752" y="5143512"/>
            <a:ext cx="3500462" cy="94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이 알고리즘을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힙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정렬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heap sort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알고리즘이라고 부른다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1643050"/>
            <a:ext cx="3857652" cy="3416320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heapSort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list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sorted list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L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empty heap</a:t>
            </a:r>
            <a:endParaRPr lang="en-US" altLang="ko-KR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	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{phase</a:t>
            </a:r>
            <a:r>
              <a:rPr lang="ko-KR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removeFirst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  <a:endParaRPr lang="en-US" altLang="ko-KR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insertItem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	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{phase</a:t>
            </a:r>
            <a:r>
              <a:rPr lang="ko-KR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2}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removeMin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  <a:endParaRPr lang="en-US" altLang="ko-KR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addLast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45289"/>
              </p:ext>
            </p:extLst>
          </p:nvPr>
        </p:nvGraphicFramePr>
        <p:xfrm>
          <a:off x="6228184" y="188640"/>
          <a:ext cx="2529986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" r:id="rId4" imgW="2965541" imgH="2025433" progId="">
                  <p:embed/>
                </p:oleObj>
              </mc:Choice>
              <mc:Fallback>
                <p:oleObj r:id="rId4" imgW="2965541" imgH="2025433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8184" y="188640"/>
                        <a:ext cx="2529986" cy="1728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힙 정렬 개선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74646" cy="3786214"/>
          </a:xfrm>
        </p:spPr>
        <p:txBody>
          <a:bodyPr/>
          <a:lstStyle/>
          <a:p>
            <a:pPr latinLnBrk="0"/>
            <a:r>
              <a:rPr lang="en-US" altLang="ko-KR" dirty="0">
                <a:solidFill>
                  <a:schemeClr val="tx2"/>
                </a:solidFill>
              </a:rPr>
              <a:t>Heap sort</a:t>
            </a:r>
            <a:r>
              <a:rPr lang="ko-KR" altLang="en-US" dirty="0"/>
              <a:t>의 성능 향상을 위한 두 가지 개선점</a:t>
            </a:r>
            <a:endParaRPr lang="en-US" altLang="ko-KR" dirty="0"/>
          </a:p>
          <a:p>
            <a:pPr lvl="1" latinLnBrk="0"/>
            <a:r>
              <a:rPr lang="ko-KR" altLang="en-US" b="1" dirty="0"/>
              <a:t>제자리 </a:t>
            </a:r>
            <a:r>
              <a:rPr lang="ko-KR" altLang="en-US" b="1" dirty="0" err="1"/>
              <a:t>힙</a:t>
            </a:r>
            <a:r>
              <a:rPr lang="ko-KR" altLang="en-US" b="1" dirty="0"/>
              <a:t> 정렬</a:t>
            </a:r>
            <a:r>
              <a:rPr lang="ko-KR" altLang="en-US" dirty="0"/>
              <a:t>은 </a:t>
            </a:r>
            <a:r>
              <a:rPr lang="en-US" altLang="ko-KR" dirty="0">
                <a:solidFill>
                  <a:schemeClr val="tx2"/>
                </a:solidFill>
              </a:rPr>
              <a:t>heap sort</a:t>
            </a:r>
            <a:r>
              <a:rPr lang="ko-KR" altLang="en-US" dirty="0"/>
              <a:t>의 공간 사용을 줄인다</a:t>
            </a:r>
            <a:endParaRPr lang="en-US" altLang="ko-KR" dirty="0"/>
          </a:p>
          <a:p>
            <a:pPr lvl="1" latinLnBrk="0"/>
            <a:r>
              <a:rPr lang="ko-KR" altLang="en-US" b="1" dirty="0"/>
              <a:t>상향식 </a:t>
            </a:r>
            <a:r>
              <a:rPr lang="ko-KR" altLang="en-US" b="1" dirty="0" err="1" smtClean="0"/>
              <a:t>힙생성</a:t>
            </a:r>
            <a:r>
              <a:rPr lang="ko-KR" altLang="en-US" dirty="0" err="1" smtClean="0"/>
              <a:t>은</a:t>
            </a:r>
            <a:r>
              <a:rPr lang="ko-KR" altLang="en-US" dirty="0" smtClean="0"/>
              <a:t> </a:t>
            </a:r>
            <a:r>
              <a:rPr lang="en-US" altLang="ko-KR" dirty="0">
                <a:solidFill>
                  <a:schemeClr val="tx2"/>
                </a:solidFill>
              </a:rPr>
              <a:t>heap sort</a:t>
            </a:r>
            <a:r>
              <a:rPr lang="ko-KR" altLang="en-US" dirty="0"/>
              <a:t>의 속도를 </a:t>
            </a:r>
            <a:r>
              <a:rPr lang="ko-KR" altLang="en-US" dirty="0" err="1"/>
              <a:t>높힌다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6410672" cy="1143000"/>
          </a:xfrm>
        </p:spPr>
        <p:txBody>
          <a:bodyPr/>
          <a:lstStyle/>
          <a:p>
            <a:r>
              <a:rPr lang="ko-KR" altLang="en-US"/>
              <a:t>제자리 힙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6594526" cy="4286280"/>
          </a:xfrm>
        </p:spPr>
        <p:txBody>
          <a:bodyPr/>
          <a:lstStyle/>
          <a:p>
            <a:pPr latinLnBrk="0"/>
            <a:r>
              <a:rPr lang="ko-KR" altLang="en-US" dirty="0"/>
              <a:t>이 방식은 정렬되어야 할 리스트가 </a:t>
            </a:r>
            <a:r>
              <a:rPr lang="ko-KR" altLang="en-US" b="1" dirty="0"/>
              <a:t>배열</a:t>
            </a:r>
            <a:r>
              <a:rPr lang="ko-KR" altLang="en-US" dirty="0"/>
              <a:t>로 주어진 경우에만 적용</a:t>
            </a:r>
            <a:endParaRPr lang="en-US" altLang="ko-KR" b="1" dirty="0"/>
          </a:p>
          <a:p>
            <a:pPr latinLnBrk="0"/>
            <a:r>
              <a:rPr lang="ko-KR" altLang="en-US" dirty="0" err="1"/>
              <a:t>힙을</a:t>
            </a:r>
            <a:r>
              <a:rPr lang="ko-KR" altLang="en-US" dirty="0"/>
              <a:t> 저장하는데 리스트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dirty="0"/>
              <a:t>의 일부를 사용함으로써 외부 </a:t>
            </a:r>
            <a:r>
              <a:rPr lang="ko-KR" altLang="en-US" dirty="0" err="1"/>
              <a:t>힙</a:t>
            </a:r>
            <a:r>
              <a:rPr lang="ko-KR" altLang="en-US" dirty="0"/>
              <a:t> 사용을 피한다</a:t>
            </a:r>
            <a:endParaRPr lang="en-US" altLang="ko-KR" dirty="0"/>
          </a:p>
          <a:p>
            <a:pPr latinLnBrk="0"/>
            <a:r>
              <a:rPr lang="ko-KR" altLang="en-US" dirty="0"/>
              <a:t>지금까지 사용했던</a:t>
            </a:r>
            <a:r>
              <a:rPr lang="en-US" altLang="ko-KR" dirty="0"/>
              <a:t> </a:t>
            </a:r>
            <a:r>
              <a:rPr lang="ko-KR" altLang="en-US" b="1" dirty="0" err="1"/>
              <a:t>최소힙</a:t>
            </a:r>
            <a:r>
              <a:rPr lang="en-US" altLang="ko-KR" dirty="0"/>
              <a:t>(min-heap)</a:t>
            </a:r>
            <a:r>
              <a:rPr lang="ko-KR" altLang="en-US" dirty="0"/>
              <a:t> 대신</a:t>
            </a:r>
            <a:r>
              <a:rPr lang="en-US" altLang="ko-KR" dirty="0"/>
              <a:t>, </a:t>
            </a:r>
            <a:r>
              <a:rPr lang="ko-KR" altLang="en-US" dirty="0"/>
              <a:t>최대 원소가 </a:t>
            </a:r>
            <a:r>
              <a:rPr lang="ko-KR" altLang="en-US" dirty="0" err="1"/>
              <a:t>맨위에</a:t>
            </a:r>
            <a:r>
              <a:rPr lang="ko-KR" altLang="en-US" dirty="0"/>
              <a:t> 오게 되는 </a:t>
            </a:r>
            <a:r>
              <a:rPr lang="ko-KR" altLang="en-US" b="1" dirty="0" err="1"/>
              <a:t>최대힙</a:t>
            </a:r>
            <a:r>
              <a:rPr lang="en-US" altLang="ko-KR" dirty="0"/>
              <a:t>(max-heap)</a:t>
            </a:r>
            <a:r>
              <a:rPr lang="ko-KR" altLang="en-US" dirty="0"/>
              <a:t>을 사용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19</a:t>
            </a:fld>
            <a:endParaRPr lang="en-US" altLang="ko-KR"/>
          </a:p>
        </p:txBody>
      </p:sp>
      <p:grpSp>
        <p:nvGrpSpPr>
          <p:cNvPr id="72" name="그룹 71"/>
          <p:cNvGrpSpPr/>
          <p:nvPr/>
        </p:nvGrpSpPr>
        <p:grpSpPr>
          <a:xfrm>
            <a:off x="7524328" y="188640"/>
            <a:ext cx="1136204" cy="1745208"/>
            <a:chOff x="7581900" y="192088"/>
            <a:chExt cx="992188" cy="1524000"/>
          </a:xfrm>
        </p:grpSpPr>
        <p:sp>
          <p:nvSpPr>
            <p:cNvPr id="11283" name="Freeform 19"/>
            <p:cNvSpPr>
              <a:spLocks/>
            </p:cNvSpPr>
            <p:nvPr/>
          </p:nvSpPr>
          <p:spPr bwMode="auto">
            <a:xfrm>
              <a:off x="7581900" y="192088"/>
              <a:ext cx="992188" cy="1524000"/>
            </a:xfrm>
            <a:custGeom>
              <a:avLst/>
              <a:gdLst/>
              <a:ahLst/>
              <a:cxnLst>
                <a:cxn ang="0">
                  <a:pos x="1726" y="1681"/>
                </a:cxn>
                <a:cxn ang="0">
                  <a:pos x="1482" y="1593"/>
                </a:cxn>
                <a:cxn ang="0">
                  <a:pos x="1381" y="1398"/>
                </a:cxn>
                <a:cxn ang="0">
                  <a:pos x="1216" y="1410"/>
                </a:cxn>
                <a:cxn ang="0">
                  <a:pos x="1150" y="1536"/>
                </a:cxn>
                <a:cxn ang="0">
                  <a:pos x="1130" y="1619"/>
                </a:cxn>
                <a:cxn ang="0">
                  <a:pos x="1021" y="1605"/>
                </a:cxn>
                <a:cxn ang="0">
                  <a:pos x="1133" y="1531"/>
                </a:cxn>
                <a:cxn ang="0">
                  <a:pos x="1142" y="1363"/>
                </a:cxn>
                <a:cxn ang="0">
                  <a:pos x="1226" y="1320"/>
                </a:cxn>
                <a:cxn ang="0">
                  <a:pos x="1370" y="1239"/>
                </a:cxn>
                <a:cxn ang="0">
                  <a:pos x="1455" y="1338"/>
                </a:cxn>
                <a:cxn ang="0">
                  <a:pos x="1399" y="1164"/>
                </a:cxn>
                <a:cxn ang="0">
                  <a:pos x="1204" y="1148"/>
                </a:cxn>
                <a:cxn ang="0">
                  <a:pos x="1178" y="912"/>
                </a:cxn>
                <a:cxn ang="0">
                  <a:pos x="1267" y="826"/>
                </a:cxn>
                <a:cxn ang="0">
                  <a:pos x="1344" y="717"/>
                </a:cxn>
                <a:cxn ang="0">
                  <a:pos x="1281" y="610"/>
                </a:cxn>
                <a:cxn ang="0">
                  <a:pos x="1194" y="446"/>
                </a:cxn>
                <a:cxn ang="0">
                  <a:pos x="1022" y="395"/>
                </a:cxn>
                <a:cxn ang="0">
                  <a:pos x="970" y="233"/>
                </a:cxn>
                <a:cxn ang="0">
                  <a:pos x="1050" y="128"/>
                </a:cxn>
                <a:cxn ang="0">
                  <a:pos x="1032" y="50"/>
                </a:cxn>
                <a:cxn ang="0">
                  <a:pos x="844" y="2"/>
                </a:cxn>
                <a:cxn ang="0">
                  <a:pos x="726" y="79"/>
                </a:cxn>
                <a:cxn ang="0">
                  <a:pos x="792" y="395"/>
                </a:cxn>
                <a:cxn ang="0">
                  <a:pos x="643" y="478"/>
                </a:cxn>
                <a:cxn ang="0">
                  <a:pos x="552" y="730"/>
                </a:cxn>
                <a:cxn ang="0">
                  <a:pos x="565" y="937"/>
                </a:cxn>
                <a:cxn ang="0">
                  <a:pos x="670" y="889"/>
                </a:cxn>
                <a:cxn ang="0">
                  <a:pos x="751" y="854"/>
                </a:cxn>
                <a:cxn ang="0">
                  <a:pos x="756" y="1132"/>
                </a:cxn>
                <a:cxn ang="0">
                  <a:pos x="689" y="1092"/>
                </a:cxn>
                <a:cxn ang="0">
                  <a:pos x="544" y="999"/>
                </a:cxn>
                <a:cxn ang="0">
                  <a:pos x="361" y="919"/>
                </a:cxn>
                <a:cxn ang="0">
                  <a:pos x="106" y="890"/>
                </a:cxn>
                <a:cxn ang="0">
                  <a:pos x="65" y="996"/>
                </a:cxn>
                <a:cxn ang="0">
                  <a:pos x="269" y="1154"/>
                </a:cxn>
                <a:cxn ang="0">
                  <a:pos x="311" y="1400"/>
                </a:cxn>
                <a:cxn ang="0">
                  <a:pos x="748" y="1363"/>
                </a:cxn>
                <a:cxn ang="0">
                  <a:pos x="817" y="1400"/>
                </a:cxn>
                <a:cxn ang="0">
                  <a:pos x="726" y="1427"/>
                </a:cxn>
                <a:cxn ang="0">
                  <a:pos x="595" y="1410"/>
                </a:cxn>
                <a:cxn ang="0">
                  <a:pos x="566" y="1726"/>
                </a:cxn>
                <a:cxn ang="0">
                  <a:pos x="597" y="1531"/>
                </a:cxn>
                <a:cxn ang="0">
                  <a:pos x="619" y="1726"/>
                </a:cxn>
                <a:cxn ang="0">
                  <a:pos x="689" y="1611"/>
                </a:cxn>
                <a:cxn ang="0">
                  <a:pos x="760" y="1520"/>
                </a:cxn>
                <a:cxn ang="0">
                  <a:pos x="843" y="1496"/>
                </a:cxn>
                <a:cxn ang="0">
                  <a:pos x="793" y="1852"/>
                </a:cxn>
                <a:cxn ang="0">
                  <a:pos x="619" y="1726"/>
                </a:cxn>
                <a:cxn ang="0">
                  <a:pos x="563" y="2036"/>
                </a:cxn>
                <a:cxn ang="0">
                  <a:pos x="256" y="1921"/>
                </a:cxn>
                <a:cxn ang="0">
                  <a:pos x="94" y="2352"/>
                </a:cxn>
                <a:cxn ang="0">
                  <a:pos x="295" y="2611"/>
                </a:cxn>
                <a:cxn ang="0">
                  <a:pos x="626" y="2829"/>
                </a:cxn>
                <a:cxn ang="0">
                  <a:pos x="847" y="2781"/>
                </a:cxn>
                <a:cxn ang="0">
                  <a:pos x="1214" y="2458"/>
                </a:cxn>
                <a:cxn ang="0">
                  <a:pos x="1573" y="2125"/>
                </a:cxn>
                <a:cxn ang="0">
                  <a:pos x="1877" y="1785"/>
                </a:cxn>
              </a:cxnLst>
              <a:rect l="0" t="0" r="r" b="b"/>
              <a:pathLst>
                <a:path w="1877" h="2879">
                  <a:moveTo>
                    <a:pt x="1864" y="1736"/>
                  </a:moveTo>
                  <a:lnTo>
                    <a:pt x="1858" y="1736"/>
                  </a:lnTo>
                  <a:lnTo>
                    <a:pt x="1854" y="1733"/>
                  </a:lnTo>
                  <a:lnTo>
                    <a:pt x="1851" y="1730"/>
                  </a:lnTo>
                  <a:lnTo>
                    <a:pt x="1848" y="1727"/>
                  </a:lnTo>
                  <a:lnTo>
                    <a:pt x="1823" y="1717"/>
                  </a:lnTo>
                  <a:lnTo>
                    <a:pt x="1800" y="1708"/>
                  </a:lnTo>
                  <a:lnTo>
                    <a:pt x="1775" y="1700"/>
                  </a:lnTo>
                  <a:lnTo>
                    <a:pt x="1751" y="1689"/>
                  </a:lnTo>
                  <a:lnTo>
                    <a:pt x="1726" y="1681"/>
                  </a:lnTo>
                  <a:lnTo>
                    <a:pt x="1701" y="1672"/>
                  </a:lnTo>
                  <a:lnTo>
                    <a:pt x="1676" y="1663"/>
                  </a:lnTo>
                  <a:lnTo>
                    <a:pt x="1653" y="1654"/>
                  </a:lnTo>
                  <a:lnTo>
                    <a:pt x="1628" y="1647"/>
                  </a:lnTo>
                  <a:lnTo>
                    <a:pt x="1603" y="1638"/>
                  </a:lnTo>
                  <a:lnTo>
                    <a:pt x="1579" y="1630"/>
                  </a:lnTo>
                  <a:lnTo>
                    <a:pt x="1554" y="1621"/>
                  </a:lnTo>
                  <a:lnTo>
                    <a:pt x="1531" y="1611"/>
                  </a:lnTo>
                  <a:lnTo>
                    <a:pt x="1506" y="1602"/>
                  </a:lnTo>
                  <a:lnTo>
                    <a:pt x="1482" y="1593"/>
                  </a:lnTo>
                  <a:lnTo>
                    <a:pt x="1458" y="1583"/>
                  </a:lnTo>
                  <a:lnTo>
                    <a:pt x="1455" y="1370"/>
                  </a:lnTo>
                  <a:lnTo>
                    <a:pt x="1455" y="1338"/>
                  </a:lnTo>
                  <a:lnTo>
                    <a:pt x="1382" y="1338"/>
                  </a:lnTo>
                  <a:lnTo>
                    <a:pt x="1382" y="1349"/>
                  </a:lnTo>
                  <a:lnTo>
                    <a:pt x="1382" y="1357"/>
                  </a:lnTo>
                  <a:lnTo>
                    <a:pt x="1382" y="1366"/>
                  </a:lnTo>
                  <a:lnTo>
                    <a:pt x="1382" y="1370"/>
                  </a:lnTo>
                  <a:lnTo>
                    <a:pt x="1382" y="1385"/>
                  </a:lnTo>
                  <a:lnTo>
                    <a:pt x="1381" y="1398"/>
                  </a:lnTo>
                  <a:lnTo>
                    <a:pt x="1381" y="1411"/>
                  </a:lnTo>
                  <a:lnTo>
                    <a:pt x="1379" y="1423"/>
                  </a:lnTo>
                  <a:lnTo>
                    <a:pt x="1357" y="1421"/>
                  </a:lnTo>
                  <a:lnTo>
                    <a:pt x="1332" y="1426"/>
                  </a:lnTo>
                  <a:lnTo>
                    <a:pt x="1309" y="1435"/>
                  </a:lnTo>
                  <a:lnTo>
                    <a:pt x="1287" y="1445"/>
                  </a:lnTo>
                  <a:lnTo>
                    <a:pt x="1265" y="1451"/>
                  </a:lnTo>
                  <a:lnTo>
                    <a:pt x="1245" y="1449"/>
                  </a:lnTo>
                  <a:lnTo>
                    <a:pt x="1229" y="1436"/>
                  </a:lnTo>
                  <a:lnTo>
                    <a:pt x="1216" y="1410"/>
                  </a:lnTo>
                  <a:lnTo>
                    <a:pt x="1207" y="1403"/>
                  </a:lnTo>
                  <a:lnTo>
                    <a:pt x="1197" y="1398"/>
                  </a:lnTo>
                  <a:lnTo>
                    <a:pt x="1187" y="1394"/>
                  </a:lnTo>
                  <a:lnTo>
                    <a:pt x="1177" y="1391"/>
                  </a:lnTo>
                  <a:lnTo>
                    <a:pt x="1171" y="1391"/>
                  </a:lnTo>
                  <a:lnTo>
                    <a:pt x="1162" y="1389"/>
                  </a:lnTo>
                  <a:lnTo>
                    <a:pt x="1152" y="1389"/>
                  </a:lnTo>
                  <a:lnTo>
                    <a:pt x="1145" y="1388"/>
                  </a:lnTo>
                  <a:lnTo>
                    <a:pt x="1145" y="1535"/>
                  </a:lnTo>
                  <a:lnTo>
                    <a:pt x="1150" y="1536"/>
                  </a:lnTo>
                  <a:lnTo>
                    <a:pt x="1159" y="1539"/>
                  </a:lnTo>
                  <a:lnTo>
                    <a:pt x="1166" y="1542"/>
                  </a:lnTo>
                  <a:lnTo>
                    <a:pt x="1171" y="1544"/>
                  </a:lnTo>
                  <a:lnTo>
                    <a:pt x="1179" y="1547"/>
                  </a:lnTo>
                  <a:lnTo>
                    <a:pt x="1187" y="1550"/>
                  </a:lnTo>
                  <a:lnTo>
                    <a:pt x="1196" y="1551"/>
                  </a:lnTo>
                  <a:lnTo>
                    <a:pt x="1203" y="1552"/>
                  </a:lnTo>
                  <a:lnTo>
                    <a:pt x="1179" y="1574"/>
                  </a:lnTo>
                  <a:lnTo>
                    <a:pt x="1155" y="1598"/>
                  </a:lnTo>
                  <a:lnTo>
                    <a:pt x="1130" y="1619"/>
                  </a:lnTo>
                  <a:lnTo>
                    <a:pt x="1107" y="1643"/>
                  </a:lnTo>
                  <a:lnTo>
                    <a:pt x="1082" y="1665"/>
                  </a:lnTo>
                  <a:lnTo>
                    <a:pt x="1057" y="1686"/>
                  </a:lnTo>
                  <a:lnTo>
                    <a:pt x="1032" y="1707"/>
                  </a:lnTo>
                  <a:lnTo>
                    <a:pt x="1009" y="1727"/>
                  </a:lnTo>
                  <a:lnTo>
                    <a:pt x="1003" y="1702"/>
                  </a:lnTo>
                  <a:lnTo>
                    <a:pt x="1003" y="1678"/>
                  </a:lnTo>
                  <a:lnTo>
                    <a:pt x="1006" y="1653"/>
                  </a:lnTo>
                  <a:lnTo>
                    <a:pt x="1012" y="1628"/>
                  </a:lnTo>
                  <a:lnTo>
                    <a:pt x="1021" y="1605"/>
                  </a:lnTo>
                  <a:lnTo>
                    <a:pt x="1031" y="1582"/>
                  </a:lnTo>
                  <a:lnTo>
                    <a:pt x="1043" y="1560"/>
                  </a:lnTo>
                  <a:lnTo>
                    <a:pt x="1054" y="1538"/>
                  </a:lnTo>
                  <a:lnTo>
                    <a:pt x="1066" y="1531"/>
                  </a:lnTo>
                  <a:lnTo>
                    <a:pt x="1076" y="1526"/>
                  </a:lnTo>
                  <a:lnTo>
                    <a:pt x="1088" y="1525"/>
                  </a:lnTo>
                  <a:lnTo>
                    <a:pt x="1099" y="1525"/>
                  </a:lnTo>
                  <a:lnTo>
                    <a:pt x="1110" y="1526"/>
                  </a:lnTo>
                  <a:lnTo>
                    <a:pt x="1121" y="1528"/>
                  </a:lnTo>
                  <a:lnTo>
                    <a:pt x="1133" y="1531"/>
                  </a:lnTo>
                  <a:lnTo>
                    <a:pt x="1145" y="1535"/>
                  </a:lnTo>
                  <a:lnTo>
                    <a:pt x="1145" y="1388"/>
                  </a:lnTo>
                  <a:lnTo>
                    <a:pt x="1140" y="1388"/>
                  </a:lnTo>
                  <a:lnTo>
                    <a:pt x="1137" y="1388"/>
                  </a:lnTo>
                  <a:lnTo>
                    <a:pt x="1133" y="1388"/>
                  </a:lnTo>
                  <a:lnTo>
                    <a:pt x="1129" y="1388"/>
                  </a:lnTo>
                  <a:lnTo>
                    <a:pt x="1126" y="1381"/>
                  </a:lnTo>
                  <a:lnTo>
                    <a:pt x="1129" y="1373"/>
                  </a:lnTo>
                  <a:lnTo>
                    <a:pt x="1134" y="1368"/>
                  </a:lnTo>
                  <a:lnTo>
                    <a:pt x="1142" y="1363"/>
                  </a:lnTo>
                  <a:lnTo>
                    <a:pt x="1152" y="1360"/>
                  </a:lnTo>
                  <a:lnTo>
                    <a:pt x="1162" y="1360"/>
                  </a:lnTo>
                  <a:lnTo>
                    <a:pt x="1172" y="1360"/>
                  </a:lnTo>
                  <a:lnTo>
                    <a:pt x="1184" y="1360"/>
                  </a:lnTo>
                  <a:lnTo>
                    <a:pt x="1194" y="1360"/>
                  </a:lnTo>
                  <a:lnTo>
                    <a:pt x="1204" y="1359"/>
                  </a:lnTo>
                  <a:lnTo>
                    <a:pt x="1213" y="1356"/>
                  </a:lnTo>
                  <a:lnTo>
                    <a:pt x="1220" y="1350"/>
                  </a:lnTo>
                  <a:lnTo>
                    <a:pt x="1225" y="1336"/>
                  </a:lnTo>
                  <a:lnTo>
                    <a:pt x="1226" y="1320"/>
                  </a:lnTo>
                  <a:lnTo>
                    <a:pt x="1225" y="1305"/>
                  </a:lnTo>
                  <a:lnTo>
                    <a:pt x="1225" y="1289"/>
                  </a:lnTo>
                  <a:lnTo>
                    <a:pt x="1244" y="1283"/>
                  </a:lnTo>
                  <a:lnTo>
                    <a:pt x="1261" y="1274"/>
                  </a:lnTo>
                  <a:lnTo>
                    <a:pt x="1279" y="1266"/>
                  </a:lnTo>
                  <a:lnTo>
                    <a:pt x="1296" y="1255"/>
                  </a:lnTo>
                  <a:lnTo>
                    <a:pt x="1314" y="1247"/>
                  </a:lnTo>
                  <a:lnTo>
                    <a:pt x="1331" y="1241"/>
                  </a:lnTo>
                  <a:lnTo>
                    <a:pt x="1350" y="1238"/>
                  </a:lnTo>
                  <a:lnTo>
                    <a:pt x="1370" y="1239"/>
                  </a:lnTo>
                  <a:lnTo>
                    <a:pt x="1379" y="1260"/>
                  </a:lnTo>
                  <a:lnTo>
                    <a:pt x="1381" y="1273"/>
                  </a:lnTo>
                  <a:lnTo>
                    <a:pt x="1381" y="1286"/>
                  </a:lnTo>
                  <a:lnTo>
                    <a:pt x="1382" y="1301"/>
                  </a:lnTo>
                  <a:lnTo>
                    <a:pt x="1382" y="1314"/>
                  </a:lnTo>
                  <a:lnTo>
                    <a:pt x="1382" y="1318"/>
                  </a:lnTo>
                  <a:lnTo>
                    <a:pt x="1382" y="1325"/>
                  </a:lnTo>
                  <a:lnTo>
                    <a:pt x="1382" y="1334"/>
                  </a:lnTo>
                  <a:lnTo>
                    <a:pt x="1382" y="1338"/>
                  </a:lnTo>
                  <a:lnTo>
                    <a:pt x="1455" y="1338"/>
                  </a:lnTo>
                  <a:lnTo>
                    <a:pt x="1455" y="1322"/>
                  </a:lnTo>
                  <a:lnTo>
                    <a:pt x="1453" y="1280"/>
                  </a:lnTo>
                  <a:lnTo>
                    <a:pt x="1450" y="1264"/>
                  </a:lnTo>
                  <a:lnTo>
                    <a:pt x="1449" y="1248"/>
                  </a:lnTo>
                  <a:lnTo>
                    <a:pt x="1445" y="1231"/>
                  </a:lnTo>
                  <a:lnTo>
                    <a:pt x="1440" y="1215"/>
                  </a:lnTo>
                  <a:lnTo>
                    <a:pt x="1434" y="1200"/>
                  </a:lnTo>
                  <a:lnTo>
                    <a:pt x="1426" y="1187"/>
                  </a:lnTo>
                  <a:lnTo>
                    <a:pt x="1414" y="1174"/>
                  </a:lnTo>
                  <a:lnTo>
                    <a:pt x="1399" y="1164"/>
                  </a:lnTo>
                  <a:lnTo>
                    <a:pt x="1375" y="1159"/>
                  </a:lnTo>
                  <a:lnTo>
                    <a:pt x="1351" y="1159"/>
                  </a:lnTo>
                  <a:lnTo>
                    <a:pt x="1327" y="1162"/>
                  </a:lnTo>
                  <a:lnTo>
                    <a:pt x="1302" y="1168"/>
                  </a:lnTo>
                  <a:lnTo>
                    <a:pt x="1279" y="1177"/>
                  </a:lnTo>
                  <a:lnTo>
                    <a:pt x="1255" y="1186"/>
                  </a:lnTo>
                  <a:lnTo>
                    <a:pt x="1233" y="1196"/>
                  </a:lnTo>
                  <a:lnTo>
                    <a:pt x="1212" y="1204"/>
                  </a:lnTo>
                  <a:lnTo>
                    <a:pt x="1210" y="1175"/>
                  </a:lnTo>
                  <a:lnTo>
                    <a:pt x="1204" y="1148"/>
                  </a:lnTo>
                  <a:lnTo>
                    <a:pt x="1197" y="1120"/>
                  </a:lnTo>
                  <a:lnTo>
                    <a:pt x="1191" y="1092"/>
                  </a:lnTo>
                  <a:lnTo>
                    <a:pt x="1194" y="1088"/>
                  </a:lnTo>
                  <a:lnTo>
                    <a:pt x="1198" y="1084"/>
                  </a:lnTo>
                  <a:lnTo>
                    <a:pt x="1203" y="1082"/>
                  </a:lnTo>
                  <a:lnTo>
                    <a:pt x="1207" y="1081"/>
                  </a:lnTo>
                  <a:lnTo>
                    <a:pt x="1187" y="1044"/>
                  </a:lnTo>
                  <a:lnTo>
                    <a:pt x="1182" y="1001"/>
                  </a:lnTo>
                  <a:lnTo>
                    <a:pt x="1184" y="955"/>
                  </a:lnTo>
                  <a:lnTo>
                    <a:pt x="1178" y="912"/>
                  </a:lnTo>
                  <a:lnTo>
                    <a:pt x="1182" y="909"/>
                  </a:lnTo>
                  <a:lnTo>
                    <a:pt x="1187" y="906"/>
                  </a:lnTo>
                  <a:lnTo>
                    <a:pt x="1191" y="905"/>
                  </a:lnTo>
                  <a:lnTo>
                    <a:pt x="1196" y="903"/>
                  </a:lnTo>
                  <a:lnTo>
                    <a:pt x="1203" y="886"/>
                  </a:lnTo>
                  <a:lnTo>
                    <a:pt x="1212" y="871"/>
                  </a:lnTo>
                  <a:lnTo>
                    <a:pt x="1223" y="859"/>
                  </a:lnTo>
                  <a:lnTo>
                    <a:pt x="1238" y="848"/>
                  </a:lnTo>
                  <a:lnTo>
                    <a:pt x="1252" y="836"/>
                  </a:lnTo>
                  <a:lnTo>
                    <a:pt x="1267" y="826"/>
                  </a:lnTo>
                  <a:lnTo>
                    <a:pt x="1283" y="813"/>
                  </a:lnTo>
                  <a:lnTo>
                    <a:pt x="1296" y="800"/>
                  </a:lnTo>
                  <a:lnTo>
                    <a:pt x="1303" y="782"/>
                  </a:lnTo>
                  <a:lnTo>
                    <a:pt x="1314" y="769"/>
                  </a:lnTo>
                  <a:lnTo>
                    <a:pt x="1325" y="756"/>
                  </a:lnTo>
                  <a:lnTo>
                    <a:pt x="1335" y="743"/>
                  </a:lnTo>
                  <a:lnTo>
                    <a:pt x="1337" y="739"/>
                  </a:lnTo>
                  <a:lnTo>
                    <a:pt x="1340" y="730"/>
                  </a:lnTo>
                  <a:lnTo>
                    <a:pt x="1343" y="721"/>
                  </a:lnTo>
                  <a:lnTo>
                    <a:pt x="1344" y="717"/>
                  </a:lnTo>
                  <a:lnTo>
                    <a:pt x="1346" y="714"/>
                  </a:lnTo>
                  <a:lnTo>
                    <a:pt x="1346" y="711"/>
                  </a:lnTo>
                  <a:lnTo>
                    <a:pt x="1346" y="709"/>
                  </a:lnTo>
                  <a:lnTo>
                    <a:pt x="1346" y="706"/>
                  </a:lnTo>
                  <a:lnTo>
                    <a:pt x="1338" y="689"/>
                  </a:lnTo>
                  <a:lnTo>
                    <a:pt x="1330" y="672"/>
                  </a:lnTo>
                  <a:lnTo>
                    <a:pt x="1319" y="656"/>
                  </a:lnTo>
                  <a:lnTo>
                    <a:pt x="1308" y="640"/>
                  </a:lnTo>
                  <a:lnTo>
                    <a:pt x="1295" y="625"/>
                  </a:lnTo>
                  <a:lnTo>
                    <a:pt x="1281" y="610"/>
                  </a:lnTo>
                  <a:lnTo>
                    <a:pt x="1267" y="597"/>
                  </a:lnTo>
                  <a:lnTo>
                    <a:pt x="1252" y="583"/>
                  </a:lnTo>
                  <a:lnTo>
                    <a:pt x="1251" y="555"/>
                  </a:lnTo>
                  <a:lnTo>
                    <a:pt x="1248" y="527"/>
                  </a:lnTo>
                  <a:lnTo>
                    <a:pt x="1241" y="503"/>
                  </a:lnTo>
                  <a:lnTo>
                    <a:pt x="1229" y="478"/>
                  </a:lnTo>
                  <a:lnTo>
                    <a:pt x="1222" y="468"/>
                  </a:lnTo>
                  <a:lnTo>
                    <a:pt x="1213" y="459"/>
                  </a:lnTo>
                  <a:lnTo>
                    <a:pt x="1204" y="452"/>
                  </a:lnTo>
                  <a:lnTo>
                    <a:pt x="1194" y="446"/>
                  </a:lnTo>
                  <a:lnTo>
                    <a:pt x="1184" y="440"/>
                  </a:lnTo>
                  <a:lnTo>
                    <a:pt x="1174" y="437"/>
                  </a:lnTo>
                  <a:lnTo>
                    <a:pt x="1163" y="433"/>
                  </a:lnTo>
                  <a:lnTo>
                    <a:pt x="1153" y="428"/>
                  </a:lnTo>
                  <a:lnTo>
                    <a:pt x="1130" y="425"/>
                  </a:lnTo>
                  <a:lnTo>
                    <a:pt x="1108" y="421"/>
                  </a:lnTo>
                  <a:lnTo>
                    <a:pt x="1086" y="415"/>
                  </a:lnTo>
                  <a:lnTo>
                    <a:pt x="1064" y="408"/>
                  </a:lnTo>
                  <a:lnTo>
                    <a:pt x="1044" y="401"/>
                  </a:lnTo>
                  <a:lnTo>
                    <a:pt x="1022" y="395"/>
                  </a:lnTo>
                  <a:lnTo>
                    <a:pt x="1002" y="389"/>
                  </a:lnTo>
                  <a:lnTo>
                    <a:pt x="980" y="386"/>
                  </a:lnTo>
                  <a:lnTo>
                    <a:pt x="973" y="373"/>
                  </a:lnTo>
                  <a:lnTo>
                    <a:pt x="968" y="357"/>
                  </a:lnTo>
                  <a:lnTo>
                    <a:pt x="962" y="342"/>
                  </a:lnTo>
                  <a:lnTo>
                    <a:pt x="955" y="328"/>
                  </a:lnTo>
                  <a:lnTo>
                    <a:pt x="952" y="303"/>
                  </a:lnTo>
                  <a:lnTo>
                    <a:pt x="949" y="274"/>
                  </a:lnTo>
                  <a:lnTo>
                    <a:pt x="954" y="249"/>
                  </a:lnTo>
                  <a:lnTo>
                    <a:pt x="970" y="233"/>
                  </a:lnTo>
                  <a:lnTo>
                    <a:pt x="974" y="219"/>
                  </a:lnTo>
                  <a:lnTo>
                    <a:pt x="981" y="207"/>
                  </a:lnTo>
                  <a:lnTo>
                    <a:pt x="992" y="198"/>
                  </a:lnTo>
                  <a:lnTo>
                    <a:pt x="1005" y="190"/>
                  </a:lnTo>
                  <a:lnTo>
                    <a:pt x="1018" y="182"/>
                  </a:lnTo>
                  <a:lnTo>
                    <a:pt x="1029" y="174"/>
                  </a:lnTo>
                  <a:lnTo>
                    <a:pt x="1041" y="165"/>
                  </a:lnTo>
                  <a:lnTo>
                    <a:pt x="1050" y="153"/>
                  </a:lnTo>
                  <a:lnTo>
                    <a:pt x="1048" y="140"/>
                  </a:lnTo>
                  <a:lnTo>
                    <a:pt x="1050" y="128"/>
                  </a:lnTo>
                  <a:lnTo>
                    <a:pt x="1056" y="117"/>
                  </a:lnTo>
                  <a:lnTo>
                    <a:pt x="1063" y="108"/>
                  </a:lnTo>
                  <a:lnTo>
                    <a:pt x="1070" y="98"/>
                  </a:lnTo>
                  <a:lnTo>
                    <a:pt x="1078" y="88"/>
                  </a:lnTo>
                  <a:lnTo>
                    <a:pt x="1082" y="77"/>
                  </a:lnTo>
                  <a:lnTo>
                    <a:pt x="1082" y="64"/>
                  </a:lnTo>
                  <a:lnTo>
                    <a:pt x="1070" y="57"/>
                  </a:lnTo>
                  <a:lnTo>
                    <a:pt x="1059" y="53"/>
                  </a:lnTo>
                  <a:lnTo>
                    <a:pt x="1045" y="51"/>
                  </a:lnTo>
                  <a:lnTo>
                    <a:pt x="1032" y="50"/>
                  </a:lnTo>
                  <a:lnTo>
                    <a:pt x="1018" y="50"/>
                  </a:lnTo>
                  <a:lnTo>
                    <a:pt x="1005" y="50"/>
                  </a:lnTo>
                  <a:lnTo>
                    <a:pt x="992" y="48"/>
                  </a:lnTo>
                  <a:lnTo>
                    <a:pt x="978" y="47"/>
                  </a:lnTo>
                  <a:lnTo>
                    <a:pt x="960" y="31"/>
                  </a:lnTo>
                  <a:lnTo>
                    <a:pt x="939" y="18"/>
                  </a:lnTo>
                  <a:lnTo>
                    <a:pt x="917" y="9"/>
                  </a:lnTo>
                  <a:lnTo>
                    <a:pt x="894" y="3"/>
                  </a:lnTo>
                  <a:lnTo>
                    <a:pt x="869" y="0"/>
                  </a:lnTo>
                  <a:lnTo>
                    <a:pt x="844" y="2"/>
                  </a:lnTo>
                  <a:lnTo>
                    <a:pt x="820" y="5"/>
                  </a:lnTo>
                  <a:lnTo>
                    <a:pt x="796" y="9"/>
                  </a:lnTo>
                  <a:lnTo>
                    <a:pt x="786" y="15"/>
                  </a:lnTo>
                  <a:lnTo>
                    <a:pt x="775" y="22"/>
                  </a:lnTo>
                  <a:lnTo>
                    <a:pt x="763" y="28"/>
                  </a:lnTo>
                  <a:lnTo>
                    <a:pt x="751" y="37"/>
                  </a:lnTo>
                  <a:lnTo>
                    <a:pt x="742" y="45"/>
                  </a:lnTo>
                  <a:lnTo>
                    <a:pt x="734" y="54"/>
                  </a:lnTo>
                  <a:lnTo>
                    <a:pt x="729" y="66"/>
                  </a:lnTo>
                  <a:lnTo>
                    <a:pt x="726" y="79"/>
                  </a:lnTo>
                  <a:lnTo>
                    <a:pt x="721" y="118"/>
                  </a:lnTo>
                  <a:lnTo>
                    <a:pt x="719" y="159"/>
                  </a:lnTo>
                  <a:lnTo>
                    <a:pt x="719" y="200"/>
                  </a:lnTo>
                  <a:lnTo>
                    <a:pt x="724" y="241"/>
                  </a:lnTo>
                  <a:lnTo>
                    <a:pt x="731" y="278"/>
                  </a:lnTo>
                  <a:lnTo>
                    <a:pt x="745" y="315"/>
                  </a:lnTo>
                  <a:lnTo>
                    <a:pt x="766" y="347"/>
                  </a:lnTo>
                  <a:lnTo>
                    <a:pt x="793" y="374"/>
                  </a:lnTo>
                  <a:lnTo>
                    <a:pt x="795" y="386"/>
                  </a:lnTo>
                  <a:lnTo>
                    <a:pt x="792" y="395"/>
                  </a:lnTo>
                  <a:lnTo>
                    <a:pt x="786" y="404"/>
                  </a:lnTo>
                  <a:lnTo>
                    <a:pt x="777" y="411"/>
                  </a:lnTo>
                  <a:lnTo>
                    <a:pt x="760" y="417"/>
                  </a:lnTo>
                  <a:lnTo>
                    <a:pt x="741" y="423"/>
                  </a:lnTo>
                  <a:lnTo>
                    <a:pt x="724" y="428"/>
                  </a:lnTo>
                  <a:lnTo>
                    <a:pt x="706" y="436"/>
                  </a:lnTo>
                  <a:lnTo>
                    <a:pt x="689" y="443"/>
                  </a:lnTo>
                  <a:lnTo>
                    <a:pt x="673" y="453"/>
                  </a:lnTo>
                  <a:lnTo>
                    <a:pt x="657" y="463"/>
                  </a:lnTo>
                  <a:lnTo>
                    <a:pt x="643" y="478"/>
                  </a:lnTo>
                  <a:lnTo>
                    <a:pt x="629" y="501"/>
                  </a:lnTo>
                  <a:lnTo>
                    <a:pt x="617" y="526"/>
                  </a:lnTo>
                  <a:lnTo>
                    <a:pt x="608" y="554"/>
                  </a:lnTo>
                  <a:lnTo>
                    <a:pt x="604" y="581"/>
                  </a:lnTo>
                  <a:lnTo>
                    <a:pt x="598" y="609"/>
                  </a:lnTo>
                  <a:lnTo>
                    <a:pt x="595" y="638"/>
                  </a:lnTo>
                  <a:lnTo>
                    <a:pt x="591" y="666"/>
                  </a:lnTo>
                  <a:lnTo>
                    <a:pt x="585" y="693"/>
                  </a:lnTo>
                  <a:lnTo>
                    <a:pt x="566" y="711"/>
                  </a:lnTo>
                  <a:lnTo>
                    <a:pt x="552" y="730"/>
                  </a:lnTo>
                  <a:lnTo>
                    <a:pt x="541" y="750"/>
                  </a:lnTo>
                  <a:lnTo>
                    <a:pt x="533" y="773"/>
                  </a:lnTo>
                  <a:lnTo>
                    <a:pt x="528" y="797"/>
                  </a:lnTo>
                  <a:lnTo>
                    <a:pt x="527" y="822"/>
                  </a:lnTo>
                  <a:lnTo>
                    <a:pt x="528" y="845"/>
                  </a:lnTo>
                  <a:lnTo>
                    <a:pt x="533" y="870"/>
                  </a:lnTo>
                  <a:lnTo>
                    <a:pt x="543" y="884"/>
                  </a:lnTo>
                  <a:lnTo>
                    <a:pt x="550" y="902"/>
                  </a:lnTo>
                  <a:lnTo>
                    <a:pt x="556" y="921"/>
                  </a:lnTo>
                  <a:lnTo>
                    <a:pt x="565" y="937"/>
                  </a:lnTo>
                  <a:lnTo>
                    <a:pt x="574" y="938"/>
                  </a:lnTo>
                  <a:lnTo>
                    <a:pt x="582" y="938"/>
                  </a:lnTo>
                  <a:lnTo>
                    <a:pt x="591" y="937"/>
                  </a:lnTo>
                  <a:lnTo>
                    <a:pt x="600" y="934"/>
                  </a:lnTo>
                  <a:lnTo>
                    <a:pt x="608" y="931"/>
                  </a:lnTo>
                  <a:lnTo>
                    <a:pt x="616" y="926"/>
                  </a:lnTo>
                  <a:lnTo>
                    <a:pt x="625" y="922"/>
                  </a:lnTo>
                  <a:lnTo>
                    <a:pt x="632" y="919"/>
                  </a:lnTo>
                  <a:lnTo>
                    <a:pt x="654" y="906"/>
                  </a:lnTo>
                  <a:lnTo>
                    <a:pt x="670" y="889"/>
                  </a:lnTo>
                  <a:lnTo>
                    <a:pt x="681" y="870"/>
                  </a:lnTo>
                  <a:lnTo>
                    <a:pt x="689" y="849"/>
                  </a:lnTo>
                  <a:lnTo>
                    <a:pt x="693" y="829"/>
                  </a:lnTo>
                  <a:lnTo>
                    <a:pt x="697" y="806"/>
                  </a:lnTo>
                  <a:lnTo>
                    <a:pt x="703" y="784"/>
                  </a:lnTo>
                  <a:lnTo>
                    <a:pt x="710" y="762"/>
                  </a:lnTo>
                  <a:lnTo>
                    <a:pt x="719" y="787"/>
                  </a:lnTo>
                  <a:lnTo>
                    <a:pt x="729" y="808"/>
                  </a:lnTo>
                  <a:lnTo>
                    <a:pt x="740" y="832"/>
                  </a:lnTo>
                  <a:lnTo>
                    <a:pt x="751" y="854"/>
                  </a:lnTo>
                  <a:lnTo>
                    <a:pt x="745" y="903"/>
                  </a:lnTo>
                  <a:lnTo>
                    <a:pt x="738" y="953"/>
                  </a:lnTo>
                  <a:lnTo>
                    <a:pt x="737" y="1004"/>
                  </a:lnTo>
                  <a:lnTo>
                    <a:pt x="742" y="1053"/>
                  </a:lnTo>
                  <a:lnTo>
                    <a:pt x="773" y="1057"/>
                  </a:lnTo>
                  <a:lnTo>
                    <a:pt x="773" y="1076"/>
                  </a:lnTo>
                  <a:lnTo>
                    <a:pt x="770" y="1095"/>
                  </a:lnTo>
                  <a:lnTo>
                    <a:pt x="766" y="1116"/>
                  </a:lnTo>
                  <a:lnTo>
                    <a:pt x="761" y="1135"/>
                  </a:lnTo>
                  <a:lnTo>
                    <a:pt x="756" y="1132"/>
                  </a:lnTo>
                  <a:lnTo>
                    <a:pt x="751" y="1129"/>
                  </a:lnTo>
                  <a:lnTo>
                    <a:pt x="745" y="1126"/>
                  </a:lnTo>
                  <a:lnTo>
                    <a:pt x="740" y="1121"/>
                  </a:lnTo>
                  <a:lnTo>
                    <a:pt x="734" y="1119"/>
                  </a:lnTo>
                  <a:lnTo>
                    <a:pt x="729" y="1116"/>
                  </a:lnTo>
                  <a:lnTo>
                    <a:pt x="724" y="1113"/>
                  </a:lnTo>
                  <a:lnTo>
                    <a:pt x="718" y="1110"/>
                  </a:lnTo>
                  <a:lnTo>
                    <a:pt x="710" y="1105"/>
                  </a:lnTo>
                  <a:lnTo>
                    <a:pt x="700" y="1098"/>
                  </a:lnTo>
                  <a:lnTo>
                    <a:pt x="689" y="1092"/>
                  </a:lnTo>
                  <a:lnTo>
                    <a:pt x="683" y="1088"/>
                  </a:lnTo>
                  <a:lnTo>
                    <a:pt x="667" y="1078"/>
                  </a:lnTo>
                  <a:lnTo>
                    <a:pt x="652" y="1069"/>
                  </a:lnTo>
                  <a:lnTo>
                    <a:pt x="636" y="1059"/>
                  </a:lnTo>
                  <a:lnTo>
                    <a:pt x="620" y="1049"/>
                  </a:lnTo>
                  <a:lnTo>
                    <a:pt x="606" y="1038"/>
                  </a:lnTo>
                  <a:lnTo>
                    <a:pt x="590" y="1030"/>
                  </a:lnTo>
                  <a:lnTo>
                    <a:pt x="575" y="1020"/>
                  </a:lnTo>
                  <a:lnTo>
                    <a:pt x="559" y="1009"/>
                  </a:lnTo>
                  <a:lnTo>
                    <a:pt x="544" y="999"/>
                  </a:lnTo>
                  <a:lnTo>
                    <a:pt x="528" y="989"/>
                  </a:lnTo>
                  <a:lnTo>
                    <a:pt x="514" y="980"/>
                  </a:lnTo>
                  <a:lnTo>
                    <a:pt x="498" y="970"/>
                  </a:lnTo>
                  <a:lnTo>
                    <a:pt x="483" y="960"/>
                  </a:lnTo>
                  <a:lnTo>
                    <a:pt x="467" y="950"/>
                  </a:lnTo>
                  <a:lnTo>
                    <a:pt x="453" y="941"/>
                  </a:lnTo>
                  <a:lnTo>
                    <a:pt x="437" y="931"/>
                  </a:lnTo>
                  <a:lnTo>
                    <a:pt x="412" y="928"/>
                  </a:lnTo>
                  <a:lnTo>
                    <a:pt x="387" y="923"/>
                  </a:lnTo>
                  <a:lnTo>
                    <a:pt x="361" y="919"/>
                  </a:lnTo>
                  <a:lnTo>
                    <a:pt x="336" y="916"/>
                  </a:lnTo>
                  <a:lnTo>
                    <a:pt x="311" y="912"/>
                  </a:lnTo>
                  <a:lnTo>
                    <a:pt x="287" y="909"/>
                  </a:lnTo>
                  <a:lnTo>
                    <a:pt x="260" y="905"/>
                  </a:lnTo>
                  <a:lnTo>
                    <a:pt x="236" y="902"/>
                  </a:lnTo>
                  <a:lnTo>
                    <a:pt x="209" y="899"/>
                  </a:lnTo>
                  <a:lnTo>
                    <a:pt x="185" y="896"/>
                  </a:lnTo>
                  <a:lnTo>
                    <a:pt x="158" y="894"/>
                  </a:lnTo>
                  <a:lnTo>
                    <a:pt x="132" y="891"/>
                  </a:lnTo>
                  <a:lnTo>
                    <a:pt x="106" y="890"/>
                  </a:lnTo>
                  <a:lnTo>
                    <a:pt x="80" y="890"/>
                  </a:lnTo>
                  <a:lnTo>
                    <a:pt x="53" y="890"/>
                  </a:lnTo>
                  <a:lnTo>
                    <a:pt x="27" y="890"/>
                  </a:lnTo>
                  <a:lnTo>
                    <a:pt x="14" y="899"/>
                  </a:lnTo>
                  <a:lnTo>
                    <a:pt x="5" y="915"/>
                  </a:lnTo>
                  <a:lnTo>
                    <a:pt x="3" y="932"/>
                  </a:lnTo>
                  <a:lnTo>
                    <a:pt x="0" y="951"/>
                  </a:lnTo>
                  <a:lnTo>
                    <a:pt x="21" y="966"/>
                  </a:lnTo>
                  <a:lnTo>
                    <a:pt x="43" y="982"/>
                  </a:lnTo>
                  <a:lnTo>
                    <a:pt x="65" y="996"/>
                  </a:lnTo>
                  <a:lnTo>
                    <a:pt x="87" y="1012"/>
                  </a:lnTo>
                  <a:lnTo>
                    <a:pt x="107" y="1028"/>
                  </a:lnTo>
                  <a:lnTo>
                    <a:pt x="128" y="1043"/>
                  </a:lnTo>
                  <a:lnTo>
                    <a:pt x="148" y="1059"/>
                  </a:lnTo>
                  <a:lnTo>
                    <a:pt x="169" y="1075"/>
                  </a:lnTo>
                  <a:lnTo>
                    <a:pt x="189" y="1091"/>
                  </a:lnTo>
                  <a:lnTo>
                    <a:pt x="209" y="1107"/>
                  </a:lnTo>
                  <a:lnTo>
                    <a:pt x="228" y="1121"/>
                  </a:lnTo>
                  <a:lnTo>
                    <a:pt x="249" y="1137"/>
                  </a:lnTo>
                  <a:lnTo>
                    <a:pt x="269" y="1154"/>
                  </a:lnTo>
                  <a:lnTo>
                    <a:pt x="288" y="1170"/>
                  </a:lnTo>
                  <a:lnTo>
                    <a:pt x="308" y="1186"/>
                  </a:lnTo>
                  <a:lnTo>
                    <a:pt x="329" y="1202"/>
                  </a:lnTo>
                  <a:lnTo>
                    <a:pt x="326" y="1242"/>
                  </a:lnTo>
                  <a:lnTo>
                    <a:pt x="322" y="1282"/>
                  </a:lnTo>
                  <a:lnTo>
                    <a:pt x="319" y="1322"/>
                  </a:lnTo>
                  <a:lnTo>
                    <a:pt x="314" y="1363"/>
                  </a:lnTo>
                  <a:lnTo>
                    <a:pt x="314" y="1372"/>
                  </a:lnTo>
                  <a:lnTo>
                    <a:pt x="313" y="1386"/>
                  </a:lnTo>
                  <a:lnTo>
                    <a:pt x="311" y="1400"/>
                  </a:lnTo>
                  <a:lnTo>
                    <a:pt x="310" y="1410"/>
                  </a:lnTo>
                  <a:lnTo>
                    <a:pt x="595" y="1410"/>
                  </a:lnTo>
                  <a:lnTo>
                    <a:pt x="603" y="1347"/>
                  </a:lnTo>
                  <a:lnTo>
                    <a:pt x="603" y="1410"/>
                  </a:lnTo>
                  <a:lnTo>
                    <a:pt x="684" y="1410"/>
                  </a:lnTo>
                  <a:lnTo>
                    <a:pt x="677" y="1258"/>
                  </a:lnTo>
                  <a:lnTo>
                    <a:pt x="684" y="1258"/>
                  </a:lnTo>
                  <a:lnTo>
                    <a:pt x="718" y="1264"/>
                  </a:lnTo>
                  <a:lnTo>
                    <a:pt x="756" y="1269"/>
                  </a:lnTo>
                  <a:lnTo>
                    <a:pt x="748" y="1363"/>
                  </a:lnTo>
                  <a:lnTo>
                    <a:pt x="760" y="1365"/>
                  </a:lnTo>
                  <a:lnTo>
                    <a:pt x="773" y="1363"/>
                  </a:lnTo>
                  <a:lnTo>
                    <a:pt x="786" y="1363"/>
                  </a:lnTo>
                  <a:lnTo>
                    <a:pt x="799" y="1363"/>
                  </a:lnTo>
                  <a:lnTo>
                    <a:pt x="812" y="1365"/>
                  </a:lnTo>
                  <a:lnTo>
                    <a:pt x="823" y="1369"/>
                  </a:lnTo>
                  <a:lnTo>
                    <a:pt x="830" y="1378"/>
                  </a:lnTo>
                  <a:lnTo>
                    <a:pt x="833" y="1392"/>
                  </a:lnTo>
                  <a:lnTo>
                    <a:pt x="824" y="1397"/>
                  </a:lnTo>
                  <a:lnTo>
                    <a:pt x="817" y="1400"/>
                  </a:lnTo>
                  <a:lnTo>
                    <a:pt x="808" y="1403"/>
                  </a:lnTo>
                  <a:lnTo>
                    <a:pt x="801" y="1405"/>
                  </a:lnTo>
                  <a:lnTo>
                    <a:pt x="793" y="1408"/>
                  </a:lnTo>
                  <a:lnTo>
                    <a:pt x="785" y="1411"/>
                  </a:lnTo>
                  <a:lnTo>
                    <a:pt x="777" y="1414"/>
                  </a:lnTo>
                  <a:lnTo>
                    <a:pt x="769" y="1417"/>
                  </a:lnTo>
                  <a:lnTo>
                    <a:pt x="760" y="1419"/>
                  </a:lnTo>
                  <a:lnTo>
                    <a:pt x="748" y="1421"/>
                  </a:lnTo>
                  <a:lnTo>
                    <a:pt x="735" y="1424"/>
                  </a:lnTo>
                  <a:lnTo>
                    <a:pt x="726" y="1427"/>
                  </a:lnTo>
                  <a:lnTo>
                    <a:pt x="716" y="1429"/>
                  </a:lnTo>
                  <a:lnTo>
                    <a:pt x="706" y="1430"/>
                  </a:lnTo>
                  <a:lnTo>
                    <a:pt x="694" y="1432"/>
                  </a:lnTo>
                  <a:lnTo>
                    <a:pt x="684" y="1432"/>
                  </a:lnTo>
                  <a:lnTo>
                    <a:pt x="684" y="1410"/>
                  </a:lnTo>
                  <a:lnTo>
                    <a:pt x="603" y="1410"/>
                  </a:lnTo>
                  <a:lnTo>
                    <a:pt x="604" y="1433"/>
                  </a:lnTo>
                  <a:lnTo>
                    <a:pt x="594" y="1433"/>
                  </a:lnTo>
                  <a:lnTo>
                    <a:pt x="595" y="1413"/>
                  </a:lnTo>
                  <a:lnTo>
                    <a:pt x="595" y="1410"/>
                  </a:lnTo>
                  <a:lnTo>
                    <a:pt x="310" y="1410"/>
                  </a:lnTo>
                  <a:lnTo>
                    <a:pt x="303" y="1477"/>
                  </a:lnTo>
                  <a:lnTo>
                    <a:pt x="295" y="1550"/>
                  </a:lnTo>
                  <a:lnTo>
                    <a:pt x="288" y="1624"/>
                  </a:lnTo>
                  <a:lnTo>
                    <a:pt x="281" y="1691"/>
                  </a:lnTo>
                  <a:lnTo>
                    <a:pt x="279" y="1698"/>
                  </a:lnTo>
                  <a:lnTo>
                    <a:pt x="279" y="1708"/>
                  </a:lnTo>
                  <a:lnTo>
                    <a:pt x="278" y="1718"/>
                  </a:lnTo>
                  <a:lnTo>
                    <a:pt x="278" y="1726"/>
                  </a:lnTo>
                  <a:lnTo>
                    <a:pt x="566" y="1726"/>
                  </a:lnTo>
                  <a:lnTo>
                    <a:pt x="568" y="1718"/>
                  </a:lnTo>
                  <a:lnTo>
                    <a:pt x="568" y="1708"/>
                  </a:lnTo>
                  <a:lnTo>
                    <a:pt x="569" y="1698"/>
                  </a:lnTo>
                  <a:lnTo>
                    <a:pt x="569" y="1691"/>
                  </a:lnTo>
                  <a:lnTo>
                    <a:pt x="574" y="1656"/>
                  </a:lnTo>
                  <a:lnTo>
                    <a:pt x="578" y="1612"/>
                  </a:lnTo>
                  <a:lnTo>
                    <a:pt x="581" y="1570"/>
                  </a:lnTo>
                  <a:lnTo>
                    <a:pt x="585" y="1534"/>
                  </a:lnTo>
                  <a:lnTo>
                    <a:pt x="591" y="1531"/>
                  </a:lnTo>
                  <a:lnTo>
                    <a:pt x="597" y="1531"/>
                  </a:lnTo>
                  <a:lnTo>
                    <a:pt x="604" y="1531"/>
                  </a:lnTo>
                  <a:lnTo>
                    <a:pt x="611" y="1529"/>
                  </a:lnTo>
                  <a:lnTo>
                    <a:pt x="613" y="1567"/>
                  </a:lnTo>
                  <a:lnTo>
                    <a:pt x="614" y="1611"/>
                  </a:lnTo>
                  <a:lnTo>
                    <a:pt x="616" y="1654"/>
                  </a:lnTo>
                  <a:lnTo>
                    <a:pt x="617" y="1691"/>
                  </a:lnTo>
                  <a:lnTo>
                    <a:pt x="619" y="1700"/>
                  </a:lnTo>
                  <a:lnTo>
                    <a:pt x="619" y="1710"/>
                  </a:lnTo>
                  <a:lnTo>
                    <a:pt x="619" y="1720"/>
                  </a:lnTo>
                  <a:lnTo>
                    <a:pt x="619" y="1726"/>
                  </a:lnTo>
                  <a:lnTo>
                    <a:pt x="697" y="1726"/>
                  </a:lnTo>
                  <a:lnTo>
                    <a:pt x="696" y="1720"/>
                  </a:lnTo>
                  <a:lnTo>
                    <a:pt x="696" y="1710"/>
                  </a:lnTo>
                  <a:lnTo>
                    <a:pt x="694" y="1700"/>
                  </a:lnTo>
                  <a:lnTo>
                    <a:pt x="694" y="1691"/>
                  </a:lnTo>
                  <a:lnTo>
                    <a:pt x="693" y="1682"/>
                  </a:lnTo>
                  <a:lnTo>
                    <a:pt x="692" y="1665"/>
                  </a:lnTo>
                  <a:lnTo>
                    <a:pt x="690" y="1649"/>
                  </a:lnTo>
                  <a:lnTo>
                    <a:pt x="690" y="1638"/>
                  </a:lnTo>
                  <a:lnTo>
                    <a:pt x="689" y="1611"/>
                  </a:lnTo>
                  <a:lnTo>
                    <a:pt x="687" y="1583"/>
                  </a:lnTo>
                  <a:lnTo>
                    <a:pt x="686" y="1557"/>
                  </a:lnTo>
                  <a:lnTo>
                    <a:pt x="686" y="1529"/>
                  </a:lnTo>
                  <a:lnTo>
                    <a:pt x="696" y="1529"/>
                  </a:lnTo>
                  <a:lnTo>
                    <a:pt x="706" y="1529"/>
                  </a:lnTo>
                  <a:lnTo>
                    <a:pt x="716" y="1528"/>
                  </a:lnTo>
                  <a:lnTo>
                    <a:pt x="726" y="1526"/>
                  </a:lnTo>
                  <a:lnTo>
                    <a:pt x="735" y="1525"/>
                  </a:lnTo>
                  <a:lnTo>
                    <a:pt x="748" y="1522"/>
                  </a:lnTo>
                  <a:lnTo>
                    <a:pt x="760" y="1520"/>
                  </a:lnTo>
                  <a:lnTo>
                    <a:pt x="769" y="1518"/>
                  </a:lnTo>
                  <a:lnTo>
                    <a:pt x="779" y="1515"/>
                  </a:lnTo>
                  <a:lnTo>
                    <a:pt x="789" y="1512"/>
                  </a:lnTo>
                  <a:lnTo>
                    <a:pt x="799" y="1507"/>
                  </a:lnTo>
                  <a:lnTo>
                    <a:pt x="810" y="1503"/>
                  </a:lnTo>
                  <a:lnTo>
                    <a:pt x="818" y="1500"/>
                  </a:lnTo>
                  <a:lnTo>
                    <a:pt x="828" y="1496"/>
                  </a:lnTo>
                  <a:lnTo>
                    <a:pt x="837" y="1490"/>
                  </a:lnTo>
                  <a:lnTo>
                    <a:pt x="846" y="1486"/>
                  </a:lnTo>
                  <a:lnTo>
                    <a:pt x="843" y="1496"/>
                  </a:lnTo>
                  <a:lnTo>
                    <a:pt x="839" y="1509"/>
                  </a:lnTo>
                  <a:lnTo>
                    <a:pt x="834" y="1523"/>
                  </a:lnTo>
                  <a:lnTo>
                    <a:pt x="830" y="1538"/>
                  </a:lnTo>
                  <a:lnTo>
                    <a:pt x="820" y="1606"/>
                  </a:lnTo>
                  <a:lnTo>
                    <a:pt x="824" y="1675"/>
                  </a:lnTo>
                  <a:lnTo>
                    <a:pt x="831" y="1745"/>
                  </a:lnTo>
                  <a:lnTo>
                    <a:pt x="834" y="1816"/>
                  </a:lnTo>
                  <a:lnTo>
                    <a:pt x="823" y="1828"/>
                  </a:lnTo>
                  <a:lnTo>
                    <a:pt x="808" y="1841"/>
                  </a:lnTo>
                  <a:lnTo>
                    <a:pt x="793" y="1852"/>
                  </a:lnTo>
                  <a:lnTo>
                    <a:pt x="777" y="1864"/>
                  </a:lnTo>
                  <a:lnTo>
                    <a:pt x="760" y="1876"/>
                  </a:lnTo>
                  <a:lnTo>
                    <a:pt x="742" y="1889"/>
                  </a:lnTo>
                  <a:lnTo>
                    <a:pt x="726" y="1900"/>
                  </a:lnTo>
                  <a:lnTo>
                    <a:pt x="710" y="1914"/>
                  </a:lnTo>
                  <a:lnTo>
                    <a:pt x="709" y="1867"/>
                  </a:lnTo>
                  <a:lnTo>
                    <a:pt x="705" y="1819"/>
                  </a:lnTo>
                  <a:lnTo>
                    <a:pt x="702" y="1772"/>
                  </a:lnTo>
                  <a:lnTo>
                    <a:pt x="697" y="1726"/>
                  </a:lnTo>
                  <a:lnTo>
                    <a:pt x="619" y="1726"/>
                  </a:lnTo>
                  <a:lnTo>
                    <a:pt x="622" y="1790"/>
                  </a:lnTo>
                  <a:lnTo>
                    <a:pt x="626" y="1854"/>
                  </a:lnTo>
                  <a:lnTo>
                    <a:pt x="629" y="1918"/>
                  </a:lnTo>
                  <a:lnTo>
                    <a:pt x="630" y="1982"/>
                  </a:lnTo>
                  <a:lnTo>
                    <a:pt x="619" y="1991"/>
                  </a:lnTo>
                  <a:lnTo>
                    <a:pt x="607" y="2001"/>
                  </a:lnTo>
                  <a:lnTo>
                    <a:pt x="597" y="2010"/>
                  </a:lnTo>
                  <a:lnTo>
                    <a:pt x="585" y="2020"/>
                  </a:lnTo>
                  <a:lnTo>
                    <a:pt x="575" y="2029"/>
                  </a:lnTo>
                  <a:lnTo>
                    <a:pt x="563" y="2036"/>
                  </a:lnTo>
                  <a:lnTo>
                    <a:pt x="552" y="2043"/>
                  </a:lnTo>
                  <a:lnTo>
                    <a:pt x="539" y="2049"/>
                  </a:lnTo>
                  <a:lnTo>
                    <a:pt x="544" y="1969"/>
                  </a:lnTo>
                  <a:lnTo>
                    <a:pt x="550" y="1887"/>
                  </a:lnTo>
                  <a:lnTo>
                    <a:pt x="559" y="1807"/>
                  </a:lnTo>
                  <a:lnTo>
                    <a:pt x="566" y="1726"/>
                  </a:lnTo>
                  <a:lnTo>
                    <a:pt x="278" y="1726"/>
                  </a:lnTo>
                  <a:lnTo>
                    <a:pt x="271" y="1791"/>
                  </a:lnTo>
                  <a:lnTo>
                    <a:pt x="263" y="1855"/>
                  </a:lnTo>
                  <a:lnTo>
                    <a:pt x="256" y="1921"/>
                  </a:lnTo>
                  <a:lnTo>
                    <a:pt x="250" y="1986"/>
                  </a:lnTo>
                  <a:lnTo>
                    <a:pt x="243" y="2052"/>
                  </a:lnTo>
                  <a:lnTo>
                    <a:pt x="236" y="2117"/>
                  </a:lnTo>
                  <a:lnTo>
                    <a:pt x="228" y="2183"/>
                  </a:lnTo>
                  <a:lnTo>
                    <a:pt x="221" y="2249"/>
                  </a:lnTo>
                  <a:lnTo>
                    <a:pt x="199" y="2270"/>
                  </a:lnTo>
                  <a:lnTo>
                    <a:pt x="173" y="2289"/>
                  </a:lnTo>
                  <a:lnTo>
                    <a:pt x="145" y="2310"/>
                  </a:lnTo>
                  <a:lnTo>
                    <a:pt x="119" y="2330"/>
                  </a:lnTo>
                  <a:lnTo>
                    <a:pt x="94" y="2352"/>
                  </a:lnTo>
                  <a:lnTo>
                    <a:pt x="75" y="2377"/>
                  </a:lnTo>
                  <a:lnTo>
                    <a:pt x="61" y="2404"/>
                  </a:lnTo>
                  <a:lnTo>
                    <a:pt x="56" y="2438"/>
                  </a:lnTo>
                  <a:lnTo>
                    <a:pt x="90" y="2463"/>
                  </a:lnTo>
                  <a:lnTo>
                    <a:pt x="125" y="2487"/>
                  </a:lnTo>
                  <a:lnTo>
                    <a:pt x="158" y="2514"/>
                  </a:lnTo>
                  <a:lnTo>
                    <a:pt x="192" y="2538"/>
                  </a:lnTo>
                  <a:lnTo>
                    <a:pt x="227" y="2563"/>
                  </a:lnTo>
                  <a:lnTo>
                    <a:pt x="262" y="2586"/>
                  </a:lnTo>
                  <a:lnTo>
                    <a:pt x="295" y="2611"/>
                  </a:lnTo>
                  <a:lnTo>
                    <a:pt x="330" y="2636"/>
                  </a:lnTo>
                  <a:lnTo>
                    <a:pt x="365" y="2659"/>
                  </a:lnTo>
                  <a:lnTo>
                    <a:pt x="400" y="2684"/>
                  </a:lnTo>
                  <a:lnTo>
                    <a:pt x="435" y="2707"/>
                  </a:lnTo>
                  <a:lnTo>
                    <a:pt x="470" y="2730"/>
                  </a:lnTo>
                  <a:lnTo>
                    <a:pt x="505" y="2752"/>
                  </a:lnTo>
                  <a:lnTo>
                    <a:pt x="540" y="2776"/>
                  </a:lnTo>
                  <a:lnTo>
                    <a:pt x="575" y="2797"/>
                  </a:lnTo>
                  <a:lnTo>
                    <a:pt x="611" y="2819"/>
                  </a:lnTo>
                  <a:lnTo>
                    <a:pt x="626" y="2829"/>
                  </a:lnTo>
                  <a:lnTo>
                    <a:pt x="642" y="2840"/>
                  </a:lnTo>
                  <a:lnTo>
                    <a:pt x="657" y="2848"/>
                  </a:lnTo>
                  <a:lnTo>
                    <a:pt x="673" y="2857"/>
                  </a:lnTo>
                  <a:lnTo>
                    <a:pt x="689" y="2864"/>
                  </a:lnTo>
                  <a:lnTo>
                    <a:pt x="705" y="2872"/>
                  </a:lnTo>
                  <a:lnTo>
                    <a:pt x="721" y="2876"/>
                  </a:lnTo>
                  <a:lnTo>
                    <a:pt x="738" y="2879"/>
                  </a:lnTo>
                  <a:lnTo>
                    <a:pt x="775" y="2847"/>
                  </a:lnTo>
                  <a:lnTo>
                    <a:pt x="811" y="2813"/>
                  </a:lnTo>
                  <a:lnTo>
                    <a:pt x="847" y="2781"/>
                  </a:lnTo>
                  <a:lnTo>
                    <a:pt x="884" y="2749"/>
                  </a:lnTo>
                  <a:lnTo>
                    <a:pt x="920" y="2717"/>
                  </a:lnTo>
                  <a:lnTo>
                    <a:pt x="958" y="2684"/>
                  </a:lnTo>
                  <a:lnTo>
                    <a:pt x="994" y="2652"/>
                  </a:lnTo>
                  <a:lnTo>
                    <a:pt x="1031" y="2620"/>
                  </a:lnTo>
                  <a:lnTo>
                    <a:pt x="1067" y="2588"/>
                  </a:lnTo>
                  <a:lnTo>
                    <a:pt x="1105" y="2556"/>
                  </a:lnTo>
                  <a:lnTo>
                    <a:pt x="1142" y="2522"/>
                  </a:lnTo>
                  <a:lnTo>
                    <a:pt x="1178" y="2490"/>
                  </a:lnTo>
                  <a:lnTo>
                    <a:pt x="1214" y="2458"/>
                  </a:lnTo>
                  <a:lnTo>
                    <a:pt x="1251" y="2425"/>
                  </a:lnTo>
                  <a:lnTo>
                    <a:pt x="1287" y="2393"/>
                  </a:lnTo>
                  <a:lnTo>
                    <a:pt x="1324" y="2359"/>
                  </a:lnTo>
                  <a:lnTo>
                    <a:pt x="1360" y="2327"/>
                  </a:lnTo>
                  <a:lnTo>
                    <a:pt x="1395" y="2294"/>
                  </a:lnTo>
                  <a:lnTo>
                    <a:pt x="1431" y="2260"/>
                  </a:lnTo>
                  <a:lnTo>
                    <a:pt x="1468" y="2227"/>
                  </a:lnTo>
                  <a:lnTo>
                    <a:pt x="1503" y="2193"/>
                  </a:lnTo>
                  <a:lnTo>
                    <a:pt x="1538" y="2158"/>
                  </a:lnTo>
                  <a:lnTo>
                    <a:pt x="1573" y="2125"/>
                  </a:lnTo>
                  <a:lnTo>
                    <a:pt x="1608" y="2090"/>
                  </a:lnTo>
                  <a:lnTo>
                    <a:pt x="1643" y="2055"/>
                  </a:lnTo>
                  <a:lnTo>
                    <a:pt x="1678" y="2020"/>
                  </a:lnTo>
                  <a:lnTo>
                    <a:pt x="1711" y="1985"/>
                  </a:lnTo>
                  <a:lnTo>
                    <a:pt x="1745" y="1949"/>
                  </a:lnTo>
                  <a:lnTo>
                    <a:pt x="1778" y="1914"/>
                  </a:lnTo>
                  <a:lnTo>
                    <a:pt x="1812" y="1877"/>
                  </a:lnTo>
                  <a:lnTo>
                    <a:pt x="1845" y="1839"/>
                  </a:lnTo>
                  <a:lnTo>
                    <a:pt x="1877" y="1803"/>
                  </a:lnTo>
                  <a:lnTo>
                    <a:pt x="1877" y="1785"/>
                  </a:lnTo>
                  <a:lnTo>
                    <a:pt x="1876" y="1769"/>
                  </a:lnTo>
                  <a:lnTo>
                    <a:pt x="1870" y="1752"/>
                  </a:lnTo>
                  <a:lnTo>
                    <a:pt x="1864" y="17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auto">
            <a:xfrm>
              <a:off x="8189913" y="563563"/>
              <a:ext cx="11113" cy="365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1" y="4"/>
                </a:cxn>
                <a:cxn ang="0">
                  <a:pos x="19" y="7"/>
                </a:cxn>
                <a:cxn ang="0">
                  <a:pos x="19" y="9"/>
                </a:cxn>
                <a:cxn ang="0">
                  <a:pos x="19" y="12"/>
                </a:cxn>
                <a:cxn ang="0">
                  <a:pos x="18" y="15"/>
                </a:cxn>
                <a:cxn ang="0">
                  <a:pos x="16" y="19"/>
                </a:cxn>
                <a:cxn ang="0">
                  <a:pos x="15" y="26"/>
                </a:cxn>
                <a:cxn ang="0">
                  <a:pos x="13" y="34"/>
                </a:cxn>
                <a:cxn ang="0">
                  <a:pos x="12" y="38"/>
                </a:cxn>
                <a:cxn ang="0">
                  <a:pos x="11" y="45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8" y="67"/>
                </a:cxn>
                <a:cxn ang="0">
                  <a:pos x="0" y="67"/>
                </a:cxn>
                <a:cxn ang="0">
                  <a:pos x="5" y="0"/>
                </a:cxn>
              </a:cxnLst>
              <a:rect l="0" t="0" r="r" b="b"/>
              <a:pathLst>
                <a:path w="21" h="67">
                  <a:moveTo>
                    <a:pt x="5" y="0"/>
                  </a:moveTo>
                  <a:lnTo>
                    <a:pt x="21" y="4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12"/>
                  </a:lnTo>
                  <a:lnTo>
                    <a:pt x="18" y="15"/>
                  </a:lnTo>
                  <a:lnTo>
                    <a:pt x="16" y="19"/>
                  </a:lnTo>
                  <a:lnTo>
                    <a:pt x="15" y="26"/>
                  </a:lnTo>
                  <a:lnTo>
                    <a:pt x="13" y="34"/>
                  </a:lnTo>
                  <a:lnTo>
                    <a:pt x="12" y="38"/>
                  </a:lnTo>
                  <a:lnTo>
                    <a:pt x="11" y="45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8" y="67"/>
                  </a:lnTo>
                  <a:lnTo>
                    <a:pt x="0" y="6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85" name="Freeform 21"/>
            <p:cNvSpPr>
              <a:spLocks/>
            </p:cNvSpPr>
            <p:nvPr/>
          </p:nvSpPr>
          <p:spPr bwMode="auto">
            <a:xfrm>
              <a:off x="7947025" y="411163"/>
              <a:ext cx="255588" cy="357188"/>
            </a:xfrm>
            <a:custGeom>
              <a:avLst/>
              <a:gdLst/>
              <a:ahLst/>
              <a:cxnLst>
                <a:cxn ang="0">
                  <a:pos x="388" y="72"/>
                </a:cxn>
                <a:cxn ang="0">
                  <a:pos x="388" y="145"/>
                </a:cxn>
                <a:cxn ang="0">
                  <a:pos x="407" y="213"/>
                </a:cxn>
                <a:cxn ang="0">
                  <a:pos x="426" y="241"/>
                </a:cxn>
                <a:cxn ang="0">
                  <a:pos x="445" y="264"/>
                </a:cxn>
                <a:cxn ang="0">
                  <a:pos x="437" y="296"/>
                </a:cxn>
                <a:cxn ang="0">
                  <a:pos x="431" y="338"/>
                </a:cxn>
                <a:cxn ang="0">
                  <a:pos x="412" y="366"/>
                </a:cxn>
                <a:cxn ang="0">
                  <a:pos x="380" y="377"/>
                </a:cxn>
                <a:cxn ang="0">
                  <a:pos x="364" y="401"/>
                </a:cxn>
                <a:cxn ang="0">
                  <a:pos x="351" y="424"/>
                </a:cxn>
                <a:cxn ang="0">
                  <a:pos x="365" y="452"/>
                </a:cxn>
                <a:cxn ang="0">
                  <a:pos x="384" y="481"/>
                </a:cxn>
                <a:cxn ang="0">
                  <a:pos x="407" y="504"/>
                </a:cxn>
                <a:cxn ang="0">
                  <a:pos x="434" y="520"/>
                </a:cxn>
                <a:cxn ang="0">
                  <a:pos x="460" y="594"/>
                </a:cxn>
                <a:cxn ang="0">
                  <a:pos x="470" y="667"/>
                </a:cxn>
                <a:cxn ang="0">
                  <a:pos x="425" y="675"/>
                </a:cxn>
                <a:cxn ang="0">
                  <a:pos x="380" y="667"/>
                </a:cxn>
                <a:cxn ang="0">
                  <a:pos x="346" y="644"/>
                </a:cxn>
                <a:cxn ang="0">
                  <a:pos x="317" y="616"/>
                </a:cxn>
                <a:cxn ang="0">
                  <a:pos x="282" y="602"/>
                </a:cxn>
                <a:cxn ang="0">
                  <a:pos x="205" y="597"/>
                </a:cxn>
                <a:cxn ang="0">
                  <a:pos x="132" y="616"/>
                </a:cxn>
                <a:cxn ang="0">
                  <a:pos x="77" y="590"/>
                </a:cxn>
                <a:cxn ang="0">
                  <a:pos x="75" y="493"/>
                </a:cxn>
                <a:cxn ang="0">
                  <a:pos x="68" y="396"/>
                </a:cxn>
                <a:cxn ang="0">
                  <a:pos x="48" y="351"/>
                </a:cxn>
                <a:cxn ang="0">
                  <a:pos x="55" y="327"/>
                </a:cxn>
                <a:cxn ang="0">
                  <a:pos x="77" y="296"/>
                </a:cxn>
                <a:cxn ang="0">
                  <a:pos x="78" y="267"/>
                </a:cxn>
                <a:cxn ang="0">
                  <a:pos x="90" y="241"/>
                </a:cxn>
                <a:cxn ang="0">
                  <a:pos x="83" y="214"/>
                </a:cxn>
                <a:cxn ang="0">
                  <a:pos x="77" y="193"/>
                </a:cxn>
                <a:cxn ang="0">
                  <a:pos x="56" y="178"/>
                </a:cxn>
                <a:cxn ang="0">
                  <a:pos x="14" y="145"/>
                </a:cxn>
                <a:cxn ang="0">
                  <a:pos x="2" y="85"/>
                </a:cxn>
                <a:cxn ang="0">
                  <a:pos x="13" y="40"/>
                </a:cxn>
                <a:cxn ang="0">
                  <a:pos x="58" y="34"/>
                </a:cxn>
                <a:cxn ang="0">
                  <a:pos x="83" y="57"/>
                </a:cxn>
                <a:cxn ang="0">
                  <a:pos x="104" y="83"/>
                </a:cxn>
                <a:cxn ang="0">
                  <a:pos x="148" y="105"/>
                </a:cxn>
                <a:cxn ang="0">
                  <a:pos x="196" y="108"/>
                </a:cxn>
                <a:cxn ang="0">
                  <a:pos x="244" y="94"/>
                </a:cxn>
                <a:cxn ang="0">
                  <a:pos x="289" y="62"/>
                </a:cxn>
                <a:cxn ang="0">
                  <a:pos x="320" y="18"/>
                </a:cxn>
                <a:cxn ang="0">
                  <a:pos x="345" y="11"/>
                </a:cxn>
                <a:cxn ang="0">
                  <a:pos x="377" y="19"/>
                </a:cxn>
                <a:cxn ang="0">
                  <a:pos x="410" y="29"/>
                </a:cxn>
              </a:cxnLst>
              <a:rect l="0" t="0" r="r" b="b"/>
              <a:pathLst>
                <a:path w="483" h="675">
                  <a:moveTo>
                    <a:pt x="410" y="29"/>
                  </a:moveTo>
                  <a:lnTo>
                    <a:pt x="397" y="50"/>
                  </a:lnTo>
                  <a:lnTo>
                    <a:pt x="388" y="72"/>
                  </a:lnTo>
                  <a:lnTo>
                    <a:pt x="386" y="95"/>
                  </a:lnTo>
                  <a:lnTo>
                    <a:pt x="386" y="120"/>
                  </a:lnTo>
                  <a:lnTo>
                    <a:pt x="388" y="145"/>
                  </a:lnTo>
                  <a:lnTo>
                    <a:pt x="394" y="168"/>
                  </a:lnTo>
                  <a:lnTo>
                    <a:pt x="400" y="191"/>
                  </a:lnTo>
                  <a:lnTo>
                    <a:pt x="407" y="213"/>
                  </a:lnTo>
                  <a:lnTo>
                    <a:pt x="412" y="223"/>
                  </a:lnTo>
                  <a:lnTo>
                    <a:pt x="418" y="232"/>
                  </a:lnTo>
                  <a:lnTo>
                    <a:pt x="426" y="241"/>
                  </a:lnTo>
                  <a:lnTo>
                    <a:pt x="434" y="248"/>
                  </a:lnTo>
                  <a:lnTo>
                    <a:pt x="441" y="255"/>
                  </a:lnTo>
                  <a:lnTo>
                    <a:pt x="445" y="264"/>
                  </a:lnTo>
                  <a:lnTo>
                    <a:pt x="447" y="274"/>
                  </a:lnTo>
                  <a:lnTo>
                    <a:pt x="444" y="286"/>
                  </a:lnTo>
                  <a:lnTo>
                    <a:pt x="437" y="296"/>
                  </a:lnTo>
                  <a:lnTo>
                    <a:pt x="434" y="309"/>
                  </a:lnTo>
                  <a:lnTo>
                    <a:pt x="432" y="324"/>
                  </a:lnTo>
                  <a:lnTo>
                    <a:pt x="431" y="338"/>
                  </a:lnTo>
                  <a:lnTo>
                    <a:pt x="428" y="350"/>
                  </a:lnTo>
                  <a:lnTo>
                    <a:pt x="422" y="360"/>
                  </a:lnTo>
                  <a:lnTo>
                    <a:pt x="412" y="366"/>
                  </a:lnTo>
                  <a:lnTo>
                    <a:pt x="394" y="366"/>
                  </a:lnTo>
                  <a:lnTo>
                    <a:pt x="386" y="372"/>
                  </a:lnTo>
                  <a:lnTo>
                    <a:pt x="380" y="377"/>
                  </a:lnTo>
                  <a:lnTo>
                    <a:pt x="374" y="385"/>
                  </a:lnTo>
                  <a:lnTo>
                    <a:pt x="368" y="392"/>
                  </a:lnTo>
                  <a:lnTo>
                    <a:pt x="364" y="401"/>
                  </a:lnTo>
                  <a:lnTo>
                    <a:pt x="361" y="408"/>
                  </a:lnTo>
                  <a:lnTo>
                    <a:pt x="355" y="417"/>
                  </a:lnTo>
                  <a:lnTo>
                    <a:pt x="351" y="424"/>
                  </a:lnTo>
                  <a:lnTo>
                    <a:pt x="356" y="433"/>
                  </a:lnTo>
                  <a:lnTo>
                    <a:pt x="361" y="443"/>
                  </a:lnTo>
                  <a:lnTo>
                    <a:pt x="365" y="452"/>
                  </a:lnTo>
                  <a:lnTo>
                    <a:pt x="371" y="462"/>
                  </a:lnTo>
                  <a:lnTo>
                    <a:pt x="377" y="472"/>
                  </a:lnTo>
                  <a:lnTo>
                    <a:pt x="384" y="481"/>
                  </a:lnTo>
                  <a:lnTo>
                    <a:pt x="393" y="488"/>
                  </a:lnTo>
                  <a:lnTo>
                    <a:pt x="403" y="494"/>
                  </a:lnTo>
                  <a:lnTo>
                    <a:pt x="407" y="504"/>
                  </a:lnTo>
                  <a:lnTo>
                    <a:pt x="416" y="510"/>
                  </a:lnTo>
                  <a:lnTo>
                    <a:pt x="425" y="514"/>
                  </a:lnTo>
                  <a:lnTo>
                    <a:pt x="434" y="520"/>
                  </a:lnTo>
                  <a:lnTo>
                    <a:pt x="458" y="520"/>
                  </a:lnTo>
                  <a:lnTo>
                    <a:pt x="461" y="557"/>
                  </a:lnTo>
                  <a:lnTo>
                    <a:pt x="460" y="594"/>
                  </a:lnTo>
                  <a:lnTo>
                    <a:pt x="464" y="631"/>
                  </a:lnTo>
                  <a:lnTo>
                    <a:pt x="483" y="661"/>
                  </a:lnTo>
                  <a:lnTo>
                    <a:pt x="470" y="667"/>
                  </a:lnTo>
                  <a:lnTo>
                    <a:pt x="455" y="672"/>
                  </a:lnTo>
                  <a:lnTo>
                    <a:pt x="439" y="673"/>
                  </a:lnTo>
                  <a:lnTo>
                    <a:pt x="425" y="675"/>
                  </a:lnTo>
                  <a:lnTo>
                    <a:pt x="409" y="675"/>
                  </a:lnTo>
                  <a:lnTo>
                    <a:pt x="394" y="672"/>
                  </a:lnTo>
                  <a:lnTo>
                    <a:pt x="380" y="667"/>
                  </a:lnTo>
                  <a:lnTo>
                    <a:pt x="367" y="660"/>
                  </a:lnTo>
                  <a:lnTo>
                    <a:pt x="356" y="653"/>
                  </a:lnTo>
                  <a:lnTo>
                    <a:pt x="346" y="644"/>
                  </a:lnTo>
                  <a:lnTo>
                    <a:pt x="336" y="635"/>
                  </a:lnTo>
                  <a:lnTo>
                    <a:pt x="327" y="625"/>
                  </a:lnTo>
                  <a:lnTo>
                    <a:pt x="317" y="616"/>
                  </a:lnTo>
                  <a:lnTo>
                    <a:pt x="305" y="609"/>
                  </a:lnTo>
                  <a:lnTo>
                    <a:pt x="295" y="605"/>
                  </a:lnTo>
                  <a:lnTo>
                    <a:pt x="282" y="602"/>
                  </a:lnTo>
                  <a:lnTo>
                    <a:pt x="256" y="594"/>
                  </a:lnTo>
                  <a:lnTo>
                    <a:pt x="231" y="594"/>
                  </a:lnTo>
                  <a:lnTo>
                    <a:pt x="205" y="597"/>
                  </a:lnTo>
                  <a:lnTo>
                    <a:pt x="180" y="603"/>
                  </a:lnTo>
                  <a:lnTo>
                    <a:pt x="157" y="609"/>
                  </a:lnTo>
                  <a:lnTo>
                    <a:pt x="132" y="616"/>
                  </a:lnTo>
                  <a:lnTo>
                    <a:pt x="109" y="619"/>
                  </a:lnTo>
                  <a:lnTo>
                    <a:pt x="85" y="619"/>
                  </a:lnTo>
                  <a:lnTo>
                    <a:pt x="77" y="590"/>
                  </a:lnTo>
                  <a:lnTo>
                    <a:pt x="72" y="560"/>
                  </a:lnTo>
                  <a:lnTo>
                    <a:pt x="72" y="526"/>
                  </a:lnTo>
                  <a:lnTo>
                    <a:pt x="75" y="493"/>
                  </a:lnTo>
                  <a:lnTo>
                    <a:pt x="75" y="459"/>
                  </a:lnTo>
                  <a:lnTo>
                    <a:pt x="74" y="427"/>
                  </a:lnTo>
                  <a:lnTo>
                    <a:pt x="68" y="396"/>
                  </a:lnTo>
                  <a:lnTo>
                    <a:pt x="55" y="370"/>
                  </a:lnTo>
                  <a:lnTo>
                    <a:pt x="50" y="361"/>
                  </a:lnTo>
                  <a:lnTo>
                    <a:pt x="48" y="351"/>
                  </a:lnTo>
                  <a:lnTo>
                    <a:pt x="45" y="343"/>
                  </a:lnTo>
                  <a:lnTo>
                    <a:pt x="43" y="332"/>
                  </a:lnTo>
                  <a:lnTo>
                    <a:pt x="55" y="327"/>
                  </a:lnTo>
                  <a:lnTo>
                    <a:pt x="64" y="318"/>
                  </a:lnTo>
                  <a:lnTo>
                    <a:pt x="71" y="308"/>
                  </a:lnTo>
                  <a:lnTo>
                    <a:pt x="77" y="296"/>
                  </a:lnTo>
                  <a:lnTo>
                    <a:pt x="72" y="286"/>
                  </a:lnTo>
                  <a:lnTo>
                    <a:pt x="74" y="276"/>
                  </a:lnTo>
                  <a:lnTo>
                    <a:pt x="78" y="267"/>
                  </a:lnTo>
                  <a:lnTo>
                    <a:pt x="84" y="258"/>
                  </a:lnTo>
                  <a:lnTo>
                    <a:pt x="88" y="249"/>
                  </a:lnTo>
                  <a:lnTo>
                    <a:pt x="90" y="241"/>
                  </a:lnTo>
                  <a:lnTo>
                    <a:pt x="87" y="232"/>
                  </a:lnTo>
                  <a:lnTo>
                    <a:pt x="77" y="223"/>
                  </a:lnTo>
                  <a:lnTo>
                    <a:pt x="83" y="214"/>
                  </a:lnTo>
                  <a:lnTo>
                    <a:pt x="84" y="207"/>
                  </a:lnTo>
                  <a:lnTo>
                    <a:pt x="81" y="200"/>
                  </a:lnTo>
                  <a:lnTo>
                    <a:pt x="77" y="193"/>
                  </a:lnTo>
                  <a:lnTo>
                    <a:pt x="71" y="187"/>
                  </a:lnTo>
                  <a:lnTo>
                    <a:pt x="64" y="182"/>
                  </a:lnTo>
                  <a:lnTo>
                    <a:pt x="56" y="178"/>
                  </a:lnTo>
                  <a:lnTo>
                    <a:pt x="50" y="174"/>
                  </a:lnTo>
                  <a:lnTo>
                    <a:pt x="10" y="162"/>
                  </a:lnTo>
                  <a:lnTo>
                    <a:pt x="14" y="145"/>
                  </a:lnTo>
                  <a:lnTo>
                    <a:pt x="13" y="124"/>
                  </a:lnTo>
                  <a:lnTo>
                    <a:pt x="8" y="104"/>
                  </a:lnTo>
                  <a:lnTo>
                    <a:pt x="2" y="85"/>
                  </a:lnTo>
                  <a:lnTo>
                    <a:pt x="0" y="66"/>
                  </a:lnTo>
                  <a:lnTo>
                    <a:pt x="1" y="51"/>
                  </a:lnTo>
                  <a:lnTo>
                    <a:pt x="13" y="40"/>
                  </a:lnTo>
                  <a:lnTo>
                    <a:pt x="36" y="34"/>
                  </a:lnTo>
                  <a:lnTo>
                    <a:pt x="48" y="31"/>
                  </a:lnTo>
                  <a:lnTo>
                    <a:pt x="58" y="34"/>
                  </a:lnTo>
                  <a:lnTo>
                    <a:pt x="68" y="40"/>
                  </a:lnTo>
                  <a:lnTo>
                    <a:pt x="75" y="47"/>
                  </a:lnTo>
                  <a:lnTo>
                    <a:pt x="83" y="57"/>
                  </a:lnTo>
                  <a:lnTo>
                    <a:pt x="90" y="66"/>
                  </a:lnTo>
                  <a:lnTo>
                    <a:pt x="97" y="76"/>
                  </a:lnTo>
                  <a:lnTo>
                    <a:pt x="104" y="83"/>
                  </a:lnTo>
                  <a:lnTo>
                    <a:pt x="119" y="92"/>
                  </a:lnTo>
                  <a:lnTo>
                    <a:pt x="134" y="99"/>
                  </a:lnTo>
                  <a:lnTo>
                    <a:pt x="148" y="105"/>
                  </a:lnTo>
                  <a:lnTo>
                    <a:pt x="164" y="108"/>
                  </a:lnTo>
                  <a:lnTo>
                    <a:pt x="180" y="110"/>
                  </a:lnTo>
                  <a:lnTo>
                    <a:pt x="196" y="108"/>
                  </a:lnTo>
                  <a:lnTo>
                    <a:pt x="214" y="105"/>
                  </a:lnTo>
                  <a:lnTo>
                    <a:pt x="230" y="101"/>
                  </a:lnTo>
                  <a:lnTo>
                    <a:pt x="244" y="94"/>
                  </a:lnTo>
                  <a:lnTo>
                    <a:pt x="260" y="83"/>
                  </a:lnTo>
                  <a:lnTo>
                    <a:pt x="275" y="73"/>
                  </a:lnTo>
                  <a:lnTo>
                    <a:pt x="289" y="62"/>
                  </a:lnTo>
                  <a:lnTo>
                    <a:pt x="301" y="47"/>
                  </a:lnTo>
                  <a:lnTo>
                    <a:pt x="313" y="32"/>
                  </a:lnTo>
                  <a:lnTo>
                    <a:pt x="320" y="18"/>
                  </a:lnTo>
                  <a:lnTo>
                    <a:pt x="324" y="0"/>
                  </a:lnTo>
                  <a:lnTo>
                    <a:pt x="335" y="6"/>
                  </a:lnTo>
                  <a:lnTo>
                    <a:pt x="345" y="11"/>
                  </a:lnTo>
                  <a:lnTo>
                    <a:pt x="355" y="13"/>
                  </a:lnTo>
                  <a:lnTo>
                    <a:pt x="367" y="16"/>
                  </a:lnTo>
                  <a:lnTo>
                    <a:pt x="377" y="19"/>
                  </a:lnTo>
                  <a:lnTo>
                    <a:pt x="388" y="22"/>
                  </a:lnTo>
                  <a:lnTo>
                    <a:pt x="400" y="25"/>
                  </a:lnTo>
                  <a:lnTo>
                    <a:pt x="410" y="29"/>
                  </a:lnTo>
                  <a:close/>
                </a:path>
              </a:pathLst>
            </a:custGeom>
            <a:solidFill>
              <a:srgbClr val="F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86" name="Freeform 22"/>
            <p:cNvSpPr>
              <a:spLocks/>
            </p:cNvSpPr>
            <p:nvPr/>
          </p:nvSpPr>
          <p:spPr bwMode="auto">
            <a:xfrm>
              <a:off x="7593013" y="669926"/>
              <a:ext cx="206375" cy="52388"/>
            </a:xfrm>
            <a:custGeom>
              <a:avLst/>
              <a:gdLst/>
              <a:ahLst/>
              <a:cxnLst>
                <a:cxn ang="0">
                  <a:pos x="391" y="41"/>
                </a:cxn>
                <a:cxn ang="0">
                  <a:pos x="388" y="55"/>
                </a:cxn>
                <a:cxn ang="0">
                  <a:pos x="386" y="70"/>
                </a:cxn>
                <a:cxn ang="0">
                  <a:pos x="385" y="85"/>
                </a:cxn>
                <a:cxn ang="0">
                  <a:pos x="381" y="99"/>
                </a:cxn>
                <a:cxn ang="0">
                  <a:pos x="357" y="95"/>
                </a:cxn>
                <a:cxn ang="0">
                  <a:pos x="334" y="90"/>
                </a:cxn>
                <a:cxn ang="0">
                  <a:pos x="311" y="86"/>
                </a:cxn>
                <a:cxn ang="0">
                  <a:pos x="287" y="82"/>
                </a:cxn>
                <a:cxn ang="0">
                  <a:pos x="263" y="77"/>
                </a:cxn>
                <a:cxn ang="0">
                  <a:pos x="239" y="73"/>
                </a:cxn>
                <a:cxn ang="0">
                  <a:pos x="216" y="70"/>
                </a:cxn>
                <a:cxn ang="0">
                  <a:pos x="191" y="67"/>
                </a:cxn>
                <a:cxn ang="0">
                  <a:pos x="168" y="64"/>
                </a:cxn>
                <a:cxn ang="0">
                  <a:pos x="143" y="60"/>
                </a:cxn>
                <a:cxn ang="0">
                  <a:pos x="120" y="58"/>
                </a:cxn>
                <a:cxn ang="0">
                  <a:pos x="97" y="55"/>
                </a:cxn>
                <a:cxn ang="0">
                  <a:pos x="72" y="52"/>
                </a:cxn>
                <a:cxn ang="0">
                  <a:pos x="49" y="50"/>
                </a:cxn>
                <a:cxn ang="0">
                  <a:pos x="24" y="48"/>
                </a:cxn>
                <a:cxn ang="0">
                  <a:pos x="0" y="45"/>
                </a:cxn>
                <a:cxn ang="0">
                  <a:pos x="2" y="34"/>
                </a:cxn>
                <a:cxn ang="0">
                  <a:pos x="5" y="20"/>
                </a:cxn>
                <a:cxn ang="0">
                  <a:pos x="8" y="10"/>
                </a:cxn>
                <a:cxn ang="0">
                  <a:pos x="12" y="0"/>
                </a:cxn>
                <a:cxn ang="0">
                  <a:pos x="35" y="2"/>
                </a:cxn>
                <a:cxn ang="0">
                  <a:pos x="59" y="3"/>
                </a:cxn>
                <a:cxn ang="0">
                  <a:pos x="82" y="4"/>
                </a:cxn>
                <a:cxn ang="0">
                  <a:pos x="107" y="7"/>
                </a:cxn>
                <a:cxn ang="0">
                  <a:pos x="130" y="9"/>
                </a:cxn>
                <a:cxn ang="0">
                  <a:pos x="153" y="12"/>
                </a:cxn>
                <a:cxn ang="0">
                  <a:pos x="177" y="15"/>
                </a:cxn>
                <a:cxn ang="0">
                  <a:pos x="201" y="18"/>
                </a:cxn>
                <a:cxn ang="0">
                  <a:pos x="225" y="20"/>
                </a:cxn>
                <a:cxn ang="0">
                  <a:pos x="248" y="23"/>
                </a:cxn>
                <a:cxn ang="0">
                  <a:pos x="271" y="28"/>
                </a:cxn>
                <a:cxn ang="0">
                  <a:pos x="296" y="31"/>
                </a:cxn>
                <a:cxn ang="0">
                  <a:pos x="319" y="34"/>
                </a:cxn>
                <a:cxn ang="0">
                  <a:pos x="343" y="36"/>
                </a:cxn>
                <a:cxn ang="0">
                  <a:pos x="368" y="38"/>
                </a:cxn>
                <a:cxn ang="0">
                  <a:pos x="391" y="41"/>
                </a:cxn>
              </a:cxnLst>
              <a:rect l="0" t="0" r="r" b="b"/>
              <a:pathLst>
                <a:path w="391" h="99">
                  <a:moveTo>
                    <a:pt x="391" y="41"/>
                  </a:moveTo>
                  <a:lnTo>
                    <a:pt x="388" y="55"/>
                  </a:lnTo>
                  <a:lnTo>
                    <a:pt x="386" y="70"/>
                  </a:lnTo>
                  <a:lnTo>
                    <a:pt x="385" y="85"/>
                  </a:lnTo>
                  <a:lnTo>
                    <a:pt x="381" y="99"/>
                  </a:lnTo>
                  <a:lnTo>
                    <a:pt x="357" y="95"/>
                  </a:lnTo>
                  <a:lnTo>
                    <a:pt x="334" y="90"/>
                  </a:lnTo>
                  <a:lnTo>
                    <a:pt x="311" y="86"/>
                  </a:lnTo>
                  <a:lnTo>
                    <a:pt x="287" y="82"/>
                  </a:lnTo>
                  <a:lnTo>
                    <a:pt x="263" y="77"/>
                  </a:lnTo>
                  <a:lnTo>
                    <a:pt x="239" y="73"/>
                  </a:lnTo>
                  <a:lnTo>
                    <a:pt x="216" y="70"/>
                  </a:lnTo>
                  <a:lnTo>
                    <a:pt x="191" y="67"/>
                  </a:lnTo>
                  <a:lnTo>
                    <a:pt x="168" y="64"/>
                  </a:lnTo>
                  <a:lnTo>
                    <a:pt x="143" y="60"/>
                  </a:lnTo>
                  <a:lnTo>
                    <a:pt x="120" y="58"/>
                  </a:lnTo>
                  <a:lnTo>
                    <a:pt x="97" y="55"/>
                  </a:lnTo>
                  <a:lnTo>
                    <a:pt x="72" y="52"/>
                  </a:lnTo>
                  <a:lnTo>
                    <a:pt x="49" y="50"/>
                  </a:lnTo>
                  <a:lnTo>
                    <a:pt x="24" y="48"/>
                  </a:lnTo>
                  <a:lnTo>
                    <a:pt x="0" y="45"/>
                  </a:lnTo>
                  <a:lnTo>
                    <a:pt x="2" y="34"/>
                  </a:lnTo>
                  <a:lnTo>
                    <a:pt x="5" y="20"/>
                  </a:lnTo>
                  <a:lnTo>
                    <a:pt x="8" y="10"/>
                  </a:lnTo>
                  <a:lnTo>
                    <a:pt x="12" y="0"/>
                  </a:lnTo>
                  <a:lnTo>
                    <a:pt x="35" y="2"/>
                  </a:lnTo>
                  <a:lnTo>
                    <a:pt x="59" y="3"/>
                  </a:lnTo>
                  <a:lnTo>
                    <a:pt x="82" y="4"/>
                  </a:lnTo>
                  <a:lnTo>
                    <a:pt x="107" y="7"/>
                  </a:lnTo>
                  <a:lnTo>
                    <a:pt x="130" y="9"/>
                  </a:lnTo>
                  <a:lnTo>
                    <a:pt x="153" y="12"/>
                  </a:lnTo>
                  <a:lnTo>
                    <a:pt x="177" y="15"/>
                  </a:lnTo>
                  <a:lnTo>
                    <a:pt x="201" y="18"/>
                  </a:lnTo>
                  <a:lnTo>
                    <a:pt x="225" y="20"/>
                  </a:lnTo>
                  <a:lnTo>
                    <a:pt x="248" y="23"/>
                  </a:lnTo>
                  <a:lnTo>
                    <a:pt x="271" y="28"/>
                  </a:lnTo>
                  <a:lnTo>
                    <a:pt x="296" y="31"/>
                  </a:lnTo>
                  <a:lnTo>
                    <a:pt x="319" y="34"/>
                  </a:lnTo>
                  <a:lnTo>
                    <a:pt x="343" y="36"/>
                  </a:lnTo>
                  <a:lnTo>
                    <a:pt x="368" y="38"/>
                  </a:lnTo>
                  <a:lnTo>
                    <a:pt x="391" y="41"/>
                  </a:lnTo>
                  <a:close/>
                </a:path>
              </a:pathLst>
            </a:custGeom>
            <a:solidFill>
              <a:srgbClr val="8282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87" name="Freeform 23"/>
            <p:cNvSpPr>
              <a:spLocks/>
            </p:cNvSpPr>
            <p:nvPr/>
          </p:nvSpPr>
          <p:spPr bwMode="auto">
            <a:xfrm>
              <a:off x="7805738" y="700088"/>
              <a:ext cx="204788" cy="149225"/>
            </a:xfrm>
            <a:custGeom>
              <a:avLst/>
              <a:gdLst/>
              <a:ahLst/>
              <a:cxnLst>
                <a:cxn ang="0">
                  <a:pos x="389" y="226"/>
                </a:cxn>
                <a:cxn ang="0">
                  <a:pos x="382" y="282"/>
                </a:cxn>
                <a:cxn ang="0">
                  <a:pos x="359" y="268"/>
                </a:cxn>
                <a:cxn ang="0">
                  <a:pos x="336" y="253"/>
                </a:cxn>
                <a:cxn ang="0">
                  <a:pos x="311" y="239"/>
                </a:cxn>
                <a:cxn ang="0">
                  <a:pos x="287" y="224"/>
                </a:cxn>
                <a:cxn ang="0">
                  <a:pos x="263" y="211"/>
                </a:cxn>
                <a:cxn ang="0">
                  <a:pos x="239" y="196"/>
                </a:cxn>
                <a:cxn ang="0">
                  <a:pos x="215" y="182"/>
                </a:cxn>
                <a:cxn ang="0">
                  <a:pos x="191" y="169"/>
                </a:cxn>
                <a:cxn ang="0">
                  <a:pos x="167" y="154"/>
                </a:cxn>
                <a:cxn ang="0">
                  <a:pos x="143" y="141"/>
                </a:cxn>
                <a:cxn ang="0">
                  <a:pos x="118" y="127"/>
                </a:cxn>
                <a:cxn ang="0">
                  <a:pos x="95" y="112"/>
                </a:cxn>
                <a:cxn ang="0">
                  <a:pos x="70" y="97"/>
                </a:cxn>
                <a:cxn ang="0">
                  <a:pos x="47" y="83"/>
                </a:cxn>
                <a:cxn ang="0">
                  <a:pos x="24" y="68"/>
                </a:cxn>
                <a:cxn ang="0">
                  <a:pos x="0" y="54"/>
                </a:cxn>
                <a:cxn ang="0">
                  <a:pos x="9" y="0"/>
                </a:cxn>
                <a:cxn ang="0">
                  <a:pos x="33" y="14"/>
                </a:cxn>
                <a:cxn ang="0">
                  <a:pos x="56" y="28"/>
                </a:cxn>
                <a:cxn ang="0">
                  <a:pos x="79" y="42"/>
                </a:cxn>
                <a:cxn ang="0">
                  <a:pos x="102" y="58"/>
                </a:cxn>
                <a:cxn ang="0">
                  <a:pos x="127" y="73"/>
                </a:cxn>
                <a:cxn ang="0">
                  <a:pos x="151" y="87"/>
                </a:cxn>
                <a:cxn ang="0">
                  <a:pos x="174" y="102"/>
                </a:cxn>
                <a:cxn ang="0">
                  <a:pos x="197" y="116"/>
                </a:cxn>
                <a:cxn ang="0">
                  <a:pos x="220" y="131"/>
                </a:cxn>
                <a:cxn ang="0">
                  <a:pos x="245" y="145"/>
                </a:cxn>
                <a:cxn ang="0">
                  <a:pos x="269" y="160"/>
                </a:cxn>
                <a:cxn ang="0">
                  <a:pos x="292" y="173"/>
                </a:cxn>
                <a:cxn ang="0">
                  <a:pos x="317" y="188"/>
                </a:cxn>
                <a:cxn ang="0">
                  <a:pos x="340" y="201"/>
                </a:cxn>
                <a:cxn ang="0">
                  <a:pos x="365" y="214"/>
                </a:cxn>
                <a:cxn ang="0">
                  <a:pos x="389" y="226"/>
                </a:cxn>
              </a:cxnLst>
              <a:rect l="0" t="0" r="r" b="b"/>
              <a:pathLst>
                <a:path w="389" h="282">
                  <a:moveTo>
                    <a:pt x="389" y="226"/>
                  </a:moveTo>
                  <a:lnTo>
                    <a:pt x="382" y="282"/>
                  </a:lnTo>
                  <a:lnTo>
                    <a:pt x="359" y="268"/>
                  </a:lnTo>
                  <a:lnTo>
                    <a:pt x="336" y="253"/>
                  </a:lnTo>
                  <a:lnTo>
                    <a:pt x="311" y="239"/>
                  </a:lnTo>
                  <a:lnTo>
                    <a:pt x="287" y="224"/>
                  </a:lnTo>
                  <a:lnTo>
                    <a:pt x="263" y="211"/>
                  </a:lnTo>
                  <a:lnTo>
                    <a:pt x="239" y="196"/>
                  </a:lnTo>
                  <a:lnTo>
                    <a:pt x="215" y="182"/>
                  </a:lnTo>
                  <a:lnTo>
                    <a:pt x="191" y="169"/>
                  </a:lnTo>
                  <a:lnTo>
                    <a:pt x="167" y="154"/>
                  </a:lnTo>
                  <a:lnTo>
                    <a:pt x="143" y="141"/>
                  </a:lnTo>
                  <a:lnTo>
                    <a:pt x="118" y="127"/>
                  </a:lnTo>
                  <a:lnTo>
                    <a:pt x="95" y="112"/>
                  </a:lnTo>
                  <a:lnTo>
                    <a:pt x="70" y="97"/>
                  </a:lnTo>
                  <a:lnTo>
                    <a:pt x="47" y="83"/>
                  </a:lnTo>
                  <a:lnTo>
                    <a:pt x="24" y="68"/>
                  </a:lnTo>
                  <a:lnTo>
                    <a:pt x="0" y="54"/>
                  </a:lnTo>
                  <a:lnTo>
                    <a:pt x="9" y="0"/>
                  </a:lnTo>
                  <a:lnTo>
                    <a:pt x="33" y="14"/>
                  </a:lnTo>
                  <a:lnTo>
                    <a:pt x="56" y="28"/>
                  </a:lnTo>
                  <a:lnTo>
                    <a:pt x="79" y="42"/>
                  </a:lnTo>
                  <a:lnTo>
                    <a:pt x="102" y="58"/>
                  </a:lnTo>
                  <a:lnTo>
                    <a:pt x="127" y="73"/>
                  </a:lnTo>
                  <a:lnTo>
                    <a:pt x="151" y="87"/>
                  </a:lnTo>
                  <a:lnTo>
                    <a:pt x="174" y="102"/>
                  </a:lnTo>
                  <a:lnTo>
                    <a:pt x="197" y="116"/>
                  </a:lnTo>
                  <a:lnTo>
                    <a:pt x="220" y="131"/>
                  </a:lnTo>
                  <a:lnTo>
                    <a:pt x="245" y="145"/>
                  </a:lnTo>
                  <a:lnTo>
                    <a:pt x="269" y="160"/>
                  </a:lnTo>
                  <a:lnTo>
                    <a:pt x="292" y="173"/>
                  </a:lnTo>
                  <a:lnTo>
                    <a:pt x="317" y="188"/>
                  </a:lnTo>
                  <a:lnTo>
                    <a:pt x="340" y="201"/>
                  </a:lnTo>
                  <a:lnTo>
                    <a:pt x="365" y="214"/>
                  </a:lnTo>
                  <a:lnTo>
                    <a:pt x="389" y="226"/>
                  </a:lnTo>
                  <a:close/>
                </a:path>
              </a:pathLst>
            </a:custGeom>
            <a:solidFill>
              <a:srgbClr val="8282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88" name="Freeform 24"/>
            <p:cNvSpPr>
              <a:spLocks/>
            </p:cNvSpPr>
            <p:nvPr/>
          </p:nvSpPr>
          <p:spPr bwMode="auto">
            <a:xfrm>
              <a:off x="7624763" y="714376"/>
              <a:ext cx="144463" cy="100013"/>
            </a:xfrm>
            <a:custGeom>
              <a:avLst/>
              <a:gdLst/>
              <a:ahLst/>
              <a:cxnLst>
                <a:cxn ang="0">
                  <a:pos x="269" y="30"/>
                </a:cxn>
                <a:cxn ang="0">
                  <a:pos x="271" y="70"/>
                </a:cxn>
                <a:cxn ang="0">
                  <a:pos x="269" y="110"/>
                </a:cxn>
                <a:cxn ang="0">
                  <a:pos x="265" y="151"/>
                </a:cxn>
                <a:cxn ang="0">
                  <a:pos x="260" y="190"/>
                </a:cxn>
                <a:cxn ang="0">
                  <a:pos x="243" y="180"/>
                </a:cxn>
                <a:cxn ang="0">
                  <a:pos x="225" y="170"/>
                </a:cxn>
                <a:cxn ang="0">
                  <a:pos x="209" y="158"/>
                </a:cxn>
                <a:cxn ang="0">
                  <a:pos x="192" y="147"/>
                </a:cxn>
                <a:cxn ang="0">
                  <a:pos x="176" y="135"/>
                </a:cxn>
                <a:cxn ang="0">
                  <a:pos x="160" y="123"/>
                </a:cxn>
                <a:cxn ang="0">
                  <a:pos x="144" y="110"/>
                </a:cxn>
                <a:cxn ang="0">
                  <a:pos x="128" y="99"/>
                </a:cxn>
                <a:cxn ang="0">
                  <a:pos x="112" y="86"/>
                </a:cxn>
                <a:cxn ang="0">
                  <a:pos x="96" y="74"/>
                </a:cxn>
                <a:cxn ang="0">
                  <a:pos x="80" y="61"/>
                </a:cxn>
                <a:cxn ang="0">
                  <a:pos x="64" y="48"/>
                </a:cxn>
                <a:cxn ang="0">
                  <a:pos x="48" y="36"/>
                </a:cxn>
                <a:cxn ang="0">
                  <a:pos x="32" y="23"/>
                </a:cxn>
                <a:cxn ang="0">
                  <a:pos x="16" y="11"/>
                </a:cxn>
                <a:cxn ang="0">
                  <a:pos x="0" y="0"/>
                </a:cxn>
                <a:cxn ang="0">
                  <a:pos x="16" y="3"/>
                </a:cxn>
                <a:cxn ang="0">
                  <a:pos x="33" y="5"/>
                </a:cxn>
                <a:cxn ang="0">
                  <a:pos x="49" y="7"/>
                </a:cxn>
                <a:cxn ang="0">
                  <a:pos x="67" y="10"/>
                </a:cxn>
                <a:cxn ang="0">
                  <a:pos x="83" y="11"/>
                </a:cxn>
                <a:cxn ang="0">
                  <a:pos x="100" y="13"/>
                </a:cxn>
                <a:cxn ang="0">
                  <a:pos x="118" y="14"/>
                </a:cxn>
                <a:cxn ang="0">
                  <a:pos x="135" y="16"/>
                </a:cxn>
                <a:cxn ang="0">
                  <a:pos x="151" y="17"/>
                </a:cxn>
                <a:cxn ang="0">
                  <a:pos x="169" y="19"/>
                </a:cxn>
                <a:cxn ang="0">
                  <a:pos x="186" y="20"/>
                </a:cxn>
                <a:cxn ang="0">
                  <a:pos x="202" y="21"/>
                </a:cxn>
                <a:cxn ang="0">
                  <a:pos x="220" y="23"/>
                </a:cxn>
                <a:cxn ang="0">
                  <a:pos x="236" y="24"/>
                </a:cxn>
                <a:cxn ang="0">
                  <a:pos x="253" y="27"/>
                </a:cxn>
                <a:cxn ang="0">
                  <a:pos x="269" y="30"/>
                </a:cxn>
              </a:cxnLst>
              <a:rect l="0" t="0" r="r" b="b"/>
              <a:pathLst>
                <a:path w="271" h="190">
                  <a:moveTo>
                    <a:pt x="269" y="30"/>
                  </a:moveTo>
                  <a:lnTo>
                    <a:pt x="271" y="70"/>
                  </a:lnTo>
                  <a:lnTo>
                    <a:pt x="269" y="110"/>
                  </a:lnTo>
                  <a:lnTo>
                    <a:pt x="265" y="151"/>
                  </a:lnTo>
                  <a:lnTo>
                    <a:pt x="260" y="190"/>
                  </a:lnTo>
                  <a:lnTo>
                    <a:pt x="243" y="180"/>
                  </a:lnTo>
                  <a:lnTo>
                    <a:pt x="225" y="170"/>
                  </a:lnTo>
                  <a:lnTo>
                    <a:pt x="209" y="158"/>
                  </a:lnTo>
                  <a:lnTo>
                    <a:pt x="192" y="147"/>
                  </a:lnTo>
                  <a:lnTo>
                    <a:pt x="176" y="135"/>
                  </a:lnTo>
                  <a:lnTo>
                    <a:pt x="160" y="123"/>
                  </a:lnTo>
                  <a:lnTo>
                    <a:pt x="144" y="110"/>
                  </a:lnTo>
                  <a:lnTo>
                    <a:pt x="128" y="99"/>
                  </a:lnTo>
                  <a:lnTo>
                    <a:pt x="112" y="86"/>
                  </a:lnTo>
                  <a:lnTo>
                    <a:pt x="96" y="74"/>
                  </a:lnTo>
                  <a:lnTo>
                    <a:pt x="80" y="61"/>
                  </a:lnTo>
                  <a:lnTo>
                    <a:pt x="64" y="48"/>
                  </a:lnTo>
                  <a:lnTo>
                    <a:pt x="48" y="36"/>
                  </a:lnTo>
                  <a:lnTo>
                    <a:pt x="32" y="23"/>
                  </a:lnTo>
                  <a:lnTo>
                    <a:pt x="16" y="11"/>
                  </a:lnTo>
                  <a:lnTo>
                    <a:pt x="0" y="0"/>
                  </a:lnTo>
                  <a:lnTo>
                    <a:pt x="16" y="3"/>
                  </a:lnTo>
                  <a:lnTo>
                    <a:pt x="33" y="5"/>
                  </a:lnTo>
                  <a:lnTo>
                    <a:pt x="49" y="7"/>
                  </a:lnTo>
                  <a:lnTo>
                    <a:pt x="67" y="10"/>
                  </a:lnTo>
                  <a:lnTo>
                    <a:pt x="83" y="11"/>
                  </a:lnTo>
                  <a:lnTo>
                    <a:pt x="100" y="13"/>
                  </a:lnTo>
                  <a:lnTo>
                    <a:pt x="118" y="14"/>
                  </a:lnTo>
                  <a:lnTo>
                    <a:pt x="135" y="16"/>
                  </a:lnTo>
                  <a:lnTo>
                    <a:pt x="151" y="17"/>
                  </a:lnTo>
                  <a:lnTo>
                    <a:pt x="169" y="19"/>
                  </a:lnTo>
                  <a:lnTo>
                    <a:pt x="186" y="20"/>
                  </a:lnTo>
                  <a:lnTo>
                    <a:pt x="202" y="21"/>
                  </a:lnTo>
                  <a:lnTo>
                    <a:pt x="220" y="23"/>
                  </a:lnTo>
                  <a:lnTo>
                    <a:pt x="236" y="24"/>
                  </a:lnTo>
                  <a:lnTo>
                    <a:pt x="253" y="27"/>
                  </a:lnTo>
                  <a:lnTo>
                    <a:pt x="269" y="30"/>
                  </a:lnTo>
                  <a:close/>
                </a:path>
              </a:pathLst>
            </a:custGeom>
            <a:solidFill>
              <a:srgbClr val="8282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89" name="Freeform 25"/>
            <p:cNvSpPr>
              <a:spLocks/>
            </p:cNvSpPr>
            <p:nvPr/>
          </p:nvSpPr>
          <p:spPr bwMode="auto">
            <a:xfrm>
              <a:off x="7904163" y="803276"/>
              <a:ext cx="79375" cy="47625"/>
            </a:xfrm>
            <a:custGeom>
              <a:avLst/>
              <a:gdLst/>
              <a:ahLst/>
              <a:cxnLst>
                <a:cxn ang="0">
                  <a:pos x="151" y="89"/>
                </a:cxn>
                <a:cxn ang="0">
                  <a:pos x="132" y="87"/>
                </a:cxn>
                <a:cxn ang="0">
                  <a:pos x="115" y="84"/>
                </a:cxn>
                <a:cxn ang="0">
                  <a:pos x="98" y="83"/>
                </a:cxn>
                <a:cxn ang="0">
                  <a:pos x="80" y="80"/>
                </a:cxn>
                <a:cxn ang="0">
                  <a:pos x="63" y="79"/>
                </a:cxn>
                <a:cxn ang="0">
                  <a:pos x="44" y="76"/>
                </a:cxn>
                <a:cxn ang="0">
                  <a:pos x="25" y="74"/>
                </a:cxn>
                <a:cxn ang="0">
                  <a:pos x="6" y="73"/>
                </a:cxn>
                <a:cxn ang="0">
                  <a:pos x="3" y="55"/>
                </a:cxn>
                <a:cxn ang="0">
                  <a:pos x="1" y="38"/>
                </a:cxn>
                <a:cxn ang="0">
                  <a:pos x="0" y="19"/>
                </a:cxn>
                <a:cxn ang="0">
                  <a:pos x="1" y="0"/>
                </a:cxn>
                <a:cxn ang="0">
                  <a:pos x="20" y="10"/>
                </a:cxn>
                <a:cxn ang="0">
                  <a:pos x="41" y="20"/>
                </a:cxn>
                <a:cxn ang="0">
                  <a:pos x="60" y="31"/>
                </a:cxn>
                <a:cxn ang="0">
                  <a:pos x="79" y="41"/>
                </a:cxn>
                <a:cxn ang="0">
                  <a:pos x="96" y="52"/>
                </a:cxn>
                <a:cxn ang="0">
                  <a:pos x="115" y="64"/>
                </a:cxn>
                <a:cxn ang="0">
                  <a:pos x="134" y="76"/>
                </a:cxn>
                <a:cxn ang="0">
                  <a:pos x="151" y="89"/>
                </a:cxn>
              </a:cxnLst>
              <a:rect l="0" t="0" r="r" b="b"/>
              <a:pathLst>
                <a:path w="151" h="89">
                  <a:moveTo>
                    <a:pt x="151" y="89"/>
                  </a:moveTo>
                  <a:lnTo>
                    <a:pt x="132" y="87"/>
                  </a:lnTo>
                  <a:lnTo>
                    <a:pt x="115" y="84"/>
                  </a:lnTo>
                  <a:lnTo>
                    <a:pt x="98" y="83"/>
                  </a:lnTo>
                  <a:lnTo>
                    <a:pt x="80" y="80"/>
                  </a:lnTo>
                  <a:lnTo>
                    <a:pt x="63" y="79"/>
                  </a:lnTo>
                  <a:lnTo>
                    <a:pt x="44" y="76"/>
                  </a:lnTo>
                  <a:lnTo>
                    <a:pt x="25" y="74"/>
                  </a:lnTo>
                  <a:lnTo>
                    <a:pt x="6" y="73"/>
                  </a:lnTo>
                  <a:lnTo>
                    <a:pt x="3" y="55"/>
                  </a:lnTo>
                  <a:lnTo>
                    <a:pt x="1" y="38"/>
                  </a:lnTo>
                  <a:lnTo>
                    <a:pt x="0" y="19"/>
                  </a:lnTo>
                  <a:lnTo>
                    <a:pt x="1" y="0"/>
                  </a:lnTo>
                  <a:lnTo>
                    <a:pt x="20" y="10"/>
                  </a:lnTo>
                  <a:lnTo>
                    <a:pt x="41" y="20"/>
                  </a:lnTo>
                  <a:lnTo>
                    <a:pt x="60" y="31"/>
                  </a:lnTo>
                  <a:lnTo>
                    <a:pt x="79" y="41"/>
                  </a:lnTo>
                  <a:lnTo>
                    <a:pt x="96" y="52"/>
                  </a:lnTo>
                  <a:lnTo>
                    <a:pt x="115" y="64"/>
                  </a:lnTo>
                  <a:lnTo>
                    <a:pt x="134" y="76"/>
                  </a:lnTo>
                  <a:lnTo>
                    <a:pt x="151" y="89"/>
                  </a:lnTo>
                  <a:close/>
                </a:path>
              </a:pathLst>
            </a:custGeom>
            <a:solidFill>
              <a:srgbClr val="8282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0" name="Freeform 26"/>
            <p:cNvSpPr>
              <a:spLocks/>
            </p:cNvSpPr>
            <p:nvPr/>
          </p:nvSpPr>
          <p:spPr bwMode="auto">
            <a:xfrm>
              <a:off x="7988300" y="735013"/>
              <a:ext cx="215900" cy="169863"/>
            </a:xfrm>
            <a:custGeom>
              <a:avLst/>
              <a:gdLst/>
              <a:ahLst/>
              <a:cxnLst>
                <a:cxn ang="0">
                  <a:pos x="397" y="80"/>
                </a:cxn>
                <a:cxn ang="0">
                  <a:pos x="406" y="136"/>
                </a:cxn>
                <a:cxn ang="0">
                  <a:pos x="409" y="190"/>
                </a:cxn>
                <a:cxn ang="0">
                  <a:pos x="354" y="220"/>
                </a:cxn>
                <a:cxn ang="0">
                  <a:pos x="297" y="249"/>
                </a:cxn>
                <a:cxn ang="0">
                  <a:pos x="240" y="278"/>
                </a:cxn>
                <a:cxn ang="0">
                  <a:pos x="185" y="309"/>
                </a:cxn>
                <a:cxn ang="0">
                  <a:pos x="134" y="283"/>
                </a:cxn>
                <a:cxn ang="0">
                  <a:pos x="151" y="241"/>
                </a:cxn>
                <a:cxn ang="0">
                  <a:pos x="170" y="200"/>
                </a:cxn>
                <a:cxn ang="0">
                  <a:pos x="193" y="161"/>
                </a:cxn>
                <a:cxn ang="0">
                  <a:pos x="186" y="146"/>
                </a:cxn>
                <a:cxn ang="0">
                  <a:pos x="161" y="168"/>
                </a:cxn>
                <a:cxn ang="0">
                  <a:pos x="144" y="200"/>
                </a:cxn>
                <a:cxn ang="0">
                  <a:pos x="126" y="230"/>
                </a:cxn>
                <a:cxn ang="0">
                  <a:pos x="112" y="223"/>
                </a:cxn>
                <a:cxn ang="0">
                  <a:pos x="112" y="181"/>
                </a:cxn>
                <a:cxn ang="0">
                  <a:pos x="99" y="182"/>
                </a:cxn>
                <a:cxn ang="0">
                  <a:pos x="87" y="229"/>
                </a:cxn>
                <a:cxn ang="0">
                  <a:pos x="99" y="270"/>
                </a:cxn>
                <a:cxn ang="0">
                  <a:pos x="96" y="305"/>
                </a:cxn>
                <a:cxn ang="0">
                  <a:pos x="81" y="322"/>
                </a:cxn>
                <a:cxn ang="0">
                  <a:pos x="59" y="322"/>
                </a:cxn>
                <a:cxn ang="0">
                  <a:pos x="36" y="319"/>
                </a:cxn>
                <a:cxn ang="0">
                  <a:pos x="11" y="316"/>
                </a:cxn>
                <a:cxn ang="0">
                  <a:pos x="6" y="300"/>
                </a:cxn>
                <a:cxn ang="0">
                  <a:pos x="7" y="264"/>
                </a:cxn>
                <a:cxn ang="0">
                  <a:pos x="16" y="245"/>
                </a:cxn>
                <a:cxn ang="0">
                  <a:pos x="30" y="245"/>
                </a:cxn>
                <a:cxn ang="0">
                  <a:pos x="42" y="245"/>
                </a:cxn>
                <a:cxn ang="0">
                  <a:pos x="52" y="238"/>
                </a:cxn>
                <a:cxn ang="0">
                  <a:pos x="58" y="210"/>
                </a:cxn>
                <a:cxn ang="0">
                  <a:pos x="64" y="169"/>
                </a:cxn>
                <a:cxn ang="0">
                  <a:pos x="55" y="147"/>
                </a:cxn>
                <a:cxn ang="0">
                  <a:pos x="42" y="142"/>
                </a:cxn>
                <a:cxn ang="0">
                  <a:pos x="30" y="134"/>
                </a:cxn>
                <a:cxn ang="0">
                  <a:pos x="19" y="127"/>
                </a:cxn>
                <a:cxn ang="0">
                  <a:pos x="16" y="99"/>
                </a:cxn>
                <a:cxn ang="0">
                  <a:pos x="20" y="51"/>
                </a:cxn>
                <a:cxn ang="0">
                  <a:pos x="48" y="21"/>
                </a:cxn>
                <a:cxn ang="0">
                  <a:pos x="96" y="6"/>
                </a:cxn>
                <a:cxn ang="0">
                  <a:pos x="145" y="0"/>
                </a:cxn>
                <a:cxn ang="0">
                  <a:pos x="192" y="11"/>
                </a:cxn>
                <a:cxn ang="0">
                  <a:pos x="227" y="32"/>
                </a:cxn>
                <a:cxn ang="0">
                  <a:pos x="252" y="53"/>
                </a:cxn>
                <a:cxn ang="0">
                  <a:pos x="278" y="70"/>
                </a:cxn>
                <a:cxn ang="0">
                  <a:pos x="306" y="82"/>
                </a:cxn>
              </a:cxnLst>
              <a:rect l="0" t="0" r="r" b="b"/>
              <a:pathLst>
                <a:path w="409" h="322">
                  <a:moveTo>
                    <a:pt x="322" y="85"/>
                  </a:moveTo>
                  <a:lnTo>
                    <a:pt x="397" y="80"/>
                  </a:lnTo>
                  <a:lnTo>
                    <a:pt x="402" y="108"/>
                  </a:lnTo>
                  <a:lnTo>
                    <a:pt x="406" y="136"/>
                  </a:lnTo>
                  <a:lnTo>
                    <a:pt x="409" y="163"/>
                  </a:lnTo>
                  <a:lnTo>
                    <a:pt x="409" y="190"/>
                  </a:lnTo>
                  <a:lnTo>
                    <a:pt x="381" y="206"/>
                  </a:lnTo>
                  <a:lnTo>
                    <a:pt x="354" y="220"/>
                  </a:lnTo>
                  <a:lnTo>
                    <a:pt x="325" y="235"/>
                  </a:lnTo>
                  <a:lnTo>
                    <a:pt x="297" y="249"/>
                  </a:lnTo>
                  <a:lnTo>
                    <a:pt x="269" y="264"/>
                  </a:lnTo>
                  <a:lnTo>
                    <a:pt x="240" y="278"/>
                  </a:lnTo>
                  <a:lnTo>
                    <a:pt x="212" y="293"/>
                  </a:lnTo>
                  <a:lnTo>
                    <a:pt x="185" y="309"/>
                  </a:lnTo>
                  <a:lnTo>
                    <a:pt x="128" y="305"/>
                  </a:lnTo>
                  <a:lnTo>
                    <a:pt x="134" y="283"/>
                  </a:lnTo>
                  <a:lnTo>
                    <a:pt x="142" y="262"/>
                  </a:lnTo>
                  <a:lnTo>
                    <a:pt x="151" y="241"/>
                  </a:lnTo>
                  <a:lnTo>
                    <a:pt x="160" y="220"/>
                  </a:lnTo>
                  <a:lnTo>
                    <a:pt x="170" y="200"/>
                  </a:lnTo>
                  <a:lnTo>
                    <a:pt x="182" y="179"/>
                  </a:lnTo>
                  <a:lnTo>
                    <a:pt x="193" y="161"/>
                  </a:lnTo>
                  <a:lnTo>
                    <a:pt x="205" y="140"/>
                  </a:lnTo>
                  <a:lnTo>
                    <a:pt x="186" y="146"/>
                  </a:lnTo>
                  <a:lnTo>
                    <a:pt x="172" y="155"/>
                  </a:lnTo>
                  <a:lnTo>
                    <a:pt x="161" y="168"/>
                  </a:lnTo>
                  <a:lnTo>
                    <a:pt x="153" y="184"/>
                  </a:lnTo>
                  <a:lnTo>
                    <a:pt x="144" y="200"/>
                  </a:lnTo>
                  <a:lnTo>
                    <a:pt x="137" y="216"/>
                  </a:lnTo>
                  <a:lnTo>
                    <a:pt x="126" y="230"/>
                  </a:lnTo>
                  <a:lnTo>
                    <a:pt x="115" y="244"/>
                  </a:lnTo>
                  <a:lnTo>
                    <a:pt x="112" y="223"/>
                  </a:lnTo>
                  <a:lnTo>
                    <a:pt x="112" y="201"/>
                  </a:lnTo>
                  <a:lnTo>
                    <a:pt x="112" y="181"/>
                  </a:lnTo>
                  <a:lnTo>
                    <a:pt x="110" y="161"/>
                  </a:lnTo>
                  <a:lnTo>
                    <a:pt x="99" y="182"/>
                  </a:lnTo>
                  <a:lnTo>
                    <a:pt x="91" y="204"/>
                  </a:lnTo>
                  <a:lnTo>
                    <a:pt x="87" y="229"/>
                  </a:lnTo>
                  <a:lnTo>
                    <a:pt x="90" y="255"/>
                  </a:lnTo>
                  <a:lnTo>
                    <a:pt x="99" y="270"/>
                  </a:lnTo>
                  <a:lnTo>
                    <a:pt x="99" y="287"/>
                  </a:lnTo>
                  <a:lnTo>
                    <a:pt x="96" y="305"/>
                  </a:lnTo>
                  <a:lnTo>
                    <a:pt x="93" y="322"/>
                  </a:lnTo>
                  <a:lnTo>
                    <a:pt x="81" y="322"/>
                  </a:lnTo>
                  <a:lnTo>
                    <a:pt x="71" y="322"/>
                  </a:lnTo>
                  <a:lnTo>
                    <a:pt x="59" y="322"/>
                  </a:lnTo>
                  <a:lnTo>
                    <a:pt x="48" y="321"/>
                  </a:lnTo>
                  <a:lnTo>
                    <a:pt x="36" y="319"/>
                  </a:lnTo>
                  <a:lnTo>
                    <a:pt x="23" y="318"/>
                  </a:lnTo>
                  <a:lnTo>
                    <a:pt x="11" y="316"/>
                  </a:lnTo>
                  <a:lnTo>
                    <a:pt x="0" y="315"/>
                  </a:lnTo>
                  <a:lnTo>
                    <a:pt x="6" y="300"/>
                  </a:lnTo>
                  <a:lnTo>
                    <a:pt x="7" y="283"/>
                  </a:lnTo>
                  <a:lnTo>
                    <a:pt x="7" y="264"/>
                  </a:lnTo>
                  <a:lnTo>
                    <a:pt x="8" y="248"/>
                  </a:lnTo>
                  <a:lnTo>
                    <a:pt x="16" y="245"/>
                  </a:lnTo>
                  <a:lnTo>
                    <a:pt x="23" y="245"/>
                  </a:lnTo>
                  <a:lnTo>
                    <a:pt x="30" y="245"/>
                  </a:lnTo>
                  <a:lnTo>
                    <a:pt x="36" y="245"/>
                  </a:lnTo>
                  <a:lnTo>
                    <a:pt x="42" y="245"/>
                  </a:lnTo>
                  <a:lnTo>
                    <a:pt x="48" y="244"/>
                  </a:lnTo>
                  <a:lnTo>
                    <a:pt x="52" y="238"/>
                  </a:lnTo>
                  <a:lnTo>
                    <a:pt x="57" y="230"/>
                  </a:lnTo>
                  <a:lnTo>
                    <a:pt x="58" y="210"/>
                  </a:lnTo>
                  <a:lnTo>
                    <a:pt x="62" y="188"/>
                  </a:lnTo>
                  <a:lnTo>
                    <a:pt x="64" y="169"/>
                  </a:lnTo>
                  <a:lnTo>
                    <a:pt x="61" y="150"/>
                  </a:lnTo>
                  <a:lnTo>
                    <a:pt x="55" y="147"/>
                  </a:lnTo>
                  <a:lnTo>
                    <a:pt x="48" y="145"/>
                  </a:lnTo>
                  <a:lnTo>
                    <a:pt x="42" y="142"/>
                  </a:lnTo>
                  <a:lnTo>
                    <a:pt x="36" y="139"/>
                  </a:lnTo>
                  <a:lnTo>
                    <a:pt x="30" y="134"/>
                  </a:lnTo>
                  <a:lnTo>
                    <a:pt x="24" y="131"/>
                  </a:lnTo>
                  <a:lnTo>
                    <a:pt x="19" y="127"/>
                  </a:lnTo>
                  <a:lnTo>
                    <a:pt x="13" y="123"/>
                  </a:lnTo>
                  <a:lnTo>
                    <a:pt x="16" y="99"/>
                  </a:lnTo>
                  <a:lnTo>
                    <a:pt x="17" y="75"/>
                  </a:lnTo>
                  <a:lnTo>
                    <a:pt x="20" y="51"/>
                  </a:lnTo>
                  <a:lnTo>
                    <a:pt x="27" y="31"/>
                  </a:lnTo>
                  <a:lnTo>
                    <a:pt x="48" y="21"/>
                  </a:lnTo>
                  <a:lnTo>
                    <a:pt x="71" y="12"/>
                  </a:lnTo>
                  <a:lnTo>
                    <a:pt x="96" y="6"/>
                  </a:lnTo>
                  <a:lnTo>
                    <a:pt x="121" y="2"/>
                  </a:lnTo>
                  <a:lnTo>
                    <a:pt x="145" y="0"/>
                  </a:lnTo>
                  <a:lnTo>
                    <a:pt x="169" y="3"/>
                  </a:lnTo>
                  <a:lnTo>
                    <a:pt x="192" y="11"/>
                  </a:lnTo>
                  <a:lnTo>
                    <a:pt x="214" y="22"/>
                  </a:lnTo>
                  <a:lnTo>
                    <a:pt x="227" y="32"/>
                  </a:lnTo>
                  <a:lnTo>
                    <a:pt x="239" y="43"/>
                  </a:lnTo>
                  <a:lnTo>
                    <a:pt x="252" y="53"/>
                  </a:lnTo>
                  <a:lnTo>
                    <a:pt x="265" y="62"/>
                  </a:lnTo>
                  <a:lnTo>
                    <a:pt x="278" y="70"/>
                  </a:lnTo>
                  <a:lnTo>
                    <a:pt x="291" y="78"/>
                  </a:lnTo>
                  <a:lnTo>
                    <a:pt x="306" y="82"/>
                  </a:lnTo>
                  <a:lnTo>
                    <a:pt x="322" y="85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1" name="Freeform 27"/>
            <p:cNvSpPr>
              <a:spLocks/>
            </p:cNvSpPr>
            <p:nvPr/>
          </p:nvSpPr>
          <p:spPr bwMode="auto">
            <a:xfrm>
              <a:off x="8178800" y="885826"/>
              <a:ext cx="36513" cy="17463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69" y="6"/>
                </a:cxn>
                <a:cxn ang="0">
                  <a:pos x="69" y="13"/>
                </a:cxn>
                <a:cxn ang="0">
                  <a:pos x="68" y="20"/>
                </a:cxn>
                <a:cxn ang="0">
                  <a:pos x="67" y="27"/>
                </a:cxn>
                <a:cxn ang="0">
                  <a:pos x="0" y="32"/>
                </a:cxn>
                <a:cxn ang="0">
                  <a:pos x="7" y="27"/>
                </a:cxn>
                <a:cxn ang="0">
                  <a:pos x="14" y="23"/>
                </a:cxn>
                <a:cxn ang="0">
                  <a:pos x="23" y="17"/>
                </a:cxn>
                <a:cxn ang="0">
                  <a:pos x="32" y="11"/>
                </a:cxn>
                <a:cxn ang="0">
                  <a:pos x="40" y="7"/>
                </a:cxn>
                <a:cxn ang="0">
                  <a:pos x="50" y="3"/>
                </a:cxn>
                <a:cxn ang="0">
                  <a:pos x="61" y="0"/>
                </a:cxn>
                <a:cxn ang="0">
                  <a:pos x="69" y="0"/>
                </a:cxn>
              </a:cxnLst>
              <a:rect l="0" t="0" r="r" b="b"/>
              <a:pathLst>
                <a:path w="69" h="32">
                  <a:moveTo>
                    <a:pt x="69" y="0"/>
                  </a:moveTo>
                  <a:lnTo>
                    <a:pt x="69" y="6"/>
                  </a:lnTo>
                  <a:lnTo>
                    <a:pt x="69" y="13"/>
                  </a:lnTo>
                  <a:lnTo>
                    <a:pt x="68" y="20"/>
                  </a:lnTo>
                  <a:lnTo>
                    <a:pt x="67" y="27"/>
                  </a:lnTo>
                  <a:lnTo>
                    <a:pt x="0" y="32"/>
                  </a:lnTo>
                  <a:lnTo>
                    <a:pt x="7" y="27"/>
                  </a:lnTo>
                  <a:lnTo>
                    <a:pt x="14" y="23"/>
                  </a:lnTo>
                  <a:lnTo>
                    <a:pt x="23" y="17"/>
                  </a:lnTo>
                  <a:lnTo>
                    <a:pt x="32" y="11"/>
                  </a:lnTo>
                  <a:lnTo>
                    <a:pt x="40" y="7"/>
                  </a:lnTo>
                  <a:lnTo>
                    <a:pt x="50" y="3"/>
                  </a:lnTo>
                  <a:lnTo>
                    <a:pt x="61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2" name="Freeform 28"/>
            <p:cNvSpPr>
              <a:spLocks/>
            </p:cNvSpPr>
            <p:nvPr/>
          </p:nvSpPr>
          <p:spPr bwMode="auto">
            <a:xfrm>
              <a:off x="7970838" y="220663"/>
              <a:ext cx="130175" cy="234950"/>
            </a:xfrm>
            <a:custGeom>
              <a:avLst/>
              <a:gdLst/>
              <a:ahLst/>
              <a:cxnLst>
                <a:cxn ang="0">
                  <a:pos x="200" y="69"/>
                </a:cxn>
                <a:cxn ang="0">
                  <a:pos x="198" y="117"/>
                </a:cxn>
                <a:cxn ang="0">
                  <a:pos x="197" y="140"/>
                </a:cxn>
                <a:cxn ang="0">
                  <a:pos x="209" y="134"/>
                </a:cxn>
                <a:cxn ang="0">
                  <a:pos x="222" y="128"/>
                </a:cxn>
                <a:cxn ang="0">
                  <a:pos x="233" y="131"/>
                </a:cxn>
                <a:cxn ang="0">
                  <a:pos x="236" y="150"/>
                </a:cxn>
                <a:cxn ang="0">
                  <a:pos x="222" y="168"/>
                </a:cxn>
                <a:cxn ang="0">
                  <a:pos x="204" y="184"/>
                </a:cxn>
                <a:cxn ang="0">
                  <a:pos x="197" y="205"/>
                </a:cxn>
                <a:cxn ang="0">
                  <a:pos x="197" y="240"/>
                </a:cxn>
                <a:cxn ang="0">
                  <a:pos x="203" y="277"/>
                </a:cxn>
                <a:cxn ang="0">
                  <a:pos x="216" y="310"/>
                </a:cxn>
                <a:cxn ang="0">
                  <a:pos x="235" y="342"/>
                </a:cxn>
                <a:cxn ang="0">
                  <a:pos x="246" y="373"/>
                </a:cxn>
                <a:cxn ang="0">
                  <a:pos x="233" y="399"/>
                </a:cxn>
                <a:cxn ang="0">
                  <a:pos x="214" y="422"/>
                </a:cxn>
                <a:cxn ang="0">
                  <a:pos x="188" y="436"/>
                </a:cxn>
                <a:cxn ang="0">
                  <a:pos x="160" y="443"/>
                </a:cxn>
                <a:cxn ang="0">
                  <a:pos x="133" y="443"/>
                </a:cxn>
                <a:cxn ang="0">
                  <a:pos x="107" y="434"/>
                </a:cxn>
                <a:cxn ang="0">
                  <a:pos x="86" y="424"/>
                </a:cxn>
                <a:cxn ang="0">
                  <a:pos x="66" y="409"/>
                </a:cxn>
                <a:cxn ang="0">
                  <a:pos x="48" y="393"/>
                </a:cxn>
                <a:cxn ang="0">
                  <a:pos x="51" y="371"/>
                </a:cxn>
                <a:cxn ang="0">
                  <a:pos x="73" y="342"/>
                </a:cxn>
                <a:cxn ang="0">
                  <a:pos x="89" y="323"/>
                </a:cxn>
                <a:cxn ang="0">
                  <a:pos x="115" y="320"/>
                </a:cxn>
                <a:cxn ang="0">
                  <a:pos x="140" y="315"/>
                </a:cxn>
                <a:cxn ang="0">
                  <a:pos x="162" y="300"/>
                </a:cxn>
                <a:cxn ang="0">
                  <a:pos x="158" y="294"/>
                </a:cxn>
                <a:cxn ang="0">
                  <a:pos x="125" y="302"/>
                </a:cxn>
                <a:cxn ang="0">
                  <a:pos x="92" y="303"/>
                </a:cxn>
                <a:cxn ang="0">
                  <a:pos x="60" y="297"/>
                </a:cxn>
                <a:cxn ang="0">
                  <a:pos x="32" y="272"/>
                </a:cxn>
                <a:cxn ang="0">
                  <a:pos x="15" y="229"/>
                </a:cxn>
                <a:cxn ang="0">
                  <a:pos x="6" y="181"/>
                </a:cxn>
                <a:cxn ang="0">
                  <a:pos x="3" y="130"/>
                </a:cxn>
                <a:cxn ang="0">
                  <a:pos x="0" y="86"/>
                </a:cxn>
                <a:cxn ang="0">
                  <a:pos x="5" y="48"/>
                </a:cxn>
                <a:cxn ang="0">
                  <a:pos x="24" y="22"/>
                </a:cxn>
                <a:cxn ang="0">
                  <a:pos x="53" y="9"/>
                </a:cxn>
                <a:cxn ang="0">
                  <a:pos x="83" y="2"/>
                </a:cxn>
                <a:cxn ang="0">
                  <a:pos x="117" y="2"/>
                </a:cxn>
                <a:cxn ang="0">
                  <a:pos x="140" y="10"/>
                </a:cxn>
                <a:cxn ang="0">
                  <a:pos x="158" y="19"/>
                </a:cxn>
                <a:cxn ang="0">
                  <a:pos x="174" y="28"/>
                </a:cxn>
                <a:cxn ang="0">
                  <a:pos x="188" y="38"/>
                </a:cxn>
              </a:cxnLst>
              <a:rect l="0" t="0" r="r" b="b"/>
              <a:pathLst>
                <a:path w="246" h="443">
                  <a:moveTo>
                    <a:pt x="194" y="45"/>
                  </a:moveTo>
                  <a:lnTo>
                    <a:pt x="200" y="69"/>
                  </a:lnTo>
                  <a:lnTo>
                    <a:pt x="201" y="93"/>
                  </a:lnTo>
                  <a:lnTo>
                    <a:pt x="198" y="117"/>
                  </a:lnTo>
                  <a:lnTo>
                    <a:pt x="191" y="141"/>
                  </a:lnTo>
                  <a:lnTo>
                    <a:pt x="197" y="140"/>
                  </a:lnTo>
                  <a:lnTo>
                    <a:pt x="203" y="137"/>
                  </a:lnTo>
                  <a:lnTo>
                    <a:pt x="209" y="134"/>
                  </a:lnTo>
                  <a:lnTo>
                    <a:pt x="216" y="130"/>
                  </a:lnTo>
                  <a:lnTo>
                    <a:pt x="222" y="128"/>
                  </a:lnTo>
                  <a:lnTo>
                    <a:pt x="227" y="128"/>
                  </a:lnTo>
                  <a:lnTo>
                    <a:pt x="233" y="131"/>
                  </a:lnTo>
                  <a:lnTo>
                    <a:pt x="239" y="138"/>
                  </a:lnTo>
                  <a:lnTo>
                    <a:pt x="236" y="150"/>
                  </a:lnTo>
                  <a:lnTo>
                    <a:pt x="230" y="159"/>
                  </a:lnTo>
                  <a:lnTo>
                    <a:pt x="222" y="168"/>
                  </a:lnTo>
                  <a:lnTo>
                    <a:pt x="213" y="175"/>
                  </a:lnTo>
                  <a:lnTo>
                    <a:pt x="204" y="184"/>
                  </a:lnTo>
                  <a:lnTo>
                    <a:pt x="198" y="194"/>
                  </a:lnTo>
                  <a:lnTo>
                    <a:pt x="197" y="205"/>
                  </a:lnTo>
                  <a:lnTo>
                    <a:pt x="198" y="220"/>
                  </a:lnTo>
                  <a:lnTo>
                    <a:pt x="197" y="240"/>
                  </a:lnTo>
                  <a:lnTo>
                    <a:pt x="198" y="259"/>
                  </a:lnTo>
                  <a:lnTo>
                    <a:pt x="203" y="277"/>
                  </a:lnTo>
                  <a:lnTo>
                    <a:pt x="209" y="294"/>
                  </a:lnTo>
                  <a:lnTo>
                    <a:pt x="216" y="310"/>
                  </a:lnTo>
                  <a:lnTo>
                    <a:pt x="226" y="326"/>
                  </a:lnTo>
                  <a:lnTo>
                    <a:pt x="235" y="342"/>
                  </a:lnTo>
                  <a:lnTo>
                    <a:pt x="245" y="357"/>
                  </a:lnTo>
                  <a:lnTo>
                    <a:pt x="246" y="373"/>
                  </a:lnTo>
                  <a:lnTo>
                    <a:pt x="242" y="386"/>
                  </a:lnTo>
                  <a:lnTo>
                    <a:pt x="233" y="399"/>
                  </a:lnTo>
                  <a:lnTo>
                    <a:pt x="226" y="412"/>
                  </a:lnTo>
                  <a:lnTo>
                    <a:pt x="214" y="422"/>
                  </a:lnTo>
                  <a:lnTo>
                    <a:pt x="201" y="430"/>
                  </a:lnTo>
                  <a:lnTo>
                    <a:pt x="188" y="436"/>
                  </a:lnTo>
                  <a:lnTo>
                    <a:pt x="175" y="440"/>
                  </a:lnTo>
                  <a:lnTo>
                    <a:pt x="160" y="443"/>
                  </a:lnTo>
                  <a:lnTo>
                    <a:pt x="147" y="443"/>
                  </a:lnTo>
                  <a:lnTo>
                    <a:pt x="133" y="443"/>
                  </a:lnTo>
                  <a:lnTo>
                    <a:pt x="118" y="440"/>
                  </a:lnTo>
                  <a:lnTo>
                    <a:pt x="107" y="434"/>
                  </a:lnTo>
                  <a:lnTo>
                    <a:pt x="96" y="428"/>
                  </a:lnTo>
                  <a:lnTo>
                    <a:pt x="86" y="424"/>
                  </a:lnTo>
                  <a:lnTo>
                    <a:pt x="76" y="417"/>
                  </a:lnTo>
                  <a:lnTo>
                    <a:pt x="66" y="409"/>
                  </a:lnTo>
                  <a:lnTo>
                    <a:pt x="57" y="402"/>
                  </a:lnTo>
                  <a:lnTo>
                    <a:pt x="48" y="393"/>
                  </a:lnTo>
                  <a:lnTo>
                    <a:pt x="41" y="383"/>
                  </a:lnTo>
                  <a:lnTo>
                    <a:pt x="51" y="371"/>
                  </a:lnTo>
                  <a:lnTo>
                    <a:pt x="63" y="358"/>
                  </a:lnTo>
                  <a:lnTo>
                    <a:pt x="73" y="342"/>
                  </a:lnTo>
                  <a:lnTo>
                    <a:pt x="77" y="325"/>
                  </a:lnTo>
                  <a:lnTo>
                    <a:pt x="89" y="323"/>
                  </a:lnTo>
                  <a:lnTo>
                    <a:pt x="102" y="322"/>
                  </a:lnTo>
                  <a:lnTo>
                    <a:pt x="115" y="320"/>
                  </a:lnTo>
                  <a:lnTo>
                    <a:pt x="127" y="319"/>
                  </a:lnTo>
                  <a:lnTo>
                    <a:pt x="140" y="315"/>
                  </a:lnTo>
                  <a:lnTo>
                    <a:pt x="152" y="309"/>
                  </a:lnTo>
                  <a:lnTo>
                    <a:pt x="162" y="300"/>
                  </a:lnTo>
                  <a:lnTo>
                    <a:pt x="172" y="288"/>
                  </a:lnTo>
                  <a:lnTo>
                    <a:pt x="158" y="294"/>
                  </a:lnTo>
                  <a:lnTo>
                    <a:pt x="142" y="297"/>
                  </a:lnTo>
                  <a:lnTo>
                    <a:pt x="125" y="302"/>
                  </a:lnTo>
                  <a:lnTo>
                    <a:pt x="109" y="303"/>
                  </a:lnTo>
                  <a:lnTo>
                    <a:pt x="92" y="303"/>
                  </a:lnTo>
                  <a:lnTo>
                    <a:pt x="76" y="302"/>
                  </a:lnTo>
                  <a:lnTo>
                    <a:pt x="60" y="297"/>
                  </a:lnTo>
                  <a:lnTo>
                    <a:pt x="45" y="291"/>
                  </a:lnTo>
                  <a:lnTo>
                    <a:pt x="32" y="272"/>
                  </a:lnTo>
                  <a:lnTo>
                    <a:pt x="22" y="251"/>
                  </a:lnTo>
                  <a:lnTo>
                    <a:pt x="15" y="229"/>
                  </a:lnTo>
                  <a:lnTo>
                    <a:pt x="10" y="204"/>
                  </a:lnTo>
                  <a:lnTo>
                    <a:pt x="6" y="181"/>
                  </a:lnTo>
                  <a:lnTo>
                    <a:pt x="5" y="156"/>
                  </a:lnTo>
                  <a:lnTo>
                    <a:pt x="3" y="130"/>
                  </a:lnTo>
                  <a:lnTo>
                    <a:pt x="0" y="105"/>
                  </a:lnTo>
                  <a:lnTo>
                    <a:pt x="0" y="86"/>
                  </a:lnTo>
                  <a:lnTo>
                    <a:pt x="0" y="67"/>
                  </a:lnTo>
                  <a:lnTo>
                    <a:pt x="5" y="48"/>
                  </a:lnTo>
                  <a:lnTo>
                    <a:pt x="12" y="31"/>
                  </a:lnTo>
                  <a:lnTo>
                    <a:pt x="24" y="22"/>
                  </a:lnTo>
                  <a:lnTo>
                    <a:pt x="38" y="15"/>
                  </a:lnTo>
                  <a:lnTo>
                    <a:pt x="53" y="9"/>
                  </a:lnTo>
                  <a:lnTo>
                    <a:pt x="67" y="5"/>
                  </a:lnTo>
                  <a:lnTo>
                    <a:pt x="83" y="2"/>
                  </a:lnTo>
                  <a:lnTo>
                    <a:pt x="99" y="0"/>
                  </a:lnTo>
                  <a:lnTo>
                    <a:pt x="117" y="2"/>
                  </a:lnTo>
                  <a:lnTo>
                    <a:pt x="133" y="6"/>
                  </a:lnTo>
                  <a:lnTo>
                    <a:pt x="140" y="10"/>
                  </a:lnTo>
                  <a:lnTo>
                    <a:pt x="149" y="15"/>
                  </a:lnTo>
                  <a:lnTo>
                    <a:pt x="158" y="19"/>
                  </a:lnTo>
                  <a:lnTo>
                    <a:pt x="166" y="23"/>
                  </a:lnTo>
                  <a:lnTo>
                    <a:pt x="174" y="28"/>
                  </a:lnTo>
                  <a:lnTo>
                    <a:pt x="182" y="32"/>
                  </a:lnTo>
                  <a:lnTo>
                    <a:pt x="188" y="38"/>
                  </a:lnTo>
                  <a:lnTo>
                    <a:pt x="194" y="45"/>
                  </a:lnTo>
                  <a:close/>
                </a:path>
              </a:pathLst>
            </a:custGeom>
            <a:solidFill>
              <a:srgbClr val="E5B2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3" name="Freeform 29"/>
            <p:cNvSpPr>
              <a:spLocks/>
            </p:cNvSpPr>
            <p:nvPr/>
          </p:nvSpPr>
          <p:spPr bwMode="auto">
            <a:xfrm>
              <a:off x="8166100" y="425451"/>
              <a:ext cx="103188" cy="133350"/>
            </a:xfrm>
            <a:custGeom>
              <a:avLst/>
              <a:gdLst/>
              <a:ahLst/>
              <a:cxnLst>
                <a:cxn ang="0">
                  <a:pos x="121" y="88"/>
                </a:cxn>
                <a:cxn ang="0">
                  <a:pos x="128" y="110"/>
                </a:cxn>
                <a:cxn ang="0">
                  <a:pos x="131" y="134"/>
                </a:cxn>
                <a:cxn ang="0">
                  <a:pos x="132" y="159"/>
                </a:cxn>
                <a:cxn ang="0">
                  <a:pos x="138" y="182"/>
                </a:cxn>
                <a:cxn ang="0">
                  <a:pos x="143" y="178"/>
                </a:cxn>
                <a:cxn ang="0">
                  <a:pos x="143" y="171"/>
                </a:cxn>
                <a:cxn ang="0">
                  <a:pos x="143" y="164"/>
                </a:cxn>
                <a:cxn ang="0">
                  <a:pos x="145" y="158"/>
                </a:cxn>
                <a:cxn ang="0">
                  <a:pos x="195" y="225"/>
                </a:cxn>
                <a:cxn ang="0">
                  <a:pos x="186" y="222"/>
                </a:cxn>
                <a:cxn ang="0">
                  <a:pos x="179" y="220"/>
                </a:cxn>
                <a:cxn ang="0">
                  <a:pos x="169" y="217"/>
                </a:cxn>
                <a:cxn ang="0">
                  <a:pos x="160" y="217"/>
                </a:cxn>
                <a:cxn ang="0">
                  <a:pos x="151" y="216"/>
                </a:cxn>
                <a:cxn ang="0">
                  <a:pos x="141" y="217"/>
                </a:cxn>
                <a:cxn ang="0">
                  <a:pos x="134" y="220"/>
                </a:cxn>
                <a:cxn ang="0">
                  <a:pos x="125" y="223"/>
                </a:cxn>
                <a:cxn ang="0">
                  <a:pos x="116" y="225"/>
                </a:cxn>
                <a:cxn ang="0">
                  <a:pos x="110" y="229"/>
                </a:cxn>
                <a:cxn ang="0">
                  <a:pos x="105" y="235"/>
                </a:cxn>
                <a:cxn ang="0">
                  <a:pos x="100" y="241"/>
                </a:cxn>
                <a:cxn ang="0">
                  <a:pos x="94" y="247"/>
                </a:cxn>
                <a:cxn ang="0">
                  <a:pos x="89" y="251"/>
                </a:cxn>
                <a:cxn ang="0">
                  <a:pos x="83" y="252"/>
                </a:cxn>
                <a:cxn ang="0">
                  <a:pos x="74" y="249"/>
                </a:cxn>
                <a:cxn ang="0">
                  <a:pos x="49" y="225"/>
                </a:cxn>
                <a:cxn ang="0">
                  <a:pos x="30" y="197"/>
                </a:cxn>
                <a:cxn ang="0">
                  <a:pos x="16" y="166"/>
                </a:cxn>
                <a:cxn ang="0">
                  <a:pos x="6" y="136"/>
                </a:cxn>
                <a:cxn ang="0">
                  <a:pos x="1" y="102"/>
                </a:cxn>
                <a:cxn ang="0">
                  <a:pos x="0" y="69"/>
                </a:cxn>
                <a:cxn ang="0">
                  <a:pos x="4" y="34"/>
                </a:cxn>
                <a:cxn ang="0">
                  <a:pos x="13" y="0"/>
                </a:cxn>
                <a:cxn ang="0">
                  <a:pos x="30" y="5"/>
                </a:cxn>
                <a:cxn ang="0">
                  <a:pos x="48" y="11"/>
                </a:cxn>
                <a:cxn ang="0">
                  <a:pos x="64" y="19"/>
                </a:cxn>
                <a:cxn ang="0">
                  <a:pos x="78" y="30"/>
                </a:cxn>
                <a:cxn ang="0">
                  <a:pos x="92" y="43"/>
                </a:cxn>
                <a:cxn ang="0">
                  <a:pos x="103" y="56"/>
                </a:cxn>
                <a:cxn ang="0">
                  <a:pos x="113" y="70"/>
                </a:cxn>
                <a:cxn ang="0">
                  <a:pos x="121" y="88"/>
                </a:cxn>
              </a:cxnLst>
              <a:rect l="0" t="0" r="r" b="b"/>
              <a:pathLst>
                <a:path w="195" h="252">
                  <a:moveTo>
                    <a:pt x="121" y="88"/>
                  </a:moveTo>
                  <a:lnTo>
                    <a:pt x="128" y="110"/>
                  </a:lnTo>
                  <a:lnTo>
                    <a:pt x="131" y="134"/>
                  </a:lnTo>
                  <a:lnTo>
                    <a:pt x="132" y="159"/>
                  </a:lnTo>
                  <a:lnTo>
                    <a:pt x="138" y="182"/>
                  </a:lnTo>
                  <a:lnTo>
                    <a:pt x="143" y="178"/>
                  </a:lnTo>
                  <a:lnTo>
                    <a:pt x="143" y="171"/>
                  </a:lnTo>
                  <a:lnTo>
                    <a:pt x="143" y="164"/>
                  </a:lnTo>
                  <a:lnTo>
                    <a:pt x="145" y="158"/>
                  </a:lnTo>
                  <a:lnTo>
                    <a:pt x="195" y="225"/>
                  </a:lnTo>
                  <a:lnTo>
                    <a:pt x="186" y="222"/>
                  </a:lnTo>
                  <a:lnTo>
                    <a:pt x="179" y="220"/>
                  </a:lnTo>
                  <a:lnTo>
                    <a:pt x="169" y="217"/>
                  </a:lnTo>
                  <a:lnTo>
                    <a:pt x="160" y="217"/>
                  </a:lnTo>
                  <a:lnTo>
                    <a:pt x="151" y="216"/>
                  </a:lnTo>
                  <a:lnTo>
                    <a:pt x="141" y="217"/>
                  </a:lnTo>
                  <a:lnTo>
                    <a:pt x="134" y="220"/>
                  </a:lnTo>
                  <a:lnTo>
                    <a:pt x="125" y="223"/>
                  </a:lnTo>
                  <a:lnTo>
                    <a:pt x="116" y="225"/>
                  </a:lnTo>
                  <a:lnTo>
                    <a:pt x="110" y="229"/>
                  </a:lnTo>
                  <a:lnTo>
                    <a:pt x="105" y="235"/>
                  </a:lnTo>
                  <a:lnTo>
                    <a:pt x="100" y="241"/>
                  </a:lnTo>
                  <a:lnTo>
                    <a:pt x="94" y="247"/>
                  </a:lnTo>
                  <a:lnTo>
                    <a:pt x="89" y="251"/>
                  </a:lnTo>
                  <a:lnTo>
                    <a:pt x="83" y="252"/>
                  </a:lnTo>
                  <a:lnTo>
                    <a:pt x="74" y="249"/>
                  </a:lnTo>
                  <a:lnTo>
                    <a:pt x="49" y="225"/>
                  </a:lnTo>
                  <a:lnTo>
                    <a:pt x="30" y="197"/>
                  </a:lnTo>
                  <a:lnTo>
                    <a:pt x="16" y="166"/>
                  </a:lnTo>
                  <a:lnTo>
                    <a:pt x="6" y="136"/>
                  </a:lnTo>
                  <a:lnTo>
                    <a:pt x="1" y="102"/>
                  </a:lnTo>
                  <a:lnTo>
                    <a:pt x="0" y="69"/>
                  </a:lnTo>
                  <a:lnTo>
                    <a:pt x="4" y="34"/>
                  </a:lnTo>
                  <a:lnTo>
                    <a:pt x="13" y="0"/>
                  </a:lnTo>
                  <a:lnTo>
                    <a:pt x="30" y="5"/>
                  </a:lnTo>
                  <a:lnTo>
                    <a:pt x="48" y="11"/>
                  </a:lnTo>
                  <a:lnTo>
                    <a:pt x="64" y="19"/>
                  </a:lnTo>
                  <a:lnTo>
                    <a:pt x="78" y="30"/>
                  </a:lnTo>
                  <a:lnTo>
                    <a:pt x="92" y="43"/>
                  </a:lnTo>
                  <a:lnTo>
                    <a:pt x="103" y="56"/>
                  </a:lnTo>
                  <a:lnTo>
                    <a:pt x="113" y="70"/>
                  </a:lnTo>
                  <a:lnTo>
                    <a:pt x="121" y="88"/>
                  </a:lnTo>
                  <a:close/>
                </a:path>
              </a:pathLst>
            </a:custGeom>
            <a:solidFill>
              <a:srgbClr val="E5B2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4" name="Freeform 30"/>
            <p:cNvSpPr>
              <a:spLocks/>
            </p:cNvSpPr>
            <p:nvPr/>
          </p:nvSpPr>
          <p:spPr bwMode="auto">
            <a:xfrm>
              <a:off x="7874000" y="446088"/>
              <a:ext cx="74613" cy="231775"/>
            </a:xfrm>
            <a:custGeom>
              <a:avLst/>
              <a:gdLst/>
              <a:ahLst/>
              <a:cxnLst>
                <a:cxn ang="0">
                  <a:pos x="132" y="104"/>
                </a:cxn>
                <a:cxn ang="0">
                  <a:pos x="105" y="195"/>
                </a:cxn>
                <a:cxn ang="0">
                  <a:pos x="90" y="211"/>
                </a:cxn>
                <a:cxn ang="0">
                  <a:pos x="75" y="226"/>
                </a:cxn>
                <a:cxn ang="0">
                  <a:pos x="59" y="241"/>
                </a:cxn>
                <a:cxn ang="0">
                  <a:pos x="45" y="257"/>
                </a:cxn>
                <a:cxn ang="0">
                  <a:pos x="32" y="273"/>
                </a:cxn>
                <a:cxn ang="0">
                  <a:pos x="22" y="290"/>
                </a:cxn>
                <a:cxn ang="0">
                  <a:pos x="14" y="309"/>
                </a:cxn>
                <a:cxn ang="0">
                  <a:pos x="13" y="331"/>
                </a:cxn>
                <a:cxn ang="0">
                  <a:pos x="23" y="316"/>
                </a:cxn>
                <a:cxn ang="0">
                  <a:pos x="32" y="303"/>
                </a:cxn>
                <a:cxn ang="0">
                  <a:pos x="42" y="289"/>
                </a:cxn>
                <a:cxn ang="0">
                  <a:pos x="52" y="274"/>
                </a:cxn>
                <a:cxn ang="0">
                  <a:pos x="64" y="261"/>
                </a:cxn>
                <a:cxn ang="0">
                  <a:pos x="75" y="249"/>
                </a:cxn>
                <a:cxn ang="0">
                  <a:pos x="89" y="238"/>
                </a:cxn>
                <a:cxn ang="0">
                  <a:pos x="103" y="227"/>
                </a:cxn>
                <a:cxn ang="0">
                  <a:pos x="105" y="239"/>
                </a:cxn>
                <a:cxn ang="0">
                  <a:pos x="109" y="249"/>
                </a:cxn>
                <a:cxn ang="0">
                  <a:pos x="118" y="257"/>
                </a:cxn>
                <a:cxn ang="0">
                  <a:pos x="128" y="262"/>
                </a:cxn>
                <a:cxn ang="0">
                  <a:pos x="141" y="265"/>
                </a:cxn>
                <a:cxn ang="0">
                  <a:pos x="132" y="290"/>
                </a:cxn>
                <a:cxn ang="0">
                  <a:pos x="126" y="319"/>
                </a:cxn>
                <a:cxn ang="0">
                  <a:pos x="121" y="348"/>
                </a:cxn>
                <a:cxn ang="0">
                  <a:pos x="113" y="377"/>
                </a:cxn>
                <a:cxn ang="0">
                  <a:pos x="110" y="385"/>
                </a:cxn>
                <a:cxn ang="0">
                  <a:pos x="103" y="391"/>
                </a:cxn>
                <a:cxn ang="0">
                  <a:pos x="97" y="398"/>
                </a:cxn>
                <a:cxn ang="0">
                  <a:pos x="93" y="407"/>
                </a:cxn>
                <a:cxn ang="0">
                  <a:pos x="84" y="412"/>
                </a:cxn>
                <a:cxn ang="0">
                  <a:pos x="77" y="418"/>
                </a:cxn>
                <a:cxn ang="0">
                  <a:pos x="68" y="424"/>
                </a:cxn>
                <a:cxn ang="0">
                  <a:pos x="61" y="428"/>
                </a:cxn>
                <a:cxn ang="0">
                  <a:pos x="52" y="433"/>
                </a:cxn>
                <a:cxn ang="0">
                  <a:pos x="43" y="437"/>
                </a:cxn>
                <a:cxn ang="0">
                  <a:pos x="35" y="439"/>
                </a:cxn>
                <a:cxn ang="0">
                  <a:pos x="24" y="437"/>
                </a:cxn>
                <a:cxn ang="0">
                  <a:pos x="8" y="402"/>
                </a:cxn>
                <a:cxn ang="0">
                  <a:pos x="1" y="366"/>
                </a:cxn>
                <a:cxn ang="0">
                  <a:pos x="0" y="327"/>
                </a:cxn>
                <a:cxn ang="0">
                  <a:pos x="1" y="290"/>
                </a:cxn>
                <a:cxn ang="0">
                  <a:pos x="7" y="271"/>
                </a:cxn>
                <a:cxn ang="0">
                  <a:pos x="17" y="257"/>
                </a:cxn>
                <a:cxn ang="0">
                  <a:pos x="30" y="242"/>
                </a:cxn>
                <a:cxn ang="0">
                  <a:pos x="43" y="229"/>
                </a:cxn>
                <a:cxn ang="0">
                  <a:pos x="55" y="216"/>
                </a:cxn>
                <a:cxn ang="0">
                  <a:pos x="64" y="201"/>
                </a:cxn>
                <a:cxn ang="0">
                  <a:pos x="68" y="184"/>
                </a:cxn>
                <a:cxn ang="0">
                  <a:pos x="67" y="162"/>
                </a:cxn>
                <a:cxn ang="0">
                  <a:pos x="62" y="140"/>
                </a:cxn>
                <a:cxn ang="0">
                  <a:pos x="62" y="117"/>
                </a:cxn>
                <a:cxn ang="0">
                  <a:pos x="67" y="95"/>
                </a:cxn>
                <a:cxn ang="0">
                  <a:pos x="74" y="75"/>
                </a:cxn>
                <a:cxn ang="0">
                  <a:pos x="83" y="54"/>
                </a:cxn>
                <a:cxn ang="0">
                  <a:pos x="94" y="34"/>
                </a:cxn>
                <a:cxn ang="0">
                  <a:pos x="106" y="16"/>
                </a:cxn>
                <a:cxn ang="0">
                  <a:pos x="121" y="0"/>
                </a:cxn>
                <a:cxn ang="0">
                  <a:pos x="122" y="27"/>
                </a:cxn>
                <a:cxn ang="0">
                  <a:pos x="125" y="53"/>
                </a:cxn>
                <a:cxn ang="0">
                  <a:pos x="128" y="79"/>
                </a:cxn>
                <a:cxn ang="0">
                  <a:pos x="132" y="104"/>
                </a:cxn>
              </a:cxnLst>
              <a:rect l="0" t="0" r="r" b="b"/>
              <a:pathLst>
                <a:path w="141" h="439">
                  <a:moveTo>
                    <a:pt x="132" y="104"/>
                  </a:moveTo>
                  <a:lnTo>
                    <a:pt x="105" y="195"/>
                  </a:lnTo>
                  <a:lnTo>
                    <a:pt x="90" y="211"/>
                  </a:lnTo>
                  <a:lnTo>
                    <a:pt x="75" y="226"/>
                  </a:lnTo>
                  <a:lnTo>
                    <a:pt x="59" y="241"/>
                  </a:lnTo>
                  <a:lnTo>
                    <a:pt x="45" y="257"/>
                  </a:lnTo>
                  <a:lnTo>
                    <a:pt x="32" y="273"/>
                  </a:lnTo>
                  <a:lnTo>
                    <a:pt x="22" y="290"/>
                  </a:lnTo>
                  <a:lnTo>
                    <a:pt x="14" y="309"/>
                  </a:lnTo>
                  <a:lnTo>
                    <a:pt x="13" y="331"/>
                  </a:lnTo>
                  <a:lnTo>
                    <a:pt x="23" y="316"/>
                  </a:lnTo>
                  <a:lnTo>
                    <a:pt x="32" y="303"/>
                  </a:lnTo>
                  <a:lnTo>
                    <a:pt x="42" y="289"/>
                  </a:lnTo>
                  <a:lnTo>
                    <a:pt x="52" y="274"/>
                  </a:lnTo>
                  <a:lnTo>
                    <a:pt x="64" y="261"/>
                  </a:lnTo>
                  <a:lnTo>
                    <a:pt x="75" y="249"/>
                  </a:lnTo>
                  <a:lnTo>
                    <a:pt x="89" y="238"/>
                  </a:lnTo>
                  <a:lnTo>
                    <a:pt x="103" y="227"/>
                  </a:lnTo>
                  <a:lnTo>
                    <a:pt x="105" y="239"/>
                  </a:lnTo>
                  <a:lnTo>
                    <a:pt x="109" y="249"/>
                  </a:lnTo>
                  <a:lnTo>
                    <a:pt x="118" y="257"/>
                  </a:lnTo>
                  <a:lnTo>
                    <a:pt x="128" y="262"/>
                  </a:lnTo>
                  <a:lnTo>
                    <a:pt x="141" y="265"/>
                  </a:lnTo>
                  <a:lnTo>
                    <a:pt x="132" y="290"/>
                  </a:lnTo>
                  <a:lnTo>
                    <a:pt x="126" y="319"/>
                  </a:lnTo>
                  <a:lnTo>
                    <a:pt x="121" y="348"/>
                  </a:lnTo>
                  <a:lnTo>
                    <a:pt x="113" y="377"/>
                  </a:lnTo>
                  <a:lnTo>
                    <a:pt x="110" y="385"/>
                  </a:lnTo>
                  <a:lnTo>
                    <a:pt x="103" y="391"/>
                  </a:lnTo>
                  <a:lnTo>
                    <a:pt x="97" y="398"/>
                  </a:lnTo>
                  <a:lnTo>
                    <a:pt x="93" y="407"/>
                  </a:lnTo>
                  <a:lnTo>
                    <a:pt x="84" y="412"/>
                  </a:lnTo>
                  <a:lnTo>
                    <a:pt x="77" y="418"/>
                  </a:lnTo>
                  <a:lnTo>
                    <a:pt x="68" y="424"/>
                  </a:lnTo>
                  <a:lnTo>
                    <a:pt x="61" y="428"/>
                  </a:lnTo>
                  <a:lnTo>
                    <a:pt x="52" y="433"/>
                  </a:lnTo>
                  <a:lnTo>
                    <a:pt x="43" y="437"/>
                  </a:lnTo>
                  <a:lnTo>
                    <a:pt x="35" y="439"/>
                  </a:lnTo>
                  <a:lnTo>
                    <a:pt x="24" y="437"/>
                  </a:lnTo>
                  <a:lnTo>
                    <a:pt x="8" y="402"/>
                  </a:lnTo>
                  <a:lnTo>
                    <a:pt x="1" y="366"/>
                  </a:lnTo>
                  <a:lnTo>
                    <a:pt x="0" y="327"/>
                  </a:lnTo>
                  <a:lnTo>
                    <a:pt x="1" y="290"/>
                  </a:lnTo>
                  <a:lnTo>
                    <a:pt x="7" y="271"/>
                  </a:lnTo>
                  <a:lnTo>
                    <a:pt x="17" y="257"/>
                  </a:lnTo>
                  <a:lnTo>
                    <a:pt x="30" y="242"/>
                  </a:lnTo>
                  <a:lnTo>
                    <a:pt x="43" y="229"/>
                  </a:lnTo>
                  <a:lnTo>
                    <a:pt x="55" y="216"/>
                  </a:lnTo>
                  <a:lnTo>
                    <a:pt x="64" y="201"/>
                  </a:lnTo>
                  <a:lnTo>
                    <a:pt x="68" y="184"/>
                  </a:lnTo>
                  <a:lnTo>
                    <a:pt x="67" y="162"/>
                  </a:lnTo>
                  <a:lnTo>
                    <a:pt x="62" y="140"/>
                  </a:lnTo>
                  <a:lnTo>
                    <a:pt x="62" y="117"/>
                  </a:lnTo>
                  <a:lnTo>
                    <a:pt x="67" y="95"/>
                  </a:lnTo>
                  <a:lnTo>
                    <a:pt x="74" y="75"/>
                  </a:lnTo>
                  <a:lnTo>
                    <a:pt x="83" y="54"/>
                  </a:lnTo>
                  <a:lnTo>
                    <a:pt x="94" y="34"/>
                  </a:lnTo>
                  <a:lnTo>
                    <a:pt x="106" y="16"/>
                  </a:lnTo>
                  <a:lnTo>
                    <a:pt x="121" y="0"/>
                  </a:lnTo>
                  <a:lnTo>
                    <a:pt x="122" y="27"/>
                  </a:lnTo>
                  <a:lnTo>
                    <a:pt x="125" y="53"/>
                  </a:lnTo>
                  <a:lnTo>
                    <a:pt x="128" y="79"/>
                  </a:lnTo>
                  <a:lnTo>
                    <a:pt x="132" y="104"/>
                  </a:lnTo>
                  <a:close/>
                </a:path>
              </a:pathLst>
            </a:custGeom>
            <a:solidFill>
              <a:srgbClr val="E5B2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5" name="Freeform 31"/>
            <p:cNvSpPr>
              <a:spLocks/>
            </p:cNvSpPr>
            <p:nvPr/>
          </p:nvSpPr>
          <p:spPr bwMode="auto">
            <a:xfrm>
              <a:off x="7937500" y="506413"/>
              <a:ext cx="47625" cy="69850"/>
            </a:xfrm>
            <a:custGeom>
              <a:avLst/>
              <a:gdLst/>
              <a:ahLst/>
              <a:cxnLst>
                <a:cxn ang="0">
                  <a:pos x="77" y="31"/>
                </a:cxn>
                <a:cxn ang="0">
                  <a:pos x="59" y="25"/>
                </a:cxn>
                <a:cxn ang="0">
                  <a:pos x="45" y="22"/>
                </a:cxn>
                <a:cxn ang="0">
                  <a:pos x="37" y="28"/>
                </a:cxn>
                <a:cxn ang="0">
                  <a:pos x="39" y="40"/>
                </a:cxn>
                <a:cxn ang="0">
                  <a:pos x="53" y="46"/>
                </a:cxn>
                <a:cxn ang="0">
                  <a:pos x="72" y="48"/>
                </a:cxn>
                <a:cxn ang="0">
                  <a:pos x="87" y="60"/>
                </a:cxn>
                <a:cxn ang="0">
                  <a:pos x="83" y="66"/>
                </a:cxn>
                <a:cxn ang="0">
                  <a:pos x="64" y="60"/>
                </a:cxn>
                <a:cxn ang="0">
                  <a:pos x="43" y="60"/>
                </a:cxn>
                <a:cxn ang="0">
                  <a:pos x="24" y="64"/>
                </a:cxn>
                <a:cxn ang="0">
                  <a:pos x="19" y="73"/>
                </a:cxn>
                <a:cxn ang="0">
                  <a:pos x="30" y="78"/>
                </a:cxn>
                <a:cxn ang="0">
                  <a:pos x="45" y="79"/>
                </a:cxn>
                <a:cxn ang="0">
                  <a:pos x="61" y="82"/>
                </a:cxn>
                <a:cxn ang="0">
                  <a:pos x="69" y="85"/>
                </a:cxn>
                <a:cxn ang="0">
                  <a:pos x="74" y="86"/>
                </a:cxn>
                <a:cxn ang="0">
                  <a:pos x="75" y="94"/>
                </a:cxn>
                <a:cxn ang="0">
                  <a:pos x="59" y="94"/>
                </a:cxn>
                <a:cxn ang="0">
                  <a:pos x="42" y="94"/>
                </a:cxn>
                <a:cxn ang="0">
                  <a:pos x="29" y="96"/>
                </a:cxn>
                <a:cxn ang="0">
                  <a:pos x="20" y="104"/>
                </a:cxn>
                <a:cxn ang="0">
                  <a:pos x="32" y="110"/>
                </a:cxn>
                <a:cxn ang="0">
                  <a:pos x="45" y="114"/>
                </a:cxn>
                <a:cxn ang="0">
                  <a:pos x="59" y="115"/>
                </a:cxn>
                <a:cxn ang="0">
                  <a:pos x="74" y="117"/>
                </a:cxn>
                <a:cxn ang="0">
                  <a:pos x="71" y="126"/>
                </a:cxn>
                <a:cxn ang="0">
                  <a:pos x="62" y="130"/>
                </a:cxn>
                <a:cxn ang="0">
                  <a:pos x="46" y="131"/>
                </a:cxn>
                <a:cxn ang="0">
                  <a:pos x="30" y="130"/>
                </a:cxn>
                <a:cxn ang="0">
                  <a:pos x="16" y="127"/>
                </a:cxn>
                <a:cxn ang="0">
                  <a:pos x="0" y="123"/>
                </a:cxn>
                <a:cxn ang="0">
                  <a:pos x="8" y="57"/>
                </a:cxn>
                <a:cxn ang="0">
                  <a:pos x="33" y="0"/>
                </a:cxn>
                <a:cxn ang="0">
                  <a:pos x="46" y="3"/>
                </a:cxn>
                <a:cxn ang="0">
                  <a:pos x="58" y="9"/>
                </a:cxn>
                <a:cxn ang="0">
                  <a:pos x="69" y="18"/>
                </a:cxn>
                <a:cxn ang="0">
                  <a:pos x="80" y="27"/>
                </a:cxn>
              </a:cxnLst>
              <a:rect l="0" t="0" r="r" b="b"/>
              <a:pathLst>
                <a:path w="91" h="131">
                  <a:moveTo>
                    <a:pt x="80" y="27"/>
                  </a:moveTo>
                  <a:lnTo>
                    <a:pt x="77" y="31"/>
                  </a:lnTo>
                  <a:lnTo>
                    <a:pt x="68" y="29"/>
                  </a:lnTo>
                  <a:lnTo>
                    <a:pt x="59" y="25"/>
                  </a:lnTo>
                  <a:lnTo>
                    <a:pt x="51" y="22"/>
                  </a:lnTo>
                  <a:lnTo>
                    <a:pt x="45" y="22"/>
                  </a:lnTo>
                  <a:lnTo>
                    <a:pt x="40" y="25"/>
                  </a:lnTo>
                  <a:lnTo>
                    <a:pt x="37" y="28"/>
                  </a:lnTo>
                  <a:lnTo>
                    <a:pt x="36" y="34"/>
                  </a:lnTo>
                  <a:lnTo>
                    <a:pt x="39" y="40"/>
                  </a:lnTo>
                  <a:lnTo>
                    <a:pt x="46" y="44"/>
                  </a:lnTo>
                  <a:lnTo>
                    <a:pt x="53" y="46"/>
                  </a:lnTo>
                  <a:lnTo>
                    <a:pt x="62" y="47"/>
                  </a:lnTo>
                  <a:lnTo>
                    <a:pt x="72" y="48"/>
                  </a:lnTo>
                  <a:lnTo>
                    <a:pt x="80" y="53"/>
                  </a:lnTo>
                  <a:lnTo>
                    <a:pt x="87" y="60"/>
                  </a:lnTo>
                  <a:lnTo>
                    <a:pt x="91" y="70"/>
                  </a:lnTo>
                  <a:lnTo>
                    <a:pt x="83" y="66"/>
                  </a:lnTo>
                  <a:lnTo>
                    <a:pt x="74" y="63"/>
                  </a:lnTo>
                  <a:lnTo>
                    <a:pt x="64" y="60"/>
                  </a:lnTo>
                  <a:lnTo>
                    <a:pt x="53" y="60"/>
                  </a:lnTo>
                  <a:lnTo>
                    <a:pt x="43" y="60"/>
                  </a:lnTo>
                  <a:lnTo>
                    <a:pt x="33" y="62"/>
                  </a:lnTo>
                  <a:lnTo>
                    <a:pt x="24" y="64"/>
                  </a:lnTo>
                  <a:lnTo>
                    <a:pt x="16" y="67"/>
                  </a:lnTo>
                  <a:lnTo>
                    <a:pt x="19" y="73"/>
                  </a:lnTo>
                  <a:lnTo>
                    <a:pt x="24" y="76"/>
                  </a:lnTo>
                  <a:lnTo>
                    <a:pt x="30" y="78"/>
                  </a:lnTo>
                  <a:lnTo>
                    <a:pt x="37" y="79"/>
                  </a:lnTo>
                  <a:lnTo>
                    <a:pt x="45" y="79"/>
                  </a:lnTo>
                  <a:lnTo>
                    <a:pt x="52" y="80"/>
                  </a:lnTo>
                  <a:lnTo>
                    <a:pt x="61" y="82"/>
                  </a:lnTo>
                  <a:lnTo>
                    <a:pt x="67" y="85"/>
                  </a:lnTo>
                  <a:lnTo>
                    <a:pt x="69" y="85"/>
                  </a:lnTo>
                  <a:lnTo>
                    <a:pt x="72" y="85"/>
                  </a:lnTo>
                  <a:lnTo>
                    <a:pt x="74" y="86"/>
                  </a:lnTo>
                  <a:lnTo>
                    <a:pt x="75" y="88"/>
                  </a:lnTo>
                  <a:lnTo>
                    <a:pt x="75" y="94"/>
                  </a:lnTo>
                  <a:lnTo>
                    <a:pt x="68" y="94"/>
                  </a:lnTo>
                  <a:lnTo>
                    <a:pt x="59" y="94"/>
                  </a:lnTo>
                  <a:lnTo>
                    <a:pt x="51" y="94"/>
                  </a:lnTo>
                  <a:lnTo>
                    <a:pt x="42" y="94"/>
                  </a:lnTo>
                  <a:lnTo>
                    <a:pt x="35" y="95"/>
                  </a:lnTo>
                  <a:lnTo>
                    <a:pt x="29" y="96"/>
                  </a:lnTo>
                  <a:lnTo>
                    <a:pt x="23" y="99"/>
                  </a:lnTo>
                  <a:lnTo>
                    <a:pt x="20" y="104"/>
                  </a:lnTo>
                  <a:lnTo>
                    <a:pt x="26" y="107"/>
                  </a:lnTo>
                  <a:lnTo>
                    <a:pt x="32" y="110"/>
                  </a:lnTo>
                  <a:lnTo>
                    <a:pt x="39" y="111"/>
                  </a:lnTo>
                  <a:lnTo>
                    <a:pt x="45" y="114"/>
                  </a:lnTo>
                  <a:lnTo>
                    <a:pt x="52" y="115"/>
                  </a:lnTo>
                  <a:lnTo>
                    <a:pt x="59" y="115"/>
                  </a:lnTo>
                  <a:lnTo>
                    <a:pt x="67" y="117"/>
                  </a:lnTo>
                  <a:lnTo>
                    <a:pt x="74" y="117"/>
                  </a:lnTo>
                  <a:lnTo>
                    <a:pt x="74" y="121"/>
                  </a:lnTo>
                  <a:lnTo>
                    <a:pt x="71" y="126"/>
                  </a:lnTo>
                  <a:lnTo>
                    <a:pt x="68" y="129"/>
                  </a:lnTo>
                  <a:lnTo>
                    <a:pt x="62" y="130"/>
                  </a:lnTo>
                  <a:lnTo>
                    <a:pt x="53" y="131"/>
                  </a:lnTo>
                  <a:lnTo>
                    <a:pt x="46" y="131"/>
                  </a:lnTo>
                  <a:lnTo>
                    <a:pt x="37" y="131"/>
                  </a:lnTo>
                  <a:lnTo>
                    <a:pt x="30" y="130"/>
                  </a:lnTo>
                  <a:lnTo>
                    <a:pt x="23" y="129"/>
                  </a:lnTo>
                  <a:lnTo>
                    <a:pt x="16" y="127"/>
                  </a:lnTo>
                  <a:lnTo>
                    <a:pt x="7" y="126"/>
                  </a:lnTo>
                  <a:lnTo>
                    <a:pt x="0" y="123"/>
                  </a:lnTo>
                  <a:lnTo>
                    <a:pt x="2" y="89"/>
                  </a:lnTo>
                  <a:lnTo>
                    <a:pt x="8" y="57"/>
                  </a:lnTo>
                  <a:lnTo>
                    <a:pt x="17" y="28"/>
                  </a:lnTo>
                  <a:lnTo>
                    <a:pt x="33" y="0"/>
                  </a:lnTo>
                  <a:lnTo>
                    <a:pt x="39" y="2"/>
                  </a:lnTo>
                  <a:lnTo>
                    <a:pt x="46" y="3"/>
                  </a:lnTo>
                  <a:lnTo>
                    <a:pt x="52" y="6"/>
                  </a:lnTo>
                  <a:lnTo>
                    <a:pt x="58" y="9"/>
                  </a:lnTo>
                  <a:lnTo>
                    <a:pt x="64" y="13"/>
                  </a:lnTo>
                  <a:lnTo>
                    <a:pt x="69" y="18"/>
                  </a:lnTo>
                  <a:lnTo>
                    <a:pt x="75" y="22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E5B2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6" name="Freeform 32"/>
            <p:cNvSpPr>
              <a:spLocks/>
            </p:cNvSpPr>
            <p:nvPr/>
          </p:nvSpPr>
          <p:spPr bwMode="auto">
            <a:xfrm>
              <a:off x="8199438" y="549276"/>
              <a:ext cx="87313" cy="87313"/>
            </a:xfrm>
            <a:custGeom>
              <a:avLst/>
              <a:gdLst/>
              <a:ahLst/>
              <a:cxnLst>
                <a:cxn ang="0">
                  <a:pos x="162" y="32"/>
                </a:cxn>
                <a:cxn ang="0">
                  <a:pos x="162" y="34"/>
                </a:cxn>
                <a:cxn ang="0">
                  <a:pos x="162" y="37"/>
                </a:cxn>
                <a:cxn ang="0">
                  <a:pos x="162" y="38"/>
                </a:cxn>
                <a:cxn ang="0">
                  <a:pos x="163" y="41"/>
                </a:cxn>
                <a:cxn ang="0">
                  <a:pos x="150" y="57"/>
                </a:cxn>
                <a:cxn ang="0">
                  <a:pos x="136" y="76"/>
                </a:cxn>
                <a:cxn ang="0">
                  <a:pos x="123" y="94"/>
                </a:cxn>
                <a:cxn ang="0">
                  <a:pos x="110" y="111"/>
                </a:cxn>
                <a:cxn ang="0">
                  <a:pos x="95" y="129"/>
                </a:cxn>
                <a:cxn ang="0">
                  <a:pos x="79" y="143"/>
                </a:cxn>
                <a:cxn ang="0">
                  <a:pos x="60" y="156"/>
                </a:cxn>
                <a:cxn ang="0">
                  <a:pos x="40" y="166"/>
                </a:cxn>
                <a:cxn ang="0">
                  <a:pos x="0" y="117"/>
                </a:cxn>
                <a:cxn ang="0">
                  <a:pos x="21" y="43"/>
                </a:cxn>
                <a:cxn ang="0">
                  <a:pos x="35" y="31"/>
                </a:cxn>
                <a:cxn ang="0">
                  <a:pos x="53" y="19"/>
                </a:cxn>
                <a:cxn ang="0">
                  <a:pos x="72" y="9"/>
                </a:cxn>
                <a:cxn ang="0">
                  <a:pos x="92" y="2"/>
                </a:cxn>
                <a:cxn ang="0">
                  <a:pos x="112" y="0"/>
                </a:cxn>
                <a:cxn ang="0">
                  <a:pos x="131" y="3"/>
                </a:cxn>
                <a:cxn ang="0">
                  <a:pos x="149" y="14"/>
                </a:cxn>
                <a:cxn ang="0">
                  <a:pos x="162" y="32"/>
                </a:cxn>
              </a:cxnLst>
              <a:rect l="0" t="0" r="r" b="b"/>
              <a:pathLst>
                <a:path w="163" h="166">
                  <a:moveTo>
                    <a:pt x="162" y="32"/>
                  </a:moveTo>
                  <a:lnTo>
                    <a:pt x="162" y="34"/>
                  </a:lnTo>
                  <a:lnTo>
                    <a:pt x="162" y="37"/>
                  </a:lnTo>
                  <a:lnTo>
                    <a:pt x="162" y="38"/>
                  </a:lnTo>
                  <a:lnTo>
                    <a:pt x="163" y="41"/>
                  </a:lnTo>
                  <a:lnTo>
                    <a:pt x="150" y="57"/>
                  </a:lnTo>
                  <a:lnTo>
                    <a:pt x="136" y="76"/>
                  </a:lnTo>
                  <a:lnTo>
                    <a:pt x="123" y="94"/>
                  </a:lnTo>
                  <a:lnTo>
                    <a:pt x="110" y="111"/>
                  </a:lnTo>
                  <a:lnTo>
                    <a:pt x="95" y="129"/>
                  </a:lnTo>
                  <a:lnTo>
                    <a:pt x="79" y="143"/>
                  </a:lnTo>
                  <a:lnTo>
                    <a:pt x="60" y="156"/>
                  </a:lnTo>
                  <a:lnTo>
                    <a:pt x="40" y="166"/>
                  </a:lnTo>
                  <a:lnTo>
                    <a:pt x="0" y="117"/>
                  </a:lnTo>
                  <a:lnTo>
                    <a:pt x="21" y="43"/>
                  </a:lnTo>
                  <a:lnTo>
                    <a:pt x="35" y="31"/>
                  </a:lnTo>
                  <a:lnTo>
                    <a:pt x="53" y="19"/>
                  </a:lnTo>
                  <a:lnTo>
                    <a:pt x="72" y="9"/>
                  </a:lnTo>
                  <a:lnTo>
                    <a:pt x="92" y="2"/>
                  </a:lnTo>
                  <a:lnTo>
                    <a:pt x="112" y="0"/>
                  </a:lnTo>
                  <a:lnTo>
                    <a:pt x="131" y="3"/>
                  </a:lnTo>
                  <a:lnTo>
                    <a:pt x="149" y="14"/>
                  </a:lnTo>
                  <a:lnTo>
                    <a:pt x="162" y="32"/>
                  </a:lnTo>
                  <a:close/>
                </a:path>
              </a:pathLst>
            </a:custGeom>
            <a:solidFill>
              <a:srgbClr val="E5B2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7" name="Freeform 33"/>
            <p:cNvSpPr>
              <a:spLocks/>
            </p:cNvSpPr>
            <p:nvPr/>
          </p:nvSpPr>
          <p:spPr bwMode="auto">
            <a:xfrm>
              <a:off x="8143875" y="609601"/>
              <a:ext cx="69850" cy="65088"/>
            </a:xfrm>
            <a:custGeom>
              <a:avLst/>
              <a:gdLst/>
              <a:ahLst/>
              <a:cxnLst>
                <a:cxn ang="0">
                  <a:pos x="84" y="7"/>
                </a:cxn>
                <a:cxn ang="0">
                  <a:pos x="101" y="24"/>
                </a:cxn>
                <a:cxn ang="0">
                  <a:pos x="116" y="45"/>
                </a:cxn>
                <a:cxn ang="0">
                  <a:pos x="129" y="67"/>
                </a:cxn>
                <a:cxn ang="0">
                  <a:pos x="129" y="91"/>
                </a:cxn>
                <a:cxn ang="0">
                  <a:pos x="109" y="113"/>
                </a:cxn>
                <a:cxn ang="0">
                  <a:pos x="83" y="123"/>
                </a:cxn>
                <a:cxn ang="0">
                  <a:pos x="97" y="102"/>
                </a:cxn>
                <a:cxn ang="0">
                  <a:pos x="107" y="78"/>
                </a:cxn>
                <a:cxn ang="0">
                  <a:pos x="91" y="81"/>
                </a:cxn>
                <a:cxn ang="0">
                  <a:pos x="78" y="91"/>
                </a:cxn>
                <a:cxn ang="0">
                  <a:pos x="67" y="104"/>
                </a:cxn>
                <a:cxn ang="0">
                  <a:pos x="55" y="119"/>
                </a:cxn>
                <a:cxn ang="0">
                  <a:pos x="53" y="120"/>
                </a:cxn>
                <a:cxn ang="0">
                  <a:pos x="64" y="85"/>
                </a:cxn>
                <a:cxn ang="0">
                  <a:pos x="88" y="56"/>
                </a:cxn>
                <a:cxn ang="0">
                  <a:pos x="69" y="59"/>
                </a:cxn>
                <a:cxn ang="0">
                  <a:pos x="52" y="74"/>
                </a:cxn>
                <a:cxn ang="0">
                  <a:pos x="37" y="85"/>
                </a:cxn>
                <a:cxn ang="0">
                  <a:pos x="20" y="81"/>
                </a:cxn>
                <a:cxn ang="0">
                  <a:pos x="27" y="65"/>
                </a:cxn>
                <a:cxn ang="0">
                  <a:pos x="40" y="52"/>
                </a:cxn>
                <a:cxn ang="0">
                  <a:pos x="53" y="39"/>
                </a:cxn>
                <a:cxn ang="0">
                  <a:pos x="64" y="24"/>
                </a:cxn>
                <a:cxn ang="0">
                  <a:pos x="48" y="29"/>
                </a:cxn>
                <a:cxn ang="0">
                  <a:pos x="33" y="40"/>
                </a:cxn>
                <a:cxn ang="0">
                  <a:pos x="17" y="52"/>
                </a:cxn>
                <a:cxn ang="0">
                  <a:pos x="0" y="58"/>
                </a:cxn>
                <a:cxn ang="0">
                  <a:pos x="10" y="36"/>
                </a:cxn>
                <a:cxn ang="0">
                  <a:pos x="27" y="16"/>
                </a:cxn>
                <a:cxn ang="0">
                  <a:pos x="49" y="2"/>
                </a:cxn>
                <a:cxn ang="0">
                  <a:pos x="75" y="0"/>
                </a:cxn>
              </a:cxnLst>
              <a:rect l="0" t="0" r="r" b="b"/>
              <a:pathLst>
                <a:path w="134" h="123">
                  <a:moveTo>
                    <a:pt x="75" y="0"/>
                  </a:moveTo>
                  <a:lnTo>
                    <a:pt x="84" y="7"/>
                  </a:lnTo>
                  <a:lnTo>
                    <a:pt x="93" y="16"/>
                  </a:lnTo>
                  <a:lnTo>
                    <a:pt x="101" y="24"/>
                  </a:lnTo>
                  <a:lnTo>
                    <a:pt x="109" y="35"/>
                  </a:lnTo>
                  <a:lnTo>
                    <a:pt x="116" y="45"/>
                  </a:lnTo>
                  <a:lnTo>
                    <a:pt x="123" y="55"/>
                  </a:lnTo>
                  <a:lnTo>
                    <a:pt x="129" y="67"/>
                  </a:lnTo>
                  <a:lnTo>
                    <a:pt x="134" y="77"/>
                  </a:lnTo>
                  <a:lnTo>
                    <a:pt x="129" y="91"/>
                  </a:lnTo>
                  <a:lnTo>
                    <a:pt x="120" y="103"/>
                  </a:lnTo>
                  <a:lnTo>
                    <a:pt x="109" y="113"/>
                  </a:lnTo>
                  <a:lnTo>
                    <a:pt x="96" y="123"/>
                  </a:lnTo>
                  <a:lnTo>
                    <a:pt x="83" y="123"/>
                  </a:lnTo>
                  <a:lnTo>
                    <a:pt x="88" y="112"/>
                  </a:lnTo>
                  <a:lnTo>
                    <a:pt x="97" y="102"/>
                  </a:lnTo>
                  <a:lnTo>
                    <a:pt x="104" y="90"/>
                  </a:lnTo>
                  <a:lnTo>
                    <a:pt x="107" y="78"/>
                  </a:lnTo>
                  <a:lnTo>
                    <a:pt x="99" y="78"/>
                  </a:lnTo>
                  <a:lnTo>
                    <a:pt x="91" y="81"/>
                  </a:lnTo>
                  <a:lnTo>
                    <a:pt x="84" y="85"/>
                  </a:lnTo>
                  <a:lnTo>
                    <a:pt x="78" y="91"/>
                  </a:lnTo>
                  <a:lnTo>
                    <a:pt x="72" y="97"/>
                  </a:lnTo>
                  <a:lnTo>
                    <a:pt x="67" y="104"/>
                  </a:lnTo>
                  <a:lnTo>
                    <a:pt x="61" y="112"/>
                  </a:lnTo>
                  <a:lnTo>
                    <a:pt x="55" y="119"/>
                  </a:lnTo>
                  <a:lnTo>
                    <a:pt x="55" y="120"/>
                  </a:lnTo>
                  <a:lnTo>
                    <a:pt x="53" y="120"/>
                  </a:lnTo>
                  <a:lnTo>
                    <a:pt x="53" y="102"/>
                  </a:lnTo>
                  <a:lnTo>
                    <a:pt x="64" y="85"/>
                  </a:lnTo>
                  <a:lnTo>
                    <a:pt x="77" y="71"/>
                  </a:lnTo>
                  <a:lnTo>
                    <a:pt x="88" y="56"/>
                  </a:lnTo>
                  <a:lnTo>
                    <a:pt x="78" y="56"/>
                  </a:lnTo>
                  <a:lnTo>
                    <a:pt x="69" y="59"/>
                  </a:lnTo>
                  <a:lnTo>
                    <a:pt x="61" y="67"/>
                  </a:lnTo>
                  <a:lnTo>
                    <a:pt x="52" y="74"/>
                  </a:lnTo>
                  <a:lnTo>
                    <a:pt x="45" y="81"/>
                  </a:lnTo>
                  <a:lnTo>
                    <a:pt x="37" y="85"/>
                  </a:lnTo>
                  <a:lnTo>
                    <a:pt x="29" y="85"/>
                  </a:lnTo>
                  <a:lnTo>
                    <a:pt x="20" y="81"/>
                  </a:lnTo>
                  <a:lnTo>
                    <a:pt x="23" y="72"/>
                  </a:lnTo>
                  <a:lnTo>
                    <a:pt x="27" y="65"/>
                  </a:lnTo>
                  <a:lnTo>
                    <a:pt x="33" y="58"/>
                  </a:lnTo>
                  <a:lnTo>
                    <a:pt x="40" y="52"/>
                  </a:lnTo>
                  <a:lnTo>
                    <a:pt x="46" y="45"/>
                  </a:lnTo>
                  <a:lnTo>
                    <a:pt x="53" y="39"/>
                  </a:lnTo>
                  <a:lnTo>
                    <a:pt x="59" y="32"/>
                  </a:lnTo>
                  <a:lnTo>
                    <a:pt x="64" y="24"/>
                  </a:lnTo>
                  <a:lnTo>
                    <a:pt x="56" y="26"/>
                  </a:lnTo>
                  <a:lnTo>
                    <a:pt x="48" y="29"/>
                  </a:lnTo>
                  <a:lnTo>
                    <a:pt x="40" y="35"/>
                  </a:lnTo>
                  <a:lnTo>
                    <a:pt x="33" y="40"/>
                  </a:lnTo>
                  <a:lnTo>
                    <a:pt x="24" y="46"/>
                  </a:lnTo>
                  <a:lnTo>
                    <a:pt x="17" y="52"/>
                  </a:lnTo>
                  <a:lnTo>
                    <a:pt x="8" y="56"/>
                  </a:lnTo>
                  <a:lnTo>
                    <a:pt x="0" y="58"/>
                  </a:lnTo>
                  <a:lnTo>
                    <a:pt x="4" y="46"/>
                  </a:lnTo>
                  <a:lnTo>
                    <a:pt x="10" y="36"/>
                  </a:lnTo>
                  <a:lnTo>
                    <a:pt x="18" y="26"/>
                  </a:lnTo>
                  <a:lnTo>
                    <a:pt x="27" y="16"/>
                  </a:lnTo>
                  <a:lnTo>
                    <a:pt x="37" y="8"/>
                  </a:lnTo>
                  <a:lnTo>
                    <a:pt x="49" y="2"/>
                  </a:lnTo>
                  <a:lnTo>
                    <a:pt x="62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E5B2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8" name="Freeform 34"/>
            <p:cNvSpPr>
              <a:spLocks/>
            </p:cNvSpPr>
            <p:nvPr/>
          </p:nvSpPr>
          <p:spPr bwMode="auto">
            <a:xfrm>
              <a:off x="8051800" y="909638"/>
              <a:ext cx="11113" cy="635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6" y="4"/>
                </a:cxn>
                <a:cxn ang="0">
                  <a:pos x="12" y="9"/>
                </a:cxn>
                <a:cxn ang="0">
                  <a:pos x="6" y="10"/>
                </a:cxn>
                <a:cxn ang="0">
                  <a:pos x="0" y="9"/>
                </a:cxn>
                <a:cxn ang="0">
                  <a:pos x="2" y="3"/>
                </a:cxn>
                <a:cxn ang="0">
                  <a:pos x="7" y="0"/>
                </a:cxn>
                <a:cxn ang="0">
                  <a:pos x="15" y="1"/>
                </a:cxn>
                <a:cxn ang="0">
                  <a:pos x="21" y="0"/>
                </a:cxn>
              </a:cxnLst>
              <a:rect l="0" t="0" r="r" b="b"/>
              <a:pathLst>
                <a:path w="21" h="10">
                  <a:moveTo>
                    <a:pt x="21" y="0"/>
                  </a:moveTo>
                  <a:lnTo>
                    <a:pt x="16" y="4"/>
                  </a:lnTo>
                  <a:lnTo>
                    <a:pt x="12" y="9"/>
                  </a:lnTo>
                  <a:lnTo>
                    <a:pt x="6" y="10"/>
                  </a:lnTo>
                  <a:lnTo>
                    <a:pt x="0" y="9"/>
                  </a:lnTo>
                  <a:lnTo>
                    <a:pt x="2" y="3"/>
                  </a:lnTo>
                  <a:lnTo>
                    <a:pt x="7" y="0"/>
                  </a:lnTo>
                  <a:lnTo>
                    <a:pt x="15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5B2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9" name="Freeform 35"/>
            <p:cNvSpPr>
              <a:spLocks/>
            </p:cNvSpPr>
            <p:nvPr/>
          </p:nvSpPr>
          <p:spPr bwMode="auto">
            <a:xfrm>
              <a:off x="8020050" y="914401"/>
              <a:ext cx="146050" cy="349250"/>
            </a:xfrm>
            <a:custGeom>
              <a:avLst/>
              <a:gdLst/>
              <a:ahLst/>
              <a:cxnLst>
                <a:cxn ang="0">
                  <a:pos x="276" y="3"/>
                </a:cxn>
                <a:cxn ang="0">
                  <a:pos x="261" y="38"/>
                </a:cxn>
                <a:cxn ang="0">
                  <a:pos x="244" y="72"/>
                </a:cxn>
                <a:cxn ang="0">
                  <a:pos x="226" y="106"/>
                </a:cxn>
                <a:cxn ang="0">
                  <a:pos x="209" y="141"/>
                </a:cxn>
                <a:cxn ang="0">
                  <a:pos x="190" y="174"/>
                </a:cxn>
                <a:cxn ang="0">
                  <a:pos x="172" y="209"/>
                </a:cxn>
                <a:cxn ang="0">
                  <a:pos x="156" y="244"/>
                </a:cxn>
                <a:cxn ang="0">
                  <a:pos x="142" y="279"/>
                </a:cxn>
                <a:cxn ang="0">
                  <a:pos x="146" y="320"/>
                </a:cxn>
                <a:cxn ang="0">
                  <a:pos x="153" y="362"/>
                </a:cxn>
                <a:cxn ang="0">
                  <a:pos x="159" y="404"/>
                </a:cxn>
                <a:cxn ang="0">
                  <a:pos x="159" y="451"/>
                </a:cxn>
                <a:cxn ang="0">
                  <a:pos x="153" y="479"/>
                </a:cxn>
                <a:cxn ang="0">
                  <a:pos x="145" y="505"/>
                </a:cxn>
                <a:cxn ang="0">
                  <a:pos x="132" y="530"/>
                </a:cxn>
                <a:cxn ang="0">
                  <a:pos x="118" y="554"/>
                </a:cxn>
                <a:cxn ang="0">
                  <a:pos x="104" y="579"/>
                </a:cxn>
                <a:cxn ang="0">
                  <a:pos x="92" y="602"/>
                </a:cxn>
                <a:cxn ang="0">
                  <a:pos x="81" y="629"/>
                </a:cxn>
                <a:cxn ang="0">
                  <a:pos x="73" y="655"/>
                </a:cxn>
                <a:cxn ang="0">
                  <a:pos x="65" y="656"/>
                </a:cxn>
                <a:cxn ang="0">
                  <a:pos x="56" y="658"/>
                </a:cxn>
                <a:cxn ang="0">
                  <a:pos x="47" y="656"/>
                </a:cxn>
                <a:cxn ang="0">
                  <a:pos x="38" y="655"/>
                </a:cxn>
                <a:cxn ang="0">
                  <a:pos x="28" y="653"/>
                </a:cxn>
                <a:cxn ang="0">
                  <a:pos x="19" y="651"/>
                </a:cxn>
                <a:cxn ang="0">
                  <a:pos x="9" y="648"/>
                </a:cxn>
                <a:cxn ang="0">
                  <a:pos x="0" y="646"/>
                </a:cxn>
                <a:cxn ang="0">
                  <a:pos x="6" y="601"/>
                </a:cxn>
                <a:cxn ang="0">
                  <a:pos x="14" y="557"/>
                </a:cxn>
                <a:cxn ang="0">
                  <a:pos x="21" y="511"/>
                </a:cxn>
                <a:cxn ang="0">
                  <a:pos x="28" y="466"/>
                </a:cxn>
                <a:cxn ang="0">
                  <a:pos x="31" y="419"/>
                </a:cxn>
                <a:cxn ang="0">
                  <a:pos x="31" y="374"/>
                </a:cxn>
                <a:cxn ang="0">
                  <a:pos x="27" y="327"/>
                </a:cxn>
                <a:cxn ang="0">
                  <a:pos x="15" y="281"/>
                </a:cxn>
                <a:cxn ang="0">
                  <a:pos x="18" y="237"/>
                </a:cxn>
                <a:cxn ang="0">
                  <a:pos x="25" y="193"/>
                </a:cxn>
                <a:cxn ang="0">
                  <a:pos x="35" y="151"/>
                </a:cxn>
                <a:cxn ang="0">
                  <a:pos x="44" y="110"/>
                </a:cxn>
                <a:cxn ang="0">
                  <a:pos x="72" y="97"/>
                </a:cxn>
                <a:cxn ang="0">
                  <a:pos x="99" y="83"/>
                </a:cxn>
                <a:cxn ang="0">
                  <a:pos x="127" y="67"/>
                </a:cxn>
                <a:cxn ang="0">
                  <a:pos x="155" y="52"/>
                </a:cxn>
                <a:cxn ang="0">
                  <a:pos x="183" y="36"/>
                </a:cxn>
                <a:cxn ang="0">
                  <a:pos x="210" y="23"/>
                </a:cxn>
                <a:cxn ang="0">
                  <a:pos x="239" y="10"/>
                </a:cxn>
                <a:cxn ang="0">
                  <a:pos x="268" y="0"/>
                </a:cxn>
                <a:cxn ang="0">
                  <a:pos x="276" y="3"/>
                </a:cxn>
              </a:cxnLst>
              <a:rect l="0" t="0" r="r" b="b"/>
              <a:pathLst>
                <a:path w="276" h="658">
                  <a:moveTo>
                    <a:pt x="276" y="3"/>
                  </a:moveTo>
                  <a:lnTo>
                    <a:pt x="261" y="38"/>
                  </a:lnTo>
                  <a:lnTo>
                    <a:pt x="244" y="72"/>
                  </a:lnTo>
                  <a:lnTo>
                    <a:pt x="226" y="106"/>
                  </a:lnTo>
                  <a:lnTo>
                    <a:pt x="209" y="141"/>
                  </a:lnTo>
                  <a:lnTo>
                    <a:pt x="190" y="174"/>
                  </a:lnTo>
                  <a:lnTo>
                    <a:pt x="172" y="209"/>
                  </a:lnTo>
                  <a:lnTo>
                    <a:pt x="156" y="244"/>
                  </a:lnTo>
                  <a:lnTo>
                    <a:pt x="142" y="279"/>
                  </a:lnTo>
                  <a:lnTo>
                    <a:pt x="146" y="320"/>
                  </a:lnTo>
                  <a:lnTo>
                    <a:pt x="153" y="362"/>
                  </a:lnTo>
                  <a:lnTo>
                    <a:pt x="159" y="404"/>
                  </a:lnTo>
                  <a:lnTo>
                    <a:pt x="159" y="451"/>
                  </a:lnTo>
                  <a:lnTo>
                    <a:pt x="153" y="479"/>
                  </a:lnTo>
                  <a:lnTo>
                    <a:pt x="145" y="505"/>
                  </a:lnTo>
                  <a:lnTo>
                    <a:pt x="132" y="530"/>
                  </a:lnTo>
                  <a:lnTo>
                    <a:pt x="118" y="554"/>
                  </a:lnTo>
                  <a:lnTo>
                    <a:pt x="104" y="579"/>
                  </a:lnTo>
                  <a:lnTo>
                    <a:pt x="92" y="602"/>
                  </a:lnTo>
                  <a:lnTo>
                    <a:pt x="81" y="629"/>
                  </a:lnTo>
                  <a:lnTo>
                    <a:pt x="73" y="655"/>
                  </a:lnTo>
                  <a:lnTo>
                    <a:pt x="65" y="656"/>
                  </a:lnTo>
                  <a:lnTo>
                    <a:pt x="56" y="658"/>
                  </a:lnTo>
                  <a:lnTo>
                    <a:pt x="47" y="656"/>
                  </a:lnTo>
                  <a:lnTo>
                    <a:pt x="38" y="655"/>
                  </a:lnTo>
                  <a:lnTo>
                    <a:pt x="28" y="653"/>
                  </a:lnTo>
                  <a:lnTo>
                    <a:pt x="19" y="651"/>
                  </a:lnTo>
                  <a:lnTo>
                    <a:pt x="9" y="648"/>
                  </a:lnTo>
                  <a:lnTo>
                    <a:pt x="0" y="646"/>
                  </a:lnTo>
                  <a:lnTo>
                    <a:pt x="6" y="601"/>
                  </a:lnTo>
                  <a:lnTo>
                    <a:pt x="14" y="557"/>
                  </a:lnTo>
                  <a:lnTo>
                    <a:pt x="21" y="511"/>
                  </a:lnTo>
                  <a:lnTo>
                    <a:pt x="28" y="466"/>
                  </a:lnTo>
                  <a:lnTo>
                    <a:pt x="31" y="419"/>
                  </a:lnTo>
                  <a:lnTo>
                    <a:pt x="31" y="374"/>
                  </a:lnTo>
                  <a:lnTo>
                    <a:pt x="27" y="327"/>
                  </a:lnTo>
                  <a:lnTo>
                    <a:pt x="15" y="281"/>
                  </a:lnTo>
                  <a:lnTo>
                    <a:pt x="18" y="237"/>
                  </a:lnTo>
                  <a:lnTo>
                    <a:pt x="25" y="193"/>
                  </a:lnTo>
                  <a:lnTo>
                    <a:pt x="35" y="151"/>
                  </a:lnTo>
                  <a:lnTo>
                    <a:pt x="44" y="110"/>
                  </a:lnTo>
                  <a:lnTo>
                    <a:pt x="72" y="97"/>
                  </a:lnTo>
                  <a:lnTo>
                    <a:pt x="99" y="83"/>
                  </a:lnTo>
                  <a:lnTo>
                    <a:pt x="127" y="67"/>
                  </a:lnTo>
                  <a:lnTo>
                    <a:pt x="155" y="52"/>
                  </a:lnTo>
                  <a:lnTo>
                    <a:pt x="183" y="36"/>
                  </a:lnTo>
                  <a:lnTo>
                    <a:pt x="210" y="23"/>
                  </a:lnTo>
                  <a:lnTo>
                    <a:pt x="239" y="10"/>
                  </a:lnTo>
                  <a:lnTo>
                    <a:pt x="268" y="0"/>
                  </a:lnTo>
                  <a:lnTo>
                    <a:pt x="276" y="3"/>
                  </a:lnTo>
                  <a:close/>
                </a:path>
              </a:pathLst>
            </a:custGeom>
            <a:solidFill>
              <a:srgbClr val="E5B2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0" name="Freeform 36"/>
            <p:cNvSpPr>
              <a:spLocks/>
            </p:cNvSpPr>
            <p:nvPr/>
          </p:nvSpPr>
          <p:spPr bwMode="auto">
            <a:xfrm>
              <a:off x="8027988" y="915988"/>
              <a:ext cx="6350" cy="7938"/>
            </a:xfrm>
            <a:custGeom>
              <a:avLst/>
              <a:gdLst/>
              <a:ahLst/>
              <a:cxnLst>
                <a:cxn ang="0">
                  <a:pos x="12" y="7"/>
                </a:cxn>
                <a:cxn ang="0">
                  <a:pos x="12" y="13"/>
                </a:cxn>
                <a:cxn ang="0">
                  <a:pos x="7" y="13"/>
                </a:cxn>
                <a:cxn ang="0">
                  <a:pos x="4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9" y="1"/>
                </a:cxn>
                <a:cxn ang="0">
                  <a:pos x="10" y="2"/>
                </a:cxn>
                <a:cxn ang="0">
                  <a:pos x="12" y="7"/>
                </a:cxn>
              </a:cxnLst>
              <a:rect l="0" t="0" r="r" b="b"/>
              <a:pathLst>
                <a:path w="12" h="13">
                  <a:moveTo>
                    <a:pt x="12" y="7"/>
                  </a:moveTo>
                  <a:lnTo>
                    <a:pt x="12" y="13"/>
                  </a:lnTo>
                  <a:lnTo>
                    <a:pt x="7" y="13"/>
                  </a:lnTo>
                  <a:lnTo>
                    <a:pt x="4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2" y="7"/>
                  </a:lnTo>
                  <a:close/>
                </a:path>
              </a:pathLst>
            </a:custGeom>
            <a:solidFill>
              <a:srgbClr val="E5B2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1" name="Freeform 37"/>
            <p:cNvSpPr>
              <a:spLocks/>
            </p:cNvSpPr>
            <p:nvPr/>
          </p:nvSpPr>
          <p:spPr bwMode="auto">
            <a:xfrm>
              <a:off x="8145463" y="938213"/>
              <a:ext cx="95250" cy="66675"/>
            </a:xfrm>
            <a:custGeom>
              <a:avLst/>
              <a:gdLst/>
              <a:ahLst/>
              <a:cxnLst>
                <a:cxn ang="0">
                  <a:pos x="178" y="63"/>
                </a:cxn>
                <a:cxn ang="0">
                  <a:pos x="175" y="80"/>
                </a:cxn>
                <a:cxn ang="0">
                  <a:pos x="172" y="96"/>
                </a:cxn>
                <a:cxn ang="0">
                  <a:pos x="168" y="111"/>
                </a:cxn>
                <a:cxn ang="0">
                  <a:pos x="162" y="126"/>
                </a:cxn>
                <a:cxn ang="0">
                  <a:pos x="142" y="124"/>
                </a:cxn>
                <a:cxn ang="0">
                  <a:pos x="121" y="120"/>
                </a:cxn>
                <a:cxn ang="0">
                  <a:pos x="101" y="112"/>
                </a:cxn>
                <a:cxn ang="0">
                  <a:pos x="79" y="107"/>
                </a:cxn>
                <a:cxn ang="0">
                  <a:pos x="59" y="101"/>
                </a:cxn>
                <a:cxn ang="0">
                  <a:pos x="38" y="96"/>
                </a:cxn>
                <a:cxn ang="0">
                  <a:pos x="19" y="96"/>
                </a:cxn>
                <a:cxn ang="0">
                  <a:pos x="0" y="101"/>
                </a:cxn>
                <a:cxn ang="0">
                  <a:pos x="11" y="89"/>
                </a:cxn>
                <a:cxn ang="0">
                  <a:pos x="18" y="75"/>
                </a:cxn>
                <a:cxn ang="0">
                  <a:pos x="24" y="59"/>
                </a:cxn>
                <a:cxn ang="0">
                  <a:pos x="29" y="43"/>
                </a:cxn>
                <a:cxn ang="0">
                  <a:pos x="35" y="28"/>
                </a:cxn>
                <a:cxn ang="0">
                  <a:pos x="44" y="16"/>
                </a:cxn>
                <a:cxn ang="0">
                  <a:pos x="56" y="8"/>
                </a:cxn>
                <a:cxn ang="0">
                  <a:pos x="73" y="2"/>
                </a:cxn>
                <a:cxn ang="0">
                  <a:pos x="92" y="0"/>
                </a:cxn>
                <a:cxn ang="0">
                  <a:pos x="108" y="3"/>
                </a:cxn>
                <a:cxn ang="0">
                  <a:pos x="121" y="11"/>
                </a:cxn>
                <a:cxn ang="0">
                  <a:pos x="134" y="21"/>
                </a:cxn>
                <a:cxn ang="0">
                  <a:pos x="145" y="31"/>
                </a:cxn>
                <a:cxn ang="0">
                  <a:pos x="156" y="43"/>
                </a:cxn>
                <a:cxn ang="0">
                  <a:pos x="166" y="54"/>
                </a:cxn>
                <a:cxn ang="0">
                  <a:pos x="178" y="63"/>
                </a:cxn>
              </a:cxnLst>
              <a:rect l="0" t="0" r="r" b="b"/>
              <a:pathLst>
                <a:path w="178" h="126">
                  <a:moveTo>
                    <a:pt x="178" y="63"/>
                  </a:moveTo>
                  <a:lnTo>
                    <a:pt x="175" y="80"/>
                  </a:lnTo>
                  <a:lnTo>
                    <a:pt x="172" y="96"/>
                  </a:lnTo>
                  <a:lnTo>
                    <a:pt x="168" y="111"/>
                  </a:lnTo>
                  <a:lnTo>
                    <a:pt x="162" y="126"/>
                  </a:lnTo>
                  <a:lnTo>
                    <a:pt x="142" y="124"/>
                  </a:lnTo>
                  <a:lnTo>
                    <a:pt x="121" y="120"/>
                  </a:lnTo>
                  <a:lnTo>
                    <a:pt x="101" y="112"/>
                  </a:lnTo>
                  <a:lnTo>
                    <a:pt x="79" y="107"/>
                  </a:lnTo>
                  <a:lnTo>
                    <a:pt x="59" y="101"/>
                  </a:lnTo>
                  <a:lnTo>
                    <a:pt x="38" y="96"/>
                  </a:lnTo>
                  <a:lnTo>
                    <a:pt x="19" y="96"/>
                  </a:lnTo>
                  <a:lnTo>
                    <a:pt x="0" y="101"/>
                  </a:lnTo>
                  <a:lnTo>
                    <a:pt x="11" y="89"/>
                  </a:lnTo>
                  <a:lnTo>
                    <a:pt x="18" y="75"/>
                  </a:lnTo>
                  <a:lnTo>
                    <a:pt x="24" y="59"/>
                  </a:lnTo>
                  <a:lnTo>
                    <a:pt x="29" y="43"/>
                  </a:lnTo>
                  <a:lnTo>
                    <a:pt x="35" y="28"/>
                  </a:lnTo>
                  <a:lnTo>
                    <a:pt x="44" y="16"/>
                  </a:lnTo>
                  <a:lnTo>
                    <a:pt x="56" y="8"/>
                  </a:lnTo>
                  <a:lnTo>
                    <a:pt x="73" y="2"/>
                  </a:lnTo>
                  <a:lnTo>
                    <a:pt x="92" y="0"/>
                  </a:lnTo>
                  <a:lnTo>
                    <a:pt x="108" y="3"/>
                  </a:lnTo>
                  <a:lnTo>
                    <a:pt x="121" y="11"/>
                  </a:lnTo>
                  <a:lnTo>
                    <a:pt x="134" y="21"/>
                  </a:lnTo>
                  <a:lnTo>
                    <a:pt x="145" y="31"/>
                  </a:lnTo>
                  <a:lnTo>
                    <a:pt x="156" y="43"/>
                  </a:lnTo>
                  <a:lnTo>
                    <a:pt x="166" y="54"/>
                  </a:lnTo>
                  <a:lnTo>
                    <a:pt x="178" y="63"/>
                  </a:lnTo>
                  <a:close/>
                </a:path>
              </a:pathLst>
            </a:custGeom>
            <a:solidFill>
              <a:srgbClr val="E5B2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2" name="Freeform 38"/>
            <p:cNvSpPr>
              <a:spLocks/>
            </p:cNvSpPr>
            <p:nvPr/>
          </p:nvSpPr>
          <p:spPr bwMode="auto">
            <a:xfrm>
              <a:off x="7891463" y="812801"/>
              <a:ext cx="452438" cy="573088"/>
            </a:xfrm>
            <a:custGeom>
              <a:avLst/>
              <a:gdLst/>
              <a:ahLst/>
              <a:cxnLst>
                <a:cxn ang="0">
                  <a:pos x="846" y="212"/>
                </a:cxn>
                <a:cxn ang="0">
                  <a:pos x="853" y="577"/>
                </a:cxn>
                <a:cxn ang="0">
                  <a:pos x="852" y="832"/>
                </a:cxn>
                <a:cxn ang="0">
                  <a:pos x="842" y="980"/>
                </a:cxn>
                <a:cxn ang="0">
                  <a:pos x="807" y="1084"/>
                </a:cxn>
                <a:cxn ang="0">
                  <a:pos x="820" y="586"/>
                </a:cxn>
                <a:cxn ang="0">
                  <a:pos x="808" y="85"/>
                </a:cxn>
                <a:cxn ang="0">
                  <a:pos x="761" y="48"/>
                </a:cxn>
                <a:cxn ang="0">
                  <a:pos x="706" y="65"/>
                </a:cxn>
                <a:cxn ang="0">
                  <a:pos x="655" y="89"/>
                </a:cxn>
                <a:cxn ang="0">
                  <a:pos x="604" y="114"/>
                </a:cxn>
                <a:cxn ang="0">
                  <a:pos x="553" y="140"/>
                </a:cxn>
                <a:cxn ang="0">
                  <a:pos x="505" y="168"/>
                </a:cxn>
                <a:cxn ang="0">
                  <a:pos x="457" y="196"/>
                </a:cxn>
                <a:cxn ang="0">
                  <a:pos x="409" y="222"/>
                </a:cxn>
                <a:cxn ang="0">
                  <a:pos x="359" y="247"/>
                </a:cxn>
                <a:cxn ang="0">
                  <a:pos x="310" y="270"/>
                </a:cxn>
                <a:cxn ang="0">
                  <a:pos x="260" y="293"/>
                </a:cxn>
                <a:cxn ang="0">
                  <a:pos x="211" y="316"/>
                </a:cxn>
                <a:cxn ang="0">
                  <a:pos x="163" y="330"/>
                </a:cxn>
                <a:cxn ang="0">
                  <a:pos x="118" y="334"/>
                </a:cxn>
                <a:cxn ang="0">
                  <a:pos x="72" y="337"/>
                </a:cxn>
                <a:cxn ang="0">
                  <a:pos x="24" y="337"/>
                </a:cxn>
                <a:cxn ang="0">
                  <a:pos x="3" y="325"/>
                </a:cxn>
                <a:cxn ang="0">
                  <a:pos x="3" y="299"/>
                </a:cxn>
                <a:cxn ang="0">
                  <a:pos x="56" y="286"/>
                </a:cxn>
                <a:cxn ang="0">
                  <a:pos x="158" y="273"/>
                </a:cxn>
                <a:cxn ang="0">
                  <a:pos x="255" y="242"/>
                </a:cxn>
                <a:cxn ang="0">
                  <a:pos x="345" y="200"/>
                </a:cxn>
                <a:cxn ang="0">
                  <a:pos x="435" y="152"/>
                </a:cxn>
                <a:cxn ang="0">
                  <a:pos x="523" y="102"/>
                </a:cxn>
                <a:cxn ang="0">
                  <a:pos x="614" y="54"/>
                </a:cxn>
                <a:cxn ang="0">
                  <a:pos x="708" y="15"/>
                </a:cxn>
                <a:cxn ang="0">
                  <a:pos x="767" y="0"/>
                </a:cxn>
                <a:cxn ang="0">
                  <a:pos x="789" y="0"/>
                </a:cxn>
                <a:cxn ang="0">
                  <a:pos x="811" y="6"/>
                </a:cxn>
                <a:cxn ang="0">
                  <a:pos x="830" y="19"/>
                </a:cxn>
              </a:cxnLst>
              <a:rect l="0" t="0" r="r" b="b"/>
              <a:pathLst>
                <a:path w="853" h="1084">
                  <a:moveTo>
                    <a:pt x="836" y="30"/>
                  </a:moveTo>
                  <a:lnTo>
                    <a:pt x="846" y="212"/>
                  </a:lnTo>
                  <a:lnTo>
                    <a:pt x="852" y="395"/>
                  </a:lnTo>
                  <a:lnTo>
                    <a:pt x="853" y="577"/>
                  </a:lnTo>
                  <a:lnTo>
                    <a:pt x="850" y="756"/>
                  </a:lnTo>
                  <a:lnTo>
                    <a:pt x="852" y="832"/>
                  </a:lnTo>
                  <a:lnTo>
                    <a:pt x="847" y="906"/>
                  </a:lnTo>
                  <a:lnTo>
                    <a:pt x="842" y="980"/>
                  </a:lnTo>
                  <a:lnTo>
                    <a:pt x="837" y="1055"/>
                  </a:lnTo>
                  <a:lnTo>
                    <a:pt x="807" y="1084"/>
                  </a:lnTo>
                  <a:lnTo>
                    <a:pt x="811" y="832"/>
                  </a:lnTo>
                  <a:lnTo>
                    <a:pt x="820" y="586"/>
                  </a:lnTo>
                  <a:lnTo>
                    <a:pt x="821" y="340"/>
                  </a:lnTo>
                  <a:lnTo>
                    <a:pt x="808" y="85"/>
                  </a:lnTo>
                  <a:lnTo>
                    <a:pt x="792" y="47"/>
                  </a:lnTo>
                  <a:lnTo>
                    <a:pt x="761" y="48"/>
                  </a:lnTo>
                  <a:lnTo>
                    <a:pt x="734" y="54"/>
                  </a:lnTo>
                  <a:lnTo>
                    <a:pt x="706" y="65"/>
                  </a:lnTo>
                  <a:lnTo>
                    <a:pt x="681" y="76"/>
                  </a:lnTo>
                  <a:lnTo>
                    <a:pt x="655" y="89"/>
                  </a:lnTo>
                  <a:lnTo>
                    <a:pt x="630" y="102"/>
                  </a:lnTo>
                  <a:lnTo>
                    <a:pt x="604" y="114"/>
                  </a:lnTo>
                  <a:lnTo>
                    <a:pt x="578" y="126"/>
                  </a:lnTo>
                  <a:lnTo>
                    <a:pt x="553" y="140"/>
                  </a:lnTo>
                  <a:lnTo>
                    <a:pt x="530" y="155"/>
                  </a:lnTo>
                  <a:lnTo>
                    <a:pt x="505" y="168"/>
                  </a:lnTo>
                  <a:lnTo>
                    <a:pt x="482" y="181"/>
                  </a:lnTo>
                  <a:lnTo>
                    <a:pt x="457" y="196"/>
                  </a:lnTo>
                  <a:lnTo>
                    <a:pt x="432" y="209"/>
                  </a:lnTo>
                  <a:lnTo>
                    <a:pt x="409" y="222"/>
                  </a:lnTo>
                  <a:lnTo>
                    <a:pt x="384" y="233"/>
                  </a:lnTo>
                  <a:lnTo>
                    <a:pt x="359" y="247"/>
                  </a:lnTo>
                  <a:lnTo>
                    <a:pt x="335" y="258"/>
                  </a:lnTo>
                  <a:lnTo>
                    <a:pt x="310" y="270"/>
                  </a:lnTo>
                  <a:lnTo>
                    <a:pt x="285" y="281"/>
                  </a:lnTo>
                  <a:lnTo>
                    <a:pt x="260" y="293"/>
                  </a:lnTo>
                  <a:lnTo>
                    <a:pt x="236" y="305"/>
                  </a:lnTo>
                  <a:lnTo>
                    <a:pt x="211" y="316"/>
                  </a:lnTo>
                  <a:lnTo>
                    <a:pt x="186" y="327"/>
                  </a:lnTo>
                  <a:lnTo>
                    <a:pt x="163" y="330"/>
                  </a:lnTo>
                  <a:lnTo>
                    <a:pt x="139" y="332"/>
                  </a:lnTo>
                  <a:lnTo>
                    <a:pt x="118" y="334"/>
                  </a:lnTo>
                  <a:lnTo>
                    <a:pt x="96" y="335"/>
                  </a:lnTo>
                  <a:lnTo>
                    <a:pt x="72" y="337"/>
                  </a:lnTo>
                  <a:lnTo>
                    <a:pt x="49" y="337"/>
                  </a:lnTo>
                  <a:lnTo>
                    <a:pt x="24" y="337"/>
                  </a:lnTo>
                  <a:lnTo>
                    <a:pt x="0" y="337"/>
                  </a:lnTo>
                  <a:lnTo>
                    <a:pt x="3" y="325"/>
                  </a:lnTo>
                  <a:lnTo>
                    <a:pt x="3" y="312"/>
                  </a:lnTo>
                  <a:lnTo>
                    <a:pt x="3" y="299"/>
                  </a:lnTo>
                  <a:lnTo>
                    <a:pt x="3" y="286"/>
                  </a:lnTo>
                  <a:lnTo>
                    <a:pt x="56" y="286"/>
                  </a:lnTo>
                  <a:lnTo>
                    <a:pt x="109" y="281"/>
                  </a:lnTo>
                  <a:lnTo>
                    <a:pt x="158" y="273"/>
                  </a:lnTo>
                  <a:lnTo>
                    <a:pt x="206" y="258"/>
                  </a:lnTo>
                  <a:lnTo>
                    <a:pt x="255" y="242"/>
                  </a:lnTo>
                  <a:lnTo>
                    <a:pt x="300" y="222"/>
                  </a:lnTo>
                  <a:lnTo>
                    <a:pt x="345" y="200"/>
                  </a:lnTo>
                  <a:lnTo>
                    <a:pt x="390" y="177"/>
                  </a:lnTo>
                  <a:lnTo>
                    <a:pt x="435" y="152"/>
                  </a:lnTo>
                  <a:lnTo>
                    <a:pt x="479" y="127"/>
                  </a:lnTo>
                  <a:lnTo>
                    <a:pt x="523" y="102"/>
                  </a:lnTo>
                  <a:lnTo>
                    <a:pt x="568" y="78"/>
                  </a:lnTo>
                  <a:lnTo>
                    <a:pt x="614" y="54"/>
                  </a:lnTo>
                  <a:lnTo>
                    <a:pt x="660" y="34"/>
                  </a:lnTo>
                  <a:lnTo>
                    <a:pt x="708" y="15"/>
                  </a:lnTo>
                  <a:lnTo>
                    <a:pt x="757" y="0"/>
                  </a:lnTo>
                  <a:lnTo>
                    <a:pt x="767" y="0"/>
                  </a:lnTo>
                  <a:lnTo>
                    <a:pt x="779" y="0"/>
                  </a:lnTo>
                  <a:lnTo>
                    <a:pt x="789" y="0"/>
                  </a:lnTo>
                  <a:lnTo>
                    <a:pt x="801" y="2"/>
                  </a:lnTo>
                  <a:lnTo>
                    <a:pt x="811" y="6"/>
                  </a:lnTo>
                  <a:lnTo>
                    <a:pt x="821" y="11"/>
                  </a:lnTo>
                  <a:lnTo>
                    <a:pt x="830" y="19"/>
                  </a:lnTo>
                  <a:lnTo>
                    <a:pt x="836" y="30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3" name="Freeform 39"/>
            <p:cNvSpPr>
              <a:spLocks/>
            </p:cNvSpPr>
            <p:nvPr/>
          </p:nvSpPr>
          <p:spPr bwMode="auto">
            <a:xfrm>
              <a:off x="7912100" y="855663"/>
              <a:ext cx="17463" cy="96838"/>
            </a:xfrm>
            <a:custGeom>
              <a:avLst/>
              <a:gdLst/>
              <a:ahLst/>
              <a:cxnLst>
                <a:cxn ang="0">
                  <a:pos x="33" y="14"/>
                </a:cxn>
                <a:cxn ang="0">
                  <a:pos x="31" y="56"/>
                </a:cxn>
                <a:cxn ang="0">
                  <a:pos x="31" y="99"/>
                </a:cxn>
                <a:cxn ang="0">
                  <a:pos x="32" y="141"/>
                </a:cxn>
                <a:cxn ang="0">
                  <a:pos x="33" y="182"/>
                </a:cxn>
                <a:cxn ang="0">
                  <a:pos x="4" y="180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20" y="0"/>
                </a:cxn>
                <a:cxn ang="0">
                  <a:pos x="29" y="5"/>
                </a:cxn>
                <a:cxn ang="0">
                  <a:pos x="33" y="14"/>
                </a:cxn>
              </a:cxnLst>
              <a:rect l="0" t="0" r="r" b="b"/>
              <a:pathLst>
                <a:path w="33" h="182">
                  <a:moveTo>
                    <a:pt x="33" y="14"/>
                  </a:moveTo>
                  <a:lnTo>
                    <a:pt x="31" y="56"/>
                  </a:lnTo>
                  <a:lnTo>
                    <a:pt x="31" y="99"/>
                  </a:lnTo>
                  <a:lnTo>
                    <a:pt x="32" y="141"/>
                  </a:lnTo>
                  <a:lnTo>
                    <a:pt x="33" y="182"/>
                  </a:lnTo>
                  <a:lnTo>
                    <a:pt x="4" y="18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0"/>
                  </a:lnTo>
                  <a:lnTo>
                    <a:pt x="29" y="5"/>
                  </a:lnTo>
                  <a:lnTo>
                    <a:pt x="33" y="14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4" name="Freeform 40"/>
            <p:cNvSpPr>
              <a:spLocks/>
            </p:cNvSpPr>
            <p:nvPr/>
          </p:nvSpPr>
          <p:spPr bwMode="auto">
            <a:xfrm>
              <a:off x="7913688" y="1001713"/>
              <a:ext cx="31750" cy="223838"/>
            </a:xfrm>
            <a:custGeom>
              <a:avLst/>
              <a:gdLst/>
              <a:ahLst/>
              <a:cxnLst>
                <a:cxn ang="0">
                  <a:pos x="41" y="5"/>
                </a:cxn>
                <a:cxn ang="0">
                  <a:pos x="40" y="70"/>
                </a:cxn>
                <a:cxn ang="0">
                  <a:pos x="46" y="136"/>
                </a:cxn>
                <a:cxn ang="0">
                  <a:pos x="51" y="200"/>
                </a:cxn>
                <a:cxn ang="0">
                  <a:pos x="53" y="261"/>
                </a:cxn>
                <a:cxn ang="0">
                  <a:pos x="57" y="294"/>
                </a:cxn>
                <a:cxn ang="0">
                  <a:pos x="59" y="329"/>
                </a:cxn>
                <a:cxn ang="0">
                  <a:pos x="60" y="366"/>
                </a:cxn>
                <a:cxn ang="0">
                  <a:pos x="59" y="402"/>
                </a:cxn>
                <a:cxn ang="0">
                  <a:pos x="50" y="408"/>
                </a:cxn>
                <a:cxn ang="0">
                  <a:pos x="44" y="417"/>
                </a:cxn>
                <a:cxn ang="0">
                  <a:pos x="37" y="422"/>
                </a:cxn>
                <a:cxn ang="0">
                  <a:pos x="28" y="424"/>
                </a:cxn>
                <a:cxn ang="0">
                  <a:pos x="16" y="399"/>
                </a:cxn>
                <a:cxn ang="0">
                  <a:pos x="16" y="300"/>
                </a:cxn>
                <a:cxn ang="0">
                  <a:pos x="14" y="200"/>
                </a:cxn>
                <a:cxn ang="0">
                  <a:pos x="9" y="99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30" y="5"/>
                </a:cxn>
                <a:cxn ang="0">
                  <a:pos x="41" y="5"/>
                </a:cxn>
              </a:cxnLst>
              <a:rect l="0" t="0" r="r" b="b"/>
              <a:pathLst>
                <a:path w="60" h="424">
                  <a:moveTo>
                    <a:pt x="41" y="5"/>
                  </a:moveTo>
                  <a:lnTo>
                    <a:pt x="40" y="70"/>
                  </a:lnTo>
                  <a:lnTo>
                    <a:pt x="46" y="136"/>
                  </a:lnTo>
                  <a:lnTo>
                    <a:pt x="51" y="200"/>
                  </a:lnTo>
                  <a:lnTo>
                    <a:pt x="53" y="261"/>
                  </a:lnTo>
                  <a:lnTo>
                    <a:pt x="57" y="294"/>
                  </a:lnTo>
                  <a:lnTo>
                    <a:pt x="59" y="329"/>
                  </a:lnTo>
                  <a:lnTo>
                    <a:pt x="60" y="366"/>
                  </a:lnTo>
                  <a:lnTo>
                    <a:pt x="59" y="402"/>
                  </a:lnTo>
                  <a:lnTo>
                    <a:pt x="50" y="408"/>
                  </a:lnTo>
                  <a:lnTo>
                    <a:pt x="44" y="417"/>
                  </a:lnTo>
                  <a:lnTo>
                    <a:pt x="37" y="422"/>
                  </a:lnTo>
                  <a:lnTo>
                    <a:pt x="28" y="424"/>
                  </a:lnTo>
                  <a:lnTo>
                    <a:pt x="16" y="399"/>
                  </a:lnTo>
                  <a:lnTo>
                    <a:pt x="16" y="300"/>
                  </a:lnTo>
                  <a:lnTo>
                    <a:pt x="14" y="200"/>
                  </a:lnTo>
                  <a:lnTo>
                    <a:pt x="9" y="9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30" y="5"/>
                  </a:lnTo>
                  <a:lnTo>
                    <a:pt x="41" y="5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5" name="Freeform 41"/>
            <p:cNvSpPr>
              <a:spLocks/>
            </p:cNvSpPr>
            <p:nvPr/>
          </p:nvSpPr>
          <p:spPr bwMode="auto">
            <a:xfrm>
              <a:off x="8355013" y="1047751"/>
              <a:ext cx="139700" cy="187325"/>
            </a:xfrm>
            <a:custGeom>
              <a:avLst/>
              <a:gdLst/>
              <a:ahLst/>
              <a:cxnLst>
                <a:cxn ang="0">
                  <a:pos x="266" y="96"/>
                </a:cxn>
                <a:cxn ang="0">
                  <a:pos x="252" y="115"/>
                </a:cxn>
                <a:cxn ang="0">
                  <a:pos x="236" y="133"/>
                </a:cxn>
                <a:cxn ang="0">
                  <a:pos x="220" y="149"/>
                </a:cxn>
                <a:cxn ang="0">
                  <a:pos x="202" y="166"/>
                </a:cxn>
                <a:cxn ang="0">
                  <a:pos x="186" y="182"/>
                </a:cxn>
                <a:cxn ang="0">
                  <a:pos x="169" y="198"/>
                </a:cxn>
                <a:cxn ang="0">
                  <a:pos x="153" y="214"/>
                </a:cxn>
                <a:cxn ang="0">
                  <a:pos x="135" y="229"/>
                </a:cxn>
                <a:cxn ang="0">
                  <a:pos x="118" y="245"/>
                </a:cxn>
                <a:cxn ang="0">
                  <a:pos x="100" y="261"/>
                </a:cxn>
                <a:cxn ang="0">
                  <a:pos x="83" y="275"/>
                </a:cxn>
                <a:cxn ang="0">
                  <a:pos x="67" y="291"/>
                </a:cxn>
                <a:cxn ang="0">
                  <a:pos x="49" y="306"/>
                </a:cxn>
                <a:cxn ang="0">
                  <a:pos x="33" y="322"/>
                </a:cxn>
                <a:cxn ang="0">
                  <a:pos x="17" y="338"/>
                </a:cxn>
                <a:cxn ang="0">
                  <a:pos x="1" y="354"/>
                </a:cxn>
                <a:cxn ang="0">
                  <a:pos x="0" y="0"/>
                </a:cxn>
                <a:cxn ang="0">
                  <a:pos x="16" y="6"/>
                </a:cxn>
                <a:cxn ang="0">
                  <a:pos x="33" y="12"/>
                </a:cxn>
                <a:cxn ang="0">
                  <a:pos x="49" y="16"/>
                </a:cxn>
                <a:cxn ang="0">
                  <a:pos x="67" y="22"/>
                </a:cxn>
                <a:cxn ang="0">
                  <a:pos x="83" y="28"/>
                </a:cxn>
                <a:cxn ang="0">
                  <a:pos x="100" y="34"/>
                </a:cxn>
                <a:cxn ang="0">
                  <a:pos x="116" y="39"/>
                </a:cxn>
                <a:cxn ang="0">
                  <a:pos x="134" y="45"/>
                </a:cxn>
                <a:cxn ang="0">
                  <a:pos x="150" y="51"/>
                </a:cxn>
                <a:cxn ang="0">
                  <a:pos x="167" y="57"/>
                </a:cxn>
                <a:cxn ang="0">
                  <a:pos x="183" y="63"/>
                </a:cxn>
                <a:cxn ang="0">
                  <a:pos x="201" y="70"/>
                </a:cxn>
                <a:cxn ang="0">
                  <a:pos x="217" y="76"/>
                </a:cxn>
                <a:cxn ang="0">
                  <a:pos x="233" y="83"/>
                </a:cxn>
                <a:cxn ang="0">
                  <a:pos x="250" y="89"/>
                </a:cxn>
                <a:cxn ang="0">
                  <a:pos x="266" y="96"/>
                </a:cxn>
              </a:cxnLst>
              <a:rect l="0" t="0" r="r" b="b"/>
              <a:pathLst>
                <a:path w="266" h="354">
                  <a:moveTo>
                    <a:pt x="266" y="96"/>
                  </a:moveTo>
                  <a:lnTo>
                    <a:pt x="252" y="115"/>
                  </a:lnTo>
                  <a:lnTo>
                    <a:pt x="236" y="133"/>
                  </a:lnTo>
                  <a:lnTo>
                    <a:pt x="220" y="149"/>
                  </a:lnTo>
                  <a:lnTo>
                    <a:pt x="202" y="166"/>
                  </a:lnTo>
                  <a:lnTo>
                    <a:pt x="186" y="182"/>
                  </a:lnTo>
                  <a:lnTo>
                    <a:pt x="169" y="198"/>
                  </a:lnTo>
                  <a:lnTo>
                    <a:pt x="153" y="214"/>
                  </a:lnTo>
                  <a:lnTo>
                    <a:pt x="135" y="229"/>
                  </a:lnTo>
                  <a:lnTo>
                    <a:pt x="118" y="245"/>
                  </a:lnTo>
                  <a:lnTo>
                    <a:pt x="100" y="261"/>
                  </a:lnTo>
                  <a:lnTo>
                    <a:pt x="83" y="275"/>
                  </a:lnTo>
                  <a:lnTo>
                    <a:pt x="67" y="291"/>
                  </a:lnTo>
                  <a:lnTo>
                    <a:pt x="49" y="306"/>
                  </a:lnTo>
                  <a:lnTo>
                    <a:pt x="33" y="322"/>
                  </a:lnTo>
                  <a:lnTo>
                    <a:pt x="17" y="338"/>
                  </a:lnTo>
                  <a:lnTo>
                    <a:pt x="1" y="354"/>
                  </a:lnTo>
                  <a:lnTo>
                    <a:pt x="0" y="0"/>
                  </a:lnTo>
                  <a:lnTo>
                    <a:pt x="16" y="6"/>
                  </a:lnTo>
                  <a:lnTo>
                    <a:pt x="33" y="12"/>
                  </a:lnTo>
                  <a:lnTo>
                    <a:pt x="49" y="16"/>
                  </a:lnTo>
                  <a:lnTo>
                    <a:pt x="67" y="22"/>
                  </a:lnTo>
                  <a:lnTo>
                    <a:pt x="83" y="28"/>
                  </a:lnTo>
                  <a:lnTo>
                    <a:pt x="100" y="34"/>
                  </a:lnTo>
                  <a:lnTo>
                    <a:pt x="116" y="39"/>
                  </a:lnTo>
                  <a:lnTo>
                    <a:pt x="134" y="45"/>
                  </a:lnTo>
                  <a:lnTo>
                    <a:pt x="150" y="51"/>
                  </a:lnTo>
                  <a:lnTo>
                    <a:pt x="167" y="57"/>
                  </a:lnTo>
                  <a:lnTo>
                    <a:pt x="183" y="63"/>
                  </a:lnTo>
                  <a:lnTo>
                    <a:pt x="201" y="70"/>
                  </a:lnTo>
                  <a:lnTo>
                    <a:pt x="217" y="76"/>
                  </a:lnTo>
                  <a:lnTo>
                    <a:pt x="233" y="83"/>
                  </a:lnTo>
                  <a:lnTo>
                    <a:pt x="250" y="89"/>
                  </a:lnTo>
                  <a:lnTo>
                    <a:pt x="266" y="96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6" name="Freeform 42"/>
            <p:cNvSpPr>
              <a:spLocks/>
            </p:cNvSpPr>
            <p:nvPr/>
          </p:nvSpPr>
          <p:spPr bwMode="auto">
            <a:xfrm>
              <a:off x="7829550" y="1081088"/>
              <a:ext cx="482600" cy="563563"/>
            </a:xfrm>
            <a:custGeom>
              <a:avLst/>
              <a:gdLst/>
              <a:ahLst/>
              <a:cxnLst>
                <a:cxn ang="0">
                  <a:pos x="812" y="466"/>
                </a:cxn>
                <a:cxn ang="0">
                  <a:pos x="674" y="597"/>
                </a:cxn>
                <a:cxn ang="0">
                  <a:pos x="531" y="725"/>
                </a:cxn>
                <a:cxn ang="0">
                  <a:pos x="389" y="853"/>
                </a:cxn>
                <a:cxn ang="0">
                  <a:pos x="250" y="981"/>
                </a:cxn>
                <a:cxn ang="0">
                  <a:pos x="141" y="1054"/>
                </a:cxn>
                <a:cxn ang="0">
                  <a:pos x="80" y="1015"/>
                </a:cxn>
                <a:cxn ang="0">
                  <a:pos x="20" y="972"/>
                </a:cxn>
                <a:cxn ang="0">
                  <a:pos x="17" y="770"/>
                </a:cxn>
                <a:cxn ang="0">
                  <a:pos x="55" y="566"/>
                </a:cxn>
                <a:cxn ang="0">
                  <a:pos x="112" y="517"/>
                </a:cxn>
                <a:cxn ang="0">
                  <a:pos x="169" y="467"/>
                </a:cxn>
                <a:cxn ang="0">
                  <a:pos x="227" y="418"/>
                </a:cxn>
                <a:cxn ang="0">
                  <a:pos x="284" y="368"/>
                </a:cxn>
                <a:cxn ang="0">
                  <a:pos x="339" y="319"/>
                </a:cxn>
                <a:cxn ang="0">
                  <a:pos x="323" y="338"/>
                </a:cxn>
                <a:cxn ang="0">
                  <a:pos x="307" y="364"/>
                </a:cxn>
                <a:cxn ang="0">
                  <a:pos x="291" y="390"/>
                </a:cxn>
                <a:cxn ang="0">
                  <a:pos x="263" y="435"/>
                </a:cxn>
                <a:cxn ang="0">
                  <a:pos x="217" y="469"/>
                </a:cxn>
                <a:cxn ang="0">
                  <a:pos x="169" y="493"/>
                </a:cxn>
                <a:cxn ang="0">
                  <a:pos x="129" y="536"/>
                </a:cxn>
                <a:cxn ang="0">
                  <a:pos x="145" y="573"/>
                </a:cxn>
                <a:cxn ang="0">
                  <a:pos x="186" y="591"/>
                </a:cxn>
                <a:cxn ang="0">
                  <a:pos x="228" y="603"/>
                </a:cxn>
                <a:cxn ang="0">
                  <a:pos x="276" y="604"/>
                </a:cxn>
                <a:cxn ang="0">
                  <a:pos x="322" y="600"/>
                </a:cxn>
                <a:cxn ang="0">
                  <a:pos x="367" y="589"/>
                </a:cxn>
                <a:cxn ang="0">
                  <a:pos x="410" y="575"/>
                </a:cxn>
                <a:cxn ang="0">
                  <a:pos x="451" y="557"/>
                </a:cxn>
                <a:cxn ang="0">
                  <a:pos x="458" y="495"/>
                </a:cxn>
                <a:cxn ang="0">
                  <a:pos x="448" y="426"/>
                </a:cxn>
                <a:cxn ang="0">
                  <a:pos x="475" y="374"/>
                </a:cxn>
                <a:cxn ang="0">
                  <a:pos x="457" y="348"/>
                </a:cxn>
                <a:cxn ang="0">
                  <a:pos x="499" y="246"/>
                </a:cxn>
                <a:cxn ang="0">
                  <a:pos x="579" y="164"/>
                </a:cxn>
                <a:cxn ang="0">
                  <a:pos x="657" y="107"/>
                </a:cxn>
                <a:cxn ang="0">
                  <a:pos x="702" y="68"/>
                </a:cxn>
                <a:cxn ang="0">
                  <a:pos x="745" y="32"/>
                </a:cxn>
                <a:cxn ang="0">
                  <a:pos x="764" y="43"/>
                </a:cxn>
                <a:cxn ang="0">
                  <a:pos x="802" y="57"/>
                </a:cxn>
                <a:cxn ang="0">
                  <a:pos x="855" y="40"/>
                </a:cxn>
                <a:cxn ang="0">
                  <a:pos x="900" y="11"/>
                </a:cxn>
                <a:cxn ang="0">
                  <a:pos x="907" y="189"/>
                </a:cxn>
              </a:cxnLst>
              <a:rect l="0" t="0" r="r" b="b"/>
              <a:pathLst>
                <a:path w="913" h="1067">
                  <a:moveTo>
                    <a:pt x="901" y="377"/>
                  </a:moveTo>
                  <a:lnTo>
                    <a:pt x="858" y="422"/>
                  </a:lnTo>
                  <a:lnTo>
                    <a:pt x="812" y="466"/>
                  </a:lnTo>
                  <a:lnTo>
                    <a:pt x="767" y="509"/>
                  </a:lnTo>
                  <a:lnTo>
                    <a:pt x="721" y="553"/>
                  </a:lnTo>
                  <a:lnTo>
                    <a:pt x="674" y="597"/>
                  </a:lnTo>
                  <a:lnTo>
                    <a:pt x="627" y="639"/>
                  </a:lnTo>
                  <a:lnTo>
                    <a:pt x="579" y="683"/>
                  </a:lnTo>
                  <a:lnTo>
                    <a:pt x="531" y="725"/>
                  </a:lnTo>
                  <a:lnTo>
                    <a:pt x="485" y="767"/>
                  </a:lnTo>
                  <a:lnTo>
                    <a:pt x="437" y="809"/>
                  </a:lnTo>
                  <a:lnTo>
                    <a:pt x="389" y="853"/>
                  </a:lnTo>
                  <a:lnTo>
                    <a:pt x="342" y="895"/>
                  </a:lnTo>
                  <a:lnTo>
                    <a:pt x="295" y="937"/>
                  </a:lnTo>
                  <a:lnTo>
                    <a:pt x="250" y="981"/>
                  </a:lnTo>
                  <a:lnTo>
                    <a:pt x="205" y="1023"/>
                  </a:lnTo>
                  <a:lnTo>
                    <a:pt x="161" y="1067"/>
                  </a:lnTo>
                  <a:lnTo>
                    <a:pt x="141" y="1054"/>
                  </a:lnTo>
                  <a:lnTo>
                    <a:pt x="119" y="1042"/>
                  </a:lnTo>
                  <a:lnTo>
                    <a:pt x="99" y="1028"/>
                  </a:lnTo>
                  <a:lnTo>
                    <a:pt x="80" y="1015"/>
                  </a:lnTo>
                  <a:lnTo>
                    <a:pt x="59" y="1000"/>
                  </a:lnTo>
                  <a:lnTo>
                    <a:pt x="39" y="987"/>
                  </a:lnTo>
                  <a:lnTo>
                    <a:pt x="20" y="972"/>
                  </a:lnTo>
                  <a:lnTo>
                    <a:pt x="0" y="959"/>
                  </a:lnTo>
                  <a:lnTo>
                    <a:pt x="8" y="866"/>
                  </a:lnTo>
                  <a:lnTo>
                    <a:pt x="17" y="770"/>
                  </a:lnTo>
                  <a:lnTo>
                    <a:pt x="27" y="675"/>
                  </a:lnTo>
                  <a:lnTo>
                    <a:pt x="38" y="582"/>
                  </a:lnTo>
                  <a:lnTo>
                    <a:pt x="55" y="566"/>
                  </a:lnTo>
                  <a:lnTo>
                    <a:pt x="74" y="549"/>
                  </a:lnTo>
                  <a:lnTo>
                    <a:pt x="93" y="533"/>
                  </a:lnTo>
                  <a:lnTo>
                    <a:pt x="112" y="517"/>
                  </a:lnTo>
                  <a:lnTo>
                    <a:pt x="131" y="499"/>
                  </a:lnTo>
                  <a:lnTo>
                    <a:pt x="150" y="483"/>
                  </a:lnTo>
                  <a:lnTo>
                    <a:pt x="169" y="467"/>
                  </a:lnTo>
                  <a:lnTo>
                    <a:pt x="189" y="450"/>
                  </a:lnTo>
                  <a:lnTo>
                    <a:pt x="208" y="434"/>
                  </a:lnTo>
                  <a:lnTo>
                    <a:pt x="227" y="418"/>
                  </a:lnTo>
                  <a:lnTo>
                    <a:pt x="246" y="402"/>
                  </a:lnTo>
                  <a:lnTo>
                    <a:pt x="265" y="384"/>
                  </a:lnTo>
                  <a:lnTo>
                    <a:pt x="284" y="368"/>
                  </a:lnTo>
                  <a:lnTo>
                    <a:pt x="303" y="352"/>
                  </a:lnTo>
                  <a:lnTo>
                    <a:pt x="322" y="335"/>
                  </a:lnTo>
                  <a:lnTo>
                    <a:pt x="339" y="319"/>
                  </a:lnTo>
                  <a:lnTo>
                    <a:pt x="343" y="329"/>
                  </a:lnTo>
                  <a:lnTo>
                    <a:pt x="332" y="332"/>
                  </a:lnTo>
                  <a:lnTo>
                    <a:pt x="323" y="338"/>
                  </a:lnTo>
                  <a:lnTo>
                    <a:pt x="317" y="345"/>
                  </a:lnTo>
                  <a:lnTo>
                    <a:pt x="311" y="354"/>
                  </a:lnTo>
                  <a:lnTo>
                    <a:pt x="307" y="364"/>
                  </a:lnTo>
                  <a:lnTo>
                    <a:pt x="303" y="372"/>
                  </a:lnTo>
                  <a:lnTo>
                    <a:pt x="298" y="383"/>
                  </a:lnTo>
                  <a:lnTo>
                    <a:pt x="291" y="390"/>
                  </a:lnTo>
                  <a:lnTo>
                    <a:pt x="285" y="407"/>
                  </a:lnTo>
                  <a:lnTo>
                    <a:pt x="275" y="422"/>
                  </a:lnTo>
                  <a:lnTo>
                    <a:pt x="263" y="435"/>
                  </a:lnTo>
                  <a:lnTo>
                    <a:pt x="250" y="450"/>
                  </a:lnTo>
                  <a:lnTo>
                    <a:pt x="234" y="460"/>
                  </a:lnTo>
                  <a:lnTo>
                    <a:pt x="217" y="469"/>
                  </a:lnTo>
                  <a:lnTo>
                    <a:pt x="201" y="476"/>
                  </a:lnTo>
                  <a:lnTo>
                    <a:pt x="185" y="483"/>
                  </a:lnTo>
                  <a:lnTo>
                    <a:pt x="169" y="493"/>
                  </a:lnTo>
                  <a:lnTo>
                    <a:pt x="154" y="504"/>
                  </a:lnTo>
                  <a:lnTo>
                    <a:pt x="141" y="518"/>
                  </a:lnTo>
                  <a:lnTo>
                    <a:pt x="129" y="536"/>
                  </a:lnTo>
                  <a:lnTo>
                    <a:pt x="131" y="552"/>
                  </a:lnTo>
                  <a:lnTo>
                    <a:pt x="137" y="565"/>
                  </a:lnTo>
                  <a:lnTo>
                    <a:pt x="145" y="573"/>
                  </a:lnTo>
                  <a:lnTo>
                    <a:pt x="158" y="581"/>
                  </a:lnTo>
                  <a:lnTo>
                    <a:pt x="172" y="587"/>
                  </a:lnTo>
                  <a:lnTo>
                    <a:pt x="186" y="591"/>
                  </a:lnTo>
                  <a:lnTo>
                    <a:pt x="201" y="595"/>
                  </a:lnTo>
                  <a:lnTo>
                    <a:pt x="212" y="600"/>
                  </a:lnTo>
                  <a:lnTo>
                    <a:pt x="228" y="603"/>
                  </a:lnTo>
                  <a:lnTo>
                    <a:pt x="244" y="604"/>
                  </a:lnTo>
                  <a:lnTo>
                    <a:pt x="260" y="604"/>
                  </a:lnTo>
                  <a:lnTo>
                    <a:pt x="276" y="604"/>
                  </a:lnTo>
                  <a:lnTo>
                    <a:pt x="291" y="603"/>
                  </a:lnTo>
                  <a:lnTo>
                    <a:pt x="307" y="601"/>
                  </a:lnTo>
                  <a:lnTo>
                    <a:pt x="322" y="600"/>
                  </a:lnTo>
                  <a:lnTo>
                    <a:pt x="338" y="597"/>
                  </a:lnTo>
                  <a:lnTo>
                    <a:pt x="352" y="594"/>
                  </a:lnTo>
                  <a:lnTo>
                    <a:pt x="367" y="589"/>
                  </a:lnTo>
                  <a:lnTo>
                    <a:pt x="381" y="585"/>
                  </a:lnTo>
                  <a:lnTo>
                    <a:pt x="396" y="581"/>
                  </a:lnTo>
                  <a:lnTo>
                    <a:pt x="410" y="575"/>
                  </a:lnTo>
                  <a:lnTo>
                    <a:pt x="424" y="569"/>
                  </a:lnTo>
                  <a:lnTo>
                    <a:pt x="438" y="563"/>
                  </a:lnTo>
                  <a:lnTo>
                    <a:pt x="451" y="557"/>
                  </a:lnTo>
                  <a:lnTo>
                    <a:pt x="460" y="538"/>
                  </a:lnTo>
                  <a:lnTo>
                    <a:pt x="461" y="517"/>
                  </a:lnTo>
                  <a:lnTo>
                    <a:pt x="458" y="495"/>
                  </a:lnTo>
                  <a:lnTo>
                    <a:pt x="453" y="471"/>
                  </a:lnTo>
                  <a:lnTo>
                    <a:pt x="448" y="448"/>
                  </a:lnTo>
                  <a:lnTo>
                    <a:pt x="448" y="426"/>
                  </a:lnTo>
                  <a:lnTo>
                    <a:pt x="454" y="405"/>
                  </a:lnTo>
                  <a:lnTo>
                    <a:pt x="472" y="386"/>
                  </a:lnTo>
                  <a:lnTo>
                    <a:pt x="475" y="374"/>
                  </a:lnTo>
                  <a:lnTo>
                    <a:pt x="473" y="361"/>
                  </a:lnTo>
                  <a:lnTo>
                    <a:pt x="469" y="352"/>
                  </a:lnTo>
                  <a:lnTo>
                    <a:pt x="457" y="348"/>
                  </a:lnTo>
                  <a:lnTo>
                    <a:pt x="466" y="311"/>
                  </a:lnTo>
                  <a:lnTo>
                    <a:pt x="480" y="278"/>
                  </a:lnTo>
                  <a:lnTo>
                    <a:pt x="499" y="246"/>
                  </a:lnTo>
                  <a:lnTo>
                    <a:pt x="523" y="217"/>
                  </a:lnTo>
                  <a:lnTo>
                    <a:pt x="550" y="189"/>
                  </a:lnTo>
                  <a:lnTo>
                    <a:pt x="579" y="164"/>
                  </a:lnTo>
                  <a:lnTo>
                    <a:pt x="610" y="141"/>
                  </a:lnTo>
                  <a:lnTo>
                    <a:pt x="642" y="119"/>
                  </a:lnTo>
                  <a:lnTo>
                    <a:pt x="657" y="107"/>
                  </a:lnTo>
                  <a:lnTo>
                    <a:pt x="671" y="94"/>
                  </a:lnTo>
                  <a:lnTo>
                    <a:pt x="686" y="81"/>
                  </a:lnTo>
                  <a:lnTo>
                    <a:pt x="702" y="68"/>
                  </a:lnTo>
                  <a:lnTo>
                    <a:pt x="716" y="55"/>
                  </a:lnTo>
                  <a:lnTo>
                    <a:pt x="731" y="42"/>
                  </a:lnTo>
                  <a:lnTo>
                    <a:pt x="745" y="32"/>
                  </a:lnTo>
                  <a:lnTo>
                    <a:pt x="760" y="22"/>
                  </a:lnTo>
                  <a:lnTo>
                    <a:pt x="760" y="33"/>
                  </a:lnTo>
                  <a:lnTo>
                    <a:pt x="764" y="43"/>
                  </a:lnTo>
                  <a:lnTo>
                    <a:pt x="773" y="52"/>
                  </a:lnTo>
                  <a:lnTo>
                    <a:pt x="783" y="58"/>
                  </a:lnTo>
                  <a:lnTo>
                    <a:pt x="802" y="57"/>
                  </a:lnTo>
                  <a:lnTo>
                    <a:pt x="821" y="54"/>
                  </a:lnTo>
                  <a:lnTo>
                    <a:pt x="839" y="48"/>
                  </a:lnTo>
                  <a:lnTo>
                    <a:pt x="855" y="40"/>
                  </a:lnTo>
                  <a:lnTo>
                    <a:pt x="871" y="32"/>
                  </a:lnTo>
                  <a:lnTo>
                    <a:pt x="885" y="22"/>
                  </a:lnTo>
                  <a:lnTo>
                    <a:pt x="900" y="11"/>
                  </a:lnTo>
                  <a:lnTo>
                    <a:pt x="913" y="0"/>
                  </a:lnTo>
                  <a:lnTo>
                    <a:pt x="912" y="94"/>
                  </a:lnTo>
                  <a:lnTo>
                    <a:pt x="907" y="189"/>
                  </a:lnTo>
                  <a:lnTo>
                    <a:pt x="903" y="282"/>
                  </a:lnTo>
                  <a:lnTo>
                    <a:pt x="901" y="377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7" name="Freeform 43"/>
            <p:cNvSpPr>
              <a:spLocks/>
            </p:cNvSpPr>
            <p:nvPr/>
          </p:nvSpPr>
          <p:spPr bwMode="auto">
            <a:xfrm>
              <a:off x="8235950" y="971551"/>
              <a:ext cx="34925" cy="50800"/>
            </a:xfrm>
            <a:custGeom>
              <a:avLst/>
              <a:gdLst/>
              <a:ahLst/>
              <a:cxnLst>
                <a:cxn ang="0">
                  <a:pos x="66" y="15"/>
                </a:cxn>
                <a:cxn ang="0">
                  <a:pos x="63" y="38"/>
                </a:cxn>
                <a:cxn ang="0">
                  <a:pos x="59" y="61"/>
                </a:cxn>
                <a:cxn ang="0">
                  <a:pos x="51" y="81"/>
                </a:cxn>
                <a:cxn ang="0">
                  <a:pos x="37" y="96"/>
                </a:cxn>
                <a:cxn ang="0">
                  <a:pos x="28" y="92"/>
                </a:cxn>
                <a:cxn ang="0">
                  <a:pos x="19" y="89"/>
                </a:cxn>
                <a:cxn ang="0">
                  <a:pos x="9" y="86"/>
                </a:cxn>
                <a:cxn ang="0">
                  <a:pos x="0" y="81"/>
                </a:cxn>
                <a:cxn ang="0">
                  <a:pos x="13" y="64"/>
                </a:cxn>
                <a:cxn ang="0">
                  <a:pos x="22" y="44"/>
                </a:cxn>
                <a:cxn ang="0">
                  <a:pos x="27" y="23"/>
                </a:cxn>
                <a:cxn ang="0">
                  <a:pos x="29" y="3"/>
                </a:cxn>
                <a:cxn ang="0">
                  <a:pos x="41" y="0"/>
                </a:cxn>
                <a:cxn ang="0">
                  <a:pos x="51" y="1"/>
                </a:cxn>
                <a:cxn ang="0">
                  <a:pos x="60" y="7"/>
                </a:cxn>
                <a:cxn ang="0">
                  <a:pos x="66" y="15"/>
                </a:cxn>
              </a:cxnLst>
              <a:rect l="0" t="0" r="r" b="b"/>
              <a:pathLst>
                <a:path w="66" h="96">
                  <a:moveTo>
                    <a:pt x="66" y="15"/>
                  </a:moveTo>
                  <a:lnTo>
                    <a:pt x="63" y="38"/>
                  </a:lnTo>
                  <a:lnTo>
                    <a:pt x="59" y="61"/>
                  </a:lnTo>
                  <a:lnTo>
                    <a:pt x="51" y="81"/>
                  </a:lnTo>
                  <a:lnTo>
                    <a:pt x="37" y="96"/>
                  </a:lnTo>
                  <a:lnTo>
                    <a:pt x="28" y="92"/>
                  </a:lnTo>
                  <a:lnTo>
                    <a:pt x="19" y="89"/>
                  </a:lnTo>
                  <a:lnTo>
                    <a:pt x="9" y="86"/>
                  </a:lnTo>
                  <a:lnTo>
                    <a:pt x="0" y="81"/>
                  </a:lnTo>
                  <a:lnTo>
                    <a:pt x="13" y="64"/>
                  </a:lnTo>
                  <a:lnTo>
                    <a:pt x="22" y="44"/>
                  </a:lnTo>
                  <a:lnTo>
                    <a:pt x="27" y="23"/>
                  </a:lnTo>
                  <a:lnTo>
                    <a:pt x="29" y="3"/>
                  </a:lnTo>
                  <a:lnTo>
                    <a:pt x="41" y="0"/>
                  </a:lnTo>
                  <a:lnTo>
                    <a:pt x="51" y="1"/>
                  </a:lnTo>
                  <a:lnTo>
                    <a:pt x="60" y="7"/>
                  </a:lnTo>
                  <a:lnTo>
                    <a:pt x="66" y="15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8" name="Freeform 44"/>
            <p:cNvSpPr>
              <a:spLocks/>
            </p:cNvSpPr>
            <p:nvPr/>
          </p:nvSpPr>
          <p:spPr bwMode="auto">
            <a:xfrm>
              <a:off x="7994650" y="1270001"/>
              <a:ext cx="69850" cy="30163"/>
            </a:xfrm>
            <a:custGeom>
              <a:avLst/>
              <a:gdLst/>
              <a:ahLst/>
              <a:cxnLst>
                <a:cxn ang="0">
                  <a:pos x="131" y="25"/>
                </a:cxn>
                <a:cxn ang="0">
                  <a:pos x="127" y="33"/>
                </a:cxn>
                <a:cxn ang="0">
                  <a:pos x="124" y="42"/>
                </a:cxn>
                <a:cxn ang="0">
                  <a:pos x="118" y="49"/>
                </a:cxn>
                <a:cxn ang="0">
                  <a:pos x="111" y="57"/>
                </a:cxn>
                <a:cxn ang="0">
                  <a:pos x="96" y="57"/>
                </a:cxn>
                <a:cxn ang="0">
                  <a:pos x="81" y="57"/>
                </a:cxn>
                <a:cxn ang="0">
                  <a:pos x="67" y="57"/>
                </a:cxn>
                <a:cxn ang="0">
                  <a:pos x="52" y="55"/>
                </a:cxn>
                <a:cxn ang="0">
                  <a:pos x="39" y="54"/>
                </a:cxn>
                <a:cxn ang="0">
                  <a:pos x="25" y="52"/>
                </a:cxn>
                <a:cxn ang="0">
                  <a:pos x="11" y="49"/>
                </a:cxn>
                <a:cxn ang="0">
                  <a:pos x="0" y="45"/>
                </a:cxn>
                <a:cxn ang="0">
                  <a:pos x="4" y="33"/>
                </a:cxn>
                <a:cxn ang="0">
                  <a:pos x="10" y="22"/>
                </a:cxn>
                <a:cxn ang="0">
                  <a:pos x="17" y="12"/>
                </a:cxn>
                <a:cxn ang="0">
                  <a:pos x="25" y="0"/>
                </a:cxn>
                <a:cxn ang="0">
                  <a:pos x="39" y="0"/>
                </a:cxn>
                <a:cxn ang="0">
                  <a:pos x="54" y="1"/>
                </a:cxn>
                <a:cxn ang="0">
                  <a:pos x="68" y="3"/>
                </a:cxn>
                <a:cxn ang="0">
                  <a:pos x="81" y="6"/>
                </a:cxn>
                <a:cxn ang="0">
                  <a:pos x="95" y="9"/>
                </a:cxn>
                <a:cxn ang="0">
                  <a:pos x="108" y="13"/>
                </a:cxn>
                <a:cxn ang="0">
                  <a:pos x="119" y="19"/>
                </a:cxn>
                <a:cxn ang="0">
                  <a:pos x="131" y="25"/>
                </a:cxn>
              </a:cxnLst>
              <a:rect l="0" t="0" r="r" b="b"/>
              <a:pathLst>
                <a:path w="131" h="57">
                  <a:moveTo>
                    <a:pt x="131" y="25"/>
                  </a:moveTo>
                  <a:lnTo>
                    <a:pt x="127" y="33"/>
                  </a:lnTo>
                  <a:lnTo>
                    <a:pt x="124" y="42"/>
                  </a:lnTo>
                  <a:lnTo>
                    <a:pt x="118" y="49"/>
                  </a:lnTo>
                  <a:lnTo>
                    <a:pt x="111" y="57"/>
                  </a:lnTo>
                  <a:lnTo>
                    <a:pt x="96" y="57"/>
                  </a:lnTo>
                  <a:lnTo>
                    <a:pt x="81" y="57"/>
                  </a:lnTo>
                  <a:lnTo>
                    <a:pt x="67" y="57"/>
                  </a:lnTo>
                  <a:lnTo>
                    <a:pt x="52" y="55"/>
                  </a:lnTo>
                  <a:lnTo>
                    <a:pt x="39" y="54"/>
                  </a:lnTo>
                  <a:lnTo>
                    <a:pt x="25" y="52"/>
                  </a:lnTo>
                  <a:lnTo>
                    <a:pt x="11" y="49"/>
                  </a:lnTo>
                  <a:lnTo>
                    <a:pt x="0" y="45"/>
                  </a:lnTo>
                  <a:lnTo>
                    <a:pt x="4" y="33"/>
                  </a:lnTo>
                  <a:lnTo>
                    <a:pt x="10" y="22"/>
                  </a:lnTo>
                  <a:lnTo>
                    <a:pt x="17" y="12"/>
                  </a:lnTo>
                  <a:lnTo>
                    <a:pt x="25" y="0"/>
                  </a:lnTo>
                  <a:lnTo>
                    <a:pt x="39" y="0"/>
                  </a:lnTo>
                  <a:lnTo>
                    <a:pt x="54" y="1"/>
                  </a:lnTo>
                  <a:lnTo>
                    <a:pt x="68" y="3"/>
                  </a:lnTo>
                  <a:lnTo>
                    <a:pt x="81" y="6"/>
                  </a:lnTo>
                  <a:lnTo>
                    <a:pt x="95" y="9"/>
                  </a:lnTo>
                  <a:lnTo>
                    <a:pt x="108" y="13"/>
                  </a:lnTo>
                  <a:lnTo>
                    <a:pt x="119" y="19"/>
                  </a:lnTo>
                  <a:lnTo>
                    <a:pt x="131" y="25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9" name="Freeform 45"/>
            <p:cNvSpPr>
              <a:spLocks/>
            </p:cNvSpPr>
            <p:nvPr/>
          </p:nvSpPr>
          <p:spPr bwMode="auto">
            <a:xfrm>
              <a:off x="8264525" y="960438"/>
              <a:ext cx="50800" cy="117475"/>
            </a:xfrm>
            <a:custGeom>
              <a:avLst/>
              <a:gdLst/>
              <a:ahLst/>
              <a:cxnLst>
                <a:cxn ang="0">
                  <a:pos x="93" y="49"/>
                </a:cxn>
                <a:cxn ang="0">
                  <a:pos x="96" y="72"/>
                </a:cxn>
                <a:cxn ang="0">
                  <a:pos x="98" y="97"/>
                </a:cxn>
                <a:cxn ang="0">
                  <a:pos x="96" y="122"/>
                </a:cxn>
                <a:cxn ang="0">
                  <a:pos x="93" y="145"/>
                </a:cxn>
                <a:cxn ang="0">
                  <a:pos x="86" y="167"/>
                </a:cxn>
                <a:cxn ang="0">
                  <a:pos x="77" y="189"/>
                </a:cxn>
                <a:cxn ang="0">
                  <a:pos x="66" y="206"/>
                </a:cxn>
                <a:cxn ang="0">
                  <a:pos x="50" y="222"/>
                </a:cxn>
                <a:cxn ang="0">
                  <a:pos x="42" y="221"/>
                </a:cxn>
                <a:cxn ang="0">
                  <a:pos x="35" y="219"/>
                </a:cxn>
                <a:cxn ang="0">
                  <a:pos x="26" y="219"/>
                </a:cxn>
                <a:cxn ang="0">
                  <a:pos x="19" y="219"/>
                </a:cxn>
                <a:cxn ang="0">
                  <a:pos x="12" y="218"/>
                </a:cxn>
                <a:cxn ang="0">
                  <a:pos x="6" y="214"/>
                </a:cxn>
                <a:cxn ang="0">
                  <a:pos x="2" y="208"/>
                </a:cxn>
                <a:cxn ang="0">
                  <a:pos x="0" y="199"/>
                </a:cxn>
                <a:cxn ang="0">
                  <a:pos x="9" y="182"/>
                </a:cxn>
                <a:cxn ang="0">
                  <a:pos x="15" y="161"/>
                </a:cxn>
                <a:cxn ang="0">
                  <a:pos x="16" y="139"/>
                </a:cxn>
                <a:cxn ang="0">
                  <a:pos x="12" y="119"/>
                </a:cxn>
                <a:cxn ang="0">
                  <a:pos x="29" y="96"/>
                </a:cxn>
                <a:cxn ang="0">
                  <a:pos x="38" y="67"/>
                </a:cxn>
                <a:cxn ang="0">
                  <a:pos x="38" y="36"/>
                </a:cxn>
                <a:cxn ang="0">
                  <a:pos x="34" y="5"/>
                </a:cxn>
                <a:cxn ang="0">
                  <a:pos x="41" y="4"/>
                </a:cxn>
                <a:cxn ang="0">
                  <a:pos x="47" y="2"/>
                </a:cxn>
                <a:cxn ang="0">
                  <a:pos x="54" y="1"/>
                </a:cxn>
                <a:cxn ang="0">
                  <a:pos x="61" y="1"/>
                </a:cxn>
                <a:cxn ang="0">
                  <a:pos x="69" y="0"/>
                </a:cxn>
                <a:cxn ang="0">
                  <a:pos x="76" y="1"/>
                </a:cxn>
                <a:cxn ang="0">
                  <a:pos x="83" y="2"/>
                </a:cxn>
                <a:cxn ang="0">
                  <a:pos x="92" y="5"/>
                </a:cxn>
                <a:cxn ang="0">
                  <a:pos x="93" y="49"/>
                </a:cxn>
              </a:cxnLst>
              <a:rect l="0" t="0" r="r" b="b"/>
              <a:pathLst>
                <a:path w="98" h="222">
                  <a:moveTo>
                    <a:pt x="93" y="49"/>
                  </a:moveTo>
                  <a:lnTo>
                    <a:pt x="96" y="72"/>
                  </a:lnTo>
                  <a:lnTo>
                    <a:pt x="98" y="97"/>
                  </a:lnTo>
                  <a:lnTo>
                    <a:pt x="96" y="122"/>
                  </a:lnTo>
                  <a:lnTo>
                    <a:pt x="93" y="145"/>
                  </a:lnTo>
                  <a:lnTo>
                    <a:pt x="86" y="167"/>
                  </a:lnTo>
                  <a:lnTo>
                    <a:pt x="77" y="189"/>
                  </a:lnTo>
                  <a:lnTo>
                    <a:pt x="66" y="206"/>
                  </a:lnTo>
                  <a:lnTo>
                    <a:pt x="50" y="222"/>
                  </a:lnTo>
                  <a:lnTo>
                    <a:pt x="42" y="221"/>
                  </a:lnTo>
                  <a:lnTo>
                    <a:pt x="35" y="219"/>
                  </a:lnTo>
                  <a:lnTo>
                    <a:pt x="26" y="219"/>
                  </a:lnTo>
                  <a:lnTo>
                    <a:pt x="19" y="219"/>
                  </a:lnTo>
                  <a:lnTo>
                    <a:pt x="12" y="218"/>
                  </a:lnTo>
                  <a:lnTo>
                    <a:pt x="6" y="214"/>
                  </a:lnTo>
                  <a:lnTo>
                    <a:pt x="2" y="208"/>
                  </a:lnTo>
                  <a:lnTo>
                    <a:pt x="0" y="199"/>
                  </a:lnTo>
                  <a:lnTo>
                    <a:pt x="9" y="182"/>
                  </a:lnTo>
                  <a:lnTo>
                    <a:pt x="15" y="161"/>
                  </a:lnTo>
                  <a:lnTo>
                    <a:pt x="16" y="139"/>
                  </a:lnTo>
                  <a:lnTo>
                    <a:pt x="12" y="119"/>
                  </a:lnTo>
                  <a:lnTo>
                    <a:pt x="29" y="96"/>
                  </a:lnTo>
                  <a:lnTo>
                    <a:pt x="38" y="67"/>
                  </a:lnTo>
                  <a:lnTo>
                    <a:pt x="38" y="36"/>
                  </a:lnTo>
                  <a:lnTo>
                    <a:pt x="34" y="5"/>
                  </a:lnTo>
                  <a:lnTo>
                    <a:pt x="41" y="4"/>
                  </a:lnTo>
                  <a:lnTo>
                    <a:pt x="47" y="2"/>
                  </a:lnTo>
                  <a:lnTo>
                    <a:pt x="54" y="1"/>
                  </a:lnTo>
                  <a:lnTo>
                    <a:pt x="61" y="1"/>
                  </a:lnTo>
                  <a:lnTo>
                    <a:pt x="69" y="0"/>
                  </a:lnTo>
                  <a:lnTo>
                    <a:pt x="76" y="1"/>
                  </a:lnTo>
                  <a:lnTo>
                    <a:pt x="83" y="2"/>
                  </a:lnTo>
                  <a:lnTo>
                    <a:pt x="92" y="5"/>
                  </a:lnTo>
                  <a:lnTo>
                    <a:pt x="93" y="49"/>
                  </a:lnTo>
                  <a:close/>
                </a:path>
              </a:pathLst>
            </a:custGeom>
            <a:solidFill>
              <a:srgbClr val="F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0" name="Freeform 46"/>
            <p:cNvSpPr>
              <a:spLocks/>
            </p:cNvSpPr>
            <p:nvPr/>
          </p:nvSpPr>
          <p:spPr bwMode="auto">
            <a:xfrm>
              <a:off x="8247063" y="1035051"/>
              <a:ext cx="15875" cy="41275"/>
            </a:xfrm>
            <a:custGeom>
              <a:avLst/>
              <a:gdLst/>
              <a:ahLst/>
              <a:cxnLst>
                <a:cxn ang="0">
                  <a:pos x="30" y="11"/>
                </a:cxn>
                <a:cxn ang="0">
                  <a:pos x="27" y="29"/>
                </a:cxn>
                <a:cxn ang="0">
                  <a:pos x="22" y="46"/>
                </a:cxn>
                <a:cxn ang="0">
                  <a:pos x="14" y="64"/>
                </a:cxn>
                <a:cxn ang="0">
                  <a:pos x="4" y="77"/>
                </a:cxn>
                <a:cxn ang="0">
                  <a:pos x="0" y="61"/>
                </a:cxn>
                <a:cxn ang="0">
                  <a:pos x="0" y="42"/>
                </a:cxn>
                <a:cxn ang="0">
                  <a:pos x="3" y="23"/>
                </a:cxn>
                <a:cxn ang="0">
                  <a:pos x="4" y="4"/>
                </a:cxn>
                <a:cxn ang="0">
                  <a:pos x="11" y="1"/>
                </a:cxn>
                <a:cxn ang="0">
                  <a:pos x="20" y="0"/>
                </a:cxn>
                <a:cxn ang="0">
                  <a:pos x="27" y="3"/>
                </a:cxn>
                <a:cxn ang="0">
                  <a:pos x="30" y="11"/>
                </a:cxn>
              </a:cxnLst>
              <a:rect l="0" t="0" r="r" b="b"/>
              <a:pathLst>
                <a:path w="30" h="77">
                  <a:moveTo>
                    <a:pt x="30" y="11"/>
                  </a:moveTo>
                  <a:lnTo>
                    <a:pt x="27" y="29"/>
                  </a:lnTo>
                  <a:lnTo>
                    <a:pt x="22" y="46"/>
                  </a:lnTo>
                  <a:lnTo>
                    <a:pt x="14" y="64"/>
                  </a:lnTo>
                  <a:lnTo>
                    <a:pt x="4" y="77"/>
                  </a:lnTo>
                  <a:lnTo>
                    <a:pt x="0" y="61"/>
                  </a:lnTo>
                  <a:lnTo>
                    <a:pt x="0" y="42"/>
                  </a:lnTo>
                  <a:lnTo>
                    <a:pt x="3" y="23"/>
                  </a:lnTo>
                  <a:lnTo>
                    <a:pt x="4" y="4"/>
                  </a:lnTo>
                  <a:lnTo>
                    <a:pt x="11" y="1"/>
                  </a:lnTo>
                  <a:lnTo>
                    <a:pt x="20" y="0"/>
                  </a:lnTo>
                  <a:lnTo>
                    <a:pt x="27" y="3"/>
                  </a:lnTo>
                  <a:lnTo>
                    <a:pt x="30" y="11"/>
                  </a:lnTo>
                  <a:close/>
                </a:path>
              </a:pathLst>
            </a:custGeom>
            <a:solidFill>
              <a:srgbClr val="F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1" name="Freeform 47"/>
            <p:cNvSpPr>
              <a:spLocks/>
            </p:cNvSpPr>
            <p:nvPr/>
          </p:nvSpPr>
          <p:spPr bwMode="auto">
            <a:xfrm>
              <a:off x="7948613" y="1303338"/>
              <a:ext cx="112713" cy="80963"/>
            </a:xfrm>
            <a:custGeom>
              <a:avLst/>
              <a:gdLst/>
              <a:ahLst/>
              <a:cxnLst>
                <a:cxn ang="0">
                  <a:pos x="201" y="18"/>
                </a:cxn>
                <a:cxn ang="0">
                  <a:pos x="203" y="40"/>
                </a:cxn>
                <a:cxn ang="0">
                  <a:pos x="207" y="64"/>
                </a:cxn>
                <a:cxn ang="0">
                  <a:pos x="212" y="85"/>
                </a:cxn>
                <a:cxn ang="0">
                  <a:pos x="213" y="110"/>
                </a:cxn>
                <a:cxn ang="0">
                  <a:pos x="199" y="119"/>
                </a:cxn>
                <a:cxn ang="0">
                  <a:pos x="185" y="126"/>
                </a:cxn>
                <a:cxn ang="0">
                  <a:pos x="169" y="133"/>
                </a:cxn>
                <a:cxn ang="0">
                  <a:pos x="155" y="141"/>
                </a:cxn>
                <a:cxn ang="0">
                  <a:pos x="137" y="147"/>
                </a:cxn>
                <a:cxn ang="0">
                  <a:pos x="121" y="150"/>
                </a:cxn>
                <a:cxn ang="0">
                  <a:pos x="104" y="152"/>
                </a:cxn>
                <a:cxn ang="0">
                  <a:pos x="86" y="152"/>
                </a:cxn>
                <a:cxn ang="0">
                  <a:pos x="78" y="142"/>
                </a:cxn>
                <a:cxn ang="0">
                  <a:pos x="69" y="132"/>
                </a:cxn>
                <a:cxn ang="0">
                  <a:pos x="59" y="123"/>
                </a:cxn>
                <a:cxn ang="0">
                  <a:pos x="48" y="115"/>
                </a:cxn>
                <a:cxn ang="0">
                  <a:pos x="38" y="107"/>
                </a:cxn>
                <a:cxn ang="0">
                  <a:pos x="27" y="99"/>
                </a:cxn>
                <a:cxn ang="0">
                  <a:pos x="16" y="91"/>
                </a:cxn>
                <a:cxn ang="0">
                  <a:pos x="5" y="83"/>
                </a:cxn>
                <a:cxn ang="0">
                  <a:pos x="21" y="83"/>
                </a:cxn>
                <a:cxn ang="0">
                  <a:pos x="35" y="80"/>
                </a:cxn>
                <a:cxn ang="0">
                  <a:pos x="50" y="75"/>
                </a:cxn>
                <a:cxn ang="0">
                  <a:pos x="65" y="68"/>
                </a:cxn>
                <a:cxn ang="0">
                  <a:pos x="78" y="58"/>
                </a:cxn>
                <a:cxn ang="0">
                  <a:pos x="89" y="48"/>
                </a:cxn>
                <a:cxn ang="0">
                  <a:pos x="99" y="36"/>
                </a:cxn>
                <a:cxn ang="0">
                  <a:pos x="108" y="23"/>
                </a:cxn>
                <a:cxn ang="0">
                  <a:pos x="105" y="20"/>
                </a:cxn>
                <a:cxn ang="0">
                  <a:pos x="102" y="18"/>
                </a:cxn>
                <a:cxn ang="0">
                  <a:pos x="98" y="18"/>
                </a:cxn>
                <a:cxn ang="0">
                  <a:pos x="95" y="18"/>
                </a:cxn>
                <a:cxn ang="0">
                  <a:pos x="85" y="27"/>
                </a:cxn>
                <a:cxn ang="0">
                  <a:pos x="73" y="37"/>
                </a:cxn>
                <a:cxn ang="0">
                  <a:pos x="63" y="46"/>
                </a:cxn>
                <a:cxn ang="0">
                  <a:pos x="51" y="55"/>
                </a:cxn>
                <a:cxn ang="0">
                  <a:pos x="40" y="61"/>
                </a:cxn>
                <a:cxn ang="0">
                  <a:pos x="27" y="65"/>
                </a:cxn>
                <a:cxn ang="0">
                  <a:pos x="14" y="65"/>
                </a:cxn>
                <a:cxn ang="0">
                  <a:pos x="0" y="62"/>
                </a:cxn>
                <a:cxn ang="0">
                  <a:pos x="8" y="59"/>
                </a:cxn>
                <a:cxn ang="0">
                  <a:pos x="16" y="55"/>
                </a:cxn>
                <a:cxn ang="0">
                  <a:pos x="28" y="48"/>
                </a:cxn>
                <a:cxn ang="0">
                  <a:pos x="40" y="40"/>
                </a:cxn>
                <a:cxn ang="0">
                  <a:pos x="50" y="32"/>
                </a:cxn>
                <a:cxn ang="0">
                  <a:pos x="60" y="21"/>
                </a:cxn>
                <a:cxn ang="0">
                  <a:pos x="69" y="11"/>
                </a:cxn>
                <a:cxn ang="0">
                  <a:pos x="75" y="0"/>
                </a:cxn>
                <a:cxn ang="0">
                  <a:pos x="88" y="7"/>
                </a:cxn>
                <a:cxn ang="0">
                  <a:pos x="102" y="11"/>
                </a:cxn>
                <a:cxn ang="0">
                  <a:pos x="118" y="13"/>
                </a:cxn>
                <a:cxn ang="0">
                  <a:pos x="136" y="13"/>
                </a:cxn>
                <a:cxn ang="0">
                  <a:pos x="152" y="13"/>
                </a:cxn>
                <a:cxn ang="0">
                  <a:pos x="169" y="13"/>
                </a:cxn>
                <a:cxn ang="0">
                  <a:pos x="185" y="14"/>
                </a:cxn>
                <a:cxn ang="0">
                  <a:pos x="201" y="18"/>
                </a:cxn>
              </a:cxnLst>
              <a:rect l="0" t="0" r="r" b="b"/>
              <a:pathLst>
                <a:path w="213" h="152">
                  <a:moveTo>
                    <a:pt x="201" y="18"/>
                  </a:moveTo>
                  <a:lnTo>
                    <a:pt x="203" y="40"/>
                  </a:lnTo>
                  <a:lnTo>
                    <a:pt x="207" y="64"/>
                  </a:lnTo>
                  <a:lnTo>
                    <a:pt x="212" y="85"/>
                  </a:lnTo>
                  <a:lnTo>
                    <a:pt x="213" y="110"/>
                  </a:lnTo>
                  <a:lnTo>
                    <a:pt x="199" y="119"/>
                  </a:lnTo>
                  <a:lnTo>
                    <a:pt x="185" y="126"/>
                  </a:lnTo>
                  <a:lnTo>
                    <a:pt x="169" y="133"/>
                  </a:lnTo>
                  <a:lnTo>
                    <a:pt x="155" y="141"/>
                  </a:lnTo>
                  <a:lnTo>
                    <a:pt x="137" y="147"/>
                  </a:lnTo>
                  <a:lnTo>
                    <a:pt x="121" y="150"/>
                  </a:lnTo>
                  <a:lnTo>
                    <a:pt x="104" y="152"/>
                  </a:lnTo>
                  <a:lnTo>
                    <a:pt x="86" y="152"/>
                  </a:lnTo>
                  <a:lnTo>
                    <a:pt x="78" y="142"/>
                  </a:lnTo>
                  <a:lnTo>
                    <a:pt x="69" y="132"/>
                  </a:lnTo>
                  <a:lnTo>
                    <a:pt x="59" y="123"/>
                  </a:lnTo>
                  <a:lnTo>
                    <a:pt x="48" y="115"/>
                  </a:lnTo>
                  <a:lnTo>
                    <a:pt x="38" y="107"/>
                  </a:lnTo>
                  <a:lnTo>
                    <a:pt x="27" y="99"/>
                  </a:lnTo>
                  <a:lnTo>
                    <a:pt x="16" y="91"/>
                  </a:lnTo>
                  <a:lnTo>
                    <a:pt x="5" y="83"/>
                  </a:lnTo>
                  <a:lnTo>
                    <a:pt x="21" y="83"/>
                  </a:lnTo>
                  <a:lnTo>
                    <a:pt x="35" y="80"/>
                  </a:lnTo>
                  <a:lnTo>
                    <a:pt x="50" y="75"/>
                  </a:lnTo>
                  <a:lnTo>
                    <a:pt x="65" y="68"/>
                  </a:lnTo>
                  <a:lnTo>
                    <a:pt x="78" y="58"/>
                  </a:lnTo>
                  <a:lnTo>
                    <a:pt x="89" y="48"/>
                  </a:lnTo>
                  <a:lnTo>
                    <a:pt x="99" y="36"/>
                  </a:lnTo>
                  <a:lnTo>
                    <a:pt x="108" y="23"/>
                  </a:lnTo>
                  <a:lnTo>
                    <a:pt x="105" y="20"/>
                  </a:lnTo>
                  <a:lnTo>
                    <a:pt x="102" y="18"/>
                  </a:lnTo>
                  <a:lnTo>
                    <a:pt x="98" y="18"/>
                  </a:lnTo>
                  <a:lnTo>
                    <a:pt x="95" y="18"/>
                  </a:lnTo>
                  <a:lnTo>
                    <a:pt x="85" y="27"/>
                  </a:lnTo>
                  <a:lnTo>
                    <a:pt x="73" y="37"/>
                  </a:lnTo>
                  <a:lnTo>
                    <a:pt x="63" y="46"/>
                  </a:lnTo>
                  <a:lnTo>
                    <a:pt x="51" y="55"/>
                  </a:lnTo>
                  <a:lnTo>
                    <a:pt x="40" y="61"/>
                  </a:lnTo>
                  <a:lnTo>
                    <a:pt x="27" y="65"/>
                  </a:lnTo>
                  <a:lnTo>
                    <a:pt x="14" y="65"/>
                  </a:lnTo>
                  <a:lnTo>
                    <a:pt x="0" y="62"/>
                  </a:lnTo>
                  <a:lnTo>
                    <a:pt x="8" y="59"/>
                  </a:lnTo>
                  <a:lnTo>
                    <a:pt x="16" y="55"/>
                  </a:lnTo>
                  <a:lnTo>
                    <a:pt x="28" y="48"/>
                  </a:lnTo>
                  <a:lnTo>
                    <a:pt x="40" y="40"/>
                  </a:lnTo>
                  <a:lnTo>
                    <a:pt x="50" y="32"/>
                  </a:lnTo>
                  <a:lnTo>
                    <a:pt x="60" y="21"/>
                  </a:lnTo>
                  <a:lnTo>
                    <a:pt x="69" y="11"/>
                  </a:lnTo>
                  <a:lnTo>
                    <a:pt x="75" y="0"/>
                  </a:lnTo>
                  <a:lnTo>
                    <a:pt x="88" y="7"/>
                  </a:lnTo>
                  <a:lnTo>
                    <a:pt x="102" y="11"/>
                  </a:lnTo>
                  <a:lnTo>
                    <a:pt x="118" y="13"/>
                  </a:lnTo>
                  <a:lnTo>
                    <a:pt x="136" y="13"/>
                  </a:lnTo>
                  <a:lnTo>
                    <a:pt x="152" y="13"/>
                  </a:lnTo>
                  <a:lnTo>
                    <a:pt x="169" y="13"/>
                  </a:lnTo>
                  <a:lnTo>
                    <a:pt x="185" y="14"/>
                  </a:lnTo>
                  <a:lnTo>
                    <a:pt x="201" y="18"/>
                  </a:lnTo>
                  <a:close/>
                </a:path>
              </a:pathLst>
            </a:custGeom>
            <a:solidFill>
              <a:srgbClr val="F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2" name="Freeform 48"/>
            <p:cNvSpPr>
              <a:spLocks/>
            </p:cNvSpPr>
            <p:nvPr/>
          </p:nvSpPr>
          <p:spPr bwMode="auto">
            <a:xfrm>
              <a:off x="8243888" y="1082676"/>
              <a:ext cx="38100" cy="15875"/>
            </a:xfrm>
            <a:custGeom>
              <a:avLst/>
              <a:gdLst/>
              <a:ahLst/>
              <a:cxnLst>
                <a:cxn ang="0">
                  <a:pos x="72" y="9"/>
                </a:cxn>
                <a:cxn ang="0">
                  <a:pos x="64" y="16"/>
                </a:cxn>
                <a:cxn ang="0">
                  <a:pos x="57" y="20"/>
                </a:cxn>
                <a:cxn ang="0">
                  <a:pos x="48" y="23"/>
                </a:cxn>
                <a:cxn ang="0">
                  <a:pos x="40" y="25"/>
                </a:cxn>
                <a:cxn ang="0">
                  <a:pos x="29" y="26"/>
                </a:cxn>
                <a:cxn ang="0">
                  <a:pos x="19" y="26"/>
                </a:cxn>
                <a:cxn ang="0">
                  <a:pos x="11" y="28"/>
                </a:cxn>
                <a:cxn ang="0">
                  <a:pos x="0" y="29"/>
                </a:cxn>
                <a:cxn ang="0">
                  <a:pos x="0" y="19"/>
                </a:cxn>
                <a:cxn ang="0">
                  <a:pos x="2" y="10"/>
                </a:cxn>
                <a:cxn ang="0">
                  <a:pos x="5" y="3"/>
                </a:cxn>
                <a:cxn ang="0">
                  <a:pos x="13" y="0"/>
                </a:cxn>
                <a:cxn ang="0">
                  <a:pos x="21" y="2"/>
                </a:cxn>
                <a:cxn ang="0">
                  <a:pos x="28" y="2"/>
                </a:cxn>
                <a:cxn ang="0">
                  <a:pos x="37" y="3"/>
                </a:cxn>
                <a:cxn ang="0">
                  <a:pos x="44" y="3"/>
                </a:cxn>
                <a:cxn ang="0">
                  <a:pos x="51" y="4"/>
                </a:cxn>
                <a:cxn ang="0">
                  <a:pos x="59" y="6"/>
                </a:cxn>
                <a:cxn ang="0">
                  <a:pos x="64" y="7"/>
                </a:cxn>
                <a:cxn ang="0">
                  <a:pos x="72" y="9"/>
                </a:cxn>
              </a:cxnLst>
              <a:rect l="0" t="0" r="r" b="b"/>
              <a:pathLst>
                <a:path w="72" h="29">
                  <a:moveTo>
                    <a:pt x="72" y="9"/>
                  </a:moveTo>
                  <a:lnTo>
                    <a:pt x="64" y="16"/>
                  </a:lnTo>
                  <a:lnTo>
                    <a:pt x="57" y="20"/>
                  </a:lnTo>
                  <a:lnTo>
                    <a:pt x="48" y="23"/>
                  </a:lnTo>
                  <a:lnTo>
                    <a:pt x="40" y="25"/>
                  </a:lnTo>
                  <a:lnTo>
                    <a:pt x="29" y="26"/>
                  </a:lnTo>
                  <a:lnTo>
                    <a:pt x="19" y="26"/>
                  </a:lnTo>
                  <a:lnTo>
                    <a:pt x="11" y="28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2" y="10"/>
                  </a:lnTo>
                  <a:lnTo>
                    <a:pt x="5" y="3"/>
                  </a:lnTo>
                  <a:lnTo>
                    <a:pt x="13" y="0"/>
                  </a:lnTo>
                  <a:lnTo>
                    <a:pt x="21" y="2"/>
                  </a:lnTo>
                  <a:lnTo>
                    <a:pt x="28" y="2"/>
                  </a:lnTo>
                  <a:lnTo>
                    <a:pt x="37" y="3"/>
                  </a:lnTo>
                  <a:lnTo>
                    <a:pt x="44" y="3"/>
                  </a:lnTo>
                  <a:lnTo>
                    <a:pt x="51" y="4"/>
                  </a:lnTo>
                  <a:lnTo>
                    <a:pt x="59" y="6"/>
                  </a:lnTo>
                  <a:lnTo>
                    <a:pt x="64" y="7"/>
                  </a:lnTo>
                  <a:lnTo>
                    <a:pt x="72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3" name="Freeform 49"/>
            <p:cNvSpPr>
              <a:spLocks/>
            </p:cNvSpPr>
            <p:nvPr/>
          </p:nvSpPr>
          <p:spPr bwMode="auto">
            <a:xfrm>
              <a:off x="7915275" y="1350963"/>
              <a:ext cx="57150" cy="33338"/>
            </a:xfrm>
            <a:custGeom>
              <a:avLst/>
              <a:gdLst/>
              <a:ahLst/>
              <a:cxnLst>
                <a:cxn ang="0">
                  <a:pos x="110" y="59"/>
                </a:cxn>
                <a:cxn ang="0">
                  <a:pos x="95" y="60"/>
                </a:cxn>
                <a:cxn ang="0">
                  <a:pos x="82" y="61"/>
                </a:cxn>
                <a:cxn ang="0">
                  <a:pos x="67" y="61"/>
                </a:cxn>
                <a:cxn ang="0">
                  <a:pos x="53" y="61"/>
                </a:cxn>
                <a:cxn ang="0">
                  <a:pos x="38" y="60"/>
                </a:cxn>
                <a:cxn ang="0">
                  <a:pos x="25" y="56"/>
                </a:cxn>
                <a:cxn ang="0">
                  <a:pos x="12" y="50"/>
                </a:cxn>
                <a:cxn ang="0">
                  <a:pos x="0" y="40"/>
                </a:cxn>
                <a:cxn ang="0">
                  <a:pos x="6" y="26"/>
                </a:cxn>
                <a:cxn ang="0">
                  <a:pos x="12" y="10"/>
                </a:cxn>
                <a:cxn ang="0">
                  <a:pos x="22" y="0"/>
                </a:cxn>
                <a:cxn ang="0">
                  <a:pos x="40" y="3"/>
                </a:cxn>
                <a:cxn ang="0">
                  <a:pos x="50" y="10"/>
                </a:cxn>
                <a:cxn ang="0">
                  <a:pos x="59" y="16"/>
                </a:cxn>
                <a:cxn ang="0">
                  <a:pos x="67" y="24"/>
                </a:cxn>
                <a:cxn ang="0">
                  <a:pos x="76" y="31"/>
                </a:cxn>
                <a:cxn ang="0">
                  <a:pos x="83" y="38"/>
                </a:cxn>
                <a:cxn ang="0">
                  <a:pos x="92" y="45"/>
                </a:cxn>
                <a:cxn ang="0">
                  <a:pos x="101" y="51"/>
                </a:cxn>
                <a:cxn ang="0">
                  <a:pos x="110" y="59"/>
                </a:cxn>
              </a:cxnLst>
              <a:rect l="0" t="0" r="r" b="b"/>
              <a:pathLst>
                <a:path w="110" h="61">
                  <a:moveTo>
                    <a:pt x="110" y="59"/>
                  </a:moveTo>
                  <a:lnTo>
                    <a:pt x="95" y="60"/>
                  </a:lnTo>
                  <a:lnTo>
                    <a:pt x="82" y="61"/>
                  </a:lnTo>
                  <a:lnTo>
                    <a:pt x="67" y="61"/>
                  </a:lnTo>
                  <a:lnTo>
                    <a:pt x="53" y="61"/>
                  </a:lnTo>
                  <a:lnTo>
                    <a:pt x="38" y="60"/>
                  </a:lnTo>
                  <a:lnTo>
                    <a:pt x="25" y="56"/>
                  </a:lnTo>
                  <a:lnTo>
                    <a:pt x="12" y="50"/>
                  </a:lnTo>
                  <a:lnTo>
                    <a:pt x="0" y="40"/>
                  </a:lnTo>
                  <a:lnTo>
                    <a:pt x="6" y="26"/>
                  </a:lnTo>
                  <a:lnTo>
                    <a:pt x="12" y="10"/>
                  </a:lnTo>
                  <a:lnTo>
                    <a:pt x="22" y="0"/>
                  </a:lnTo>
                  <a:lnTo>
                    <a:pt x="40" y="3"/>
                  </a:lnTo>
                  <a:lnTo>
                    <a:pt x="50" y="10"/>
                  </a:lnTo>
                  <a:lnTo>
                    <a:pt x="59" y="16"/>
                  </a:lnTo>
                  <a:lnTo>
                    <a:pt x="67" y="24"/>
                  </a:lnTo>
                  <a:lnTo>
                    <a:pt x="76" y="31"/>
                  </a:lnTo>
                  <a:lnTo>
                    <a:pt x="83" y="38"/>
                  </a:lnTo>
                  <a:lnTo>
                    <a:pt x="92" y="45"/>
                  </a:lnTo>
                  <a:lnTo>
                    <a:pt x="101" y="51"/>
                  </a:lnTo>
                  <a:lnTo>
                    <a:pt x="110" y="5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4" name="Freeform 50"/>
            <p:cNvSpPr>
              <a:spLocks/>
            </p:cNvSpPr>
            <p:nvPr/>
          </p:nvSpPr>
          <p:spPr bwMode="auto">
            <a:xfrm>
              <a:off x="7705725" y="735013"/>
              <a:ext cx="185738" cy="838200"/>
            </a:xfrm>
            <a:custGeom>
              <a:avLst/>
              <a:gdLst/>
              <a:ahLst/>
              <a:cxnLst>
                <a:cxn ang="0">
                  <a:pos x="351" y="115"/>
                </a:cxn>
                <a:cxn ang="0">
                  <a:pos x="339" y="245"/>
                </a:cxn>
                <a:cxn ang="0">
                  <a:pos x="326" y="376"/>
                </a:cxn>
                <a:cxn ang="0">
                  <a:pos x="314" y="508"/>
                </a:cxn>
                <a:cxn ang="0">
                  <a:pos x="308" y="641"/>
                </a:cxn>
                <a:cxn ang="0">
                  <a:pos x="298" y="692"/>
                </a:cxn>
                <a:cxn ang="0">
                  <a:pos x="292" y="744"/>
                </a:cxn>
                <a:cxn ang="0">
                  <a:pos x="288" y="798"/>
                </a:cxn>
                <a:cxn ang="0">
                  <a:pos x="284" y="850"/>
                </a:cxn>
                <a:cxn ang="0">
                  <a:pos x="281" y="904"/>
                </a:cxn>
                <a:cxn ang="0">
                  <a:pos x="275" y="955"/>
                </a:cxn>
                <a:cxn ang="0">
                  <a:pos x="266" y="1006"/>
                </a:cxn>
                <a:cxn ang="0">
                  <a:pos x="254" y="1054"/>
                </a:cxn>
                <a:cxn ang="0">
                  <a:pos x="253" y="1124"/>
                </a:cxn>
                <a:cxn ang="0">
                  <a:pos x="246" y="1194"/>
                </a:cxn>
                <a:cxn ang="0">
                  <a:pos x="237" y="1264"/>
                </a:cxn>
                <a:cxn ang="0">
                  <a:pos x="234" y="1332"/>
                </a:cxn>
                <a:cxn ang="0">
                  <a:pos x="225" y="1395"/>
                </a:cxn>
                <a:cxn ang="0">
                  <a:pos x="215" y="1457"/>
                </a:cxn>
                <a:cxn ang="0">
                  <a:pos x="205" y="1522"/>
                </a:cxn>
                <a:cxn ang="0">
                  <a:pos x="196" y="1586"/>
                </a:cxn>
                <a:cxn ang="0">
                  <a:pos x="0" y="1443"/>
                </a:cxn>
                <a:cxn ang="0">
                  <a:pos x="19" y="1264"/>
                </a:cxn>
                <a:cxn ang="0">
                  <a:pos x="36" y="1083"/>
                </a:cxn>
                <a:cxn ang="0">
                  <a:pos x="53" y="903"/>
                </a:cxn>
                <a:cxn ang="0">
                  <a:pos x="71" y="722"/>
                </a:cxn>
                <a:cxn ang="0">
                  <a:pos x="90" y="542"/>
                </a:cxn>
                <a:cxn ang="0">
                  <a:pos x="107" y="361"/>
                </a:cxn>
                <a:cxn ang="0">
                  <a:pos x="126" y="180"/>
                </a:cxn>
                <a:cxn ang="0">
                  <a:pos x="147" y="0"/>
                </a:cxn>
                <a:cxn ang="0">
                  <a:pos x="171" y="16"/>
                </a:cxn>
                <a:cxn ang="0">
                  <a:pos x="196" y="31"/>
                </a:cxn>
                <a:cxn ang="0">
                  <a:pos x="222" y="45"/>
                </a:cxn>
                <a:cxn ang="0">
                  <a:pos x="249" y="58"/>
                </a:cxn>
                <a:cxn ang="0">
                  <a:pos x="273" y="73"/>
                </a:cxn>
                <a:cxn ang="0">
                  <a:pos x="300" y="86"/>
                </a:cxn>
                <a:cxn ang="0">
                  <a:pos x="326" y="100"/>
                </a:cxn>
                <a:cxn ang="0">
                  <a:pos x="351" y="115"/>
                </a:cxn>
              </a:cxnLst>
              <a:rect l="0" t="0" r="r" b="b"/>
              <a:pathLst>
                <a:path w="351" h="1586">
                  <a:moveTo>
                    <a:pt x="351" y="115"/>
                  </a:moveTo>
                  <a:lnTo>
                    <a:pt x="339" y="245"/>
                  </a:lnTo>
                  <a:lnTo>
                    <a:pt x="326" y="376"/>
                  </a:lnTo>
                  <a:lnTo>
                    <a:pt x="314" y="508"/>
                  </a:lnTo>
                  <a:lnTo>
                    <a:pt x="308" y="641"/>
                  </a:lnTo>
                  <a:lnTo>
                    <a:pt x="298" y="692"/>
                  </a:lnTo>
                  <a:lnTo>
                    <a:pt x="292" y="744"/>
                  </a:lnTo>
                  <a:lnTo>
                    <a:pt x="288" y="798"/>
                  </a:lnTo>
                  <a:lnTo>
                    <a:pt x="284" y="850"/>
                  </a:lnTo>
                  <a:lnTo>
                    <a:pt x="281" y="904"/>
                  </a:lnTo>
                  <a:lnTo>
                    <a:pt x="275" y="955"/>
                  </a:lnTo>
                  <a:lnTo>
                    <a:pt x="266" y="1006"/>
                  </a:lnTo>
                  <a:lnTo>
                    <a:pt x="254" y="1054"/>
                  </a:lnTo>
                  <a:lnTo>
                    <a:pt x="253" y="1124"/>
                  </a:lnTo>
                  <a:lnTo>
                    <a:pt x="246" y="1194"/>
                  </a:lnTo>
                  <a:lnTo>
                    <a:pt x="237" y="1264"/>
                  </a:lnTo>
                  <a:lnTo>
                    <a:pt x="234" y="1332"/>
                  </a:lnTo>
                  <a:lnTo>
                    <a:pt x="225" y="1395"/>
                  </a:lnTo>
                  <a:lnTo>
                    <a:pt x="215" y="1457"/>
                  </a:lnTo>
                  <a:lnTo>
                    <a:pt x="205" y="1522"/>
                  </a:lnTo>
                  <a:lnTo>
                    <a:pt x="196" y="1586"/>
                  </a:lnTo>
                  <a:lnTo>
                    <a:pt x="0" y="1443"/>
                  </a:lnTo>
                  <a:lnTo>
                    <a:pt x="19" y="1264"/>
                  </a:lnTo>
                  <a:lnTo>
                    <a:pt x="36" y="1083"/>
                  </a:lnTo>
                  <a:lnTo>
                    <a:pt x="53" y="903"/>
                  </a:lnTo>
                  <a:lnTo>
                    <a:pt x="71" y="722"/>
                  </a:lnTo>
                  <a:lnTo>
                    <a:pt x="90" y="542"/>
                  </a:lnTo>
                  <a:lnTo>
                    <a:pt x="107" y="361"/>
                  </a:lnTo>
                  <a:lnTo>
                    <a:pt x="126" y="180"/>
                  </a:lnTo>
                  <a:lnTo>
                    <a:pt x="147" y="0"/>
                  </a:lnTo>
                  <a:lnTo>
                    <a:pt x="171" y="16"/>
                  </a:lnTo>
                  <a:lnTo>
                    <a:pt x="196" y="31"/>
                  </a:lnTo>
                  <a:lnTo>
                    <a:pt x="222" y="45"/>
                  </a:lnTo>
                  <a:lnTo>
                    <a:pt x="249" y="58"/>
                  </a:lnTo>
                  <a:lnTo>
                    <a:pt x="273" y="73"/>
                  </a:lnTo>
                  <a:lnTo>
                    <a:pt x="300" y="86"/>
                  </a:lnTo>
                  <a:lnTo>
                    <a:pt x="326" y="100"/>
                  </a:lnTo>
                  <a:lnTo>
                    <a:pt x="351" y="115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5" name="Freeform 51"/>
            <p:cNvSpPr>
              <a:spLocks/>
            </p:cNvSpPr>
            <p:nvPr/>
          </p:nvSpPr>
          <p:spPr bwMode="auto">
            <a:xfrm>
              <a:off x="8115300" y="1022351"/>
              <a:ext cx="122238" cy="147638"/>
            </a:xfrm>
            <a:custGeom>
              <a:avLst/>
              <a:gdLst/>
              <a:ahLst/>
              <a:cxnLst>
                <a:cxn ang="0">
                  <a:pos x="230" y="10"/>
                </a:cxn>
                <a:cxn ang="0">
                  <a:pos x="228" y="25"/>
                </a:cxn>
                <a:cxn ang="0">
                  <a:pos x="230" y="42"/>
                </a:cxn>
                <a:cxn ang="0">
                  <a:pos x="231" y="60"/>
                </a:cxn>
                <a:cxn ang="0">
                  <a:pos x="233" y="76"/>
                </a:cxn>
                <a:cxn ang="0">
                  <a:pos x="233" y="90"/>
                </a:cxn>
                <a:cxn ang="0">
                  <a:pos x="227" y="103"/>
                </a:cxn>
                <a:cxn ang="0">
                  <a:pos x="217" y="112"/>
                </a:cxn>
                <a:cxn ang="0">
                  <a:pos x="199" y="118"/>
                </a:cxn>
                <a:cxn ang="0">
                  <a:pos x="176" y="140"/>
                </a:cxn>
                <a:cxn ang="0">
                  <a:pos x="151" y="162"/>
                </a:cxn>
                <a:cxn ang="0">
                  <a:pos x="126" y="182"/>
                </a:cxn>
                <a:cxn ang="0">
                  <a:pos x="102" y="202"/>
                </a:cxn>
                <a:cxn ang="0">
                  <a:pos x="75" y="223"/>
                </a:cxn>
                <a:cxn ang="0">
                  <a:pos x="51" y="242"/>
                </a:cxn>
                <a:cxn ang="0">
                  <a:pos x="24" y="262"/>
                </a:cxn>
                <a:cxn ang="0">
                  <a:pos x="0" y="281"/>
                </a:cxn>
                <a:cxn ang="0">
                  <a:pos x="0" y="258"/>
                </a:cxn>
                <a:cxn ang="0">
                  <a:pos x="0" y="233"/>
                </a:cxn>
                <a:cxn ang="0">
                  <a:pos x="1" y="208"/>
                </a:cxn>
                <a:cxn ang="0">
                  <a:pos x="5" y="185"/>
                </a:cxn>
                <a:cxn ang="0">
                  <a:pos x="32" y="162"/>
                </a:cxn>
                <a:cxn ang="0">
                  <a:pos x="58" y="140"/>
                </a:cxn>
                <a:cxn ang="0">
                  <a:pos x="84" y="118"/>
                </a:cxn>
                <a:cxn ang="0">
                  <a:pos x="109" y="96"/>
                </a:cxn>
                <a:cxn ang="0">
                  <a:pos x="134" y="74"/>
                </a:cxn>
                <a:cxn ang="0">
                  <a:pos x="158" y="51"/>
                </a:cxn>
                <a:cxn ang="0">
                  <a:pos x="182" y="26"/>
                </a:cxn>
                <a:cxn ang="0">
                  <a:pos x="204" y="0"/>
                </a:cxn>
                <a:cxn ang="0">
                  <a:pos x="212" y="0"/>
                </a:cxn>
                <a:cxn ang="0">
                  <a:pos x="220" y="3"/>
                </a:cxn>
                <a:cxn ang="0">
                  <a:pos x="225" y="6"/>
                </a:cxn>
                <a:cxn ang="0">
                  <a:pos x="230" y="10"/>
                </a:cxn>
              </a:cxnLst>
              <a:rect l="0" t="0" r="r" b="b"/>
              <a:pathLst>
                <a:path w="233" h="281">
                  <a:moveTo>
                    <a:pt x="230" y="10"/>
                  </a:moveTo>
                  <a:lnTo>
                    <a:pt x="228" y="25"/>
                  </a:lnTo>
                  <a:lnTo>
                    <a:pt x="230" y="42"/>
                  </a:lnTo>
                  <a:lnTo>
                    <a:pt x="231" y="60"/>
                  </a:lnTo>
                  <a:lnTo>
                    <a:pt x="233" y="76"/>
                  </a:lnTo>
                  <a:lnTo>
                    <a:pt x="233" y="90"/>
                  </a:lnTo>
                  <a:lnTo>
                    <a:pt x="227" y="103"/>
                  </a:lnTo>
                  <a:lnTo>
                    <a:pt x="217" y="112"/>
                  </a:lnTo>
                  <a:lnTo>
                    <a:pt x="199" y="118"/>
                  </a:lnTo>
                  <a:lnTo>
                    <a:pt x="176" y="140"/>
                  </a:lnTo>
                  <a:lnTo>
                    <a:pt x="151" y="162"/>
                  </a:lnTo>
                  <a:lnTo>
                    <a:pt x="126" y="182"/>
                  </a:lnTo>
                  <a:lnTo>
                    <a:pt x="102" y="202"/>
                  </a:lnTo>
                  <a:lnTo>
                    <a:pt x="75" y="223"/>
                  </a:lnTo>
                  <a:lnTo>
                    <a:pt x="51" y="242"/>
                  </a:lnTo>
                  <a:lnTo>
                    <a:pt x="24" y="262"/>
                  </a:lnTo>
                  <a:lnTo>
                    <a:pt x="0" y="281"/>
                  </a:lnTo>
                  <a:lnTo>
                    <a:pt x="0" y="258"/>
                  </a:lnTo>
                  <a:lnTo>
                    <a:pt x="0" y="233"/>
                  </a:lnTo>
                  <a:lnTo>
                    <a:pt x="1" y="208"/>
                  </a:lnTo>
                  <a:lnTo>
                    <a:pt x="5" y="185"/>
                  </a:lnTo>
                  <a:lnTo>
                    <a:pt x="32" y="162"/>
                  </a:lnTo>
                  <a:lnTo>
                    <a:pt x="58" y="140"/>
                  </a:lnTo>
                  <a:lnTo>
                    <a:pt x="84" y="118"/>
                  </a:lnTo>
                  <a:lnTo>
                    <a:pt x="109" y="96"/>
                  </a:lnTo>
                  <a:lnTo>
                    <a:pt x="134" y="74"/>
                  </a:lnTo>
                  <a:lnTo>
                    <a:pt x="158" y="51"/>
                  </a:lnTo>
                  <a:lnTo>
                    <a:pt x="182" y="26"/>
                  </a:lnTo>
                  <a:lnTo>
                    <a:pt x="204" y="0"/>
                  </a:lnTo>
                  <a:lnTo>
                    <a:pt x="212" y="0"/>
                  </a:lnTo>
                  <a:lnTo>
                    <a:pt x="220" y="3"/>
                  </a:lnTo>
                  <a:lnTo>
                    <a:pt x="225" y="6"/>
                  </a:lnTo>
                  <a:lnTo>
                    <a:pt x="230" y="10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6" name="Freeform 52"/>
            <p:cNvSpPr>
              <a:spLocks/>
            </p:cNvSpPr>
            <p:nvPr/>
          </p:nvSpPr>
          <p:spPr bwMode="auto">
            <a:xfrm>
              <a:off x="8350250" y="1104901"/>
              <a:ext cx="209550" cy="219075"/>
            </a:xfrm>
            <a:custGeom>
              <a:avLst/>
              <a:gdLst/>
              <a:ahLst/>
              <a:cxnLst>
                <a:cxn ang="0">
                  <a:pos x="395" y="35"/>
                </a:cxn>
                <a:cxn ang="0">
                  <a:pos x="370" y="60"/>
                </a:cxn>
                <a:cxn ang="0">
                  <a:pos x="346" y="84"/>
                </a:cxn>
                <a:cxn ang="0">
                  <a:pos x="322" y="109"/>
                </a:cxn>
                <a:cxn ang="0">
                  <a:pos x="298" y="134"/>
                </a:cxn>
                <a:cxn ang="0">
                  <a:pos x="274" y="159"/>
                </a:cxn>
                <a:cxn ang="0">
                  <a:pos x="251" y="183"/>
                </a:cxn>
                <a:cxn ang="0">
                  <a:pos x="228" y="208"/>
                </a:cxn>
                <a:cxn ang="0">
                  <a:pos x="204" y="233"/>
                </a:cxn>
                <a:cxn ang="0">
                  <a:pos x="180" y="258"/>
                </a:cxn>
                <a:cxn ang="0">
                  <a:pos x="156" y="281"/>
                </a:cxn>
                <a:cxn ang="0">
                  <a:pos x="131" y="304"/>
                </a:cxn>
                <a:cxn ang="0">
                  <a:pos x="107" y="327"/>
                </a:cxn>
                <a:cxn ang="0">
                  <a:pos x="80" y="351"/>
                </a:cxn>
                <a:cxn ang="0">
                  <a:pos x="54" y="373"/>
                </a:cxn>
                <a:cxn ang="0">
                  <a:pos x="28" y="394"/>
                </a:cxn>
                <a:cxn ang="0">
                  <a:pos x="0" y="416"/>
                </a:cxn>
                <a:cxn ang="0">
                  <a:pos x="5" y="287"/>
                </a:cxn>
                <a:cxn ang="0">
                  <a:pos x="21" y="272"/>
                </a:cxn>
                <a:cxn ang="0">
                  <a:pos x="35" y="259"/>
                </a:cxn>
                <a:cxn ang="0">
                  <a:pos x="51" y="244"/>
                </a:cxn>
                <a:cxn ang="0">
                  <a:pos x="67" y="230"/>
                </a:cxn>
                <a:cxn ang="0">
                  <a:pos x="83" y="215"/>
                </a:cxn>
                <a:cxn ang="0">
                  <a:pos x="99" y="201"/>
                </a:cxn>
                <a:cxn ang="0">
                  <a:pos x="117" y="186"/>
                </a:cxn>
                <a:cxn ang="0">
                  <a:pos x="133" y="170"/>
                </a:cxn>
                <a:cxn ang="0">
                  <a:pos x="149" y="156"/>
                </a:cxn>
                <a:cxn ang="0">
                  <a:pos x="165" y="141"/>
                </a:cxn>
                <a:cxn ang="0">
                  <a:pos x="182" y="127"/>
                </a:cxn>
                <a:cxn ang="0">
                  <a:pos x="198" y="112"/>
                </a:cxn>
                <a:cxn ang="0">
                  <a:pos x="214" y="97"/>
                </a:cxn>
                <a:cxn ang="0">
                  <a:pos x="231" y="83"/>
                </a:cxn>
                <a:cxn ang="0">
                  <a:pos x="247" y="68"/>
                </a:cxn>
                <a:cxn ang="0">
                  <a:pos x="263" y="54"/>
                </a:cxn>
                <a:cxn ang="0">
                  <a:pos x="300" y="0"/>
                </a:cxn>
                <a:cxn ang="0">
                  <a:pos x="312" y="3"/>
                </a:cxn>
                <a:cxn ang="0">
                  <a:pos x="324" y="6"/>
                </a:cxn>
                <a:cxn ang="0">
                  <a:pos x="337" y="12"/>
                </a:cxn>
                <a:cxn ang="0">
                  <a:pos x="348" y="16"/>
                </a:cxn>
                <a:cxn ang="0">
                  <a:pos x="360" y="20"/>
                </a:cxn>
                <a:cxn ang="0">
                  <a:pos x="372" y="26"/>
                </a:cxn>
                <a:cxn ang="0">
                  <a:pos x="383" y="30"/>
                </a:cxn>
                <a:cxn ang="0">
                  <a:pos x="395" y="35"/>
                </a:cxn>
              </a:cxnLst>
              <a:rect l="0" t="0" r="r" b="b"/>
              <a:pathLst>
                <a:path w="395" h="416">
                  <a:moveTo>
                    <a:pt x="395" y="35"/>
                  </a:moveTo>
                  <a:lnTo>
                    <a:pt x="370" y="60"/>
                  </a:lnTo>
                  <a:lnTo>
                    <a:pt x="346" y="84"/>
                  </a:lnTo>
                  <a:lnTo>
                    <a:pt x="322" y="109"/>
                  </a:lnTo>
                  <a:lnTo>
                    <a:pt x="298" y="134"/>
                  </a:lnTo>
                  <a:lnTo>
                    <a:pt x="274" y="159"/>
                  </a:lnTo>
                  <a:lnTo>
                    <a:pt x="251" y="183"/>
                  </a:lnTo>
                  <a:lnTo>
                    <a:pt x="228" y="208"/>
                  </a:lnTo>
                  <a:lnTo>
                    <a:pt x="204" y="233"/>
                  </a:lnTo>
                  <a:lnTo>
                    <a:pt x="180" y="258"/>
                  </a:lnTo>
                  <a:lnTo>
                    <a:pt x="156" y="281"/>
                  </a:lnTo>
                  <a:lnTo>
                    <a:pt x="131" y="304"/>
                  </a:lnTo>
                  <a:lnTo>
                    <a:pt x="107" y="327"/>
                  </a:lnTo>
                  <a:lnTo>
                    <a:pt x="80" y="351"/>
                  </a:lnTo>
                  <a:lnTo>
                    <a:pt x="54" y="373"/>
                  </a:lnTo>
                  <a:lnTo>
                    <a:pt x="28" y="394"/>
                  </a:lnTo>
                  <a:lnTo>
                    <a:pt x="0" y="416"/>
                  </a:lnTo>
                  <a:lnTo>
                    <a:pt x="5" y="287"/>
                  </a:lnTo>
                  <a:lnTo>
                    <a:pt x="21" y="272"/>
                  </a:lnTo>
                  <a:lnTo>
                    <a:pt x="35" y="259"/>
                  </a:lnTo>
                  <a:lnTo>
                    <a:pt x="51" y="244"/>
                  </a:lnTo>
                  <a:lnTo>
                    <a:pt x="67" y="230"/>
                  </a:lnTo>
                  <a:lnTo>
                    <a:pt x="83" y="215"/>
                  </a:lnTo>
                  <a:lnTo>
                    <a:pt x="99" y="201"/>
                  </a:lnTo>
                  <a:lnTo>
                    <a:pt x="117" y="186"/>
                  </a:lnTo>
                  <a:lnTo>
                    <a:pt x="133" y="170"/>
                  </a:lnTo>
                  <a:lnTo>
                    <a:pt x="149" y="156"/>
                  </a:lnTo>
                  <a:lnTo>
                    <a:pt x="165" y="141"/>
                  </a:lnTo>
                  <a:lnTo>
                    <a:pt x="182" y="127"/>
                  </a:lnTo>
                  <a:lnTo>
                    <a:pt x="198" y="112"/>
                  </a:lnTo>
                  <a:lnTo>
                    <a:pt x="214" y="97"/>
                  </a:lnTo>
                  <a:lnTo>
                    <a:pt x="231" y="83"/>
                  </a:lnTo>
                  <a:lnTo>
                    <a:pt x="247" y="68"/>
                  </a:lnTo>
                  <a:lnTo>
                    <a:pt x="263" y="54"/>
                  </a:lnTo>
                  <a:lnTo>
                    <a:pt x="300" y="0"/>
                  </a:lnTo>
                  <a:lnTo>
                    <a:pt x="312" y="3"/>
                  </a:lnTo>
                  <a:lnTo>
                    <a:pt x="324" y="6"/>
                  </a:lnTo>
                  <a:lnTo>
                    <a:pt x="337" y="12"/>
                  </a:lnTo>
                  <a:lnTo>
                    <a:pt x="348" y="16"/>
                  </a:lnTo>
                  <a:lnTo>
                    <a:pt x="360" y="20"/>
                  </a:lnTo>
                  <a:lnTo>
                    <a:pt x="372" y="26"/>
                  </a:lnTo>
                  <a:lnTo>
                    <a:pt x="383" y="30"/>
                  </a:lnTo>
                  <a:lnTo>
                    <a:pt x="395" y="35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7" name="Freeform 53"/>
            <p:cNvSpPr>
              <a:spLocks/>
            </p:cNvSpPr>
            <p:nvPr/>
          </p:nvSpPr>
          <p:spPr bwMode="auto">
            <a:xfrm>
              <a:off x="8350250" y="1133476"/>
              <a:ext cx="214313" cy="223838"/>
            </a:xfrm>
            <a:custGeom>
              <a:avLst/>
              <a:gdLst/>
              <a:ahLst/>
              <a:cxnLst>
                <a:cxn ang="0">
                  <a:pos x="405" y="20"/>
                </a:cxn>
                <a:cxn ang="0">
                  <a:pos x="380" y="45"/>
                </a:cxn>
                <a:cxn ang="0">
                  <a:pos x="357" y="71"/>
                </a:cxn>
                <a:cxn ang="0">
                  <a:pos x="332" y="96"/>
                </a:cxn>
                <a:cxn ang="0">
                  <a:pos x="309" y="122"/>
                </a:cxn>
                <a:cxn ang="0">
                  <a:pos x="284" y="148"/>
                </a:cxn>
                <a:cxn ang="0">
                  <a:pos x="261" y="174"/>
                </a:cxn>
                <a:cxn ang="0">
                  <a:pos x="236" y="201"/>
                </a:cxn>
                <a:cxn ang="0">
                  <a:pos x="211" y="225"/>
                </a:cxn>
                <a:cxn ang="0">
                  <a:pos x="186" y="252"/>
                </a:cxn>
                <a:cxn ang="0">
                  <a:pos x="162" y="278"/>
                </a:cxn>
                <a:cxn ang="0">
                  <a:pos x="137" y="303"/>
                </a:cxn>
                <a:cxn ang="0">
                  <a:pos x="111" y="327"/>
                </a:cxn>
                <a:cxn ang="0">
                  <a:pos x="83" y="352"/>
                </a:cxn>
                <a:cxn ang="0">
                  <a:pos x="57" y="377"/>
                </a:cxn>
                <a:cxn ang="0">
                  <a:pos x="29" y="402"/>
                </a:cxn>
                <a:cxn ang="0">
                  <a:pos x="0" y="425"/>
                </a:cxn>
                <a:cxn ang="0">
                  <a:pos x="0" y="399"/>
                </a:cxn>
                <a:cxn ang="0">
                  <a:pos x="28" y="375"/>
                </a:cxn>
                <a:cxn ang="0">
                  <a:pos x="54" y="352"/>
                </a:cxn>
                <a:cxn ang="0">
                  <a:pos x="81" y="329"/>
                </a:cxn>
                <a:cxn ang="0">
                  <a:pos x="108" y="306"/>
                </a:cxn>
                <a:cxn ang="0">
                  <a:pos x="134" y="281"/>
                </a:cxn>
                <a:cxn ang="0">
                  <a:pos x="160" y="256"/>
                </a:cxn>
                <a:cxn ang="0">
                  <a:pos x="186" y="230"/>
                </a:cxn>
                <a:cxn ang="0">
                  <a:pos x="211" y="205"/>
                </a:cxn>
                <a:cxn ang="0">
                  <a:pos x="236" y="179"/>
                </a:cxn>
                <a:cxn ang="0">
                  <a:pos x="261" y="154"/>
                </a:cxn>
                <a:cxn ang="0">
                  <a:pos x="285" y="128"/>
                </a:cxn>
                <a:cxn ang="0">
                  <a:pos x="309" y="102"/>
                </a:cxn>
                <a:cxn ang="0">
                  <a:pos x="332" y="75"/>
                </a:cxn>
                <a:cxn ang="0">
                  <a:pos x="355" y="51"/>
                </a:cxn>
                <a:cxn ang="0">
                  <a:pos x="379" y="24"/>
                </a:cxn>
                <a:cxn ang="0">
                  <a:pos x="400" y="0"/>
                </a:cxn>
                <a:cxn ang="0">
                  <a:pos x="405" y="3"/>
                </a:cxn>
                <a:cxn ang="0">
                  <a:pos x="406" y="7"/>
                </a:cxn>
                <a:cxn ang="0">
                  <a:pos x="405" y="14"/>
                </a:cxn>
                <a:cxn ang="0">
                  <a:pos x="405" y="20"/>
                </a:cxn>
              </a:cxnLst>
              <a:rect l="0" t="0" r="r" b="b"/>
              <a:pathLst>
                <a:path w="406" h="425">
                  <a:moveTo>
                    <a:pt x="405" y="20"/>
                  </a:moveTo>
                  <a:lnTo>
                    <a:pt x="380" y="45"/>
                  </a:lnTo>
                  <a:lnTo>
                    <a:pt x="357" y="71"/>
                  </a:lnTo>
                  <a:lnTo>
                    <a:pt x="332" y="96"/>
                  </a:lnTo>
                  <a:lnTo>
                    <a:pt x="309" y="122"/>
                  </a:lnTo>
                  <a:lnTo>
                    <a:pt x="284" y="148"/>
                  </a:lnTo>
                  <a:lnTo>
                    <a:pt x="261" y="174"/>
                  </a:lnTo>
                  <a:lnTo>
                    <a:pt x="236" y="201"/>
                  </a:lnTo>
                  <a:lnTo>
                    <a:pt x="211" y="225"/>
                  </a:lnTo>
                  <a:lnTo>
                    <a:pt x="186" y="252"/>
                  </a:lnTo>
                  <a:lnTo>
                    <a:pt x="162" y="278"/>
                  </a:lnTo>
                  <a:lnTo>
                    <a:pt x="137" y="303"/>
                  </a:lnTo>
                  <a:lnTo>
                    <a:pt x="111" y="327"/>
                  </a:lnTo>
                  <a:lnTo>
                    <a:pt x="83" y="352"/>
                  </a:lnTo>
                  <a:lnTo>
                    <a:pt x="57" y="377"/>
                  </a:lnTo>
                  <a:lnTo>
                    <a:pt x="29" y="402"/>
                  </a:lnTo>
                  <a:lnTo>
                    <a:pt x="0" y="425"/>
                  </a:lnTo>
                  <a:lnTo>
                    <a:pt x="0" y="399"/>
                  </a:lnTo>
                  <a:lnTo>
                    <a:pt x="28" y="375"/>
                  </a:lnTo>
                  <a:lnTo>
                    <a:pt x="54" y="352"/>
                  </a:lnTo>
                  <a:lnTo>
                    <a:pt x="81" y="329"/>
                  </a:lnTo>
                  <a:lnTo>
                    <a:pt x="108" y="306"/>
                  </a:lnTo>
                  <a:lnTo>
                    <a:pt x="134" y="281"/>
                  </a:lnTo>
                  <a:lnTo>
                    <a:pt x="160" y="256"/>
                  </a:lnTo>
                  <a:lnTo>
                    <a:pt x="186" y="230"/>
                  </a:lnTo>
                  <a:lnTo>
                    <a:pt x="211" y="205"/>
                  </a:lnTo>
                  <a:lnTo>
                    <a:pt x="236" y="179"/>
                  </a:lnTo>
                  <a:lnTo>
                    <a:pt x="261" y="154"/>
                  </a:lnTo>
                  <a:lnTo>
                    <a:pt x="285" y="128"/>
                  </a:lnTo>
                  <a:lnTo>
                    <a:pt x="309" y="102"/>
                  </a:lnTo>
                  <a:lnTo>
                    <a:pt x="332" y="75"/>
                  </a:lnTo>
                  <a:lnTo>
                    <a:pt x="355" y="51"/>
                  </a:lnTo>
                  <a:lnTo>
                    <a:pt x="379" y="24"/>
                  </a:lnTo>
                  <a:lnTo>
                    <a:pt x="400" y="0"/>
                  </a:lnTo>
                  <a:lnTo>
                    <a:pt x="405" y="3"/>
                  </a:lnTo>
                  <a:lnTo>
                    <a:pt x="406" y="7"/>
                  </a:lnTo>
                  <a:lnTo>
                    <a:pt x="405" y="14"/>
                  </a:lnTo>
                  <a:lnTo>
                    <a:pt x="405" y="20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8" name="Freeform 54"/>
            <p:cNvSpPr>
              <a:spLocks/>
            </p:cNvSpPr>
            <p:nvPr/>
          </p:nvSpPr>
          <p:spPr bwMode="auto">
            <a:xfrm>
              <a:off x="7853363" y="1174751"/>
              <a:ext cx="166688" cy="188913"/>
            </a:xfrm>
            <a:custGeom>
              <a:avLst/>
              <a:gdLst/>
              <a:ahLst/>
              <a:cxnLst>
                <a:cxn ang="0">
                  <a:pos x="272" y="128"/>
                </a:cxn>
                <a:cxn ang="0">
                  <a:pos x="255" y="143"/>
                </a:cxn>
                <a:cxn ang="0">
                  <a:pos x="237" y="157"/>
                </a:cxn>
                <a:cxn ang="0">
                  <a:pos x="220" y="170"/>
                </a:cxn>
                <a:cxn ang="0">
                  <a:pos x="202" y="185"/>
                </a:cxn>
                <a:cxn ang="0">
                  <a:pos x="185" y="199"/>
                </a:cxn>
                <a:cxn ang="0">
                  <a:pos x="167" y="214"/>
                </a:cxn>
                <a:cxn ang="0">
                  <a:pos x="151" y="228"/>
                </a:cxn>
                <a:cxn ang="0">
                  <a:pos x="134" y="242"/>
                </a:cxn>
                <a:cxn ang="0">
                  <a:pos x="118" y="256"/>
                </a:cxn>
                <a:cxn ang="0">
                  <a:pos x="100" y="271"/>
                </a:cxn>
                <a:cxn ang="0">
                  <a:pos x="84" y="285"/>
                </a:cxn>
                <a:cxn ang="0">
                  <a:pos x="68" y="300"/>
                </a:cxn>
                <a:cxn ang="0">
                  <a:pos x="51" y="314"/>
                </a:cxn>
                <a:cxn ang="0">
                  <a:pos x="33" y="327"/>
                </a:cxn>
                <a:cxn ang="0">
                  <a:pos x="17" y="342"/>
                </a:cxn>
                <a:cxn ang="0">
                  <a:pos x="0" y="357"/>
                </a:cxn>
                <a:cxn ang="0">
                  <a:pos x="1" y="325"/>
                </a:cxn>
                <a:cxn ang="0">
                  <a:pos x="7" y="294"/>
                </a:cxn>
                <a:cxn ang="0">
                  <a:pos x="13" y="263"/>
                </a:cxn>
                <a:cxn ang="0">
                  <a:pos x="17" y="233"/>
                </a:cxn>
                <a:cxn ang="0">
                  <a:pos x="36" y="220"/>
                </a:cxn>
                <a:cxn ang="0">
                  <a:pos x="57" y="205"/>
                </a:cxn>
                <a:cxn ang="0">
                  <a:pos x="76" y="192"/>
                </a:cxn>
                <a:cxn ang="0">
                  <a:pos x="93" y="176"/>
                </a:cxn>
                <a:cxn ang="0">
                  <a:pos x="112" y="161"/>
                </a:cxn>
                <a:cxn ang="0">
                  <a:pos x="131" y="147"/>
                </a:cxn>
                <a:cxn ang="0">
                  <a:pos x="148" y="131"/>
                </a:cxn>
                <a:cxn ang="0">
                  <a:pos x="167" y="116"/>
                </a:cxn>
                <a:cxn ang="0">
                  <a:pos x="185" y="102"/>
                </a:cxn>
                <a:cxn ang="0">
                  <a:pos x="204" y="86"/>
                </a:cxn>
                <a:cxn ang="0">
                  <a:pos x="221" y="71"/>
                </a:cxn>
                <a:cxn ang="0">
                  <a:pos x="240" y="55"/>
                </a:cxn>
                <a:cxn ang="0">
                  <a:pos x="259" y="41"/>
                </a:cxn>
                <a:cxn ang="0">
                  <a:pos x="278" y="27"/>
                </a:cxn>
                <a:cxn ang="0">
                  <a:pos x="297" y="13"/>
                </a:cxn>
                <a:cxn ang="0">
                  <a:pos x="316" y="0"/>
                </a:cxn>
                <a:cxn ang="0">
                  <a:pos x="314" y="17"/>
                </a:cxn>
                <a:cxn ang="0">
                  <a:pos x="314" y="38"/>
                </a:cxn>
                <a:cxn ang="0">
                  <a:pos x="313" y="57"/>
                </a:cxn>
                <a:cxn ang="0">
                  <a:pos x="312" y="76"/>
                </a:cxn>
                <a:cxn ang="0">
                  <a:pos x="307" y="93"/>
                </a:cxn>
                <a:cxn ang="0">
                  <a:pos x="300" y="109"/>
                </a:cxn>
                <a:cxn ang="0">
                  <a:pos x="288" y="121"/>
                </a:cxn>
                <a:cxn ang="0">
                  <a:pos x="272" y="128"/>
                </a:cxn>
              </a:cxnLst>
              <a:rect l="0" t="0" r="r" b="b"/>
              <a:pathLst>
                <a:path w="316" h="357">
                  <a:moveTo>
                    <a:pt x="272" y="128"/>
                  </a:moveTo>
                  <a:lnTo>
                    <a:pt x="255" y="143"/>
                  </a:lnTo>
                  <a:lnTo>
                    <a:pt x="237" y="157"/>
                  </a:lnTo>
                  <a:lnTo>
                    <a:pt x="220" y="170"/>
                  </a:lnTo>
                  <a:lnTo>
                    <a:pt x="202" y="185"/>
                  </a:lnTo>
                  <a:lnTo>
                    <a:pt x="185" y="199"/>
                  </a:lnTo>
                  <a:lnTo>
                    <a:pt x="167" y="214"/>
                  </a:lnTo>
                  <a:lnTo>
                    <a:pt x="151" y="228"/>
                  </a:lnTo>
                  <a:lnTo>
                    <a:pt x="134" y="242"/>
                  </a:lnTo>
                  <a:lnTo>
                    <a:pt x="118" y="256"/>
                  </a:lnTo>
                  <a:lnTo>
                    <a:pt x="100" y="271"/>
                  </a:lnTo>
                  <a:lnTo>
                    <a:pt x="84" y="285"/>
                  </a:lnTo>
                  <a:lnTo>
                    <a:pt x="68" y="300"/>
                  </a:lnTo>
                  <a:lnTo>
                    <a:pt x="51" y="314"/>
                  </a:lnTo>
                  <a:lnTo>
                    <a:pt x="33" y="327"/>
                  </a:lnTo>
                  <a:lnTo>
                    <a:pt x="17" y="342"/>
                  </a:lnTo>
                  <a:lnTo>
                    <a:pt x="0" y="357"/>
                  </a:lnTo>
                  <a:lnTo>
                    <a:pt x="1" y="325"/>
                  </a:lnTo>
                  <a:lnTo>
                    <a:pt x="7" y="294"/>
                  </a:lnTo>
                  <a:lnTo>
                    <a:pt x="13" y="263"/>
                  </a:lnTo>
                  <a:lnTo>
                    <a:pt x="17" y="233"/>
                  </a:lnTo>
                  <a:lnTo>
                    <a:pt x="36" y="220"/>
                  </a:lnTo>
                  <a:lnTo>
                    <a:pt x="57" y="205"/>
                  </a:lnTo>
                  <a:lnTo>
                    <a:pt x="76" y="192"/>
                  </a:lnTo>
                  <a:lnTo>
                    <a:pt x="93" y="176"/>
                  </a:lnTo>
                  <a:lnTo>
                    <a:pt x="112" y="161"/>
                  </a:lnTo>
                  <a:lnTo>
                    <a:pt x="131" y="147"/>
                  </a:lnTo>
                  <a:lnTo>
                    <a:pt x="148" y="131"/>
                  </a:lnTo>
                  <a:lnTo>
                    <a:pt x="167" y="116"/>
                  </a:lnTo>
                  <a:lnTo>
                    <a:pt x="185" y="102"/>
                  </a:lnTo>
                  <a:lnTo>
                    <a:pt x="204" y="86"/>
                  </a:lnTo>
                  <a:lnTo>
                    <a:pt x="221" y="71"/>
                  </a:lnTo>
                  <a:lnTo>
                    <a:pt x="240" y="55"/>
                  </a:lnTo>
                  <a:lnTo>
                    <a:pt x="259" y="41"/>
                  </a:lnTo>
                  <a:lnTo>
                    <a:pt x="278" y="27"/>
                  </a:lnTo>
                  <a:lnTo>
                    <a:pt x="297" y="13"/>
                  </a:lnTo>
                  <a:lnTo>
                    <a:pt x="316" y="0"/>
                  </a:lnTo>
                  <a:lnTo>
                    <a:pt x="314" y="17"/>
                  </a:lnTo>
                  <a:lnTo>
                    <a:pt x="314" y="38"/>
                  </a:lnTo>
                  <a:lnTo>
                    <a:pt x="313" y="57"/>
                  </a:lnTo>
                  <a:lnTo>
                    <a:pt x="312" y="76"/>
                  </a:lnTo>
                  <a:lnTo>
                    <a:pt x="307" y="93"/>
                  </a:lnTo>
                  <a:lnTo>
                    <a:pt x="300" y="109"/>
                  </a:lnTo>
                  <a:lnTo>
                    <a:pt x="288" y="121"/>
                  </a:lnTo>
                  <a:lnTo>
                    <a:pt x="272" y="128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9" name="Freeform 55"/>
            <p:cNvSpPr>
              <a:spLocks/>
            </p:cNvSpPr>
            <p:nvPr/>
          </p:nvSpPr>
          <p:spPr bwMode="auto">
            <a:xfrm>
              <a:off x="7927975" y="1303338"/>
              <a:ext cx="376238" cy="377825"/>
            </a:xfrm>
            <a:custGeom>
              <a:avLst/>
              <a:gdLst/>
              <a:ahLst/>
              <a:cxnLst>
                <a:cxn ang="0">
                  <a:pos x="711" y="131"/>
                </a:cxn>
                <a:cxn ang="0">
                  <a:pos x="670" y="167"/>
                </a:cxn>
                <a:cxn ang="0">
                  <a:pos x="629" y="203"/>
                </a:cxn>
                <a:cxn ang="0">
                  <a:pos x="589" y="240"/>
                </a:cxn>
                <a:cxn ang="0">
                  <a:pos x="548" y="275"/>
                </a:cxn>
                <a:cxn ang="0">
                  <a:pos x="507" y="311"/>
                </a:cxn>
                <a:cxn ang="0">
                  <a:pos x="468" y="349"/>
                </a:cxn>
                <a:cxn ang="0">
                  <a:pos x="428" y="385"/>
                </a:cxn>
                <a:cxn ang="0">
                  <a:pos x="389" y="422"/>
                </a:cxn>
                <a:cxn ang="0">
                  <a:pos x="350" y="458"/>
                </a:cxn>
                <a:cxn ang="0">
                  <a:pos x="309" y="495"/>
                </a:cxn>
                <a:cxn ang="0">
                  <a:pos x="270" y="531"/>
                </a:cxn>
                <a:cxn ang="0">
                  <a:pos x="230" y="567"/>
                </a:cxn>
                <a:cxn ang="0">
                  <a:pos x="191" y="604"/>
                </a:cxn>
                <a:cxn ang="0">
                  <a:pos x="152" y="640"/>
                </a:cxn>
                <a:cxn ang="0">
                  <a:pos x="111" y="677"/>
                </a:cxn>
                <a:cxn ang="0">
                  <a:pos x="71" y="713"/>
                </a:cxn>
                <a:cxn ang="0">
                  <a:pos x="0" y="664"/>
                </a:cxn>
                <a:cxn ang="0">
                  <a:pos x="37" y="629"/>
                </a:cxn>
                <a:cxn ang="0">
                  <a:pos x="73" y="595"/>
                </a:cxn>
                <a:cxn ang="0">
                  <a:pos x="109" y="560"/>
                </a:cxn>
                <a:cxn ang="0">
                  <a:pos x="146" y="525"/>
                </a:cxn>
                <a:cxn ang="0">
                  <a:pos x="182" y="490"/>
                </a:cxn>
                <a:cxn ang="0">
                  <a:pos x="219" y="455"/>
                </a:cxn>
                <a:cxn ang="0">
                  <a:pos x="255" y="422"/>
                </a:cxn>
                <a:cxn ang="0">
                  <a:pos x="291" y="387"/>
                </a:cxn>
                <a:cxn ang="0">
                  <a:pos x="328" y="353"/>
                </a:cxn>
                <a:cxn ang="0">
                  <a:pos x="364" y="318"/>
                </a:cxn>
                <a:cxn ang="0">
                  <a:pos x="402" y="285"/>
                </a:cxn>
                <a:cxn ang="0">
                  <a:pos x="439" y="251"/>
                </a:cxn>
                <a:cxn ang="0">
                  <a:pos x="476" y="218"/>
                </a:cxn>
                <a:cxn ang="0">
                  <a:pos x="514" y="184"/>
                </a:cxn>
                <a:cxn ang="0">
                  <a:pos x="552" y="152"/>
                </a:cxn>
                <a:cxn ang="0">
                  <a:pos x="590" y="120"/>
                </a:cxn>
                <a:cxn ang="0">
                  <a:pos x="603" y="104"/>
                </a:cxn>
                <a:cxn ang="0">
                  <a:pos x="618" y="88"/>
                </a:cxn>
                <a:cxn ang="0">
                  <a:pos x="634" y="74"/>
                </a:cxn>
                <a:cxn ang="0">
                  <a:pos x="651" y="59"/>
                </a:cxn>
                <a:cxn ang="0">
                  <a:pos x="667" y="45"/>
                </a:cxn>
                <a:cxn ang="0">
                  <a:pos x="683" y="32"/>
                </a:cxn>
                <a:cxn ang="0">
                  <a:pos x="698" y="16"/>
                </a:cxn>
                <a:cxn ang="0">
                  <a:pos x="711" y="0"/>
                </a:cxn>
                <a:cxn ang="0">
                  <a:pos x="711" y="131"/>
                </a:cxn>
              </a:cxnLst>
              <a:rect l="0" t="0" r="r" b="b"/>
              <a:pathLst>
                <a:path w="711" h="713">
                  <a:moveTo>
                    <a:pt x="711" y="131"/>
                  </a:moveTo>
                  <a:lnTo>
                    <a:pt x="670" y="167"/>
                  </a:lnTo>
                  <a:lnTo>
                    <a:pt x="629" y="203"/>
                  </a:lnTo>
                  <a:lnTo>
                    <a:pt x="589" y="240"/>
                  </a:lnTo>
                  <a:lnTo>
                    <a:pt x="548" y="275"/>
                  </a:lnTo>
                  <a:lnTo>
                    <a:pt x="507" y="311"/>
                  </a:lnTo>
                  <a:lnTo>
                    <a:pt x="468" y="349"/>
                  </a:lnTo>
                  <a:lnTo>
                    <a:pt x="428" y="385"/>
                  </a:lnTo>
                  <a:lnTo>
                    <a:pt x="389" y="422"/>
                  </a:lnTo>
                  <a:lnTo>
                    <a:pt x="350" y="458"/>
                  </a:lnTo>
                  <a:lnTo>
                    <a:pt x="309" y="495"/>
                  </a:lnTo>
                  <a:lnTo>
                    <a:pt x="270" y="531"/>
                  </a:lnTo>
                  <a:lnTo>
                    <a:pt x="230" y="567"/>
                  </a:lnTo>
                  <a:lnTo>
                    <a:pt x="191" y="604"/>
                  </a:lnTo>
                  <a:lnTo>
                    <a:pt x="152" y="640"/>
                  </a:lnTo>
                  <a:lnTo>
                    <a:pt x="111" y="677"/>
                  </a:lnTo>
                  <a:lnTo>
                    <a:pt x="71" y="713"/>
                  </a:lnTo>
                  <a:lnTo>
                    <a:pt x="0" y="664"/>
                  </a:lnTo>
                  <a:lnTo>
                    <a:pt x="37" y="629"/>
                  </a:lnTo>
                  <a:lnTo>
                    <a:pt x="73" y="595"/>
                  </a:lnTo>
                  <a:lnTo>
                    <a:pt x="109" y="560"/>
                  </a:lnTo>
                  <a:lnTo>
                    <a:pt x="146" y="525"/>
                  </a:lnTo>
                  <a:lnTo>
                    <a:pt x="182" y="490"/>
                  </a:lnTo>
                  <a:lnTo>
                    <a:pt x="219" y="455"/>
                  </a:lnTo>
                  <a:lnTo>
                    <a:pt x="255" y="422"/>
                  </a:lnTo>
                  <a:lnTo>
                    <a:pt x="291" y="387"/>
                  </a:lnTo>
                  <a:lnTo>
                    <a:pt x="328" y="353"/>
                  </a:lnTo>
                  <a:lnTo>
                    <a:pt x="364" y="318"/>
                  </a:lnTo>
                  <a:lnTo>
                    <a:pt x="402" y="285"/>
                  </a:lnTo>
                  <a:lnTo>
                    <a:pt x="439" y="251"/>
                  </a:lnTo>
                  <a:lnTo>
                    <a:pt x="476" y="218"/>
                  </a:lnTo>
                  <a:lnTo>
                    <a:pt x="514" y="184"/>
                  </a:lnTo>
                  <a:lnTo>
                    <a:pt x="552" y="152"/>
                  </a:lnTo>
                  <a:lnTo>
                    <a:pt x="590" y="120"/>
                  </a:lnTo>
                  <a:lnTo>
                    <a:pt x="603" y="104"/>
                  </a:lnTo>
                  <a:lnTo>
                    <a:pt x="618" y="88"/>
                  </a:lnTo>
                  <a:lnTo>
                    <a:pt x="634" y="74"/>
                  </a:lnTo>
                  <a:lnTo>
                    <a:pt x="651" y="59"/>
                  </a:lnTo>
                  <a:lnTo>
                    <a:pt x="667" y="45"/>
                  </a:lnTo>
                  <a:lnTo>
                    <a:pt x="683" y="32"/>
                  </a:lnTo>
                  <a:lnTo>
                    <a:pt x="698" y="16"/>
                  </a:lnTo>
                  <a:lnTo>
                    <a:pt x="711" y="0"/>
                  </a:lnTo>
                  <a:lnTo>
                    <a:pt x="711" y="131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0" name="Freeform 56"/>
            <p:cNvSpPr>
              <a:spLocks/>
            </p:cNvSpPr>
            <p:nvPr/>
          </p:nvSpPr>
          <p:spPr bwMode="auto">
            <a:xfrm>
              <a:off x="7964488" y="1385888"/>
              <a:ext cx="342900" cy="320675"/>
            </a:xfrm>
            <a:custGeom>
              <a:avLst/>
              <a:gdLst/>
              <a:ahLst/>
              <a:cxnLst>
                <a:cxn ang="0">
                  <a:pos x="649" y="19"/>
                </a:cxn>
                <a:cxn ang="0">
                  <a:pos x="610" y="56"/>
                </a:cxn>
                <a:cxn ang="0">
                  <a:pos x="569" y="92"/>
                </a:cxn>
                <a:cxn ang="0">
                  <a:pos x="530" y="130"/>
                </a:cxn>
                <a:cxn ang="0">
                  <a:pos x="490" y="166"/>
                </a:cxn>
                <a:cxn ang="0">
                  <a:pos x="450" y="204"/>
                </a:cxn>
                <a:cxn ang="0">
                  <a:pos x="410" y="241"/>
                </a:cxn>
                <a:cxn ang="0">
                  <a:pos x="370" y="278"/>
                </a:cxn>
                <a:cxn ang="0">
                  <a:pos x="329" y="315"/>
                </a:cxn>
                <a:cxn ang="0">
                  <a:pos x="288" y="353"/>
                </a:cxn>
                <a:cxn ang="0">
                  <a:pos x="247" y="389"/>
                </a:cxn>
                <a:cxn ang="0">
                  <a:pos x="206" y="426"/>
                </a:cxn>
                <a:cxn ang="0">
                  <a:pos x="166" y="462"/>
                </a:cxn>
                <a:cxn ang="0">
                  <a:pos x="125" y="500"/>
                </a:cxn>
                <a:cxn ang="0">
                  <a:pos x="83" y="536"/>
                </a:cxn>
                <a:cxn ang="0">
                  <a:pos x="42" y="571"/>
                </a:cxn>
                <a:cxn ang="0">
                  <a:pos x="0" y="608"/>
                </a:cxn>
                <a:cxn ang="0">
                  <a:pos x="2" y="587"/>
                </a:cxn>
                <a:cxn ang="0">
                  <a:pos x="43" y="551"/>
                </a:cxn>
                <a:cxn ang="0">
                  <a:pos x="84" y="514"/>
                </a:cxn>
                <a:cxn ang="0">
                  <a:pos x="125" y="478"/>
                </a:cxn>
                <a:cxn ang="0">
                  <a:pos x="166" y="442"/>
                </a:cxn>
                <a:cxn ang="0">
                  <a:pos x="206" y="405"/>
                </a:cxn>
                <a:cxn ang="0">
                  <a:pos x="246" y="370"/>
                </a:cxn>
                <a:cxn ang="0">
                  <a:pos x="287" y="334"/>
                </a:cxn>
                <a:cxn ang="0">
                  <a:pos x="326" y="297"/>
                </a:cxn>
                <a:cxn ang="0">
                  <a:pos x="365" y="261"/>
                </a:cxn>
                <a:cxn ang="0">
                  <a:pos x="406" y="225"/>
                </a:cxn>
                <a:cxn ang="0">
                  <a:pos x="445" y="188"/>
                </a:cxn>
                <a:cxn ang="0">
                  <a:pos x="485" y="150"/>
                </a:cxn>
                <a:cxn ang="0">
                  <a:pos x="525" y="114"/>
                </a:cxn>
                <a:cxn ang="0">
                  <a:pos x="565" y="76"/>
                </a:cxn>
                <a:cxn ang="0">
                  <a:pos x="604" y="38"/>
                </a:cxn>
                <a:cxn ang="0">
                  <a:pos x="645" y="0"/>
                </a:cxn>
                <a:cxn ang="0">
                  <a:pos x="649" y="19"/>
                </a:cxn>
              </a:cxnLst>
              <a:rect l="0" t="0" r="r" b="b"/>
              <a:pathLst>
                <a:path w="649" h="608">
                  <a:moveTo>
                    <a:pt x="649" y="19"/>
                  </a:moveTo>
                  <a:lnTo>
                    <a:pt x="610" y="56"/>
                  </a:lnTo>
                  <a:lnTo>
                    <a:pt x="569" y="92"/>
                  </a:lnTo>
                  <a:lnTo>
                    <a:pt x="530" y="130"/>
                  </a:lnTo>
                  <a:lnTo>
                    <a:pt x="490" y="166"/>
                  </a:lnTo>
                  <a:lnTo>
                    <a:pt x="450" y="204"/>
                  </a:lnTo>
                  <a:lnTo>
                    <a:pt x="410" y="241"/>
                  </a:lnTo>
                  <a:lnTo>
                    <a:pt x="370" y="278"/>
                  </a:lnTo>
                  <a:lnTo>
                    <a:pt x="329" y="315"/>
                  </a:lnTo>
                  <a:lnTo>
                    <a:pt x="288" y="353"/>
                  </a:lnTo>
                  <a:lnTo>
                    <a:pt x="247" y="389"/>
                  </a:lnTo>
                  <a:lnTo>
                    <a:pt x="206" y="426"/>
                  </a:lnTo>
                  <a:lnTo>
                    <a:pt x="166" y="462"/>
                  </a:lnTo>
                  <a:lnTo>
                    <a:pt x="125" y="500"/>
                  </a:lnTo>
                  <a:lnTo>
                    <a:pt x="83" y="536"/>
                  </a:lnTo>
                  <a:lnTo>
                    <a:pt x="42" y="571"/>
                  </a:lnTo>
                  <a:lnTo>
                    <a:pt x="0" y="608"/>
                  </a:lnTo>
                  <a:lnTo>
                    <a:pt x="2" y="587"/>
                  </a:lnTo>
                  <a:lnTo>
                    <a:pt x="43" y="551"/>
                  </a:lnTo>
                  <a:lnTo>
                    <a:pt x="84" y="514"/>
                  </a:lnTo>
                  <a:lnTo>
                    <a:pt x="125" y="478"/>
                  </a:lnTo>
                  <a:lnTo>
                    <a:pt x="166" y="442"/>
                  </a:lnTo>
                  <a:lnTo>
                    <a:pt x="206" y="405"/>
                  </a:lnTo>
                  <a:lnTo>
                    <a:pt x="246" y="370"/>
                  </a:lnTo>
                  <a:lnTo>
                    <a:pt x="287" y="334"/>
                  </a:lnTo>
                  <a:lnTo>
                    <a:pt x="326" y="297"/>
                  </a:lnTo>
                  <a:lnTo>
                    <a:pt x="365" y="261"/>
                  </a:lnTo>
                  <a:lnTo>
                    <a:pt x="406" y="225"/>
                  </a:lnTo>
                  <a:lnTo>
                    <a:pt x="445" y="188"/>
                  </a:lnTo>
                  <a:lnTo>
                    <a:pt x="485" y="150"/>
                  </a:lnTo>
                  <a:lnTo>
                    <a:pt x="525" y="114"/>
                  </a:lnTo>
                  <a:lnTo>
                    <a:pt x="565" y="76"/>
                  </a:lnTo>
                  <a:lnTo>
                    <a:pt x="604" y="38"/>
                  </a:lnTo>
                  <a:lnTo>
                    <a:pt x="645" y="0"/>
                  </a:lnTo>
                  <a:lnTo>
                    <a:pt x="649" y="19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1" name="Freeform 57"/>
            <p:cNvSpPr>
              <a:spLocks/>
            </p:cNvSpPr>
            <p:nvPr/>
          </p:nvSpPr>
          <p:spPr bwMode="auto">
            <a:xfrm>
              <a:off x="7642225" y="1400176"/>
              <a:ext cx="52388" cy="82550"/>
            </a:xfrm>
            <a:custGeom>
              <a:avLst/>
              <a:gdLst/>
              <a:ahLst/>
              <a:cxnLst>
                <a:cxn ang="0">
                  <a:pos x="83" y="155"/>
                </a:cxn>
                <a:cxn ang="0">
                  <a:pos x="0" y="92"/>
                </a:cxn>
                <a:cxn ang="0">
                  <a:pos x="100" y="0"/>
                </a:cxn>
                <a:cxn ang="0">
                  <a:pos x="99" y="38"/>
                </a:cxn>
                <a:cxn ang="0">
                  <a:pos x="96" y="78"/>
                </a:cxn>
                <a:cxn ang="0">
                  <a:pos x="90" y="117"/>
                </a:cxn>
                <a:cxn ang="0">
                  <a:pos x="83" y="155"/>
                </a:cxn>
              </a:cxnLst>
              <a:rect l="0" t="0" r="r" b="b"/>
              <a:pathLst>
                <a:path w="100" h="155">
                  <a:moveTo>
                    <a:pt x="83" y="155"/>
                  </a:moveTo>
                  <a:lnTo>
                    <a:pt x="0" y="92"/>
                  </a:lnTo>
                  <a:lnTo>
                    <a:pt x="100" y="0"/>
                  </a:lnTo>
                  <a:lnTo>
                    <a:pt x="99" y="38"/>
                  </a:lnTo>
                  <a:lnTo>
                    <a:pt x="96" y="78"/>
                  </a:lnTo>
                  <a:lnTo>
                    <a:pt x="90" y="117"/>
                  </a:lnTo>
                  <a:lnTo>
                    <a:pt x="83" y="155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2" name="Freeform 58"/>
            <p:cNvSpPr>
              <a:spLocks/>
            </p:cNvSpPr>
            <p:nvPr/>
          </p:nvSpPr>
          <p:spPr bwMode="auto">
            <a:xfrm>
              <a:off x="7621588" y="1463676"/>
              <a:ext cx="334963" cy="2381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52" y="28"/>
                </a:cxn>
                <a:cxn ang="0">
                  <a:pos x="90" y="56"/>
                </a:cxn>
                <a:cxn ang="0">
                  <a:pos x="128" y="83"/>
                </a:cxn>
                <a:cxn ang="0">
                  <a:pos x="166" y="111"/>
                </a:cxn>
                <a:cxn ang="0">
                  <a:pos x="204" y="140"/>
                </a:cxn>
                <a:cxn ang="0">
                  <a:pos x="242" y="168"/>
                </a:cxn>
                <a:cxn ang="0">
                  <a:pos x="279" y="196"/>
                </a:cxn>
                <a:cxn ang="0">
                  <a:pos x="319" y="223"/>
                </a:cxn>
                <a:cxn ang="0">
                  <a:pos x="357" y="251"/>
                </a:cxn>
                <a:cxn ang="0">
                  <a:pos x="395" y="277"/>
                </a:cxn>
                <a:cxn ang="0">
                  <a:pos x="434" y="303"/>
                </a:cxn>
                <a:cxn ang="0">
                  <a:pos x="473" y="329"/>
                </a:cxn>
                <a:cxn ang="0">
                  <a:pos x="513" y="356"/>
                </a:cxn>
                <a:cxn ang="0">
                  <a:pos x="552" y="380"/>
                </a:cxn>
                <a:cxn ang="0">
                  <a:pos x="591" y="404"/>
                </a:cxn>
                <a:cxn ang="0">
                  <a:pos x="632" y="427"/>
                </a:cxn>
                <a:cxn ang="0">
                  <a:pos x="625" y="452"/>
                </a:cxn>
                <a:cxn ang="0">
                  <a:pos x="585" y="426"/>
                </a:cxn>
                <a:cxn ang="0">
                  <a:pos x="546" y="401"/>
                </a:cxn>
                <a:cxn ang="0">
                  <a:pos x="507" y="375"/>
                </a:cxn>
                <a:cxn ang="0">
                  <a:pos x="467" y="348"/>
                </a:cxn>
                <a:cxn ang="0">
                  <a:pos x="428" y="321"/>
                </a:cxn>
                <a:cxn ang="0">
                  <a:pos x="389" y="295"/>
                </a:cxn>
                <a:cxn ang="0">
                  <a:pos x="351" y="267"/>
                </a:cxn>
                <a:cxn ang="0">
                  <a:pos x="312" y="239"/>
                </a:cxn>
                <a:cxn ang="0">
                  <a:pos x="272" y="212"/>
                </a:cxn>
                <a:cxn ang="0">
                  <a:pos x="234" y="184"/>
                </a:cxn>
                <a:cxn ang="0">
                  <a:pos x="195" y="156"/>
                </a:cxn>
                <a:cxn ang="0">
                  <a:pos x="156" y="129"/>
                </a:cxn>
                <a:cxn ang="0">
                  <a:pos x="118" y="101"/>
                </a:cxn>
                <a:cxn ang="0">
                  <a:pos x="78" y="73"/>
                </a:cxn>
                <a:cxn ang="0">
                  <a:pos x="41" y="44"/>
                </a:cxn>
                <a:cxn ang="0">
                  <a:pos x="1" y="16"/>
                </a:cxn>
                <a:cxn ang="0">
                  <a:pos x="0" y="11"/>
                </a:cxn>
                <a:cxn ang="0">
                  <a:pos x="3" y="3"/>
                </a:cxn>
                <a:cxn ang="0">
                  <a:pos x="7" y="0"/>
                </a:cxn>
                <a:cxn ang="0">
                  <a:pos x="14" y="0"/>
                </a:cxn>
              </a:cxnLst>
              <a:rect l="0" t="0" r="r" b="b"/>
              <a:pathLst>
                <a:path w="632" h="452">
                  <a:moveTo>
                    <a:pt x="14" y="0"/>
                  </a:moveTo>
                  <a:lnTo>
                    <a:pt x="52" y="28"/>
                  </a:lnTo>
                  <a:lnTo>
                    <a:pt x="90" y="56"/>
                  </a:lnTo>
                  <a:lnTo>
                    <a:pt x="128" y="83"/>
                  </a:lnTo>
                  <a:lnTo>
                    <a:pt x="166" y="111"/>
                  </a:lnTo>
                  <a:lnTo>
                    <a:pt x="204" y="140"/>
                  </a:lnTo>
                  <a:lnTo>
                    <a:pt x="242" y="168"/>
                  </a:lnTo>
                  <a:lnTo>
                    <a:pt x="279" y="196"/>
                  </a:lnTo>
                  <a:lnTo>
                    <a:pt x="319" y="223"/>
                  </a:lnTo>
                  <a:lnTo>
                    <a:pt x="357" y="251"/>
                  </a:lnTo>
                  <a:lnTo>
                    <a:pt x="395" y="277"/>
                  </a:lnTo>
                  <a:lnTo>
                    <a:pt x="434" y="303"/>
                  </a:lnTo>
                  <a:lnTo>
                    <a:pt x="473" y="329"/>
                  </a:lnTo>
                  <a:lnTo>
                    <a:pt x="513" y="356"/>
                  </a:lnTo>
                  <a:lnTo>
                    <a:pt x="552" y="380"/>
                  </a:lnTo>
                  <a:lnTo>
                    <a:pt x="591" y="404"/>
                  </a:lnTo>
                  <a:lnTo>
                    <a:pt x="632" y="427"/>
                  </a:lnTo>
                  <a:lnTo>
                    <a:pt x="625" y="452"/>
                  </a:lnTo>
                  <a:lnTo>
                    <a:pt x="585" y="426"/>
                  </a:lnTo>
                  <a:lnTo>
                    <a:pt x="546" y="401"/>
                  </a:lnTo>
                  <a:lnTo>
                    <a:pt x="507" y="375"/>
                  </a:lnTo>
                  <a:lnTo>
                    <a:pt x="467" y="348"/>
                  </a:lnTo>
                  <a:lnTo>
                    <a:pt x="428" y="321"/>
                  </a:lnTo>
                  <a:lnTo>
                    <a:pt x="389" y="295"/>
                  </a:lnTo>
                  <a:lnTo>
                    <a:pt x="351" y="267"/>
                  </a:lnTo>
                  <a:lnTo>
                    <a:pt x="312" y="239"/>
                  </a:lnTo>
                  <a:lnTo>
                    <a:pt x="272" y="212"/>
                  </a:lnTo>
                  <a:lnTo>
                    <a:pt x="234" y="184"/>
                  </a:lnTo>
                  <a:lnTo>
                    <a:pt x="195" y="156"/>
                  </a:lnTo>
                  <a:lnTo>
                    <a:pt x="156" y="129"/>
                  </a:lnTo>
                  <a:lnTo>
                    <a:pt x="118" y="101"/>
                  </a:lnTo>
                  <a:lnTo>
                    <a:pt x="78" y="73"/>
                  </a:lnTo>
                  <a:lnTo>
                    <a:pt x="41" y="44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3" y="3"/>
                  </a:lnTo>
                  <a:lnTo>
                    <a:pt x="7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3" name="Freeform 59"/>
            <p:cNvSpPr>
              <a:spLocks/>
            </p:cNvSpPr>
            <p:nvPr/>
          </p:nvSpPr>
          <p:spPr bwMode="auto">
            <a:xfrm>
              <a:off x="7977188" y="258763"/>
              <a:ext cx="23813" cy="7938"/>
            </a:xfrm>
            <a:custGeom>
              <a:avLst/>
              <a:gdLst/>
              <a:ahLst/>
              <a:cxnLst>
                <a:cxn ang="0">
                  <a:pos x="44" y="4"/>
                </a:cxn>
                <a:cxn ang="0">
                  <a:pos x="41" y="7"/>
                </a:cxn>
                <a:cxn ang="0">
                  <a:pos x="37" y="10"/>
                </a:cxn>
                <a:cxn ang="0">
                  <a:pos x="31" y="12"/>
                </a:cxn>
                <a:cxn ang="0">
                  <a:pos x="25" y="13"/>
                </a:cxn>
                <a:cxn ang="0">
                  <a:pos x="19" y="15"/>
                </a:cxn>
                <a:cxn ang="0">
                  <a:pos x="13" y="15"/>
                </a:cxn>
                <a:cxn ang="0">
                  <a:pos x="6" y="15"/>
                </a:cxn>
                <a:cxn ang="0">
                  <a:pos x="0" y="15"/>
                </a:cxn>
                <a:cxn ang="0">
                  <a:pos x="3" y="12"/>
                </a:cxn>
                <a:cxn ang="0">
                  <a:pos x="8" y="7"/>
                </a:cxn>
                <a:cxn ang="0">
                  <a:pos x="13" y="4"/>
                </a:cxn>
                <a:cxn ang="0">
                  <a:pos x="19" y="3"/>
                </a:cxn>
                <a:cxn ang="0">
                  <a:pos x="25" y="2"/>
                </a:cxn>
                <a:cxn ang="0">
                  <a:pos x="31" y="0"/>
                </a:cxn>
                <a:cxn ang="0">
                  <a:pos x="38" y="2"/>
                </a:cxn>
                <a:cxn ang="0">
                  <a:pos x="44" y="4"/>
                </a:cxn>
              </a:cxnLst>
              <a:rect l="0" t="0" r="r" b="b"/>
              <a:pathLst>
                <a:path w="44" h="15">
                  <a:moveTo>
                    <a:pt x="44" y="4"/>
                  </a:moveTo>
                  <a:lnTo>
                    <a:pt x="41" y="7"/>
                  </a:lnTo>
                  <a:lnTo>
                    <a:pt x="37" y="10"/>
                  </a:lnTo>
                  <a:lnTo>
                    <a:pt x="31" y="12"/>
                  </a:lnTo>
                  <a:lnTo>
                    <a:pt x="25" y="13"/>
                  </a:lnTo>
                  <a:lnTo>
                    <a:pt x="19" y="15"/>
                  </a:lnTo>
                  <a:lnTo>
                    <a:pt x="13" y="15"/>
                  </a:lnTo>
                  <a:lnTo>
                    <a:pt x="6" y="15"/>
                  </a:lnTo>
                  <a:lnTo>
                    <a:pt x="0" y="15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3" y="4"/>
                  </a:lnTo>
                  <a:lnTo>
                    <a:pt x="19" y="3"/>
                  </a:lnTo>
                  <a:lnTo>
                    <a:pt x="25" y="2"/>
                  </a:lnTo>
                  <a:lnTo>
                    <a:pt x="31" y="0"/>
                  </a:lnTo>
                  <a:lnTo>
                    <a:pt x="38" y="2"/>
                  </a:lnTo>
                  <a:lnTo>
                    <a:pt x="44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4" name="Freeform 60"/>
            <p:cNvSpPr>
              <a:spLocks/>
            </p:cNvSpPr>
            <p:nvPr/>
          </p:nvSpPr>
          <p:spPr bwMode="auto">
            <a:xfrm>
              <a:off x="8029575" y="258763"/>
              <a:ext cx="25400" cy="9525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5"/>
                </a:cxn>
                <a:cxn ang="0">
                  <a:pos x="39" y="8"/>
                </a:cxn>
                <a:cxn ang="0">
                  <a:pos x="32" y="11"/>
                </a:cxn>
                <a:cxn ang="0">
                  <a:pos x="26" y="13"/>
                </a:cxn>
                <a:cxn ang="0">
                  <a:pos x="20" y="14"/>
                </a:cxn>
                <a:cxn ang="0">
                  <a:pos x="13" y="16"/>
                </a:cxn>
                <a:cxn ang="0">
                  <a:pos x="7" y="14"/>
                </a:cxn>
                <a:cxn ang="0">
                  <a:pos x="0" y="13"/>
                </a:cxn>
                <a:cxn ang="0">
                  <a:pos x="3" y="8"/>
                </a:cxn>
                <a:cxn ang="0">
                  <a:pos x="9" y="4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29" y="0"/>
                </a:cxn>
                <a:cxn ang="0">
                  <a:pos x="36" y="0"/>
                </a:cxn>
                <a:cxn ang="0">
                  <a:pos x="44" y="1"/>
                </a:cxn>
                <a:cxn ang="0">
                  <a:pos x="49" y="4"/>
                </a:cxn>
              </a:cxnLst>
              <a:rect l="0" t="0" r="r" b="b"/>
              <a:pathLst>
                <a:path w="49" h="16">
                  <a:moveTo>
                    <a:pt x="49" y="4"/>
                  </a:moveTo>
                  <a:lnTo>
                    <a:pt x="44" y="5"/>
                  </a:lnTo>
                  <a:lnTo>
                    <a:pt x="39" y="8"/>
                  </a:lnTo>
                  <a:lnTo>
                    <a:pt x="32" y="11"/>
                  </a:lnTo>
                  <a:lnTo>
                    <a:pt x="26" y="13"/>
                  </a:lnTo>
                  <a:lnTo>
                    <a:pt x="20" y="14"/>
                  </a:lnTo>
                  <a:lnTo>
                    <a:pt x="13" y="16"/>
                  </a:lnTo>
                  <a:lnTo>
                    <a:pt x="7" y="14"/>
                  </a:lnTo>
                  <a:lnTo>
                    <a:pt x="0" y="13"/>
                  </a:lnTo>
                  <a:lnTo>
                    <a:pt x="3" y="8"/>
                  </a:lnTo>
                  <a:lnTo>
                    <a:pt x="9" y="4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4" y="1"/>
                  </a:lnTo>
                  <a:lnTo>
                    <a:pt x="4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5" name="Freeform 61"/>
            <p:cNvSpPr>
              <a:spLocks/>
            </p:cNvSpPr>
            <p:nvPr/>
          </p:nvSpPr>
          <p:spPr bwMode="auto">
            <a:xfrm>
              <a:off x="7978775" y="284163"/>
              <a:ext cx="22225" cy="7938"/>
            </a:xfrm>
            <a:custGeom>
              <a:avLst/>
              <a:gdLst/>
              <a:ahLst/>
              <a:cxnLst>
                <a:cxn ang="0">
                  <a:pos x="41" y="13"/>
                </a:cxn>
                <a:cxn ang="0">
                  <a:pos x="0" y="10"/>
                </a:cxn>
                <a:cxn ang="0">
                  <a:pos x="8" y="1"/>
                </a:cxn>
                <a:cxn ang="0">
                  <a:pos x="18" y="0"/>
                </a:cxn>
                <a:cxn ang="0">
                  <a:pos x="31" y="1"/>
                </a:cxn>
                <a:cxn ang="0">
                  <a:pos x="41" y="2"/>
                </a:cxn>
                <a:cxn ang="0">
                  <a:pos x="41" y="13"/>
                </a:cxn>
              </a:cxnLst>
              <a:rect l="0" t="0" r="r" b="b"/>
              <a:pathLst>
                <a:path w="41" h="13">
                  <a:moveTo>
                    <a:pt x="41" y="13"/>
                  </a:moveTo>
                  <a:lnTo>
                    <a:pt x="0" y="10"/>
                  </a:lnTo>
                  <a:lnTo>
                    <a:pt x="8" y="1"/>
                  </a:lnTo>
                  <a:lnTo>
                    <a:pt x="18" y="0"/>
                  </a:lnTo>
                  <a:lnTo>
                    <a:pt x="31" y="1"/>
                  </a:lnTo>
                  <a:lnTo>
                    <a:pt x="41" y="2"/>
                  </a:lnTo>
                  <a:lnTo>
                    <a:pt x="41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6" name="Freeform 62"/>
            <p:cNvSpPr>
              <a:spLocks/>
            </p:cNvSpPr>
            <p:nvPr/>
          </p:nvSpPr>
          <p:spPr bwMode="auto">
            <a:xfrm>
              <a:off x="8002588" y="284163"/>
              <a:ext cx="25400" cy="46038"/>
            </a:xfrm>
            <a:custGeom>
              <a:avLst/>
              <a:gdLst/>
              <a:ahLst/>
              <a:cxnLst>
                <a:cxn ang="0">
                  <a:pos x="11" y="77"/>
                </a:cxn>
                <a:cxn ang="0">
                  <a:pos x="18" y="82"/>
                </a:cxn>
                <a:cxn ang="0">
                  <a:pos x="27" y="83"/>
                </a:cxn>
                <a:cxn ang="0">
                  <a:pos x="37" y="82"/>
                </a:cxn>
                <a:cxn ang="0">
                  <a:pos x="47" y="82"/>
                </a:cxn>
                <a:cxn ang="0">
                  <a:pos x="38" y="86"/>
                </a:cxn>
                <a:cxn ang="0">
                  <a:pos x="27" y="87"/>
                </a:cxn>
                <a:cxn ang="0">
                  <a:pos x="16" y="87"/>
                </a:cxn>
                <a:cxn ang="0">
                  <a:pos x="6" y="87"/>
                </a:cxn>
                <a:cxn ang="0">
                  <a:pos x="2" y="73"/>
                </a:cxn>
                <a:cxn ang="0">
                  <a:pos x="0" y="54"/>
                </a:cxn>
                <a:cxn ang="0">
                  <a:pos x="2" y="37"/>
                </a:cxn>
                <a:cxn ang="0">
                  <a:pos x="5" y="19"/>
                </a:cxn>
                <a:cxn ang="0">
                  <a:pos x="9" y="0"/>
                </a:cxn>
                <a:cxn ang="0">
                  <a:pos x="11" y="20"/>
                </a:cxn>
                <a:cxn ang="0">
                  <a:pos x="9" y="39"/>
                </a:cxn>
                <a:cxn ang="0">
                  <a:pos x="8" y="58"/>
                </a:cxn>
                <a:cxn ang="0">
                  <a:pos x="11" y="77"/>
                </a:cxn>
              </a:cxnLst>
              <a:rect l="0" t="0" r="r" b="b"/>
              <a:pathLst>
                <a:path w="47" h="87">
                  <a:moveTo>
                    <a:pt x="11" y="77"/>
                  </a:moveTo>
                  <a:lnTo>
                    <a:pt x="18" y="82"/>
                  </a:lnTo>
                  <a:lnTo>
                    <a:pt x="27" y="83"/>
                  </a:lnTo>
                  <a:lnTo>
                    <a:pt x="37" y="82"/>
                  </a:lnTo>
                  <a:lnTo>
                    <a:pt x="47" y="82"/>
                  </a:lnTo>
                  <a:lnTo>
                    <a:pt x="38" y="86"/>
                  </a:lnTo>
                  <a:lnTo>
                    <a:pt x="27" y="87"/>
                  </a:lnTo>
                  <a:lnTo>
                    <a:pt x="16" y="87"/>
                  </a:lnTo>
                  <a:lnTo>
                    <a:pt x="6" y="87"/>
                  </a:lnTo>
                  <a:lnTo>
                    <a:pt x="2" y="73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5" y="19"/>
                  </a:lnTo>
                  <a:lnTo>
                    <a:pt x="9" y="0"/>
                  </a:lnTo>
                  <a:lnTo>
                    <a:pt x="11" y="20"/>
                  </a:lnTo>
                  <a:lnTo>
                    <a:pt x="9" y="39"/>
                  </a:lnTo>
                  <a:lnTo>
                    <a:pt x="8" y="58"/>
                  </a:lnTo>
                  <a:lnTo>
                    <a:pt x="11" y="7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7" name="Freeform 63"/>
            <p:cNvSpPr>
              <a:spLocks/>
            </p:cNvSpPr>
            <p:nvPr/>
          </p:nvSpPr>
          <p:spPr bwMode="auto">
            <a:xfrm>
              <a:off x="8027988" y="284163"/>
              <a:ext cx="23813" cy="7938"/>
            </a:xfrm>
            <a:custGeom>
              <a:avLst/>
              <a:gdLst/>
              <a:ahLst/>
              <a:cxnLst>
                <a:cxn ang="0">
                  <a:pos x="45" y="10"/>
                </a:cxn>
                <a:cxn ang="0">
                  <a:pos x="41" y="12"/>
                </a:cxn>
                <a:cxn ang="0">
                  <a:pos x="36" y="13"/>
                </a:cxn>
                <a:cxn ang="0">
                  <a:pos x="32" y="13"/>
                </a:cxn>
                <a:cxn ang="0">
                  <a:pos x="26" y="13"/>
                </a:cxn>
                <a:cxn ang="0">
                  <a:pos x="20" y="13"/>
                </a:cxn>
                <a:cxn ang="0">
                  <a:pos x="13" y="13"/>
                </a:cxn>
                <a:cxn ang="0">
                  <a:pos x="7" y="13"/>
                </a:cxn>
                <a:cxn ang="0">
                  <a:pos x="0" y="15"/>
                </a:cxn>
                <a:cxn ang="0">
                  <a:pos x="0" y="7"/>
                </a:cxn>
                <a:cxn ang="0">
                  <a:pos x="4" y="4"/>
                </a:cxn>
                <a:cxn ang="0">
                  <a:pos x="10" y="3"/>
                </a:cxn>
                <a:cxn ang="0">
                  <a:pos x="15" y="0"/>
                </a:cxn>
                <a:cxn ang="0">
                  <a:pos x="23" y="2"/>
                </a:cxn>
                <a:cxn ang="0">
                  <a:pos x="34" y="0"/>
                </a:cxn>
                <a:cxn ang="0">
                  <a:pos x="42" y="3"/>
                </a:cxn>
                <a:cxn ang="0">
                  <a:pos x="45" y="10"/>
                </a:cxn>
              </a:cxnLst>
              <a:rect l="0" t="0" r="r" b="b"/>
              <a:pathLst>
                <a:path w="45" h="15">
                  <a:moveTo>
                    <a:pt x="45" y="10"/>
                  </a:moveTo>
                  <a:lnTo>
                    <a:pt x="41" y="12"/>
                  </a:lnTo>
                  <a:lnTo>
                    <a:pt x="36" y="13"/>
                  </a:lnTo>
                  <a:lnTo>
                    <a:pt x="32" y="13"/>
                  </a:lnTo>
                  <a:lnTo>
                    <a:pt x="26" y="13"/>
                  </a:lnTo>
                  <a:lnTo>
                    <a:pt x="20" y="13"/>
                  </a:lnTo>
                  <a:lnTo>
                    <a:pt x="13" y="13"/>
                  </a:lnTo>
                  <a:lnTo>
                    <a:pt x="7" y="13"/>
                  </a:lnTo>
                  <a:lnTo>
                    <a:pt x="0" y="15"/>
                  </a:lnTo>
                  <a:lnTo>
                    <a:pt x="0" y="7"/>
                  </a:lnTo>
                  <a:lnTo>
                    <a:pt x="4" y="4"/>
                  </a:lnTo>
                  <a:lnTo>
                    <a:pt x="10" y="3"/>
                  </a:lnTo>
                  <a:lnTo>
                    <a:pt x="15" y="0"/>
                  </a:lnTo>
                  <a:lnTo>
                    <a:pt x="23" y="2"/>
                  </a:lnTo>
                  <a:lnTo>
                    <a:pt x="34" y="0"/>
                  </a:lnTo>
                  <a:lnTo>
                    <a:pt x="42" y="3"/>
                  </a:lnTo>
                  <a:lnTo>
                    <a:pt x="45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8" name="Freeform 64"/>
            <p:cNvSpPr>
              <a:spLocks/>
            </p:cNvSpPr>
            <p:nvPr/>
          </p:nvSpPr>
          <p:spPr bwMode="auto">
            <a:xfrm>
              <a:off x="8078788" y="296863"/>
              <a:ext cx="9525" cy="127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6"/>
                </a:cxn>
                <a:cxn ang="0">
                  <a:pos x="16" y="13"/>
                </a:cxn>
                <a:cxn ang="0">
                  <a:pos x="11" y="19"/>
                </a:cxn>
                <a:cxn ang="0">
                  <a:pos x="5" y="23"/>
                </a:cxn>
                <a:cxn ang="0">
                  <a:pos x="5" y="7"/>
                </a:cxn>
                <a:cxn ang="0">
                  <a:pos x="1" y="7"/>
                </a:cxn>
                <a:cxn ang="0">
                  <a:pos x="0" y="7"/>
                </a:cxn>
                <a:cxn ang="0">
                  <a:pos x="3" y="3"/>
                </a:cxn>
                <a:cxn ang="0">
                  <a:pos x="7" y="0"/>
                </a:cxn>
                <a:cxn ang="0">
                  <a:pos x="13" y="0"/>
                </a:cxn>
              </a:cxnLst>
              <a:rect l="0" t="0" r="r" b="b"/>
              <a:pathLst>
                <a:path w="16" h="23">
                  <a:moveTo>
                    <a:pt x="13" y="0"/>
                  </a:moveTo>
                  <a:lnTo>
                    <a:pt x="16" y="6"/>
                  </a:lnTo>
                  <a:lnTo>
                    <a:pt x="16" y="13"/>
                  </a:lnTo>
                  <a:lnTo>
                    <a:pt x="11" y="19"/>
                  </a:lnTo>
                  <a:lnTo>
                    <a:pt x="5" y="23"/>
                  </a:lnTo>
                  <a:lnTo>
                    <a:pt x="5" y="7"/>
                  </a:lnTo>
                  <a:lnTo>
                    <a:pt x="1" y="7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9" name="Freeform 65"/>
            <p:cNvSpPr>
              <a:spLocks/>
            </p:cNvSpPr>
            <p:nvPr/>
          </p:nvSpPr>
          <p:spPr bwMode="auto">
            <a:xfrm>
              <a:off x="7994650" y="338138"/>
              <a:ext cx="44450" cy="9525"/>
            </a:xfrm>
            <a:custGeom>
              <a:avLst/>
              <a:gdLst/>
              <a:ahLst/>
              <a:cxnLst>
                <a:cxn ang="0">
                  <a:pos x="84" y="17"/>
                </a:cxn>
                <a:cxn ang="0">
                  <a:pos x="0" y="17"/>
                </a:cxn>
                <a:cxn ang="0">
                  <a:pos x="10" y="9"/>
                </a:cxn>
                <a:cxn ang="0">
                  <a:pos x="20" y="5"/>
                </a:cxn>
                <a:cxn ang="0">
                  <a:pos x="32" y="2"/>
                </a:cxn>
                <a:cxn ang="0">
                  <a:pos x="42" y="0"/>
                </a:cxn>
                <a:cxn ang="0">
                  <a:pos x="54" y="2"/>
                </a:cxn>
                <a:cxn ang="0">
                  <a:pos x="64" y="5"/>
                </a:cxn>
                <a:cxn ang="0">
                  <a:pos x="74" y="9"/>
                </a:cxn>
                <a:cxn ang="0">
                  <a:pos x="84" y="17"/>
                </a:cxn>
              </a:cxnLst>
              <a:rect l="0" t="0" r="r" b="b"/>
              <a:pathLst>
                <a:path w="84" h="17">
                  <a:moveTo>
                    <a:pt x="84" y="17"/>
                  </a:moveTo>
                  <a:lnTo>
                    <a:pt x="0" y="17"/>
                  </a:lnTo>
                  <a:lnTo>
                    <a:pt x="10" y="9"/>
                  </a:lnTo>
                  <a:lnTo>
                    <a:pt x="20" y="5"/>
                  </a:lnTo>
                  <a:lnTo>
                    <a:pt x="32" y="2"/>
                  </a:lnTo>
                  <a:lnTo>
                    <a:pt x="42" y="0"/>
                  </a:lnTo>
                  <a:lnTo>
                    <a:pt x="54" y="2"/>
                  </a:lnTo>
                  <a:lnTo>
                    <a:pt x="64" y="5"/>
                  </a:lnTo>
                  <a:lnTo>
                    <a:pt x="74" y="9"/>
                  </a:lnTo>
                  <a:lnTo>
                    <a:pt x="84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30" name="Freeform 66"/>
            <p:cNvSpPr>
              <a:spLocks/>
            </p:cNvSpPr>
            <p:nvPr/>
          </p:nvSpPr>
          <p:spPr bwMode="auto">
            <a:xfrm>
              <a:off x="8002588" y="354013"/>
              <a:ext cx="28575" cy="4763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47" y="3"/>
                </a:cxn>
                <a:cxn ang="0">
                  <a:pos x="40" y="5"/>
                </a:cxn>
                <a:cxn ang="0">
                  <a:pos x="34" y="8"/>
                </a:cxn>
                <a:cxn ang="0">
                  <a:pos x="27" y="8"/>
                </a:cxn>
                <a:cxn ang="0">
                  <a:pos x="19" y="8"/>
                </a:cxn>
                <a:cxn ang="0">
                  <a:pos x="12" y="7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53" y="0"/>
                </a:cxn>
              </a:cxnLst>
              <a:rect l="0" t="0" r="r" b="b"/>
              <a:pathLst>
                <a:path w="53" h="8">
                  <a:moveTo>
                    <a:pt x="53" y="0"/>
                  </a:moveTo>
                  <a:lnTo>
                    <a:pt x="47" y="3"/>
                  </a:lnTo>
                  <a:lnTo>
                    <a:pt x="40" y="5"/>
                  </a:lnTo>
                  <a:lnTo>
                    <a:pt x="34" y="8"/>
                  </a:lnTo>
                  <a:lnTo>
                    <a:pt x="27" y="8"/>
                  </a:lnTo>
                  <a:lnTo>
                    <a:pt x="19" y="8"/>
                  </a:lnTo>
                  <a:lnTo>
                    <a:pt x="12" y="7"/>
                  </a:lnTo>
                  <a:lnTo>
                    <a:pt x="6" y="4"/>
                  </a:lnTo>
                  <a:lnTo>
                    <a:pt x="0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6.1 </a:t>
            </a:r>
            <a:r>
              <a:rPr lang="ko-KR" altLang="en-US" b="1" dirty="0" err="1"/>
              <a:t>힙</a:t>
            </a:r>
            <a:endParaRPr lang="en-US" altLang="ko-KR" dirty="0"/>
          </a:p>
          <a:p>
            <a:r>
              <a:rPr lang="en-US" altLang="ko-KR" b="1" dirty="0"/>
              <a:t>6.2 </a:t>
            </a:r>
            <a:r>
              <a:rPr lang="ko-KR" altLang="en-US" b="1" dirty="0" err="1"/>
              <a:t>힙을</a:t>
            </a:r>
            <a:r>
              <a:rPr lang="ko-KR" altLang="en-US" b="1" dirty="0"/>
              <a:t> 이용한 우선순위 큐 구현</a:t>
            </a:r>
            <a:endParaRPr lang="en-US" altLang="ko-KR" b="1" dirty="0"/>
          </a:p>
          <a:p>
            <a:r>
              <a:rPr lang="en-US" altLang="ko-KR" b="1" dirty="0"/>
              <a:t>6.3 </a:t>
            </a:r>
            <a:r>
              <a:rPr lang="ko-KR" altLang="en-US" b="1" dirty="0" err="1"/>
              <a:t>힙</a:t>
            </a:r>
            <a:r>
              <a:rPr lang="ko-KR" altLang="en-US" b="1" dirty="0"/>
              <a:t> 구현과 성능</a:t>
            </a:r>
            <a:endParaRPr lang="en-US" altLang="ko-KR" b="1" dirty="0"/>
          </a:p>
          <a:p>
            <a:r>
              <a:rPr lang="en-US" altLang="ko-KR" b="1" dirty="0"/>
              <a:t>6.4 </a:t>
            </a:r>
            <a:r>
              <a:rPr lang="ko-KR" altLang="en-US" b="1" dirty="0" err="1"/>
              <a:t>힙</a:t>
            </a:r>
            <a:r>
              <a:rPr lang="ko-KR" altLang="en-US" b="1" dirty="0"/>
              <a:t> 정렬</a:t>
            </a:r>
            <a:endParaRPr lang="en-US" altLang="ko-KR" b="1" dirty="0"/>
          </a:p>
          <a:p>
            <a:r>
              <a:rPr lang="en-US" altLang="ko-KR" b="1" dirty="0"/>
              <a:t>6.5 </a:t>
            </a:r>
            <a:r>
              <a:rPr lang="ko-KR" altLang="en-US" b="1" dirty="0"/>
              <a:t>제자리 </a:t>
            </a:r>
            <a:r>
              <a:rPr lang="ko-KR" altLang="en-US" b="1" dirty="0" err="1"/>
              <a:t>힙</a:t>
            </a:r>
            <a:r>
              <a:rPr lang="ko-KR" altLang="en-US" b="1" dirty="0"/>
              <a:t> 정렬</a:t>
            </a:r>
            <a:endParaRPr lang="en-US" altLang="ko-KR" b="1" dirty="0"/>
          </a:p>
          <a:p>
            <a:r>
              <a:rPr lang="en-US" altLang="ko-KR" b="1" dirty="0"/>
              <a:t>6.6 </a:t>
            </a:r>
            <a:r>
              <a:rPr lang="ko-KR" altLang="en-US" b="1" dirty="0"/>
              <a:t>상향식 </a:t>
            </a:r>
            <a:r>
              <a:rPr lang="ko-KR" altLang="en-US" b="1" dirty="0" err="1"/>
              <a:t>힙생성</a:t>
            </a:r>
            <a:endParaRPr lang="en-US" altLang="ko-KR" dirty="0"/>
          </a:p>
          <a:p>
            <a:r>
              <a:rPr lang="en-US" altLang="ko-KR" b="1" dirty="0"/>
              <a:t>6.7 </a:t>
            </a:r>
            <a:r>
              <a:rPr lang="ko-KR" altLang="en-US" b="1" dirty="0"/>
              <a:t>응용문제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755576" y="1628800"/>
            <a:ext cx="7704856" cy="4320480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r>
              <a:rPr lang="ko-KR" altLang="en-US"/>
              <a:t>제자리 힙 정렬 알고리즘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57" name="내용 개체 틀 2"/>
          <p:cNvSpPr txBox="1">
            <a:spLocks/>
          </p:cNvSpPr>
          <p:nvPr/>
        </p:nvSpPr>
        <p:spPr>
          <a:xfrm>
            <a:off x="755576" y="1628800"/>
            <a:ext cx="3672408" cy="4330416"/>
          </a:xfrm>
          <a:prstGeom prst="rect">
            <a:avLst/>
          </a:prstGeom>
          <a:ln w="9525"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inPlaceHeapSort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keys</a:t>
            </a:r>
          </a:p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sorted array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buildHeap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	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{phase 1}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downto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2	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{phase 2}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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downHeap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(1,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1)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buildHeap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keys</a:t>
            </a:r>
          </a:p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heap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of size</a:t>
            </a:r>
            <a:r>
              <a:rPr lang="ko-KR" alt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1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insertItem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내용 개체 틀 2"/>
          <p:cNvSpPr txBox="1">
            <a:spLocks/>
          </p:cNvSpPr>
          <p:nvPr/>
        </p:nvSpPr>
        <p:spPr>
          <a:xfrm>
            <a:off x="4427984" y="1628800"/>
            <a:ext cx="4032448" cy="4330416"/>
          </a:xfrm>
          <a:prstGeom prst="rect">
            <a:avLst/>
          </a:prstGeom>
          <a:ln w="9525"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downHeap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index 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of array </a:t>
            </a:r>
            <a:r>
              <a:rPr lang="en-US" altLang="ko-KR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 representing a 		</a:t>
            </a:r>
            <a:r>
              <a:rPr lang="en-US" altLang="ko-KR" sz="1800" i="1">
                <a:latin typeface="Times New Roman" pitchFamily="18" charset="0"/>
                <a:cs typeface="Times New Roman" pitchFamily="18" charset="0"/>
              </a:rPr>
              <a:t>maxheap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 of size </a:t>
            </a:r>
            <a:r>
              <a:rPr lang="en-US" altLang="ko-KR" sz="1800" b="1" i="1">
                <a:latin typeface="Times New Roman" pitchFamily="18" charset="0"/>
                <a:cs typeface="Times New Roman" pitchFamily="18" charset="0"/>
              </a:rPr>
              <a:t>last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none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+ 1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			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external node}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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ke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]))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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downHeap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altLang="ko-KR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6698704" cy="1143000"/>
          </a:xfrm>
        </p:spPr>
        <p:txBody>
          <a:bodyPr/>
          <a:lstStyle/>
          <a:p>
            <a:r>
              <a:rPr lang="ko-KR" altLang="en-US"/>
              <a:t>제자리 힙 정렬</a:t>
            </a:r>
            <a:r>
              <a:rPr lang="en-US" altLang="ko-KR"/>
              <a:t> 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755576" y="1556792"/>
            <a:ext cx="381642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알고리즘 수행의 어떤 시점에서든</a:t>
            </a: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,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1800" b="1" i="1" kern="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의 첨자 </a:t>
            </a:r>
            <a:r>
              <a:rPr lang="en-US" altLang="ko-KR" sz="1800" kern="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부터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 </a:t>
            </a:r>
            <a:r>
              <a:rPr lang="en-US" altLang="ko-KR" sz="1800" b="1" i="1" kern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까지의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 왼쪽 부분은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힙의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 원소들을 저장하는데 사용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그리고 첨자 </a:t>
            </a:r>
            <a:r>
              <a:rPr lang="en-US" altLang="ko-KR" sz="1800" b="1" i="1" kern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b="1" i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kern="0" dirty="0">
                <a:latin typeface="Times New Roman" pitchFamily="18" charset="0"/>
                <a:cs typeface="Times New Roman" pitchFamily="18" charset="0"/>
              </a:rPr>
              <a:t>+ 1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부터 </a:t>
            </a:r>
            <a:r>
              <a:rPr lang="en-US" altLang="ko-KR" sz="1800" b="1" i="1" kern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까지의 오른쪽 부분은 리스트의 원소들을 저장하는데 사용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ko-KR" altLang="en-US" sz="2200" kern="0" dirty="0">
                <a:latin typeface="맑은 고딕" pitchFamily="50" charset="-127"/>
              </a:rPr>
              <a:t>그러므로</a:t>
            </a:r>
            <a:r>
              <a:rPr lang="en-US" altLang="ko-KR" sz="2200" kern="0" dirty="0">
                <a:latin typeface="맑은 고딕" pitchFamily="50" charset="-127"/>
              </a:rPr>
              <a:t>, </a:t>
            </a:r>
            <a:r>
              <a:rPr lang="en-US" altLang="ko-KR" sz="2200" b="1" i="1" kern="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2200" kern="0" dirty="0">
                <a:latin typeface="맑은 고딕" pitchFamily="50" charset="-127"/>
              </a:rPr>
              <a:t>의 </a:t>
            </a:r>
            <a:r>
              <a:rPr lang="en-US" altLang="ko-KR" sz="2200" kern="0" dirty="0">
                <a:latin typeface="맑은 고딕" pitchFamily="50" charset="-127"/>
              </a:rPr>
              <a:t>(</a:t>
            </a:r>
            <a:r>
              <a:rPr lang="ko-KR" altLang="en-US" sz="2200" kern="0" dirty="0">
                <a:latin typeface="맑은 고딕" pitchFamily="50" charset="-127"/>
              </a:rPr>
              <a:t>첨자</a:t>
            </a:r>
            <a:r>
              <a:rPr lang="en-US" altLang="ko-KR" sz="2200" kern="0" dirty="0">
                <a:latin typeface="맑은 고딕" pitchFamily="50" charset="-127"/>
              </a:rPr>
              <a:t> </a:t>
            </a:r>
            <a:r>
              <a:rPr lang="en-US" altLang="ko-KR" sz="2200" kern="0" dirty="0">
                <a:latin typeface="Times New Roman" pitchFamily="18" charset="0"/>
                <a:cs typeface="Times New Roman" pitchFamily="18" charset="0"/>
              </a:rPr>
              <a:t>1, … , </a:t>
            </a:r>
            <a:r>
              <a:rPr lang="en-US" altLang="ko-KR" sz="2200" b="1" i="1" kern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sz="2200" kern="0" dirty="0">
                <a:latin typeface="맑은 고딕" pitchFamily="50" charset="-127"/>
              </a:rPr>
              <a:t>에 있는</a:t>
            </a:r>
            <a:r>
              <a:rPr lang="en-US" altLang="ko-KR" sz="2200" kern="0" dirty="0">
                <a:latin typeface="맑은 고딕" pitchFamily="50" charset="-127"/>
              </a:rPr>
              <a:t>) </a:t>
            </a:r>
            <a:r>
              <a:rPr lang="ko-KR" altLang="en-US" sz="2200" kern="0" dirty="0">
                <a:latin typeface="맑은 고딕" pitchFamily="50" charset="-127"/>
              </a:rPr>
              <a:t>첫</a:t>
            </a:r>
            <a:r>
              <a:rPr lang="en-US" altLang="ko-KR" sz="2200" kern="0" dirty="0">
                <a:latin typeface="맑은 고딕" pitchFamily="50" charset="-127"/>
              </a:rPr>
              <a:t> </a:t>
            </a:r>
            <a:r>
              <a:rPr lang="en-US" altLang="ko-KR" sz="2200" b="1" i="1" kern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sz="2200" kern="0" dirty="0">
                <a:latin typeface="맑은 고딕" pitchFamily="50" charset="-127"/>
              </a:rPr>
              <a:t>개의 원소들은 </a:t>
            </a:r>
            <a:r>
              <a:rPr lang="ko-KR" altLang="en-US" sz="2200" kern="0" dirty="0" err="1">
                <a:latin typeface="맑은 고딕" pitchFamily="50" charset="-127"/>
              </a:rPr>
              <a:t>힙의</a:t>
            </a:r>
            <a:r>
              <a:rPr lang="ko-KR" altLang="en-US" sz="2200" kern="0" dirty="0">
                <a:latin typeface="맑은 고딕" pitchFamily="50" charset="-127"/>
              </a:rPr>
              <a:t> </a:t>
            </a:r>
            <a:r>
              <a:rPr lang="ko-KR" altLang="en-US" sz="2200" b="1" kern="0" dirty="0">
                <a:latin typeface="맑은 고딕" pitchFamily="50" charset="-127"/>
              </a:rPr>
              <a:t>배열</a:t>
            </a:r>
            <a:r>
              <a:rPr lang="ko-KR" altLang="en-US" sz="2200" kern="0" dirty="0">
                <a:latin typeface="맑은 고딕" pitchFamily="50" charset="-127"/>
              </a:rPr>
              <a:t> 표현 </a:t>
            </a:r>
            <a:r>
              <a:rPr lang="en-US" altLang="ko-KR" sz="2200" kern="0" dirty="0">
                <a:latin typeface="맑은 고딕" pitchFamily="50" charset="-127"/>
              </a:rPr>
              <a:t>– </a:t>
            </a:r>
            <a:r>
              <a:rPr lang="ko-KR" altLang="en-US" sz="2200" kern="0" dirty="0">
                <a:latin typeface="맑은 고딕" pitchFamily="50" charset="-127"/>
              </a:rPr>
              <a:t>즉</a:t>
            </a:r>
            <a:r>
              <a:rPr lang="en-US" altLang="ko-KR" sz="2200" kern="0" dirty="0">
                <a:latin typeface="맑은 고딕" pitchFamily="50" charset="-127"/>
              </a:rPr>
              <a:t>, </a:t>
            </a:r>
            <a:r>
              <a:rPr lang="ko-KR" altLang="en-US" sz="2200" kern="0" dirty="0">
                <a:latin typeface="맑은 고딕" pitchFamily="50" charset="-127"/>
              </a:rPr>
              <a:t>첨자 </a:t>
            </a:r>
            <a:r>
              <a:rPr lang="en-US" altLang="ko-KR" sz="2200" b="1" i="1" kern="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sz="2200" kern="0" dirty="0">
                <a:latin typeface="맑은 고딕" pitchFamily="50" charset="-127"/>
              </a:rPr>
              <a:t>의 원소는 첨자 </a:t>
            </a:r>
            <a:r>
              <a:rPr lang="en-US" altLang="ko-KR" sz="2200" kern="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200" b="1" i="1" kern="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2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200" kern="0" dirty="0">
                <a:latin typeface="맑은 고딕" pitchFamily="50" charset="-127"/>
              </a:rPr>
              <a:t>및 </a:t>
            </a:r>
            <a:r>
              <a:rPr lang="en-US" altLang="ko-KR" sz="2200" kern="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200" b="1" i="1" kern="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200" kern="0" dirty="0">
                <a:latin typeface="Times New Roman" pitchFamily="18" charset="0"/>
                <a:cs typeface="Times New Roman" pitchFamily="18" charset="0"/>
              </a:rPr>
              <a:t> + 1</a:t>
            </a:r>
            <a:r>
              <a:rPr lang="ko-KR" altLang="en-US" sz="2200" kern="0" dirty="0">
                <a:latin typeface="맑은 고딕" pitchFamily="50" charset="-127"/>
              </a:rPr>
              <a:t>의 자식들보다 크거나 같다</a:t>
            </a:r>
            <a:endParaRPr kumimoji="0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</p:txBody>
      </p:sp>
      <p:sp>
        <p:nvSpPr>
          <p:cNvPr id="58" name="내용 개체 틀 2"/>
          <p:cNvSpPr txBox="1">
            <a:spLocks/>
          </p:cNvSpPr>
          <p:nvPr/>
        </p:nvSpPr>
        <p:spPr bwMode="auto">
          <a:xfrm>
            <a:off x="4569768" y="2508414"/>
            <a:ext cx="388843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ko-KR" altLang="en-US" sz="2200" b="1" kern="0" dirty="0">
                <a:latin typeface="맑은 고딕" pitchFamily="50" charset="-127"/>
              </a:rPr>
              <a:t>예</a:t>
            </a:r>
            <a:r>
              <a:rPr lang="en-US" altLang="ko-KR" sz="2200" b="1" kern="0" dirty="0">
                <a:latin typeface="맑은 고딕" pitchFamily="50" charset="-127"/>
              </a:rPr>
              <a:t>:</a:t>
            </a:r>
            <a:r>
              <a:rPr lang="en-US" altLang="ko-KR" sz="2200" kern="0" dirty="0">
                <a:latin typeface="맑은 고딕" pitchFamily="50" charset="-127"/>
              </a:rPr>
              <a:t> </a:t>
            </a:r>
            <a:r>
              <a:rPr lang="en-US" altLang="ko-KR" sz="2000" b="1" i="1" kern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kern="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2000" kern="0" dirty="0">
                <a:latin typeface="Times New Roman" pitchFamily="18" charset="0"/>
                <a:cs typeface="Times New Roman" pitchFamily="18" charset="0"/>
              </a:rPr>
              <a:t> 4</a:t>
            </a:r>
            <a:endParaRPr kumimoji="0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6804248" y="4149080"/>
            <a:ext cx="350068" cy="35181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cxnSp>
        <p:nvCxnSpPr>
          <p:cNvPr id="60" name="AutoShape 13"/>
          <p:cNvCxnSpPr>
            <a:cxnSpLocks noChangeShapeType="1"/>
            <a:stCxn id="76" idx="1"/>
            <a:endCxn id="59" idx="5"/>
          </p:cNvCxnSpPr>
          <p:nvPr/>
        </p:nvCxnSpPr>
        <p:spPr bwMode="auto">
          <a:xfrm rot="16200000" flipV="1">
            <a:off x="7103795" y="4448626"/>
            <a:ext cx="255287" cy="2567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" name="AutoShape 14"/>
          <p:cNvCxnSpPr>
            <a:cxnSpLocks noChangeShapeType="1"/>
            <a:stCxn id="62" idx="7"/>
            <a:endCxn id="59" idx="3"/>
          </p:cNvCxnSpPr>
          <p:nvPr/>
        </p:nvCxnSpPr>
        <p:spPr bwMode="auto">
          <a:xfrm rot="5400000" flipH="1" flipV="1">
            <a:off x="6528346" y="4377490"/>
            <a:ext cx="255287" cy="3990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Oval 24"/>
          <p:cNvSpPr>
            <a:spLocks noChangeArrowheads="1"/>
          </p:cNvSpPr>
          <p:nvPr/>
        </p:nvSpPr>
        <p:spPr bwMode="auto">
          <a:xfrm>
            <a:off x="6156176" y="4653136"/>
            <a:ext cx="351811" cy="35181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64" name="Rectangle 26"/>
          <p:cNvSpPr>
            <a:spLocks noChangeAspect="1" noChangeArrowheads="1"/>
          </p:cNvSpPr>
          <p:nvPr/>
        </p:nvSpPr>
        <p:spPr bwMode="auto">
          <a:xfrm>
            <a:off x="6516216" y="5229200"/>
            <a:ext cx="254279" cy="25253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AutoShape 27"/>
          <p:cNvCxnSpPr>
            <a:cxnSpLocks noChangeShapeType="1"/>
            <a:stCxn id="64" idx="0"/>
            <a:endCxn id="62" idx="5"/>
          </p:cNvCxnSpPr>
          <p:nvPr/>
        </p:nvCxnSpPr>
        <p:spPr bwMode="auto">
          <a:xfrm rot="16200000" flipV="1">
            <a:off x="6412024" y="4997867"/>
            <a:ext cx="275774" cy="18689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AutoShape 28"/>
          <p:cNvCxnSpPr>
            <a:cxnSpLocks noChangeShapeType="1"/>
            <a:stCxn id="92" idx="7"/>
            <a:endCxn id="62" idx="3"/>
          </p:cNvCxnSpPr>
          <p:nvPr/>
        </p:nvCxnSpPr>
        <p:spPr bwMode="auto">
          <a:xfrm rot="5400000" flipH="1" flipV="1">
            <a:off x="5916406" y="4917422"/>
            <a:ext cx="255287" cy="3272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Rectangle 25"/>
          <p:cNvSpPr>
            <a:spLocks noChangeAspect="1" noChangeArrowheads="1"/>
          </p:cNvSpPr>
          <p:nvPr/>
        </p:nvSpPr>
        <p:spPr bwMode="auto">
          <a:xfrm>
            <a:off x="7092280" y="5229200"/>
            <a:ext cx="252538" cy="25253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26"/>
          <p:cNvSpPr>
            <a:spLocks noChangeAspect="1" noChangeArrowheads="1"/>
          </p:cNvSpPr>
          <p:nvPr/>
        </p:nvSpPr>
        <p:spPr bwMode="auto">
          <a:xfrm>
            <a:off x="7668344" y="5229200"/>
            <a:ext cx="254279" cy="25253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1" name="AutoShape 27"/>
          <p:cNvCxnSpPr>
            <a:cxnSpLocks noChangeShapeType="1"/>
            <a:stCxn id="70" idx="0"/>
            <a:endCxn id="76" idx="5"/>
          </p:cNvCxnSpPr>
          <p:nvPr/>
        </p:nvCxnSpPr>
        <p:spPr bwMode="auto">
          <a:xfrm rot="16200000" flipV="1">
            <a:off x="7564152" y="4997867"/>
            <a:ext cx="275774" cy="18689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" name="AutoShape 28"/>
          <p:cNvCxnSpPr>
            <a:cxnSpLocks noChangeShapeType="1"/>
            <a:stCxn id="69" idx="0"/>
            <a:endCxn id="76" idx="3"/>
          </p:cNvCxnSpPr>
          <p:nvPr/>
        </p:nvCxnSpPr>
        <p:spPr bwMode="auto">
          <a:xfrm rot="5400000" flipH="1" flipV="1">
            <a:off x="7151300" y="5020675"/>
            <a:ext cx="275774" cy="1412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6" name="Oval 24"/>
          <p:cNvSpPr>
            <a:spLocks noChangeArrowheads="1"/>
          </p:cNvSpPr>
          <p:nvPr/>
        </p:nvSpPr>
        <p:spPr bwMode="auto">
          <a:xfrm>
            <a:off x="7308304" y="4653136"/>
            <a:ext cx="351811" cy="35181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88" name="Rectangle 25"/>
          <p:cNvSpPr>
            <a:spLocks noChangeAspect="1" noChangeArrowheads="1"/>
          </p:cNvSpPr>
          <p:nvPr/>
        </p:nvSpPr>
        <p:spPr bwMode="auto">
          <a:xfrm>
            <a:off x="5364088" y="5733256"/>
            <a:ext cx="252538" cy="25253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26"/>
          <p:cNvSpPr>
            <a:spLocks noChangeAspect="1" noChangeArrowheads="1"/>
          </p:cNvSpPr>
          <p:nvPr/>
        </p:nvSpPr>
        <p:spPr bwMode="auto">
          <a:xfrm>
            <a:off x="5940152" y="5733256"/>
            <a:ext cx="254279" cy="25253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0" name="AutoShape 27"/>
          <p:cNvCxnSpPr>
            <a:cxnSpLocks noChangeShapeType="1"/>
            <a:stCxn id="89" idx="0"/>
            <a:endCxn id="92" idx="5"/>
          </p:cNvCxnSpPr>
          <p:nvPr/>
        </p:nvCxnSpPr>
        <p:spPr bwMode="auto">
          <a:xfrm rot="16200000" flipV="1">
            <a:off x="5835960" y="5501923"/>
            <a:ext cx="275774" cy="18689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" name="AutoShape 28"/>
          <p:cNvCxnSpPr>
            <a:cxnSpLocks noChangeShapeType="1"/>
            <a:stCxn id="88" idx="0"/>
            <a:endCxn id="92" idx="3"/>
          </p:cNvCxnSpPr>
          <p:nvPr/>
        </p:nvCxnSpPr>
        <p:spPr bwMode="auto">
          <a:xfrm rot="5400000" flipH="1" flipV="1">
            <a:off x="5423108" y="5524731"/>
            <a:ext cx="275774" cy="1412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" name="Oval 24"/>
          <p:cNvSpPr>
            <a:spLocks noChangeArrowheads="1"/>
          </p:cNvSpPr>
          <p:nvPr/>
        </p:nvSpPr>
        <p:spPr bwMode="auto">
          <a:xfrm>
            <a:off x="5580112" y="5157192"/>
            <a:ext cx="351811" cy="35181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sp>
        <p:nvSpPr>
          <p:cNvPr id="77" name="Rectangle 37"/>
          <p:cNvSpPr>
            <a:spLocks noChangeArrowheads="1"/>
          </p:cNvSpPr>
          <p:nvPr/>
        </p:nvSpPr>
        <p:spPr bwMode="auto">
          <a:xfrm>
            <a:off x="5724128" y="3212976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Rectangle 38"/>
          <p:cNvSpPr>
            <a:spLocks noChangeArrowheads="1"/>
          </p:cNvSpPr>
          <p:nvPr/>
        </p:nvSpPr>
        <p:spPr bwMode="auto">
          <a:xfrm>
            <a:off x="6060166" y="3212976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6396205" y="3212976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3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Rectangle 40"/>
          <p:cNvSpPr>
            <a:spLocks noChangeArrowheads="1"/>
          </p:cNvSpPr>
          <p:nvPr/>
        </p:nvSpPr>
        <p:spPr bwMode="auto">
          <a:xfrm>
            <a:off x="6732243" y="3212976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4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41"/>
          <p:cNvSpPr>
            <a:spLocks noChangeArrowheads="1"/>
          </p:cNvSpPr>
          <p:nvPr/>
        </p:nvSpPr>
        <p:spPr bwMode="auto">
          <a:xfrm>
            <a:off x="7068281" y="3212976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5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Rectangle 37"/>
          <p:cNvSpPr>
            <a:spLocks noChangeArrowheads="1"/>
          </p:cNvSpPr>
          <p:nvPr/>
        </p:nvSpPr>
        <p:spPr bwMode="auto">
          <a:xfrm>
            <a:off x="7380312" y="3212976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>
                <a:latin typeface="Times New Roman" pitchFamily="18" charset="0"/>
                <a:ea typeface="맑은 고딕" pitchFamily="50" charset="-127"/>
              </a:rPr>
              <a:t>6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6996269" y="3501008"/>
            <a:ext cx="336037" cy="3360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맑은 고딕" pitchFamily="50" charset="-127"/>
              </a:rPr>
              <a:t>6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652119" y="3501008"/>
            <a:ext cx="336037" cy="336038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988156" y="3501008"/>
            <a:ext cx="336037" cy="336038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6324195" y="3501008"/>
            <a:ext cx="336037" cy="336038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</a:rPr>
              <a:t>2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7332307" y="3501008"/>
            <a:ext cx="336037" cy="3360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맑은 고딕" pitchFamily="50" charset="-127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6660232" y="3501008"/>
            <a:ext cx="336037" cy="33603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맑은 고딕" pitchFamily="50" charset="-127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5560995" y="3212976"/>
            <a:ext cx="1435274" cy="720080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5004048" y="4015954"/>
            <a:ext cx="3240360" cy="2077342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6410672" cy="1143000"/>
          </a:xfrm>
        </p:spPr>
        <p:txBody>
          <a:bodyPr/>
          <a:lstStyle/>
          <a:p>
            <a:r>
              <a:rPr lang="ko-KR" altLang="en-US"/>
              <a:t>제자리 힙 정렬</a:t>
            </a:r>
            <a:r>
              <a:rPr lang="en-US" altLang="ko-KR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755576" y="1556792"/>
            <a:ext cx="381642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en-US" altLang="ko-KR" dirty="0">
                <a:latin typeface="맑은 고딕" pitchFamily="50" charset="-127"/>
              </a:rPr>
              <a:t>1</a:t>
            </a:r>
            <a:r>
              <a:rPr lang="ko-KR" altLang="en-US" dirty="0">
                <a:latin typeface="맑은 고딕" pitchFamily="50" charset="-127"/>
              </a:rPr>
              <a:t>기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2000" dirty="0">
                <a:latin typeface="맑은 고딕" pitchFamily="50" charset="-127"/>
              </a:rPr>
              <a:t>비어 있는 </a:t>
            </a:r>
            <a:r>
              <a:rPr lang="ko-KR" altLang="en-US" sz="2000" dirty="0" err="1">
                <a:latin typeface="맑은 고딕" pitchFamily="50" charset="-127"/>
              </a:rPr>
              <a:t>힙으로부터</a:t>
            </a:r>
            <a:r>
              <a:rPr lang="ko-KR" altLang="en-US" sz="2000" dirty="0">
                <a:latin typeface="맑은 고딕" pitchFamily="50" charset="-127"/>
              </a:rPr>
              <a:t> 출발하여 </a:t>
            </a:r>
            <a:r>
              <a:rPr lang="ko-KR" altLang="en-US" sz="2000" dirty="0" err="1">
                <a:latin typeface="맑은 고딕" pitchFamily="50" charset="-127"/>
              </a:rPr>
              <a:t>힙과</a:t>
            </a:r>
            <a:r>
              <a:rPr lang="ko-KR" altLang="en-US" sz="2000" dirty="0">
                <a:latin typeface="맑은 고딕" pitchFamily="50" charset="-127"/>
              </a:rPr>
              <a:t> 리스트의 경계를 </a:t>
            </a:r>
            <a:r>
              <a:rPr lang="ko-KR" altLang="en-US" sz="2000" b="1" dirty="0">
                <a:latin typeface="맑은 고딕" pitchFamily="50" charset="-127"/>
              </a:rPr>
              <a:t>왼쪽에서 오른쪽으로</a:t>
            </a:r>
            <a:r>
              <a:rPr lang="ko-KR" altLang="en-US" sz="2000" dirty="0">
                <a:latin typeface="맑은 고딕" pitchFamily="50" charset="-127"/>
              </a:rPr>
              <a:t> 한 번에 한 칸씩 이동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2000" dirty="0">
                <a:latin typeface="맑은 고딕" pitchFamily="50" charset="-127"/>
              </a:rPr>
              <a:t>단계</a:t>
            </a:r>
            <a:r>
              <a:rPr lang="en-US" altLang="ko-KR" sz="2000" dirty="0">
                <a:latin typeface="맑은 고딕" pitchFamily="50" charset="-127"/>
              </a:rPr>
              <a:t> </a:t>
            </a:r>
            <a:r>
              <a:rPr lang="en-US" altLang="ko-KR" sz="20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latin typeface="맑은 고딕" pitchFamily="50" charset="-127"/>
              </a:rPr>
              <a:t>(</a:t>
            </a:r>
            <a:r>
              <a:rPr lang="en-US" altLang="ko-KR" sz="20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1, … ,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맑은 고딕" pitchFamily="50" charset="-127"/>
              </a:rPr>
              <a:t>)</a:t>
            </a:r>
            <a:r>
              <a:rPr lang="ko-KR" altLang="en-US" sz="2000" dirty="0">
                <a:latin typeface="맑은 고딕" pitchFamily="50" charset="-127"/>
              </a:rPr>
              <a:t>에서</a:t>
            </a:r>
            <a:r>
              <a:rPr lang="en-US" altLang="ko-KR" sz="2000" dirty="0">
                <a:latin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</a:rPr>
              <a:t>첨자 </a:t>
            </a:r>
            <a:r>
              <a:rPr lang="en-US" altLang="ko-KR" sz="20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sz="2000" dirty="0">
                <a:latin typeface="맑은 고딕" pitchFamily="50" charset="-127"/>
              </a:rPr>
              <a:t>에 있는 원소를 </a:t>
            </a:r>
            <a:r>
              <a:rPr lang="ko-KR" altLang="en-US" sz="2000" dirty="0" err="1">
                <a:latin typeface="맑은 고딕" pitchFamily="50" charset="-127"/>
              </a:rPr>
              <a:t>힙에</a:t>
            </a:r>
            <a:r>
              <a:rPr lang="ko-KR" altLang="en-US" sz="2000" dirty="0">
                <a:latin typeface="맑은 고딕" pitchFamily="50" charset="-127"/>
              </a:rPr>
              <a:t> 추가함으로써 </a:t>
            </a:r>
            <a:r>
              <a:rPr lang="ko-KR" altLang="en-US" sz="2000" dirty="0" err="1">
                <a:latin typeface="맑은 고딕" pitchFamily="50" charset="-127"/>
              </a:rPr>
              <a:t>힙을</a:t>
            </a:r>
            <a:r>
              <a:rPr lang="ko-KR" altLang="en-US" sz="2000" dirty="0">
                <a:latin typeface="맑은 고딕" pitchFamily="50" charset="-127"/>
              </a:rPr>
              <a:t> 확장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572000" y="1556792"/>
            <a:ext cx="3888432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en-US" altLang="ko-KR" dirty="0">
                <a:latin typeface="맑은 고딕" pitchFamily="50" charset="-127"/>
              </a:rPr>
              <a:t>2</a:t>
            </a:r>
            <a:r>
              <a:rPr lang="ko-KR" altLang="en-US" dirty="0">
                <a:latin typeface="맑은 고딕" pitchFamily="50" charset="-127"/>
              </a:rPr>
              <a:t>기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2000" dirty="0">
                <a:latin typeface="맑은 고딕" pitchFamily="50" charset="-127"/>
              </a:rPr>
              <a:t>비어 있는 리스트로부터 출발하여 </a:t>
            </a:r>
            <a:r>
              <a:rPr lang="ko-KR" altLang="en-US" sz="2000" dirty="0" err="1">
                <a:latin typeface="맑은 고딕" pitchFamily="50" charset="-127"/>
              </a:rPr>
              <a:t>힙과</a:t>
            </a:r>
            <a:r>
              <a:rPr lang="ko-KR" altLang="en-US" sz="2000" dirty="0">
                <a:latin typeface="맑은 고딕" pitchFamily="50" charset="-127"/>
              </a:rPr>
              <a:t> 리스트의 경계를 </a:t>
            </a:r>
            <a:r>
              <a:rPr lang="ko-KR" altLang="en-US" sz="2000" b="1" dirty="0">
                <a:latin typeface="맑은 고딕" pitchFamily="50" charset="-127"/>
              </a:rPr>
              <a:t>오른쪽에서 왼쪽으로</a:t>
            </a:r>
            <a:r>
              <a:rPr lang="ko-KR" altLang="en-US" sz="2000" dirty="0">
                <a:latin typeface="맑은 고딕" pitchFamily="50" charset="-127"/>
              </a:rPr>
              <a:t> 한 번에 한 칸씩 이동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2000" dirty="0">
                <a:latin typeface="맑은 고딕" pitchFamily="50" charset="-127"/>
              </a:rPr>
              <a:t>단계</a:t>
            </a:r>
            <a:r>
              <a:rPr lang="en-US" altLang="ko-KR" sz="2000" dirty="0">
                <a:latin typeface="맑은 고딕" pitchFamily="50" charset="-127"/>
              </a:rPr>
              <a:t> </a:t>
            </a:r>
            <a:r>
              <a:rPr lang="en-US" altLang="ko-KR" sz="20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latin typeface="맑은 고딕" pitchFamily="50" charset="-127"/>
              </a:rPr>
              <a:t>(</a:t>
            </a:r>
            <a:r>
              <a:rPr lang="en-US" altLang="ko-KR" sz="20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, … , 2</a:t>
            </a:r>
            <a:r>
              <a:rPr lang="en-US" altLang="ko-KR" sz="2000" dirty="0">
                <a:latin typeface="맑은 고딕" pitchFamily="50" charset="-127"/>
              </a:rPr>
              <a:t>)</a:t>
            </a:r>
            <a:r>
              <a:rPr lang="ko-KR" altLang="en-US" sz="2000" dirty="0">
                <a:latin typeface="맑은 고딕" pitchFamily="50" charset="-127"/>
              </a:rPr>
              <a:t>에서</a:t>
            </a:r>
            <a:r>
              <a:rPr lang="en-US" altLang="ko-KR" sz="2000" dirty="0">
                <a:latin typeface="맑은 고딕" pitchFamily="50" charset="-127"/>
              </a:rPr>
              <a:t>, </a:t>
            </a:r>
            <a:r>
              <a:rPr lang="ko-KR" altLang="en-US" sz="2000" dirty="0" err="1">
                <a:latin typeface="맑은 고딕" pitchFamily="50" charset="-127"/>
              </a:rPr>
              <a:t>힙의</a:t>
            </a:r>
            <a:r>
              <a:rPr lang="ko-KR" altLang="en-US" sz="2000" dirty="0">
                <a:latin typeface="맑은 고딕" pitchFamily="50" charset="-127"/>
              </a:rPr>
              <a:t> 최대 원소를 삭제하여 리스트의 첨자 </a:t>
            </a:r>
            <a:r>
              <a:rPr lang="en-US" altLang="ko-KR" sz="2000" b="1" i="1" kern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sz="2000" dirty="0">
                <a:latin typeface="맑은 고딕" pitchFamily="50" charset="-127"/>
              </a:rPr>
              <a:t>에 저장함으로써 리스트를 확장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제자리 힙 정렬 예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23</a:t>
            </a:fld>
            <a:endParaRPr lang="en-US" altLang="ko-KR"/>
          </a:p>
        </p:txBody>
      </p:sp>
      <p:cxnSp>
        <p:nvCxnSpPr>
          <p:cNvPr id="7" name="AutoShape 13"/>
          <p:cNvCxnSpPr>
            <a:cxnSpLocks noChangeShapeType="1"/>
            <a:stCxn id="53" idx="0"/>
            <a:endCxn id="54" idx="5"/>
          </p:cNvCxnSpPr>
          <p:nvPr/>
        </p:nvCxnSpPr>
        <p:spPr bwMode="auto">
          <a:xfrm rot="16200000" flipV="1">
            <a:off x="1770913" y="4833298"/>
            <a:ext cx="302351" cy="20142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" name="AutoShape 14"/>
          <p:cNvCxnSpPr>
            <a:cxnSpLocks noChangeShapeType="1"/>
            <a:stCxn id="11" idx="0"/>
            <a:endCxn id="54" idx="3"/>
          </p:cNvCxnSpPr>
          <p:nvPr/>
        </p:nvCxnSpPr>
        <p:spPr bwMode="auto">
          <a:xfrm rot="5400000" flipH="1" flipV="1">
            <a:off x="1333898" y="4824456"/>
            <a:ext cx="302351" cy="2191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Rectangle 26"/>
          <p:cNvSpPr>
            <a:spLocks noChangeAspect="1" noChangeArrowheads="1"/>
          </p:cNvSpPr>
          <p:nvPr/>
        </p:nvSpPr>
        <p:spPr bwMode="auto">
          <a:xfrm>
            <a:off x="1259632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위쪽 화살표 68"/>
          <p:cNvSpPr>
            <a:spLocks noChangeArrowheads="1"/>
          </p:cNvSpPr>
          <p:nvPr/>
        </p:nvSpPr>
        <p:spPr bwMode="auto">
          <a:xfrm rot="5400000">
            <a:off x="5871968" y="3566342"/>
            <a:ext cx="381000" cy="54292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642910" y="4293096"/>
            <a:ext cx="7858180" cy="1779110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8" name="위쪽 화살표 68"/>
          <p:cNvSpPr>
            <a:spLocks noChangeArrowheads="1"/>
          </p:cNvSpPr>
          <p:nvPr/>
        </p:nvSpPr>
        <p:spPr bwMode="auto">
          <a:xfrm rot="5400000">
            <a:off x="2957300" y="3552052"/>
            <a:ext cx="381000" cy="57150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30" name="AutoShape 14"/>
          <p:cNvCxnSpPr>
            <a:cxnSpLocks noChangeShapeType="1"/>
            <a:stCxn id="31" idx="7"/>
            <a:endCxn id="40" idx="3"/>
          </p:cNvCxnSpPr>
          <p:nvPr/>
        </p:nvCxnSpPr>
        <p:spPr bwMode="auto">
          <a:xfrm rot="5400000" flipH="1" flipV="1">
            <a:off x="4207074" y="4783744"/>
            <a:ext cx="268549" cy="266729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32" name="Rectangle 25"/>
          <p:cNvSpPr>
            <a:spLocks noChangeAspect="1" noChangeArrowheads="1"/>
          </p:cNvSpPr>
          <p:nvPr/>
        </p:nvSpPr>
        <p:spPr bwMode="auto">
          <a:xfrm>
            <a:off x="3707904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26"/>
          <p:cNvSpPr>
            <a:spLocks noChangeAspect="1" noChangeArrowheads="1"/>
          </p:cNvSpPr>
          <p:nvPr/>
        </p:nvSpPr>
        <p:spPr bwMode="auto">
          <a:xfrm>
            <a:off x="4283968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AutoShape 27"/>
          <p:cNvCxnSpPr>
            <a:cxnSpLocks noChangeShapeType="1"/>
            <a:stCxn id="33" idx="0"/>
            <a:endCxn id="31" idx="5"/>
          </p:cNvCxnSpPr>
          <p:nvPr/>
        </p:nvCxnSpPr>
        <p:spPr bwMode="auto">
          <a:xfrm rot="16200000" flipV="1">
            <a:off x="4148367" y="5337751"/>
            <a:ext cx="311107" cy="1918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28"/>
          <p:cNvCxnSpPr>
            <a:cxnSpLocks noChangeShapeType="1"/>
            <a:stCxn id="32" idx="0"/>
            <a:endCxn id="31" idx="3"/>
          </p:cNvCxnSpPr>
          <p:nvPr/>
        </p:nvCxnSpPr>
        <p:spPr bwMode="auto">
          <a:xfrm rot="5400000" flipH="1" flipV="1">
            <a:off x="3746562" y="5354570"/>
            <a:ext cx="311107" cy="1582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26"/>
          <p:cNvSpPr>
            <a:spLocks noChangeAspect="1" noChangeArrowheads="1"/>
          </p:cNvSpPr>
          <p:nvPr/>
        </p:nvSpPr>
        <p:spPr bwMode="auto">
          <a:xfrm>
            <a:off x="4788024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AutoShape 27"/>
          <p:cNvCxnSpPr>
            <a:cxnSpLocks noChangeShapeType="1"/>
            <a:stCxn id="37" idx="0"/>
            <a:endCxn id="40" idx="5"/>
          </p:cNvCxnSpPr>
          <p:nvPr/>
        </p:nvCxnSpPr>
        <p:spPr bwMode="auto">
          <a:xfrm rot="16200000" flipV="1">
            <a:off x="4650952" y="4832224"/>
            <a:ext cx="302351" cy="20357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25"/>
          <p:cNvSpPr>
            <a:spLocks noChangeAspect="1" noChangeArrowheads="1"/>
          </p:cNvSpPr>
          <p:nvPr/>
        </p:nvSpPr>
        <p:spPr bwMode="auto">
          <a:xfrm>
            <a:off x="1907704" y="508518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Oval 24"/>
          <p:cNvSpPr>
            <a:spLocks noChangeArrowheads="1"/>
          </p:cNvSpPr>
          <p:nvPr/>
        </p:nvSpPr>
        <p:spPr bwMode="auto">
          <a:xfrm>
            <a:off x="1547664" y="45091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3712464" y="3717032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283968" y="3717032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3998216" y="3717032"/>
            <a:ext cx="285752" cy="285752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5141224" y="3717032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4569720" y="3717032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855472" y="3717032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7164288" y="3717032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6592784" y="3717032"/>
            <a:ext cx="285752" cy="285752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6878536" y="3717032"/>
            <a:ext cx="285752" cy="285752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8021544" y="3717032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7450040" y="3717032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735792" y="3717032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1689400" y="3717032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1117896" y="3717032"/>
            <a:ext cx="285752" cy="285752"/>
          </a:xfrm>
          <a:prstGeom prst="rect">
            <a:avLst/>
          </a:prstGeom>
          <a:solidFill>
            <a:schemeClr val="bg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1975152" y="3717032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2260904" y="3717032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1403648" y="3717032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704856" cy="1656184"/>
          </a:xfrm>
        </p:spPr>
        <p:txBody>
          <a:bodyPr/>
          <a:lstStyle/>
          <a:p>
            <a:pPr latinLnBrk="0"/>
            <a:r>
              <a:rPr lang="en-US" altLang="ko-KR" sz="2000" dirty="0">
                <a:ea typeface="맑은 고딕" pitchFamily="50" charset="-127"/>
              </a:rPr>
              <a:t>1</a:t>
            </a:r>
            <a:r>
              <a:rPr lang="ko-KR" altLang="en-US" sz="2000" dirty="0">
                <a:ea typeface="맑은 고딕" pitchFamily="50" charset="-127"/>
              </a:rPr>
              <a:t>기와 </a:t>
            </a:r>
            <a:r>
              <a:rPr lang="en-US" altLang="ko-KR" sz="2000" dirty="0">
                <a:ea typeface="맑은 고딕" pitchFamily="50" charset="-127"/>
              </a:rPr>
              <a:t>2</a:t>
            </a:r>
            <a:r>
              <a:rPr lang="ko-KR" altLang="en-US" sz="2000" dirty="0">
                <a:ea typeface="맑은 고딕" pitchFamily="50" charset="-127"/>
              </a:rPr>
              <a:t>기의 </a:t>
            </a:r>
            <a:r>
              <a:rPr lang="ko-KR" altLang="en-US" sz="2000" b="1" dirty="0">
                <a:ea typeface="맑은 고딕" pitchFamily="50" charset="-127"/>
              </a:rPr>
              <a:t>각 단계</a:t>
            </a:r>
            <a:r>
              <a:rPr lang="ko-KR" altLang="en-US" sz="2000" dirty="0">
                <a:ea typeface="맑은 고딕" pitchFamily="50" charset="-127"/>
              </a:rPr>
              <a:t>에서</a:t>
            </a:r>
            <a:r>
              <a:rPr lang="en-US" altLang="ko-KR" sz="2000" dirty="0">
                <a:ea typeface="맑은 고딕" pitchFamily="50" charset="-127"/>
              </a:rPr>
              <a:t>,</a:t>
            </a:r>
            <a:r>
              <a:rPr lang="ko-KR" altLang="en-US" sz="2000" dirty="0">
                <a:ea typeface="맑은 고딕" pitchFamily="50" charset="-127"/>
              </a:rPr>
              <a:t> 배열 가운데 </a:t>
            </a:r>
            <a:r>
              <a:rPr lang="ko-KR" altLang="en-US" sz="2000" b="1" dirty="0" err="1">
                <a:ea typeface="맑은 고딕" pitchFamily="50" charset="-127"/>
              </a:rPr>
              <a:t>힙</a:t>
            </a:r>
            <a:r>
              <a:rPr lang="ko-KR" altLang="en-US" sz="2000" dirty="0" err="1">
                <a:ea typeface="맑은 고딕" pitchFamily="50" charset="-127"/>
              </a:rPr>
              <a:t>에</a:t>
            </a:r>
            <a:r>
              <a:rPr lang="ko-KR" altLang="en-US" sz="2000" dirty="0">
                <a:ea typeface="맑은 고딕" pitchFamily="50" charset="-127"/>
              </a:rPr>
              <a:t> 쓰인 부분을 파란색 원소로 표시</a:t>
            </a:r>
            <a:endParaRPr lang="ko-KR" altLang="en-US" sz="2000" dirty="0"/>
          </a:p>
          <a:p>
            <a:pPr latinLnBrk="0"/>
            <a:r>
              <a:rPr lang="ko-KR" altLang="en-US" sz="2000" dirty="0"/>
              <a:t>아래 점선 내에 보인 </a:t>
            </a:r>
            <a:r>
              <a:rPr lang="ko-KR" altLang="en-US" sz="2000" b="1" dirty="0" err="1"/>
              <a:t>이진트리</a:t>
            </a:r>
            <a:r>
              <a:rPr lang="ko-KR" altLang="en-US" sz="2000" dirty="0"/>
              <a:t> 관점의 </a:t>
            </a:r>
            <a:r>
              <a:rPr lang="ko-KR" altLang="en-US" sz="2000" b="1" dirty="0" err="1"/>
              <a:t>힙</a:t>
            </a:r>
            <a:r>
              <a:rPr lang="ko-KR" altLang="en-US" sz="2000" dirty="0" err="1"/>
              <a:t>은</a:t>
            </a:r>
            <a:r>
              <a:rPr lang="ko-KR" altLang="en-US" sz="2000" dirty="0"/>
              <a:t> 가상적일 뿐</a:t>
            </a:r>
            <a:r>
              <a:rPr lang="en-US" altLang="ko-KR" sz="2000" dirty="0"/>
              <a:t>, </a:t>
            </a:r>
            <a:r>
              <a:rPr lang="ko-KR" altLang="en-US" sz="2000" dirty="0"/>
              <a:t>제자리 알고리즘에 의해 실제 생성되지는 않음에 유의</a:t>
            </a:r>
            <a:endParaRPr lang="en-US" altLang="ko-KR" sz="2000" dirty="0"/>
          </a:p>
          <a:p>
            <a:pPr latinLnBrk="0"/>
            <a:r>
              <a:rPr lang="en-US" altLang="ko-KR" sz="2000" dirty="0"/>
              <a:t>1</a:t>
            </a:r>
            <a:r>
              <a:rPr lang="ko-KR" altLang="en-US" sz="2000" dirty="0"/>
              <a:t>기 작업 시작</a:t>
            </a:r>
            <a:endParaRPr lang="en-US" altLang="ko-KR" sz="2000" dirty="0"/>
          </a:p>
        </p:txBody>
      </p:sp>
      <p:sp>
        <p:nvSpPr>
          <p:cNvPr id="93" name="원호 92"/>
          <p:cNvSpPr/>
          <p:nvPr/>
        </p:nvSpPr>
        <p:spPr bwMode="auto">
          <a:xfrm rot="13296086">
            <a:off x="4082698" y="4596145"/>
            <a:ext cx="452112" cy="500066"/>
          </a:xfrm>
          <a:prstGeom prst="arc">
            <a:avLst>
              <a:gd name="adj1" fmla="val 17007424"/>
              <a:gd name="adj2" fmla="val 4306424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3934271" y="50044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4427984" y="4509120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32144" y="3284984"/>
            <a:ext cx="936104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en-US" altLang="ko-KR" sz="2000" dirty="0">
                <a:latin typeface="맑은 고딕" pitchFamily="50" charset="-127"/>
              </a:rPr>
              <a:t>1 </a:t>
            </a:r>
            <a:r>
              <a:rPr lang="ko-KR" altLang="en-US" sz="2000" dirty="0">
                <a:latin typeface="맑은 고딕" pitchFamily="50" charset="-127"/>
              </a:rPr>
              <a:t>단계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12464" y="3284984"/>
            <a:ext cx="936104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en-US" altLang="ko-KR" sz="2000" dirty="0">
                <a:latin typeface="맑은 고딕" pitchFamily="50" charset="-127"/>
              </a:rPr>
              <a:t>2 </a:t>
            </a:r>
            <a:r>
              <a:rPr lang="ko-KR" altLang="en-US" sz="2000" dirty="0">
                <a:latin typeface="맑은 고딕" pitchFamily="50" charset="-127"/>
              </a:rPr>
              <a:t>단계</a:t>
            </a:r>
          </a:p>
        </p:txBody>
      </p:sp>
      <p:sp>
        <p:nvSpPr>
          <p:cNvPr id="77" name="직사각형 76"/>
          <p:cNvSpPr/>
          <p:nvPr/>
        </p:nvSpPr>
        <p:spPr bwMode="auto">
          <a:xfrm>
            <a:off x="832144" y="3717032"/>
            <a:ext cx="285752" cy="285752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7" name="AutoShape 14"/>
          <p:cNvCxnSpPr>
            <a:cxnSpLocks noChangeShapeType="1"/>
            <a:stCxn id="105" idx="7"/>
            <a:endCxn id="106" idx="3"/>
          </p:cNvCxnSpPr>
          <p:nvPr/>
        </p:nvCxnSpPr>
        <p:spPr bwMode="auto">
          <a:xfrm rot="5400000" flipH="1" flipV="1">
            <a:off x="6933829" y="4782950"/>
            <a:ext cx="277305" cy="2770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8" name="Rectangle 25"/>
          <p:cNvSpPr>
            <a:spLocks noChangeAspect="1" noChangeArrowheads="1"/>
          </p:cNvSpPr>
          <p:nvPr/>
        </p:nvSpPr>
        <p:spPr bwMode="auto">
          <a:xfrm>
            <a:off x="6444208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Rectangle 26"/>
          <p:cNvSpPr>
            <a:spLocks noChangeAspect="1" noChangeArrowheads="1"/>
          </p:cNvSpPr>
          <p:nvPr/>
        </p:nvSpPr>
        <p:spPr bwMode="auto">
          <a:xfrm>
            <a:off x="7020272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AutoShape 27"/>
          <p:cNvCxnSpPr>
            <a:cxnSpLocks noChangeShapeType="1"/>
            <a:stCxn id="99" idx="0"/>
            <a:endCxn id="105" idx="5"/>
          </p:cNvCxnSpPr>
          <p:nvPr/>
        </p:nvCxnSpPr>
        <p:spPr bwMode="auto">
          <a:xfrm rot="16200000" flipV="1">
            <a:off x="6883878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1" name="AutoShape 28"/>
          <p:cNvCxnSpPr>
            <a:cxnSpLocks noChangeShapeType="1"/>
            <a:stCxn id="98" idx="0"/>
            <a:endCxn id="105" idx="3"/>
          </p:cNvCxnSpPr>
          <p:nvPr/>
        </p:nvCxnSpPr>
        <p:spPr bwMode="auto">
          <a:xfrm rot="5400000" flipH="1" flipV="1">
            <a:off x="6482073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" name="AutoShape 27"/>
          <p:cNvCxnSpPr>
            <a:cxnSpLocks noChangeShapeType="1"/>
            <a:stCxn id="112" idx="1"/>
            <a:endCxn id="106" idx="5"/>
          </p:cNvCxnSpPr>
          <p:nvPr/>
        </p:nvCxnSpPr>
        <p:spPr bwMode="auto">
          <a:xfrm rot="16200000" flipV="1">
            <a:off x="7437324" y="4782156"/>
            <a:ext cx="277305" cy="2786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" name="Oval 24"/>
          <p:cNvSpPr>
            <a:spLocks noChangeArrowheads="1"/>
          </p:cNvSpPr>
          <p:nvPr/>
        </p:nvSpPr>
        <p:spPr bwMode="auto">
          <a:xfrm>
            <a:off x="6660232" y="501317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106" name="Oval 5"/>
          <p:cNvSpPr>
            <a:spLocks noChangeArrowheads="1"/>
          </p:cNvSpPr>
          <p:nvPr/>
        </p:nvSpPr>
        <p:spPr bwMode="auto">
          <a:xfrm>
            <a:off x="7164288" y="450912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592784" y="3284984"/>
            <a:ext cx="936104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en-US" altLang="ko-KR" sz="2000" dirty="0">
                <a:latin typeface="맑은 고딕" pitchFamily="50" charset="-127"/>
              </a:rPr>
              <a:t>3 </a:t>
            </a:r>
            <a:r>
              <a:rPr lang="ko-KR" altLang="en-US" sz="2000" dirty="0">
                <a:latin typeface="맑은 고딕" pitchFamily="50" charset="-127"/>
              </a:rPr>
              <a:t>단계</a:t>
            </a:r>
          </a:p>
        </p:txBody>
      </p:sp>
      <p:sp>
        <p:nvSpPr>
          <p:cNvPr id="108" name="Rectangle 25"/>
          <p:cNvSpPr>
            <a:spLocks noChangeAspect="1" noChangeArrowheads="1"/>
          </p:cNvSpPr>
          <p:nvPr/>
        </p:nvSpPr>
        <p:spPr bwMode="auto">
          <a:xfrm>
            <a:off x="7452320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26"/>
          <p:cNvSpPr>
            <a:spLocks noChangeAspect="1" noChangeArrowheads="1"/>
          </p:cNvSpPr>
          <p:nvPr/>
        </p:nvSpPr>
        <p:spPr bwMode="auto">
          <a:xfrm>
            <a:off x="8028384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0" name="AutoShape 27"/>
          <p:cNvCxnSpPr>
            <a:cxnSpLocks noChangeShapeType="1"/>
            <a:stCxn id="109" idx="0"/>
            <a:endCxn id="112" idx="5"/>
          </p:cNvCxnSpPr>
          <p:nvPr/>
        </p:nvCxnSpPr>
        <p:spPr bwMode="auto">
          <a:xfrm rot="16200000" flipV="1">
            <a:off x="7891990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1" name="AutoShape 28"/>
          <p:cNvCxnSpPr>
            <a:cxnSpLocks noChangeShapeType="1"/>
            <a:stCxn id="108" idx="0"/>
            <a:endCxn id="112" idx="3"/>
          </p:cNvCxnSpPr>
          <p:nvPr/>
        </p:nvCxnSpPr>
        <p:spPr bwMode="auto">
          <a:xfrm rot="5400000" flipH="1" flipV="1">
            <a:off x="7490185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2" name="Oval 24"/>
          <p:cNvSpPr>
            <a:spLocks noChangeArrowheads="1"/>
          </p:cNvSpPr>
          <p:nvPr/>
        </p:nvSpPr>
        <p:spPr bwMode="auto">
          <a:xfrm>
            <a:off x="7668344" y="501317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767436" y="3647302"/>
            <a:ext cx="350460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6506784" y="3647302"/>
            <a:ext cx="943256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3623711" y="3647303"/>
            <a:ext cx="660257" cy="429770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제자리 힙 정렬 예</a:t>
            </a:r>
            <a:r>
              <a:rPr lang="en-US" altLang="ko-KR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642910" y="3786190"/>
            <a:ext cx="7858180" cy="2286016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8" name="위쪽 화살표 68"/>
          <p:cNvSpPr>
            <a:spLocks noChangeArrowheads="1"/>
          </p:cNvSpPr>
          <p:nvPr/>
        </p:nvSpPr>
        <p:spPr bwMode="auto">
          <a:xfrm rot="5400000">
            <a:off x="4345496" y="2865696"/>
            <a:ext cx="381000" cy="93610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6295632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5724128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6009880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7152888" y="3212976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581384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6867136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486048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1914544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771800" y="3212976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057552" y="3212976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2200296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720080"/>
          </a:xfrm>
        </p:spPr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기 작업 계속</a:t>
            </a:r>
            <a:endParaRPr lang="en-US" altLang="ko-KR" dirty="0"/>
          </a:p>
        </p:txBody>
      </p:sp>
      <p:sp>
        <p:nvSpPr>
          <p:cNvPr id="94" name="TextBox 93"/>
          <p:cNvSpPr txBox="1"/>
          <p:nvPr/>
        </p:nvSpPr>
        <p:spPr>
          <a:xfrm>
            <a:off x="1628792" y="2780928"/>
            <a:ext cx="936104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en-US" altLang="ko-KR" sz="2000" dirty="0">
                <a:latin typeface="맑은 고딕" pitchFamily="50" charset="-127"/>
              </a:rPr>
              <a:t>4 </a:t>
            </a:r>
            <a:r>
              <a:rPr lang="ko-KR" altLang="en-US" sz="2000" dirty="0">
                <a:latin typeface="맑은 고딕" pitchFamily="50" charset="-127"/>
              </a:rPr>
              <a:t>단계</a:t>
            </a:r>
          </a:p>
        </p:txBody>
      </p:sp>
      <p:sp>
        <p:nvSpPr>
          <p:cNvPr id="77" name="직사각형 76"/>
          <p:cNvSpPr/>
          <p:nvPr/>
        </p:nvSpPr>
        <p:spPr bwMode="auto">
          <a:xfrm>
            <a:off x="1628792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724128" y="2780928"/>
            <a:ext cx="936104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en-US" altLang="ko-KR" sz="2000" dirty="0">
                <a:latin typeface="맑은 고딕" pitchFamily="50" charset="-127"/>
              </a:rPr>
              <a:t>5 </a:t>
            </a:r>
            <a:r>
              <a:rPr lang="ko-KR" altLang="en-US" sz="2000" dirty="0">
                <a:latin typeface="맑은 고딕" pitchFamily="50" charset="-127"/>
              </a:rPr>
              <a:t>단계</a:t>
            </a:r>
          </a:p>
        </p:txBody>
      </p:sp>
      <p:cxnSp>
        <p:nvCxnSpPr>
          <p:cNvPr id="59" name="AutoShape 14"/>
          <p:cNvCxnSpPr>
            <a:cxnSpLocks noChangeShapeType="1"/>
            <a:stCxn id="84" idx="7"/>
            <a:endCxn id="85" idx="3"/>
          </p:cNvCxnSpPr>
          <p:nvPr/>
        </p:nvCxnSpPr>
        <p:spPr bwMode="auto">
          <a:xfrm rot="5400000" flipH="1" flipV="1">
            <a:off x="2253309" y="4278894"/>
            <a:ext cx="277305" cy="277072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61" name="Rectangle 26"/>
          <p:cNvSpPr>
            <a:spLocks noChangeAspect="1" noChangeArrowheads="1"/>
          </p:cNvSpPr>
          <p:nvPr/>
        </p:nvSpPr>
        <p:spPr bwMode="auto">
          <a:xfrm>
            <a:off x="2339752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2" name="AutoShape 27"/>
          <p:cNvCxnSpPr>
            <a:cxnSpLocks noChangeShapeType="1"/>
            <a:stCxn id="61" idx="0"/>
            <a:endCxn id="84" idx="5"/>
          </p:cNvCxnSpPr>
          <p:nvPr/>
        </p:nvCxnSpPr>
        <p:spPr bwMode="auto">
          <a:xfrm rot="16200000" flipV="1">
            <a:off x="2203358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3" name="AutoShape 28"/>
          <p:cNvCxnSpPr>
            <a:cxnSpLocks noChangeShapeType="1"/>
            <a:stCxn id="104" idx="7"/>
            <a:endCxn id="84" idx="3"/>
          </p:cNvCxnSpPr>
          <p:nvPr/>
        </p:nvCxnSpPr>
        <p:spPr bwMode="auto">
          <a:xfrm rot="5400000" flipH="1" flipV="1">
            <a:off x="1713365" y="4746830"/>
            <a:ext cx="277305" cy="3493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3" name="AutoShape 27"/>
          <p:cNvCxnSpPr>
            <a:cxnSpLocks noChangeShapeType="1"/>
            <a:stCxn id="90" idx="1"/>
            <a:endCxn id="85" idx="5"/>
          </p:cNvCxnSpPr>
          <p:nvPr/>
        </p:nvCxnSpPr>
        <p:spPr bwMode="auto">
          <a:xfrm rot="16200000" flipV="1">
            <a:off x="2756804" y="4278100"/>
            <a:ext cx="277305" cy="2786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4" name="Oval 24"/>
          <p:cNvSpPr>
            <a:spLocks noChangeArrowheads="1"/>
          </p:cNvSpPr>
          <p:nvPr/>
        </p:nvSpPr>
        <p:spPr bwMode="auto">
          <a:xfrm>
            <a:off x="1979712" y="45091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85" name="Oval 5"/>
          <p:cNvSpPr>
            <a:spLocks noChangeArrowheads="1"/>
          </p:cNvSpPr>
          <p:nvPr/>
        </p:nvSpPr>
        <p:spPr bwMode="auto">
          <a:xfrm>
            <a:off x="2483768" y="4005064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86" name="Rectangle 25"/>
          <p:cNvSpPr>
            <a:spLocks noChangeAspect="1" noChangeArrowheads="1"/>
          </p:cNvSpPr>
          <p:nvPr/>
        </p:nvSpPr>
        <p:spPr bwMode="auto">
          <a:xfrm>
            <a:off x="2771800" y="508518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26"/>
          <p:cNvSpPr>
            <a:spLocks noChangeAspect="1" noChangeArrowheads="1"/>
          </p:cNvSpPr>
          <p:nvPr/>
        </p:nvSpPr>
        <p:spPr bwMode="auto">
          <a:xfrm>
            <a:off x="3347864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8" name="AutoShape 27"/>
          <p:cNvCxnSpPr>
            <a:cxnSpLocks noChangeShapeType="1"/>
            <a:stCxn id="87" idx="0"/>
            <a:endCxn id="90" idx="5"/>
          </p:cNvCxnSpPr>
          <p:nvPr/>
        </p:nvCxnSpPr>
        <p:spPr bwMode="auto">
          <a:xfrm rot="16200000" flipV="1">
            <a:off x="3211470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" name="AutoShape 28"/>
          <p:cNvCxnSpPr>
            <a:cxnSpLocks noChangeShapeType="1"/>
            <a:stCxn id="86" idx="0"/>
            <a:endCxn id="90" idx="3"/>
          </p:cNvCxnSpPr>
          <p:nvPr/>
        </p:nvCxnSpPr>
        <p:spPr bwMode="auto">
          <a:xfrm rot="5400000" flipH="1" flipV="1">
            <a:off x="2809665" y="4860063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" name="Oval 24"/>
          <p:cNvSpPr>
            <a:spLocks noChangeArrowheads="1"/>
          </p:cNvSpPr>
          <p:nvPr/>
        </p:nvSpPr>
        <p:spPr bwMode="auto">
          <a:xfrm>
            <a:off x="2987824" y="450912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sp>
        <p:nvSpPr>
          <p:cNvPr id="91" name="Rectangle 25"/>
          <p:cNvSpPr>
            <a:spLocks noChangeAspect="1" noChangeArrowheads="1"/>
          </p:cNvSpPr>
          <p:nvPr/>
        </p:nvSpPr>
        <p:spPr bwMode="auto">
          <a:xfrm>
            <a:off x="1187624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26"/>
          <p:cNvSpPr>
            <a:spLocks noChangeAspect="1" noChangeArrowheads="1"/>
          </p:cNvSpPr>
          <p:nvPr/>
        </p:nvSpPr>
        <p:spPr bwMode="auto">
          <a:xfrm>
            <a:off x="1763688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AutoShape 27"/>
          <p:cNvCxnSpPr>
            <a:cxnSpLocks noChangeShapeType="1"/>
            <a:stCxn id="92" idx="0"/>
            <a:endCxn id="104" idx="5"/>
          </p:cNvCxnSpPr>
          <p:nvPr/>
        </p:nvCxnSpPr>
        <p:spPr bwMode="auto">
          <a:xfrm rot="16200000" flipV="1">
            <a:off x="1627294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" name="AutoShape 28"/>
          <p:cNvCxnSpPr>
            <a:cxnSpLocks noChangeShapeType="1"/>
            <a:stCxn id="91" idx="0"/>
            <a:endCxn id="104" idx="3"/>
          </p:cNvCxnSpPr>
          <p:nvPr/>
        </p:nvCxnSpPr>
        <p:spPr bwMode="auto">
          <a:xfrm rot="5400000" flipH="1" flipV="1">
            <a:off x="1225489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4" name="Oval 24"/>
          <p:cNvSpPr>
            <a:spLocks noChangeArrowheads="1"/>
          </p:cNvSpPr>
          <p:nvPr/>
        </p:nvSpPr>
        <p:spPr bwMode="auto">
          <a:xfrm>
            <a:off x="1403648" y="501317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117" name="원호 116"/>
          <p:cNvSpPr/>
          <p:nvPr/>
        </p:nvSpPr>
        <p:spPr bwMode="auto">
          <a:xfrm rot="13657963">
            <a:off x="1578712" y="4619426"/>
            <a:ext cx="513314" cy="500066"/>
          </a:xfrm>
          <a:prstGeom prst="arc">
            <a:avLst>
              <a:gd name="adj1" fmla="val 17007424"/>
              <a:gd name="adj2" fmla="val 4306424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118" name="AutoShape 14"/>
          <p:cNvCxnSpPr>
            <a:cxnSpLocks noChangeShapeType="1"/>
            <a:stCxn id="123" idx="7"/>
            <a:endCxn id="124" idx="3"/>
          </p:cNvCxnSpPr>
          <p:nvPr/>
        </p:nvCxnSpPr>
        <p:spPr bwMode="auto">
          <a:xfrm rot="5400000" flipH="1" flipV="1">
            <a:off x="6393769" y="3954858"/>
            <a:ext cx="277305" cy="925144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20" name="AutoShape 27"/>
          <p:cNvCxnSpPr>
            <a:cxnSpLocks noChangeShapeType="1"/>
            <a:stCxn id="140" idx="1"/>
            <a:endCxn id="123" idx="5"/>
          </p:cNvCxnSpPr>
          <p:nvPr/>
        </p:nvCxnSpPr>
        <p:spPr bwMode="auto">
          <a:xfrm rot="16200000" flipV="1">
            <a:off x="6105854" y="4746829"/>
            <a:ext cx="277305" cy="3493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21" name="AutoShape 28"/>
          <p:cNvCxnSpPr>
            <a:cxnSpLocks noChangeShapeType="1"/>
            <a:stCxn id="134" idx="7"/>
            <a:endCxn id="123" idx="3"/>
          </p:cNvCxnSpPr>
          <p:nvPr/>
        </p:nvCxnSpPr>
        <p:spPr bwMode="auto">
          <a:xfrm rot="5400000" flipH="1" flipV="1">
            <a:off x="5529789" y="4746830"/>
            <a:ext cx="277305" cy="349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2" name="AutoShape 27"/>
          <p:cNvCxnSpPr>
            <a:cxnSpLocks noChangeShapeType="1"/>
            <a:stCxn id="129" idx="1"/>
            <a:endCxn id="124" idx="5"/>
          </p:cNvCxnSpPr>
          <p:nvPr/>
        </p:nvCxnSpPr>
        <p:spPr bwMode="auto">
          <a:xfrm rot="16200000" flipV="1">
            <a:off x="7257304" y="4242096"/>
            <a:ext cx="277305" cy="3506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3" name="Oval 24"/>
          <p:cNvSpPr>
            <a:spLocks noChangeArrowheads="1"/>
          </p:cNvSpPr>
          <p:nvPr/>
        </p:nvSpPr>
        <p:spPr bwMode="auto">
          <a:xfrm>
            <a:off x="5796136" y="45091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124" name="Oval 5"/>
          <p:cNvSpPr>
            <a:spLocks noChangeArrowheads="1"/>
          </p:cNvSpPr>
          <p:nvPr/>
        </p:nvSpPr>
        <p:spPr bwMode="auto">
          <a:xfrm>
            <a:off x="6948264" y="4005064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125" name="Rectangle 25"/>
          <p:cNvSpPr>
            <a:spLocks noChangeAspect="1" noChangeArrowheads="1"/>
          </p:cNvSpPr>
          <p:nvPr/>
        </p:nvSpPr>
        <p:spPr bwMode="auto">
          <a:xfrm>
            <a:off x="7308304" y="508518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Rectangle 26"/>
          <p:cNvSpPr>
            <a:spLocks noChangeAspect="1" noChangeArrowheads="1"/>
          </p:cNvSpPr>
          <p:nvPr/>
        </p:nvSpPr>
        <p:spPr bwMode="auto">
          <a:xfrm>
            <a:off x="7884368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7" name="AutoShape 27"/>
          <p:cNvCxnSpPr>
            <a:cxnSpLocks noChangeShapeType="1"/>
            <a:stCxn id="126" idx="0"/>
            <a:endCxn id="129" idx="5"/>
          </p:cNvCxnSpPr>
          <p:nvPr/>
        </p:nvCxnSpPr>
        <p:spPr bwMode="auto">
          <a:xfrm rot="16200000" flipV="1">
            <a:off x="7747974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8" name="AutoShape 28"/>
          <p:cNvCxnSpPr>
            <a:cxnSpLocks noChangeShapeType="1"/>
            <a:stCxn id="125" idx="0"/>
            <a:endCxn id="129" idx="3"/>
          </p:cNvCxnSpPr>
          <p:nvPr/>
        </p:nvCxnSpPr>
        <p:spPr bwMode="auto">
          <a:xfrm rot="5400000" flipH="1" flipV="1">
            <a:off x="7346169" y="4860063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9" name="Oval 24"/>
          <p:cNvSpPr>
            <a:spLocks noChangeArrowheads="1"/>
          </p:cNvSpPr>
          <p:nvPr/>
        </p:nvSpPr>
        <p:spPr bwMode="auto">
          <a:xfrm>
            <a:off x="7524328" y="450912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sp>
        <p:nvSpPr>
          <p:cNvPr id="130" name="Rectangle 25"/>
          <p:cNvSpPr>
            <a:spLocks noChangeAspect="1" noChangeArrowheads="1"/>
          </p:cNvSpPr>
          <p:nvPr/>
        </p:nvSpPr>
        <p:spPr bwMode="auto">
          <a:xfrm>
            <a:off x="5004048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Rectangle 26"/>
          <p:cNvSpPr>
            <a:spLocks noChangeAspect="1" noChangeArrowheads="1"/>
          </p:cNvSpPr>
          <p:nvPr/>
        </p:nvSpPr>
        <p:spPr bwMode="auto">
          <a:xfrm>
            <a:off x="5580112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2" name="AutoShape 27"/>
          <p:cNvCxnSpPr>
            <a:cxnSpLocks noChangeShapeType="1"/>
            <a:stCxn id="131" idx="0"/>
            <a:endCxn id="134" idx="5"/>
          </p:cNvCxnSpPr>
          <p:nvPr/>
        </p:nvCxnSpPr>
        <p:spPr bwMode="auto">
          <a:xfrm rot="16200000" flipV="1">
            <a:off x="5443718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" name="AutoShape 28"/>
          <p:cNvCxnSpPr>
            <a:cxnSpLocks noChangeShapeType="1"/>
            <a:stCxn id="130" idx="0"/>
            <a:endCxn id="134" idx="3"/>
          </p:cNvCxnSpPr>
          <p:nvPr/>
        </p:nvCxnSpPr>
        <p:spPr bwMode="auto">
          <a:xfrm rot="5400000" flipH="1" flipV="1">
            <a:off x="5041913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34" name="Oval 24"/>
          <p:cNvSpPr>
            <a:spLocks noChangeArrowheads="1"/>
          </p:cNvSpPr>
          <p:nvPr/>
        </p:nvSpPr>
        <p:spPr bwMode="auto">
          <a:xfrm>
            <a:off x="5220072" y="501317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135" name="원호 134"/>
          <p:cNvSpPr/>
          <p:nvPr/>
        </p:nvSpPr>
        <p:spPr bwMode="auto">
          <a:xfrm rot="18449518">
            <a:off x="6038095" y="4686919"/>
            <a:ext cx="513314" cy="500066"/>
          </a:xfrm>
          <a:prstGeom prst="arc">
            <a:avLst>
              <a:gd name="adj1" fmla="val 17007424"/>
              <a:gd name="adj2" fmla="val 3961881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36" name="Rectangle 25"/>
          <p:cNvSpPr>
            <a:spLocks noChangeAspect="1" noChangeArrowheads="1"/>
          </p:cNvSpPr>
          <p:nvPr/>
        </p:nvSpPr>
        <p:spPr bwMode="auto">
          <a:xfrm>
            <a:off x="6156176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Rectangle 26"/>
          <p:cNvSpPr>
            <a:spLocks noChangeAspect="1" noChangeArrowheads="1"/>
          </p:cNvSpPr>
          <p:nvPr/>
        </p:nvSpPr>
        <p:spPr bwMode="auto">
          <a:xfrm>
            <a:off x="6732240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8" name="AutoShape 27"/>
          <p:cNvCxnSpPr>
            <a:cxnSpLocks noChangeShapeType="1"/>
            <a:stCxn id="137" idx="0"/>
            <a:endCxn id="140" idx="5"/>
          </p:cNvCxnSpPr>
          <p:nvPr/>
        </p:nvCxnSpPr>
        <p:spPr bwMode="auto">
          <a:xfrm rot="16200000" flipV="1">
            <a:off x="6595846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9" name="AutoShape 28"/>
          <p:cNvCxnSpPr>
            <a:cxnSpLocks noChangeShapeType="1"/>
            <a:stCxn id="136" idx="0"/>
            <a:endCxn id="140" idx="3"/>
          </p:cNvCxnSpPr>
          <p:nvPr/>
        </p:nvCxnSpPr>
        <p:spPr bwMode="auto">
          <a:xfrm rot="5400000" flipH="1" flipV="1">
            <a:off x="6194041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40" name="Oval 24"/>
          <p:cNvSpPr>
            <a:spLocks noChangeArrowheads="1"/>
          </p:cNvSpPr>
          <p:nvPr/>
        </p:nvSpPr>
        <p:spPr bwMode="auto">
          <a:xfrm>
            <a:off x="6372200" y="501317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153" name="원호 152"/>
          <p:cNvSpPr/>
          <p:nvPr/>
        </p:nvSpPr>
        <p:spPr bwMode="auto">
          <a:xfrm rot="15206186">
            <a:off x="6165328" y="3907337"/>
            <a:ext cx="662052" cy="999519"/>
          </a:xfrm>
          <a:prstGeom prst="arc">
            <a:avLst>
              <a:gd name="adj1" fmla="val 16579621"/>
              <a:gd name="adj2" fmla="val 4627161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5668441" y="3143247"/>
            <a:ext cx="1484446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1563985" y="3143247"/>
            <a:ext cx="1207815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제자리 힙 정렬 예</a:t>
            </a:r>
            <a:r>
              <a:rPr lang="en-US" altLang="ko-KR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642910" y="3786190"/>
            <a:ext cx="7858180" cy="2286016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486048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1914544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771800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057552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2200296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936104"/>
          </a:xfrm>
        </p:spPr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기 작업 완료</a:t>
            </a:r>
            <a:endParaRPr lang="en-US" altLang="ko-KR" dirty="0"/>
          </a:p>
          <a:p>
            <a:r>
              <a:rPr lang="ko-KR" altLang="en-US"/>
              <a:t>리스트가 </a:t>
            </a:r>
            <a:r>
              <a:rPr lang="ko-KR" altLang="en-US" b="1"/>
              <a:t>최대힙</a:t>
            </a:r>
            <a:r>
              <a:rPr lang="ko-KR" altLang="en-US"/>
              <a:t>으로 변환됨</a:t>
            </a:r>
            <a:endParaRPr lang="en-US" altLang="ko-KR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628792" y="2780928"/>
            <a:ext cx="936104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altLang="ko-KR" sz="2000" dirty="0">
                <a:latin typeface="맑은 고딕" pitchFamily="50" charset="-127"/>
              </a:rPr>
              <a:t>6 </a:t>
            </a:r>
            <a:r>
              <a:rPr lang="ko-KR" altLang="en-US" sz="2000" dirty="0">
                <a:latin typeface="맑은 고딕" pitchFamily="50" charset="-127"/>
              </a:rPr>
              <a:t>단계</a:t>
            </a:r>
          </a:p>
        </p:txBody>
      </p:sp>
      <p:sp>
        <p:nvSpPr>
          <p:cNvPr id="77" name="직사각형 76"/>
          <p:cNvSpPr/>
          <p:nvPr/>
        </p:nvSpPr>
        <p:spPr bwMode="auto">
          <a:xfrm>
            <a:off x="1628792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AutoShape 14"/>
          <p:cNvCxnSpPr>
            <a:cxnSpLocks noChangeShapeType="1"/>
            <a:stCxn id="68" idx="7"/>
            <a:endCxn id="69" idx="3"/>
          </p:cNvCxnSpPr>
          <p:nvPr/>
        </p:nvCxnSpPr>
        <p:spPr bwMode="auto">
          <a:xfrm rot="5400000" flipH="1" flipV="1">
            <a:off x="2289313" y="3954858"/>
            <a:ext cx="277305" cy="9251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27"/>
          <p:cNvCxnSpPr>
            <a:cxnSpLocks noChangeShapeType="1"/>
            <a:stCxn id="113" idx="1"/>
            <a:endCxn id="68" idx="5"/>
          </p:cNvCxnSpPr>
          <p:nvPr/>
        </p:nvCxnSpPr>
        <p:spPr bwMode="auto">
          <a:xfrm rot="16200000" flipV="1">
            <a:off x="2001398" y="4746829"/>
            <a:ext cx="277305" cy="349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AutoShape 28"/>
          <p:cNvCxnSpPr>
            <a:cxnSpLocks noChangeShapeType="1"/>
            <a:stCxn id="106" idx="7"/>
            <a:endCxn id="68" idx="3"/>
          </p:cNvCxnSpPr>
          <p:nvPr/>
        </p:nvCxnSpPr>
        <p:spPr bwMode="auto">
          <a:xfrm rot="5400000" flipH="1" flipV="1">
            <a:off x="1425333" y="4746830"/>
            <a:ext cx="277305" cy="349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AutoShape 27"/>
          <p:cNvCxnSpPr>
            <a:cxnSpLocks noChangeShapeType="1"/>
            <a:stCxn id="99" idx="1"/>
            <a:endCxn id="69" idx="5"/>
          </p:cNvCxnSpPr>
          <p:nvPr/>
        </p:nvCxnSpPr>
        <p:spPr bwMode="auto">
          <a:xfrm rot="16200000" flipV="1">
            <a:off x="3440880" y="3954064"/>
            <a:ext cx="277305" cy="9267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8" name="Oval 24"/>
          <p:cNvSpPr>
            <a:spLocks noChangeArrowheads="1"/>
          </p:cNvSpPr>
          <p:nvPr/>
        </p:nvSpPr>
        <p:spPr bwMode="auto">
          <a:xfrm>
            <a:off x="1691680" y="450912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2843808" y="4005064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95" name="Rectangle 26"/>
          <p:cNvSpPr>
            <a:spLocks noChangeAspect="1" noChangeArrowheads="1"/>
          </p:cNvSpPr>
          <p:nvPr/>
        </p:nvSpPr>
        <p:spPr bwMode="auto">
          <a:xfrm>
            <a:off x="4355976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7" name="AutoShape 27"/>
          <p:cNvCxnSpPr>
            <a:cxnSpLocks noChangeShapeType="1"/>
            <a:stCxn id="95" idx="0"/>
            <a:endCxn id="99" idx="5"/>
          </p:cNvCxnSpPr>
          <p:nvPr/>
        </p:nvCxnSpPr>
        <p:spPr bwMode="auto">
          <a:xfrm rot="16200000" flipV="1">
            <a:off x="4219582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" name="AutoShape 28"/>
          <p:cNvCxnSpPr>
            <a:cxnSpLocks noChangeShapeType="1"/>
            <a:stCxn id="142" idx="7"/>
            <a:endCxn id="99" idx="3"/>
          </p:cNvCxnSpPr>
          <p:nvPr/>
        </p:nvCxnSpPr>
        <p:spPr bwMode="auto">
          <a:xfrm rot="5400000" flipH="1" flipV="1">
            <a:off x="3729589" y="4746830"/>
            <a:ext cx="277305" cy="349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" name="Oval 24"/>
          <p:cNvSpPr>
            <a:spLocks noChangeArrowheads="1"/>
          </p:cNvSpPr>
          <p:nvPr/>
        </p:nvSpPr>
        <p:spPr bwMode="auto">
          <a:xfrm>
            <a:off x="3995936" y="450912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sp>
        <p:nvSpPr>
          <p:cNvPr id="100" name="Rectangle 25"/>
          <p:cNvSpPr>
            <a:spLocks noChangeAspect="1" noChangeArrowheads="1"/>
          </p:cNvSpPr>
          <p:nvPr/>
        </p:nvSpPr>
        <p:spPr bwMode="auto">
          <a:xfrm>
            <a:off x="899592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Rectangle 26"/>
          <p:cNvSpPr>
            <a:spLocks noChangeAspect="1" noChangeArrowheads="1"/>
          </p:cNvSpPr>
          <p:nvPr/>
        </p:nvSpPr>
        <p:spPr bwMode="auto">
          <a:xfrm>
            <a:off x="1475656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3" name="AutoShape 27"/>
          <p:cNvCxnSpPr>
            <a:cxnSpLocks noChangeShapeType="1"/>
            <a:stCxn id="101" idx="0"/>
            <a:endCxn id="106" idx="5"/>
          </p:cNvCxnSpPr>
          <p:nvPr/>
        </p:nvCxnSpPr>
        <p:spPr bwMode="auto">
          <a:xfrm rot="16200000" flipV="1">
            <a:off x="1339262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5" name="AutoShape 28"/>
          <p:cNvCxnSpPr>
            <a:cxnSpLocks noChangeShapeType="1"/>
            <a:stCxn id="100" idx="0"/>
            <a:endCxn id="106" idx="3"/>
          </p:cNvCxnSpPr>
          <p:nvPr/>
        </p:nvCxnSpPr>
        <p:spPr bwMode="auto">
          <a:xfrm rot="5400000" flipH="1" flipV="1">
            <a:off x="937457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6" name="Oval 24"/>
          <p:cNvSpPr>
            <a:spLocks noChangeArrowheads="1"/>
          </p:cNvSpPr>
          <p:nvPr/>
        </p:nvSpPr>
        <p:spPr bwMode="auto">
          <a:xfrm>
            <a:off x="1115616" y="501317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109" name="Rectangle 25"/>
          <p:cNvSpPr>
            <a:spLocks noChangeAspect="1" noChangeArrowheads="1"/>
          </p:cNvSpPr>
          <p:nvPr/>
        </p:nvSpPr>
        <p:spPr bwMode="auto">
          <a:xfrm>
            <a:off x="2051720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Rectangle 26"/>
          <p:cNvSpPr>
            <a:spLocks noChangeAspect="1" noChangeArrowheads="1"/>
          </p:cNvSpPr>
          <p:nvPr/>
        </p:nvSpPr>
        <p:spPr bwMode="auto">
          <a:xfrm>
            <a:off x="2627784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1" name="AutoShape 27"/>
          <p:cNvCxnSpPr>
            <a:cxnSpLocks noChangeShapeType="1"/>
            <a:stCxn id="110" idx="0"/>
            <a:endCxn id="113" idx="5"/>
          </p:cNvCxnSpPr>
          <p:nvPr/>
        </p:nvCxnSpPr>
        <p:spPr bwMode="auto">
          <a:xfrm rot="16200000" flipV="1">
            <a:off x="2491390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" name="AutoShape 28"/>
          <p:cNvCxnSpPr>
            <a:cxnSpLocks noChangeShapeType="1"/>
            <a:stCxn id="109" idx="0"/>
            <a:endCxn id="113" idx="3"/>
          </p:cNvCxnSpPr>
          <p:nvPr/>
        </p:nvCxnSpPr>
        <p:spPr bwMode="auto">
          <a:xfrm rot="5400000" flipH="1" flipV="1">
            <a:off x="2089585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3" name="Oval 24"/>
          <p:cNvSpPr>
            <a:spLocks noChangeArrowheads="1"/>
          </p:cNvSpPr>
          <p:nvPr/>
        </p:nvSpPr>
        <p:spPr bwMode="auto">
          <a:xfrm>
            <a:off x="2267744" y="501317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115" name="Rectangle 25"/>
          <p:cNvSpPr>
            <a:spLocks noChangeAspect="1" noChangeArrowheads="1"/>
          </p:cNvSpPr>
          <p:nvPr/>
        </p:nvSpPr>
        <p:spPr bwMode="auto">
          <a:xfrm>
            <a:off x="3203848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Rectangle 26"/>
          <p:cNvSpPr>
            <a:spLocks noChangeAspect="1" noChangeArrowheads="1"/>
          </p:cNvSpPr>
          <p:nvPr/>
        </p:nvSpPr>
        <p:spPr bwMode="auto">
          <a:xfrm>
            <a:off x="3779912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9" name="AutoShape 27"/>
          <p:cNvCxnSpPr>
            <a:cxnSpLocks noChangeShapeType="1"/>
            <a:stCxn id="116" idx="0"/>
            <a:endCxn id="142" idx="5"/>
          </p:cNvCxnSpPr>
          <p:nvPr/>
        </p:nvCxnSpPr>
        <p:spPr bwMode="auto">
          <a:xfrm rot="16200000" flipV="1">
            <a:off x="3643518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1" name="AutoShape 28"/>
          <p:cNvCxnSpPr>
            <a:cxnSpLocks noChangeShapeType="1"/>
            <a:stCxn id="115" idx="0"/>
            <a:endCxn id="142" idx="3"/>
          </p:cNvCxnSpPr>
          <p:nvPr/>
        </p:nvCxnSpPr>
        <p:spPr bwMode="auto">
          <a:xfrm rot="5400000" flipH="1" flipV="1">
            <a:off x="3241713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42" name="Oval 24"/>
          <p:cNvSpPr>
            <a:spLocks noChangeArrowheads="1"/>
          </p:cNvSpPr>
          <p:nvPr/>
        </p:nvSpPr>
        <p:spPr bwMode="auto">
          <a:xfrm>
            <a:off x="3419872" y="501317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1563984" y="3140966"/>
            <a:ext cx="1828903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제자리 힙 정렬 예</a:t>
            </a:r>
            <a:r>
              <a:rPr lang="en-US" altLang="ko-KR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642910" y="3786190"/>
            <a:ext cx="7858180" cy="2286016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486048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914544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771800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057552" y="3212976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200296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628792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원호 66"/>
          <p:cNvSpPr/>
          <p:nvPr/>
        </p:nvSpPr>
        <p:spPr bwMode="auto">
          <a:xfrm rot="15258813">
            <a:off x="2064286" y="3923933"/>
            <a:ext cx="710731" cy="999114"/>
          </a:xfrm>
          <a:prstGeom prst="arc">
            <a:avLst>
              <a:gd name="adj1" fmla="val 16584038"/>
              <a:gd name="adj2" fmla="val 4375326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8" name="원호 67"/>
          <p:cNvSpPr/>
          <p:nvPr/>
        </p:nvSpPr>
        <p:spPr bwMode="auto">
          <a:xfrm rot="18734940">
            <a:off x="1865933" y="4687896"/>
            <a:ext cx="509169" cy="500066"/>
          </a:xfrm>
          <a:prstGeom prst="arc">
            <a:avLst>
              <a:gd name="adj1" fmla="val 17897708"/>
              <a:gd name="adj2" fmla="val 370072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9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792088"/>
          </a:xfrm>
        </p:spPr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기 작업 시작</a:t>
            </a:r>
            <a:endParaRPr lang="en-US" altLang="ko-KR" dirty="0"/>
          </a:p>
        </p:txBody>
      </p:sp>
      <p:cxnSp>
        <p:nvCxnSpPr>
          <p:cNvPr id="72" name="AutoShape 28"/>
          <p:cNvCxnSpPr>
            <a:cxnSpLocks noChangeShapeType="1"/>
            <a:stCxn id="84" idx="7"/>
            <a:endCxn id="74" idx="3"/>
          </p:cNvCxnSpPr>
          <p:nvPr/>
        </p:nvCxnSpPr>
        <p:spPr bwMode="auto">
          <a:xfrm rot="5400000" flipH="1" flipV="1">
            <a:off x="1425333" y="4746830"/>
            <a:ext cx="277305" cy="349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AutoShape 27"/>
          <p:cNvCxnSpPr>
            <a:cxnSpLocks noChangeShapeType="1"/>
            <a:stCxn id="79" idx="1"/>
            <a:endCxn id="75" idx="5"/>
          </p:cNvCxnSpPr>
          <p:nvPr/>
        </p:nvCxnSpPr>
        <p:spPr bwMode="auto">
          <a:xfrm rot="16200000" flipV="1">
            <a:off x="3188852" y="4206092"/>
            <a:ext cx="277305" cy="4226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6" name="Rectangle 26"/>
          <p:cNvSpPr>
            <a:spLocks noChangeAspect="1" noChangeArrowheads="1"/>
          </p:cNvSpPr>
          <p:nvPr/>
        </p:nvSpPr>
        <p:spPr bwMode="auto">
          <a:xfrm>
            <a:off x="3851920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AutoShape 27"/>
          <p:cNvCxnSpPr>
            <a:cxnSpLocks noChangeShapeType="1"/>
            <a:stCxn id="76" idx="0"/>
            <a:endCxn id="79" idx="5"/>
          </p:cNvCxnSpPr>
          <p:nvPr/>
        </p:nvCxnSpPr>
        <p:spPr bwMode="auto">
          <a:xfrm rot="16200000" flipV="1">
            <a:off x="3715526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" name="AutoShape 28"/>
          <p:cNvCxnSpPr>
            <a:cxnSpLocks noChangeShapeType="1"/>
            <a:stCxn id="90" idx="0"/>
            <a:endCxn id="79" idx="3"/>
          </p:cNvCxnSpPr>
          <p:nvPr/>
        </p:nvCxnSpPr>
        <p:spPr bwMode="auto">
          <a:xfrm rot="5400000" flipH="1" flipV="1">
            <a:off x="3277717" y="4824059"/>
            <a:ext cx="302351" cy="219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9" name="Oval 24"/>
          <p:cNvSpPr>
            <a:spLocks noChangeArrowheads="1"/>
          </p:cNvSpPr>
          <p:nvPr/>
        </p:nvSpPr>
        <p:spPr bwMode="auto">
          <a:xfrm>
            <a:off x="3491880" y="450912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sp>
        <p:nvSpPr>
          <p:cNvPr id="80" name="Rectangle 25"/>
          <p:cNvSpPr>
            <a:spLocks noChangeAspect="1" noChangeArrowheads="1"/>
          </p:cNvSpPr>
          <p:nvPr/>
        </p:nvSpPr>
        <p:spPr bwMode="auto">
          <a:xfrm>
            <a:off x="899592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26"/>
          <p:cNvSpPr>
            <a:spLocks noChangeAspect="1" noChangeArrowheads="1"/>
          </p:cNvSpPr>
          <p:nvPr/>
        </p:nvSpPr>
        <p:spPr bwMode="auto">
          <a:xfrm>
            <a:off x="1475656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2" name="AutoShape 27"/>
          <p:cNvCxnSpPr>
            <a:cxnSpLocks noChangeShapeType="1"/>
            <a:stCxn id="81" idx="0"/>
            <a:endCxn id="84" idx="5"/>
          </p:cNvCxnSpPr>
          <p:nvPr/>
        </p:nvCxnSpPr>
        <p:spPr bwMode="auto">
          <a:xfrm rot="16200000" flipV="1">
            <a:off x="1339262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" name="AutoShape 28"/>
          <p:cNvCxnSpPr>
            <a:cxnSpLocks noChangeShapeType="1"/>
            <a:stCxn id="80" idx="0"/>
            <a:endCxn id="84" idx="3"/>
          </p:cNvCxnSpPr>
          <p:nvPr/>
        </p:nvCxnSpPr>
        <p:spPr bwMode="auto">
          <a:xfrm rot="5400000" flipH="1" flipV="1">
            <a:off x="937457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4" name="Oval 24"/>
          <p:cNvSpPr>
            <a:spLocks noChangeArrowheads="1"/>
          </p:cNvSpPr>
          <p:nvPr/>
        </p:nvSpPr>
        <p:spPr bwMode="auto">
          <a:xfrm>
            <a:off x="1115616" y="501317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85" name="Rectangle 25"/>
          <p:cNvSpPr>
            <a:spLocks noChangeAspect="1" noChangeArrowheads="1"/>
          </p:cNvSpPr>
          <p:nvPr/>
        </p:nvSpPr>
        <p:spPr bwMode="auto">
          <a:xfrm>
            <a:off x="2051720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26"/>
          <p:cNvSpPr>
            <a:spLocks noChangeAspect="1" noChangeArrowheads="1"/>
          </p:cNvSpPr>
          <p:nvPr/>
        </p:nvSpPr>
        <p:spPr bwMode="auto">
          <a:xfrm>
            <a:off x="2627784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AutoShape 27"/>
          <p:cNvCxnSpPr>
            <a:cxnSpLocks noChangeShapeType="1"/>
            <a:stCxn id="86" idx="0"/>
            <a:endCxn id="89" idx="5"/>
          </p:cNvCxnSpPr>
          <p:nvPr/>
        </p:nvCxnSpPr>
        <p:spPr bwMode="auto">
          <a:xfrm rot="16200000" flipV="1">
            <a:off x="2491390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8" name="AutoShape 28"/>
          <p:cNvCxnSpPr>
            <a:cxnSpLocks noChangeShapeType="1"/>
            <a:stCxn id="85" idx="0"/>
            <a:endCxn id="89" idx="3"/>
          </p:cNvCxnSpPr>
          <p:nvPr/>
        </p:nvCxnSpPr>
        <p:spPr bwMode="auto">
          <a:xfrm rot="5400000" flipH="1" flipV="1">
            <a:off x="2089585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" name="Rectangle 25"/>
          <p:cNvSpPr>
            <a:spLocks noChangeAspect="1" noChangeArrowheads="1"/>
          </p:cNvSpPr>
          <p:nvPr/>
        </p:nvSpPr>
        <p:spPr bwMode="auto">
          <a:xfrm>
            <a:off x="3203848" y="508518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607702" y="2779218"/>
            <a:ext cx="936104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en-US" altLang="ko-KR" sz="2000" dirty="0">
                <a:latin typeface="맑은 고딕" pitchFamily="50" charset="-127"/>
              </a:rPr>
              <a:t>n </a:t>
            </a:r>
            <a:r>
              <a:rPr lang="ko-KR" altLang="en-US" sz="2000" dirty="0">
                <a:latin typeface="맑은 고딕" pitchFamily="50" charset="-127"/>
              </a:rPr>
              <a:t>단계</a:t>
            </a:r>
          </a:p>
        </p:txBody>
      </p:sp>
      <p:cxnSp>
        <p:nvCxnSpPr>
          <p:cNvPr id="70" name="AutoShape 14"/>
          <p:cNvCxnSpPr>
            <a:cxnSpLocks noChangeShapeType="1"/>
            <a:stCxn id="74" idx="7"/>
            <a:endCxn id="75" idx="3"/>
          </p:cNvCxnSpPr>
          <p:nvPr/>
        </p:nvCxnSpPr>
        <p:spPr bwMode="auto">
          <a:xfrm rot="5400000" flipH="1" flipV="1">
            <a:off x="2289313" y="3954858"/>
            <a:ext cx="277305" cy="925144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71" name="AutoShape 27"/>
          <p:cNvCxnSpPr>
            <a:cxnSpLocks noChangeShapeType="1"/>
            <a:stCxn id="89" idx="1"/>
            <a:endCxn id="74" idx="5"/>
          </p:cNvCxnSpPr>
          <p:nvPr/>
        </p:nvCxnSpPr>
        <p:spPr bwMode="auto">
          <a:xfrm rot="16200000" flipV="1">
            <a:off x="2001398" y="4746829"/>
            <a:ext cx="277305" cy="3493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74" name="Oval 24"/>
          <p:cNvSpPr>
            <a:spLocks noChangeArrowheads="1"/>
          </p:cNvSpPr>
          <p:nvPr/>
        </p:nvSpPr>
        <p:spPr bwMode="auto">
          <a:xfrm>
            <a:off x="1691680" y="45091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75" name="Oval 5"/>
          <p:cNvSpPr>
            <a:spLocks noChangeArrowheads="1"/>
          </p:cNvSpPr>
          <p:nvPr/>
        </p:nvSpPr>
        <p:spPr bwMode="auto">
          <a:xfrm>
            <a:off x="2843808" y="4005064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89" name="Oval 24"/>
          <p:cNvSpPr>
            <a:spLocks noChangeArrowheads="1"/>
          </p:cNvSpPr>
          <p:nvPr/>
        </p:nvSpPr>
        <p:spPr bwMode="auto">
          <a:xfrm>
            <a:off x="2267744" y="501317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cxnSp>
        <p:nvCxnSpPr>
          <p:cNvPr id="93" name="AutoShape 28"/>
          <p:cNvCxnSpPr>
            <a:cxnSpLocks noChangeShapeType="1"/>
            <a:stCxn id="104" idx="7"/>
            <a:endCxn id="112" idx="3"/>
          </p:cNvCxnSpPr>
          <p:nvPr/>
        </p:nvCxnSpPr>
        <p:spPr bwMode="auto">
          <a:xfrm rot="5400000" flipH="1" flipV="1">
            <a:off x="5529789" y="4746830"/>
            <a:ext cx="277305" cy="349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" name="AutoShape 27"/>
          <p:cNvCxnSpPr>
            <a:cxnSpLocks noChangeShapeType="1"/>
            <a:stCxn id="99" idx="1"/>
            <a:endCxn id="113" idx="5"/>
          </p:cNvCxnSpPr>
          <p:nvPr/>
        </p:nvCxnSpPr>
        <p:spPr bwMode="auto">
          <a:xfrm rot="16200000" flipV="1">
            <a:off x="7293308" y="4206092"/>
            <a:ext cx="277305" cy="4226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6" name="Rectangle 26"/>
          <p:cNvSpPr>
            <a:spLocks noChangeAspect="1" noChangeArrowheads="1"/>
          </p:cNvSpPr>
          <p:nvPr/>
        </p:nvSpPr>
        <p:spPr bwMode="auto">
          <a:xfrm>
            <a:off x="7956376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7" name="AutoShape 27"/>
          <p:cNvCxnSpPr>
            <a:cxnSpLocks noChangeShapeType="1"/>
            <a:stCxn id="96" idx="0"/>
            <a:endCxn id="99" idx="5"/>
          </p:cNvCxnSpPr>
          <p:nvPr/>
        </p:nvCxnSpPr>
        <p:spPr bwMode="auto">
          <a:xfrm rot="16200000" flipV="1">
            <a:off x="7819982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" name="AutoShape 28"/>
          <p:cNvCxnSpPr>
            <a:cxnSpLocks noChangeShapeType="1"/>
            <a:stCxn id="109" idx="0"/>
            <a:endCxn id="99" idx="3"/>
          </p:cNvCxnSpPr>
          <p:nvPr/>
        </p:nvCxnSpPr>
        <p:spPr bwMode="auto">
          <a:xfrm rot="5400000" flipH="1" flipV="1">
            <a:off x="7382173" y="4824059"/>
            <a:ext cx="302351" cy="219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" name="Oval 24"/>
          <p:cNvSpPr>
            <a:spLocks noChangeArrowheads="1"/>
          </p:cNvSpPr>
          <p:nvPr/>
        </p:nvSpPr>
        <p:spPr bwMode="auto">
          <a:xfrm>
            <a:off x="7596336" y="450912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sp>
        <p:nvSpPr>
          <p:cNvPr id="100" name="Rectangle 25"/>
          <p:cNvSpPr>
            <a:spLocks noChangeAspect="1" noChangeArrowheads="1"/>
          </p:cNvSpPr>
          <p:nvPr/>
        </p:nvSpPr>
        <p:spPr bwMode="auto">
          <a:xfrm>
            <a:off x="5004048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Rectangle 26"/>
          <p:cNvSpPr>
            <a:spLocks noChangeAspect="1" noChangeArrowheads="1"/>
          </p:cNvSpPr>
          <p:nvPr/>
        </p:nvSpPr>
        <p:spPr bwMode="auto">
          <a:xfrm>
            <a:off x="5580112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" name="AutoShape 27"/>
          <p:cNvCxnSpPr>
            <a:cxnSpLocks noChangeShapeType="1"/>
            <a:stCxn id="101" idx="0"/>
            <a:endCxn id="104" idx="5"/>
          </p:cNvCxnSpPr>
          <p:nvPr/>
        </p:nvCxnSpPr>
        <p:spPr bwMode="auto">
          <a:xfrm rot="16200000" flipV="1">
            <a:off x="5443718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" name="AutoShape 28"/>
          <p:cNvCxnSpPr>
            <a:cxnSpLocks noChangeShapeType="1"/>
            <a:stCxn id="100" idx="0"/>
            <a:endCxn id="104" idx="3"/>
          </p:cNvCxnSpPr>
          <p:nvPr/>
        </p:nvCxnSpPr>
        <p:spPr bwMode="auto">
          <a:xfrm rot="5400000" flipH="1" flipV="1">
            <a:off x="5041913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4" name="Oval 24"/>
          <p:cNvSpPr>
            <a:spLocks noChangeArrowheads="1"/>
          </p:cNvSpPr>
          <p:nvPr/>
        </p:nvSpPr>
        <p:spPr bwMode="auto">
          <a:xfrm>
            <a:off x="5220072" y="501317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105" name="Rectangle 25"/>
          <p:cNvSpPr>
            <a:spLocks noChangeAspect="1" noChangeArrowheads="1"/>
          </p:cNvSpPr>
          <p:nvPr/>
        </p:nvSpPr>
        <p:spPr bwMode="auto">
          <a:xfrm>
            <a:off x="6156176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26"/>
          <p:cNvSpPr>
            <a:spLocks noChangeAspect="1" noChangeArrowheads="1"/>
          </p:cNvSpPr>
          <p:nvPr/>
        </p:nvSpPr>
        <p:spPr bwMode="auto">
          <a:xfrm>
            <a:off x="6732240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AutoShape 27"/>
          <p:cNvCxnSpPr>
            <a:cxnSpLocks noChangeShapeType="1"/>
            <a:stCxn id="106" idx="0"/>
            <a:endCxn id="114" idx="5"/>
          </p:cNvCxnSpPr>
          <p:nvPr/>
        </p:nvCxnSpPr>
        <p:spPr bwMode="auto">
          <a:xfrm rot="16200000" flipV="1">
            <a:off x="6595846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8" name="AutoShape 28"/>
          <p:cNvCxnSpPr>
            <a:cxnSpLocks noChangeShapeType="1"/>
            <a:stCxn id="105" idx="0"/>
            <a:endCxn id="114" idx="3"/>
          </p:cNvCxnSpPr>
          <p:nvPr/>
        </p:nvCxnSpPr>
        <p:spPr bwMode="auto">
          <a:xfrm rot="5400000" flipH="1" flipV="1">
            <a:off x="6194041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9" name="Rectangle 25"/>
          <p:cNvSpPr>
            <a:spLocks noChangeAspect="1" noChangeArrowheads="1"/>
          </p:cNvSpPr>
          <p:nvPr/>
        </p:nvSpPr>
        <p:spPr bwMode="auto">
          <a:xfrm>
            <a:off x="7308304" y="508518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0" name="AutoShape 14"/>
          <p:cNvCxnSpPr>
            <a:cxnSpLocks noChangeShapeType="1"/>
            <a:stCxn id="112" idx="7"/>
            <a:endCxn id="113" idx="3"/>
          </p:cNvCxnSpPr>
          <p:nvPr/>
        </p:nvCxnSpPr>
        <p:spPr bwMode="auto">
          <a:xfrm rot="5400000" flipH="1" flipV="1">
            <a:off x="6393769" y="3954858"/>
            <a:ext cx="277305" cy="925144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11" name="AutoShape 27"/>
          <p:cNvCxnSpPr>
            <a:cxnSpLocks noChangeShapeType="1"/>
            <a:stCxn id="114" idx="1"/>
            <a:endCxn id="112" idx="5"/>
          </p:cNvCxnSpPr>
          <p:nvPr/>
        </p:nvCxnSpPr>
        <p:spPr bwMode="auto">
          <a:xfrm rot="16200000" flipV="1">
            <a:off x="6105854" y="4746829"/>
            <a:ext cx="277305" cy="3493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112" name="Oval 24"/>
          <p:cNvSpPr>
            <a:spLocks noChangeArrowheads="1"/>
          </p:cNvSpPr>
          <p:nvPr/>
        </p:nvSpPr>
        <p:spPr bwMode="auto">
          <a:xfrm>
            <a:off x="5796136" y="45091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113" name="Oval 5"/>
          <p:cNvSpPr>
            <a:spLocks noChangeArrowheads="1"/>
          </p:cNvSpPr>
          <p:nvPr/>
        </p:nvSpPr>
        <p:spPr bwMode="auto">
          <a:xfrm>
            <a:off x="6948264" y="4005064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114" name="Oval 24"/>
          <p:cNvSpPr>
            <a:spLocks noChangeArrowheads="1"/>
          </p:cNvSpPr>
          <p:nvPr/>
        </p:nvSpPr>
        <p:spPr bwMode="auto">
          <a:xfrm>
            <a:off x="6372200" y="501317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115" name="위쪽 화살표 68"/>
          <p:cNvSpPr>
            <a:spLocks noChangeArrowheads="1"/>
          </p:cNvSpPr>
          <p:nvPr/>
        </p:nvSpPr>
        <p:spPr bwMode="auto">
          <a:xfrm rot="5400000">
            <a:off x="4381500" y="2685676"/>
            <a:ext cx="381000" cy="129614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5724128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6009880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7152888" y="3212976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6581384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6867136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6295632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5668440" y="3143247"/>
            <a:ext cx="1484447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1563985" y="3143247"/>
            <a:ext cx="1493567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제자리 힙 정렬 예 </a:t>
            </a:r>
            <a:r>
              <a:rPr lang="en-US" altLang="ko-KR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642910" y="3786190"/>
            <a:ext cx="7858180" cy="2286016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486048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914544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771800" y="3212976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057552" y="3212976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200296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628792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원호 67"/>
          <p:cNvSpPr/>
          <p:nvPr/>
        </p:nvSpPr>
        <p:spPr bwMode="auto">
          <a:xfrm rot="13731089">
            <a:off x="1432852" y="4687324"/>
            <a:ext cx="509169" cy="500066"/>
          </a:xfrm>
          <a:prstGeom prst="arc">
            <a:avLst>
              <a:gd name="adj1" fmla="val 17897708"/>
              <a:gd name="adj2" fmla="val 417840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9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792088"/>
          </a:xfrm>
        </p:spPr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기 작업 계속</a:t>
            </a:r>
            <a:endParaRPr lang="en-US" altLang="ko-KR" dirty="0"/>
          </a:p>
        </p:txBody>
      </p:sp>
      <p:cxnSp>
        <p:nvCxnSpPr>
          <p:cNvPr id="73" name="AutoShape 27"/>
          <p:cNvCxnSpPr>
            <a:cxnSpLocks noChangeShapeType="1"/>
            <a:stCxn id="79" idx="1"/>
            <a:endCxn id="75" idx="5"/>
          </p:cNvCxnSpPr>
          <p:nvPr/>
        </p:nvCxnSpPr>
        <p:spPr bwMode="auto">
          <a:xfrm rot="16200000" flipV="1">
            <a:off x="2756804" y="4206092"/>
            <a:ext cx="277305" cy="4226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6" name="Rectangle 26"/>
          <p:cNvSpPr>
            <a:spLocks noChangeAspect="1" noChangeArrowheads="1"/>
          </p:cNvSpPr>
          <p:nvPr/>
        </p:nvSpPr>
        <p:spPr bwMode="auto">
          <a:xfrm>
            <a:off x="3419872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AutoShape 27"/>
          <p:cNvCxnSpPr>
            <a:cxnSpLocks noChangeShapeType="1"/>
            <a:stCxn id="76" idx="0"/>
            <a:endCxn id="79" idx="5"/>
          </p:cNvCxnSpPr>
          <p:nvPr/>
        </p:nvCxnSpPr>
        <p:spPr bwMode="auto">
          <a:xfrm rot="16200000" flipV="1">
            <a:off x="3283478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" name="AutoShape 28"/>
          <p:cNvCxnSpPr>
            <a:cxnSpLocks noChangeShapeType="1"/>
            <a:stCxn id="90" idx="0"/>
            <a:endCxn id="79" idx="3"/>
          </p:cNvCxnSpPr>
          <p:nvPr/>
        </p:nvCxnSpPr>
        <p:spPr bwMode="auto">
          <a:xfrm rot="5400000" flipH="1" flipV="1">
            <a:off x="2845669" y="4824059"/>
            <a:ext cx="302351" cy="219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9" name="Oval 24"/>
          <p:cNvSpPr>
            <a:spLocks noChangeArrowheads="1"/>
          </p:cNvSpPr>
          <p:nvPr/>
        </p:nvSpPr>
        <p:spPr bwMode="auto">
          <a:xfrm>
            <a:off x="3059832" y="450912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sp>
        <p:nvSpPr>
          <p:cNvPr id="80" name="Rectangle 25"/>
          <p:cNvSpPr>
            <a:spLocks noChangeAspect="1" noChangeArrowheads="1"/>
          </p:cNvSpPr>
          <p:nvPr/>
        </p:nvSpPr>
        <p:spPr bwMode="auto">
          <a:xfrm>
            <a:off x="1043608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26"/>
          <p:cNvSpPr>
            <a:spLocks noChangeAspect="1" noChangeArrowheads="1"/>
          </p:cNvSpPr>
          <p:nvPr/>
        </p:nvSpPr>
        <p:spPr bwMode="auto">
          <a:xfrm>
            <a:off x="1619672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2" name="AutoShape 27"/>
          <p:cNvCxnSpPr>
            <a:cxnSpLocks noChangeShapeType="1"/>
            <a:stCxn id="81" idx="0"/>
            <a:endCxn id="84" idx="5"/>
          </p:cNvCxnSpPr>
          <p:nvPr/>
        </p:nvCxnSpPr>
        <p:spPr bwMode="auto">
          <a:xfrm rot="16200000" flipV="1">
            <a:off x="1483278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" name="AutoShape 28"/>
          <p:cNvCxnSpPr>
            <a:cxnSpLocks noChangeShapeType="1"/>
            <a:stCxn id="80" idx="0"/>
            <a:endCxn id="84" idx="3"/>
          </p:cNvCxnSpPr>
          <p:nvPr/>
        </p:nvCxnSpPr>
        <p:spPr bwMode="auto">
          <a:xfrm rot="5400000" flipH="1" flipV="1">
            <a:off x="1081473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6" name="Rectangle 26"/>
          <p:cNvSpPr>
            <a:spLocks noChangeAspect="1" noChangeArrowheads="1"/>
          </p:cNvSpPr>
          <p:nvPr/>
        </p:nvSpPr>
        <p:spPr bwMode="auto">
          <a:xfrm>
            <a:off x="2195736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Rectangle 25"/>
          <p:cNvSpPr>
            <a:spLocks noChangeAspect="1" noChangeArrowheads="1"/>
          </p:cNvSpPr>
          <p:nvPr/>
        </p:nvSpPr>
        <p:spPr bwMode="auto">
          <a:xfrm>
            <a:off x="2771800" y="508518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619672" y="2780928"/>
            <a:ext cx="1368152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en-US" altLang="ko-KR" sz="2000" dirty="0">
                <a:latin typeface="맑은 고딕" pitchFamily="50" charset="-127"/>
              </a:rPr>
              <a:t>n – 1 </a:t>
            </a:r>
            <a:r>
              <a:rPr lang="ko-KR" altLang="en-US" sz="2000" dirty="0">
                <a:latin typeface="맑은 고딕" pitchFamily="50" charset="-127"/>
              </a:rPr>
              <a:t>단계</a:t>
            </a:r>
          </a:p>
        </p:txBody>
      </p:sp>
      <p:cxnSp>
        <p:nvCxnSpPr>
          <p:cNvPr id="70" name="AutoShape 14"/>
          <p:cNvCxnSpPr>
            <a:cxnSpLocks noChangeShapeType="1"/>
            <a:stCxn id="74" idx="7"/>
            <a:endCxn id="75" idx="3"/>
          </p:cNvCxnSpPr>
          <p:nvPr/>
        </p:nvCxnSpPr>
        <p:spPr bwMode="auto">
          <a:xfrm rot="5400000" flipH="1" flipV="1">
            <a:off x="2145297" y="4242890"/>
            <a:ext cx="277305" cy="34908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71" name="AutoShape 27"/>
          <p:cNvCxnSpPr>
            <a:cxnSpLocks noChangeShapeType="1"/>
            <a:stCxn id="86" idx="0"/>
            <a:endCxn id="74" idx="5"/>
          </p:cNvCxnSpPr>
          <p:nvPr/>
        </p:nvCxnSpPr>
        <p:spPr bwMode="auto">
          <a:xfrm rot="16200000" flipV="1">
            <a:off x="2059342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Oval 24"/>
          <p:cNvSpPr>
            <a:spLocks noChangeArrowheads="1"/>
          </p:cNvSpPr>
          <p:nvPr/>
        </p:nvSpPr>
        <p:spPr bwMode="auto">
          <a:xfrm>
            <a:off x="1835696" y="45091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75" name="Oval 5"/>
          <p:cNvSpPr>
            <a:spLocks noChangeArrowheads="1"/>
          </p:cNvSpPr>
          <p:nvPr/>
        </p:nvSpPr>
        <p:spPr bwMode="auto">
          <a:xfrm>
            <a:off x="2411760" y="4005064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cxnSp>
        <p:nvCxnSpPr>
          <p:cNvPr id="72" name="AutoShape 28"/>
          <p:cNvCxnSpPr>
            <a:cxnSpLocks noChangeShapeType="1"/>
            <a:stCxn id="84" idx="7"/>
            <a:endCxn id="74" idx="3"/>
          </p:cNvCxnSpPr>
          <p:nvPr/>
        </p:nvCxnSpPr>
        <p:spPr bwMode="auto">
          <a:xfrm rot="5400000" flipH="1" flipV="1">
            <a:off x="1569349" y="4746830"/>
            <a:ext cx="277305" cy="3493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84" name="Oval 24"/>
          <p:cNvSpPr>
            <a:spLocks noChangeArrowheads="1"/>
          </p:cNvSpPr>
          <p:nvPr/>
        </p:nvSpPr>
        <p:spPr bwMode="auto">
          <a:xfrm>
            <a:off x="1259632" y="501317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115" name="원호 114"/>
          <p:cNvSpPr/>
          <p:nvPr/>
        </p:nvSpPr>
        <p:spPr bwMode="auto">
          <a:xfrm rot="13757493">
            <a:off x="2026803" y="4191391"/>
            <a:ext cx="509169" cy="452556"/>
          </a:xfrm>
          <a:prstGeom prst="arc">
            <a:avLst>
              <a:gd name="adj1" fmla="val 17413594"/>
              <a:gd name="adj2" fmla="val 417840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117" name="AutoShape 27"/>
          <p:cNvCxnSpPr>
            <a:cxnSpLocks noChangeShapeType="1"/>
            <a:stCxn id="121" idx="1"/>
            <a:endCxn id="131" idx="5"/>
          </p:cNvCxnSpPr>
          <p:nvPr/>
        </p:nvCxnSpPr>
        <p:spPr bwMode="auto">
          <a:xfrm rot="16200000" flipV="1">
            <a:off x="7221300" y="4206092"/>
            <a:ext cx="277305" cy="4226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8" name="Rectangle 26"/>
          <p:cNvSpPr>
            <a:spLocks noChangeAspect="1" noChangeArrowheads="1"/>
          </p:cNvSpPr>
          <p:nvPr/>
        </p:nvSpPr>
        <p:spPr bwMode="auto">
          <a:xfrm>
            <a:off x="7884368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9" name="AutoShape 27"/>
          <p:cNvCxnSpPr>
            <a:cxnSpLocks noChangeShapeType="1"/>
            <a:stCxn id="118" idx="0"/>
            <a:endCxn id="121" idx="5"/>
          </p:cNvCxnSpPr>
          <p:nvPr/>
        </p:nvCxnSpPr>
        <p:spPr bwMode="auto">
          <a:xfrm rot="16200000" flipV="1">
            <a:off x="7747974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0" name="AutoShape 28"/>
          <p:cNvCxnSpPr>
            <a:cxnSpLocks noChangeShapeType="1"/>
            <a:stCxn id="127" idx="0"/>
            <a:endCxn id="121" idx="3"/>
          </p:cNvCxnSpPr>
          <p:nvPr/>
        </p:nvCxnSpPr>
        <p:spPr bwMode="auto">
          <a:xfrm rot="5400000" flipH="1" flipV="1">
            <a:off x="7310165" y="4824059"/>
            <a:ext cx="302351" cy="219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1" name="Oval 24"/>
          <p:cNvSpPr>
            <a:spLocks noChangeArrowheads="1"/>
          </p:cNvSpPr>
          <p:nvPr/>
        </p:nvSpPr>
        <p:spPr bwMode="auto">
          <a:xfrm>
            <a:off x="7524328" y="450912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sp>
        <p:nvSpPr>
          <p:cNvPr id="122" name="Rectangle 25"/>
          <p:cNvSpPr>
            <a:spLocks noChangeAspect="1" noChangeArrowheads="1"/>
          </p:cNvSpPr>
          <p:nvPr/>
        </p:nvSpPr>
        <p:spPr bwMode="auto">
          <a:xfrm>
            <a:off x="5508104" y="5589240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Rectangle 26"/>
          <p:cNvSpPr>
            <a:spLocks noChangeAspect="1" noChangeArrowheads="1"/>
          </p:cNvSpPr>
          <p:nvPr/>
        </p:nvSpPr>
        <p:spPr bwMode="auto">
          <a:xfrm>
            <a:off x="6084168" y="5589240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4" name="AutoShape 27"/>
          <p:cNvCxnSpPr>
            <a:cxnSpLocks noChangeShapeType="1"/>
            <a:stCxn id="123" idx="0"/>
            <a:endCxn id="133" idx="5"/>
          </p:cNvCxnSpPr>
          <p:nvPr/>
        </p:nvCxnSpPr>
        <p:spPr bwMode="auto">
          <a:xfrm rot="16200000" flipV="1">
            <a:off x="5947774" y="5336957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5" name="AutoShape 28"/>
          <p:cNvCxnSpPr>
            <a:cxnSpLocks noChangeShapeType="1"/>
            <a:stCxn id="122" idx="0"/>
            <a:endCxn id="133" idx="3"/>
          </p:cNvCxnSpPr>
          <p:nvPr/>
        </p:nvCxnSpPr>
        <p:spPr bwMode="auto">
          <a:xfrm rot="5400000" flipH="1" flipV="1">
            <a:off x="5545969" y="5364119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6" name="Rectangle 26"/>
          <p:cNvSpPr>
            <a:spLocks noChangeAspect="1" noChangeArrowheads="1"/>
          </p:cNvSpPr>
          <p:nvPr/>
        </p:nvSpPr>
        <p:spPr bwMode="auto">
          <a:xfrm>
            <a:off x="6660232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Rectangle 25"/>
          <p:cNvSpPr>
            <a:spLocks noChangeAspect="1" noChangeArrowheads="1"/>
          </p:cNvSpPr>
          <p:nvPr/>
        </p:nvSpPr>
        <p:spPr bwMode="auto">
          <a:xfrm>
            <a:off x="7236296" y="508518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8" name="AutoShape 14"/>
          <p:cNvCxnSpPr>
            <a:cxnSpLocks noChangeShapeType="1"/>
            <a:stCxn id="130" idx="7"/>
            <a:endCxn id="131" idx="3"/>
          </p:cNvCxnSpPr>
          <p:nvPr/>
        </p:nvCxnSpPr>
        <p:spPr bwMode="auto">
          <a:xfrm rot="5400000" flipH="1" flipV="1">
            <a:off x="6609793" y="4242890"/>
            <a:ext cx="277305" cy="34908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29" name="AutoShape 27"/>
          <p:cNvCxnSpPr>
            <a:cxnSpLocks noChangeShapeType="1"/>
            <a:stCxn id="126" idx="0"/>
            <a:endCxn id="130" idx="5"/>
          </p:cNvCxnSpPr>
          <p:nvPr/>
        </p:nvCxnSpPr>
        <p:spPr bwMode="auto">
          <a:xfrm rot="16200000" flipV="1">
            <a:off x="6523838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30" name="Oval 24"/>
          <p:cNvSpPr>
            <a:spLocks noChangeArrowheads="1"/>
          </p:cNvSpPr>
          <p:nvPr/>
        </p:nvSpPr>
        <p:spPr bwMode="auto">
          <a:xfrm>
            <a:off x="6300192" y="45091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131" name="Oval 5"/>
          <p:cNvSpPr>
            <a:spLocks noChangeArrowheads="1"/>
          </p:cNvSpPr>
          <p:nvPr/>
        </p:nvSpPr>
        <p:spPr bwMode="auto">
          <a:xfrm>
            <a:off x="6876256" y="4005064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cxnSp>
        <p:nvCxnSpPr>
          <p:cNvPr id="132" name="AutoShape 28"/>
          <p:cNvCxnSpPr>
            <a:cxnSpLocks noChangeShapeType="1"/>
            <a:stCxn id="133" idx="7"/>
            <a:endCxn id="130" idx="3"/>
          </p:cNvCxnSpPr>
          <p:nvPr/>
        </p:nvCxnSpPr>
        <p:spPr bwMode="auto">
          <a:xfrm rot="5400000" flipH="1" flipV="1">
            <a:off x="6033845" y="4746830"/>
            <a:ext cx="277305" cy="3493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133" name="Oval 24"/>
          <p:cNvSpPr>
            <a:spLocks noChangeArrowheads="1"/>
          </p:cNvSpPr>
          <p:nvPr/>
        </p:nvSpPr>
        <p:spPr bwMode="auto">
          <a:xfrm>
            <a:off x="5724128" y="501317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135" name="위쪽 화살표 68"/>
          <p:cNvSpPr>
            <a:spLocks noChangeArrowheads="1"/>
          </p:cNvSpPr>
          <p:nvPr/>
        </p:nvSpPr>
        <p:spPr bwMode="auto">
          <a:xfrm rot="5400000">
            <a:off x="4381500" y="2685676"/>
            <a:ext cx="381000" cy="129614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5724128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6009880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7152888" y="3212976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6581384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6867136" y="3212976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6295632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5668441" y="3143247"/>
            <a:ext cx="1198696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1563985" y="3143247"/>
            <a:ext cx="1207815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제자리 힙 정렬 예 </a:t>
            </a:r>
            <a:r>
              <a:rPr lang="en-US" altLang="ko-KR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642910" y="3786190"/>
            <a:ext cx="7858180" cy="2286016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486048" y="3212976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914544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771800" y="3212976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057552" y="3212976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200296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628792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792088"/>
          </a:xfrm>
        </p:spPr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기 작업 계속</a:t>
            </a:r>
            <a:endParaRPr lang="en-US" altLang="ko-KR" dirty="0"/>
          </a:p>
        </p:txBody>
      </p:sp>
      <p:cxnSp>
        <p:nvCxnSpPr>
          <p:cNvPr id="73" name="AutoShape 27"/>
          <p:cNvCxnSpPr>
            <a:cxnSpLocks noChangeShapeType="1"/>
            <a:stCxn id="79" idx="1"/>
            <a:endCxn id="75" idx="5"/>
          </p:cNvCxnSpPr>
          <p:nvPr/>
        </p:nvCxnSpPr>
        <p:spPr bwMode="auto">
          <a:xfrm rot="16200000" flipV="1">
            <a:off x="2756804" y="4206092"/>
            <a:ext cx="277305" cy="4226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6" name="Rectangle 26"/>
          <p:cNvSpPr>
            <a:spLocks noChangeAspect="1" noChangeArrowheads="1"/>
          </p:cNvSpPr>
          <p:nvPr/>
        </p:nvSpPr>
        <p:spPr bwMode="auto">
          <a:xfrm>
            <a:off x="3419872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AutoShape 27"/>
          <p:cNvCxnSpPr>
            <a:cxnSpLocks noChangeShapeType="1"/>
            <a:stCxn id="76" idx="0"/>
            <a:endCxn id="79" idx="5"/>
          </p:cNvCxnSpPr>
          <p:nvPr/>
        </p:nvCxnSpPr>
        <p:spPr bwMode="auto">
          <a:xfrm rot="16200000" flipV="1">
            <a:off x="3283478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" name="AutoShape 28"/>
          <p:cNvCxnSpPr>
            <a:cxnSpLocks noChangeShapeType="1"/>
            <a:stCxn id="90" idx="0"/>
            <a:endCxn id="79" idx="3"/>
          </p:cNvCxnSpPr>
          <p:nvPr/>
        </p:nvCxnSpPr>
        <p:spPr bwMode="auto">
          <a:xfrm rot="5400000" flipH="1" flipV="1">
            <a:off x="2845669" y="4824059"/>
            <a:ext cx="302351" cy="219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9" name="Oval 24"/>
          <p:cNvSpPr>
            <a:spLocks noChangeArrowheads="1"/>
          </p:cNvSpPr>
          <p:nvPr/>
        </p:nvSpPr>
        <p:spPr bwMode="auto">
          <a:xfrm>
            <a:off x="3059832" y="450912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sp>
        <p:nvSpPr>
          <p:cNvPr id="81" name="Rectangle 26"/>
          <p:cNvSpPr>
            <a:spLocks noChangeAspect="1" noChangeArrowheads="1"/>
          </p:cNvSpPr>
          <p:nvPr/>
        </p:nvSpPr>
        <p:spPr bwMode="auto">
          <a:xfrm>
            <a:off x="1547664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26"/>
          <p:cNvSpPr>
            <a:spLocks noChangeAspect="1" noChangeArrowheads="1"/>
          </p:cNvSpPr>
          <p:nvPr/>
        </p:nvSpPr>
        <p:spPr bwMode="auto">
          <a:xfrm>
            <a:off x="2195736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Rectangle 25"/>
          <p:cNvSpPr>
            <a:spLocks noChangeAspect="1" noChangeArrowheads="1"/>
          </p:cNvSpPr>
          <p:nvPr/>
        </p:nvSpPr>
        <p:spPr bwMode="auto">
          <a:xfrm>
            <a:off x="2771800" y="508518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619672" y="2780928"/>
            <a:ext cx="1296144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en-US" altLang="ko-KR" sz="2000" dirty="0">
                <a:latin typeface="맑은 고딕" pitchFamily="50" charset="-127"/>
              </a:rPr>
              <a:t>n – 2 </a:t>
            </a:r>
            <a:r>
              <a:rPr lang="ko-KR" altLang="en-US" sz="2000" dirty="0">
                <a:latin typeface="맑은 고딕" pitchFamily="50" charset="-127"/>
              </a:rPr>
              <a:t>단계</a:t>
            </a:r>
          </a:p>
        </p:txBody>
      </p:sp>
      <p:cxnSp>
        <p:nvCxnSpPr>
          <p:cNvPr id="70" name="AutoShape 14"/>
          <p:cNvCxnSpPr>
            <a:cxnSpLocks noChangeShapeType="1"/>
            <a:stCxn id="74" idx="7"/>
            <a:endCxn id="75" idx="3"/>
          </p:cNvCxnSpPr>
          <p:nvPr/>
        </p:nvCxnSpPr>
        <p:spPr bwMode="auto">
          <a:xfrm rot="5400000" flipH="1" flipV="1">
            <a:off x="2145297" y="4242890"/>
            <a:ext cx="277305" cy="34908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71" name="AutoShape 27"/>
          <p:cNvCxnSpPr>
            <a:cxnSpLocks noChangeShapeType="1"/>
            <a:stCxn id="86" idx="0"/>
            <a:endCxn id="74" idx="5"/>
          </p:cNvCxnSpPr>
          <p:nvPr/>
        </p:nvCxnSpPr>
        <p:spPr bwMode="auto">
          <a:xfrm rot="16200000" flipV="1">
            <a:off x="2059342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Oval 5"/>
          <p:cNvSpPr>
            <a:spLocks noChangeArrowheads="1"/>
          </p:cNvSpPr>
          <p:nvPr/>
        </p:nvSpPr>
        <p:spPr bwMode="auto">
          <a:xfrm>
            <a:off x="2411760" y="4005064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cxnSp>
        <p:nvCxnSpPr>
          <p:cNvPr id="72" name="AutoShape 28"/>
          <p:cNvCxnSpPr>
            <a:cxnSpLocks noChangeShapeType="1"/>
            <a:stCxn id="81" idx="0"/>
            <a:endCxn id="74" idx="3"/>
          </p:cNvCxnSpPr>
          <p:nvPr/>
        </p:nvCxnSpPr>
        <p:spPr bwMode="auto">
          <a:xfrm rot="5400000" flipH="1" flipV="1">
            <a:off x="1621930" y="4824456"/>
            <a:ext cx="302351" cy="2191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5" name="원호 114"/>
          <p:cNvSpPr/>
          <p:nvPr/>
        </p:nvSpPr>
        <p:spPr bwMode="auto">
          <a:xfrm rot="13757493">
            <a:off x="2026803" y="4191391"/>
            <a:ext cx="509169" cy="452556"/>
          </a:xfrm>
          <a:prstGeom prst="arc">
            <a:avLst>
              <a:gd name="adj1" fmla="val 17413594"/>
              <a:gd name="adj2" fmla="val 417840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117" name="AutoShape 27"/>
          <p:cNvCxnSpPr>
            <a:cxnSpLocks noChangeShapeType="1"/>
            <a:stCxn id="121" idx="1"/>
            <a:endCxn id="131" idx="5"/>
          </p:cNvCxnSpPr>
          <p:nvPr/>
        </p:nvCxnSpPr>
        <p:spPr bwMode="auto">
          <a:xfrm rot="16200000" flipV="1">
            <a:off x="7221300" y="4206092"/>
            <a:ext cx="277305" cy="4226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8" name="Rectangle 26"/>
          <p:cNvSpPr>
            <a:spLocks noChangeAspect="1" noChangeArrowheads="1"/>
          </p:cNvSpPr>
          <p:nvPr/>
        </p:nvSpPr>
        <p:spPr bwMode="auto">
          <a:xfrm>
            <a:off x="7884368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9" name="AutoShape 27"/>
          <p:cNvCxnSpPr>
            <a:cxnSpLocks noChangeShapeType="1"/>
            <a:stCxn id="118" idx="0"/>
            <a:endCxn id="121" idx="5"/>
          </p:cNvCxnSpPr>
          <p:nvPr/>
        </p:nvCxnSpPr>
        <p:spPr bwMode="auto">
          <a:xfrm rot="16200000" flipV="1">
            <a:off x="7747974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0" name="AutoShape 28"/>
          <p:cNvCxnSpPr>
            <a:cxnSpLocks noChangeShapeType="1"/>
            <a:stCxn id="127" idx="0"/>
            <a:endCxn id="121" idx="3"/>
          </p:cNvCxnSpPr>
          <p:nvPr/>
        </p:nvCxnSpPr>
        <p:spPr bwMode="auto">
          <a:xfrm rot="5400000" flipH="1" flipV="1">
            <a:off x="7310165" y="4824059"/>
            <a:ext cx="302351" cy="219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1" name="Oval 24"/>
          <p:cNvSpPr>
            <a:spLocks noChangeArrowheads="1"/>
          </p:cNvSpPr>
          <p:nvPr/>
        </p:nvSpPr>
        <p:spPr bwMode="auto">
          <a:xfrm>
            <a:off x="7524328" y="450912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sp>
        <p:nvSpPr>
          <p:cNvPr id="126" name="Rectangle 26"/>
          <p:cNvSpPr>
            <a:spLocks noChangeAspect="1" noChangeArrowheads="1"/>
          </p:cNvSpPr>
          <p:nvPr/>
        </p:nvSpPr>
        <p:spPr bwMode="auto">
          <a:xfrm>
            <a:off x="6660232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Rectangle 25"/>
          <p:cNvSpPr>
            <a:spLocks noChangeAspect="1" noChangeArrowheads="1"/>
          </p:cNvSpPr>
          <p:nvPr/>
        </p:nvSpPr>
        <p:spPr bwMode="auto">
          <a:xfrm>
            <a:off x="7236296" y="508518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8" name="AutoShape 14"/>
          <p:cNvCxnSpPr>
            <a:cxnSpLocks noChangeShapeType="1"/>
            <a:stCxn id="130" idx="7"/>
            <a:endCxn id="131" idx="3"/>
          </p:cNvCxnSpPr>
          <p:nvPr/>
        </p:nvCxnSpPr>
        <p:spPr bwMode="auto">
          <a:xfrm rot="5400000" flipH="1" flipV="1">
            <a:off x="6609793" y="4242890"/>
            <a:ext cx="277305" cy="34908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29" name="AutoShape 27"/>
          <p:cNvCxnSpPr>
            <a:cxnSpLocks noChangeShapeType="1"/>
            <a:stCxn id="126" idx="0"/>
            <a:endCxn id="130" idx="5"/>
          </p:cNvCxnSpPr>
          <p:nvPr/>
        </p:nvCxnSpPr>
        <p:spPr bwMode="auto">
          <a:xfrm rot="16200000" flipV="1">
            <a:off x="6523838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31" name="Oval 5"/>
          <p:cNvSpPr>
            <a:spLocks noChangeArrowheads="1"/>
          </p:cNvSpPr>
          <p:nvPr/>
        </p:nvSpPr>
        <p:spPr bwMode="auto">
          <a:xfrm>
            <a:off x="6876256" y="4005064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cxnSp>
        <p:nvCxnSpPr>
          <p:cNvPr id="132" name="AutoShape 28"/>
          <p:cNvCxnSpPr>
            <a:cxnSpLocks noChangeShapeType="1"/>
            <a:stCxn id="66" idx="0"/>
            <a:endCxn id="130" idx="3"/>
          </p:cNvCxnSpPr>
          <p:nvPr/>
        </p:nvCxnSpPr>
        <p:spPr bwMode="auto">
          <a:xfrm rot="5400000" flipH="1" flipV="1">
            <a:off x="6086426" y="4824456"/>
            <a:ext cx="302351" cy="2191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35" name="위쪽 화살표 68"/>
          <p:cNvSpPr>
            <a:spLocks noChangeArrowheads="1"/>
          </p:cNvSpPr>
          <p:nvPr/>
        </p:nvSpPr>
        <p:spPr bwMode="auto">
          <a:xfrm rot="5400000">
            <a:off x="4381500" y="2685676"/>
            <a:ext cx="381000" cy="129614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5724128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6009880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7152888" y="3212976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6581384" y="3212976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6867136" y="3212976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6295632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Oval 24"/>
          <p:cNvSpPr>
            <a:spLocks noChangeArrowheads="1"/>
          </p:cNvSpPr>
          <p:nvPr/>
        </p:nvSpPr>
        <p:spPr bwMode="auto">
          <a:xfrm>
            <a:off x="1835696" y="45091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66" name="Rectangle 26"/>
          <p:cNvSpPr>
            <a:spLocks noChangeAspect="1" noChangeArrowheads="1"/>
          </p:cNvSpPr>
          <p:nvPr/>
        </p:nvSpPr>
        <p:spPr bwMode="auto">
          <a:xfrm>
            <a:off x="6012160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Oval 24"/>
          <p:cNvSpPr>
            <a:spLocks noChangeArrowheads="1"/>
          </p:cNvSpPr>
          <p:nvPr/>
        </p:nvSpPr>
        <p:spPr bwMode="auto">
          <a:xfrm>
            <a:off x="6300192" y="45091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5668440" y="3143247"/>
            <a:ext cx="912944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1563985" y="3143247"/>
            <a:ext cx="922063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제자리 힙 정렬 예</a:t>
            </a:r>
            <a:r>
              <a:rPr lang="en-US" altLang="ko-KR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642910" y="3786190"/>
            <a:ext cx="7858180" cy="2286016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687120" y="3212976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115616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972872" y="3212976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258624" y="3212976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401368" y="3212976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829864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936104"/>
          </a:xfrm>
        </p:spPr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기 작업 계속</a:t>
            </a:r>
            <a:endParaRPr lang="en-US" altLang="ko-KR" dirty="0"/>
          </a:p>
          <a:p>
            <a:r>
              <a:rPr lang="ko-KR" altLang="en-US"/>
              <a:t>리스트 정렬 완료</a:t>
            </a:r>
            <a:endParaRPr lang="en-US" altLang="ko-KR" dirty="0"/>
          </a:p>
        </p:txBody>
      </p:sp>
      <p:cxnSp>
        <p:nvCxnSpPr>
          <p:cNvPr id="73" name="AutoShape 27"/>
          <p:cNvCxnSpPr>
            <a:cxnSpLocks noChangeShapeType="1"/>
            <a:stCxn id="90" idx="0"/>
            <a:endCxn id="75" idx="5"/>
          </p:cNvCxnSpPr>
          <p:nvPr/>
        </p:nvCxnSpPr>
        <p:spPr bwMode="auto">
          <a:xfrm rot="16200000" flipV="1">
            <a:off x="2202283" y="4328565"/>
            <a:ext cx="302351" cy="2027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1" name="Rectangle 26"/>
          <p:cNvSpPr>
            <a:spLocks noChangeAspect="1" noChangeArrowheads="1"/>
          </p:cNvSpPr>
          <p:nvPr/>
        </p:nvSpPr>
        <p:spPr bwMode="auto">
          <a:xfrm>
            <a:off x="1115616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26"/>
          <p:cNvSpPr>
            <a:spLocks noChangeAspect="1" noChangeArrowheads="1"/>
          </p:cNvSpPr>
          <p:nvPr/>
        </p:nvSpPr>
        <p:spPr bwMode="auto">
          <a:xfrm>
            <a:off x="1763688" y="508518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Rectangle 25"/>
          <p:cNvSpPr>
            <a:spLocks noChangeAspect="1" noChangeArrowheads="1"/>
          </p:cNvSpPr>
          <p:nvPr/>
        </p:nvSpPr>
        <p:spPr bwMode="auto">
          <a:xfrm>
            <a:off x="2339752" y="4581128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0" name="AutoShape 14"/>
          <p:cNvCxnSpPr>
            <a:cxnSpLocks noChangeShapeType="1"/>
            <a:stCxn id="74" idx="7"/>
            <a:endCxn id="75" idx="3"/>
          </p:cNvCxnSpPr>
          <p:nvPr/>
        </p:nvCxnSpPr>
        <p:spPr bwMode="auto">
          <a:xfrm rot="5400000" flipH="1" flipV="1">
            <a:off x="1713249" y="4242890"/>
            <a:ext cx="277305" cy="34908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71" name="AutoShape 27"/>
          <p:cNvCxnSpPr>
            <a:cxnSpLocks noChangeShapeType="1"/>
            <a:stCxn id="86" idx="0"/>
            <a:endCxn id="74" idx="5"/>
          </p:cNvCxnSpPr>
          <p:nvPr/>
        </p:nvCxnSpPr>
        <p:spPr bwMode="auto">
          <a:xfrm rot="16200000" flipV="1">
            <a:off x="1627294" y="4832901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Oval 5"/>
          <p:cNvSpPr>
            <a:spLocks noChangeArrowheads="1"/>
          </p:cNvSpPr>
          <p:nvPr/>
        </p:nvSpPr>
        <p:spPr bwMode="auto">
          <a:xfrm>
            <a:off x="1979712" y="4005064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cxnSp>
        <p:nvCxnSpPr>
          <p:cNvPr id="72" name="AutoShape 28"/>
          <p:cNvCxnSpPr>
            <a:cxnSpLocks noChangeShapeType="1"/>
            <a:stCxn id="81" idx="0"/>
            <a:endCxn id="74" idx="3"/>
          </p:cNvCxnSpPr>
          <p:nvPr/>
        </p:nvCxnSpPr>
        <p:spPr bwMode="auto">
          <a:xfrm rot="5400000" flipH="1" flipV="1">
            <a:off x="1189882" y="4824456"/>
            <a:ext cx="302351" cy="2191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Oval 24"/>
          <p:cNvSpPr>
            <a:spLocks noChangeArrowheads="1"/>
          </p:cNvSpPr>
          <p:nvPr/>
        </p:nvSpPr>
        <p:spPr bwMode="auto">
          <a:xfrm>
            <a:off x="1403648" y="450912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51" name="위쪽 화살표 68"/>
          <p:cNvSpPr>
            <a:spLocks noChangeArrowheads="1"/>
          </p:cNvSpPr>
          <p:nvPr/>
        </p:nvSpPr>
        <p:spPr bwMode="auto">
          <a:xfrm rot="5400000">
            <a:off x="5881088" y="3062286"/>
            <a:ext cx="381000" cy="54292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2" name="위쪽 화살표 68"/>
          <p:cNvSpPr>
            <a:spLocks noChangeArrowheads="1"/>
          </p:cNvSpPr>
          <p:nvPr/>
        </p:nvSpPr>
        <p:spPr bwMode="auto">
          <a:xfrm rot="5400000">
            <a:off x="2966420" y="3047996"/>
            <a:ext cx="381000" cy="57150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721584" y="3212976"/>
            <a:ext cx="285752" cy="28575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4293088" y="3212976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4007336" y="3212976"/>
            <a:ext cx="285752" cy="285752"/>
          </a:xfrm>
          <a:prstGeom prst="rect">
            <a:avLst/>
          </a:prstGeom>
          <a:solidFill>
            <a:schemeClr val="bg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5150344" y="3212976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578840" y="3212976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864592" y="3212976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173408" y="3212976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6601904" y="3212976"/>
            <a:ext cx="285752" cy="285752"/>
          </a:xfrm>
          <a:prstGeom prst="rect">
            <a:avLst/>
          </a:prstGeom>
          <a:solidFill>
            <a:schemeClr val="bg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6887656" y="3212976"/>
            <a:ext cx="285752" cy="285752"/>
          </a:xfrm>
          <a:prstGeom prst="rect">
            <a:avLst/>
          </a:prstGeom>
          <a:solidFill>
            <a:schemeClr val="bg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8030664" y="3212976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7459160" y="3212976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7744912" y="3212976"/>
            <a:ext cx="285752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1264" y="2780928"/>
            <a:ext cx="1282464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en-US" altLang="ko-KR" sz="2000" dirty="0">
                <a:latin typeface="맑은 고딕" pitchFamily="50" charset="-127"/>
              </a:rPr>
              <a:t>n – 3 </a:t>
            </a:r>
            <a:r>
              <a:rPr lang="ko-KR" altLang="en-US" sz="2000" dirty="0">
                <a:latin typeface="맑은 고딕" pitchFamily="50" charset="-127"/>
              </a:rPr>
              <a:t>단계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721584" y="2780928"/>
            <a:ext cx="1282464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en-US" altLang="ko-KR" sz="2000" dirty="0">
                <a:latin typeface="맑은 고딕" pitchFamily="50" charset="-127"/>
              </a:rPr>
              <a:t>n – 4 </a:t>
            </a:r>
            <a:r>
              <a:rPr lang="ko-KR" altLang="en-US" sz="2000" dirty="0">
                <a:latin typeface="맑은 고딕" pitchFamily="50" charset="-127"/>
              </a:rPr>
              <a:t>단계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01904" y="2780928"/>
            <a:ext cx="1138448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ko-KR" altLang="en-US" sz="2000">
                <a:latin typeface="맑은 고딕" pitchFamily="50" charset="-127"/>
              </a:rPr>
              <a:t>완료</a:t>
            </a:r>
            <a:endParaRPr lang="ko-KR" altLang="en-US" sz="2000" dirty="0">
              <a:latin typeface="맑은 고딕" pitchFamily="50" charset="-127"/>
            </a:endParaRPr>
          </a:p>
        </p:txBody>
      </p:sp>
      <p:cxnSp>
        <p:nvCxnSpPr>
          <p:cNvPr id="91" name="AutoShape 27"/>
          <p:cNvCxnSpPr>
            <a:cxnSpLocks noChangeShapeType="1"/>
            <a:stCxn id="94" idx="0"/>
            <a:endCxn id="98" idx="5"/>
          </p:cNvCxnSpPr>
          <p:nvPr/>
        </p:nvCxnSpPr>
        <p:spPr bwMode="auto">
          <a:xfrm rot="16200000" flipV="1">
            <a:off x="4650555" y="4328565"/>
            <a:ext cx="302351" cy="2027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" name="Rectangle 26"/>
          <p:cNvSpPr>
            <a:spLocks noChangeAspect="1" noChangeArrowheads="1"/>
          </p:cNvSpPr>
          <p:nvPr/>
        </p:nvSpPr>
        <p:spPr bwMode="auto">
          <a:xfrm>
            <a:off x="4139952" y="4581128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Rectangle 25"/>
          <p:cNvSpPr>
            <a:spLocks noChangeAspect="1" noChangeArrowheads="1"/>
          </p:cNvSpPr>
          <p:nvPr/>
        </p:nvSpPr>
        <p:spPr bwMode="auto">
          <a:xfrm>
            <a:off x="4788024" y="4581128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AutoShape 14"/>
          <p:cNvCxnSpPr>
            <a:cxnSpLocks noChangeShapeType="1"/>
            <a:stCxn id="92" idx="0"/>
            <a:endCxn id="98" idx="3"/>
          </p:cNvCxnSpPr>
          <p:nvPr/>
        </p:nvCxnSpPr>
        <p:spPr bwMode="auto">
          <a:xfrm rot="5400000" flipH="1" flipV="1">
            <a:off x="4214101" y="4320517"/>
            <a:ext cx="302351" cy="2188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8" name="Oval 5"/>
          <p:cNvSpPr>
            <a:spLocks noChangeArrowheads="1"/>
          </p:cNvSpPr>
          <p:nvPr/>
        </p:nvSpPr>
        <p:spPr bwMode="auto">
          <a:xfrm>
            <a:off x="4427984" y="4005064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106" name="Rectangle 25"/>
          <p:cNvSpPr>
            <a:spLocks noChangeAspect="1" noChangeArrowheads="1"/>
          </p:cNvSpPr>
          <p:nvPr/>
        </p:nvSpPr>
        <p:spPr bwMode="auto">
          <a:xfrm>
            <a:off x="7380312" y="4077072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755577" y="3143247"/>
            <a:ext cx="645791" cy="42977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3647297" y="3143248"/>
            <a:ext cx="360039" cy="429770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929090" cy="4737708"/>
          </a:xfrm>
        </p:spPr>
        <p:txBody>
          <a:bodyPr/>
          <a:lstStyle/>
          <a:p>
            <a:pPr latinLnBrk="0">
              <a:lnSpc>
                <a:spcPct val="85000"/>
              </a:lnSpc>
            </a:pPr>
            <a:r>
              <a:rPr lang="ko-KR" altLang="en-US" sz="2200" b="1" dirty="0" err="1">
                <a:ea typeface="맑은 고딕" pitchFamily="50" charset="-127"/>
              </a:rPr>
              <a:t>힙</a:t>
            </a:r>
            <a:r>
              <a:rPr lang="en-US" altLang="ko-KR" sz="2200" dirty="0">
                <a:ea typeface="맑은 고딕" pitchFamily="50" charset="-127"/>
              </a:rPr>
              <a:t>(heap</a:t>
            </a:r>
            <a:r>
              <a:rPr lang="en-US" altLang="ko-KR" sz="2200" dirty="0" smtClean="0">
                <a:ea typeface="맑은 고딕" pitchFamily="50" charset="-127"/>
              </a:rPr>
              <a:t>):</a:t>
            </a:r>
            <a:r>
              <a:rPr lang="ko-KR" altLang="en-US" sz="2200" dirty="0" smtClean="0">
                <a:ea typeface="맑은 고딕" pitchFamily="50" charset="-127"/>
              </a:rPr>
              <a:t> </a:t>
            </a:r>
            <a:r>
              <a:rPr lang="ko-KR" altLang="en-US" sz="2200" dirty="0" err="1">
                <a:ea typeface="맑은 고딕" pitchFamily="50" charset="-127"/>
              </a:rPr>
              <a:t>내부노드에</a:t>
            </a:r>
            <a:r>
              <a:rPr lang="ko-KR" altLang="en-US" sz="2200" dirty="0">
                <a:ea typeface="맑은 고딕" pitchFamily="50" charset="-127"/>
              </a:rPr>
              <a:t> 키를 저장하며 다음 두 가지 속성을 만족하는 </a:t>
            </a:r>
            <a:r>
              <a:rPr lang="ko-KR" altLang="en-US" sz="2200" dirty="0" err="1" smtClean="0">
                <a:ea typeface="맑은 고딕" pitchFamily="50" charset="-127"/>
              </a:rPr>
              <a:t>이진트리</a:t>
            </a:r>
            <a:endParaRPr lang="en-US" altLang="ko-KR" sz="2200" dirty="0">
              <a:ea typeface="맑은 고딕" pitchFamily="50" charset="-127"/>
            </a:endParaRPr>
          </a:p>
          <a:p>
            <a:pPr lvl="1" latinLnBrk="0">
              <a:lnSpc>
                <a:spcPct val="85000"/>
              </a:lnSpc>
            </a:pPr>
            <a:r>
              <a:rPr lang="ko-KR" altLang="en-US" b="1" dirty="0" err="1">
                <a:ea typeface="맑은 고딕" pitchFamily="50" charset="-127"/>
              </a:rPr>
              <a:t>힙순서</a:t>
            </a:r>
            <a:r>
              <a:rPr lang="en-US" altLang="ko-KR" dirty="0">
                <a:ea typeface="맑은 고딕" pitchFamily="50" charset="-127"/>
              </a:rPr>
              <a:t>(heap-order): </a:t>
            </a:r>
            <a:r>
              <a:rPr lang="ko-KR" altLang="en-US" dirty="0">
                <a:ea typeface="맑은 고딕" pitchFamily="50" charset="-127"/>
              </a:rPr>
              <a:t>루트를 제외한 모든 </a:t>
            </a:r>
            <a:r>
              <a:rPr lang="ko-KR" altLang="en-US" dirty="0" err="1">
                <a:ea typeface="맑은 고딕" pitchFamily="50" charset="-127"/>
              </a:rPr>
              <a:t>내부노드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dirty="0">
                <a:ea typeface="맑은 고딕" pitchFamily="50" charset="-127"/>
              </a:rPr>
              <a:t>에 대해</a:t>
            </a:r>
            <a:r>
              <a:rPr lang="en-US" altLang="ko-KR" dirty="0">
                <a:ea typeface="맑은 고딕" pitchFamily="50" charset="-127"/>
              </a:rPr>
              <a:t>,</a:t>
            </a:r>
            <a:br>
              <a:rPr lang="en-US" altLang="ko-KR" dirty="0">
                <a:ea typeface="맑은 고딕" pitchFamily="50" charset="-127"/>
              </a:rPr>
            </a:b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key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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key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parent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))</a:t>
            </a:r>
          </a:p>
          <a:p>
            <a:pPr lvl="1" latinLnBrk="0">
              <a:lnSpc>
                <a:spcPct val="85000"/>
              </a:lnSpc>
            </a:pPr>
            <a:r>
              <a:rPr lang="ko-KR" altLang="en-US" b="1" dirty="0" err="1">
                <a:ea typeface="맑은 고딕" pitchFamily="50" charset="-127"/>
              </a:rPr>
              <a:t>완전이진트리</a:t>
            </a:r>
            <a:r>
              <a:rPr lang="en-US" altLang="ko-KR" dirty="0">
                <a:ea typeface="맑은 고딕" pitchFamily="50" charset="-127"/>
              </a:rPr>
              <a:t>(complete binary tree): </a:t>
            </a:r>
            <a:r>
              <a:rPr lang="ko-KR" altLang="en-US" dirty="0" err="1">
                <a:ea typeface="맑은 고딕" pitchFamily="50" charset="-127"/>
              </a:rPr>
              <a:t>힙의</a:t>
            </a:r>
            <a:r>
              <a:rPr lang="ko-KR" altLang="en-US" dirty="0">
                <a:ea typeface="맑은 고딕" pitchFamily="50" charset="-127"/>
              </a:rPr>
              <a:t> 높이를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ko-KR" altLang="en-US" dirty="0">
                <a:ea typeface="맑은 고딕" pitchFamily="50" charset="-127"/>
              </a:rPr>
              <a:t>라 하면</a:t>
            </a:r>
            <a:endParaRPr lang="en-US" altLang="ko-KR" dirty="0">
              <a:ea typeface="맑은 고딕" pitchFamily="50" charset="-127"/>
            </a:endParaRPr>
          </a:p>
          <a:p>
            <a:pPr lvl="2" latinLnBrk="0">
              <a:lnSpc>
                <a:spcPct val="85000"/>
              </a:lnSpc>
            </a:pP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dirty="0">
                <a:latin typeface="Times New Roman"/>
                <a:ea typeface="맑은 고딕" pitchFamily="50" charset="-127"/>
                <a:cs typeface="Times New Roman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0, … 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h </a:t>
            </a:r>
            <a:r>
              <a:rPr lang="en-US" altLang="ko-KR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-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ko-KR" altLang="en-US" dirty="0">
                <a:ea typeface="맑은 고딕" pitchFamily="50" charset="-127"/>
              </a:rPr>
              <a:t>에 대해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ko-KR" altLang="en-US" dirty="0">
                <a:ea typeface="맑은 고딕" pitchFamily="50" charset="-127"/>
              </a:rPr>
              <a:t> 깊이 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dirty="0">
                <a:ea typeface="맑은 고딕" pitchFamily="50" charset="-127"/>
              </a:rPr>
              <a:t>인 </a:t>
            </a:r>
            <a:r>
              <a:rPr lang="ko-KR" altLang="en-US" dirty="0" err="1">
                <a:ea typeface="맑은 고딕" pitchFamily="50" charset="-127"/>
              </a:rPr>
              <a:t>노드가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b="1" i="1" baseline="30000" dirty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dirty="0">
                <a:ea typeface="맑은 고딕" pitchFamily="50" charset="-127"/>
              </a:rPr>
              <a:t>개 존재</a:t>
            </a:r>
            <a:endParaRPr lang="en-US" altLang="ko-KR" dirty="0">
              <a:ea typeface="맑은 고딕" pitchFamily="50" charset="-127"/>
            </a:endParaRPr>
          </a:p>
          <a:p>
            <a:pPr lvl="2" latinLnBrk="0">
              <a:lnSpc>
                <a:spcPct val="85000"/>
              </a:lnSpc>
            </a:pPr>
            <a:r>
              <a:rPr lang="ko-KR" altLang="en-US" dirty="0">
                <a:ea typeface="맑은 고딕" pitchFamily="50" charset="-127"/>
              </a:rPr>
              <a:t>깊이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-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1</a:t>
            </a:r>
            <a:r>
              <a:rPr lang="ko-KR" altLang="en-US" dirty="0">
                <a:ea typeface="맑은 고딕" pitchFamily="50" charset="-127"/>
              </a:rPr>
              <a:t>에서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내부노드들은 외부노드들의 왼쪽에 존재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714876" y="1571612"/>
            <a:ext cx="371477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sz="2200" dirty="0" err="1">
                <a:latin typeface="맑은 고딕" pitchFamily="50" charset="-127"/>
                <a:ea typeface="맑은 고딕" pitchFamily="50" charset="-127"/>
              </a:rPr>
              <a:t>힙의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마지막 </a:t>
            </a:r>
            <a:r>
              <a:rPr lang="ko-KR" altLang="en-US" sz="22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(last node):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 깊이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-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1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의 가장 오른쪽 </a:t>
            </a:r>
            <a:r>
              <a:rPr lang="ko-KR" altLang="en-US" sz="2200" dirty="0" err="1">
                <a:latin typeface="맑은 고딕" pitchFamily="50" charset="-127"/>
                <a:ea typeface="맑은 고딕" pitchFamily="50" charset="-127"/>
              </a:rPr>
              <a:t>내부노드</a:t>
            </a:r>
            <a:endParaRPr kumimoji="0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858016" y="3214686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824803" y="3824286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721366" y="3824286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423041" y="4433886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12" name="Rectangle 12"/>
          <p:cNvSpPr>
            <a:spLocks noChangeAspect="1" noChangeArrowheads="1"/>
          </p:cNvSpPr>
          <p:nvPr/>
        </p:nvSpPr>
        <p:spPr bwMode="auto">
          <a:xfrm>
            <a:off x="6126178" y="5119686"/>
            <a:ext cx="274638" cy="2746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3"/>
          <p:cNvSpPr>
            <a:spLocks noChangeAspect="1" noChangeArrowheads="1"/>
          </p:cNvSpPr>
          <p:nvPr/>
        </p:nvSpPr>
        <p:spPr bwMode="auto">
          <a:xfrm>
            <a:off x="6826266" y="5119686"/>
            <a:ext cx="274637" cy="2746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14"/>
          <p:cNvSpPr>
            <a:spLocks noChangeAspect="1" noChangeArrowheads="1"/>
          </p:cNvSpPr>
          <p:nvPr/>
        </p:nvSpPr>
        <p:spPr bwMode="auto">
          <a:xfrm>
            <a:off x="7527941" y="4433886"/>
            <a:ext cx="274637" cy="2746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15"/>
          <p:cNvSpPr>
            <a:spLocks noChangeAspect="1" noChangeArrowheads="1"/>
          </p:cNvSpPr>
          <p:nvPr/>
        </p:nvSpPr>
        <p:spPr bwMode="auto">
          <a:xfrm>
            <a:off x="8229616" y="4433886"/>
            <a:ext cx="274637" cy="2746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AutoShape 16"/>
          <p:cNvCxnSpPr>
            <a:cxnSpLocks noChangeShapeType="1"/>
            <a:stCxn id="8" idx="3"/>
            <a:endCxn id="10" idx="7"/>
          </p:cNvCxnSpPr>
          <p:nvPr/>
        </p:nvCxnSpPr>
        <p:spPr bwMode="auto">
          <a:xfrm flipH="1">
            <a:off x="6046803" y="3549648"/>
            <a:ext cx="8667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7"/>
          <p:cNvCxnSpPr>
            <a:cxnSpLocks noChangeShapeType="1"/>
            <a:stCxn id="9" idx="1"/>
            <a:endCxn id="8" idx="5"/>
          </p:cNvCxnSpPr>
          <p:nvPr/>
        </p:nvCxnSpPr>
        <p:spPr bwMode="auto">
          <a:xfrm flipH="1" flipV="1">
            <a:off x="7183453" y="3549648"/>
            <a:ext cx="696913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8"/>
          <p:cNvCxnSpPr>
            <a:cxnSpLocks noChangeShapeType="1"/>
            <a:stCxn id="15" idx="0"/>
            <a:endCxn id="9" idx="5"/>
          </p:cNvCxnSpPr>
          <p:nvPr/>
        </p:nvCxnSpPr>
        <p:spPr bwMode="auto">
          <a:xfrm flipH="1" flipV="1">
            <a:off x="8150241" y="4159248"/>
            <a:ext cx="2174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9"/>
          <p:cNvCxnSpPr>
            <a:cxnSpLocks noChangeShapeType="1"/>
            <a:stCxn id="14" idx="0"/>
            <a:endCxn id="9" idx="3"/>
          </p:cNvCxnSpPr>
          <p:nvPr/>
        </p:nvCxnSpPr>
        <p:spPr bwMode="auto">
          <a:xfrm flipV="1">
            <a:off x="7666053" y="4159248"/>
            <a:ext cx="21431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20"/>
          <p:cNvCxnSpPr>
            <a:cxnSpLocks noChangeShapeType="1"/>
            <a:stCxn id="13" idx="0"/>
            <a:endCxn id="11" idx="5"/>
          </p:cNvCxnSpPr>
          <p:nvPr/>
        </p:nvCxnSpPr>
        <p:spPr bwMode="auto">
          <a:xfrm flipH="1" flipV="1">
            <a:off x="6748478" y="4768848"/>
            <a:ext cx="215900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21"/>
          <p:cNvCxnSpPr>
            <a:cxnSpLocks noChangeShapeType="1"/>
            <a:stCxn id="12" idx="0"/>
            <a:endCxn id="11" idx="3"/>
          </p:cNvCxnSpPr>
          <p:nvPr/>
        </p:nvCxnSpPr>
        <p:spPr bwMode="auto">
          <a:xfrm flipV="1">
            <a:off x="6264291" y="4768848"/>
            <a:ext cx="214312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22"/>
          <p:cNvCxnSpPr>
            <a:cxnSpLocks noChangeShapeType="1"/>
            <a:stCxn id="24" idx="7"/>
            <a:endCxn id="10" idx="3"/>
          </p:cNvCxnSpPr>
          <p:nvPr/>
        </p:nvCxnSpPr>
        <p:spPr bwMode="auto">
          <a:xfrm flipV="1">
            <a:off x="5346716" y="4159248"/>
            <a:ext cx="430212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3"/>
          <p:cNvCxnSpPr>
            <a:cxnSpLocks noChangeShapeType="1"/>
            <a:stCxn id="11" idx="1"/>
            <a:endCxn id="10" idx="5"/>
          </p:cNvCxnSpPr>
          <p:nvPr/>
        </p:nvCxnSpPr>
        <p:spPr bwMode="auto">
          <a:xfrm flipH="1" flipV="1">
            <a:off x="6046803" y="4159248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5021278" y="4433886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25" name="Rectangle 25"/>
          <p:cNvSpPr>
            <a:spLocks noChangeAspect="1" noChangeArrowheads="1"/>
          </p:cNvSpPr>
          <p:nvPr/>
        </p:nvSpPr>
        <p:spPr bwMode="auto">
          <a:xfrm>
            <a:off x="4724416" y="5119686"/>
            <a:ext cx="274637" cy="2746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26"/>
          <p:cNvSpPr>
            <a:spLocks noChangeAspect="1" noChangeArrowheads="1"/>
          </p:cNvSpPr>
          <p:nvPr/>
        </p:nvSpPr>
        <p:spPr bwMode="auto">
          <a:xfrm>
            <a:off x="5424503" y="5119686"/>
            <a:ext cx="274638" cy="27463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AutoShape 27"/>
          <p:cNvCxnSpPr>
            <a:cxnSpLocks noChangeShapeType="1"/>
            <a:stCxn id="26" idx="0"/>
            <a:endCxn id="24" idx="5"/>
          </p:cNvCxnSpPr>
          <p:nvPr/>
        </p:nvCxnSpPr>
        <p:spPr bwMode="auto">
          <a:xfrm flipH="1" flipV="1">
            <a:off x="5346716" y="4768848"/>
            <a:ext cx="215900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8"/>
          <p:cNvCxnSpPr>
            <a:cxnSpLocks noChangeShapeType="1"/>
            <a:stCxn id="25" idx="0"/>
            <a:endCxn id="24" idx="3"/>
          </p:cNvCxnSpPr>
          <p:nvPr/>
        </p:nvCxnSpPr>
        <p:spPr bwMode="auto">
          <a:xfrm flipV="1">
            <a:off x="4862528" y="4768848"/>
            <a:ext cx="214313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9" name="Freeform 31"/>
          <p:cNvSpPr>
            <a:spLocks/>
          </p:cNvSpPr>
          <p:nvPr/>
        </p:nvSpPr>
        <p:spPr bwMode="auto">
          <a:xfrm>
            <a:off x="6786578" y="4643446"/>
            <a:ext cx="1247775" cy="1047750"/>
          </a:xfrm>
          <a:custGeom>
            <a:avLst/>
            <a:gdLst>
              <a:gd name="T0" fmla="*/ 786 w 786"/>
              <a:gd name="T1" fmla="*/ 660 h 660"/>
              <a:gd name="T2" fmla="*/ 618 w 786"/>
              <a:gd name="T3" fmla="*/ 198 h 660"/>
              <a:gd name="T4" fmla="*/ 0 w 786"/>
              <a:gd name="T5" fmla="*/ 0 h 660"/>
              <a:gd name="T6" fmla="*/ 0 60000 65536"/>
              <a:gd name="T7" fmla="*/ 0 60000 65536"/>
              <a:gd name="T8" fmla="*/ 0 60000 65536"/>
              <a:gd name="T9" fmla="*/ 0 w 786"/>
              <a:gd name="T10" fmla="*/ 0 h 660"/>
              <a:gd name="T11" fmla="*/ 786 w 786"/>
              <a:gd name="T12" fmla="*/ 660 h 6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6" h="660">
                <a:moveTo>
                  <a:pt x="786" y="660"/>
                </a:moveTo>
                <a:cubicBezTo>
                  <a:pt x="757" y="583"/>
                  <a:pt x="749" y="308"/>
                  <a:pt x="618" y="198"/>
                </a:cubicBezTo>
                <a:cubicBezTo>
                  <a:pt x="487" y="88"/>
                  <a:pt x="129" y="41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7401027" y="5715016"/>
            <a:ext cx="1263487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last node</a:t>
            </a:r>
          </a:p>
        </p:txBody>
      </p:sp>
      <p:pic>
        <p:nvPicPr>
          <p:cNvPr id="1026" name="Picture 2" descr="C:\Documents and Settings\kook\Local Settings\Temporary Internet Files\Content.IE5\S8QEDY42\MC90033154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188640"/>
            <a:ext cx="1342430" cy="13549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6050632" cy="1143000"/>
          </a:xfrm>
        </p:spPr>
        <p:txBody>
          <a:bodyPr/>
          <a:lstStyle/>
          <a:p>
            <a:r>
              <a:rPr lang="ko-KR" altLang="en-US" dirty="0"/>
              <a:t>상향식 </a:t>
            </a:r>
            <a:r>
              <a:rPr lang="ko-KR" altLang="en-US" dirty="0" err="1" smtClean="0"/>
              <a:t>힙생성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498182" cy="4572032"/>
          </a:xfrm>
        </p:spPr>
        <p:txBody>
          <a:bodyPr/>
          <a:lstStyle/>
          <a:p>
            <a:pPr latinLnBrk="0"/>
            <a:r>
              <a:rPr lang="en-US" altLang="ko-KR" dirty="0">
                <a:solidFill>
                  <a:schemeClr val="tx2"/>
                </a:solidFill>
              </a:rPr>
              <a:t>heap-sort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기에서</a:t>
            </a:r>
            <a:r>
              <a:rPr lang="en-US" altLang="ko-KR" dirty="0"/>
              <a:t>,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dirty="0"/>
              <a:t>회의 연속적인 </a:t>
            </a:r>
            <a:r>
              <a:rPr lang="en-US" altLang="ko-KR" dirty="0" err="1">
                <a:solidFill>
                  <a:schemeClr val="tx2"/>
                </a:solidFill>
              </a:rPr>
              <a:t>insertItem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/>
              <a:t>작업을 사용하여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dirty="0"/>
              <a:t>시간에 </a:t>
            </a:r>
            <a:r>
              <a:rPr lang="ko-KR" altLang="en-US" dirty="0" err="1"/>
              <a:t>힙을</a:t>
            </a:r>
            <a:r>
              <a:rPr lang="ko-KR" altLang="en-US" dirty="0"/>
              <a:t> 생성했다</a:t>
            </a:r>
            <a:endParaRPr lang="en-US" altLang="ko-KR" dirty="0"/>
          </a:p>
          <a:p>
            <a:pPr latinLnBrk="0"/>
            <a:r>
              <a:rPr lang="ko-KR" altLang="en-US" dirty="0" smtClean="0"/>
              <a:t>대안으로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만약 </a:t>
            </a:r>
            <a:r>
              <a:rPr lang="ko-KR" altLang="en-US" dirty="0" err="1"/>
              <a:t>힙에</a:t>
            </a:r>
            <a:r>
              <a:rPr lang="ko-KR" altLang="en-US" dirty="0"/>
              <a:t> 저장되어야 할 모든 키들이 </a:t>
            </a:r>
            <a:r>
              <a:rPr lang="ko-KR" altLang="en-US" b="1" dirty="0"/>
              <a:t>미리</a:t>
            </a:r>
            <a:r>
              <a:rPr lang="ko-KR" altLang="en-US" dirty="0"/>
              <a:t> 주어진다면</a:t>
            </a:r>
            <a:r>
              <a:rPr lang="en-US" altLang="ko-KR" dirty="0"/>
              <a:t>,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dirty="0"/>
              <a:t>시간에 수행하는 </a:t>
            </a:r>
            <a:r>
              <a:rPr lang="ko-KR" altLang="en-US" b="1" dirty="0"/>
              <a:t>상향식 생성</a:t>
            </a:r>
            <a:r>
              <a:rPr lang="ko-KR" altLang="en-US" dirty="0"/>
              <a:t> 방식이 있다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30</a:t>
            </a:fld>
            <a:endParaRPr lang="en-US" altLang="ko-KR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283968" y="1643050"/>
            <a:ext cx="4145684" cy="433041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buildHeap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list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storing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keys</a:t>
            </a: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heap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storing the keys in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L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convertToCompleteBinaryTree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rBuildHeap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rBuildHeap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{recursive}</a:t>
            </a: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node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a heap with root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isInternal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rBuildHeap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rBuildHeap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downHeap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5" name="그룹 74"/>
          <p:cNvGrpSpPr/>
          <p:nvPr/>
        </p:nvGrpSpPr>
        <p:grpSpPr>
          <a:xfrm flipH="1">
            <a:off x="7020272" y="188640"/>
            <a:ext cx="1658660" cy="1656184"/>
            <a:chOff x="6916738" y="193676"/>
            <a:chExt cx="1727201" cy="1725612"/>
          </a:xfrm>
        </p:grpSpPr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7045326" y="636588"/>
              <a:ext cx="803275" cy="700088"/>
            </a:xfrm>
            <a:custGeom>
              <a:avLst/>
              <a:gdLst/>
              <a:ahLst/>
              <a:cxnLst>
                <a:cxn ang="0">
                  <a:pos x="0" y="645"/>
                </a:cxn>
                <a:cxn ang="0">
                  <a:pos x="6" y="255"/>
                </a:cxn>
                <a:cxn ang="0">
                  <a:pos x="48" y="124"/>
                </a:cxn>
                <a:cxn ang="0">
                  <a:pos x="114" y="59"/>
                </a:cxn>
                <a:cxn ang="0">
                  <a:pos x="245" y="0"/>
                </a:cxn>
                <a:cxn ang="0">
                  <a:pos x="569" y="11"/>
                </a:cxn>
                <a:cxn ang="0">
                  <a:pos x="651" y="101"/>
                </a:cxn>
                <a:cxn ang="0">
                  <a:pos x="750" y="177"/>
                </a:cxn>
                <a:cxn ang="0">
                  <a:pos x="1012" y="226"/>
                </a:cxn>
                <a:cxn ang="0">
                  <a:pos x="974" y="525"/>
                </a:cxn>
                <a:cxn ang="0">
                  <a:pos x="818" y="504"/>
                </a:cxn>
                <a:cxn ang="0">
                  <a:pos x="651" y="882"/>
                </a:cxn>
                <a:cxn ang="0">
                  <a:pos x="0" y="645"/>
                </a:cxn>
                <a:cxn ang="0">
                  <a:pos x="0" y="645"/>
                </a:cxn>
              </a:cxnLst>
              <a:rect l="0" t="0" r="r" b="b"/>
              <a:pathLst>
                <a:path w="1012" h="882">
                  <a:moveTo>
                    <a:pt x="0" y="645"/>
                  </a:moveTo>
                  <a:lnTo>
                    <a:pt x="6" y="255"/>
                  </a:lnTo>
                  <a:lnTo>
                    <a:pt x="48" y="124"/>
                  </a:lnTo>
                  <a:lnTo>
                    <a:pt x="114" y="59"/>
                  </a:lnTo>
                  <a:lnTo>
                    <a:pt x="245" y="0"/>
                  </a:lnTo>
                  <a:lnTo>
                    <a:pt x="569" y="11"/>
                  </a:lnTo>
                  <a:lnTo>
                    <a:pt x="651" y="101"/>
                  </a:lnTo>
                  <a:lnTo>
                    <a:pt x="750" y="177"/>
                  </a:lnTo>
                  <a:lnTo>
                    <a:pt x="1012" y="226"/>
                  </a:lnTo>
                  <a:lnTo>
                    <a:pt x="974" y="525"/>
                  </a:lnTo>
                  <a:lnTo>
                    <a:pt x="818" y="504"/>
                  </a:lnTo>
                  <a:lnTo>
                    <a:pt x="651" y="882"/>
                  </a:lnTo>
                  <a:lnTo>
                    <a:pt x="0" y="645"/>
                  </a:lnTo>
                  <a:lnTo>
                    <a:pt x="0" y="645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7137401" y="652463"/>
              <a:ext cx="285750" cy="1000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4" y="53"/>
                </a:cxn>
                <a:cxn ang="0">
                  <a:pos x="12" y="65"/>
                </a:cxn>
                <a:cxn ang="0">
                  <a:pos x="23" y="78"/>
                </a:cxn>
                <a:cxn ang="0">
                  <a:pos x="31" y="86"/>
                </a:cxn>
                <a:cxn ang="0">
                  <a:pos x="42" y="91"/>
                </a:cxn>
                <a:cxn ang="0">
                  <a:pos x="53" y="99"/>
                </a:cxn>
                <a:cxn ang="0">
                  <a:pos x="67" y="106"/>
                </a:cxn>
                <a:cxn ang="0">
                  <a:pos x="82" y="110"/>
                </a:cxn>
                <a:cxn ang="0">
                  <a:pos x="91" y="114"/>
                </a:cxn>
                <a:cxn ang="0">
                  <a:pos x="101" y="116"/>
                </a:cxn>
                <a:cxn ang="0">
                  <a:pos x="110" y="120"/>
                </a:cxn>
                <a:cxn ang="0">
                  <a:pos x="122" y="122"/>
                </a:cxn>
                <a:cxn ang="0">
                  <a:pos x="131" y="124"/>
                </a:cxn>
                <a:cxn ang="0">
                  <a:pos x="145" y="125"/>
                </a:cxn>
                <a:cxn ang="0">
                  <a:pos x="154" y="125"/>
                </a:cxn>
                <a:cxn ang="0">
                  <a:pos x="168" y="125"/>
                </a:cxn>
                <a:cxn ang="0">
                  <a:pos x="179" y="125"/>
                </a:cxn>
                <a:cxn ang="0">
                  <a:pos x="190" y="125"/>
                </a:cxn>
                <a:cxn ang="0">
                  <a:pos x="200" y="124"/>
                </a:cxn>
                <a:cxn ang="0">
                  <a:pos x="211" y="124"/>
                </a:cxn>
                <a:cxn ang="0">
                  <a:pos x="221" y="122"/>
                </a:cxn>
                <a:cxn ang="0">
                  <a:pos x="232" y="120"/>
                </a:cxn>
                <a:cxn ang="0">
                  <a:pos x="242" y="118"/>
                </a:cxn>
                <a:cxn ang="0">
                  <a:pos x="249" y="114"/>
                </a:cxn>
                <a:cxn ang="0">
                  <a:pos x="259" y="112"/>
                </a:cxn>
                <a:cxn ang="0">
                  <a:pos x="268" y="110"/>
                </a:cxn>
                <a:cxn ang="0">
                  <a:pos x="284" y="103"/>
                </a:cxn>
                <a:cxn ang="0">
                  <a:pos x="301" y="97"/>
                </a:cxn>
                <a:cxn ang="0">
                  <a:pos x="314" y="91"/>
                </a:cxn>
                <a:cxn ang="0">
                  <a:pos x="325" y="84"/>
                </a:cxn>
                <a:cxn ang="0">
                  <a:pos x="337" y="76"/>
                </a:cxn>
                <a:cxn ang="0">
                  <a:pos x="346" y="72"/>
                </a:cxn>
                <a:cxn ang="0">
                  <a:pos x="358" y="63"/>
                </a:cxn>
                <a:cxn ang="0">
                  <a:pos x="362" y="61"/>
                </a:cxn>
                <a:cxn ang="0">
                  <a:pos x="0" y="42"/>
                </a:cxn>
              </a:cxnLst>
              <a:rect l="0" t="0" r="r" b="b"/>
              <a:pathLst>
                <a:path w="362" h="125">
                  <a:moveTo>
                    <a:pt x="0" y="42"/>
                  </a:moveTo>
                  <a:lnTo>
                    <a:pt x="0" y="44"/>
                  </a:lnTo>
                  <a:lnTo>
                    <a:pt x="2" y="47"/>
                  </a:lnTo>
                  <a:lnTo>
                    <a:pt x="4" y="53"/>
                  </a:lnTo>
                  <a:lnTo>
                    <a:pt x="6" y="57"/>
                  </a:lnTo>
                  <a:lnTo>
                    <a:pt x="12" y="65"/>
                  </a:lnTo>
                  <a:lnTo>
                    <a:pt x="15" y="70"/>
                  </a:lnTo>
                  <a:lnTo>
                    <a:pt x="23" y="78"/>
                  </a:lnTo>
                  <a:lnTo>
                    <a:pt x="27" y="82"/>
                  </a:lnTo>
                  <a:lnTo>
                    <a:pt x="31" y="86"/>
                  </a:lnTo>
                  <a:lnTo>
                    <a:pt x="36" y="87"/>
                  </a:lnTo>
                  <a:lnTo>
                    <a:pt x="42" y="91"/>
                  </a:lnTo>
                  <a:lnTo>
                    <a:pt x="46" y="95"/>
                  </a:lnTo>
                  <a:lnTo>
                    <a:pt x="53" y="99"/>
                  </a:lnTo>
                  <a:lnTo>
                    <a:pt x="59" y="103"/>
                  </a:lnTo>
                  <a:lnTo>
                    <a:pt x="67" y="106"/>
                  </a:lnTo>
                  <a:lnTo>
                    <a:pt x="74" y="108"/>
                  </a:lnTo>
                  <a:lnTo>
                    <a:pt x="82" y="110"/>
                  </a:lnTo>
                  <a:lnTo>
                    <a:pt x="86" y="112"/>
                  </a:lnTo>
                  <a:lnTo>
                    <a:pt x="91" y="114"/>
                  </a:lnTo>
                  <a:lnTo>
                    <a:pt x="95" y="114"/>
                  </a:lnTo>
                  <a:lnTo>
                    <a:pt x="101" y="116"/>
                  </a:lnTo>
                  <a:lnTo>
                    <a:pt x="105" y="118"/>
                  </a:lnTo>
                  <a:lnTo>
                    <a:pt x="110" y="120"/>
                  </a:lnTo>
                  <a:lnTo>
                    <a:pt x="114" y="120"/>
                  </a:lnTo>
                  <a:lnTo>
                    <a:pt x="122" y="122"/>
                  </a:lnTo>
                  <a:lnTo>
                    <a:pt x="126" y="122"/>
                  </a:lnTo>
                  <a:lnTo>
                    <a:pt x="131" y="124"/>
                  </a:lnTo>
                  <a:lnTo>
                    <a:pt x="137" y="124"/>
                  </a:lnTo>
                  <a:lnTo>
                    <a:pt x="145" y="125"/>
                  </a:lnTo>
                  <a:lnTo>
                    <a:pt x="150" y="125"/>
                  </a:lnTo>
                  <a:lnTo>
                    <a:pt x="154" y="125"/>
                  </a:lnTo>
                  <a:lnTo>
                    <a:pt x="160" y="125"/>
                  </a:lnTo>
                  <a:lnTo>
                    <a:pt x="168" y="125"/>
                  </a:lnTo>
                  <a:lnTo>
                    <a:pt x="171" y="125"/>
                  </a:lnTo>
                  <a:lnTo>
                    <a:pt x="179" y="125"/>
                  </a:lnTo>
                  <a:lnTo>
                    <a:pt x="183" y="125"/>
                  </a:lnTo>
                  <a:lnTo>
                    <a:pt x="190" y="125"/>
                  </a:lnTo>
                  <a:lnTo>
                    <a:pt x="194" y="125"/>
                  </a:lnTo>
                  <a:lnTo>
                    <a:pt x="200" y="124"/>
                  </a:lnTo>
                  <a:lnTo>
                    <a:pt x="206" y="124"/>
                  </a:lnTo>
                  <a:lnTo>
                    <a:pt x="211" y="124"/>
                  </a:lnTo>
                  <a:lnTo>
                    <a:pt x="215" y="122"/>
                  </a:lnTo>
                  <a:lnTo>
                    <a:pt x="221" y="122"/>
                  </a:lnTo>
                  <a:lnTo>
                    <a:pt x="227" y="120"/>
                  </a:lnTo>
                  <a:lnTo>
                    <a:pt x="232" y="120"/>
                  </a:lnTo>
                  <a:lnTo>
                    <a:pt x="236" y="120"/>
                  </a:lnTo>
                  <a:lnTo>
                    <a:pt x="242" y="118"/>
                  </a:lnTo>
                  <a:lnTo>
                    <a:pt x="246" y="116"/>
                  </a:lnTo>
                  <a:lnTo>
                    <a:pt x="249" y="114"/>
                  </a:lnTo>
                  <a:lnTo>
                    <a:pt x="253" y="114"/>
                  </a:lnTo>
                  <a:lnTo>
                    <a:pt x="259" y="112"/>
                  </a:lnTo>
                  <a:lnTo>
                    <a:pt x="263" y="110"/>
                  </a:lnTo>
                  <a:lnTo>
                    <a:pt x="268" y="110"/>
                  </a:lnTo>
                  <a:lnTo>
                    <a:pt x="276" y="106"/>
                  </a:lnTo>
                  <a:lnTo>
                    <a:pt x="284" y="103"/>
                  </a:lnTo>
                  <a:lnTo>
                    <a:pt x="291" y="101"/>
                  </a:lnTo>
                  <a:lnTo>
                    <a:pt x="301" y="97"/>
                  </a:lnTo>
                  <a:lnTo>
                    <a:pt x="306" y="93"/>
                  </a:lnTo>
                  <a:lnTo>
                    <a:pt x="314" y="91"/>
                  </a:lnTo>
                  <a:lnTo>
                    <a:pt x="320" y="86"/>
                  </a:lnTo>
                  <a:lnTo>
                    <a:pt x="325" y="84"/>
                  </a:lnTo>
                  <a:lnTo>
                    <a:pt x="331" y="80"/>
                  </a:lnTo>
                  <a:lnTo>
                    <a:pt x="337" y="76"/>
                  </a:lnTo>
                  <a:lnTo>
                    <a:pt x="341" y="74"/>
                  </a:lnTo>
                  <a:lnTo>
                    <a:pt x="346" y="72"/>
                  </a:lnTo>
                  <a:lnTo>
                    <a:pt x="352" y="66"/>
                  </a:lnTo>
                  <a:lnTo>
                    <a:pt x="358" y="63"/>
                  </a:lnTo>
                  <a:lnTo>
                    <a:pt x="362" y="61"/>
                  </a:lnTo>
                  <a:lnTo>
                    <a:pt x="362" y="61"/>
                  </a:lnTo>
                  <a:lnTo>
                    <a:pt x="48" y="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6919913" y="1252538"/>
              <a:ext cx="239713" cy="292100"/>
            </a:xfrm>
            <a:custGeom>
              <a:avLst/>
              <a:gdLst/>
              <a:ahLst/>
              <a:cxnLst>
                <a:cxn ang="0">
                  <a:pos x="88" y="4"/>
                </a:cxn>
                <a:cxn ang="0">
                  <a:pos x="303" y="0"/>
                </a:cxn>
                <a:cxn ang="0">
                  <a:pos x="158" y="350"/>
                </a:cxn>
                <a:cxn ang="0">
                  <a:pos x="86" y="369"/>
                </a:cxn>
                <a:cxn ang="0">
                  <a:pos x="27" y="335"/>
                </a:cxn>
                <a:cxn ang="0">
                  <a:pos x="0" y="258"/>
                </a:cxn>
                <a:cxn ang="0">
                  <a:pos x="88" y="4"/>
                </a:cxn>
                <a:cxn ang="0">
                  <a:pos x="88" y="4"/>
                </a:cxn>
              </a:cxnLst>
              <a:rect l="0" t="0" r="r" b="b"/>
              <a:pathLst>
                <a:path w="303" h="369">
                  <a:moveTo>
                    <a:pt x="88" y="4"/>
                  </a:moveTo>
                  <a:lnTo>
                    <a:pt x="303" y="0"/>
                  </a:lnTo>
                  <a:lnTo>
                    <a:pt x="158" y="350"/>
                  </a:lnTo>
                  <a:lnTo>
                    <a:pt x="86" y="369"/>
                  </a:lnTo>
                  <a:lnTo>
                    <a:pt x="27" y="335"/>
                  </a:lnTo>
                  <a:lnTo>
                    <a:pt x="0" y="258"/>
                  </a:lnTo>
                  <a:lnTo>
                    <a:pt x="88" y="4"/>
                  </a:lnTo>
                  <a:lnTo>
                    <a:pt x="88" y="4"/>
                  </a:lnTo>
                  <a:close/>
                </a:path>
              </a:pathLst>
            </a:custGeom>
            <a:solidFill>
              <a:srgbClr val="B366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9" name="Freeform 23"/>
            <p:cNvSpPr>
              <a:spLocks/>
            </p:cNvSpPr>
            <p:nvPr/>
          </p:nvSpPr>
          <p:spPr bwMode="auto">
            <a:xfrm>
              <a:off x="7715251" y="1125538"/>
              <a:ext cx="912813" cy="561975"/>
            </a:xfrm>
            <a:custGeom>
              <a:avLst/>
              <a:gdLst/>
              <a:ahLst/>
              <a:cxnLst>
                <a:cxn ang="0">
                  <a:pos x="0" y="363"/>
                </a:cxn>
                <a:cxn ang="0">
                  <a:pos x="215" y="584"/>
                </a:cxn>
                <a:cxn ang="0">
                  <a:pos x="304" y="707"/>
                </a:cxn>
                <a:cxn ang="0">
                  <a:pos x="546" y="666"/>
                </a:cxn>
                <a:cxn ang="0">
                  <a:pos x="346" y="379"/>
                </a:cxn>
                <a:cxn ang="0">
                  <a:pos x="403" y="377"/>
                </a:cxn>
                <a:cxn ang="0">
                  <a:pos x="416" y="367"/>
                </a:cxn>
                <a:cxn ang="0">
                  <a:pos x="418" y="333"/>
                </a:cxn>
                <a:cxn ang="0">
                  <a:pos x="502" y="169"/>
                </a:cxn>
                <a:cxn ang="0">
                  <a:pos x="582" y="314"/>
                </a:cxn>
                <a:cxn ang="0">
                  <a:pos x="544" y="316"/>
                </a:cxn>
                <a:cxn ang="0">
                  <a:pos x="544" y="360"/>
                </a:cxn>
                <a:cxn ang="0">
                  <a:pos x="591" y="363"/>
                </a:cxn>
                <a:cxn ang="0">
                  <a:pos x="793" y="544"/>
                </a:cxn>
                <a:cxn ang="0">
                  <a:pos x="890" y="677"/>
                </a:cxn>
                <a:cxn ang="0">
                  <a:pos x="1151" y="641"/>
                </a:cxn>
                <a:cxn ang="0">
                  <a:pos x="955" y="363"/>
                </a:cxn>
                <a:cxn ang="0">
                  <a:pos x="1029" y="361"/>
                </a:cxn>
                <a:cxn ang="0">
                  <a:pos x="1027" y="318"/>
                </a:cxn>
                <a:cxn ang="0">
                  <a:pos x="869" y="310"/>
                </a:cxn>
                <a:cxn ang="0">
                  <a:pos x="685" y="38"/>
                </a:cxn>
                <a:cxn ang="0">
                  <a:pos x="747" y="38"/>
                </a:cxn>
                <a:cxn ang="0">
                  <a:pos x="744" y="2"/>
                </a:cxn>
                <a:cxn ang="0">
                  <a:pos x="276" y="0"/>
                </a:cxn>
                <a:cxn ang="0">
                  <a:pos x="274" y="36"/>
                </a:cxn>
                <a:cxn ang="0">
                  <a:pos x="388" y="40"/>
                </a:cxn>
                <a:cxn ang="0">
                  <a:pos x="131" y="329"/>
                </a:cxn>
                <a:cxn ang="0">
                  <a:pos x="40" y="331"/>
                </a:cxn>
                <a:cxn ang="0">
                  <a:pos x="0" y="363"/>
                </a:cxn>
                <a:cxn ang="0">
                  <a:pos x="0" y="363"/>
                </a:cxn>
              </a:cxnLst>
              <a:rect l="0" t="0" r="r" b="b"/>
              <a:pathLst>
                <a:path w="1151" h="707">
                  <a:moveTo>
                    <a:pt x="0" y="363"/>
                  </a:moveTo>
                  <a:lnTo>
                    <a:pt x="215" y="584"/>
                  </a:lnTo>
                  <a:lnTo>
                    <a:pt x="304" y="707"/>
                  </a:lnTo>
                  <a:lnTo>
                    <a:pt x="546" y="666"/>
                  </a:lnTo>
                  <a:lnTo>
                    <a:pt x="346" y="379"/>
                  </a:lnTo>
                  <a:lnTo>
                    <a:pt x="403" y="377"/>
                  </a:lnTo>
                  <a:lnTo>
                    <a:pt x="416" y="367"/>
                  </a:lnTo>
                  <a:lnTo>
                    <a:pt x="418" y="333"/>
                  </a:lnTo>
                  <a:lnTo>
                    <a:pt x="502" y="169"/>
                  </a:lnTo>
                  <a:lnTo>
                    <a:pt x="582" y="314"/>
                  </a:lnTo>
                  <a:lnTo>
                    <a:pt x="544" y="316"/>
                  </a:lnTo>
                  <a:lnTo>
                    <a:pt x="544" y="360"/>
                  </a:lnTo>
                  <a:lnTo>
                    <a:pt x="591" y="363"/>
                  </a:lnTo>
                  <a:lnTo>
                    <a:pt x="793" y="544"/>
                  </a:lnTo>
                  <a:lnTo>
                    <a:pt x="890" y="677"/>
                  </a:lnTo>
                  <a:lnTo>
                    <a:pt x="1151" y="641"/>
                  </a:lnTo>
                  <a:lnTo>
                    <a:pt x="955" y="363"/>
                  </a:lnTo>
                  <a:lnTo>
                    <a:pt x="1029" y="361"/>
                  </a:lnTo>
                  <a:lnTo>
                    <a:pt x="1027" y="318"/>
                  </a:lnTo>
                  <a:lnTo>
                    <a:pt x="869" y="310"/>
                  </a:lnTo>
                  <a:lnTo>
                    <a:pt x="685" y="38"/>
                  </a:lnTo>
                  <a:lnTo>
                    <a:pt x="747" y="38"/>
                  </a:lnTo>
                  <a:lnTo>
                    <a:pt x="744" y="2"/>
                  </a:lnTo>
                  <a:lnTo>
                    <a:pt x="276" y="0"/>
                  </a:lnTo>
                  <a:lnTo>
                    <a:pt x="274" y="36"/>
                  </a:lnTo>
                  <a:lnTo>
                    <a:pt x="388" y="40"/>
                  </a:lnTo>
                  <a:lnTo>
                    <a:pt x="131" y="329"/>
                  </a:lnTo>
                  <a:lnTo>
                    <a:pt x="40" y="331"/>
                  </a:lnTo>
                  <a:lnTo>
                    <a:pt x="0" y="363"/>
                  </a:lnTo>
                  <a:lnTo>
                    <a:pt x="0" y="363"/>
                  </a:lnTo>
                  <a:close/>
                </a:path>
              </a:pathLst>
            </a:custGeom>
            <a:solidFill>
              <a:srgbClr val="FFE6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7015163" y="1738313"/>
              <a:ext cx="444500" cy="17621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9" y="112"/>
                </a:cxn>
                <a:cxn ang="0">
                  <a:pos x="316" y="223"/>
                </a:cxn>
                <a:cxn ang="0">
                  <a:pos x="557" y="116"/>
                </a:cxn>
                <a:cxn ang="0">
                  <a:pos x="559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559" h="223">
                  <a:moveTo>
                    <a:pt x="0" y="10"/>
                  </a:moveTo>
                  <a:lnTo>
                    <a:pt x="9" y="112"/>
                  </a:lnTo>
                  <a:lnTo>
                    <a:pt x="316" y="223"/>
                  </a:lnTo>
                  <a:lnTo>
                    <a:pt x="557" y="116"/>
                  </a:lnTo>
                  <a:lnTo>
                    <a:pt x="559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E6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7878763" y="757238"/>
              <a:ext cx="250825" cy="328613"/>
            </a:xfrm>
            <a:custGeom>
              <a:avLst/>
              <a:gdLst/>
              <a:ahLst/>
              <a:cxnLst>
                <a:cxn ang="0">
                  <a:pos x="84" y="21"/>
                </a:cxn>
                <a:cxn ang="0">
                  <a:pos x="107" y="0"/>
                </a:cxn>
                <a:cxn ang="0">
                  <a:pos x="310" y="63"/>
                </a:cxn>
                <a:cxn ang="0">
                  <a:pos x="316" y="91"/>
                </a:cxn>
                <a:cxn ang="0">
                  <a:pos x="236" y="415"/>
                </a:cxn>
                <a:cxn ang="0">
                  <a:pos x="0" y="375"/>
                </a:cxn>
                <a:cxn ang="0">
                  <a:pos x="84" y="21"/>
                </a:cxn>
                <a:cxn ang="0">
                  <a:pos x="84" y="21"/>
                </a:cxn>
              </a:cxnLst>
              <a:rect l="0" t="0" r="r" b="b"/>
              <a:pathLst>
                <a:path w="316" h="415">
                  <a:moveTo>
                    <a:pt x="84" y="21"/>
                  </a:moveTo>
                  <a:lnTo>
                    <a:pt x="107" y="0"/>
                  </a:lnTo>
                  <a:lnTo>
                    <a:pt x="310" y="63"/>
                  </a:lnTo>
                  <a:lnTo>
                    <a:pt x="316" y="91"/>
                  </a:lnTo>
                  <a:lnTo>
                    <a:pt x="236" y="415"/>
                  </a:lnTo>
                  <a:lnTo>
                    <a:pt x="0" y="375"/>
                  </a:lnTo>
                  <a:lnTo>
                    <a:pt x="84" y="21"/>
                  </a:lnTo>
                  <a:lnTo>
                    <a:pt x="84" y="21"/>
                  </a:lnTo>
                  <a:close/>
                </a:path>
              </a:pathLst>
            </a:custGeom>
            <a:solidFill>
              <a:srgbClr val="FFE6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82" name="Freeform 26"/>
            <p:cNvSpPr>
              <a:spLocks/>
            </p:cNvSpPr>
            <p:nvPr/>
          </p:nvSpPr>
          <p:spPr bwMode="auto">
            <a:xfrm>
              <a:off x="7035801" y="1150938"/>
              <a:ext cx="660400" cy="452438"/>
            </a:xfrm>
            <a:custGeom>
              <a:avLst/>
              <a:gdLst/>
              <a:ahLst/>
              <a:cxnLst>
                <a:cxn ang="0">
                  <a:pos x="21" y="440"/>
                </a:cxn>
                <a:cxn ang="0">
                  <a:pos x="0" y="337"/>
                </a:cxn>
                <a:cxn ang="0">
                  <a:pos x="5" y="232"/>
                </a:cxn>
                <a:cxn ang="0">
                  <a:pos x="61" y="156"/>
                </a:cxn>
                <a:cxn ang="0">
                  <a:pos x="53" y="18"/>
                </a:cxn>
                <a:cxn ang="0">
                  <a:pos x="260" y="82"/>
                </a:cxn>
                <a:cxn ang="0">
                  <a:pos x="443" y="92"/>
                </a:cxn>
                <a:cxn ang="0">
                  <a:pos x="671" y="38"/>
                </a:cxn>
                <a:cxn ang="0">
                  <a:pos x="766" y="0"/>
                </a:cxn>
                <a:cxn ang="0">
                  <a:pos x="820" y="183"/>
                </a:cxn>
                <a:cxn ang="0">
                  <a:pos x="831" y="305"/>
                </a:cxn>
                <a:cxn ang="0">
                  <a:pos x="816" y="367"/>
                </a:cxn>
                <a:cxn ang="0">
                  <a:pos x="738" y="434"/>
                </a:cxn>
                <a:cxn ang="0">
                  <a:pos x="650" y="470"/>
                </a:cxn>
                <a:cxn ang="0">
                  <a:pos x="568" y="464"/>
                </a:cxn>
                <a:cxn ang="0">
                  <a:pos x="534" y="434"/>
                </a:cxn>
                <a:cxn ang="0">
                  <a:pos x="428" y="550"/>
                </a:cxn>
                <a:cxn ang="0">
                  <a:pos x="352" y="569"/>
                </a:cxn>
                <a:cxn ang="0">
                  <a:pos x="270" y="565"/>
                </a:cxn>
                <a:cxn ang="0">
                  <a:pos x="21" y="440"/>
                </a:cxn>
                <a:cxn ang="0">
                  <a:pos x="21" y="440"/>
                </a:cxn>
              </a:cxnLst>
              <a:rect l="0" t="0" r="r" b="b"/>
              <a:pathLst>
                <a:path w="831" h="569">
                  <a:moveTo>
                    <a:pt x="21" y="440"/>
                  </a:moveTo>
                  <a:lnTo>
                    <a:pt x="0" y="337"/>
                  </a:lnTo>
                  <a:lnTo>
                    <a:pt x="5" y="232"/>
                  </a:lnTo>
                  <a:lnTo>
                    <a:pt x="61" y="156"/>
                  </a:lnTo>
                  <a:lnTo>
                    <a:pt x="53" y="18"/>
                  </a:lnTo>
                  <a:lnTo>
                    <a:pt x="260" y="82"/>
                  </a:lnTo>
                  <a:lnTo>
                    <a:pt x="443" y="92"/>
                  </a:lnTo>
                  <a:lnTo>
                    <a:pt x="671" y="38"/>
                  </a:lnTo>
                  <a:lnTo>
                    <a:pt x="766" y="0"/>
                  </a:lnTo>
                  <a:lnTo>
                    <a:pt x="820" y="183"/>
                  </a:lnTo>
                  <a:lnTo>
                    <a:pt x="831" y="305"/>
                  </a:lnTo>
                  <a:lnTo>
                    <a:pt x="816" y="367"/>
                  </a:lnTo>
                  <a:lnTo>
                    <a:pt x="738" y="434"/>
                  </a:lnTo>
                  <a:lnTo>
                    <a:pt x="650" y="470"/>
                  </a:lnTo>
                  <a:lnTo>
                    <a:pt x="568" y="464"/>
                  </a:lnTo>
                  <a:lnTo>
                    <a:pt x="534" y="434"/>
                  </a:lnTo>
                  <a:lnTo>
                    <a:pt x="428" y="550"/>
                  </a:lnTo>
                  <a:lnTo>
                    <a:pt x="352" y="569"/>
                  </a:lnTo>
                  <a:lnTo>
                    <a:pt x="270" y="565"/>
                  </a:lnTo>
                  <a:lnTo>
                    <a:pt x="21" y="440"/>
                  </a:lnTo>
                  <a:lnTo>
                    <a:pt x="21" y="440"/>
                  </a:lnTo>
                  <a:close/>
                </a:path>
              </a:pathLst>
            </a:custGeom>
            <a:solidFill>
              <a:srgbClr val="7DB3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7908926" y="1495426"/>
              <a:ext cx="104775" cy="112713"/>
            </a:xfrm>
            <a:custGeom>
              <a:avLst/>
              <a:gdLst/>
              <a:ahLst/>
              <a:cxnLst>
                <a:cxn ang="0">
                  <a:pos x="61" y="48"/>
                </a:cxn>
                <a:cxn ang="0">
                  <a:pos x="71" y="13"/>
                </a:cxn>
                <a:cxn ang="0">
                  <a:pos x="99" y="0"/>
                </a:cxn>
                <a:cxn ang="0">
                  <a:pos x="126" y="17"/>
                </a:cxn>
                <a:cxn ang="0">
                  <a:pos x="133" y="51"/>
                </a:cxn>
                <a:cxn ang="0">
                  <a:pos x="124" y="143"/>
                </a:cxn>
                <a:cxn ang="0">
                  <a:pos x="46" y="120"/>
                </a:cxn>
                <a:cxn ang="0">
                  <a:pos x="0" y="74"/>
                </a:cxn>
                <a:cxn ang="0">
                  <a:pos x="17" y="36"/>
                </a:cxn>
                <a:cxn ang="0">
                  <a:pos x="61" y="48"/>
                </a:cxn>
                <a:cxn ang="0">
                  <a:pos x="61" y="48"/>
                </a:cxn>
              </a:cxnLst>
              <a:rect l="0" t="0" r="r" b="b"/>
              <a:pathLst>
                <a:path w="133" h="143">
                  <a:moveTo>
                    <a:pt x="61" y="48"/>
                  </a:moveTo>
                  <a:lnTo>
                    <a:pt x="71" y="13"/>
                  </a:lnTo>
                  <a:lnTo>
                    <a:pt x="99" y="0"/>
                  </a:lnTo>
                  <a:lnTo>
                    <a:pt x="126" y="17"/>
                  </a:lnTo>
                  <a:lnTo>
                    <a:pt x="133" y="51"/>
                  </a:lnTo>
                  <a:lnTo>
                    <a:pt x="124" y="143"/>
                  </a:lnTo>
                  <a:lnTo>
                    <a:pt x="46" y="120"/>
                  </a:lnTo>
                  <a:lnTo>
                    <a:pt x="0" y="74"/>
                  </a:lnTo>
                  <a:lnTo>
                    <a:pt x="17" y="36"/>
                  </a:lnTo>
                  <a:lnTo>
                    <a:pt x="61" y="48"/>
                  </a:lnTo>
                  <a:lnTo>
                    <a:pt x="61" y="48"/>
                  </a:lnTo>
                  <a:close/>
                </a:path>
              </a:pathLst>
            </a:custGeom>
            <a:solidFill>
              <a:srgbClr val="F024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8181976" y="1208088"/>
              <a:ext cx="95250" cy="133350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17" y="0"/>
                </a:cxn>
                <a:cxn ang="0">
                  <a:pos x="119" y="78"/>
                </a:cxn>
                <a:cxn ang="0">
                  <a:pos x="112" y="167"/>
                </a:cxn>
                <a:cxn ang="0">
                  <a:pos x="0" y="112"/>
                </a:cxn>
                <a:cxn ang="0">
                  <a:pos x="0" y="112"/>
                </a:cxn>
              </a:cxnLst>
              <a:rect l="0" t="0" r="r" b="b"/>
              <a:pathLst>
                <a:path w="119" h="167">
                  <a:moveTo>
                    <a:pt x="0" y="112"/>
                  </a:moveTo>
                  <a:lnTo>
                    <a:pt x="17" y="0"/>
                  </a:lnTo>
                  <a:lnTo>
                    <a:pt x="119" y="78"/>
                  </a:lnTo>
                  <a:lnTo>
                    <a:pt x="112" y="167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F024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auto">
            <a:xfrm>
              <a:off x="7491413" y="839788"/>
              <a:ext cx="266700" cy="317500"/>
            </a:xfrm>
            <a:custGeom>
              <a:avLst/>
              <a:gdLst/>
              <a:ahLst/>
              <a:cxnLst>
                <a:cxn ang="0">
                  <a:pos x="0" y="357"/>
                </a:cxn>
                <a:cxn ang="0">
                  <a:pos x="103" y="0"/>
                </a:cxn>
                <a:cxn ang="0">
                  <a:pos x="333" y="43"/>
                </a:cxn>
                <a:cxn ang="0">
                  <a:pos x="335" y="80"/>
                </a:cxn>
                <a:cxn ang="0">
                  <a:pos x="236" y="399"/>
                </a:cxn>
                <a:cxn ang="0">
                  <a:pos x="0" y="357"/>
                </a:cxn>
                <a:cxn ang="0">
                  <a:pos x="0" y="357"/>
                </a:cxn>
              </a:cxnLst>
              <a:rect l="0" t="0" r="r" b="b"/>
              <a:pathLst>
                <a:path w="335" h="399">
                  <a:moveTo>
                    <a:pt x="0" y="357"/>
                  </a:moveTo>
                  <a:lnTo>
                    <a:pt x="103" y="0"/>
                  </a:lnTo>
                  <a:lnTo>
                    <a:pt x="333" y="43"/>
                  </a:lnTo>
                  <a:lnTo>
                    <a:pt x="335" y="80"/>
                  </a:lnTo>
                  <a:lnTo>
                    <a:pt x="236" y="399"/>
                  </a:lnTo>
                  <a:lnTo>
                    <a:pt x="0" y="357"/>
                  </a:lnTo>
                  <a:lnTo>
                    <a:pt x="0" y="357"/>
                  </a:lnTo>
                  <a:close/>
                </a:path>
              </a:pathLst>
            </a:custGeom>
            <a:solidFill>
              <a:srgbClr val="A6BF7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7815263" y="833438"/>
              <a:ext cx="185738" cy="179388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99" y="21"/>
                </a:cxn>
                <a:cxn ang="0">
                  <a:pos x="202" y="33"/>
                </a:cxn>
                <a:cxn ang="0">
                  <a:pos x="234" y="90"/>
                </a:cxn>
                <a:cxn ang="0">
                  <a:pos x="130" y="95"/>
                </a:cxn>
                <a:cxn ang="0">
                  <a:pos x="92" y="227"/>
                </a:cxn>
                <a:cxn ang="0">
                  <a:pos x="0" y="202"/>
                </a:cxn>
                <a:cxn ang="0">
                  <a:pos x="14" y="9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234" h="227">
                  <a:moveTo>
                    <a:pt x="38" y="0"/>
                  </a:moveTo>
                  <a:lnTo>
                    <a:pt x="99" y="21"/>
                  </a:lnTo>
                  <a:lnTo>
                    <a:pt x="202" y="33"/>
                  </a:lnTo>
                  <a:lnTo>
                    <a:pt x="234" y="90"/>
                  </a:lnTo>
                  <a:lnTo>
                    <a:pt x="130" y="95"/>
                  </a:lnTo>
                  <a:lnTo>
                    <a:pt x="92" y="227"/>
                  </a:lnTo>
                  <a:lnTo>
                    <a:pt x="0" y="202"/>
                  </a:lnTo>
                  <a:lnTo>
                    <a:pt x="14" y="9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C80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87" name="Freeform 31"/>
            <p:cNvSpPr>
              <a:spLocks/>
            </p:cNvSpPr>
            <p:nvPr/>
          </p:nvSpPr>
          <p:spPr bwMode="auto">
            <a:xfrm>
              <a:off x="7445376" y="895351"/>
              <a:ext cx="219075" cy="206375"/>
            </a:xfrm>
            <a:custGeom>
              <a:avLst/>
              <a:gdLst/>
              <a:ahLst/>
              <a:cxnLst>
                <a:cxn ang="0">
                  <a:pos x="14" y="17"/>
                </a:cxn>
                <a:cxn ang="0">
                  <a:pos x="145" y="0"/>
                </a:cxn>
                <a:cxn ang="0">
                  <a:pos x="135" y="38"/>
                </a:cxn>
                <a:cxn ang="0">
                  <a:pos x="234" y="48"/>
                </a:cxn>
                <a:cxn ang="0">
                  <a:pos x="276" y="65"/>
                </a:cxn>
                <a:cxn ang="0">
                  <a:pos x="272" y="88"/>
                </a:cxn>
                <a:cxn ang="0">
                  <a:pos x="202" y="107"/>
                </a:cxn>
                <a:cxn ang="0">
                  <a:pos x="265" y="131"/>
                </a:cxn>
                <a:cxn ang="0">
                  <a:pos x="267" y="160"/>
                </a:cxn>
                <a:cxn ang="0">
                  <a:pos x="217" y="177"/>
                </a:cxn>
                <a:cxn ang="0">
                  <a:pos x="246" y="192"/>
                </a:cxn>
                <a:cxn ang="0">
                  <a:pos x="240" y="211"/>
                </a:cxn>
                <a:cxn ang="0">
                  <a:pos x="189" y="221"/>
                </a:cxn>
                <a:cxn ang="0">
                  <a:pos x="211" y="240"/>
                </a:cxn>
                <a:cxn ang="0">
                  <a:pos x="213" y="253"/>
                </a:cxn>
                <a:cxn ang="0">
                  <a:pos x="183" y="261"/>
                </a:cxn>
                <a:cxn ang="0">
                  <a:pos x="139" y="236"/>
                </a:cxn>
                <a:cxn ang="0">
                  <a:pos x="0" y="215"/>
                </a:cxn>
                <a:cxn ang="0">
                  <a:pos x="14" y="17"/>
                </a:cxn>
                <a:cxn ang="0">
                  <a:pos x="14" y="17"/>
                </a:cxn>
              </a:cxnLst>
              <a:rect l="0" t="0" r="r" b="b"/>
              <a:pathLst>
                <a:path w="276" h="261">
                  <a:moveTo>
                    <a:pt x="14" y="17"/>
                  </a:moveTo>
                  <a:lnTo>
                    <a:pt x="145" y="0"/>
                  </a:lnTo>
                  <a:lnTo>
                    <a:pt x="135" y="38"/>
                  </a:lnTo>
                  <a:lnTo>
                    <a:pt x="234" y="48"/>
                  </a:lnTo>
                  <a:lnTo>
                    <a:pt x="276" y="65"/>
                  </a:lnTo>
                  <a:lnTo>
                    <a:pt x="272" y="88"/>
                  </a:lnTo>
                  <a:lnTo>
                    <a:pt x="202" y="107"/>
                  </a:lnTo>
                  <a:lnTo>
                    <a:pt x="265" y="131"/>
                  </a:lnTo>
                  <a:lnTo>
                    <a:pt x="267" y="160"/>
                  </a:lnTo>
                  <a:lnTo>
                    <a:pt x="217" y="177"/>
                  </a:lnTo>
                  <a:lnTo>
                    <a:pt x="246" y="192"/>
                  </a:lnTo>
                  <a:lnTo>
                    <a:pt x="240" y="211"/>
                  </a:lnTo>
                  <a:lnTo>
                    <a:pt x="189" y="221"/>
                  </a:lnTo>
                  <a:lnTo>
                    <a:pt x="211" y="240"/>
                  </a:lnTo>
                  <a:lnTo>
                    <a:pt x="213" y="253"/>
                  </a:lnTo>
                  <a:lnTo>
                    <a:pt x="183" y="261"/>
                  </a:lnTo>
                  <a:lnTo>
                    <a:pt x="139" y="236"/>
                  </a:lnTo>
                  <a:lnTo>
                    <a:pt x="0" y="215"/>
                  </a:lnTo>
                  <a:lnTo>
                    <a:pt x="14" y="17"/>
                  </a:lnTo>
                  <a:lnTo>
                    <a:pt x="14" y="17"/>
                  </a:lnTo>
                  <a:close/>
                </a:path>
              </a:pathLst>
            </a:custGeom>
            <a:solidFill>
              <a:srgbClr val="CC80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7070726" y="295276"/>
              <a:ext cx="228600" cy="419100"/>
            </a:xfrm>
            <a:custGeom>
              <a:avLst/>
              <a:gdLst/>
              <a:ahLst/>
              <a:cxnLst>
                <a:cxn ang="0">
                  <a:pos x="175" y="54"/>
                </a:cxn>
                <a:cxn ang="0">
                  <a:pos x="2" y="247"/>
                </a:cxn>
                <a:cxn ang="0">
                  <a:pos x="0" y="303"/>
                </a:cxn>
                <a:cxn ang="0">
                  <a:pos x="31" y="352"/>
                </a:cxn>
                <a:cxn ang="0">
                  <a:pos x="61" y="362"/>
                </a:cxn>
                <a:cxn ang="0">
                  <a:pos x="147" y="474"/>
                </a:cxn>
                <a:cxn ang="0">
                  <a:pos x="290" y="529"/>
                </a:cxn>
                <a:cxn ang="0">
                  <a:pos x="290" y="0"/>
                </a:cxn>
                <a:cxn ang="0">
                  <a:pos x="175" y="54"/>
                </a:cxn>
                <a:cxn ang="0">
                  <a:pos x="175" y="54"/>
                </a:cxn>
              </a:cxnLst>
              <a:rect l="0" t="0" r="r" b="b"/>
              <a:pathLst>
                <a:path w="290" h="529">
                  <a:moveTo>
                    <a:pt x="175" y="54"/>
                  </a:moveTo>
                  <a:lnTo>
                    <a:pt x="2" y="247"/>
                  </a:lnTo>
                  <a:lnTo>
                    <a:pt x="0" y="303"/>
                  </a:lnTo>
                  <a:lnTo>
                    <a:pt x="31" y="352"/>
                  </a:lnTo>
                  <a:lnTo>
                    <a:pt x="61" y="362"/>
                  </a:lnTo>
                  <a:lnTo>
                    <a:pt x="147" y="474"/>
                  </a:lnTo>
                  <a:lnTo>
                    <a:pt x="290" y="529"/>
                  </a:lnTo>
                  <a:lnTo>
                    <a:pt x="290" y="0"/>
                  </a:lnTo>
                  <a:lnTo>
                    <a:pt x="175" y="54"/>
                  </a:lnTo>
                  <a:lnTo>
                    <a:pt x="175" y="54"/>
                  </a:lnTo>
                  <a:close/>
                </a:path>
              </a:pathLst>
            </a:custGeom>
            <a:solidFill>
              <a:srgbClr val="CC80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89" name="Freeform 33"/>
            <p:cNvSpPr>
              <a:spLocks/>
            </p:cNvSpPr>
            <p:nvPr/>
          </p:nvSpPr>
          <p:spPr bwMode="auto">
            <a:xfrm>
              <a:off x="7210426" y="274638"/>
              <a:ext cx="363538" cy="442913"/>
            </a:xfrm>
            <a:custGeom>
              <a:avLst/>
              <a:gdLst/>
              <a:ahLst/>
              <a:cxnLst>
                <a:cxn ang="0">
                  <a:pos x="97" y="55"/>
                </a:cxn>
                <a:cxn ang="0">
                  <a:pos x="90" y="64"/>
                </a:cxn>
                <a:cxn ang="0">
                  <a:pos x="84" y="76"/>
                </a:cxn>
                <a:cxn ang="0">
                  <a:pos x="76" y="89"/>
                </a:cxn>
                <a:cxn ang="0">
                  <a:pos x="71" y="100"/>
                </a:cxn>
                <a:cxn ang="0">
                  <a:pos x="65" y="110"/>
                </a:cxn>
                <a:cxn ang="0">
                  <a:pos x="61" y="119"/>
                </a:cxn>
                <a:cxn ang="0">
                  <a:pos x="57" y="129"/>
                </a:cxn>
                <a:cxn ang="0">
                  <a:pos x="52" y="140"/>
                </a:cxn>
                <a:cxn ang="0">
                  <a:pos x="48" y="152"/>
                </a:cxn>
                <a:cxn ang="0">
                  <a:pos x="42" y="163"/>
                </a:cxn>
                <a:cxn ang="0">
                  <a:pos x="36" y="175"/>
                </a:cxn>
                <a:cxn ang="0">
                  <a:pos x="33" y="186"/>
                </a:cxn>
                <a:cxn ang="0">
                  <a:pos x="29" y="199"/>
                </a:cxn>
                <a:cxn ang="0">
                  <a:pos x="23" y="213"/>
                </a:cxn>
                <a:cxn ang="0">
                  <a:pos x="19" y="224"/>
                </a:cxn>
                <a:cxn ang="0">
                  <a:pos x="16" y="237"/>
                </a:cxn>
                <a:cxn ang="0">
                  <a:pos x="12" y="251"/>
                </a:cxn>
                <a:cxn ang="0">
                  <a:pos x="10" y="264"/>
                </a:cxn>
                <a:cxn ang="0">
                  <a:pos x="6" y="277"/>
                </a:cxn>
                <a:cxn ang="0">
                  <a:pos x="4" y="291"/>
                </a:cxn>
                <a:cxn ang="0">
                  <a:pos x="2" y="304"/>
                </a:cxn>
                <a:cxn ang="0">
                  <a:pos x="2" y="317"/>
                </a:cxn>
                <a:cxn ang="0">
                  <a:pos x="0" y="329"/>
                </a:cxn>
                <a:cxn ang="0">
                  <a:pos x="2" y="342"/>
                </a:cxn>
                <a:cxn ang="0">
                  <a:pos x="2" y="355"/>
                </a:cxn>
                <a:cxn ang="0">
                  <a:pos x="4" y="367"/>
                </a:cxn>
                <a:cxn ang="0">
                  <a:pos x="6" y="380"/>
                </a:cxn>
                <a:cxn ang="0">
                  <a:pos x="8" y="391"/>
                </a:cxn>
                <a:cxn ang="0">
                  <a:pos x="10" y="401"/>
                </a:cxn>
                <a:cxn ang="0">
                  <a:pos x="12" y="412"/>
                </a:cxn>
                <a:cxn ang="0">
                  <a:pos x="16" y="422"/>
                </a:cxn>
                <a:cxn ang="0">
                  <a:pos x="19" y="433"/>
                </a:cxn>
                <a:cxn ang="0">
                  <a:pos x="21" y="443"/>
                </a:cxn>
                <a:cxn ang="0">
                  <a:pos x="27" y="454"/>
                </a:cxn>
                <a:cxn ang="0">
                  <a:pos x="33" y="471"/>
                </a:cxn>
                <a:cxn ang="0">
                  <a:pos x="40" y="486"/>
                </a:cxn>
                <a:cxn ang="0">
                  <a:pos x="48" y="500"/>
                </a:cxn>
                <a:cxn ang="0">
                  <a:pos x="56" y="511"/>
                </a:cxn>
                <a:cxn ang="0">
                  <a:pos x="61" y="521"/>
                </a:cxn>
                <a:cxn ang="0">
                  <a:pos x="67" y="530"/>
                </a:cxn>
                <a:cxn ang="0">
                  <a:pos x="73" y="536"/>
                </a:cxn>
                <a:cxn ang="0">
                  <a:pos x="80" y="543"/>
                </a:cxn>
                <a:cxn ang="0">
                  <a:pos x="86" y="549"/>
                </a:cxn>
                <a:cxn ang="0">
                  <a:pos x="202" y="559"/>
                </a:cxn>
                <a:cxn ang="0">
                  <a:pos x="426" y="416"/>
                </a:cxn>
                <a:cxn ang="0">
                  <a:pos x="457" y="285"/>
                </a:cxn>
                <a:cxn ang="0">
                  <a:pos x="421" y="129"/>
                </a:cxn>
                <a:cxn ang="0">
                  <a:pos x="99" y="53"/>
                </a:cxn>
              </a:cxnLst>
              <a:rect l="0" t="0" r="r" b="b"/>
              <a:pathLst>
                <a:path w="459" h="559">
                  <a:moveTo>
                    <a:pt x="99" y="53"/>
                  </a:moveTo>
                  <a:lnTo>
                    <a:pt x="97" y="55"/>
                  </a:lnTo>
                  <a:lnTo>
                    <a:pt x="94" y="61"/>
                  </a:lnTo>
                  <a:lnTo>
                    <a:pt x="90" y="64"/>
                  </a:lnTo>
                  <a:lnTo>
                    <a:pt x="88" y="68"/>
                  </a:lnTo>
                  <a:lnTo>
                    <a:pt x="84" y="76"/>
                  </a:lnTo>
                  <a:lnTo>
                    <a:pt x="82" y="81"/>
                  </a:lnTo>
                  <a:lnTo>
                    <a:pt x="76" y="89"/>
                  </a:lnTo>
                  <a:lnTo>
                    <a:pt x="73" y="97"/>
                  </a:lnTo>
                  <a:lnTo>
                    <a:pt x="71" y="100"/>
                  </a:lnTo>
                  <a:lnTo>
                    <a:pt x="69" y="104"/>
                  </a:lnTo>
                  <a:lnTo>
                    <a:pt x="65" y="110"/>
                  </a:lnTo>
                  <a:lnTo>
                    <a:pt x="65" y="116"/>
                  </a:lnTo>
                  <a:lnTo>
                    <a:pt x="61" y="119"/>
                  </a:lnTo>
                  <a:lnTo>
                    <a:pt x="59" y="125"/>
                  </a:lnTo>
                  <a:lnTo>
                    <a:pt x="57" y="129"/>
                  </a:lnTo>
                  <a:lnTo>
                    <a:pt x="54" y="135"/>
                  </a:lnTo>
                  <a:lnTo>
                    <a:pt x="52" y="140"/>
                  </a:lnTo>
                  <a:lnTo>
                    <a:pt x="50" y="146"/>
                  </a:lnTo>
                  <a:lnTo>
                    <a:pt x="48" y="152"/>
                  </a:lnTo>
                  <a:lnTo>
                    <a:pt x="46" y="157"/>
                  </a:lnTo>
                  <a:lnTo>
                    <a:pt x="42" y="163"/>
                  </a:lnTo>
                  <a:lnTo>
                    <a:pt x="40" y="169"/>
                  </a:lnTo>
                  <a:lnTo>
                    <a:pt x="36" y="175"/>
                  </a:lnTo>
                  <a:lnTo>
                    <a:pt x="35" y="180"/>
                  </a:lnTo>
                  <a:lnTo>
                    <a:pt x="33" y="186"/>
                  </a:lnTo>
                  <a:lnTo>
                    <a:pt x="31" y="192"/>
                  </a:lnTo>
                  <a:lnTo>
                    <a:pt x="29" y="199"/>
                  </a:lnTo>
                  <a:lnTo>
                    <a:pt x="25" y="205"/>
                  </a:lnTo>
                  <a:lnTo>
                    <a:pt x="23" y="213"/>
                  </a:lnTo>
                  <a:lnTo>
                    <a:pt x="21" y="218"/>
                  </a:lnTo>
                  <a:lnTo>
                    <a:pt x="19" y="224"/>
                  </a:lnTo>
                  <a:lnTo>
                    <a:pt x="17" y="232"/>
                  </a:lnTo>
                  <a:lnTo>
                    <a:pt x="16" y="237"/>
                  </a:lnTo>
                  <a:lnTo>
                    <a:pt x="14" y="243"/>
                  </a:lnTo>
                  <a:lnTo>
                    <a:pt x="12" y="251"/>
                  </a:lnTo>
                  <a:lnTo>
                    <a:pt x="12" y="258"/>
                  </a:lnTo>
                  <a:lnTo>
                    <a:pt x="10" y="264"/>
                  </a:lnTo>
                  <a:lnTo>
                    <a:pt x="8" y="272"/>
                  </a:lnTo>
                  <a:lnTo>
                    <a:pt x="6" y="277"/>
                  </a:lnTo>
                  <a:lnTo>
                    <a:pt x="6" y="283"/>
                  </a:lnTo>
                  <a:lnTo>
                    <a:pt x="4" y="291"/>
                  </a:lnTo>
                  <a:lnTo>
                    <a:pt x="4" y="296"/>
                  </a:lnTo>
                  <a:lnTo>
                    <a:pt x="2" y="304"/>
                  </a:lnTo>
                  <a:lnTo>
                    <a:pt x="2" y="310"/>
                  </a:lnTo>
                  <a:lnTo>
                    <a:pt x="2" y="317"/>
                  </a:lnTo>
                  <a:lnTo>
                    <a:pt x="0" y="323"/>
                  </a:lnTo>
                  <a:lnTo>
                    <a:pt x="0" y="329"/>
                  </a:lnTo>
                  <a:lnTo>
                    <a:pt x="2" y="336"/>
                  </a:lnTo>
                  <a:lnTo>
                    <a:pt x="2" y="342"/>
                  </a:lnTo>
                  <a:lnTo>
                    <a:pt x="2" y="350"/>
                  </a:lnTo>
                  <a:lnTo>
                    <a:pt x="2" y="355"/>
                  </a:lnTo>
                  <a:lnTo>
                    <a:pt x="4" y="363"/>
                  </a:lnTo>
                  <a:lnTo>
                    <a:pt x="4" y="367"/>
                  </a:lnTo>
                  <a:lnTo>
                    <a:pt x="4" y="374"/>
                  </a:lnTo>
                  <a:lnTo>
                    <a:pt x="6" y="380"/>
                  </a:lnTo>
                  <a:lnTo>
                    <a:pt x="8" y="386"/>
                  </a:lnTo>
                  <a:lnTo>
                    <a:pt x="8" y="391"/>
                  </a:lnTo>
                  <a:lnTo>
                    <a:pt x="10" y="397"/>
                  </a:lnTo>
                  <a:lnTo>
                    <a:pt x="10" y="401"/>
                  </a:lnTo>
                  <a:lnTo>
                    <a:pt x="12" y="408"/>
                  </a:lnTo>
                  <a:lnTo>
                    <a:pt x="12" y="412"/>
                  </a:lnTo>
                  <a:lnTo>
                    <a:pt x="14" y="418"/>
                  </a:lnTo>
                  <a:lnTo>
                    <a:pt x="16" y="422"/>
                  </a:lnTo>
                  <a:lnTo>
                    <a:pt x="17" y="428"/>
                  </a:lnTo>
                  <a:lnTo>
                    <a:pt x="19" y="433"/>
                  </a:lnTo>
                  <a:lnTo>
                    <a:pt x="19" y="437"/>
                  </a:lnTo>
                  <a:lnTo>
                    <a:pt x="21" y="443"/>
                  </a:lnTo>
                  <a:lnTo>
                    <a:pt x="23" y="447"/>
                  </a:lnTo>
                  <a:lnTo>
                    <a:pt x="27" y="454"/>
                  </a:lnTo>
                  <a:lnTo>
                    <a:pt x="31" y="464"/>
                  </a:lnTo>
                  <a:lnTo>
                    <a:pt x="33" y="471"/>
                  </a:lnTo>
                  <a:lnTo>
                    <a:pt x="36" y="481"/>
                  </a:lnTo>
                  <a:lnTo>
                    <a:pt x="40" y="486"/>
                  </a:lnTo>
                  <a:lnTo>
                    <a:pt x="44" y="492"/>
                  </a:lnTo>
                  <a:lnTo>
                    <a:pt x="48" y="500"/>
                  </a:lnTo>
                  <a:lnTo>
                    <a:pt x="52" y="505"/>
                  </a:lnTo>
                  <a:lnTo>
                    <a:pt x="56" y="511"/>
                  </a:lnTo>
                  <a:lnTo>
                    <a:pt x="57" y="517"/>
                  </a:lnTo>
                  <a:lnTo>
                    <a:pt x="61" y="521"/>
                  </a:lnTo>
                  <a:lnTo>
                    <a:pt x="65" y="526"/>
                  </a:lnTo>
                  <a:lnTo>
                    <a:pt x="67" y="530"/>
                  </a:lnTo>
                  <a:lnTo>
                    <a:pt x="71" y="534"/>
                  </a:lnTo>
                  <a:lnTo>
                    <a:pt x="73" y="536"/>
                  </a:lnTo>
                  <a:lnTo>
                    <a:pt x="76" y="540"/>
                  </a:lnTo>
                  <a:lnTo>
                    <a:pt x="80" y="543"/>
                  </a:lnTo>
                  <a:lnTo>
                    <a:pt x="84" y="547"/>
                  </a:lnTo>
                  <a:lnTo>
                    <a:pt x="86" y="549"/>
                  </a:lnTo>
                  <a:lnTo>
                    <a:pt x="86" y="551"/>
                  </a:lnTo>
                  <a:lnTo>
                    <a:pt x="202" y="559"/>
                  </a:lnTo>
                  <a:lnTo>
                    <a:pt x="360" y="481"/>
                  </a:lnTo>
                  <a:lnTo>
                    <a:pt x="426" y="416"/>
                  </a:lnTo>
                  <a:lnTo>
                    <a:pt x="459" y="355"/>
                  </a:lnTo>
                  <a:lnTo>
                    <a:pt x="457" y="285"/>
                  </a:lnTo>
                  <a:lnTo>
                    <a:pt x="426" y="209"/>
                  </a:lnTo>
                  <a:lnTo>
                    <a:pt x="421" y="129"/>
                  </a:lnTo>
                  <a:lnTo>
                    <a:pt x="354" y="0"/>
                  </a:lnTo>
                  <a:lnTo>
                    <a:pt x="99" y="53"/>
                  </a:lnTo>
                  <a:lnTo>
                    <a:pt x="99" y="53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0" name="Freeform 34"/>
            <p:cNvSpPr>
              <a:spLocks/>
            </p:cNvSpPr>
            <p:nvPr/>
          </p:nvSpPr>
          <p:spPr bwMode="auto">
            <a:xfrm>
              <a:off x="7612063" y="1430338"/>
              <a:ext cx="358775" cy="269875"/>
            </a:xfrm>
            <a:custGeom>
              <a:avLst/>
              <a:gdLst/>
              <a:ahLst/>
              <a:cxnLst>
                <a:cxn ang="0">
                  <a:pos x="0" y="306"/>
                </a:cxn>
                <a:cxn ang="0">
                  <a:pos x="164" y="2"/>
                </a:cxn>
                <a:cxn ang="0">
                  <a:pos x="451" y="0"/>
                </a:cxn>
                <a:cxn ang="0">
                  <a:pos x="261" y="341"/>
                </a:cxn>
                <a:cxn ang="0">
                  <a:pos x="0" y="306"/>
                </a:cxn>
                <a:cxn ang="0">
                  <a:pos x="0" y="306"/>
                </a:cxn>
              </a:cxnLst>
              <a:rect l="0" t="0" r="r" b="b"/>
              <a:pathLst>
                <a:path w="451" h="341">
                  <a:moveTo>
                    <a:pt x="0" y="306"/>
                  </a:moveTo>
                  <a:lnTo>
                    <a:pt x="164" y="2"/>
                  </a:lnTo>
                  <a:lnTo>
                    <a:pt x="451" y="0"/>
                  </a:lnTo>
                  <a:lnTo>
                    <a:pt x="261" y="341"/>
                  </a:lnTo>
                  <a:lnTo>
                    <a:pt x="0" y="306"/>
                  </a:lnTo>
                  <a:lnTo>
                    <a:pt x="0" y="306"/>
                  </a:lnTo>
                  <a:close/>
                </a:path>
              </a:pathLst>
            </a:custGeom>
            <a:solidFill>
              <a:srgbClr val="A6BF7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1" name="Freeform 35"/>
            <p:cNvSpPr>
              <a:spLocks/>
            </p:cNvSpPr>
            <p:nvPr/>
          </p:nvSpPr>
          <p:spPr bwMode="auto">
            <a:xfrm>
              <a:off x="7807326" y="1150938"/>
              <a:ext cx="374650" cy="241300"/>
            </a:xfrm>
            <a:custGeom>
              <a:avLst/>
              <a:gdLst/>
              <a:ahLst/>
              <a:cxnLst>
                <a:cxn ang="0">
                  <a:pos x="0" y="293"/>
                </a:cxn>
                <a:cxn ang="0">
                  <a:pos x="207" y="8"/>
                </a:cxn>
                <a:cxn ang="0">
                  <a:pos x="472" y="0"/>
                </a:cxn>
                <a:cxn ang="0">
                  <a:pos x="300" y="305"/>
                </a:cxn>
                <a:cxn ang="0">
                  <a:pos x="0" y="293"/>
                </a:cxn>
                <a:cxn ang="0">
                  <a:pos x="0" y="293"/>
                </a:cxn>
              </a:cxnLst>
              <a:rect l="0" t="0" r="r" b="b"/>
              <a:pathLst>
                <a:path w="472" h="305">
                  <a:moveTo>
                    <a:pt x="0" y="293"/>
                  </a:moveTo>
                  <a:lnTo>
                    <a:pt x="207" y="8"/>
                  </a:lnTo>
                  <a:lnTo>
                    <a:pt x="472" y="0"/>
                  </a:lnTo>
                  <a:lnTo>
                    <a:pt x="300" y="305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A6BF7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" name="Freeform 36"/>
            <p:cNvSpPr>
              <a:spLocks/>
            </p:cNvSpPr>
            <p:nvPr/>
          </p:nvSpPr>
          <p:spPr bwMode="auto">
            <a:xfrm>
              <a:off x="8086726" y="1412876"/>
              <a:ext cx="334963" cy="241300"/>
            </a:xfrm>
            <a:custGeom>
              <a:avLst/>
              <a:gdLst/>
              <a:ahLst/>
              <a:cxnLst>
                <a:cxn ang="0">
                  <a:pos x="0" y="189"/>
                </a:cxn>
                <a:cxn ang="0">
                  <a:pos x="110" y="4"/>
                </a:cxn>
                <a:cxn ang="0">
                  <a:pos x="422" y="0"/>
                </a:cxn>
                <a:cxn ang="0">
                  <a:pos x="258" y="305"/>
                </a:cxn>
                <a:cxn ang="0">
                  <a:pos x="76" y="301"/>
                </a:cxn>
                <a:cxn ang="0">
                  <a:pos x="0" y="189"/>
                </a:cxn>
                <a:cxn ang="0">
                  <a:pos x="0" y="189"/>
                </a:cxn>
              </a:cxnLst>
              <a:rect l="0" t="0" r="r" b="b"/>
              <a:pathLst>
                <a:path w="422" h="305">
                  <a:moveTo>
                    <a:pt x="0" y="189"/>
                  </a:moveTo>
                  <a:lnTo>
                    <a:pt x="110" y="4"/>
                  </a:lnTo>
                  <a:lnTo>
                    <a:pt x="422" y="0"/>
                  </a:lnTo>
                  <a:lnTo>
                    <a:pt x="258" y="305"/>
                  </a:lnTo>
                  <a:lnTo>
                    <a:pt x="76" y="301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rgbClr val="A6BF7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3" name="Freeform 37"/>
            <p:cNvSpPr>
              <a:spLocks/>
            </p:cNvSpPr>
            <p:nvPr/>
          </p:nvSpPr>
          <p:spPr bwMode="auto">
            <a:xfrm>
              <a:off x="7010401" y="1651001"/>
              <a:ext cx="455613" cy="187325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318" y="236"/>
                </a:cxn>
                <a:cxn ang="0">
                  <a:pos x="575" y="108"/>
                </a:cxn>
                <a:cxn ang="0">
                  <a:pos x="274" y="0"/>
                </a:cxn>
                <a:cxn ang="0">
                  <a:pos x="0" y="116"/>
                </a:cxn>
                <a:cxn ang="0">
                  <a:pos x="0" y="116"/>
                </a:cxn>
              </a:cxnLst>
              <a:rect l="0" t="0" r="r" b="b"/>
              <a:pathLst>
                <a:path w="575" h="236">
                  <a:moveTo>
                    <a:pt x="0" y="116"/>
                  </a:moveTo>
                  <a:lnTo>
                    <a:pt x="318" y="236"/>
                  </a:lnTo>
                  <a:lnTo>
                    <a:pt x="575" y="108"/>
                  </a:lnTo>
                  <a:lnTo>
                    <a:pt x="274" y="0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A6BF7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4" name="Freeform 38"/>
            <p:cNvSpPr>
              <a:spLocks/>
            </p:cNvSpPr>
            <p:nvPr/>
          </p:nvSpPr>
          <p:spPr bwMode="auto">
            <a:xfrm>
              <a:off x="7051676" y="193676"/>
              <a:ext cx="528638" cy="531813"/>
            </a:xfrm>
            <a:custGeom>
              <a:avLst/>
              <a:gdLst/>
              <a:ahLst/>
              <a:cxnLst>
                <a:cxn ang="0">
                  <a:pos x="102" y="355"/>
                </a:cxn>
                <a:cxn ang="0">
                  <a:pos x="45" y="361"/>
                </a:cxn>
                <a:cxn ang="0">
                  <a:pos x="34" y="420"/>
                </a:cxn>
                <a:cxn ang="0">
                  <a:pos x="68" y="475"/>
                </a:cxn>
                <a:cxn ang="0">
                  <a:pos x="99" y="494"/>
                </a:cxn>
                <a:cxn ang="0">
                  <a:pos x="146" y="551"/>
                </a:cxn>
                <a:cxn ang="0">
                  <a:pos x="199" y="591"/>
                </a:cxn>
                <a:cxn ang="0">
                  <a:pos x="266" y="625"/>
                </a:cxn>
                <a:cxn ang="0">
                  <a:pos x="348" y="639"/>
                </a:cxn>
                <a:cxn ang="0">
                  <a:pos x="439" y="624"/>
                </a:cxn>
                <a:cxn ang="0">
                  <a:pos x="513" y="595"/>
                </a:cxn>
                <a:cxn ang="0">
                  <a:pos x="567" y="557"/>
                </a:cxn>
                <a:cxn ang="0">
                  <a:pos x="629" y="485"/>
                </a:cxn>
                <a:cxn ang="0">
                  <a:pos x="652" y="420"/>
                </a:cxn>
                <a:cxn ang="0">
                  <a:pos x="648" y="367"/>
                </a:cxn>
                <a:cxn ang="0">
                  <a:pos x="664" y="413"/>
                </a:cxn>
                <a:cxn ang="0">
                  <a:pos x="658" y="468"/>
                </a:cxn>
                <a:cxn ang="0">
                  <a:pos x="605" y="551"/>
                </a:cxn>
                <a:cxn ang="0">
                  <a:pos x="553" y="599"/>
                </a:cxn>
                <a:cxn ang="0">
                  <a:pos x="492" y="635"/>
                </a:cxn>
                <a:cxn ang="0">
                  <a:pos x="422" y="662"/>
                </a:cxn>
                <a:cxn ang="0">
                  <a:pos x="342" y="669"/>
                </a:cxn>
                <a:cxn ang="0">
                  <a:pos x="274" y="662"/>
                </a:cxn>
                <a:cxn ang="0">
                  <a:pos x="216" y="639"/>
                </a:cxn>
                <a:cxn ang="0">
                  <a:pos x="167" y="605"/>
                </a:cxn>
                <a:cxn ang="0">
                  <a:pos x="116" y="553"/>
                </a:cxn>
                <a:cxn ang="0">
                  <a:pos x="81" y="502"/>
                </a:cxn>
                <a:cxn ang="0">
                  <a:pos x="32" y="466"/>
                </a:cxn>
                <a:cxn ang="0">
                  <a:pos x="13" y="413"/>
                </a:cxn>
                <a:cxn ang="0">
                  <a:pos x="26" y="352"/>
                </a:cxn>
                <a:cxn ang="0">
                  <a:pos x="17" y="306"/>
                </a:cxn>
                <a:cxn ang="0">
                  <a:pos x="9" y="245"/>
                </a:cxn>
                <a:cxn ang="0">
                  <a:pos x="1" y="200"/>
                </a:cxn>
                <a:cxn ang="0">
                  <a:pos x="40" y="146"/>
                </a:cxn>
                <a:cxn ang="0">
                  <a:pos x="51" y="97"/>
                </a:cxn>
                <a:cxn ang="0">
                  <a:pos x="116" y="51"/>
                </a:cxn>
                <a:cxn ang="0">
                  <a:pos x="157" y="36"/>
                </a:cxn>
                <a:cxn ang="0">
                  <a:pos x="218" y="11"/>
                </a:cxn>
                <a:cxn ang="0">
                  <a:pos x="275" y="13"/>
                </a:cxn>
                <a:cxn ang="0">
                  <a:pos x="327" y="0"/>
                </a:cxn>
                <a:cxn ang="0">
                  <a:pos x="386" y="19"/>
                </a:cxn>
                <a:cxn ang="0">
                  <a:pos x="426" y="19"/>
                </a:cxn>
                <a:cxn ang="0">
                  <a:pos x="479" y="25"/>
                </a:cxn>
                <a:cxn ang="0">
                  <a:pos x="527" y="47"/>
                </a:cxn>
                <a:cxn ang="0">
                  <a:pos x="570" y="114"/>
                </a:cxn>
                <a:cxn ang="0">
                  <a:pos x="591" y="158"/>
                </a:cxn>
                <a:cxn ang="0">
                  <a:pos x="618" y="230"/>
                </a:cxn>
                <a:cxn ang="0">
                  <a:pos x="608" y="251"/>
                </a:cxn>
                <a:cxn ang="0">
                  <a:pos x="580" y="179"/>
                </a:cxn>
                <a:cxn ang="0">
                  <a:pos x="534" y="135"/>
                </a:cxn>
                <a:cxn ang="0">
                  <a:pos x="496" y="163"/>
                </a:cxn>
                <a:cxn ang="0">
                  <a:pos x="460" y="173"/>
                </a:cxn>
                <a:cxn ang="0">
                  <a:pos x="397" y="167"/>
                </a:cxn>
                <a:cxn ang="0">
                  <a:pos x="359" y="160"/>
                </a:cxn>
                <a:cxn ang="0">
                  <a:pos x="313" y="158"/>
                </a:cxn>
                <a:cxn ang="0">
                  <a:pos x="281" y="179"/>
                </a:cxn>
                <a:cxn ang="0">
                  <a:pos x="237" y="186"/>
                </a:cxn>
                <a:cxn ang="0">
                  <a:pos x="190" y="239"/>
                </a:cxn>
                <a:cxn ang="0">
                  <a:pos x="188" y="289"/>
                </a:cxn>
                <a:cxn ang="0">
                  <a:pos x="184" y="331"/>
                </a:cxn>
                <a:cxn ang="0">
                  <a:pos x="165" y="376"/>
                </a:cxn>
                <a:cxn ang="0">
                  <a:pos x="127" y="403"/>
                </a:cxn>
              </a:cxnLst>
              <a:rect l="0" t="0" r="r" b="b"/>
              <a:pathLst>
                <a:path w="665" h="669">
                  <a:moveTo>
                    <a:pt x="125" y="401"/>
                  </a:moveTo>
                  <a:lnTo>
                    <a:pt x="125" y="399"/>
                  </a:lnTo>
                  <a:lnTo>
                    <a:pt x="123" y="393"/>
                  </a:lnTo>
                  <a:lnTo>
                    <a:pt x="121" y="390"/>
                  </a:lnTo>
                  <a:lnTo>
                    <a:pt x="119" y="384"/>
                  </a:lnTo>
                  <a:lnTo>
                    <a:pt x="118" y="380"/>
                  </a:lnTo>
                  <a:lnTo>
                    <a:pt x="116" y="374"/>
                  </a:lnTo>
                  <a:lnTo>
                    <a:pt x="112" y="369"/>
                  </a:lnTo>
                  <a:lnTo>
                    <a:pt x="108" y="363"/>
                  </a:lnTo>
                  <a:lnTo>
                    <a:pt x="104" y="359"/>
                  </a:lnTo>
                  <a:lnTo>
                    <a:pt x="102" y="355"/>
                  </a:lnTo>
                  <a:lnTo>
                    <a:pt x="97" y="352"/>
                  </a:lnTo>
                  <a:lnTo>
                    <a:pt x="91" y="350"/>
                  </a:lnTo>
                  <a:lnTo>
                    <a:pt x="85" y="348"/>
                  </a:lnTo>
                  <a:lnTo>
                    <a:pt x="79" y="346"/>
                  </a:lnTo>
                  <a:lnTo>
                    <a:pt x="74" y="346"/>
                  </a:lnTo>
                  <a:lnTo>
                    <a:pt x="68" y="346"/>
                  </a:lnTo>
                  <a:lnTo>
                    <a:pt x="62" y="348"/>
                  </a:lnTo>
                  <a:lnTo>
                    <a:pt x="59" y="352"/>
                  </a:lnTo>
                  <a:lnTo>
                    <a:pt x="53" y="354"/>
                  </a:lnTo>
                  <a:lnTo>
                    <a:pt x="49" y="357"/>
                  </a:lnTo>
                  <a:lnTo>
                    <a:pt x="45" y="361"/>
                  </a:lnTo>
                  <a:lnTo>
                    <a:pt x="43" y="367"/>
                  </a:lnTo>
                  <a:lnTo>
                    <a:pt x="41" y="373"/>
                  </a:lnTo>
                  <a:lnTo>
                    <a:pt x="38" y="378"/>
                  </a:lnTo>
                  <a:lnTo>
                    <a:pt x="36" y="384"/>
                  </a:lnTo>
                  <a:lnTo>
                    <a:pt x="36" y="390"/>
                  </a:lnTo>
                  <a:lnTo>
                    <a:pt x="34" y="395"/>
                  </a:lnTo>
                  <a:lnTo>
                    <a:pt x="34" y="401"/>
                  </a:lnTo>
                  <a:lnTo>
                    <a:pt x="34" y="407"/>
                  </a:lnTo>
                  <a:lnTo>
                    <a:pt x="34" y="413"/>
                  </a:lnTo>
                  <a:lnTo>
                    <a:pt x="34" y="416"/>
                  </a:lnTo>
                  <a:lnTo>
                    <a:pt x="34" y="420"/>
                  </a:lnTo>
                  <a:lnTo>
                    <a:pt x="34" y="426"/>
                  </a:lnTo>
                  <a:lnTo>
                    <a:pt x="36" y="430"/>
                  </a:lnTo>
                  <a:lnTo>
                    <a:pt x="36" y="433"/>
                  </a:lnTo>
                  <a:lnTo>
                    <a:pt x="38" y="439"/>
                  </a:lnTo>
                  <a:lnTo>
                    <a:pt x="41" y="443"/>
                  </a:lnTo>
                  <a:lnTo>
                    <a:pt x="43" y="447"/>
                  </a:lnTo>
                  <a:lnTo>
                    <a:pt x="47" y="454"/>
                  </a:lnTo>
                  <a:lnTo>
                    <a:pt x="53" y="460"/>
                  </a:lnTo>
                  <a:lnTo>
                    <a:pt x="59" y="468"/>
                  </a:lnTo>
                  <a:lnTo>
                    <a:pt x="64" y="473"/>
                  </a:lnTo>
                  <a:lnTo>
                    <a:pt x="68" y="475"/>
                  </a:lnTo>
                  <a:lnTo>
                    <a:pt x="76" y="477"/>
                  </a:lnTo>
                  <a:lnTo>
                    <a:pt x="81" y="475"/>
                  </a:lnTo>
                  <a:lnTo>
                    <a:pt x="91" y="475"/>
                  </a:lnTo>
                  <a:lnTo>
                    <a:pt x="97" y="473"/>
                  </a:lnTo>
                  <a:lnTo>
                    <a:pt x="102" y="471"/>
                  </a:lnTo>
                  <a:lnTo>
                    <a:pt x="106" y="473"/>
                  </a:lnTo>
                  <a:lnTo>
                    <a:pt x="108" y="477"/>
                  </a:lnTo>
                  <a:lnTo>
                    <a:pt x="106" y="483"/>
                  </a:lnTo>
                  <a:lnTo>
                    <a:pt x="104" y="489"/>
                  </a:lnTo>
                  <a:lnTo>
                    <a:pt x="99" y="494"/>
                  </a:lnTo>
                  <a:lnTo>
                    <a:pt x="99" y="494"/>
                  </a:lnTo>
                  <a:lnTo>
                    <a:pt x="99" y="496"/>
                  </a:lnTo>
                  <a:lnTo>
                    <a:pt x="102" y="502"/>
                  </a:lnTo>
                  <a:lnTo>
                    <a:pt x="104" y="506"/>
                  </a:lnTo>
                  <a:lnTo>
                    <a:pt x="108" y="509"/>
                  </a:lnTo>
                  <a:lnTo>
                    <a:pt x="112" y="515"/>
                  </a:lnTo>
                  <a:lnTo>
                    <a:pt x="118" y="521"/>
                  </a:lnTo>
                  <a:lnTo>
                    <a:pt x="123" y="527"/>
                  </a:lnTo>
                  <a:lnTo>
                    <a:pt x="129" y="534"/>
                  </a:lnTo>
                  <a:lnTo>
                    <a:pt x="137" y="540"/>
                  </a:lnTo>
                  <a:lnTo>
                    <a:pt x="144" y="548"/>
                  </a:lnTo>
                  <a:lnTo>
                    <a:pt x="146" y="551"/>
                  </a:lnTo>
                  <a:lnTo>
                    <a:pt x="150" y="555"/>
                  </a:lnTo>
                  <a:lnTo>
                    <a:pt x="156" y="559"/>
                  </a:lnTo>
                  <a:lnTo>
                    <a:pt x="159" y="563"/>
                  </a:lnTo>
                  <a:lnTo>
                    <a:pt x="163" y="567"/>
                  </a:lnTo>
                  <a:lnTo>
                    <a:pt x="169" y="570"/>
                  </a:lnTo>
                  <a:lnTo>
                    <a:pt x="173" y="574"/>
                  </a:lnTo>
                  <a:lnTo>
                    <a:pt x="178" y="578"/>
                  </a:lnTo>
                  <a:lnTo>
                    <a:pt x="182" y="582"/>
                  </a:lnTo>
                  <a:lnTo>
                    <a:pt x="188" y="586"/>
                  </a:lnTo>
                  <a:lnTo>
                    <a:pt x="192" y="587"/>
                  </a:lnTo>
                  <a:lnTo>
                    <a:pt x="199" y="591"/>
                  </a:lnTo>
                  <a:lnTo>
                    <a:pt x="203" y="595"/>
                  </a:lnTo>
                  <a:lnTo>
                    <a:pt x="209" y="599"/>
                  </a:lnTo>
                  <a:lnTo>
                    <a:pt x="215" y="601"/>
                  </a:lnTo>
                  <a:lnTo>
                    <a:pt x="220" y="605"/>
                  </a:lnTo>
                  <a:lnTo>
                    <a:pt x="226" y="608"/>
                  </a:lnTo>
                  <a:lnTo>
                    <a:pt x="232" y="610"/>
                  </a:lnTo>
                  <a:lnTo>
                    <a:pt x="239" y="614"/>
                  </a:lnTo>
                  <a:lnTo>
                    <a:pt x="245" y="618"/>
                  </a:lnTo>
                  <a:lnTo>
                    <a:pt x="253" y="620"/>
                  </a:lnTo>
                  <a:lnTo>
                    <a:pt x="258" y="622"/>
                  </a:lnTo>
                  <a:lnTo>
                    <a:pt x="266" y="625"/>
                  </a:lnTo>
                  <a:lnTo>
                    <a:pt x="274" y="627"/>
                  </a:lnTo>
                  <a:lnTo>
                    <a:pt x="279" y="629"/>
                  </a:lnTo>
                  <a:lnTo>
                    <a:pt x="287" y="631"/>
                  </a:lnTo>
                  <a:lnTo>
                    <a:pt x="294" y="633"/>
                  </a:lnTo>
                  <a:lnTo>
                    <a:pt x="300" y="635"/>
                  </a:lnTo>
                  <a:lnTo>
                    <a:pt x="308" y="635"/>
                  </a:lnTo>
                  <a:lnTo>
                    <a:pt x="315" y="637"/>
                  </a:lnTo>
                  <a:lnTo>
                    <a:pt x="323" y="637"/>
                  </a:lnTo>
                  <a:lnTo>
                    <a:pt x="331" y="639"/>
                  </a:lnTo>
                  <a:lnTo>
                    <a:pt x="338" y="639"/>
                  </a:lnTo>
                  <a:lnTo>
                    <a:pt x="348" y="639"/>
                  </a:lnTo>
                  <a:lnTo>
                    <a:pt x="355" y="639"/>
                  </a:lnTo>
                  <a:lnTo>
                    <a:pt x="363" y="639"/>
                  </a:lnTo>
                  <a:lnTo>
                    <a:pt x="372" y="639"/>
                  </a:lnTo>
                  <a:lnTo>
                    <a:pt x="380" y="637"/>
                  </a:lnTo>
                  <a:lnTo>
                    <a:pt x="390" y="637"/>
                  </a:lnTo>
                  <a:lnTo>
                    <a:pt x="399" y="635"/>
                  </a:lnTo>
                  <a:lnTo>
                    <a:pt x="407" y="633"/>
                  </a:lnTo>
                  <a:lnTo>
                    <a:pt x="414" y="631"/>
                  </a:lnTo>
                  <a:lnTo>
                    <a:pt x="422" y="629"/>
                  </a:lnTo>
                  <a:lnTo>
                    <a:pt x="431" y="627"/>
                  </a:lnTo>
                  <a:lnTo>
                    <a:pt x="439" y="624"/>
                  </a:lnTo>
                  <a:lnTo>
                    <a:pt x="447" y="622"/>
                  </a:lnTo>
                  <a:lnTo>
                    <a:pt x="454" y="620"/>
                  </a:lnTo>
                  <a:lnTo>
                    <a:pt x="462" y="618"/>
                  </a:lnTo>
                  <a:lnTo>
                    <a:pt x="468" y="614"/>
                  </a:lnTo>
                  <a:lnTo>
                    <a:pt x="475" y="612"/>
                  </a:lnTo>
                  <a:lnTo>
                    <a:pt x="483" y="608"/>
                  </a:lnTo>
                  <a:lnTo>
                    <a:pt x="489" y="606"/>
                  </a:lnTo>
                  <a:lnTo>
                    <a:pt x="496" y="603"/>
                  </a:lnTo>
                  <a:lnTo>
                    <a:pt x="502" y="601"/>
                  </a:lnTo>
                  <a:lnTo>
                    <a:pt x="508" y="597"/>
                  </a:lnTo>
                  <a:lnTo>
                    <a:pt x="513" y="595"/>
                  </a:lnTo>
                  <a:lnTo>
                    <a:pt x="519" y="591"/>
                  </a:lnTo>
                  <a:lnTo>
                    <a:pt x="525" y="587"/>
                  </a:lnTo>
                  <a:lnTo>
                    <a:pt x="530" y="584"/>
                  </a:lnTo>
                  <a:lnTo>
                    <a:pt x="536" y="582"/>
                  </a:lnTo>
                  <a:lnTo>
                    <a:pt x="540" y="576"/>
                  </a:lnTo>
                  <a:lnTo>
                    <a:pt x="546" y="574"/>
                  </a:lnTo>
                  <a:lnTo>
                    <a:pt x="549" y="570"/>
                  </a:lnTo>
                  <a:lnTo>
                    <a:pt x="555" y="568"/>
                  </a:lnTo>
                  <a:lnTo>
                    <a:pt x="559" y="565"/>
                  </a:lnTo>
                  <a:lnTo>
                    <a:pt x="563" y="561"/>
                  </a:lnTo>
                  <a:lnTo>
                    <a:pt x="567" y="557"/>
                  </a:lnTo>
                  <a:lnTo>
                    <a:pt x="572" y="553"/>
                  </a:lnTo>
                  <a:lnTo>
                    <a:pt x="580" y="548"/>
                  </a:lnTo>
                  <a:lnTo>
                    <a:pt x="587" y="540"/>
                  </a:lnTo>
                  <a:lnTo>
                    <a:pt x="593" y="532"/>
                  </a:lnTo>
                  <a:lnTo>
                    <a:pt x="601" y="525"/>
                  </a:lnTo>
                  <a:lnTo>
                    <a:pt x="605" y="517"/>
                  </a:lnTo>
                  <a:lnTo>
                    <a:pt x="612" y="511"/>
                  </a:lnTo>
                  <a:lnTo>
                    <a:pt x="616" y="504"/>
                  </a:lnTo>
                  <a:lnTo>
                    <a:pt x="620" y="498"/>
                  </a:lnTo>
                  <a:lnTo>
                    <a:pt x="624" y="490"/>
                  </a:lnTo>
                  <a:lnTo>
                    <a:pt x="629" y="485"/>
                  </a:lnTo>
                  <a:lnTo>
                    <a:pt x="631" y="477"/>
                  </a:lnTo>
                  <a:lnTo>
                    <a:pt x="633" y="471"/>
                  </a:lnTo>
                  <a:lnTo>
                    <a:pt x="637" y="466"/>
                  </a:lnTo>
                  <a:lnTo>
                    <a:pt x="639" y="460"/>
                  </a:lnTo>
                  <a:lnTo>
                    <a:pt x="641" y="456"/>
                  </a:lnTo>
                  <a:lnTo>
                    <a:pt x="643" y="451"/>
                  </a:lnTo>
                  <a:lnTo>
                    <a:pt x="645" y="447"/>
                  </a:lnTo>
                  <a:lnTo>
                    <a:pt x="646" y="443"/>
                  </a:lnTo>
                  <a:lnTo>
                    <a:pt x="648" y="435"/>
                  </a:lnTo>
                  <a:lnTo>
                    <a:pt x="650" y="428"/>
                  </a:lnTo>
                  <a:lnTo>
                    <a:pt x="652" y="420"/>
                  </a:lnTo>
                  <a:lnTo>
                    <a:pt x="652" y="413"/>
                  </a:lnTo>
                  <a:lnTo>
                    <a:pt x="652" y="407"/>
                  </a:lnTo>
                  <a:lnTo>
                    <a:pt x="652" y="399"/>
                  </a:lnTo>
                  <a:lnTo>
                    <a:pt x="650" y="393"/>
                  </a:lnTo>
                  <a:lnTo>
                    <a:pt x="650" y="390"/>
                  </a:lnTo>
                  <a:lnTo>
                    <a:pt x="648" y="384"/>
                  </a:lnTo>
                  <a:lnTo>
                    <a:pt x="648" y="378"/>
                  </a:lnTo>
                  <a:lnTo>
                    <a:pt x="646" y="374"/>
                  </a:lnTo>
                  <a:lnTo>
                    <a:pt x="646" y="373"/>
                  </a:lnTo>
                  <a:lnTo>
                    <a:pt x="646" y="367"/>
                  </a:lnTo>
                  <a:lnTo>
                    <a:pt x="648" y="367"/>
                  </a:lnTo>
                  <a:lnTo>
                    <a:pt x="650" y="367"/>
                  </a:lnTo>
                  <a:lnTo>
                    <a:pt x="654" y="371"/>
                  </a:lnTo>
                  <a:lnTo>
                    <a:pt x="656" y="373"/>
                  </a:lnTo>
                  <a:lnTo>
                    <a:pt x="658" y="378"/>
                  </a:lnTo>
                  <a:lnTo>
                    <a:pt x="660" y="382"/>
                  </a:lnTo>
                  <a:lnTo>
                    <a:pt x="662" y="388"/>
                  </a:lnTo>
                  <a:lnTo>
                    <a:pt x="662" y="393"/>
                  </a:lnTo>
                  <a:lnTo>
                    <a:pt x="664" y="401"/>
                  </a:lnTo>
                  <a:lnTo>
                    <a:pt x="664" y="403"/>
                  </a:lnTo>
                  <a:lnTo>
                    <a:pt x="664" y="407"/>
                  </a:lnTo>
                  <a:lnTo>
                    <a:pt x="664" y="413"/>
                  </a:lnTo>
                  <a:lnTo>
                    <a:pt x="665" y="416"/>
                  </a:lnTo>
                  <a:lnTo>
                    <a:pt x="665" y="420"/>
                  </a:lnTo>
                  <a:lnTo>
                    <a:pt x="665" y="426"/>
                  </a:lnTo>
                  <a:lnTo>
                    <a:pt x="665" y="430"/>
                  </a:lnTo>
                  <a:lnTo>
                    <a:pt x="665" y="435"/>
                  </a:lnTo>
                  <a:lnTo>
                    <a:pt x="664" y="439"/>
                  </a:lnTo>
                  <a:lnTo>
                    <a:pt x="664" y="445"/>
                  </a:lnTo>
                  <a:lnTo>
                    <a:pt x="662" y="451"/>
                  </a:lnTo>
                  <a:lnTo>
                    <a:pt x="662" y="456"/>
                  </a:lnTo>
                  <a:lnTo>
                    <a:pt x="660" y="462"/>
                  </a:lnTo>
                  <a:lnTo>
                    <a:pt x="658" y="468"/>
                  </a:lnTo>
                  <a:lnTo>
                    <a:pt x="656" y="475"/>
                  </a:lnTo>
                  <a:lnTo>
                    <a:pt x="654" y="481"/>
                  </a:lnTo>
                  <a:lnTo>
                    <a:pt x="650" y="489"/>
                  </a:lnTo>
                  <a:lnTo>
                    <a:pt x="646" y="494"/>
                  </a:lnTo>
                  <a:lnTo>
                    <a:pt x="643" y="502"/>
                  </a:lnTo>
                  <a:lnTo>
                    <a:pt x="637" y="511"/>
                  </a:lnTo>
                  <a:lnTo>
                    <a:pt x="631" y="517"/>
                  </a:lnTo>
                  <a:lnTo>
                    <a:pt x="625" y="527"/>
                  </a:lnTo>
                  <a:lnTo>
                    <a:pt x="620" y="534"/>
                  </a:lnTo>
                  <a:lnTo>
                    <a:pt x="612" y="544"/>
                  </a:lnTo>
                  <a:lnTo>
                    <a:pt x="605" y="551"/>
                  </a:lnTo>
                  <a:lnTo>
                    <a:pt x="599" y="559"/>
                  </a:lnTo>
                  <a:lnTo>
                    <a:pt x="593" y="563"/>
                  </a:lnTo>
                  <a:lnTo>
                    <a:pt x="589" y="568"/>
                  </a:lnTo>
                  <a:lnTo>
                    <a:pt x="586" y="572"/>
                  </a:lnTo>
                  <a:lnTo>
                    <a:pt x="582" y="576"/>
                  </a:lnTo>
                  <a:lnTo>
                    <a:pt x="578" y="580"/>
                  </a:lnTo>
                  <a:lnTo>
                    <a:pt x="572" y="584"/>
                  </a:lnTo>
                  <a:lnTo>
                    <a:pt x="568" y="587"/>
                  </a:lnTo>
                  <a:lnTo>
                    <a:pt x="563" y="591"/>
                  </a:lnTo>
                  <a:lnTo>
                    <a:pt x="559" y="593"/>
                  </a:lnTo>
                  <a:lnTo>
                    <a:pt x="553" y="599"/>
                  </a:lnTo>
                  <a:lnTo>
                    <a:pt x="547" y="601"/>
                  </a:lnTo>
                  <a:lnTo>
                    <a:pt x="544" y="606"/>
                  </a:lnTo>
                  <a:lnTo>
                    <a:pt x="538" y="610"/>
                  </a:lnTo>
                  <a:lnTo>
                    <a:pt x="532" y="612"/>
                  </a:lnTo>
                  <a:lnTo>
                    <a:pt x="527" y="616"/>
                  </a:lnTo>
                  <a:lnTo>
                    <a:pt x="521" y="620"/>
                  </a:lnTo>
                  <a:lnTo>
                    <a:pt x="515" y="622"/>
                  </a:lnTo>
                  <a:lnTo>
                    <a:pt x="509" y="627"/>
                  </a:lnTo>
                  <a:lnTo>
                    <a:pt x="504" y="629"/>
                  </a:lnTo>
                  <a:lnTo>
                    <a:pt x="500" y="633"/>
                  </a:lnTo>
                  <a:lnTo>
                    <a:pt x="492" y="635"/>
                  </a:lnTo>
                  <a:lnTo>
                    <a:pt x="487" y="639"/>
                  </a:lnTo>
                  <a:lnTo>
                    <a:pt x="481" y="641"/>
                  </a:lnTo>
                  <a:lnTo>
                    <a:pt x="473" y="644"/>
                  </a:lnTo>
                  <a:lnTo>
                    <a:pt x="468" y="646"/>
                  </a:lnTo>
                  <a:lnTo>
                    <a:pt x="460" y="648"/>
                  </a:lnTo>
                  <a:lnTo>
                    <a:pt x="454" y="652"/>
                  </a:lnTo>
                  <a:lnTo>
                    <a:pt x="449" y="654"/>
                  </a:lnTo>
                  <a:lnTo>
                    <a:pt x="441" y="656"/>
                  </a:lnTo>
                  <a:lnTo>
                    <a:pt x="435" y="658"/>
                  </a:lnTo>
                  <a:lnTo>
                    <a:pt x="428" y="660"/>
                  </a:lnTo>
                  <a:lnTo>
                    <a:pt x="422" y="662"/>
                  </a:lnTo>
                  <a:lnTo>
                    <a:pt x="414" y="664"/>
                  </a:lnTo>
                  <a:lnTo>
                    <a:pt x="407" y="664"/>
                  </a:lnTo>
                  <a:lnTo>
                    <a:pt x="401" y="665"/>
                  </a:lnTo>
                  <a:lnTo>
                    <a:pt x="393" y="667"/>
                  </a:lnTo>
                  <a:lnTo>
                    <a:pt x="386" y="667"/>
                  </a:lnTo>
                  <a:lnTo>
                    <a:pt x="378" y="669"/>
                  </a:lnTo>
                  <a:lnTo>
                    <a:pt x="371" y="669"/>
                  </a:lnTo>
                  <a:lnTo>
                    <a:pt x="363" y="669"/>
                  </a:lnTo>
                  <a:lnTo>
                    <a:pt x="355" y="669"/>
                  </a:lnTo>
                  <a:lnTo>
                    <a:pt x="350" y="669"/>
                  </a:lnTo>
                  <a:lnTo>
                    <a:pt x="342" y="669"/>
                  </a:lnTo>
                  <a:lnTo>
                    <a:pt x="336" y="669"/>
                  </a:lnTo>
                  <a:lnTo>
                    <a:pt x="329" y="669"/>
                  </a:lnTo>
                  <a:lnTo>
                    <a:pt x="323" y="669"/>
                  </a:lnTo>
                  <a:lnTo>
                    <a:pt x="317" y="667"/>
                  </a:lnTo>
                  <a:lnTo>
                    <a:pt x="310" y="667"/>
                  </a:lnTo>
                  <a:lnTo>
                    <a:pt x="304" y="667"/>
                  </a:lnTo>
                  <a:lnTo>
                    <a:pt x="298" y="665"/>
                  </a:lnTo>
                  <a:lnTo>
                    <a:pt x="293" y="665"/>
                  </a:lnTo>
                  <a:lnTo>
                    <a:pt x="287" y="664"/>
                  </a:lnTo>
                  <a:lnTo>
                    <a:pt x="279" y="664"/>
                  </a:lnTo>
                  <a:lnTo>
                    <a:pt x="274" y="662"/>
                  </a:lnTo>
                  <a:lnTo>
                    <a:pt x="268" y="660"/>
                  </a:lnTo>
                  <a:lnTo>
                    <a:pt x="262" y="658"/>
                  </a:lnTo>
                  <a:lnTo>
                    <a:pt x="256" y="656"/>
                  </a:lnTo>
                  <a:lnTo>
                    <a:pt x="253" y="654"/>
                  </a:lnTo>
                  <a:lnTo>
                    <a:pt x="247" y="652"/>
                  </a:lnTo>
                  <a:lnTo>
                    <a:pt x="241" y="652"/>
                  </a:lnTo>
                  <a:lnTo>
                    <a:pt x="235" y="648"/>
                  </a:lnTo>
                  <a:lnTo>
                    <a:pt x="232" y="646"/>
                  </a:lnTo>
                  <a:lnTo>
                    <a:pt x="226" y="643"/>
                  </a:lnTo>
                  <a:lnTo>
                    <a:pt x="222" y="641"/>
                  </a:lnTo>
                  <a:lnTo>
                    <a:pt x="216" y="639"/>
                  </a:lnTo>
                  <a:lnTo>
                    <a:pt x="213" y="635"/>
                  </a:lnTo>
                  <a:lnTo>
                    <a:pt x="207" y="633"/>
                  </a:lnTo>
                  <a:lnTo>
                    <a:pt x="203" y="631"/>
                  </a:lnTo>
                  <a:lnTo>
                    <a:pt x="199" y="627"/>
                  </a:lnTo>
                  <a:lnTo>
                    <a:pt x="194" y="624"/>
                  </a:lnTo>
                  <a:lnTo>
                    <a:pt x="190" y="622"/>
                  </a:lnTo>
                  <a:lnTo>
                    <a:pt x="184" y="618"/>
                  </a:lnTo>
                  <a:lnTo>
                    <a:pt x="180" y="614"/>
                  </a:lnTo>
                  <a:lnTo>
                    <a:pt x="175" y="610"/>
                  </a:lnTo>
                  <a:lnTo>
                    <a:pt x="171" y="608"/>
                  </a:lnTo>
                  <a:lnTo>
                    <a:pt x="167" y="605"/>
                  </a:lnTo>
                  <a:lnTo>
                    <a:pt x="163" y="601"/>
                  </a:lnTo>
                  <a:lnTo>
                    <a:pt x="157" y="597"/>
                  </a:lnTo>
                  <a:lnTo>
                    <a:pt x="154" y="593"/>
                  </a:lnTo>
                  <a:lnTo>
                    <a:pt x="150" y="589"/>
                  </a:lnTo>
                  <a:lnTo>
                    <a:pt x="142" y="582"/>
                  </a:lnTo>
                  <a:lnTo>
                    <a:pt x="137" y="574"/>
                  </a:lnTo>
                  <a:lnTo>
                    <a:pt x="131" y="570"/>
                  </a:lnTo>
                  <a:lnTo>
                    <a:pt x="127" y="567"/>
                  </a:lnTo>
                  <a:lnTo>
                    <a:pt x="123" y="561"/>
                  </a:lnTo>
                  <a:lnTo>
                    <a:pt x="119" y="557"/>
                  </a:lnTo>
                  <a:lnTo>
                    <a:pt x="116" y="553"/>
                  </a:lnTo>
                  <a:lnTo>
                    <a:pt x="114" y="548"/>
                  </a:lnTo>
                  <a:lnTo>
                    <a:pt x="110" y="544"/>
                  </a:lnTo>
                  <a:lnTo>
                    <a:pt x="108" y="540"/>
                  </a:lnTo>
                  <a:lnTo>
                    <a:pt x="104" y="534"/>
                  </a:lnTo>
                  <a:lnTo>
                    <a:pt x="100" y="530"/>
                  </a:lnTo>
                  <a:lnTo>
                    <a:pt x="97" y="527"/>
                  </a:lnTo>
                  <a:lnTo>
                    <a:pt x="93" y="521"/>
                  </a:lnTo>
                  <a:lnTo>
                    <a:pt x="91" y="517"/>
                  </a:lnTo>
                  <a:lnTo>
                    <a:pt x="87" y="511"/>
                  </a:lnTo>
                  <a:lnTo>
                    <a:pt x="83" y="508"/>
                  </a:lnTo>
                  <a:lnTo>
                    <a:pt x="81" y="502"/>
                  </a:lnTo>
                  <a:lnTo>
                    <a:pt x="79" y="502"/>
                  </a:lnTo>
                  <a:lnTo>
                    <a:pt x="78" y="502"/>
                  </a:lnTo>
                  <a:lnTo>
                    <a:pt x="76" y="500"/>
                  </a:lnTo>
                  <a:lnTo>
                    <a:pt x="72" y="498"/>
                  </a:lnTo>
                  <a:lnTo>
                    <a:pt x="66" y="494"/>
                  </a:lnTo>
                  <a:lnTo>
                    <a:pt x="62" y="492"/>
                  </a:lnTo>
                  <a:lnTo>
                    <a:pt x="57" y="489"/>
                  </a:lnTo>
                  <a:lnTo>
                    <a:pt x="51" y="485"/>
                  </a:lnTo>
                  <a:lnTo>
                    <a:pt x="43" y="479"/>
                  </a:lnTo>
                  <a:lnTo>
                    <a:pt x="38" y="471"/>
                  </a:lnTo>
                  <a:lnTo>
                    <a:pt x="32" y="466"/>
                  </a:lnTo>
                  <a:lnTo>
                    <a:pt x="28" y="460"/>
                  </a:lnTo>
                  <a:lnTo>
                    <a:pt x="24" y="456"/>
                  </a:lnTo>
                  <a:lnTo>
                    <a:pt x="22" y="452"/>
                  </a:lnTo>
                  <a:lnTo>
                    <a:pt x="21" y="447"/>
                  </a:lnTo>
                  <a:lnTo>
                    <a:pt x="19" y="443"/>
                  </a:lnTo>
                  <a:lnTo>
                    <a:pt x="17" y="437"/>
                  </a:lnTo>
                  <a:lnTo>
                    <a:pt x="17" y="433"/>
                  </a:lnTo>
                  <a:lnTo>
                    <a:pt x="15" y="428"/>
                  </a:lnTo>
                  <a:lnTo>
                    <a:pt x="15" y="424"/>
                  </a:lnTo>
                  <a:lnTo>
                    <a:pt x="13" y="418"/>
                  </a:lnTo>
                  <a:lnTo>
                    <a:pt x="13" y="413"/>
                  </a:lnTo>
                  <a:lnTo>
                    <a:pt x="13" y="409"/>
                  </a:lnTo>
                  <a:lnTo>
                    <a:pt x="13" y="403"/>
                  </a:lnTo>
                  <a:lnTo>
                    <a:pt x="13" y="397"/>
                  </a:lnTo>
                  <a:lnTo>
                    <a:pt x="13" y="393"/>
                  </a:lnTo>
                  <a:lnTo>
                    <a:pt x="13" y="390"/>
                  </a:lnTo>
                  <a:lnTo>
                    <a:pt x="13" y="386"/>
                  </a:lnTo>
                  <a:lnTo>
                    <a:pt x="15" y="376"/>
                  </a:lnTo>
                  <a:lnTo>
                    <a:pt x="17" y="371"/>
                  </a:lnTo>
                  <a:lnTo>
                    <a:pt x="21" y="363"/>
                  </a:lnTo>
                  <a:lnTo>
                    <a:pt x="24" y="359"/>
                  </a:lnTo>
                  <a:lnTo>
                    <a:pt x="26" y="352"/>
                  </a:lnTo>
                  <a:lnTo>
                    <a:pt x="30" y="348"/>
                  </a:lnTo>
                  <a:lnTo>
                    <a:pt x="32" y="344"/>
                  </a:lnTo>
                  <a:lnTo>
                    <a:pt x="36" y="342"/>
                  </a:lnTo>
                  <a:lnTo>
                    <a:pt x="40" y="336"/>
                  </a:lnTo>
                  <a:lnTo>
                    <a:pt x="41" y="336"/>
                  </a:lnTo>
                  <a:lnTo>
                    <a:pt x="40" y="335"/>
                  </a:lnTo>
                  <a:lnTo>
                    <a:pt x="36" y="331"/>
                  </a:lnTo>
                  <a:lnTo>
                    <a:pt x="28" y="323"/>
                  </a:lnTo>
                  <a:lnTo>
                    <a:pt x="22" y="316"/>
                  </a:lnTo>
                  <a:lnTo>
                    <a:pt x="19" y="310"/>
                  </a:lnTo>
                  <a:lnTo>
                    <a:pt x="17" y="306"/>
                  </a:lnTo>
                  <a:lnTo>
                    <a:pt x="13" y="300"/>
                  </a:lnTo>
                  <a:lnTo>
                    <a:pt x="9" y="295"/>
                  </a:lnTo>
                  <a:lnTo>
                    <a:pt x="7" y="289"/>
                  </a:lnTo>
                  <a:lnTo>
                    <a:pt x="5" y="285"/>
                  </a:lnTo>
                  <a:lnTo>
                    <a:pt x="3" y="279"/>
                  </a:lnTo>
                  <a:lnTo>
                    <a:pt x="3" y="276"/>
                  </a:lnTo>
                  <a:lnTo>
                    <a:pt x="3" y="268"/>
                  </a:lnTo>
                  <a:lnTo>
                    <a:pt x="3" y="260"/>
                  </a:lnTo>
                  <a:lnTo>
                    <a:pt x="5" y="255"/>
                  </a:lnTo>
                  <a:lnTo>
                    <a:pt x="7" y="249"/>
                  </a:lnTo>
                  <a:lnTo>
                    <a:pt x="9" y="245"/>
                  </a:lnTo>
                  <a:lnTo>
                    <a:pt x="11" y="241"/>
                  </a:lnTo>
                  <a:lnTo>
                    <a:pt x="13" y="239"/>
                  </a:lnTo>
                  <a:lnTo>
                    <a:pt x="13" y="239"/>
                  </a:lnTo>
                  <a:lnTo>
                    <a:pt x="11" y="238"/>
                  </a:lnTo>
                  <a:lnTo>
                    <a:pt x="7" y="232"/>
                  </a:lnTo>
                  <a:lnTo>
                    <a:pt x="3" y="226"/>
                  </a:lnTo>
                  <a:lnTo>
                    <a:pt x="1" y="222"/>
                  </a:lnTo>
                  <a:lnTo>
                    <a:pt x="0" y="217"/>
                  </a:lnTo>
                  <a:lnTo>
                    <a:pt x="0" y="209"/>
                  </a:lnTo>
                  <a:lnTo>
                    <a:pt x="0" y="205"/>
                  </a:lnTo>
                  <a:lnTo>
                    <a:pt x="1" y="200"/>
                  </a:lnTo>
                  <a:lnTo>
                    <a:pt x="3" y="194"/>
                  </a:lnTo>
                  <a:lnTo>
                    <a:pt x="7" y="190"/>
                  </a:lnTo>
                  <a:lnTo>
                    <a:pt x="9" y="184"/>
                  </a:lnTo>
                  <a:lnTo>
                    <a:pt x="13" y="179"/>
                  </a:lnTo>
                  <a:lnTo>
                    <a:pt x="17" y="173"/>
                  </a:lnTo>
                  <a:lnTo>
                    <a:pt x="21" y="167"/>
                  </a:lnTo>
                  <a:lnTo>
                    <a:pt x="24" y="163"/>
                  </a:lnTo>
                  <a:lnTo>
                    <a:pt x="28" y="158"/>
                  </a:lnTo>
                  <a:lnTo>
                    <a:pt x="32" y="154"/>
                  </a:lnTo>
                  <a:lnTo>
                    <a:pt x="36" y="152"/>
                  </a:lnTo>
                  <a:lnTo>
                    <a:pt x="40" y="146"/>
                  </a:lnTo>
                  <a:lnTo>
                    <a:pt x="41" y="144"/>
                  </a:lnTo>
                  <a:lnTo>
                    <a:pt x="41" y="142"/>
                  </a:lnTo>
                  <a:lnTo>
                    <a:pt x="41" y="137"/>
                  </a:lnTo>
                  <a:lnTo>
                    <a:pt x="41" y="133"/>
                  </a:lnTo>
                  <a:lnTo>
                    <a:pt x="41" y="129"/>
                  </a:lnTo>
                  <a:lnTo>
                    <a:pt x="41" y="125"/>
                  </a:lnTo>
                  <a:lnTo>
                    <a:pt x="43" y="120"/>
                  </a:lnTo>
                  <a:lnTo>
                    <a:pt x="43" y="114"/>
                  </a:lnTo>
                  <a:lnTo>
                    <a:pt x="45" y="108"/>
                  </a:lnTo>
                  <a:lnTo>
                    <a:pt x="47" y="103"/>
                  </a:lnTo>
                  <a:lnTo>
                    <a:pt x="51" y="97"/>
                  </a:lnTo>
                  <a:lnTo>
                    <a:pt x="53" y="91"/>
                  </a:lnTo>
                  <a:lnTo>
                    <a:pt x="59" y="87"/>
                  </a:lnTo>
                  <a:lnTo>
                    <a:pt x="64" y="80"/>
                  </a:lnTo>
                  <a:lnTo>
                    <a:pt x="72" y="76"/>
                  </a:lnTo>
                  <a:lnTo>
                    <a:pt x="78" y="70"/>
                  </a:lnTo>
                  <a:lnTo>
                    <a:pt x="85" y="66"/>
                  </a:lnTo>
                  <a:lnTo>
                    <a:pt x="91" y="63"/>
                  </a:lnTo>
                  <a:lnTo>
                    <a:pt x="99" y="59"/>
                  </a:lnTo>
                  <a:lnTo>
                    <a:pt x="104" y="57"/>
                  </a:lnTo>
                  <a:lnTo>
                    <a:pt x="110" y="55"/>
                  </a:lnTo>
                  <a:lnTo>
                    <a:pt x="116" y="51"/>
                  </a:lnTo>
                  <a:lnTo>
                    <a:pt x="121" y="51"/>
                  </a:lnTo>
                  <a:lnTo>
                    <a:pt x="127" y="47"/>
                  </a:lnTo>
                  <a:lnTo>
                    <a:pt x="131" y="47"/>
                  </a:lnTo>
                  <a:lnTo>
                    <a:pt x="135" y="46"/>
                  </a:lnTo>
                  <a:lnTo>
                    <a:pt x="138" y="46"/>
                  </a:lnTo>
                  <a:lnTo>
                    <a:pt x="142" y="44"/>
                  </a:lnTo>
                  <a:lnTo>
                    <a:pt x="144" y="44"/>
                  </a:lnTo>
                  <a:lnTo>
                    <a:pt x="144" y="42"/>
                  </a:lnTo>
                  <a:lnTo>
                    <a:pt x="148" y="42"/>
                  </a:lnTo>
                  <a:lnTo>
                    <a:pt x="152" y="38"/>
                  </a:lnTo>
                  <a:lnTo>
                    <a:pt x="157" y="36"/>
                  </a:lnTo>
                  <a:lnTo>
                    <a:pt x="163" y="30"/>
                  </a:lnTo>
                  <a:lnTo>
                    <a:pt x="171" y="27"/>
                  </a:lnTo>
                  <a:lnTo>
                    <a:pt x="175" y="25"/>
                  </a:lnTo>
                  <a:lnTo>
                    <a:pt x="178" y="23"/>
                  </a:lnTo>
                  <a:lnTo>
                    <a:pt x="184" y="19"/>
                  </a:lnTo>
                  <a:lnTo>
                    <a:pt x="190" y="17"/>
                  </a:lnTo>
                  <a:lnTo>
                    <a:pt x="194" y="15"/>
                  </a:lnTo>
                  <a:lnTo>
                    <a:pt x="199" y="13"/>
                  </a:lnTo>
                  <a:lnTo>
                    <a:pt x="205" y="11"/>
                  </a:lnTo>
                  <a:lnTo>
                    <a:pt x="211" y="11"/>
                  </a:lnTo>
                  <a:lnTo>
                    <a:pt x="218" y="11"/>
                  </a:lnTo>
                  <a:lnTo>
                    <a:pt x="224" y="11"/>
                  </a:lnTo>
                  <a:lnTo>
                    <a:pt x="232" y="11"/>
                  </a:lnTo>
                  <a:lnTo>
                    <a:pt x="239" y="13"/>
                  </a:lnTo>
                  <a:lnTo>
                    <a:pt x="245" y="13"/>
                  </a:lnTo>
                  <a:lnTo>
                    <a:pt x="251" y="13"/>
                  </a:lnTo>
                  <a:lnTo>
                    <a:pt x="256" y="13"/>
                  </a:lnTo>
                  <a:lnTo>
                    <a:pt x="260" y="15"/>
                  </a:lnTo>
                  <a:lnTo>
                    <a:pt x="268" y="17"/>
                  </a:lnTo>
                  <a:lnTo>
                    <a:pt x="270" y="17"/>
                  </a:lnTo>
                  <a:lnTo>
                    <a:pt x="272" y="15"/>
                  </a:lnTo>
                  <a:lnTo>
                    <a:pt x="275" y="13"/>
                  </a:lnTo>
                  <a:lnTo>
                    <a:pt x="279" y="11"/>
                  </a:lnTo>
                  <a:lnTo>
                    <a:pt x="287" y="9"/>
                  </a:lnTo>
                  <a:lnTo>
                    <a:pt x="291" y="7"/>
                  </a:lnTo>
                  <a:lnTo>
                    <a:pt x="294" y="6"/>
                  </a:lnTo>
                  <a:lnTo>
                    <a:pt x="300" y="6"/>
                  </a:lnTo>
                  <a:lnTo>
                    <a:pt x="304" y="4"/>
                  </a:lnTo>
                  <a:lnTo>
                    <a:pt x="310" y="2"/>
                  </a:lnTo>
                  <a:lnTo>
                    <a:pt x="313" y="2"/>
                  </a:lnTo>
                  <a:lnTo>
                    <a:pt x="319" y="0"/>
                  </a:lnTo>
                  <a:lnTo>
                    <a:pt x="323" y="0"/>
                  </a:lnTo>
                  <a:lnTo>
                    <a:pt x="327" y="0"/>
                  </a:lnTo>
                  <a:lnTo>
                    <a:pt x="333" y="0"/>
                  </a:lnTo>
                  <a:lnTo>
                    <a:pt x="338" y="2"/>
                  </a:lnTo>
                  <a:lnTo>
                    <a:pt x="344" y="4"/>
                  </a:lnTo>
                  <a:lnTo>
                    <a:pt x="350" y="6"/>
                  </a:lnTo>
                  <a:lnTo>
                    <a:pt x="355" y="6"/>
                  </a:lnTo>
                  <a:lnTo>
                    <a:pt x="361" y="9"/>
                  </a:lnTo>
                  <a:lnTo>
                    <a:pt x="367" y="11"/>
                  </a:lnTo>
                  <a:lnTo>
                    <a:pt x="372" y="13"/>
                  </a:lnTo>
                  <a:lnTo>
                    <a:pt x="376" y="15"/>
                  </a:lnTo>
                  <a:lnTo>
                    <a:pt x="380" y="17"/>
                  </a:lnTo>
                  <a:lnTo>
                    <a:pt x="386" y="19"/>
                  </a:lnTo>
                  <a:lnTo>
                    <a:pt x="391" y="21"/>
                  </a:lnTo>
                  <a:lnTo>
                    <a:pt x="393" y="23"/>
                  </a:lnTo>
                  <a:lnTo>
                    <a:pt x="393" y="23"/>
                  </a:lnTo>
                  <a:lnTo>
                    <a:pt x="399" y="21"/>
                  </a:lnTo>
                  <a:lnTo>
                    <a:pt x="401" y="21"/>
                  </a:lnTo>
                  <a:lnTo>
                    <a:pt x="405" y="21"/>
                  </a:lnTo>
                  <a:lnTo>
                    <a:pt x="409" y="21"/>
                  </a:lnTo>
                  <a:lnTo>
                    <a:pt x="414" y="21"/>
                  </a:lnTo>
                  <a:lnTo>
                    <a:pt x="418" y="19"/>
                  </a:lnTo>
                  <a:lnTo>
                    <a:pt x="422" y="19"/>
                  </a:lnTo>
                  <a:lnTo>
                    <a:pt x="426" y="19"/>
                  </a:lnTo>
                  <a:lnTo>
                    <a:pt x="431" y="19"/>
                  </a:lnTo>
                  <a:lnTo>
                    <a:pt x="437" y="19"/>
                  </a:lnTo>
                  <a:lnTo>
                    <a:pt x="441" y="19"/>
                  </a:lnTo>
                  <a:lnTo>
                    <a:pt x="447" y="19"/>
                  </a:lnTo>
                  <a:lnTo>
                    <a:pt x="450" y="19"/>
                  </a:lnTo>
                  <a:lnTo>
                    <a:pt x="454" y="19"/>
                  </a:lnTo>
                  <a:lnTo>
                    <a:pt x="460" y="19"/>
                  </a:lnTo>
                  <a:lnTo>
                    <a:pt x="464" y="19"/>
                  </a:lnTo>
                  <a:lnTo>
                    <a:pt x="469" y="21"/>
                  </a:lnTo>
                  <a:lnTo>
                    <a:pt x="473" y="23"/>
                  </a:lnTo>
                  <a:lnTo>
                    <a:pt x="479" y="25"/>
                  </a:lnTo>
                  <a:lnTo>
                    <a:pt x="485" y="27"/>
                  </a:lnTo>
                  <a:lnTo>
                    <a:pt x="490" y="28"/>
                  </a:lnTo>
                  <a:lnTo>
                    <a:pt x="494" y="30"/>
                  </a:lnTo>
                  <a:lnTo>
                    <a:pt x="498" y="32"/>
                  </a:lnTo>
                  <a:lnTo>
                    <a:pt x="502" y="34"/>
                  </a:lnTo>
                  <a:lnTo>
                    <a:pt x="506" y="34"/>
                  </a:lnTo>
                  <a:lnTo>
                    <a:pt x="511" y="38"/>
                  </a:lnTo>
                  <a:lnTo>
                    <a:pt x="513" y="38"/>
                  </a:lnTo>
                  <a:lnTo>
                    <a:pt x="517" y="42"/>
                  </a:lnTo>
                  <a:lnTo>
                    <a:pt x="521" y="44"/>
                  </a:lnTo>
                  <a:lnTo>
                    <a:pt x="527" y="47"/>
                  </a:lnTo>
                  <a:lnTo>
                    <a:pt x="534" y="53"/>
                  </a:lnTo>
                  <a:lnTo>
                    <a:pt x="540" y="59"/>
                  </a:lnTo>
                  <a:lnTo>
                    <a:pt x="547" y="65"/>
                  </a:lnTo>
                  <a:lnTo>
                    <a:pt x="555" y="72"/>
                  </a:lnTo>
                  <a:lnTo>
                    <a:pt x="561" y="80"/>
                  </a:lnTo>
                  <a:lnTo>
                    <a:pt x="565" y="87"/>
                  </a:lnTo>
                  <a:lnTo>
                    <a:pt x="567" y="93"/>
                  </a:lnTo>
                  <a:lnTo>
                    <a:pt x="568" y="101"/>
                  </a:lnTo>
                  <a:lnTo>
                    <a:pt x="568" y="106"/>
                  </a:lnTo>
                  <a:lnTo>
                    <a:pt x="570" y="112"/>
                  </a:lnTo>
                  <a:lnTo>
                    <a:pt x="570" y="114"/>
                  </a:lnTo>
                  <a:lnTo>
                    <a:pt x="570" y="116"/>
                  </a:lnTo>
                  <a:lnTo>
                    <a:pt x="570" y="118"/>
                  </a:lnTo>
                  <a:lnTo>
                    <a:pt x="572" y="122"/>
                  </a:lnTo>
                  <a:lnTo>
                    <a:pt x="574" y="123"/>
                  </a:lnTo>
                  <a:lnTo>
                    <a:pt x="576" y="127"/>
                  </a:lnTo>
                  <a:lnTo>
                    <a:pt x="578" y="131"/>
                  </a:lnTo>
                  <a:lnTo>
                    <a:pt x="580" y="137"/>
                  </a:lnTo>
                  <a:lnTo>
                    <a:pt x="584" y="141"/>
                  </a:lnTo>
                  <a:lnTo>
                    <a:pt x="586" y="146"/>
                  </a:lnTo>
                  <a:lnTo>
                    <a:pt x="587" y="152"/>
                  </a:lnTo>
                  <a:lnTo>
                    <a:pt x="591" y="158"/>
                  </a:lnTo>
                  <a:lnTo>
                    <a:pt x="593" y="163"/>
                  </a:lnTo>
                  <a:lnTo>
                    <a:pt x="597" y="171"/>
                  </a:lnTo>
                  <a:lnTo>
                    <a:pt x="601" y="179"/>
                  </a:lnTo>
                  <a:lnTo>
                    <a:pt x="603" y="184"/>
                  </a:lnTo>
                  <a:lnTo>
                    <a:pt x="605" y="192"/>
                  </a:lnTo>
                  <a:lnTo>
                    <a:pt x="608" y="198"/>
                  </a:lnTo>
                  <a:lnTo>
                    <a:pt x="610" y="205"/>
                  </a:lnTo>
                  <a:lnTo>
                    <a:pt x="612" y="211"/>
                  </a:lnTo>
                  <a:lnTo>
                    <a:pt x="614" y="219"/>
                  </a:lnTo>
                  <a:lnTo>
                    <a:pt x="616" y="224"/>
                  </a:lnTo>
                  <a:lnTo>
                    <a:pt x="618" y="230"/>
                  </a:lnTo>
                  <a:lnTo>
                    <a:pt x="620" y="236"/>
                  </a:lnTo>
                  <a:lnTo>
                    <a:pt x="620" y="239"/>
                  </a:lnTo>
                  <a:lnTo>
                    <a:pt x="620" y="245"/>
                  </a:lnTo>
                  <a:lnTo>
                    <a:pt x="620" y="249"/>
                  </a:lnTo>
                  <a:lnTo>
                    <a:pt x="622" y="253"/>
                  </a:lnTo>
                  <a:lnTo>
                    <a:pt x="620" y="257"/>
                  </a:lnTo>
                  <a:lnTo>
                    <a:pt x="620" y="260"/>
                  </a:lnTo>
                  <a:lnTo>
                    <a:pt x="614" y="262"/>
                  </a:lnTo>
                  <a:lnTo>
                    <a:pt x="610" y="260"/>
                  </a:lnTo>
                  <a:lnTo>
                    <a:pt x="608" y="257"/>
                  </a:lnTo>
                  <a:lnTo>
                    <a:pt x="608" y="251"/>
                  </a:lnTo>
                  <a:lnTo>
                    <a:pt x="606" y="247"/>
                  </a:lnTo>
                  <a:lnTo>
                    <a:pt x="605" y="239"/>
                  </a:lnTo>
                  <a:lnTo>
                    <a:pt x="603" y="234"/>
                  </a:lnTo>
                  <a:lnTo>
                    <a:pt x="601" y="228"/>
                  </a:lnTo>
                  <a:lnTo>
                    <a:pt x="599" y="222"/>
                  </a:lnTo>
                  <a:lnTo>
                    <a:pt x="597" y="215"/>
                  </a:lnTo>
                  <a:lnTo>
                    <a:pt x="593" y="207"/>
                  </a:lnTo>
                  <a:lnTo>
                    <a:pt x="589" y="200"/>
                  </a:lnTo>
                  <a:lnTo>
                    <a:pt x="586" y="190"/>
                  </a:lnTo>
                  <a:lnTo>
                    <a:pt x="582" y="182"/>
                  </a:lnTo>
                  <a:lnTo>
                    <a:pt x="580" y="179"/>
                  </a:lnTo>
                  <a:lnTo>
                    <a:pt x="578" y="173"/>
                  </a:lnTo>
                  <a:lnTo>
                    <a:pt x="576" y="169"/>
                  </a:lnTo>
                  <a:lnTo>
                    <a:pt x="574" y="165"/>
                  </a:lnTo>
                  <a:lnTo>
                    <a:pt x="570" y="158"/>
                  </a:lnTo>
                  <a:lnTo>
                    <a:pt x="567" y="150"/>
                  </a:lnTo>
                  <a:lnTo>
                    <a:pt x="563" y="142"/>
                  </a:lnTo>
                  <a:lnTo>
                    <a:pt x="559" y="139"/>
                  </a:lnTo>
                  <a:lnTo>
                    <a:pt x="555" y="133"/>
                  </a:lnTo>
                  <a:lnTo>
                    <a:pt x="553" y="129"/>
                  </a:lnTo>
                  <a:lnTo>
                    <a:pt x="534" y="131"/>
                  </a:lnTo>
                  <a:lnTo>
                    <a:pt x="534" y="135"/>
                  </a:lnTo>
                  <a:lnTo>
                    <a:pt x="534" y="137"/>
                  </a:lnTo>
                  <a:lnTo>
                    <a:pt x="536" y="142"/>
                  </a:lnTo>
                  <a:lnTo>
                    <a:pt x="534" y="146"/>
                  </a:lnTo>
                  <a:lnTo>
                    <a:pt x="532" y="150"/>
                  </a:lnTo>
                  <a:lnTo>
                    <a:pt x="528" y="156"/>
                  </a:lnTo>
                  <a:lnTo>
                    <a:pt x="521" y="160"/>
                  </a:lnTo>
                  <a:lnTo>
                    <a:pt x="517" y="160"/>
                  </a:lnTo>
                  <a:lnTo>
                    <a:pt x="513" y="162"/>
                  </a:lnTo>
                  <a:lnTo>
                    <a:pt x="509" y="163"/>
                  </a:lnTo>
                  <a:lnTo>
                    <a:pt x="504" y="163"/>
                  </a:lnTo>
                  <a:lnTo>
                    <a:pt x="496" y="163"/>
                  </a:lnTo>
                  <a:lnTo>
                    <a:pt x="490" y="163"/>
                  </a:lnTo>
                  <a:lnTo>
                    <a:pt x="483" y="163"/>
                  </a:lnTo>
                  <a:lnTo>
                    <a:pt x="479" y="163"/>
                  </a:lnTo>
                  <a:lnTo>
                    <a:pt x="475" y="162"/>
                  </a:lnTo>
                  <a:lnTo>
                    <a:pt x="475" y="162"/>
                  </a:lnTo>
                  <a:lnTo>
                    <a:pt x="475" y="163"/>
                  </a:lnTo>
                  <a:lnTo>
                    <a:pt x="477" y="167"/>
                  </a:lnTo>
                  <a:lnTo>
                    <a:pt x="473" y="169"/>
                  </a:lnTo>
                  <a:lnTo>
                    <a:pt x="469" y="171"/>
                  </a:lnTo>
                  <a:lnTo>
                    <a:pt x="464" y="173"/>
                  </a:lnTo>
                  <a:lnTo>
                    <a:pt x="460" y="173"/>
                  </a:lnTo>
                  <a:lnTo>
                    <a:pt x="454" y="173"/>
                  </a:lnTo>
                  <a:lnTo>
                    <a:pt x="447" y="173"/>
                  </a:lnTo>
                  <a:lnTo>
                    <a:pt x="443" y="173"/>
                  </a:lnTo>
                  <a:lnTo>
                    <a:pt x="437" y="173"/>
                  </a:lnTo>
                  <a:lnTo>
                    <a:pt x="433" y="173"/>
                  </a:lnTo>
                  <a:lnTo>
                    <a:pt x="430" y="173"/>
                  </a:lnTo>
                  <a:lnTo>
                    <a:pt x="422" y="173"/>
                  </a:lnTo>
                  <a:lnTo>
                    <a:pt x="416" y="171"/>
                  </a:lnTo>
                  <a:lnTo>
                    <a:pt x="409" y="169"/>
                  </a:lnTo>
                  <a:lnTo>
                    <a:pt x="403" y="169"/>
                  </a:lnTo>
                  <a:lnTo>
                    <a:pt x="397" y="167"/>
                  </a:lnTo>
                  <a:lnTo>
                    <a:pt x="393" y="167"/>
                  </a:lnTo>
                  <a:lnTo>
                    <a:pt x="388" y="163"/>
                  </a:lnTo>
                  <a:lnTo>
                    <a:pt x="384" y="163"/>
                  </a:lnTo>
                  <a:lnTo>
                    <a:pt x="380" y="162"/>
                  </a:lnTo>
                  <a:lnTo>
                    <a:pt x="378" y="160"/>
                  </a:lnTo>
                  <a:lnTo>
                    <a:pt x="374" y="158"/>
                  </a:lnTo>
                  <a:lnTo>
                    <a:pt x="372" y="158"/>
                  </a:lnTo>
                  <a:lnTo>
                    <a:pt x="371" y="158"/>
                  </a:lnTo>
                  <a:lnTo>
                    <a:pt x="367" y="158"/>
                  </a:lnTo>
                  <a:lnTo>
                    <a:pt x="363" y="158"/>
                  </a:lnTo>
                  <a:lnTo>
                    <a:pt x="359" y="160"/>
                  </a:lnTo>
                  <a:lnTo>
                    <a:pt x="353" y="160"/>
                  </a:lnTo>
                  <a:lnTo>
                    <a:pt x="350" y="160"/>
                  </a:lnTo>
                  <a:lnTo>
                    <a:pt x="344" y="160"/>
                  </a:lnTo>
                  <a:lnTo>
                    <a:pt x="340" y="160"/>
                  </a:lnTo>
                  <a:lnTo>
                    <a:pt x="334" y="160"/>
                  </a:lnTo>
                  <a:lnTo>
                    <a:pt x="331" y="160"/>
                  </a:lnTo>
                  <a:lnTo>
                    <a:pt x="327" y="160"/>
                  </a:lnTo>
                  <a:lnTo>
                    <a:pt x="323" y="160"/>
                  </a:lnTo>
                  <a:lnTo>
                    <a:pt x="319" y="160"/>
                  </a:lnTo>
                  <a:lnTo>
                    <a:pt x="317" y="160"/>
                  </a:lnTo>
                  <a:lnTo>
                    <a:pt x="313" y="158"/>
                  </a:lnTo>
                  <a:lnTo>
                    <a:pt x="312" y="158"/>
                  </a:lnTo>
                  <a:lnTo>
                    <a:pt x="310" y="158"/>
                  </a:lnTo>
                  <a:lnTo>
                    <a:pt x="310" y="160"/>
                  </a:lnTo>
                  <a:lnTo>
                    <a:pt x="310" y="162"/>
                  </a:lnTo>
                  <a:lnTo>
                    <a:pt x="308" y="165"/>
                  </a:lnTo>
                  <a:lnTo>
                    <a:pt x="304" y="169"/>
                  </a:lnTo>
                  <a:lnTo>
                    <a:pt x="298" y="173"/>
                  </a:lnTo>
                  <a:lnTo>
                    <a:pt x="294" y="175"/>
                  </a:lnTo>
                  <a:lnTo>
                    <a:pt x="289" y="177"/>
                  </a:lnTo>
                  <a:lnTo>
                    <a:pt x="285" y="177"/>
                  </a:lnTo>
                  <a:lnTo>
                    <a:pt x="281" y="179"/>
                  </a:lnTo>
                  <a:lnTo>
                    <a:pt x="275" y="181"/>
                  </a:lnTo>
                  <a:lnTo>
                    <a:pt x="270" y="181"/>
                  </a:lnTo>
                  <a:lnTo>
                    <a:pt x="266" y="181"/>
                  </a:lnTo>
                  <a:lnTo>
                    <a:pt x="260" y="182"/>
                  </a:lnTo>
                  <a:lnTo>
                    <a:pt x="256" y="182"/>
                  </a:lnTo>
                  <a:lnTo>
                    <a:pt x="253" y="184"/>
                  </a:lnTo>
                  <a:lnTo>
                    <a:pt x="249" y="184"/>
                  </a:lnTo>
                  <a:lnTo>
                    <a:pt x="245" y="184"/>
                  </a:lnTo>
                  <a:lnTo>
                    <a:pt x="241" y="184"/>
                  </a:lnTo>
                  <a:lnTo>
                    <a:pt x="239" y="184"/>
                  </a:lnTo>
                  <a:lnTo>
                    <a:pt x="237" y="186"/>
                  </a:lnTo>
                  <a:lnTo>
                    <a:pt x="234" y="192"/>
                  </a:lnTo>
                  <a:lnTo>
                    <a:pt x="230" y="196"/>
                  </a:lnTo>
                  <a:lnTo>
                    <a:pt x="228" y="201"/>
                  </a:lnTo>
                  <a:lnTo>
                    <a:pt x="222" y="205"/>
                  </a:lnTo>
                  <a:lnTo>
                    <a:pt x="218" y="209"/>
                  </a:lnTo>
                  <a:lnTo>
                    <a:pt x="215" y="215"/>
                  </a:lnTo>
                  <a:lnTo>
                    <a:pt x="211" y="219"/>
                  </a:lnTo>
                  <a:lnTo>
                    <a:pt x="207" y="224"/>
                  </a:lnTo>
                  <a:lnTo>
                    <a:pt x="203" y="228"/>
                  </a:lnTo>
                  <a:lnTo>
                    <a:pt x="194" y="234"/>
                  </a:lnTo>
                  <a:lnTo>
                    <a:pt x="190" y="239"/>
                  </a:lnTo>
                  <a:lnTo>
                    <a:pt x="186" y="241"/>
                  </a:lnTo>
                  <a:lnTo>
                    <a:pt x="184" y="249"/>
                  </a:lnTo>
                  <a:lnTo>
                    <a:pt x="182" y="251"/>
                  </a:lnTo>
                  <a:lnTo>
                    <a:pt x="182" y="257"/>
                  </a:lnTo>
                  <a:lnTo>
                    <a:pt x="184" y="260"/>
                  </a:lnTo>
                  <a:lnTo>
                    <a:pt x="184" y="266"/>
                  </a:lnTo>
                  <a:lnTo>
                    <a:pt x="184" y="270"/>
                  </a:lnTo>
                  <a:lnTo>
                    <a:pt x="186" y="274"/>
                  </a:lnTo>
                  <a:lnTo>
                    <a:pt x="186" y="278"/>
                  </a:lnTo>
                  <a:lnTo>
                    <a:pt x="186" y="283"/>
                  </a:lnTo>
                  <a:lnTo>
                    <a:pt x="188" y="289"/>
                  </a:lnTo>
                  <a:lnTo>
                    <a:pt x="190" y="291"/>
                  </a:lnTo>
                  <a:lnTo>
                    <a:pt x="190" y="291"/>
                  </a:lnTo>
                  <a:lnTo>
                    <a:pt x="190" y="295"/>
                  </a:lnTo>
                  <a:lnTo>
                    <a:pt x="190" y="298"/>
                  </a:lnTo>
                  <a:lnTo>
                    <a:pt x="190" y="306"/>
                  </a:lnTo>
                  <a:lnTo>
                    <a:pt x="190" y="310"/>
                  </a:lnTo>
                  <a:lnTo>
                    <a:pt x="188" y="314"/>
                  </a:lnTo>
                  <a:lnTo>
                    <a:pt x="188" y="317"/>
                  </a:lnTo>
                  <a:lnTo>
                    <a:pt x="188" y="321"/>
                  </a:lnTo>
                  <a:lnTo>
                    <a:pt x="186" y="325"/>
                  </a:lnTo>
                  <a:lnTo>
                    <a:pt x="184" y="331"/>
                  </a:lnTo>
                  <a:lnTo>
                    <a:pt x="182" y="335"/>
                  </a:lnTo>
                  <a:lnTo>
                    <a:pt x="180" y="340"/>
                  </a:lnTo>
                  <a:lnTo>
                    <a:pt x="175" y="348"/>
                  </a:lnTo>
                  <a:lnTo>
                    <a:pt x="171" y="354"/>
                  </a:lnTo>
                  <a:lnTo>
                    <a:pt x="169" y="359"/>
                  </a:lnTo>
                  <a:lnTo>
                    <a:pt x="165" y="365"/>
                  </a:lnTo>
                  <a:lnTo>
                    <a:pt x="163" y="369"/>
                  </a:lnTo>
                  <a:lnTo>
                    <a:pt x="163" y="373"/>
                  </a:lnTo>
                  <a:lnTo>
                    <a:pt x="163" y="374"/>
                  </a:lnTo>
                  <a:lnTo>
                    <a:pt x="163" y="376"/>
                  </a:lnTo>
                  <a:lnTo>
                    <a:pt x="165" y="376"/>
                  </a:lnTo>
                  <a:lnTo>
                    <a:pt x="167" y="382"/>
                  </a:lnTo>
                  <a:lnTo>
                    <a:pt x="165" y="386"/>
                  </a:lnTo>
                  <a:lnTo>
                    <a:pt x="165" y="390"/>
                  </a:lnTo>
                  <a:lnTo>
                    <a:pt x="163" y="395"/>
                  </a:lnTo>
                  <a:lnTo>
                    <a:pt x="159" y="401"/>
                  </a:lnTo>
                  <a:lnTo>
                    <a:pt x="154" y="407"/>
                  </a:lnTo>
                  <a:lnTo>
                    <a:pt x="146" y="409"/>
                  </a:lnTo>
                  <a:lnTo>
                    <a:pt x="140" y="409"/>
                  </a:lnTo>
                  <a:lnTo>
                    <a:pt x="137" y="407"/>
                  </a:lnTo>
                  <a:lnTo>
                    <a:pt x="131" y="405"/>
                  </a:lnTo>
                  <a:lnTo>
                    <a:pt x="127" y="403"/>
                  </a:lnTo>
                  <a:lnTo>
                    <a:pt x="125" y="401"/>
                  </a:lnTo>
                  <a:lnTo>
                    <a:pt x="125" y="4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5" name="Freeform 39"/>
            <p:cNvSpPr>
              <a:spLocks/>
            </p:cNvSpPr>
            <p:nvPr/>
          </p:nvSpPr>
          <p:spPr bwMode="auto">
            <a:xfrm>
              <a:off x="7339013" y="449263"/>
              <a:ext cx="30163" cy="57150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7" y="0"/>
                </a:cxn>
                <a:cxn ang="0">
                  <a:pos x="23" y="0"/>
                </a:cxn>
                <a:cxn ang="0">
                  <a:pos x="17" y="2"/>
                </a:cxn>
                <a:cxn ang="0">
                  <a:pos x="13" y="4"/>
                </a:cxn>
                <a:cxn ang="0">
                  <a:pos x="11" y="6"/>
                </a:cxn>
                <a:cxn ang="0">
                  <a:pos x="10" y="10"/>
                </a:cxn>
                <a:cxn ang="0">
                  <a:pos x="8" y="14"/>
                </a:cxn>
                <a:cxn ang="0">
                  <a:pos x="6" y="21"/>
                </a:cxn>
                <a:cxn ang="0">
                  <a:pos x="4" y="25"/>
                </a:cxn>
                <a:cxn ang="0">
                  <a:pos x="2" y="29"/>
                </a:cxn>
                <a:cxn ang="0">
                  <a:pos x="2" y="34"/>
                </a:cxn>
                <a:cxn ang="0">
                  <a:pos x="2" y="40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0" y="53"/>
                </a:cxn>
                <a:cxn ang="0">
                  <a:pos x="0" y="59"/>
                </a:cxn>
                <a:cxn ang="0">
                  <a:pos x="2" y="65"/>
                </a:cxn>
                <a:cxn ang="0">
                  <a:pos x="6" y="71"/>
                </a:cxn>
                <a:cxn ang="0">
                  <a:pos x="11" y="72"/>
                </a:cxn>
                <a:cxn ang="0">
                  <a:pos x="15" y="72"/>
                </a:cxn>
                <a:cxn ang="0">
                  <a:pos x="21" y="72"/>
                </a:cxn>
                <a:cxn ang="0">
                  <a:pos x="27" y="72"/>
                </a:cxn>
                <a:cxn ang="0">
                  <a:pos x="30" y="71"/>
                </a:cxn>
                <a:cxn ang="0">
                  <a:pos x="34" y="69"/>
                </a:cxn>
                <a:cxn ang="0">
                  <a:pos x="36" y="67"/>
                </a:cxn>
                <a:cxn ang="0">
                  <a:pos x="38" y="65"/>
                </a:cxn>
                <a:cxn ang="0">
                  <a:pos x="38" y="63"/>
                </a:cxn>
                <a:cxn ang="0">
                  <a:pos x="38" y="59"/>
                </a:cxn>
                <a:cxn ang="0">
                  <a:pos x="38" y="55"/>
                </a:cxn>
                <a:cxn ang="0">
                  <a:pos x="38" y="52"/>
                </a:cxn>
                <a:cxn ang="0">
                  <a:pos x="38" y="46"/>
                </a:cxn>
                <a:cxn ang="0">
                  <a:pos x="38" y="40"/>
                </a:cxn>
                <a:cxn ang="0">
                  <a:pos x="38" y="34"/>
                </a:cxn>
                <a:cxn ang="0">
                  <a:pos x="38" y="31"/>
                </a:cxn>
                <a:cxn ang="0">
                  <a:pos x="38" y="23"/>
                </a:cxn>
                <a:cxn ang="0">
                  <a:pos x="38" y="17"/>
                </a:cxn>
                <a:cxn ang="0">
                  <a:pos x="36" y="14"/>
                </a:cxn>
                <a:cxn ang="0">
                  <a:pos x="36" y="10"/>
                </a:cxn>
                <a:cxn ang="0">
                  <a:pos x="36" y="4"/>
                </a:cxn>
                <a:cxn ang="0">
                  <a:pos x="36" y="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38" h="72">
                  <a:moveTo>
                    <a:pt x="34" y="0"/>
                  </a:moveTo>
                  <a:lnTo>
                    <a:pt x="32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7" y="2"/>
                  </a:lnTo>
                  <a:lnTo>
                    <a:pt x="13" y="4"/>
                  </a:lnTo>
                  <a:lnTo>
                    <a:pt x="11" y="6"/>
                  </a:lnTo>
                  <a:lnTo>
                    <a:pt x="10" y="10"/>
                  </a:lnTo>
                  <a:lnTo>
                    <a:pt x="8" y="14"/>
                  </a:lnTo>
                  <a:lnTo>
                    <a:pt x="6" y="21"/>
                  </a:lnTo>
                  <a:lnTo>
                    <a:pt x="4" y="25"/>
                  </a:lnTo>
                  <a:lnTo>
                    <a:pt x="2" y="29"/>
                  </a:lnTo>
                  <a:lnTo>
                    <a:pt x="2" y="34"/>
                  </a:lnTo>
                  <a:lnTo>
                    <a:pt x="2" y="40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2" y="65"/>
                  </a:lnTo>
                  <a:lnTo>
                    <a:pt x="6" y="71"/>
                  </a:lnTo>
                  <a:lnTo>
                    <a:pt x="11" y="72"/>
                  </a:lnTo>
                  <a:lnTo>
                    <a:pt x="15" y="72"/>
                  </a:lnTo>
                  <a:lnTo>
                    <a:pt x="21" y="72"/>
                  </a:lnTo>
                  <a:lnTo>
                    <a:pt x="27" y="72"/>
                  </a:lnTo>
                  <a:lnTo>
                    <a:pt x="30" y="71"/>
                  </a:lnTo>
                  <a:lnTo>
                    <a:pt x="34" y="69"/>
                  </a:lnTo>
                  <a:lnTo>
                    <a:pt x="36" y="67"/>
                  </a:lnTo>
                  <a:lnTo>
                    <a:pt x="38" y="65"/>
                  </a:lnTo>
                  <a:lnTo>
                    <a:pt x="38" y="63"/>
                  </a:lnTo>
                  <a:lnTo>
                    <a:pt x="38" y="59"/>
                  </a:lnTo>
                  <a:lnTo>
                    <a:pt x="38" y="55"/>
                  </a:lnTo>
                  <a:lnTo>
                    <a:pt x="38" y="52"/>
                  </a:lnTo>
                  <a:lnTo>
                    <a:pt x="38" y="46"/>
                  </a:lnTo>
                  <a:lnTo>
                    <a:pt x="38" y="40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8" y="23"/>
                  </a:lnTo>
                  <a:lnTo>
                    <a:pt x="38" y="17"/>
                  </a:lnTo>
                  <a:lnTo>
                    <a:pt x="36" y="14"/>
                  </a:lnTo>
                  <a:lnTo>
                    <a:pt x="36" y="10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6" name="Freeform 40"/>
            <p:cNvSpPr>
              <a:spLocks/>
            </p:cNvSpPr>
            <p:nvPr/>
          </p:nvSpPr>
          <p:spPr bwMode="auto">
            <a:xfrm>
              <a:off x="7526338" y="427038"/>
              <a:ext cx="25400" cy="5715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1" y="0"/>
                </a:cxn>
                <a:cxn ang="0">
                  <a:pos x="6" y="2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7"/>
                </a:cxn>
                <a:cxn ang="0">
                  <a:pos x="0" y="24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0" y="43"/>
                </a:cxn>
                <a:cxn ang="0">
                  <a:pos x="0" y="47"/>
                </a:cxn>
                <a:cxn ang="0">
                  <a:pos x="0" y="51"/>
                </a:cxn>
                <a:cxn ang="0">
                  <a:pos x="2" y="55"/>
                </a:cxn>
                <a:cxn ang="0">
                  <a:pos x="4" y="61"/>
                </a:cxn>
                <a:cxn ang="0">
                  <a:pos x="6" y="66"/>
                </a:cxn>
                <a:cxn ang="0">
                  <a:pos x="9" y="68"/>
                </a:cxn>
                <a:cxn ang="0">
                  <a:pos x="15" y="70"/>
                </a:cxn>
                <a:cxn ang="0">
                  <a:pos x="23" y="72"/>
                </a:cxn>
                <a:cxn ang="0">
                  <a:pos x="28" y="70"/>
                </a:cxn>
                <a:cxn ang="0">
                  <a:pos x="32" y="64"/>
                </a:cxn>
                <a:cxn ang="0">
                  <a:pos x="32" y="62"/>
                </a:cxn>
                <a:cxn ang="0">
                  <a:pos x="32" y="59"/>
                </a:cxn>
                <a:cxn ang="0">
                  <a:pos x="32" y="53"/>
                </a:cxn>
                <a:cxn ang="0">
                  <a:pos x="32" y="49"/>
                </a:cxn>
                <a:cxn ang="0">
                  <a:pos x="32" y="43"/>
                </a:cxn>
                <a:cxn ang="0">
                  <a:pos x="30" y="38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28" y="23"/>
                </a:cxn>
                <a:cxn ang="0">
                  <a:pos x="28" y="17"/>
                </a:cxn>
                <a:cxn ang="0">
                  <a:pos x="27" y="13"/>
                </a:cxn>
                <a:cxn ang="0">
                  <a:pos x="27" y="9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32" h="72">
                  <a:moveTo>
                    <a:pt x="21" y="0"/>
                  </a:moveTo>
                  <a:lnTo>
                    <a:pt x="11" y="0"/>
                  </a:lnTo>
                  <a:lnTo>
                    <a:pt x="6" y="2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0" y="51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6" y="66"/>
                  </a:lnTo>
                  <a:lnTo>
                    <a:pt x="9" y="68"/>
                  </a:lnTo>
                  <a:lnTo>
                    <a:pt x="15" y="70"/>
                  </a:lnTo>
                  <a:lnTo>
                    <a:pt x="23" y="72"/>
                  </a:lnTo>
                  <a:lnTo>
                    <a:pt x="28" y="70"/>
                  </a:lnTo>
                  <a:lnTo>
                    <a:pt x="32" y="64"/>
                  </a:lnTo>
                  <a:lnTo>
                    <a:pt x="32" y="62"/>
                  </a:lnTo>
                  <a:lnTo>
                    <a:pt x="32" y="59"/>
                  </a:lnTo>
                  <a:lnTo>
                    <a:pt x="32" y="53"/>
                  </a:lnTo>
                  <a:lnTo>
                    <a:pt x="32" y="49"/>
                  </a:lnTo>
                  <a:lnTo>
                    <a:pt x="32" y="43"/>
                  </a:lnTo>
                  <a:lnTo>
                    <a:pt x="30" y="38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28" y="23"/>
                  </a:lnTo>
                  <a:lnTo>
                    <a:pt x="28" y="17"/>
                  </a:lnTo>
                  <a:lnTo>
                    <a:pt x="27" y="13"/>
                  </a:lnTo>
                  <a:lnTo>
                    <a:pt x="27" y="9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7" name="Freeform 41"/>
            <p:cNvSpPr>
              <a:spLocks/>
            </p:cNvSpPr>
            <p:nvPr/>
          </p:nvSpPr>
          <p:spPr bwMode="auto">
            <a:xfrm>
              <a:off x="7434263" y="536576"/>
              <a:ext cx="76200" cy="36513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82" y="3"/>
                </a:cxn>
                <a:cxn ang="0">
                  <a:pos x="74" y="7"/>
                </a:cxn>
                <a:cxn ang="0">
                  <a:pos x="70" y="11"/>
                </a:cxn>
                <a:cxn ang="0">
                  <a:pos x="66" y="13"/>
                </a:cxn>
                <a:cxn ang="0">
                  <a:pos x="61" y="15"/>
                </a:cxn>
                <a:cxn ang="0">
                  <a:pos x="55" y="17"/>
                </a:cxn>
                <a:cxn ang="0">
                  <a:pos x="49" y="17"/>
                </a:cxn>
                <a:cxn ang="0">
                  <a:pos x="46" y="17"/>
                </a:cxn>
                <a:cxn ang="0">
                  <a:pos x="40" y="17"/>
                </a:cxn>
                <a:cxn ang="0">
                  <a:pos x="36" y="17"/>
                </a:cxn>
                <a:cxn ang="0">
                  <a:pos x="30" y="17"/>
                </a:cxn>
                <a:cxn ang="0">
                  <a:pos x="25" y="17"/>
                </a:cxn>
                <a:cxn ang="0">
                  <a:pos x="21" y="17"/>
                </a:cxn>
                <a:cxn ang="0">
                  <a:pos x="17" y="17"/>
                </a:cxn>
                <a:cxn ang="0">
                  <a:pos x="11" y="17"/>
                </a:cxn>
                <a:cxn ang="0">
                  <a:pos x="8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0" y="19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11" y="30"/>
                </a:cxn>
                <a:cxn ang="0">
                  <a:pos x="17" y="32"/>
                </a:cxn>
                <a:cxn ang="0">
                  <a:pos x="21" y="34"/>
                </a:cxn>
                <a:cxn ang="0">
                  <a:pos x="25" y="36"/>
                </a:cxn>
                <a:cxn ang="0">
                  <a:pos x="30" y="39"/>
                </a:cxn>
                <a:cxn ang="0">
                  <a:pos x="36" y="39"/>
                </a:cxn>
                <a:cxn ang="0">
                  <a:pos x="40" y="41"/>
                </a:cxn>
                <a:cxn ang="0">
                  <a:pos x="46" y="43"/>
                </a:cxn>
                <a:cxn ang="0">
                  <a:pos x="49" y="45"/>
                </a:cxn>
                <a:cxn ang="0">
                  <a:pos x="57" y="45"/>
                </a:cxn>
                <a:cxn ang="0">
                  <a:pos x="65" y="45"/>
                </a:cxn>
                <a:cxn ang="0">
                  <a:pos x="70" y="41"/>
                </a:cxn>
                <a:cxn ang="0">
                  <a:pos x="74" y="36"/>
                </a:cxn>
                <a:cxn ang="0">
                  <a:pos x="80" y="32"/>
                </a:cxn>
                <a:cxn ang="0">
                  <a:pos x="86" y="26"/>
                </a:cxn>
                <a:cxn ang="0">
                  <a:pos x="89" y="20"/>
                </a:cxn>
                <a:cxn ang="0">
                  <a:pos x="93" y="15"/>
                </a:cxn>
                <a:cxn ang="0">
                  <a:pos x="95" y="13"/>
                </a:cxn>
                <a:cxn ang="0">
                  <a:pos x="97" y="11"/>
                </a:cxn>
                <a:cxn ang="0">
                  <a:pos x="89" y="0"/>
                </a:cxn>
                <a:cxn ang="0">
                  <a:pos x="89" y="0"/>
                </a:cxn>
              </a:cxnLst>
              <a:rect l="0" t="0" r="r" b="b"/>
              <a:pathLst>
                <a:path w="97" h="45">
                  <a:moveTo>
                    <a:pt x="89" y="0"/>
                  </a:moveTo>
                  <a:lnTo>
                    <a:pt x="82" y="3"/>
                  </a:lnTo>
                  <a:lnTo>
                    <a:pt x="74" y="7"/>
                  </a:lnTo>
                  <a:lnTo>
                    <a:pt x="70" y="11"/>
                  </a:lnTo>
                  <a:lnTo>
                    <a:pt x="66" y="13"/>
                  </a:lnTo>
                  <a:lnTo>
                    <a:pt x="61" y="15"/>
                  </a:lnTo>
                  <a:lnTo>
                    <a:pt x="55" y="17"/>
                  </a:lnTo>
                  <a:lnTo>
                    <a:pt x="49" y="17"/>
                  </a:lnTo>
                  <a:lnTo>
                    <a:pt x="46" y="17"/>
                  </a:lnTo>
                  <a:lnTo>
                    <a:pt x="40" y="17"/>
                  </a:lnTo>
                  <a:lnTo>
                    <a:pt x="36" y="17"/>
                  </a:lnTo>
                  <a:lnTo>
                    <a:pt x="30" y="17"/>
                  </a:lnTo>
                  <a:lnTo>
                    <a:pt x="25" y="17"/>
                  </a:lnTo>
                  <a:lnTo>
                    <a:pt x="21" y="17"/>
                  </a:lnTo>
                  <a:lnTo>
                    <a:pt x="17" y="17"/>
                  </a:lnTo>
                  <a:lnTo>
                    <a:pt x="11" y="17"/>
                  </a:lnTo>
                  <a:lnTo>
                    <a:pt x="8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0" y="19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11" y="30"/>
                  </a:lnTo>
                  <a:lnTo>
                    <a:pt x="17" y="32"/>
                  </a:lnTo>
                  <a:lnTo>
                    <a:pt x="21" y="34"/>
                  </a:lnTo>
                  <a:lnTo>
                    <a:pt x="25" y="36"/>
                  </a:lnTo>
                  <a:lnTo>
                    <a:pt x="30" y="39"/>
                  </a:lnTo>
                  <a:lnTo>
                    <a:pt x="36" y="39"/>
                  </a:lnTo>
                  <a:lnTo>
                    <a:pt x="40" y="41"/>
                  </a:lnTo>
                  <a:lnTo>
                    <a:pt x="46" y="43"/>
                  </a:lnTo>
                  <a:lnTo>
                    <a:pt x="49" y="45"/>
                  </a:lnTo>
                  <a:lnTo>
                    <a:pt x="57" y="45"/>
                  </a:lnTo>
                  <a:lnTo>
                    <a:pt x="65" y="45"/>
                  </a:lnTo>
                  <a:lnTo>
                    <a:pt x="70" y="41"/>
                  </a:lnTo>
                  <a:lnTo>
                    <a:pt x="74" y="36"/>
                  </a:lnTo>
                  <a:lnTo>
                    <a:pt x="80" y="32"/>
                  </a:lnTo>
                  <a:lnTo>
                    <a:pt x="86" y="26"/>
                  </a:lnTo>
                  <a:lnTo>
                    <a:pt x="89" y="20"/>
                  </a:lnTo>
                  <a:lnTo>
                    <a:pt x="93" y="15"/>
                  </a:lnTo>
                  <a:lnTo>
                    <a:pt x="95" y="13"/>
                  </a:lnTo>
                  <a:lnTo>
                    <a:pt x="97" y="11"/>
                  </a:lnTo>
                  <a:lnTo>
                    <a:pt x="89" y="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8" name="Freeform 42"/>
            <p:cNvSpPr>
              <a:spLocks/>
            </p:cNvSpPr>
            <p:nvPr/>
          </p:nvSpPr>
          <p:spPr bwMode="auto">
            <a:xfrm>
              <a:off x="7262813" y="563563"/>
              <a:ext cx="207963" cy="71438"/>
            </a:xfrm>
            <a:custGeom>
              <a:avLst/>
              <a:gdLst/>
              <a:ahLst/>
              <a:cxnLst>
                <a:cxn ang="0">
                  <a:pos x="53" y="2"/>
                </a:cxn>
                <a:cxn ang="0">
                  <a:pos x="46" y="4"/>
                </a:cxn>
                <a:cxn ang="0">
                  <a:pos x="36" y="9"/>
                </a:cxn>
                <a:cxn ang="0">
                  <a:pos x="27" y="15"/>
                </a:cxn>
                <a:cxn ang="0">
                  <a:pos x="17" y="21"/>
                </a:cxn>
                <a:cxn ang="0">
                  <a:pos x="8" y="28"/>
                </a:cxn>
                <a:cxn ang="0">
                  <a:pos x="0" y="38"/>
                </a:cxn>
                <a:cxn ang="0">
                  <a:pos x="2" y="43"/>
                </a:cxn>
                <a:cxn ang="0">
                  <a:pos x="13" y="47"/>
                </a:cxn>
                <a:cxn ang="0">
                  <a:pos x="27" y="49"/>
                </a:cxn>
                <a:cxn ang="0">
                  <a:pos x="36" y="49"/>
                </a:cxn>
                <a:cxn ang="0">
                  <a:pos x="55" y="45"/>
                </a:cxn>
                <a:cxn ang="0">
                  <a:pos x="61" y="49"/>
                </a:cxn>
                <a:cxn ang="0">
                  <a:pos x="67" y="55"/>
                </a:cxn>
                <a:cxn ang="0">
                  <a:pos x="76" y="63"/>
                </a:cxn>
                <a:cxn ang="0">
                  <a:pos x="86" y="68"/>
                </a:cxn>
                <a:cxn ang="0">
                  <a:pos x="95" y="76"/>
                </a:cxn>
                <a:cxn ang="0">
                  <a:pos x="106" y="82"/>
                </a:cxn>
                <a:cxn ang="0">
                  <a:pos x="120" y="85"/>
                </a:cxn>
                <a:cxn ang="0">
                  <a:pos x="131" y="89"/>
                </a:cxn>
                <a:cxn ang="0">
                  <a:pos x="145" y="89"/>
                </a:cxn>
                <a:cxn ang="0">
                  <a:pos x="160" y="89"/>
                </a:cxn>
                <a:cxn ang="0">
                  <a:pos x="177" y="89"/>
                </a:cxn>
                <a:cxn ang="0">
                  <a:pos x="190" y="85"/>
                </a:cxn>
                <a:cxn ang="0">
                  <a:pos x="203" y="83"/>
                </a:cxn>
                <a:cxn ang="0">
                  <a:pos x="215" y="82"/>
                </a:cxn>
                <a:cxn ang="0">
                  <a:pos x="223" y="82"/>
                </a:cxn>
                <a:cxn ang="0">
                  <a:pos x="236" y="74"/>
                </a:cxn>
                <a:cxn ang="0">
                  <a:pos x="251" y="68"/>
                </a:cxn>
                <a:cxn ang="0">
                  <a:pos x="261" y="61"/>
                </a:cxn>
                <a:cxn ang="0">
                  <a:pos x="261" y="59"/>
                </a:cxn>
                <a:cxn ang="0">
                  <a:pos x="253" y="61"/>
                </a:cxn>
                <a:cxn ang="0">
                  <a:pos x="240" y="63"/>
                </a:cxn>
                <a:cxn ang="0">
                  <a:pos x="232" y="64"/>
                </a:cxn>
                <a:cxn ang="0">
                  <a:pos x="223" y="66"/>
                </a:cxn>
                <a:cxn ang="0">
                  <a:pos x="213" y="68"/>
                </a:cxn>
                <a:cxn ang="0">
                  <a:pos x="203" y="70"/>
                </a:cxn>
                <a:cxn ang="0">
                  <a:pos x="194" y="72"/>
                </a:cxn>
                <a:cxn ang="0">
                  <a:pos x="183" y="74"/>
                </a:cxn>
                <a:cxn ang="0">
                  <a:pos x="173" y="74"/>
                </a:cxn>
                <a:cxn ang="0">
                  <a:pos x="164" y="76"/>
                </a:cxn>
                <a:cxn ang="0">
                  <a:pos x="152" y="76"/>
                </a:cxn>
                <a:cxn ang="0">
                  <a:pos x="145" y="76"/>
                </a:cxn>
                <a:cxn ang="0">
                  <a:pos x="131" y="74"/>
                </a:cxn>
                <a:cxn ang="0">
                  <a:pos x="120" y="66"/>
                </a:cxn>
                <a:cxn ang="0">
                  <a:pos x="106" y="61"/>
                </a:cxn>
                <a:cxn ang="0">
                  <a:pos x="97" y="55"/>
                </a:cxn>
                <a:cxn ang="0">
                  <a:pos x="87" y="47"/>
                </a:cxn>
                <a:cxn ang="0">
                  <a:pos x="80" y="42"/>
                </a:cxn>
                <a:cxn ang="0">
                  <a:pos x="74" y="36"/>
                </a:cxn>
                <a:cxn ang="0">
                  <a:pos x="68" y="32"/>
                </a:cxn>
                <a:cxn ang="0">
                  <a:pos x="78" y="28"/>
                </a:cxn>
                <a:cxn ang="0">
                  <a:pos x="86" y="17"/>
                </a:cxn>
                <a:cxn ang="0">
                  <a:pos x="74" y="4"/>
                </a:cxn>
                <a:cxn ang="0">
                  <a:pos x="65" y="0"/>
                </a:cxn>
                <a:cxn ang="0">
                  <a:pos x="55" y="2"/>
                </a:cxn>
              </a:cxnLst>
              <a:rect l="0" t="0" r="r" b="b"/>
              <a:pathLst>
                <a:path w="261" h="89">
                  <a:moveTo>
                    <a:pt x="55" y="2"/>
                  </a:moveTo>
                  <a:lnTo>
                    <a:pt x="53" y="2"/>
                  </a:lnTo>
                  <a:lnTo>
                    <a:pt x="49" y="2"/>
                  </a:lnTo>
                  <a:lnTo>
                    <a:pt x="46" y="4"/>
                  </a:lnTo>
                  <a:lnTo>
                    <a:pt x="42" y="5"/>
                  </a:lnTo>
                  <a:lnTo>
                    <a:pt x="36" y="9"/>
                  </a:lnTo>
                  <a:lnTo>
                    <a:pt x="32" y="11"/>
                  </a:lnTo>
                  <a:lnTo>
                    <a:pt x="27" y="15"/>
                  </a:lnTo>
                  <a:lnTo>
                    <a:pt x="23" y="19"/>
                  </a:lnTo>
                  <a:lnTo>
                    <a:pt x="17" y="21"/>
                  </a:lnTo>
                  <a:lnTo>
                    <a:pt x="11" y="24"/>
                  </a:lnTo>
                  <a:lnTo>
                    <a:pt x="8" y="28"/>
                  </a:lnTo>
                  <a:lnTo>
                    <a:pt x="4" y="32"/>
                  </a:lnTo>
                  <a:lnTo>
                    <a:pt x="0" y="38"/>
                  </a:lnTo>
                  <a:lnTo>
                    <a:pt x="0" y="43"/>
                  </a:lnTo>
                  <a:lnTo>
                    <a:pt x="2" y="43"/>
                  </a:lnTo>
                  <a:lnTo>
                    <a:pt x="8" y="47"/>
                  </a:lnTo>
                  <a:lnTo>
                    <a:pt x="13" y="47"/>
                  </a:lnTo>
                  <a:lnTo>
                    <a:pt x="21" y="49"/>
                  </a:lnTo>
                  <a:lnTo>
                    <a:pt x="27" y="49"/>
                  </a:lnTo>
                  <a:lnTo>
                    <a:pt x="32" y="49"/>
                  </a:lnTo>
                  <a:lnTo>
                    <a:pt x="36" y="49"/>
                  </a:lnTo>
                  <a:lnTo>
                    <a:pt x="38" y="51"/>
                  </a:lnTo>
                  <a:lnTo>
                    <a:pt x="55" y="45"/>
                  </a:lnTo>
                  <a:lnTo>
                    <a:pt x="57" y="45"/>
                  </a:lnTo>
                  <a:lnTo>
                    <a:pt x="61" y="49"/>
                  </a:lnTo>
                  <a:lnTo>
                    <a:pt x="63" y="51"/>
                  </a:lnTo>
                  <a:lnTo>
                    <a:pt x="67" y="55"/>
                  </a:lnTo>
                  <a:lnTo>
                    <a:pt x="70" y="59"/>
                  </a:lnTo>
                  <a:lnTo>
                    <a:pt x="76" y="63"/>
                  </a:lnTo>
                  <a:lnTo>
                    <a:pt x="80" y="64"/>
                  </a:lnTo>
                  <a:lnTo>
                    <a:pt x="86" y="68"/>
                  </a:lnTo>
                  <a:lnTo>
                    <a:pt x="89" y="72"/>
                  </a:lnTo>
                  <a:lnTo>
                    <a:pt x="95" y="76"/>
                  </a:lnTo>
                  <a:lnTo>
                    <a:pt x="101" y="78"/>
                  </a:lnTo>
                  <a:lnTo>
                    <a:pt x="106" y="82"/>
                  </a:lnTo>
                  <a:lnTo>
                    <a:pt x="112" y="83"/>
                  </a:lnTo>
                  <a:lnTo>
                    <a:pt x="120" y="85"/>
                  </a:lnTo>
                  <a:lnTo>
                    <a:pt x="124" y="87"/>
                  </a:lnTo>
                  <a:lnTo>
                    <a:pt x="131" y="89"/>
                  </a:lnTo>
                  <a:lnTo>
                    <a:pt x="139" y="89"/>
                  </a:lnTo>
                  <a:lnTo>
                    <a:pt x="145" y="89"/>
                  </a:lnTo>
                  <a:lnTo>
                    <a:pt x="152" y="89"/>
                  </a:lnTo>
                  <a:lnTo>
                    <a:pt x="160" y="89"/>
                  </a:lnTo>
                  <a:lnTo>
                    <a:pt x="167" y="89"/>
                  </a:lnTo>
                  <a:lnTo>
                    <a:pt x="177" y="89"/>
                  </a:lnTo>
                  <a:lnTo>
                    <a:pt x="183" y="87"/>
                  </a:lnTo>
                  <a:lnTo>
                    <a:pt x="190" y="85"/>
                  </a:lnTo>
                  <a:lnTo>
                    <a:pt x="196" y="85"/>
                  </a:lnTo>
                  <a:lnTo>
                    <a:pt x="203" y="83"/>
                  </a:lnTo>
                  <a:lnTo>
                    <a:pt x="209" y="82"/>
                  </a:lnTo>
                  <a:lnTo>
                    <a:pt x="215" y="82"/>
                  </a:lnTo>
                  <a:lnTo>
                    <a:pt x="219" y="82"/>
                  </a:lnTo>
                  <a:lnTo>
                    <a:pt x="223" y="82"/>
                  </a:lnTo>
                  <a:lnTo>
                    <a:pt x="228" y="78"/>
                  </a:lnTo>
                  <a:lnTo>
                    <a:pt x="236" y="74"/>
                  </a:lnTo>
                  <a:lnTo>
                    <a:pt x="243" y="70"/>
                  </a:lnTo>
                  <a:lnTo>
                    <a:pt x="251" y="68"/>
                  </a:lnTo>
                  <a:lnTo>
                    <a:pt x="255" y="64"/>
                  </a:lnTo>
                  <a:lnTo>
                    <a:pt x="261" y="61"/>
                  </a:lnTo>
                  <a:lnTo>
                    <a:pt x="261" y="59"/>
                  </a:lnTo>
                  <a:lnTo>
                    <a:pt x="261" y="59"/>
                  </a:lnTo>
                  <a:lnTo>
                    <a:pt x="257" y="59"/>
                  </a:lnTo>
                  <a:lnTo>
                    <a:pt x="253" y="61"/>
                  </a:lnTo>
                  <a:lnTo>
                    <a:pt x="247" y="61"/>
                  </a:lnTo>
                  <a:lnTo>
                    <a:pt x="240" y="63"/>
                  </a:lnTo>
                  <a:lnTo>
                    <a:pt x="236" y="63"/>
                  </a:lnTo>
                  <a:lnTo>
                    <a:pt x="232" y="64"/>
                  </a:lnTo>
                  <a:lnTo>
                    <a:pt x="226" y="64"/>
                  </a:lnTo>
                  <a:lnTo>
                    <a:pt x="223" y="66"/>
                  </a:lnTo>
                  <a:lnTo>
                    <a:pt x="219" y="66"/>
                  </a:lnTo>
                  <a:lnTo>
                    <a:pt x="213" y="68"/>
                  </a:lnTo>
                  <a:lnTo>
                    <a:pt x="209" y="68"/>
                  </a:lnTo>
                  <a:lnTo>
                    <a:pt x="203" y="70"/>
                  </a:lnTo>
                  <a:lnTo>
                    <a:pt x="198" y="70"/>
                  </a:lnTo>
                  <a:lnTo>
                    <a:pt x="194" y="72"/>
                  </a:lnTo>
                  <a:lnTo>
                    <a:pt x="188" y="72"/>
                  </a:lnTo>
                  <a:lnTo>
                    <a:pt x="183" y="74"/>
                  </a:lnTo>
                  <a:lnTo>
                    <a:pt x="177" y="74"/>
                  </a:lnTo>
                  <a:lnTo>
                    <a:pt x="173" y="74"/>
                  </a:lnTo>
                  <a:lnTo>
                    <a:pt x="167" y="74"/>
                  </a:lnTo>
                  <a:lnTo>
                    <a:pt x="164" y="76"/>
                  </a:lnTo>
                  <a:lnTo>
                    <a:pt x="158" y="76"/>
                  </a:lnTo>
                  <a:lnTo>
                    <a:pt x="152" y="76"/>
                  </a:lnTo>
                  <a:lnTo>
                    <a:pt x="148" y="76"/>
                  </a:lnTo>
                  <a:lnTo>
                    <a:pt x="145" y="76"/>
                  </a:lnTo>
                  <a:lnTo>
                    <a:pt x="137" y="74"/>
                  </a:lnTo>
                  <a:lnTo>
                    <a:pt x="131" y="74"/>
                  </a:lnTo>
                  <a:lnTo>
                    <a:pt x="124" y="70"/>
                  </a:lnTo>
                  <a:lnTo>
                    <a:pt x="120" y="66"/>
                  </a:lnTo>
                  <a:lnTo>
                    <a:pt x="112" y="64"/>
                  </a:lnTo>
                  <a:lnTo>
                    <a:pt x="106" y="61"/>
                  </a:lnTo>
                  <a:lnTo>
                    <a:pt x="103" y="57"/>
                  </a:lnTo>
                  <a:lnTo>
                    <a:pt x="97" y="55"/>
                  </a:lnTo>
                  <a:lnTo>
                    <a:pt x="91" y="51"/>
                  </a:lnTo>
                  <a:lnTo>
                    <a:pt x="87" y="47"/>
                  </a:lnTo>
                  <a:lnTo>
                    <a:pt x="84" y="43"/>
                  </a:lnTo>
                  <a:lnTo>
                    <a:pt x="80" y="42"/>
                  </a:lnTo>
                  <a:lnTo>
                    <a:pt x="76" y="40"/>
                  </a:lnTo>
                  <a:lnTo>
                    <a:pt x="74" y="36"/>
                  </a:lnTo>
                  <a:lnTo>
                    <a:pt x="70" y="34"/>
                  </a:lnTo>
                  <a:lnTo>
                    <a:pt x="68" y="32"/>
                  </a:lnTo>
                  <a:lnTo>
                    <a:pt x="72" y="32"/>
                  </a:lnTo>
                  <a:lnTo>
                    <a:pt x="78" y="28"/>
                  </a:lnTo>
                  <a:lnTo>
                    <a:pt x="84" y="23"/>
                  </a:lnTo>
                  <a:lnTo>
                    <a:pt x="86" y="17"/>
                  </a:lnTo>
                  <a:lnTo>
                    <a:pt x="82" y="9"/>
                  </a:lnTo>
                  <a:lnTo>
                    <a:pt x="74" y="4"/>
                  </a:lnTo>
                  <a:lnTo>
                    <a:pt x="68" y="2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55" y="2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9" name="Freeform 43"/>
            <p:cNvSpPr>
              <a:spLocks/>
            </p:cNvSpPr>
            <p:nvPr/>
          </p:nvSpPr>
          <p:spPr bwMode="auto">
            <a:xfrm>
              <a:off x="7031038" y="654051"/>
              <a:ext cx="603250" cy="577850"/>
            </a:xfrm>
            <a:custGeom>
              <a:avLst/>
              <a:gdLst/>
              <a:ahLst/>
              <a:cxnLst>
                <a:cxn ang="0">
                  <a:pos x="148" y="11"/>
                </a:cxn>
                <a:cxn ang="0">
                  <a:pos x="108" y="40"/>
                </a:cxn>
                <a:cxn ang="0">
                  <a:pos x="67" y="84"/>
                </a:cxn>
                <a:cxn ang="0">
                  <a:pos x="48" y="114"/>
                </a:cxn>
                <a:cxn ang="0">
                  <a:pos x="30" y="150"/>
                </a:cxn>
                <a:cxn ang="0">
                  <a:pos x="19" y="192"/>
                </a:cxn>
                <a:cxn ang="0">
                  <a:pos x="9" y="247"/>
                </a:cxn>
                <a:cxn ang="0">
                  <a:pos x="4" y="308"/>
                </a:cxn>
                <a:cxn ang="0">
                  <a:pos x="0" y="374"/>
                </a:cxn>
                <a:cxn ang="0">
                  <a:pos x="0" y="439"/>
                </a:cxn>
                <a:cxn ang="0">
                  <a:pos x="0" y="502"/>
                </a:cxn>
                <a:cxn ang="0">
                  <a:pos x="0" y="553"/>
                </a:cxn>
                <a:cxn ang="0">
                  <a:pos x="2" y="593"/>
                </a:cxn>
                <a:cxn ang="0">
                  <a:pos x="4" y="624"/>
                </a:cxn>
                <a:cxn ang="0">
                  <a:pos x="36" y="646"/>
                </a:cxn>
                <a:cxn ang="0">
                  <a:pos x="68" y="662"/>
                </a:cxn>
                <a:cxn ang="0">
                  <a:pos x="110" y="677"/>
                </a:cxn>
                <a:cxn ang="0">
                  <a:pos x="162" y="692"/>
                </a:cxn>
                <a:cxn ang="0">
                  <a:pos x="221" y="707"/>
                </a:cxn>
                <a:cxn ang="0">
                  <a:pos x="285" y="719"/>
                </a:cxn>
                <a:cxn ang="0">
                  <a:pos x="356" y="724"/>
                </a:cxn>
                <a:cxn ang="0">
                  <a:pos x="430" y="724"/>
                </a:cxn>
                <a:cxn ang="0">
                  <a:pos x="500" y="719"/>
                </a:cxn>
                <a:cxn ang="0">
                  <a:pos x="561" y="709"/>
                </a:cxn>
                <a:cxn ang="0">
                  <a:pos x="614" y="698"/>
                </a:cxn>
                <a:cxn ang="0">
                  <a:pos x="658" y="684"/>
                </a:cxn>
                <a:cxn ang="0">
                  <a:pos x="696" y="669"/>
                </a:cxn>
                <a:cxn ang="0">
                  <a:pos x="732" y="652"/>
                </a:cxn>
                <a:cxn ang="0">
                  <a:pos x="761" y="637"/>
                </a:cxn>
                <a:cxn ang="0">
                  <a:pos x="734" y="633"/>
                </a:cxn>
                <a:cxn ang="0">
                  <a:pos x="696" y="646"/>
                </a:cxn>
                <a:cxn ang="0">
                  <a:pos x="656" y="660"/>
                </a:cxn>
                <a:cxn ang="0">
                  <a:pos x="611" y="671"/>
                </a:cxn>
                <a:cxn ang="0">
                  <a:pos x="563" y="684"/>
                </a:cxn>
                <a:cxn ang="0">
                  <a:pos x="516" y="696"/>
                </a:cxn>
                <a:cxn ang="0">
                  <a:pos x="468" y="703"/>
                </a:cxn>
                <a:cxn ang="0">
                  <a:pos x="426" y="707"/>
                </a:cxn>
                <a:cxn ang="0">
                  <a:pos x="386" y="707"/>
                </a:cxn>
                <a:cxn ang="0">
                  <a:pos x="340" y="702"/>
                </a:cxn>
                <a:cxn ang="0">
                  <a:pos x="291" y="694"/>
                </a:cxn>
                <a:cxn ang="0">
                  <a:pos x="242" y="682"/>
                </a:cxn>
                <a:cxn ang="0">
                  <a:pos x="192" y="671"/>
                </a:cxn>
                <a:cxn ang="0">
                  <a:pos x="145" y="656"/>
                </a:cxn>
                <a:cxn ang="0">
                  <a:pos x="105" y="643"/>
                </a:cxn>
                <a:cxn ang="0">
                  <a:pos x="68" y="625"/>
                </a:cxn>
                <a:cxn ang="0">
                  <a:pos x="38" y="601"/>
                </a:cxn>
                <a:cxn ang="0">
                  <a:pos x="34" y="570"/>
                </a:cxn>
                <a:cxn ang="0">
                  <a:pos x="32" y="527"/>
                </a:cxn>
                <a:cxn ang="0">
                  <a:pos x="30" y="471"/>
                </a:cxn>
                <a:cxn ang="0">
                  <a:pos x="30" y="409"/>
                </a:cxn>
                <a:cxn ang="0">
                  <a:pos x="30" y="344"/>
                </a:cxn>
                <a:cxn ang="0">
                  <a:pos x="34" y="279"/>
                </a:cxn>
                <a:cxn ang="0">
                  <a:pos x="42" y="220"/>
                </a:cxn>
                <a:cxn ang="0">
                  <a:pos x="55" y="169"/>
                </a:cxn>
                <a:cxn ang="0">
                  <a:pos x="72" y="131"/>
                </a:cxn>
                <a:cxn ang="0">
                  <a:pos x="89" y="99"/>
                </a:cxn>
                <a:cxn ang="0">
                  <a:pos x="122" y="61"/>
                </a:cxn>
                <a:cxn ang="0">
                  <a:pos x="156" y="32"/>
                </a:cxn>
                <a:cxn ang="0">
                  <a:pos x="190" y="17"/>
                </a:cxn>
              </a:cxnLst>
              <a:rect l="0" t="0" r="r" b="b"/>
              <a:pathLst>
                <a:path w="761" h="726">
                  <a:moveTo>
                    <a:pt x="175" y="0"/>
                  </a:moveTo>
                  <a:lnTo>
                    <a:pt x="175" y="0"/>
                  </a:lnTo>
                  <a:lnTo>
                    <a:pt x="171" y="2"/>
                  </a:lnTo>
                  <a:lnTo>
                    <a:pt x="164" y="4"/>
                  </a:lnTo>
                  <a:lnTo>
                    <a:pt x="158" y="7"/>
                  </a:lnTo>
                  <a:lnTo>
                    <a:pt x="152" y="9"/>
                  </a:lnTo>
                  <a:lnTo>
                    <a:pt x="148" y="11"/>
                  </a:lnTo>
                  <a:lnTo>
                    <a:pt x="143" y="15"/>
                  </a:lnTo>
                  <a:lnTo>
                    <a:pt x="139" y="19"/>
                  </a:lnTo>
                  <a:lnTo>
                    <a:pt x="133" y="21"/>
                  </a:lnTo>
                  <a:lnTo>
                    <a:pt x="127" y="25"/>
                  </a:lnTo>
                  <a:lnTo>
                    <a:pt x="122" y="30"/>
                  </a:lnTo>
                  <a:lnTo>
                    <a:pt x="116" y="34"/>
                  </a:lnTo>
                  <a:lnTo>
                    <a:pt x="108" y="40"/>
                  </a:lnTo>
                  <a:lnTo>
                    <a:pt x="103" y="44"/>
                  </a:lnTo>
                  <a:lnTo>
                    <a:pt x="97" y="49"/>
                  </a:lnTo>
                  <a:lnTo>
                    <a:pt x="91" y="55"/>
                  </a:lnTo>
                  <a:lnTo>
                    <a:pt x="84" y="63"/>
                  </a:lnTo>
                  <a:lnTo>
                    <a:pt x="78" y="68"/>
                  </a:lnTo>
                  <a:lnTo>
                    <a:pt x="72" y="76"/>
                  </a:lnTo>
                  <a:lnTo>
                    <a:pt x="67" y="84"/>
                  </a:lnTo>
                  <a:lnTo>
                    <a:pt x="63" y="87"/>
                  </a:lnTo>
                  <a:lnTo>
                    <a:pt x="59" y="91"/>
                  </a:lnTo>
                  <a:lnTo>
                    <a:pt x="57" y="97"/>
                  </a:lnTo>
                  <a:lnTo>
                    <a:pt x="55" y="101"/>
                  </a:lnTo>
                  <a:lnTo>
                    <a:pt x="51" y="104"/>
                  </a:lnTo>
                  <a:lnTo>
                    <a:pt x="49" y="108"/>
                  </a:lnTo>
                  <a:lnTo>
                    <a:pt x="48" y="114"/>
                  </a:lnTo>
                  <a:lnTo>
                    <a:pt x="44" y="120"/>
                  </a:lnTo>
                  <a:lnTo>
                    <a:pt x="42" y="123"/>
                  </a:lnTo>
                  <a:lnTo>
                    <a:pt x="40" y="129"/>
                  </a:lnTo>
                  <a:lnTo>
                    <a:pt x="36" y="133"/>
                  </a:lnTo>
                  <a:lnTo>
                    <a:pt x="34" y="139"/>
                  </a:lnTo>
                  <a:lnTo>
                    <a:pt x="32" y="142"/>
                  </a:lnTo>
                  <a:lnTo>
                    <a:pt x="30" y="150"/>
                  </a:lnTo>
                  <a:lnTo>
                    <a:pt x="28" y="156"/>
                  </a:lnTo>
                  <a:lnTo>
                    <a:pt x="27" y="161"/>
                  </a:lnTo>
                  <a:lnTo>
                    <a:pt x="25" y="165"/>
                  </a:lnTo>
                  <a:lnTo>
                    <a:pt x="23" y="171"/>
                  </a:lnTo>
                  <a:lnTo>
                    <a:pt x="21" y="179"/>
                  </a:lnTo>
                  <a:lnTo>
                    <a:pt x="19" y="184"/>
                  </a:lnTo>
                  <a:lnTo>
                    <a:pt x="19" y="192"/>
                  </a:lnTo>
                  <a:lnTo>
                    <a:pt x="17" y="200"/>
                  </a:lnTo>
                  <a:lnTo>
                    <a:pt x="15" y="207"/>
                  </a:lnTo>
                  <a:lnTo>
                    <a:pt x="13" y="215"/>
                  </a:lnTo>
                  <a:lnTo>
                    <a:pt x="13" y="222"/>
                  </a:lnTo>
                  <a:lnTo>
                    <a:pt x="11" y="230"/>
                  </a:lnTo>
                  <a:lnTo>
                    <a:pt x="9" y="238"/>
                  </a:lnTo>
                  <a:lnTo>
                    <a:pt x="9" y="247"/>
                  </a:lnTo>
                  <a:lnTo>
                    <a:pt x="8" y="255"/>
                  </a:lnTo>
                  <a:lnTo>
                    <a:pt x="8" y="262"/>
                  </a:lnTo>
                  <a:lnTo>
                    <a:pt x="6" y="272"/>
                  </a:lnTo>
                  <a:lnTo>
                    <a:pt x="6" y="281"/>
                  </a:lnTo>
                  <a:lnTo>
                    <a:pt x="6" y="291"/>
                  </a:lnTo>
                  <a:lnTo>
                    <a:pt x="4" y="298"/>
                  </a:lnTo>
                  <a:lnTo>
                    <a:pt x="4" y="308"/>
                  </a:lnTo>
                  <a:lnTo>
                    <a:pt x="4" y="317"/>
                  </a:lnTo>
                  <a:lnTo>
                    <a:pt x="2" y="327"/>
                  </a:lnTo>
                  <a:lnTo>
                    <a:pt x="2" y="336"/>
                  </a:lnTo>
                  <a:lnTo>
                    <a:pt x="2" y="346"/>
                  </a:lnTo>
                  <a:lnTo>
                    <a:pt x="2" y="355"/>
                  </a:lnTo>
                  <a:lnTo>
                    <a:pt x="0" y="365"/>
                  </a:lnTo>
                  <a:lnTo>
                    <a:pt x="0" y="374"/>
                  </a:lnTo>
                  <a:lnTo>
                    <a:pt x="0" y="384"/>
                  </a:lnTo>
                  <a:lnTo>
                    <a:pt x="0" y="393"/>
                  </a:lnTo>
                  <a:lnTo>
                    <a:pt x="0" y="403"/>
                  </a:lnTo>
                  <a:lnTo>
                    <a:pt x="0" y="412"/>
                  </a:lnTo>
                  <a:lnTo>
                    <a:pt x="0" y="422"/>
                  </a:lnTo>
                  <a:lnTo>
                    <a:pt x="0" y="431"/>
                  </a:lnTo>
                  <a:lnTo>
                    <a:pt x="0" y="439"/>
                  </a:lnTo>
                  <a:lnTo>
                    <a:pt x="0" y="449"/>
                  </a:lnTo>
                  <a:lnTo>
                    <a:pt x="0" y="458"/>
                  </a:lnTo>
                  <a:lnTo>
                    <a:pt x="0" y="468"/>
                  </a:lnTo>
                  <a:lnTo>
                    <a:pt x="0" y="475"/>
                  </a:lnTo>
                  <a:lnTo>
                    <a:pt x="0" y="485"/>
                  </a:lnTo>
                  <a:lnTo>
                    <a:pt x="0" y="492"/>
                  </a:lnTo>
                  <a:lnTo>
                    <a:pt x="0" y="502"/>
                  </a:lnTo>
                  <a:lnTo>
                    <a:pt x="0" y="509"/>
                  </a:lnTo>
                  <a:lnTo>
                    <a:pt x="0" y="517"/>
                  </a:lnTo>
                  <a:lnTo>
                    <a:pt x="0" y="525"/>
                  </a:lnTo>
                  <a:lnTo>
                    <a:pt x="0" y="532"/>
                  </a:lnTo>
                  <a:lnTo>
                    <a:pt x="0" y="538"/>
                  </a:lnTo>
                  <a:lnTo>
                    <a:pt x="0" y="546"/>
                  </a:lnTo>
                  <a:lnTo>
                    <a:pt x="0" y="553"/>
                  </a:lnTo>
                  <a:lnTo>
                    <a:pt x="2" y="561"/>
                  </a:lnTo>
                  <a:lnTo>
                    <a:pt x="2" y="567"/>
                  </a:lnTo>
                  <a:lnTo>
                    <a:pt x="2" y="572"/>
                  </a:lnTo>
                  <a:lnTo>
                    <a:pt x="2" y="578"/>
                  </a:lnTo>
                  <a:lnTo>
                    <a:pt x="2" y="584"/>
                  </a:lnTo>
                  <a:lnTo>
                    <a:pt x="2" y="589"/>
                  </a:lnTo>
                  <a:lnTo>
                    <a:pt x="2" y="593"/>
                  </a:lnTo>
                  <a:lnTo>
                    <a:pt x="2" y="599"/>
                  </a:lnTo>
                  <a:lnTo>
                    <a:pt x="2" y="603"/>
                  </a:lnTo>
                  <a:lnTo>
                    <a:pt x="2" y="610"/>
                  </a:lnTo>
                  <a:lnTo>
                    <a:pt x="2" y="616"/>
                  </a:lnTo>
                  <a:lnTo>
                    <a:pt x="2" y="620"/>
                  </a:lnTo>
                  <a:lnTo>
                    <a:pt x="4" y="624"/>
                  </a:lnTo>
                  <a:lnTo>
                    <a:pt x="4" y="624"/>
                  </a:lnTo>
                  <a:lnTo>
                    <a:pt x="6" y="625"/>
                  </a:lnTo>
                  <a:lnTo>
                    <a:pt x="8" y="629"/>
                  </a:lnTo>
                  <a:lnTo>
                    <a:pt x="11" y="631"/>
                  </a:lnTo>
                  <a:lnTo>
                    <a:pt x="15" y="635"/>
                  </a:lnTo>
                  <a:lnTo>
                    <a:pt x="23" y="639"/>
                  </a:lnTo>
                  <a:lnTo>
                    <a:pt x="28" y="643"/>
                  </a:lnTo>
                  <a:lnTo>
                    <a:pt x="36" y="646"/>
                  </a:lnTo>
                  <a:lnTo>
                    <a:pt x="40" y="648"/>
                  </a:lnTo>
                  <a:lnTo>
                    <a:pt x="44" y="650"/>
                  </a:lnTo>
                  <a:lnTo>
                    <a:pt x="49" y="652"/>
                  </a:lnTo>
                  <a:lnTo>
                    <a:pt x="53" y="654"/>
                  </a:lnTo>
                  <a:lnTo>
                    <a:pt x="59" y="656"/>
                  </a:lnTo>
                  <a:lnTo>
                    <a:pt x="63" y="660"/>
                  </a:lnTo>
                  <a:lnTo>
                    <a:pt x="68" y="662"/>
                  </a:lnTo>
                  <a:lnTo>
                    <a:pt x="74" y="663"/>
                  </a:lnTo>
                  <a:lnTo>
                    <a:pt x="80" y="665"/>
                  </a:lnTo>
                  <a:lnTo>
                    <a:pt x="86" y="669"/>
                  </a:lnTo>
                  <a:lnTo>
                    <a:pt x="91" y="671"/>
                  </a:lnTo>
                  <a:lnTo>
                    <a:pt x="97" y="673"/>
                  </a:lnTo>
                  <a:lnTo>
                    <a:pt x="105" y="675"/>
                  </a:lnTo>
                  <a:lnTo>
                    <a:pt x="110" y="677"/>
                  </a:lnTo>
                  <a:lnTo>
                    <a:pt x="118" y="681"/>
                  </a:lnTo>
                  <a:lnTo>
                    <a:pt x="126" y="682"/>
                  </a:lnTo>
                  <a:lnTo>
                    <a:pt x="133" y="684"/>
                  </a:lnTo>
                  <a:lnTo>
                    <a:pt x="139" y="686"/>
                  </a:lnTo>
                  <a:lnTo>
                    <a:pt x="146" y="688"/>
                  </a:lnTo>
                  <a:lnTo>
                    <a:pt x="154" y="692"/>
                  </a:lnTo>
                  <a:lnTo>
                    <a:pt x="162" y="692"/>
                  </a:lnTo>
                  <a:lnTo>
                    <a:pt x="171" y="696"/>
                  </a:lnTo>
                  <a:lnTo>
                    <a:pt x="179" y="698"/>
                  </a:lnTo>
                  <a:lnTo>
                    <a:pt x="186" y="700"/>
                  </a:lnTo>
                  <a:lnTo>
                    <a:pt x="194" y="702"/>
                  </a:lnTo>
                  <a:lnTo>
                    <a:pt x="204" y="703"/>
                  </a:lnTo>
                  <a:lnTo>
                    <a:pt x="211" y="705"/>
                  </a:lnTo>
                  <a:lnTo>
                    <a:pt x="221" y="707"/>
                  </a:lnTo>
                  <a:lnTo>
                    <a:pt x="230" y="709"/>
                  </a:lnTo>
                  <a:lnTo>
                    <a:pt x="240" y="711"/>
                  </a:lnTo>
                  <a:lnTo>
                    <a:pt x="249" y="713"/>
                  </a:lnTo>
                  <a:lnTo>
                    <a:pt x="259" y="715"/>
                  </a:lnTo>
                  <a:lnTo>
                    <a:pt x="266" y="715"/>
                  </a:lnTo>
                  <a:lnTo>
                    <a:pt x="276" y="717"/>
                  </a:lnTo>
                  <a:lnTo>
                    <a:pt x="285" y="719"/>
                  </a:lnTo>
                  <a:lnTo>
                    <a:pt x="295" y="719"/>
                  </a:lnTo>
                  <a:lnTo>
                    <a:pt x="304" y="721"/>
                  </a:lnTo>
                  <a:lnTo>
                    <a:pt x="314" y="722"/>
                  </a:lnTo>
                  <a:lnTo>
                    <a:pt x="325" y="722"/>
                  </a:lnTo>
                  <a:lnTo>
                    <a:pt x="335" y="724"/>
                  </a:lnTo>
                  <a:lnTo>
                    <a:pt x="346" y="724"/>
                  </a:lnTo>
                  <a:lnTo>
                    <a:pt x="356" y="724"/>
                  </a:lnTo>
                  <a:lnTo>
                    <a:pt x="367" y="726"/>
                  </a:lnTo>
                  <a:lnTo>
                    <a:pt x="377" y="726"/>
                  </a:lnTo>
                  <a:lnTo>
                    <a:pt x="386" y="726"/>
                  </a:lnTo>
                  <a:lnTo>
                    <a:pt x="398" y="726"/>
                  </a:lnTo>
                  <a:lnTo>
                    <a:pt x="409" y="726"/>
                  </a:lnTo>
                  <a:lnTo>
                    <a:pt x="420" y="726"/>
                  </a:lnTo>
                  <a:lnTo>
                    <a:pt x="430" y="724"/>
                  </a:lnTo>
                  <a:lnTo>
                    <a:pt x="441" y="724"/>
                  </a:lnTo>
                  <a:lnTo>
                    <a:pt x="451" y="722"/>
                  </a:lnTo>
                  <a:lnTo>
                    <a:pt x="462" y="722"/>
                  </a:lnTo>
                  <a:lnTo>
                    <a:pt x="470" y="722"/>
                  </a:lnTo>
                  <a:lnTo>
                    <a:pt x="481" y="721"/>
                  </a:lnTo>
                  <a:lnTo>
                    <a:pt x="491" y="721"/>
                  </a:lnTo>
                  <a:lnTo>
                    <a:pt x="500" y="719"/>
                  </a:lnTo>
                  <a:lnTo>
                    <a:pt x="508" y="719"/>
                  </a:lnTo>
                  <a:lnTo>
                    <a:pt x="517" y="717"/>
                  </a:lnTo>
                  <a:lnTo>
                    <a:pt x="527" y="715"/>
                  </a:lnTo>
                  <a:lnTo>
                    <a:pt x="536" y="715"/>
                  </a:lnTo>
                  <a:lnTo>
                    <a:pt x="544" y="713"/>
                  </a:lnTo>
                  <a:lnTo>
                    <a:pt x="554" y="711"/>
                  </a:lnTo>
                  <a:lnTo>
                    <a:pt x="561" y="709"/>
                  </a:lnTo>
                  <a:lnTo>
                    <a:pt x="571" y="709"/>
                  </a:lnTo>
                  <a:lnTo>
                    <a:pt x="576" y="705"/>
                  </a:lnTo>
                  <a:lnTo>
                    <a:pt x="584" y="705"/>
                  </a:lnTo>
                  <a:lnTo>
                    <a:pt x="592" y="702"/>
                  </a:lnTo>
                  <a:lnTo>
                    <a:pt x="599" y="702"/>
                  </a:lnTo>
                  <a:lnTo>
                    <a:pt x="607" y="698"/>
                  </a:lnTo>
                  <a:lnTo>
                    <a:pt x="614" y="698"/>
                  </a:lnTo>
                  <a:lnTo>
                    <a:pt x="620" y="696"/>
                  </a:lnTo>
                  <a:lnTo>
                    <a:pt x="628" y="694"/>
                  </a:lnTo>
                  <a:lnTo>
                    <a:pt x="633" y="692"/>
                  </a:lnTo>
                  <a:lnTo>
                    <a:pt x="639" y="690"/>
                  </a:lnTo>
                  <a:lnTo>
                    <a:pt x="647" y="688"/>
                  </a:lnTo>
                  <a:lnTo>
                    <a:pt x="652" y="686"/>
                  </a:lnTo>
                  <a:lnTo>
                    <a:pt x="658" y="684"/>
                  </a:lnTo>
                  <a:lnTo>
                    <a:pt x="666" y="682"/>
                  </a:lnTo>
                  <a:lnTo>
                    <a:pt x="670" y="681"/>
                  </a:lnTo>
                  <a:lnTo>
                    <a:pt x="677" y="679"/>
                  </a:lnTo>
                  <a:lnTo>
                    <a:pt x="681" y="675"/>
                  </a:lnTo>
                  <a:lnTo>
                    <a:pt x="685" y="673"/>
                  </a:lnTo>
                  <a:lnTo>
                    <a:pt x="691" y="671"/>
                  </a:lnTo>
                  <a:lnTo>
                    <a:pt x="696" y="669"/>
                  </a:lnTo>
                  <a:lnTo>
                    <a:pt x="700" y="667"/>
                  </a:lnTo>
                  <a:lnTo>
                    <a:pt x="704" y="665"/>
                  </a:lnTo>
                  <a:lnTo>
                    <a:pt x="708" y="663"/>
                  </a:lnTo>
                  <a:lnTo>
                    <a:pt x="713" y="663"/>
                  </a:lnTo>
                  <a:lnTo>
                    <a:pt x="719" y="658"/>
                  </a:lnTo>
                  <a:lnTo>
                    <a:pt x="727" y="656"/>
                  </a:lnTo>
                  <a:lnTo>
                    <a:pt x="732" y="652"/>
                  </a:lnTo>
                  <a:lnTo>
                    <a:pt x="740" y="650"/>
                  </a:lnTo>
                  <a:lnTo>
                    <a:pt x="744" y="646"/>
                  </a:lnTo>
                  <a:lnTo>
                    <a:pt x="748" y="644"/>
                  </a:lnTo>
                  <a:lnTo>
                    <a:pt x="751" y="643"/>
                  </a:lnTo>
                  <a:lnTo>
                    <a:pt x="755" y="641"/>
                  </a:lnTo>
                  <a:lnTo>
                    <a:pt x="759" y="637"/>
                  </a:lnTo>
                  <a:lnTo>
                    <a:pt x="761" y="637"/>
                  </a:lnTo>
                  <a:lnTo>
                    <a:pt x="757" y="627"/>
                  </a:lnTo>
                  <a:lnTo>
                    <a:pt x="755" y="627"/>
                  </a:lnTo>
                  <a:lnTo>
                    <a:pt x="753" y="627"/>
                  </a:lnTo>
                  <a:lnTo>
                    <a:pt x="751" y="627"/>
                  </a:lnTo>
                  <a:lnTo>
                    <a:pt x="748" y="629"/>
                  </a:lnTo>
                  <a:lnTo>
                    <a:pt x="742" y="631"/>
                  </a:lnTo>
                  <a:lnTo>
                    <a:pt x="734" y="633"/>
                  </a:lnTo>
                  <a:lnTo>
                    <a:pt x="727" y="635"/>
                  </a:lnTo>
                  <a:lnTo>
                    <a:pt x="721" y="639"/>
                  </a:lnTo>
                  <a:lnTo>
                    <a:pt x="715" y="639"/>
                  </a:lnTo>
                  <a:lnTo>
                    <a:pt x="711" y="641"/>
                  </a:lnTo>
                  <a:lnTo>
                    <a:pt x="706" y="643"/>
                  </a:lnTo>
                  <a:lnTo>
                    <a:pt x="702" y="644"/>
                  </a:lnTo>
                  <a:lnTo>
                    <a:pt x="696" y="646"/>
                  </a:lnTo>
                  <a:lnTo>
                    <a:pt x="691" y="646"/>
                  </a:lnTo>
                  <a:lnTo>
                    <a:pt x="685" y="648"/>
                  </a:lnTo>
                  <a:lnTo>
                    <a:pt x="681" y="652"/>
                  </a:lnTo>
                  <a:lnTo>
                    <a:pt x="675" y="652"/>
                  </a:lnTo>
                  <a:lnTo>
                    <a:pt x="670" y="654"/>
                  </a:lnTo>
                  <a:lnTo>
                    <a:pt x="662" y="656"/>
                  </a:lnTo>
                  <a:lnTo>
                    <a:pt x="656" y="660"/>
                  </a:lnTo>
                  <a:lnTo>
                    <a:pt x="651" y="660"/>
                  </a:lnTo>
                  <a:lnTo>
                    <a:pt x="645" y="662"/>
                  </a:lnTo>
                  <a:lnTo>
                    <a:pt x="637" y="663"/>
                  </a:lnTo>
                  <a:lnTo>
                    <a:pt x="632" y="667"/>
                  </a:lnTo>
                  <a:lnTo>
                    <a:pt x="626" y="669"/>
                  </a:lnTo>
                  <a:lnTo>
                    <a:pt x="618" y="669"/>
                  </a:lnTo>
                  <a:lnTo>
                    <a:pt x="611" y="671"/>
                  </a:lnTo>
                  <a:lnTo>
                    <a:pt x="605" y="673"/>
                  </a:lnTo>
                  <a:lnTo>
                    <a:pt x="597" y="675"/>
                  </a:lnTo>
                  <a:lnTo>
                    <a:pt x="590" y="677"/>
                  </a:lnTo>
                  <a:lnTo>
                    <a:pt x="584" y="679"/>
                  </a:lnTo>
                  <a:lnTo>
                    <a:pt x="578" y="681"/>
                  </a:lnTo>
                  <a:lnTo>
                    <a:pt x="571" y="682"/>
                  </a:lnTo>
                  <a:lnTo>
                    <a:pt x="563" y="684"/>
                  </a:lnTo>
                  <a:lnTo>
                    <a:pt x="557" y="686"/>
                  </a:lnTo>
                  <a:lnTo>
                    <a:pt x="550" y="688"/>
                  </a:lnTo>
                  <a:lnTo>
                    <a:pt x="542" y="688"/>
                  </a:lnTo>
                  <a:lnTo>
                    <a:pt x="536" y="690"/>
                  </a:lnTo>
                  <a:lnTo>
                    <a:pt x="529" y="692"/>
                  </a:lnTo>
                  <a:lnTo>
                    <a:pt x="523" y="694"/>
                  </a:lnTo>
                  <a:lnTo>
                    <a:pt x="516" y="696"/>
                  </a:lnTo>
                  <a:lnTo>
                    <a:pt x="508" y="698"/>
                  </a:lnTo>
                  <a:lnTo>
                    <a:pt x="502" y="698"/>
                  </a:lnTo>
                  <a:lnTo>
                    <a:pt x="495" y="700"/>
                  </a:lnTo>
                  <a:lnTo>
                    <a:pt x="487" y="700"/>
                  </a:lnTo>
                  <a:lnTo>
                    <a:pt x="481" y="702"/>
                  </a:lnTo>
                  <a:lnTo>
                    <a:pt x="474" y="702"/>
                  </a:lnTo>
                  <a:lnTo>
                    <a:pt x="468" y="703"/>
                  </a:lnTo>
                  <a:lnTo>
                    <a:pt x="462" y="703"/>
                  </a:lnTo>
                  <a:lnTo>
                    <a:pt x="457" y="705"/>
                  </a:lnTo>
                  <a:lnTo>
                    <a:pt x="449" y="705"/>
                  </a:lnTo>
                  <a:lnTo>
                    <a:pt x="443" y="705"/>
                  </a:lnTo>
                  <a:lnTo>
                    <a:pt x="438" y="705"/>
                  </a:lnTo>
                  <a:lnTo>
                    <a:pt x="432" y="707"/>
                  </a:lnTo>
                  <a:lnTo>
                    <a:pt x="426" y="707"/>
                  </a:lnTo>
                  <a:lnTo>
                    <a:pt x="422" y="709"/>
                  </a:lnTo>
                  <a:lnTo>
                    <a:pt x="417" y="707"/>
                  </a:lnTo>
                  <a:lnTo>
                    <a:pt x="411" y="707"/>
                  </a:lnTo>
                  <a:lnTo>
                    <a:pt x="403" y="707"/>
                  </a:lnTo>
                  <a:lnTo>
                    <a:pt x="399" y="707"/>
                  </a:lnTo>
                  <a:lnTo>
                    <a:pt x="392" y="707"/>
                  </a:lnTo>
                  <a:lnTo>
                    <a:pt x="386" y="707"/>
                  </a:lnTo>
                  <a:lnTo>
                    <a:pt x="379" y="705"/>
                  </a:lnTo>
                  <a:lnTo>
                    <a:pt x="375" y="705"/>
                  </a:lnTo>
                  <a:lnTo>
                    <a:pt x="367" y="705"/>
                  </a:lnTo>
                  <a:lnTo>
                    <a:pt x="361" y="705"/>
                  </a:lnTo>
                  <a:lnTo>
                    <a:pt x="354" y="703"/>
                  </a:lnTo>
                  <a:lnTo>
                    <a:pt x="348" y="703"/>
                  </a:lnTo>
                  <a:lnTo>
                    <a:pt x="340" y="702"/>
                  </a:lnTo>
                  <a:lnTo>
                    <a:pt x="333" y="702"/>
                  </a:lnTo>
                  <a:lnTo>
                    <a:pt x="327" y="700"/>
                  </a:lnTo>
                  <a:lnTo>
                    <a:pt x="321" y="700"/>
                  </a:lnTo>
                  <a:lnTo>
                    <a:pt x="312" y="698"/>
                  </a:lnTo>
                  <a:lnTo>
                    <a:pt x="306" y="696"/>
                  </a:lnTo>
                  <a:lnTo>
                    <a:pt x="299" y="694"/>
                  </a:lnTo>
                  <a:lnTo>
                    <a:pt x="291" y="694"/>
                  </a:lnTo>
                  <a:lnTo>
                    <a:pt x="283" y="692"/>
                  </a:lnTo>
                  <a:lnTo>
                    <a:pt x="276" y="690"/>
                  </a:lnTo>
                  <a:lnTo>
                    <a:pt x="270" y="688"/>
                  </a:lnTo>
                  <a:lnTo>
                    <a:pt x="262" y="688"/>
                  </a:lnTo>
                  <a:lnTo>
                    <a:pt x="255" y="686"/>
                  </a:lnTo>
                  <a:lnTo>
                    <a:pt x="247" y="684"/>
                  </a:lnTo>
                  <a:lnTo>
                    <a:pt x="242" y="682"/>
                  </a:lnTo>
                  <a:lnTo>
                    <a:pt x="234" y="681"/>
                  </a:lnTo>
                  <a:lnTo>
                    <a:pt x="226" y="681"/>
                  </a:lnTo>
                  <a:lnTo>
                    <a:pt x="221" y="679"/>
                  </a:lnTo>
                  <a:lnTo>
                    <a:pt x="213" y="677"/>
                  </a:lnTo>
                  <a:lnTo>
                    <a:pt x="205" y="675"/>
                  </a:lnTo>
                  <a:lnTo>
                    <a:pt x="198" y="673"/>
                  </a:lnTo>
                  <a:lnTo>
                    <a:pt x="192" y="671"/>
                  </a:lnTo>
                  <a:lnTo>
                    <a:pt x="184" y="669"/>
                  </a:lnTo>
                  <a:lnTo>
                    <a:pt x="177" y="667"/>
                  </a:lnTo>
                  <a:lnTo>
                    <a:pt x="171" y="663"/>
                  </a:lnTo>
                  <a:lnTo>
                    <a:pt x="164" y="663"/>
                  </a:lnTo>
                  <a:lnTo>
                    <a:pt x="158" y="660"/>
                  </a:lnTo>
                  <a:lnTo>
                    <a:pt x="150" y="660"/>
                  </a:lnTo>
                  <a:lnTo>
                    <a:pt x="145" y="656"/>
                  </a:lnTo>
                  <a:lnTo>
                    <a:pt x="139" y="654"/>
                  </a:lnTo>
                  <a:lnTo>
                    <a:pt x="131" y="652"/>
                  </a:lnTo>
                  <a:lnTo>
                    <a:pt x="126" y="650"/>
                  </a:lnTo>
                  <a:lnTo>
                    <a:pt x="120" y="648"/>
                  </a:lnTo>
                  <a:lnTo>
                    <a:pt x="114" y="646"/>
                  </a:lnTo>
                  <a:lnTo>
                    <a:pt x="108" y="643"/>
                  </a:lnTo>
                  <a:lnTo>
                    <a:pt x="105" y="643"/>
                  </a:lnTo>
                  <a:lnTo>
                    <a:pt x="97" y="639"/>
                  </a:lnTo>
                  <a:lnTo>
                    <a:pt x="93" y="637"/>
                  </a:lnTo>
                  <a:lnTo>
                    <a:pt x="87" y="635"/>
                  </a:lnTo>
                  <a:lnTo>
                    <a:pt x="84" y="633"/>
                  </a:lnTo>
                  <a:lnTo>
                    <a:pt x="78" y="631"/>
                  </a:lnTo>
                  <a:lnTo>
                    <a:pt x="72" y="629"/>
                  </a:lnTo>
                  <a:lnTo>
                    <a:pt x="68" y="625"/>
                  </a:lnTo>
                  <a:lnTo>
                    <a:pt x="65" y="625"/>
                  </a:lnTo>
                  <a:lnTo>
                    <a:pt x="57" y="620"/>
                  </a:lnTo>
                  <a:lnTo>
                    <a:pt x="51" y="616"/>
                  </a:lnTo>
                  <a:lnTo>
                    <a:pt x="44" y="612"/>
                  </a:lnTo>
                  <a:lnTo>
                    <a:pt x="40" y="610"/>
                  </a:lnTo>
                  <a:lnTo>
                    <a:pt x="38" y="605"/>
                  </a:lnTo>
                  <a:lnTo>
                    <a:pt x="38" y="601"/>
                  </a:lnTo>
                  <a:lnTo>
                    <a:pt x="38" y="597"/>
                  </a:lnTo>
                  <a:lnTo>
                    <a:pt x="36" y="593"/>
                  </a:lnTo>
                  <a:lnTo>
                    <a:pt x="36" y="589"/>
                  </a:lnTo>
                  <a:lnTo>
                    <a:pt x="36" y="586"/>
                  </a:lnTo>
                  <a:lnTo>
                    <a:pt x="36" y="580"/>
                  </a:lnTo>
                  <a:lnTo>
                    <a:pt x="34" y="576"/>
                  </a:lnTo>
                  <a:lnTo>
                    <a:pt x="34" y="570"/>
                  </a:lnTo>
                  <a:lnTo>
                    <a:pt x="34" y="565"/>
                  </a:lnTo>
                  <a:lnTo>
                    <a:pt x="34" y="559"/>
                  </a:lnTo>
                  <a:lnTo>
                    <a:pt x="34" y="553"/>
                  </a:lnTo>
                  <a:lnTo>
                    <a:pt x="34" y="547"/>
                  </a:lnTo>
                  <a:lnTo>
                    <a:pt x="34" y="540"/>
                  </a:lnTo>
                  <a:lnTo>
                    <a:pt x="32" y="532"/>
                  </a:lnTo>
                  <a:lnTo>
                    <a:pt x="32" y="527"/>
                  </a:lnTo>
                  <a:lnTo>
                    <a:pt x="32" y="517"/>
                  </a:lnTo>
                  <a:lnTo>
                    <a:pt x="32" y="511"/>
                  </a:lnTo>
                  <a:lnTo>
                    <a:pt x="30" y="502"/>
                  </a:lnTo>
                  <a:lnTo>
                    <a:pt x="30" y="494"/>
                  </a:lnTo>
                  <a:lnTo>
                    <a:pt x="30" y="487"/>
                  </a:lnTo>
                  <a:lnTo>
                    <a:pt x="30" y="479"/>
                  </a:lnTo>
                  <a:lnTo>
                    <a:pt x="30" y="471"/>
                  </a:lnTo>
                  <a:lnTo>
                    <a:pt x="30" y="462"/>
                  </a:lnTo>
                  <a:lnTo>
                    <a:pt x="30" y="454"/>
                  </a:lnTo>
                  <a:lnTo>
                    <a:pt x="30" y="445"/>
                  </a:lnTo>
                  <a:lnTo>
                    <a:pt x="30" y="435"/>
                  </a:lnTo>
                  <a:lnTo>
                    <a:pt x="30" y="428"/>
                  </a:lnTo>
                  <a:lnTo>
                    <a:pt x="30" y="418"/>
                  </a:lnTo>
                  <a:lnTo>
                    <a:pt x="30" y="409"/>
                  </a:lnTo>
                  <a:lnTo>
                    <a:pt x="30" y="399"/>
                  </a:lnTo>
                  <a:lnTo>
                    <a:pt x="30" y="390"/>
                  </a:lnTo>
                  <a:lnTo>
                    <a:pt x="30" y="380"/>
                  </a:lnTo>
                  <a:lnTo>
                    <a:pt x="30" y="373"/>
                  </a:lnTo>
                  <a:lnTo>
                    <a:pt x="30" y="363"/>
                  </a:lnTo>
                  <a:lnTo>
                    <a:pt x="30" y="354"/>
                  </a:lnTo>
                  <a:lnTo>
                    <a:pt x="30" y="344"/>
                  </a:lnTo>
                  <a:lnTo>
                    <a:pt x="30" y="335"/>
                  </a:lnTo>
                  <a:lnTo>
                    <a:pt x="30" y="325"/>
                  </a:lnTo>
                  <a:lnTo>
                    <a:pt x="32" y="316"/>
                  </a:lnTo>
                  <a:lnTo>
                    <a:pt x="32" y="306"/>
                  </a:lnTo>
                  <a:lnTo>
                    <a:pt x="34" y="296"/>
                  </a:lnTo>
                  <a:lnTo>
                    <a:pt x="34" y="289"/>
                  </a:lnTo>
                  <a:lnTo>
                    <a:pt x="34" y="279"/>
                  </a:lnTo>
                  <a:lnTo>
                    <a:pt x="36" y="272"/>
                  </a:lnTo>
                  <a:lnTo>
                    <a:pt x="38" y="262"/>
                  </a:lnTo>
                  <a:lnTo>
                    <a:pt x="38" y="253"/>
                  </a:lnTo>
                  <a:lnTo>
                    <a:pt x="40" y="245"/>
                  </a:lnTo>
                  <a:lnTo>
                    <a:pt x="40" y="236"/>
                  </a:lnTo>
                  <a:lnTo>
                    <a:pt x="42" y="228"/>
                  </a:lnTo>
                  <a:lnTo>
                    <a:pt x="42" y="220"/>
                  </a:lnTo>
                  <a:lnTo>
                    <a:pt x="44" y="213"/>
                  </a:lnTo>
                  <a:lnTo>
                    <a:pt x="46" y="205"/>
                  </a:lnTo>
                  <a:lnTo>
                    <a:pt x="48" y="198"/>
                  </a:lnTo>
                  <a:lnTo>
                    <a:pt x="49" y="190"/>
                  </a:lnTo>
                  <a:lnTo>
                    <a:pt x="51" y="182"/>
                  </a:lnTo>
                  <a:lnTo>
                    <a:pt x="53" y="175"/>
                  </a:lnTo>
                  <a:lnTo>
                    <a:pt x="55" y="169"/>
                  </a:lnTo>
                  <a:lnTo>
                    <a:pt x="57" y="163"/>
                  </a:lnTo>
                  <a:lnTo>
                    <a:pt x="59" y="158"/>
                  </a:lnTo>
                  <a:lnTo>
                    <a:pt x="63" y="152"/>
                  </a:lnTo>
                  <a:lnTo>
                    <a:pt x="65" y="146"/>
                  </a:lnTo>
                  <a:lnTo>
                    <a:pt x="68" y="141"/>
                  </a:lnTo>
                  <a:lnTo>
                    <a:pt x="70" y="135"/>
                  </a:lnTo>
                  <a:lnTo>
                    <a:pt x="72" y="131"/>
                  </a:lnTo>
                  <a:lnTo>
                    <a:pt x="74" y="125"/>
                  </a:lnTo>
                  <a:lnTo>
                    <a:pt x="76" y="122"/>
                  </a:lnTo>
                  <a:lnTo>
                    <a:pt x="80" y="118"/>
                  </a:lnTo>
                  <a:lnTo>
                    <a:pt x="82" y="112"/>
                  </a:lnTo>
                  <a:lnTo>
                    <a:pt x="86" y="108"/>
                  </a:lnTo>
                  <a:lnTo>
                    <a:pt x="87" y="104"/>
                  </a:lnTo>
                  <a:lnTo>
                    <a:pt x="89" y="99"/>
                  </a:lnTo>
                  <a:lnTo>
                    <a:pt x="93" y="95"/>
                  </a:lnTo>
                  <a:lnTo>
                    <a:pt x="95" y="93"/>
                  </a:lnTo>
                  <a:lnTo>
                    <a:pt x="101" y="85"/>
                  </a:lnTo>
                  <a:lnTo>
                    <a:pt x="106" y="80"/>
                  </a:lnTo>
                  <a:lnTo>
                    <a:pt x="112" y="72"/>
                  </a:lnTo>
                  <a:lnTo>
                    <a:pt x="118" y="66"/>
                  </a:lnTo>
                  <a:lnTo>
                    <a:pt x="122" y="61"/>
                  </a:lnTo>
                  <a:lnTo>
                    <a:pt x="127" y="55"/>
                  </a:lnTo>
                  <a:lnTo>
                    <a:pt x="133" y="51"/>
                  </a:lnTo>
                  <a:lnTo>
                    <a:pt x="139" y="47"/>
                  </a:lnTo>
                  <a:lnTo>
                    <a:pt x="143" y="42"/>
                  </a:lnTo>
                  <a:lnTo>
                    <a:pt x="148" y="40"/>
                  </a:lnTo>
                  <a:lnTo>
                    <a:pt x="152" y="36"/>
                  </a:lnTo>
                  <a:lnTo>
                    <a:pt x="156" y="32"/>
                  </a:lnTo>
                  <a:lnTo>
                    <a:pt x="160" y="30"/>
                  </a:lnTo>
                  <a:lnTo>
                    <a:pt x="165" y="28"/>
                  </a:lnTo>
                  <a:lnTo>
                    <a:pt x="171" y="25"/>
                  </a:lnTo>
                  <a:lnTo>
                    <a:pt x="179" y="21"/>
                  </a:lnTo>
                  <a:lnTo>
                    <a:pt x="184" y="19"/>
                  </a:lnTo>
                  <a:lnTo>
                    <a:pt x="188" y="19"/>
                  </a:lnTo>
                  <a:lnTo>
                    <a:pt x="190" y="17"/>
                  </a:lnTo>
                  <a:lnTo>
                    <a:pt x="192" y="17"/>
                  </a:lnTo>
                  <a:lnTo>
                    <a:pt x="175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7088188" y="782638"/>
              <a:ext cx="384175" cy="306388"/>
            </a:xfrm>
            <a:custGeom>
              <a:avLst/>
              <a:gdLst/>
              <a:ahLst/>
              <a:cxnLst>
                <a:cxn ang="0">
                  <a:pos x="84" y="37"/>
                </a:cxn>
                <a:cxn ang="0">
                  <a:pos x="116" y="67"/>
                </a:cxn>
                <a:cxn ang="0">
                  <a:pos x="162" y="97"/>
                </a:cxn>
                <a:cxn ang="0">
                  <a:pos x="198" y="113"/>
                </a:cxn>
                <a:cxn ang="0">
                  <a:pos x="232" y="124"/>
                </a:cxn>
                <a:cxn ang="0">
                  <a:pos x="270" y="132"/>
                </a:cxn>
                <a:cxn ang="0">
                  <a:pos x="307" y="137"/>
                </a:cxn>
                <a:cxn ang="0">
                  <a:pos x="341" y="143"/>
                </a:cxn>
                <a:cxn ang="0">
                  <a:pos x="377" y="147"/>
                </a:cxn>
                <a:cxn ang="0">
                  <a:pos x="428" y="153"/>
                </a:cxn>
                <a:cxn ang="0">
                  <a:pos x="453" y="160"/>
                </a:cxn>
                <a:cxn ang="0">
                  <a:pos x="453" y="196"/>
                </a:cxn>
                <a:cxn ang="0">
                  <a:pos x="449" y="231"/>
                </a:cxn>
                <a:cxn ang="0">
                  <a:pos x="447" y="263"/>
                </a:cxn>
                <a:cxn ang="0">
                  <a:pos x="444" y="293"/>
                </a:cxn>
                <a:cxn ang="0">
                  <a:pos x="440" y="341"/>
                </a:cxn>
                <a:cxn ang="0">
                  <a:pos x="426" y="366"/>
                </a:cxn>
                <a:cxn ang="0">
                  <a:pos x="383" y="366"/>
                </a:cxn>
                <a:cxn ang="0">
                  <a:pos x="345" y="362"/>
                </a:cxn>
                <a:cxn ang="0">
                  <a:pos x="308" y="360"/>
                </a:cxn>
                <a:cxn ang="0">
                  <a:pos x="274" y="356"/>
                </a:cxn>
                <a:cxn ang="0">
                  <a:pos x="240" y="350"/>
                </a:cxn>
                <a:cxn ang="0">
                  <a:pos x="204" y="345"/>
                </a:cxn>
                <a:cxn ang="0">
                  <a:pos x="156" y="328"/>
                </a:cxn>
                <a:cxn ang="0">
                  <a:pos x="105" y="295"/>
                </a:cxn>
                <a:cxn ang="0">
                  <a:pos x="59" y="259"/>
                </a:cxn>
                <a:cxn ang="0">
                  <a:pos x="23" y="229"/>
                </a:cxn>
                <a:cxn ang="0">
                  <a:pos x="0" y="229"/>
                </a:cxn>
                <a:cxn ang="0">
                  <a:pos x="17" y="261"/>
                </a:cxn>
                <a:cxn ang="0">
                  <a:pos x="50" y="290"/>
                </a:cxn>
                <a:cxn ang="0">
                  <a:pos x="92" y="322"/>
                </a:cxn>
                <a:cxn ang="0">
                  <a:pos x="141" y="352"/>
                </a:cxn>
                <a:cxn ang="0">
                  <a:pos x="190" y="373"/>
                </a:cxn>
                <a:cxn ang="0">
                  <a:pos x="223" y="379"/>
                </a:cxn>
                <a:cxn ang="0">
                  <a:pos x="259" y="383"/>
                </a:cxn>
                <a:cxn ang="0">
                  <a:pos x="299" y="385"/>
                </a:cxn>
                <a:cxn ang="0">
                  <a:pos x="339" y="386"/>
                </a:cxn>
                <a:cxn ang="0">
                  <a:pos x="377" y="386"/>
                </a:cxn>
                <a:cxn ang="0">
                  <a:pos x="409" y="386"/>
                </a:cxn>
                <a:cxn ang="0">
                  <a:pos x="447" y="385"/>
                </a:cxn>
                <a:cxn ang="0">
                  <a:pos x="459" y="362"/>
                </a:cxn>
                <a:cxn ang="0">
                  <a:pos x="466" y="314"/>
                </a:cxn>
                <a:cxn ang="0">
                  <a:pos x="472" y="280"/>
                </a:cxn>
                <a:cxn ang="0">
                  <a:pos x="476" y="244"/>
                </a:cxn>
                <a:cxn ang="0">
                  <a:pos x="480" y="212"/>
                </a:cxn>
                <a:cxn ang="0">
                  <a:pos x="482" y="172"/>
                </a:cxn>
                <a:cxn ang="0">
                  <a:pos x="468" y="135"/>
                </a:cxn>
                <a:cxn ang="0">
                  <a:pos x="430" y="135"/>
                </a:cxn>
                <a:cxn ang="0">
                  <a:pos x="392" y="132"/>
                </a:cxn>
                <a:cxn ang="0">
                  <a:pos x="346" y="128"/>
                </a:cxn>
                <a:cxn ang="0">
                  <a:pos x="316" y="124"/>
                </a:cxn>
                <a:cxn ang="0">
                  <a:pos x="286" y="118"/>
                </a:cxn>
                <a:cxn ang="0">
                  <a:pos x="253" y="113"/>
                </a:cxn>
                <a:cxn ang="0">
                  <a:pos x="204" y="97"/>
                </a:cxn>
                <a:cxn ang="0">
                  <a:pos x="158" y="71"/>
                </a:cxn>
                <a:cxn ang="0">
                  <a:pos x="124" y="44"/>
                </a:cxn>
                <a:cxn ang="0">
                  <a:pos x="90" y="10"/>
                </a:cxn>
                <a:cxn ang="0">
                  <a:pos x="65" y="10"/>
                </a:cxn>
              </a:cxnLst>
              <a:rect l="0" t="0" r="r" b="b"/>
              <a:pathLst>
                <a:path w="483" h="386">
                  <a:moveTo>
                    <a:pt x="65" y="10"/>
                  </a:moveTo>
                  <a:lnTo>
                    <a:pt x="67" y="12"/>
                  </a:lnTo>
                  <a:lnTo>
                    <a:pt x="67" y="16"/>
                  </a:lnTo>
                  <a:lnTo>
                    <a:pt x="71" y="21"/>
                  </a:lnTo>
                  <a:lnTo>
                    <a:pt x="74" y="27"/>
                  </a:lnTo>
                  <a:lnTo>
                    <a:pt x="82" y="35"/>
                  </a:lnTo>
                  <a:lnTo>
                    <a:pt x="84" y="37"/>
                  </a:lnTo>
                  <a:lnTo>
                    <a:pt x="88" y="40"/>
                  </a:lnTo>
                  <a:lnTo>
                    <a:pt x="92" y="44"/>
                  </a:lnTo>
                  <a:lnTo>
                    <a:pt x="95" y="50"/>
                  </a:lnTo>
                  <a:lnTo>
                    <a:pt x="99" y="54"/>
                  </a:lnTo>
                  <a:lnTo>
                    <a:pt x="105" y="58"/>
                  </a:lnTo>
                  <a:lnTo>
                    <a:pt x="111" y="61"/>
                  </a:lnTo>
                  <a:lnTo>
                    <a:pt x="116" y="67"/>
                  </a:lnTo>
                  <a:lnTo>
                    <a:pt x="120" y="71"/>
                  </a:lnTo>
                  <a:lnTo>
                    <a:pt x="128" y="75"/>
                  </a:lnTo>
                  <a:lnTo>
                    <a:pt x="133" y="80"/>
                  </a:lnTo>
                  <a:lnTo>
                    <a:pt x="141" y="84"/>
                  </a:lnTo>
                  <a:lnTo>
                    <a:pt x="149" y="88"/>
                  </a:lnTo>
                  <a:lnTo>
                    <a:pt x="154" y="94"/>
                  </a:lnTo>
                  <a:lnTo>
                    <a:pt x="162" y="97"/>
                  </a:lnTo>
                  <a:lnTo>
                    <a:pt x="171" y="101"/>
                  </a:lnTo>
                  <a:lnTo>
                    <a:pt x="175" y="103"/>
                  </a:lnTo>
                  <a:lnTo>
                    <a:pt x="179" y="105"/>
                  </a:lnTo>
                  <a:lnTo>
                    <a:pt x="185" y="107"/>
                  </a:lnTo>
                  <a:lnTo>
                    <a:pt x="189" y="109"/>
                  </a:lnTo>
                  <a:lnTo>
                    <a:pt x="194" y="111"/>
                  </a:lnTo>
                  <a:lnTo>
                    <a:pt x="198" y="113"/>
                  </a:lnTo>
                  <a:lnTo>
                    <a:pt x="204" y="115"/>
                  </a:lnTo>
                  <a:lnTo>
                    <a:pt x="210" y="116"/>
                  </a:lnTo>
                  <a:lnTo>
                    <a:pt x="213" y="118"/>
                  </a:lnTo>
                  <a:lnTo>
                    <a:pt x="219" y="118"/>
                  </a:lnTo>
                  <a:lnTo>
                    <a:pt x="223" y="120"/>
                  </a:lnTo>
                  <a:lnTo>
                    <a:pt x="229" y="122"/>
                  </a:lnTo>
                  <a:lnTo>
                    <a:pt x="232" y="124"/>
                  </a:lnTo>
                  <a:lnTo>
                    <a:pt x="238" y="124"/>
                  </a:lnTo>
                  <a:lnTo>
                    <a:pt x="244" y="126"/>
                  </a:lnTo>
                  <a:lnTo>
                    <a:pt x="249" y="128"/>
                  </a:lnTo>
                  <a:lnTo>
                    <a:pt x="253" y="128"/>
                  </a:lnTo>
                  <a:lnTo>
                    <a:pt x="259" y="130"/>
                  </a:lnTo>
                  <a:lnTo>
                    <a:pt x="265" y="130"/>
                  </a:lnTo>
                  <a:lnTo>
                    <a:pt x="270" y="132"/>
                  </a:lnTo>
                  <a:lnTo>
                    <a:pt x="274" y="132"/>
                  </a:lnTo>
                  <a:lnTo>
                    <a:pt x="282" y="134"/>
                  </a:lnTo>
                  <a:lnTo>
                    <a:pt x="286" y="135"/>
                  </a:lnTo>
                  <a:lnTo>
                    <a:pt x="291" y="135"/>
                  </a:lnTo>
                  <a:lnTo>
                    <a:pt x="297" y="135"/>
                  </a:lnTo>
                  <a:lnTo>
                    <a:pt x="301" y="137"/>
                  </a:lnTo>
                  <a:lnTo>
                    <a:pt x="307" y="137"/>
                  </a:lnTo>
                  <a:lnTo>
                    <a:pt x="312" y="139"/>
                  </a:lnTo>
                  <a:lnTo>
                    <a:pt x="316" y="139"/>
                  </a:lnTo>
                  <a:lnTo>
                    <a:pt x="322" y="139"/>
                  </a:lnTo>
                  <a:lnTo>
                    <a:pt x="327" y="141"/>
                  </a:lnTo>
                  <a:lnTo>
                    <a:pt x="331" y="141"/>
                  </a:lnTo>
                  <a:lnTo>
                    <a:pt x="337" y="141"/>
                  </a:lnTo>
                  <a:lnTo>
                    <a:pt x="341" y="143"/>
                  </a:lnTo>
                  <a:lnTo>
                    <a:pt x="346" y="143"/>
                  </a:lnTo>
                  <a:lnTo>
                    <a:pt x="350" y="143"/>
                  </a:lnTo>
                  <a:lnTo>
                    <a:pt x="356" y="143"/>
                  </a:lnTo>
                  <a:lnTo>
                    <a:pt x="360" y="145"/>
                  </a:lnTo>
                  <a:lnTo>
                    <a:pt x="364" y="145"/>
                  </a:lnTo>
                  <a:lnTo>
                    <a:pt x="369" y="147"/>
                  </a:lnTo>
                  <a:lnTo>
                    <a:pt x="377" y="147"/>
                  </a:lnTo>
                  <a:lnTo>
                    <a:pt x="386" y="147"/>
                  </a:lnTo>
                  <a:lnTo>
                    <a:pt x="394" y="149"/>
                  </a:lnTo>
                  <a:lnTo>
                    <a:pt x="402" y="149"/>
                  </a:lnTo>
                  <a:lnTo>
                    <a:pt x="409" y="149"/>
                  </a:lnTo>
                  <a:lnTo>
                    <a:pt x="417" y="151"/>
                  </a:lnTo>
                  <a:lnTo>
                    <a:pt x="423" y="151"/>
                  </a:lnTo>
                  <a:lnTo>
                    <a:pt x="428" y="153"/>
                  </a:lnTo>
                  <a:lnTo>
                    <a:pt x="434" y="153"/>
                  </a:lnTo>
                  <a:lnTo>
                    <a:pt x="438" y="153"/>
                  </a:lnTo>
                  <a:lnTo>
                    <a:pt x="442" y="155"/>
                  </a:lnTo>
                  <a:lnTo>
                    <a:pt x="445" y="155"/>
                  </a:lnTo>
                  <a:lnTo>
                    <a:pt x="451" y="156"/>
                  </a:lnTo>
                  <a:lnTo>
                    <a:pt x="453" y="160"/>
                  </a:lnTo>
                  <a:lnTo>
                    <a:pt x="453" y="160"/>
                  </a:lnTo>
                  <a:lnTo>
                    <a:pt x="453" y="164"/>
                  </a:lnTo>
                  <a:lnTo>
                    <a:pt x="453" y="168"/>
                  </a:lnTo>
                  <a:lnTo>
                    <a:pt x="453" y="172"/>
                  </a:lnTo>
                  <a:lnTo>
                    <a:pt x="453" y="177"/>
                  </a:lnTo>
                  <a:lnTo>
                    <a:pt x="453" y="183"/>
                  </a:lnTo>
                  <a:lnTo>
                    <a:pt x="453" y="189"/>
                  </a:lnTo>
                  <a:lnTo>
                    <a:pt x="453" y="196"/>
                  </a:lnTo>
                  <a:lnTo>
                    <a:pt x="451" y="202"/>
                  </a:lnTo>
                  <a:lnTo>
                    <a:pt x="451" y="210"/>
                  </a:lnTo>
                  <a:lnTo>
                    <a:pt x="449" y="213"/>
                  </a:lnTo>
                  <a:lnTo>
                    <a:pt x="449" y="217"/>
                  </a:lnTo>
                  <a:lnTo>
                    <a:pt x="449" y="223"/>
                  </a:lnTo>
                  <a:lnTo>
                    <a:pt x="449" y="227"/>
                  </a:lnTo>
                  <a:lnTo>
                    <a:pt x="449" y="231"/>
                  </a:lnTo>
                  <a:lnTo>
                    <a:pt x="449" y="236"/>
                  </a:lnTo>
                  <a:lnTo>
                    <a:pt x="449" y="240"/>
                  </a:lnTo>
                  <a:lnTo>
                    <a:pt x="449" y="244"/>
                  </a:lnTo>
                  <a:lnTo>
                    <a:pt x="447" y="248"/>
                  </a:lnTo>
                  <a:lnTo>
                    <a:pt x="447" y="253"/>
                  </a:lnTo>
                  <a:lnTo>
                    <a:pt x="447" y="257"/>
                  </a:lnTo>
                  <a:lnTo>
                    <a:pt x="447" y="263"/>
                  </a:lnTo>
                  <a:lnTo>
                    <a:pt x="447" y="267"/>
                  </a:lnTo>
                  <a:lnTo>
                    <a:pt x="447" y="270"/>
                  </a:lnTo>
                  <a:lnTo>
                    <a:pt x="445" y="274"/>
                  </a:lnTo>
                  <a:lnTo>
                    <a:pt x="445" y="280"/>
                  </a:lnTo>
                  <a:lnTo>
                    <a:pt x="445" y="284"/>
                  </a:lnTo>
                  <a:lnTo>
                    <a:pt x="445" y="288"/>
                  </a:lnTo>
                  <a:lnTo>
                    <a:pt x="444" y="293"/>
                  </a:lnTo>
                  <a:lnTo>
                    <a:pt x="444" y="297"/>
                  </a:lnTo>
                  <a:lnTo>
                    <a:pt x="444" y="305"/>
                  </a:lnTo>
                  <a:lnTo>
                    <a:pt x="444" y="312"/>
                  </a:lnTo>
                  <a:lnTo>
                    <a:pt x="442" y="320"/>
                  </a:lnTo>
                  <a:lnTo>
                    <a:pt x="442" y="328"/>
                  </a:lnTo>
                  <a:lnTo>
                    <a:pt x="440" y="335"/>
                  </a:lnTo>
                  <a:lnTo>
                    <a:pt x="440" y="341"/>
                  </a:lnTo>
                  <a:lnTo>
                    <a:pt x="438" y="347"/>
                  </a:lnTo>
                  <a:lnTo>
                    <a:pt x="438" y="352"/>
                  </a:lnTo>
                  <a:lnTo>
                    <a:pt x="436" y="358"/>
                  </a:lnTo>
                  <a:lnTo>
                    <a:pt x="434" y="364"/>
                  </a:lnTo>
                  <a:lnTo>
                    <a:pt x="430" y="364"/>
                  </a:lnTo>
                  <a:lnTo>
                    <a:pt x="428" y="364"/>
                  </a:lnTo>
                  <a:lnTo>
                    <a:pt x="426" y="366"/>
                  </a:lnTo>
                  <a:lnTo>
                    <a:pt x="423" y="366"/>
                  </a:lnTo>
                  <a:lnTo>
                    <a:pt x="417" y="366"/>
                  </a:lnTo>
                  <a:lnTo>
                    <a:pt x="411" y="366"/>
                  </a:lnTo>
                  <a:lnTo>
                    <a:pt x="405" y="366"/>
                  </a:lnTo>
                  <a:lnTo>
                    <a:pt x="398" y="366"/>
                  </a:lnTo>
                  <a:lnTo>
                    <a:pt x="390" y="366"/>
                  </a:lnTo>
                  <a:lnTo>
                    <a:pt x="383" y="366"/>
                  </a:lnTo>
                  <a:lnTo>
                    <a:pt x="375" y="366"/>
                  </a:lnTo>
                  <a:lnTo>
                    <a:pt x="367" y="366"/>
                  </a:lnTo>
                  <a:lnTo>
                    <a:pt x="362" y="364"/>
                  </a:lnTo>
                  <a:lnTo>
                    <a:pt x="358" y="364"/>
                  </a:lnTo>
                  <a:lnTo>
                    <a:pt x="352" y="364"/>
                  </a:lnTo>
                  <a:lnTo>
                    <a:pt x="348" y="364"/>
                  </a:lnTo>
                  <a:lnTo>
                    <a:pt x="345" y="362"/>
                  </a:lnTo>
                  <a:lnTo>
                    <a:pt x="339" y="362"/>
                  </a:lnTo>
                  <a:lnTo>
                    <a:pt x="335" y="362"/>
                  </a:lnTo>
                  <a:lnTo>
                    <a:pt x="329" y="362"/>
                  </a:lnTo>
                  <a:lnTo>
                    <a:pt x="324" y="362"/>
                  </a:lnTo>
                  <a:lnTo>
                    <a:pt x="318" y="362"/>
                  </a:lnTo>
                  <a:lnTo>
                    <a:pt x="314" y="360"/>
                  </a:lnTo>
                  <a:lnTo>
                    <a:pt x="308" y="360"/>
                  </a:lnTo>
                  <a:lnTo>
                    <a:pt x="303" y="360"/>
                  </a:lnTo>
                  <a:lnTo>
                    <a:pt x="299" y="358"/>
                  </a:lnTo>
                  <a:lnTo>
                    <a:pt x="293" y="358"/>
                  </a:lnTo>
                  <a:lnTo>
                    <a:pt x="289" y="358"/>
                  </a:lnTo>
                  <a:lnTo>
                    <a:pt x="284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68" y="356"/>
                  </a:lnTo>
                  <a:lnTo>
                    <a:pt x="263" y="354"/>
                  </a:lnTo>
                  <a:lnTo>
                    <a:pt x="259" y="354"/>
                  </a:lnTo>
                  <a:lnTo>
                    <a:pt x="253" y="352"/>
                  </a:lnTo>
                  <a:lnTo>
                    <a:pt x="249" y="352"/>
                  </a:lnTo>
                  <a:lnTo>
                    <a:pt x="244" y="352"/>
                  </a:lnTo>
                  <a:lnTo>
                    <a:pt x="240" y="350"/>
                  </a:lnTo>
                  <a:lnTo>
                    <a:pt x="234" y="350"/>
                  </a:lnTo>
                  <a:lnTo>
                    <a:pt x="230" y="348"/>
                  </a:lnTo>
                  <a:lnTo>
                    <a:pt x="225" y="348"/>
                  </a:lnTo>
                  <a:lnTo>
                    <a:pt x="221" y="348"/>
                  </a:lnTo>
                  <a:lnTo>
                    <a:pt x="215" y="347"/>
                  </a:lnTo>
                  <a:lnTo>
                    <a:pt x="211" y="347"/>
                  </a:lnTo>
                  <a:lnTo>
                    <a:pt x="204" y="345"/>
                  </a:lnTo>
                  <a:lnTo>
                    <a:pt x="196" y="343"/>
                  </a:lnTo>
                  <a:lnTo>
                    <a:pt x="189" y="341"/>
                  </a:lnTo>
                  <a:lnTo>
                    <a:pt x="183" y="339"/>
                  </a:lnTo>
                  <a:lnTo>
                    <a:pt x="177" y="335"/>
                  </a:lnTo>
                  <a:lnTo>
                    <a:pt x="170" y="333"/>
                  </a:lnTo>
                  <a:lnTo>
                    <a:pt x="162" y="331"/>
                  </a:lnTo>
                  <a:lnTo>
                    <a:pt x="156" y="328"/>
                  </a:lnTo>
                  <a:lnTo>
                    <a:pt x="149" y="324"/>
                  </a:lnTo>
                  <a:lnTo>
                    <a:pt x="141" y="320"/>
                  </a:lnTo>
                  <a:lnTo>
                    <a:pt x="133" y="314"/>
                  </a:lnTo>
                  <a:lnTo>
                    <a:pt x="128" y="310"/>
                  </a:lnTo>
                  <a:lnTo>
                    <a:pt x="120" y="305"/>
                  </a:lnTo>
                  <a:lnTo>
                    <a:pt x="112" y="301"/>
                  </a:lnTo>
                  <a:lnTo>
                    <a:pt x="105" y="295"/>
                  </a:lnTo>
                  <a:lnTo>
                    <a:pt x="99" y="290"/>
                  </a:lnTo>
                  <a:lnTo>
                    <a:pt x="92" y="286"/>
                  </a:lnTo>
                  <a:lnTo>
                    <a:pt x="84" y="280"/>
                  </a:lnTo>
                  <a:lnTo>
                    <a:pt x="78" y="274"/>
                  </a:lnTo>
                  <a:lnTo>
                    <a:pt x="73" y="270"/>
                  </a:lnTo>
                  <a:lnTo>
                    <a:pt x="65" y="265"/>
                  </a:lnTo>
                  <a:lnTo>
                    <a:pt x="59" y="259"/>
                  </a:lnTo>
                  <a:lnTo>
                    <a:pt x="52" y="253"/>
                  </a:lnTo>
                  <a:lnTo>
                    <a:pt x="48" y="250"/>
                  </a:lnTo>
                  <a:lnTo>
                    <a:pt x="42" y="244"/>
                  </a:lnTo>
                  <a:lnTo>
                    <a:pt x="36" y="240"/>
                  </a:lnTo>
                  <a:lnTo>
                    <a:pt x="33" y="236"/>
                  </a:lnTo>
                  <a:lnTo>
                    <a:pt x="29" y="232"/>
                  </a:lnTo>
                  <a:lnTo>
                    <a:pt x="23" y="229"/>
                  </a:lnTo>
                  <a:lnTo>
                    <a:pt x="19" y="227"/>
                  </a:lnTo>
                  <a:lnTo>
                    <a:pt x="15" y="223"/>
                  </a:lnTo>
                  <a:lnTo>
                    <a:pt x="14" y="223"/>
                  </a:lnTo>
                  <a:lnTo>
                    <a:pt x="8" y="219"/>
                  </a:lnTo>
                  <a:lnTo>
                    <a:pt x="8" y="219"/>
                  </a:lnTo>
                  <a:lnTo>
                    <a:pt x="2" y="223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2" y="236"/>
                  </a:lnTo>
                  <a:lnTo>
                    <a:pt x="4" y="242"/>
                  </a:lnTo>
                  <a:lnTo>
                    <a:pt x="8" y="250"/>
                  </a:lnTo>
                  <a:lnTo>
                    <a:pt x="10" y="253"/>
                  </a:lnTo>
                  <a:lnTo>
                    <a:pt x="15" y="259"/>
                  </a:lnTo>
                  <a:lnTo>
                    <a:pt x="17" y="261"/>
                  </a:lnTo>
                  <a:lnTo>
                    <a:pt x="21" y="265"/>
                  </a:lnTo>
                  <a:lnTo>
                    <a:pt x="25" y="269"/>
                  </a:lnTo>
                  <a:lnTo>
                    <a:pt x="29" y="272"/>
                  </a:lnTo>
                  <a:lnTo>
                    <a:pt x="33" y="276"/>
                  </a:lnTo>
                  <a:lnTo>
                    <a:pt x="38" y="280"/>
                  </a:lnTo>
                  <a:lnTo>
                    <a:pt x="44" y="286"/>
                  </a:lnTo>
                  <a:lnTo>
                    <a:pt x="50" y="290"/>
                  </a:lnTo>
                  <a:lnTo>
                    <a:pt x="54" y="293"/>
                  </a:lnTo>
                  <a:lnTo>
                    <a:pt x="59" y="299"/>
                  </a:lnTo>
                  <a:lnTo>
                    <a:pt x="67" y="303"/>
                  </a:lnTo>
                  <a:lnTo>
                    <a:pt x="73" y="309"/>
                  </a:lnTo>
                  <a:lnTo>
                    <a:pt x="78" y="312"/>
                  </a:lnTo>
                  <a:lnTo>
                    <a:pt x="86" y="318"/>
                  </a:lnTo>
                  <a:lnTo>
                    <a:pt x="92" y="322"/>
                  </a:lnTo>
                  <a:lnTo>
                    <a:pt x="99" y="328"/>
                  </a:lnTo>
                  <a:lnTo>
                    <a:pt x="107" y="331"/>
                  </a:lnTo>
                  <a:lnTo>
                    <a:pt x="112" y="335"/>
                  </a:lnTo>
                  <a:lnTo>
                    <a:pt x="120" y="341"/>
                  </a:lnTo>
                  <a:lnTo>
                    <a:pt x="128" y="345"/>
                  </a:lnTo>
                  <a:lnTo>
                    <a:pt x="135" y="348"/>
                  </a:lnTo>
                  <a:lnTo>
                    <a:pt x="141" y="352"/>
                  </a:lnTo>
                  <a:lnTo>
                    <a:pt x="149" y="356"/>
                  </a:lnTo>
                  <a:lnTo>
                    <a:pt x="156" y="360"/>
                  </a:lnTo>
                  <a:lnTo>
                    <a:pt x="162" y="362"/>
                  </a:lnTo>
                  <a:lnTo>
                    <a:pt x="170" y="366"/>
                  </a:lnTo>
                  <a:lnTo>
                    <a:pt x="177" y="367"/>
                  </a:lnTo>
                  <a:lnTo>
                    <a:pt x="183" y="371"/>
                  </a:lnTo>
                  <a:lnTo>
                    <a:pt x="190" y="373"/>
                  </a:lnTo>
                  <a:lnTo>
                    <a:pt x="196" y="373"/>
                  </a:lnTo>
                  <a:lnTo>
                    <a:pt x="200" y="375"/>
                  </a:lnTo>
                  <a:lnTo>
                    <a:pt x="204" y="375"/>
                  </a:lnTo>
                  <a:lnTo>
                    <a:pt x="210" y="377"/>
                  </a:lnTo>
                  <a:lnTo>
                    <a:pt x="213" y="377"/>
                  </a:lnTo>
                  <a:lnTo>
                    <a:pt x="219" y="377"/>
                  </a:lnTo>
                  <a:lnTo>
                    <a:pt x="223" y="379"/>
                  </a:lnTo>
                  <a:lnTo>
                    <a:pt x="229" y="379"/>
                  </a:lnTo>
                  <a:lnTo>
                    <a:pt x="232" y="381"/>
                  </a:lnTo>
                  <a:lnTo>
                    <a:pt x="236" y="381"/>
                  </a:lnTo>
                  <a:lnTo>
                    <a:pt x="242" y="381"/>
                  </a:lnTo>
                  <a:lnTo>
                    <a:pt x="248" y="381"/>
                  </a:lnTo>
                  <a:lnTo>
                    <a:pt x="253" y="383"/>
                  </a:lnTo>
                  <a:lnTo>
                    <a:pt x="259" y="383"/>
                  </a:lnTo>
                  <a:lnTo>
                    <a:pt x="265" y="383"/>
                  </a:lnTo>
                  <a:lnTo>
                    <a:pt x="268" y="383"/>
                  </a:lnTo>
                  <a:lnTo>
                    <a:pt x="276" y="383"/>
                  </a:lnTo>
                  <a:lnTo>
                    <a:pt x="282" y="383"/>
                  </a:lnTo>
                  <a:lnTo>
                    <a:pt x="288" y="385"/>
                  </a:lnTo>
                  <a:lnTo>
                    <a:pt x="293" y="385"/>
                  </a:lnTo>
                  <a:lnTo>
                    <a:pt x="299" y="385"/>
                  </a:lnTo>
                  <a:lnTo>
                    <a:pt x="305" y="385"/>
                  </a:lnTo>
                  <a:lnTo>
                    <a:pt x="310" y="385"/>
                  </a:lnTo>
                  <a:lnTo>
                    <a:pt x="316" y="385"/>
                  </a:lnTo>
                  <a:lnTo>
                    <a:pt x="322" y="386"/>
                  </a:lnTo>
                  <a:lnTo>
                    <a:pt x="327" y="386"/>
                  </a:lnTo>
                  <a:lnTo>
                    <a:pt x="333" y="386"/>
                  </a:lnTo>
                  <a:lnTo>
                    <a:pt x="339" y="386"/>
                  </a:lnTo>
                  <a:lnTo>
                    <a:pt x="345" y="386"/>
                  </a:lnTo>
                  <a:lnTo>
                    <a:pt x="350" y="386"/>
                  </a:lnTo>
                  <a:lnTo>
                    <a:pt x="356" y="386"/>
                  </a:lnTo>
                  <a:lnTo>
                    <a:pt x="360" y="386"/>
                  </a:lnTo>
                  <a:lnTo>
                    <a:pt x="367" y="386"/>
                  </a:lnTo>
                  <a:lnTo>
                    <a:pt x="371" y="386"/>
                  </a:lnTo>
                  <a:lnTo>
                    <a:pt x="377" y="386"/>
                  </a:lnTo>
                  <a:lnTo>
                    <a:pt x="383" y="386"/>
                  </a:lnTo>
                  <a:lnTo>
                    <a:pt x="388" y="386"/>
                  </a:lnTo>
                  <a:lnTo>
                    <a:pt x="392" y="386"/>
                  </a:lnTo>
                  <a:lnTo>
                    <a:pt x="398" y="386"/>
                  </a:lnTo>
                  <a:lnTo>
                    <a:pt x="402" y="386"/>
                  </a:lnTo>
                  <a:lnTo>
                    <a:pt x="407" y="386"/>
                  </a:lnTo>
                  <a:lnTo>
                    <a:pt x="409" y="386"/>
                  </a:lnTo>
                  <a:lnTo>
                    <a:pt x="415" y="386"/>
                  </a:lnTo>
                  <a:lnTo>
                    <a:pt x="419" y="386"/>
                  </a:lnTo>
                  <a:lnTo>
                    <a:pt x="423" y="386"/>
                  </a:lnTo>
                  <a:lnTo>
                    <a:pt x="430" y="385"/>
                  </a:lnTo>
                  <a:lnTo>
                    <a:pt x="436" y="385"/>
                  </a:lnTo>
                  <a:lnTo>
                    <a:pt x="444" y="385"/>
                  </a:lnTo>
                  <a:lnTo>
                    <a:pt x="447" y="385"/>
                  </a:lnTo>
                  <a:lnTo>
                    <a:pt x="455" y="385"/>
                  </a:lnTo>
                  <a:lnTo>
                    <a:pt x="457" y="385"/>
                  </a:lnTo>
                  <a:lnTo>
                    <a:pt x="457" y="383"/>
                  </a:lnTo>
                  <a:lnTo>
                    <a:pt x="459" y="377"/>
                  </a:lnTo>
                  <a:lnTo>
                    <a:pt x="459" y="371"/>
                  </a:lnTo>
                  <a:lnTo>
                    <a:pt x="459" y="366"/>
                  </a:lnTo>
                  <a:lnTo>
                    <a:pt x="459" y="362"/>
                  </a:lnTo>
                  <a:lnTo>
                    <a:pt x="461" y="354"/>
                  </a:lnTo>
                  <a:lnTo>
                    <a:pt x="463" y="347"/>
                  </a:lnTo>
                  <a:lnTo>
                    <a:pt x="464" y="339"/>
                  </a:lnTo>
                  <a:lnTo>
                    <a:pt x="464" y="331"/>
                  </a:lnTo>
                  <a:lnTo>
                    <a:pt x="466" y="324"/>
                  </a:lnTo>
                  <a:lnTo>
                    <a:pt x="466" y="318"/>
                  </a:lnTo>
                  <a:lnTo>
                    <a:pt x="466" y="314"/>
                  </a:lnTo>
                  <a:lnTo>
                    <a:pt x="468" y="309"/>
                  </a:lnTo>
                  <a:lnTo>
                    <a:pt x="468" y="305"/>
                  </a:lnTo>
                  <a:lnTo>
                    <a:pt x="468" y="299"/>
                  </a:lnTo>
                  <a:lnTo>
                    <a:pt x="468" y="295"/>
                  </a:lnTo>
                  <a:lnTo>
                    <a:pt x="470" y="290"/>
                  </a:lnTo>
                  <a:lnTo>
                    <a:pt x="472" y="286"/>
                  </a:lnTo>
                  <a:lnTo>
                    <a:pt x="472" y="280"/>
                  </a:lnTo>
                  <a:lnTo>
                    <a:pt x="472" y="274"/>
                  </a:lnTo>
                  <a:lnTo>
                    <a:pt x="472" y="270"/>
                  </a:lnTo>
                  <a:lnTo>
                    <a:pt x="472" y="265"/>
                  </a:lnTo>
                  <a:lnTo>
                    <a:pt x="472" y="259"/>
                  </a:lnTo>
                  <a:lnTo>
                    <a:pt x="474" y="255"/>
                  </a:lnTo>
                  <a:lnTo>
                    <a:pt x="474" y="250"/>
                  </a:lnTo>
                  <a:lnTo>
                    <a:pt x="476" y="244"/>
                  </a:lnTo>
                  <a:lnTo>
                    <a:pt x="476" y="240"/>
                  </a:lnTo>
                  <a:lnTo>
                    <a:pt x="476" y="234"/>
                  </a:lnTo>
                  <a:lnTo>
                    <a:pt x="476" y="229"/>
                  </a:lnTo>
                  <a:lnTo>
                    <a:pt x="478" y="225"/>
                  </a:lnTo>
                  <a:lnTo>
                    <a:pt x="478" y="219"/>
                  </a:lnTo>
                  <a:lnTo>
                    <a:pt x="478" y="215"/>
                  </a:lnTo>
                  <a:lnTo>
                    <a:pt x="480" y="212"/>
                  </a:lnTo>
                  <a:lnTo>
                    <a:pt x="480" y="206"/>
                  </a:lnTo>
                  <a:lnTo>
                    <a:pt x="480" y="202"/>
                  </a:lnTo>
                  <a:lnTo>
                    <a:pt x="480" y="196"/>
                  </a:lnTo>
                  <a:lnTo>
                    <a:pt x="480" y="193"/>
                  </a:lnTo>
                  <a:lnTo>
                    <a:pt x="482" y="187"/>
                  </a:lnTo>
                  <a:lnTo>
                    <a:pt x="482" y="179"/>
                  </a:lnTo>
                  <a:lnTo>
                    <a:pt x="482" y="172"/>
                  </a:lnTo>
                  <a:lnTo>
                    <a:pt x="482" y="164"/>
                  </a:lnTo>
                  <a:lnTo>
                    <a:pt x="482" y="158"/>
                  </a:lnTo>
                  <a:lnTo>
                    <a:pt x="482" y="153"/>
                  </a:lnTo>
                  <a:lnTo>
                    <a:pt x="483" y="147"/>
                  </a:lnTo>
                  <a:lnTo>
                    <a:pt x="480" y="141"/>
                  </a:lnTo>
                  <a:lnTo>
                    <a:pt x="476" y="137"/>
                  </a:lnTo>
                  <a:lnTo>
                    <a:pt x="468" y="135"/>
                  </a:lnTo>
                  <a:lnTo>
                    <a:pt x="463" y="137"/>
                  </a:lnTo>
                  <a:lnTo>
                    <a:pt x="455" y="137"/>
                  </a:lnTo>
                  <a:lnTo>
                    <a:pt x="447" y="139"/>
                  </a:lnTo>
                  <a:lnTo>
                    <a:pt x="442" y="139"/>
                  </a:lnTo>
                  <a:lnTo>
                    <a:pt x="440" y="139"/>
                  </a:lnTo>
                  <a:lnTo>
                    <a:pt x="436" y="137"/>
                  </a:lnTo>
                  <a:lnTo>
                    <a:pt x="430" y="135"/>
                  </a:lnTo>
                  <a:lnTo>
                    <a:pt x="424" y="135"/>
                  </a:lnTo>
                  <a:lnTo>
                    <a:pt x="421" y="135"/>
                  </a:lnTo>
                  <a:lnTo>
                    <a:pt x="417" y="135"/>
                  </a:lnTo>
                  <a:lnTo>
                    <a:pt x="411" y="135"/>
                  </a:lnTo>
                  <a:lnTo>
                    <a:pt x="405" y="134"/>
                  </a:lnTo>
                  <a:lnTo>
                    <a:pt x="400" y="134"/>
                  </a:lnTo>
                  <a:lnTo>
                    <a:pt x="392" y="132"/>
                  </a:lnTo>
                  <a:lnTo>
                    <a:pt x="386" y="132"/>
                  </a:lnTo>
                  <a:lnTo>
                    <a:pt x="377" y="132"/>
                  </a:lnTo>
                  <a:lnTo>
                    <a:pt x="371" y="130"/>
                  </a:lnTo>
                  <a:lnTo>
                    <a:pt x="364" y="130"/>
                  </a:lnTo>
                  <a:lnTo>
                    <a:pt x="356" y="130"/>
                  </a:lnTo>
                  <a:lnTo>
                    <a:pt x="350" y="128"/>
                  </a:lnTo>
                  <a:lnTo>
                    <a:pt x="346" y="128"/>
                  </a:lnTo>
                  <a:lnTo>
                    <a:pt x="343" y="128"/>
                  </a:lnTo>
                  <a:lnTo>
                    <a:pt x="339" y="128"/>
                  </a:lnTo>
                  <a:lnTo>
                    <a:pt x="333" y="126"/>
                  </a:lnTo>
                  <a:lnTo>
                    <a:pt x="329" y="126"/>
                  </a:lnTo>
                  <a:lnTo>
                    <a:pt x="324" y="124"/>
                  </a:lnTo>
                  <a:lnTo>
                    <a:pt x="320" y="124"/>
                  </a:lnTo>
                  <a:lnTo>
                    <a:pt x="316" y="124"/>
                  </a:lnTo>
                  <a:lnTo>
                    <a:pt x="310" y="124"/>
                  </a:lnTo>
                  <a:lnTo>
                    <a:pt x="307" y="122"/>
                  </a:lnTo>
                  <a:lnTo>
                    <a:pt x="303" y="122"/>
                  </a:lnTo>
                  <a:lnTo>
                    <a:pt x="299" y="120"/>
                  </a:lnTo>
                  <a:lnTo>
                    <a:pt x="295" y="120"/>
                  </a:lnTo>
                  <a:lnTo>
                    <a:pt x="289" y="118"/>
                  </a:lnTo>
                  <a:lnTo>
                    <a:pt x="286" y="118"/>
                  </a:lnTo>
                  <a:lnTo>
                    <a:pt x="282" y="118"/>
                  </a:lnTo>
                  <a:lnTo>
                    <a:pt x="276" y="116"/>
                  </a:lnTo>
                  <a:lnTo>
                    <a:pt x="272" y="116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9" y="115"/>
                  </a:lnTo>
                  <a:lnTo>
                    <a:pt x="253" y="113"/>
                  </a:lnTo>
                  <a:lnTo>
                    <a:pt x="249" y="113"/>
                  </a:lnTo>
                  <a:lnTo>
                    <a:pt x="242" y="111"/>
                  </a:lnTo>
                  <a:lnTo>
                    <a:pt x="234" y="107"/>
                  </a:lnTo>
                  <a:lnTo>
                    <a:pt x="227" y="105"/>
                  </a:lnTo>
                  <a:lnTo>
                    <a:pt x="219" y="103"/>
                  </a:lnTo>
                  <a:lnTo>
                    <a:pt x="211" y="99"/>
                  </a:lnTo>
                  <a:lnTo>
                    <a:pt x="204" y="97"/>
                  </a:lnTo>
                  <a:lnTo>
                    <a:pt x="196" y="94"/>
                  </a:lnTo>
                  <a:lnTo>
                    <a:pt x="190" y="90"/>
                  </a:lnTo>
                  <a:lnTo>
                    <a:pt x="183" y="86"/>
                  </a:lnTo>
                  <a:lnTo>
                    <a:pt x="177" y="82"/>
                  </a:lnTo>
                  <a:lnTo>
                    <a:pt x="170" y="78"/>
                  </a:lnTo>
                  <a:lnTo>
                    <a:pt x="166" y="75"/>
                  </a:lnTo>
                  <a:lnTo>
                    <a:pt x="158" y="71"/>
                  </a:lnTo>
                  <a:lnTo>
                    <a:pt x="152" y="67"/>
                  </a:lnTo>
                  <a:lnTo>
                    <a:pt x="147" y="63"/>
                  </a:lnTo>
                  <a:lnTo>
                    <a:pt x="141" y="59"/>
                  </a:lnTo>
                  <a:lnTo>
                    <a:pt x="137" y="54"/>
                  </a:lnTo>
                  <a:lnTo>
                    <a:pt x="132" y="50"/>
                  </a:lnTo>
                  <a:lnTo>
                    <a:pt x="128" y="46"/>
                  </a:lnTo>
                  <a:lnTo>
                    <a:pt x="124" y="44"/>
                  </a:lnTo>
                  <a:lnTo>
                    <a:pt x="118" y="39"/>
                  </a:lnTo>
                  <a:lnTo>
                    <a:pt x="114" y="35"/>
                  </a:lnTo>
                  <a:lnTo>
                    <a:pt x="111" y="31"/>
                  </a:lnTo>
                  <a:lnTo>
                    <a:pt x="107" y="27"/>
                  </a:lnTo>
                  <a:lnTo>
                    <a:pt x="99" y="19"/>
                  </a:lnTo>
                  <a:lnTo>
                    <a:pt x="95" y="14"/>
                  </a:lnTo>
                  <a:lnTo>
                    <a:pt x="90" y="10"/>
                  </a:lnTo>
                  <a:lnTo>
                    <a:pt x="86" y="6"/>
                  </a:lnTo>
                  <a:lnTo>
                    <a:pt x="82" y="2"/>
                  </a:lnTo>
                  <a:lnTo>
                    <a:pt x="82" y="2"/>
                  </a:lnTo>
                  <a:lnTo>
                    <a:pt x="76" y="0"/>
                  </a:lnTo>
                  <a:lnTo>
                    <a:pt x="71" y="4"/>
                  </a:lnTo>
                  <a:lnTo>
                    <a:pt x="67" y="8"/>
                  </a:lnTo>
                  <a:lnTo>
                    <a:pt x="65" y="10"/>
                  </a:lnTo>
                  <a:lnTo>
                    <a:pt x="65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7445376" y="836613"/>
              <a:ext cx="327025" cy="325438"/>
            </a:xfrm>
            <a:custGeom>
              <a:avLst/>
              <a:gdLst/>
              <a:ahLst/>
              <a:cxnLst>
                <a:cxn ang="0">
                  <a:pos x="36" y="82"/>
                </a:cxn>
                <a:cxn ang="0">
                  <a:pos x="65" y="76"/>
                </a:cxn>
                <a:cxn ang="0">
                  <a:pos x="93" y="68"/>
                </a:cxn>
                <a:cxn ang="0">
                  <a:pos x="122" y="67"/>
                </a:cxn>
                <a:cxn ang="0">
                  <a:pos x="135" y="59"/>
                </a:cxn>
                <a:cxn ang="0">
                  <a:pos x="141" y="25"/>
                </a:cxn>
                <a:cxn ang="0">
                  <a:pos x="156" y="0"/>
                </a:cxn>
                <a:cxn ang="0">
                  <a:pos x="183" y="2"/>
                </a:cxn>
                <a:cxn ang="0">
                  <a:pos x="211" y="6"/>
                </a:cxn>
                <a:cxn ang="0">
                  <a:pos x="240" y="11"/>
                </a:cxn>
                <a:cxn ang="0">
                  <a:pos x="270" y="17"/>
                </a:cxn>
                <a:cxn ang="0">
                  <a:pos x="303" y="23"/>
                </a:cxn>
                <a:cxn ang="0">
                  <a:pos x="333" y="29"/>
                </a:cxn>
                <a:cxn ang="0">
                  <a:pos x="360" y="34"/>
                </a:cxn>
                <a:cxn ang="0">
                  <a:pos x="396" y="44"/>
                </a:cxn>
                <a:cxn ang="0">
                  <a:pos x="411" y="61"/>
                </a:cxn>
                <a:cxn ang="0">
                  <a:pos x="407" y="91"/>
                </a:cxn>
                <a:cxn ang="0">
                  <a:pos x="396" y="118"/>
                </a:cxn>
                <a:cxn ang="0">
                  <a:pos x="388" y="148"/>
                </a:cxn>
                <a:cxn ang="0">
                  <a:pos x="377" y="188"/>
                </a:cxn>
                <a:cxn ang="0">
                  <a:pos x="364" y="230"/>
                </a:cxn>
                <a:cxn ang="0">
                  <a:pos x="350" y="274"/>
                </a:cxn>
                <a:cxn ang="0">
                  <a:pos x="337" y="318"/>
                </a:cxn>
                <a:cxn ang="0">
                  <a:pos x="324" y="356"/>
                </a:cxn>
                <a:cxn ang="0">
                  <a:pos x="312" y="384"/>
                </a:cxn>
                <a:cxn ang="0">
                  <a:pos x="303" y="409"/>
                </a:cxn>
                <a:cxn ang="0">
                  <a:pos x="280" y="407"/>
                </a:cxn>
                <a:cxn ang="0">
                  <a:pos x="244" y="403"/>
                </a:cxn>
                <a:cxn ang="0">
                  <a:pos x="213" y="399"/>
                </a:cxn>
                <a:cxn ang="0">
                  <a:pos x="181" y="396"/>
                </a:cxn>
                <a:cxn ang="0">
                  <a:pos x="147" y="390"/>
                </a:cxn>
                <a:cxn ang="0">
                  <a:pos x="116" y="386"/>
                </a:cxn>
                <a:cxn ang="0">
                  <a:pos x="86" y="380"/>
                </a:cxn>
                <a:cxn ang="0">
                  <a:pos x="57" y="373"/>
                </a:cxn>
                <a:cxn ang="0">
                  <a:pos x="57" y="348"/>
                </a:cxn>
                <a:cxn ang="0">
                  <a:pos x="67" y="314"/>
                </a:cxn>
                <a:cxn ang="0">
                  <a:pos x="4" y="278"/>
                </a:cxn>
                <a:cxn ang="0">
                  <a:pos x="40" y="281"/>
                </a:cxn>
                <a:cxn ang="0">
                  <a:pos x="82" y="287"/>
                </a:cxn>
                <a:cxn ang="0">
                  <a:pos x="111" y="293"/>
                </a:cxn>
                <a:cxn ang="0">
                  <a:pos x="149" y="306"/>
                </a:cxn>
                <a:cxn ang="0">
                  <a:pos x="156" y="318"/>
                </a:cxn>
                <a:cxn ang="0">
                  <a:pos x="124" y="312"/>
                </a:cxn>
                <a:cxn ang="0">
                  <a:pos x="93" y="306"/>
                </a:cxn>
                <a:cxn ang="0">
                  <a:pos x="80" y="327"/>
                </a:cxn>
                <a:cxn ang="0">
                  <a:pos x="74" y="356"/>
                </a:cxn>
                <a:cxn ang="0">
                  <a:pos x="390" y="67"/>
                </a:cxn>
                <a:cxn ang="0">
                  <a:pos x="356" y="51"/>
                </a:cxn>
                <a:cxn ang="0">
                  <a:pos x="312" y="42"/>
                </a:cxn>
                <a:cxn ang="0">
                  <a:pos x="286" y="36"/>
                </a:cxn>
                <a:cxn ang="0">
                  <a:pos x="259" y="32"/>
                </a:cxn>
                <a:cxn ang="0">
                  <a:pos x="227" y="27"/>
                </a:cxn>
                <a:cxn ang="0">
                  <a:pos x="190" y="19"/>
                </a:cxn>
                <a:cxn ang="0">
                  <a:pos x="170" y="34"/>
                </a:cxn>
                <a:cxn ang="0">
                  <a:pos x="160" y="63"/>
                </a:cxn>
                <a:cxn ang="0">
                  <a:pos x="151" y="93"/>
                </a:cxn>
                <a:cxn ang="0">
                  <a:pos x="141" y="126"/>
                </a:cxn>
                <a:cxn ang="0">
                  <a:pos x="122" y="84"/>
                </a:cxn>
                <a:cxn ang="0">
                  <a:pos x="93" y="91"/>
                </a:cxn>
                <a:cxn ang="0">
                  <a:pos x="65" y="95"/>
                </a:cxn>
                <a:cxn ang="0">
                  <a:pos x="34" y="99"/>
                </a:cxn>
                <a:cxn ang="0">
                  <a:pos x="14" y="103"/>
                </a:cxn>
              </a:cxnLst>
              <a:rect l="0" t="0" r="r" b="b"/>
              <a:pathLst>
                <a:path w="413" h="411">
                  <a:moveTo>
                    <a:pt x="15" y="84"/>
                  </a:moveTo>
                  <a:lnTo>
                    <a:pt x="17" y="84"/>
                  </a:lnTo>
                  <a:lnTo>
                    <a:pt x="23" y="82"/>
                  </a:lnTo>
                  <a:lnTo>
                    <a:pt x="27" y="82"/>
                  </a:lnTo>
                  <a:lnTo>
                    <a:pt x="31" y="82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6" y="80"/>
                  </a:lnTo>
                  <a:lnTo>
                    <a:pt x="50" y="80"/>
                  </a:lnTo>
                  <a:lnTo>
                    <a:pt x="55" y="78"/>
                  </a:lnTo>
                  <a:lnTo>
                    <a:pt x="61" y="78"/>
                  </a:lnTo>
                  <a:lnTo>
                    <a:pt x="65" y="76"/>
                  </a:lnTo>
                  <a:lnTo>
                    <a:pt x="69" y="76"/>
                  </a:lnTo>
                  <a:lnTo>
                    <a:pt x="73" y="74"/>
                  </a:lnTo>
                  <a:lnTo>
                    <a:pt x="76" y="74"/>
                  </a:lnTo>
                  <a:lnTo>
                    <a:pt x="82" y="72"/>
                  </a:lnTo>
                  <a:lnTo>
                    <a:pt x="90" y="68"/>
                  </a:lnTo>
                  <a:lnTo>
                    <a:pt x="93" y="68"/>
                  </a:lnTo>
                  <a:lnTo>
                    <a:pt x="99" y="68"/>
                  </a:lnTo>
                  <a:lnTo>
                    <a:pt x="103" y="68"/>
                  </a:lnTo>
                  <a:lnTo>
                    <a:pt x="111" y="68"/>
                  </a:lnTo>
                  <a:lnTo>
                    <a:pt x="114" y="67"/>
                  </a:lnTo>
                  <a:lnTo>
                    <a:pt x="118" y="67"/>
                  </a:lnTo>
                  <a:lnTo>
                    <a:pt x="122" y="67"/>
                  </a:lnTo>
                  <a:lnTo>
                    <a:pt x="128" y="67"/>
                  </a:lnTo>
                  <a:lnTo>
                    <a:pt x="133" y="67"/>
                  </a:lnTo>
                  <a:lnTo>
                    <a:pt x="135" y="67"/>
                  </a:lnTo>
                  <a:lnTo>
                    <a:pt x="135" y="65"/>
                  </a:lnTo>
                  <a:lnTo>
                    <a:pt x="135" y="63"/>
                  </a:lnTo>
                  <a:lnTo>
                    <a:pt x="135" y="59"/>
                  </a:lnTo>
                  <a:lnTo>
                    <a:pt x="135" y="55"/>
                  </a:lnTo>
                  <a:lnTo>
                    <a:pt x="135" y="49"/>
                  </a:lnTo>
                  <a:lnTo>
                    <a:pt x="137" y="44"/>
                  </a:lnTo>
                  <a:lnTo>
                    <a:pt x="137" y="38"/>
                  </a:lnTo>
                  <a:lnTo>
                    <a:pt x="139" y="32"/>
                  </a:lnTo>
                  <a:lnTo>
                    <a:pt x="141" y="25"/>
                  </a:lnTo>
                  <a:lnTo>
                    <a:pt x="143" y="19"/>
                  </a:lnTo>
                  <a:lnTo>
                    <a:pt x="145" y="13"/>
                  </a:lnTo>
                  <a:lnTo>
                    <a:pt x="147" y="10"/>
                  </a:lnTo>
                  <a:lnTo>
                    <a:pt x="149" y="4"/>
                  </a:lnTo>
                  <a:lnTo>
                    <a:pt x="152" y="2"/>
                  </a:lnTo>
                  <a:lnTo>
                    <a:pt x="156" y="0"/>
                  </a:lnTo>
                  <a:lnTo>
                    <a:pt x="160" y="0"/>
                  </a:lnTo>
                  <a:lnTo>
                    <a:pt x="162" y="0"/>
                  </a:lnTo>
                  <a:lnTo>
                    <a:pt x="166" y="0"/>
                  </a:lnTo>
                  <a:lnTo>
                    <a:pt x="171" y="0"/>
                  </a:lnTo>
                  <a:lnTo>
                    <a:pt x="177" y="2"/>
                  </a:lnTo>
                  <a:lnTo>
                    <a:pt x="183" y="2"/>
                  </a:lnTo>
                  <a:lnTo>
                    <a:pt x="190" y="4"/>
                  </a:lnTo>
                  <a:lnTo>
                    <a:pt x="194" y="4"/>
                  </a:lnTo>
                  <a:lnTo>
                    <a:pt x="198" y="4"/>
                  </a:lnTo>
                  <a:lnTo>
                    <a:pt x="202" y="6"/>
                  </a:lnTo>
                  <a:lnTo>
                    <a:pt x="208" y="6"/>
                  </a:lnTo>
                  <a:lnTo>
                    <a:pt x="211" y="6"/>
                  </a:lnTo>
                  <a:lnTo>
                    <a:pt x="215" y="6"/>
                  </a:lnTo>
                  <a:lnTo>
                    <a:pt x="221" y="8"/>
                  </a:lnTo>
                  <a:lnTo>
                    <a:pt x="225" y="8"/>
                  </a:lnTo>
                  <a:lnTo>
                    <a:pt x="230" y="10"/>
                  </a:lnTo>
                  <a:lnTo>
                    <a:pt x="234" y="10"/>
                  </a:lnTo>
                  <a:lnTo>
                    <a:pt x="240" y="11"/>
                  </a:lnTo>
                  <a:lnTo>
                    <a:pt x="246" y="11"/>
                  </a:lnTo>
                  <a:lnTo>
                    <a:pt x="249" y="13"/>
                  </a:lnTo>
                  <a:lnTo>
                    <a:pt x="255" y="13"/>
                  </a:lnTo>
                  <a:lnTo>
                    <a:pt x="261" y="15"/>
                  </a:lnTo>
                  <a:lnTo>
                    <a:pt x="267" y="15"/>
                  </a:lnTo>
                  <a:lnTo>
                    <a:pt x="270" y="17"/>
                  </a:lnTo>
                  <a:lnTo>
                    <a:pt x="276" y="19"/>
                  </a:lnTo>
                  <a:lnTo>
                    <a:pt x="282" y="19"/>
                  </a:lnTo>
                  <a:lnTo>
                    <a:pt x="287" y="21"/>
                  </a:lnTo>
                  <a:lnTo>
                    <a:pt x="293" y="21"/>
                  </a:lnTo>
                  <a:lnTo>
                    <a:pt x="297" y="23"/>
                  </a:lnTo>
                  <a:lnTo>
                    <a:pt x="303" y="23"/>
                  </a:lnTo>
                  <a:lnTo>
                    <a:pt x="308" y="25"/>
                  </a:lnTo>
                  <a:lnTo>
                    <a:pt x="312" y="25"/>
                  </a:lnTo>
                  <a:lnTo>
                    <a:pt x="318" y="27"/>
                  </a:lnTo>
                  <a:lnTo>
                    <a:pt x="324" y="27"/>
                  </a:lnTo>
                  <a:lnTo>
                    <a:pt x="329" y="29"/>
                  </a:lnTo>
                  <a:lnTo>
                    <a:pt x="333" y="29"/>
                  </a:lnTo>
                  <a:lnTo>
                    <a:pt x="339" y="30"/>
                  </a:lnTo>
                  <a:lnTo>
                    <a:pt x="343" y="30"/>
                  </a:lnTo>
                  <a:lnTo>
                    <a:pt x="346" y="32"/>
                  </a:lnTo>
                  <a:lnTo>
                    <a:pt x="350" y="32"/>
                  </a:lnTo>
                  <a:lnTo>
                    <a:pt x="356" y="34"/>
                  </a:lnTo>
                  <a:lnTo>
                    <a:pt x="360" y="34"/>
                  </a:lnTo>
                  <a:lnTo>
                    <a:pt x="365" y="36"/>
                  </a:lnTo>
                  <a:lnTo>
                    <a:pt x="371" y="38"/>
                  </a:lnTo>
                  <a:lnTo>
                    <a:pt x="379" y="40"/>
                  </a:lnTo>
                  <a:lnTo>
                    <a:pt x="385" y="40"/>
                  </a:lnTo>
                  <a:lnTo>
                    <a:pt x="392" y="44"/>
                  </a:lnTo>
                  <a:lnTo>
                    <a:pt x="396" y="44"/>
                  </a:lnTo>
                  <a:lnTo>
                    <a:pt x="400" y="46"/>
                  </a:lnTo>
                  <a:lnTo>
                    <a:pt x="402" y="48"/>
                  </a:lnTo>
                  <a:lnTo>
                    <a:pt x="405" y="48"/>
                  </a:lnTo>
                  <a:lnTo>
                    <a:pt x="407" y="51"/>
                  </a:lnTo>
                  <a:lnTo>
                    <a:pt x="409" y="57"/>
                  </a:lnTo>
                  <a:lnTo>
                    <a:pt x="411" y="61"/>
                  </a:lnTo>
                  <a:lnTo>
                    <a:pt x="413" y="67"/>
                  </a:lnTo>
                  <a:lnTo>
                    <a:pt x="413" y="72"/>
                  </a:lnTo>
                  <a:lnTo>
                    <a:pt x="411" y="78"/>
                  </a:lnTo>
                  <a:lnTo>
                    <a:pt x="409" y="84"/>
                  </a:lnTo>
                  <a:lnTo>
                    <a:pt x="409" y="89"/>
                  </a:lnTo>
                  <a:lnTo>
                    <a:pt x="407" y="91"/>
                  </a:lnTo>
                  <a:lnTo>
                    <a:pt x="405" y="93"/>
                  </a:lnTo>
                  <a:lnTo>
                    <a:pt x="404" y="99"/>
                  </a:lnTo>
                  <a:lnTo>
                    <a:pt x="402" y="107"/>
                  </a:lnTo>
                  <a:lnTo>
                    <a:pt x="400" y="110"/>
                  </a:lnTo>
                  <a:lnTo>
                    <a:pt x="398" y="114"/>
                  </a:lnTo>
                  <a:lnTo>
                    <a:pt x="396" y="118"/>
                  </a:lnTo>
                  <a:lnTo>
                    <a:pt x="396" y="122"/>
                  </a:lnTo>
                  <a:lnTo>
                    <a:pt x="394" y="127"/>
                  </a:lnTo>
                  <a:lnTo>
                    <a:pt x="392" y="133"/>
                  </a:lnTo>
                  <a:lnTo>
                    <a:pt x="390" y="139"/>
                  </a:lnTo>
                  <a:lnTo>
                    <a:pt x="390" y="145"/>
                  </a:lnTo>
                  <a:lnTo>
                    <a:pt x="388" y="148"/>
                  </a:lnTo>
                  <a:lnTo>
                    <a:pt x="386" y="156"/>
                  </a:lnTo>
                  <a:lnTo>
                    <a:pt x="385" y="162"/>
                  </a:lnTo>
                  <a:lnTo>
                    <a:pt x="383" y="169"/>
                  </a:lnTo>
                  <a:lnTo>
                    <a:pt x="381" y="175"/>
                  </a:lnTo>
                  <a:lnTo>
                    <a:pt x="379" y="181"/>
                  </a:lnTo>
                  <a:lnTo>
                    <a:pt x="377" y="188"/>
                  </a:lnTo>
                  <a:lnTo>
                    <a:pt x="375" y="196"/>
                  </a:lnTo>
                  <a:lnTo>
                    <a:pt x="371" y="203"/>
                  </a:lnTo>
                  <a:lnTo>
                    <a:pt x="369" y="209"/>
                  </a:lnTo>
                  <a:lnTo>
                    <a:pt x="367" y="217"/>
                  </a:lnTo>
                  <a:lnTo>
                    <a:pt x="365" y="223"/>
                  </a:lnTo>
                  <a:lnTo>
                    <a:pt x="364" y="230"/>
                  </a:lnTo>
                  <a:lnTo>
                    <a:pt x="362" y="238"/>
                  </a:lnTo>
                  <a:lnTo>
                    <a:pt x="360" y="245"/>
                  </a:lnTo>
                  <a:lnTo>
                    <a:pt x="358" y="253"/>
                  </a:lnTo>
                  <a:lnTo>
                    <a:pt x="354" y="261"/>
                  </a:lnTo>
                  <a:lnTo>
                    <a:pt x="352" y="268"/>
                  </a:lnTo>
                  <a:lnTo>
                    <a:pt x="350" y="274"/>
                  </a:lnTo>
                  <a:lnTo>
                    <a:pt x="348" y="281"/>
                  </a:lnTo>
                  <a:lnTo>
                    <a:pt x="346" y="289"/>
                  </a:lnTo>
                  <a:lnTo>
                    <a:pt x="343" y="297"/>
                  </a:lnTo>
                  <a:lnTo>
                    <a:pt x="341" y="302"/>
                  </a:lnTo>
                  <a:lnTo>
                    <a:pt x="339" y="310"/>
                  </a:lnTo>
                  <a:lnTo>
                    <a:pt x="337" y="318"/>
                  </a:lnTo>
                  <a:lnTo>
                    <a:pt x="335" y="323"/>
                  </a:lnTo>
                  <a:lnTo>
                    <a:pt x="331" y="331"/>
                  </a:lnTo>
                  <a:lnTo>
                    <a:pt x="329" y="337"/>
                  </a:lnTo>
                  <a:lnTo>
                    <a:pt x="327" y="342"/>
                  </a:lnTo>
                  <a:lnTo>
                    <a:pt x="326" y="348"/>
                  </a:lnTo>
                  <a:lnTo>
                    <a:pt x="324" y="356"/>
                  </a:lnTo>
                  <a:lnTo>
                    <a:pt x="322" y="361"/>
                  </a:lnTo>
                  <a:lnTo>
                    <a:pt x="320" y="365"/>
                  </a:lnTo>
                  <a:lnTo>
                    <a:pt x="318" y="371"/>
                  </a:lnTo>
                  <a:lnTo>
                    <a:pt x="316" y="377"/>
                  </a:lnTo>
                  <a:lnTo>
                    <a:pt x="314" y="380"/>
                  </a:lnTo>
                  <a:lnTo>
                    <a:pt x="312" y="384"/>
                  </a:lnTo>
                  <a:lnTo>
                    <a:pt x="312" y="388"/>
                  </a:lnTo>
                  <a:lnTo>
                    <a:pt x="310" y="392"/>
                  </a:lnTo>
                  <a:lnTo>
                    <a:pt x="308" y="396"/>
                  </a:lnTo>
                  <a:lnTo>
                    <a:pt x="307" y="401"/>
                  </a:lnTo>
                  <a:lnTo>
                    <a:pt x="305" y="407"/>
                  </a:lnTo>
                  <a:lnTo>
                    <a:pt x="303" y="409"/>
                  </a:lnTo>
                  <a:lnTo>
                    <a:pt x="301" y="411"/>
                  </a:lnTo>
                  <a:lnTo>
                    <a:pt x="299" y="411"/>
                  </a:lnTo>
                  <a:lnTo>
                    <a:pt x="297" y="411"/>
                  </a:lnTo>
                  <a:lnTo>
                    <a:pt x="291" y="409"/>
                  </a:lnTo>
                  <a:lnTo>
                    <a:pt x="287" y="409"/>
                  </a:lnTo>
                  <a:lnTo>
                    <a:pt x="280" y="407"/>
                  </a:lnTo>
                  <a:lnTo>
                    <a:pt x="274" y="407"/>
                  </a:lnTo>
                  <a:lnTo>
                    <a:pt x="267" y="407"/>
                  </a:lnTo>
                  <a:lnTo>
                    <a:pt x="259" y="407"/>
                  </a:lnTo>
                  <a:lnTo>
                    <a:pt x="253" y="405"/>
                  </a:lnTo>
                  <a:lnTo>
                    <a:pt x="248" y="405"/>
                  </a:lnTo>
                  <a:lnTo>
                    <a:pt x="244" y="403"/>
                  </a:lnTo>
                  <a:lnTo>
                    <a:pt x="240" y="403"/>
                  </a:lnTo>
                  <a:lnTo>
                    <a:pt x="234" y="401"/>
                  </a:lnTo>
                  <a:lnTo>
                    <a:pt x="229" y="401"/>
                  </a:lnTo>
                  <a:lnTo>
                    <a:pt x="223" y="401"/>
                  </a:lnTo>
                  <a:lnTo>
                    <a:pt x="219" y="401"/>
                  </a:lnTo>
                  <a:lnTo>
                    <a:pt x="213" y="399"/>
                  </a:lnTo>
                  <a:lnTo>
                    <a:pt x="208" y="399"/>
                  </a:lnTo>
                  <a:lnTo>
                    <a:pt x="202" y="397"/>
                  </a:lnTo>
                  <a:lnTo>
                    <a:pt x="198" y="397"/>
                  </a:lnTo>
                  <a:lnTo>
                    <a:pt x="190" y="397"/>
                  </a:lnTo>
                  <a:lnTo>
                    <a:pt x="187" y="397"/>
                  </a:lnTo>
                  <a:lnTo>
                    <a:pt x="181" y="396"/>
                  </a:lnTo>
                  <a:lnTo>
                    <a:pt x="175" y="396"/>
                  </a:lnTo>
                  <a:lnTo>
                    <a:pt x="170" y="394"/>
                  </a:lnTo>
                  <a:lnTo>
                    <a:pt x="164" y="394"/>
                  </a:lnTo>
                  <a:lnTo>
                    <a:pt x="158" y="394"/>
                  </a:lnTo>
                  <a:lnTo>
                    <a:pt x="152" y="392"/>
                  </a:lnTo>
                  <a:lnTo>
                    <a:pt x="147" y="390"/>
                  </a:lnTo>
                  <a:lnTo>
                    <a:pt x="141" y="390"/>
                  </a:lnTo>
                  <a:lnTo>
                    <a:pt x="135" y="390"/>
                  </a:lnTo>
                  <a:lnTo>
                    <a:pt x="131" y="390"/>
                  </a:lnTo>
                  <a:lnTo>
                    <a:pt x="126" y="388"/>
                  </a:lnTo>
                  <a:lnTo>
                    <a:pt x="120" y="386"/>
                  </a:lnTo>
                  <a:lnTo>
                    <a:pt x="116" y="386"/>
                  </a:lnTo>
                  <a:lnTo>
                    <a:pt x="111" y="386"/>
                  </a:lnTo>
                  <a:lnTo>
                    <a:pt x="107" y="384"/>
                  </a:lnTo>
                  <a:lnTo>
                    <a:pt x="103" y="384"/>
                  </a:lnTo>
                  <a:lnTo>
                    <a:pt x="99" y="382"/>
                  </a:lnTo>
                  <a:lnTo>
                    <a:pt x="93" y="382"/>
                  </a:lnTo>
                  <a:lnTo>
                    <a:pt x="86" y="380"/>
                  </a:lnTo>
                  <a:lnTo>
                    <a:pt x="78" y="378"/>
                  </a:lnTo>
                  <a:lnTo>
                    <a:pt x="73" y="377"/>
                  </a:lnTo>
                  <a:lnTo>
                    <a:pt x="69" y="377"/>
                  </a:lnTo>
                  <a:lnTo>
                    <a:pt x="63" y="375"/>
                  </a:lnTo>
                  <a:lnTo>
                    <a:pt x="61" y="373"/>
                  </a:lnTo>
                  <a:lnTo>
                    <a:pt x="57" y="373"/>
                  </a:lnTo>
                  <a:lnTo>
                    <a:pt x="57" y="371"/>
                  </a:lnTo>
                  <a:lnTo>
                    <a:pt x="57" y="367"/>
                  </a:lnTo>
                  <a:lnTo>
                    <a:pt x="57" y="363"/>
                  </a:lnTo>
                  <a:lnTo>
                    <a:pt x="57" y="359"/>
                  </a:lnTo>
                  <a:lnTo>
                    <a:pt x="57" y="354"/>
                  </a:lnTo>
                  <a:lnTo>
                    <a:pt x="57" y="348"/>
                  </a:lnTo>
                  <a:lnTo>
                    <a:pt x="59" y="342"/>
                  </a:lnTo>
                  <a:lnTo>
                    <a:pt x="61" y="337"/>
                  </a:lnTo>
                  <a:lnTo>
                    <a:pt x="63" y="331"/>
                  </a:lnTo>
                  <a:lnTo>
                    <a:pt x="65" y="325"/>
                  </a:lnTo>
                  <a:lnTo>
                    <a:pt x="65" y="319"/>
                  </a:lnTo>
                  <a:lnTo>
                    <a:pt x="67" y="314"/>
                  </a:lnTo>
                  <a:lnTo>
                    <a:pt x="69" y="310"/>
                  </a:lnTo>
                  <a:lnTo>
                    <a:pt x="71" y="304"/>
                  </a:lnTo>
                  <a:lnTo>
                    <a:pt x="73" y="302"/>
                  </a:lnTo>
                  <a:lnTo>
                    <a:pt x="0" y="297"/>
                  </a:lnTo>
                  <a:lnTo>
                    <a:pt x="2" y="278"/>
                  </a:lnTo>
                  <a:lnTo>
                    <a:pt x="4" y="278"/>
                  </a:lnTo>
                  <a:lnTo>
                    <a:pt x="8" y="278"/>
                  </a:lnTo>
                  <a:lnTo>
                    <a:pt x="14" y="280"/>
                  </a:lnTo>
                  <a:lnTo>
                    <a:pt x="19" y="280"/>
                  </a:lnTo>
                  <a:lnTo>
                    <a:pt x="25" y="280"/>
                  </a:lnTo>
                  <a:lnTo>
                    <a:pt x="33" y="281"/>
                  </a:lnTo>
                  <a:lnTo>
                    <a:pt x="40" y="281"/>
                  </a:lnTo>
                  <a:lnTo>
                    <a:pt x="48" y="281"/>
                  </a:lnTo>
                  <a:lnTo>
                    <a:pt x="55" y="283"/>
                  </a:lnTo>
                  <a:lnTo>
                    <a:pt x="63" y="283"/>
                  </a:lnTo>
                  <a:lnTo>
                    <a:pt x="71" y="285"/>
                  </a:lnTo>
                  <a:lnTo>
                    <a:pt x="76" y="285"/>
                  </a:lnTo>
                  <a:lnTo>
                    <a:pt x="82" y="287"/>
                  </a:lnTo>
                  <a:lnTo>
                    <a:pt x="86" y="287"/>
                  </a:lnTo>
                  <a:lnTo>
                    <a:pt x="92" y="289"/>
                  </a:lnTo>
                  <a:lnTo>
                    <a:pt x="93" y="289"/>
                  </a:lnTo>
                  <a:lnTo>
                    <a:pt x="99" y="289"/>
                  </a:lnTo>
                  <a:lnTo>
                    <a:pt x="103" y="291"/>
                  </a:lnTo>
                  <a:lnTo>
                    <a:pt x="111" y="293"/>
                  </a:lnTo>
                  <a:lnTo>
                    <a:pt x="116" y="295"/>
                  </a:lnTo>
                  <a:lnTo>
                    <a:pt x="124" y="297"/>
                  </a:lnTo>
                  <a:lnTo>
                    <a:pt x="131" y="299"/>
                  </a:lnTo>
                  <a:lnTo>
                    <a:pt x="137" y="302"/>
                  </a:lnTo>
                  <a:lnTo>
                    <a:pt x="143" y="304"/>
                  </a:lnTo>
                  <a:lnTo>
                    <a:pt x="149" y="306"/>
                  </a:lnTo>
                  <a:lnTo>
                    <a:pt x="154" y="310"/>
                  </a:lnTo>
                  <a:lnTo>
                    <a:pt x="160" y="312"/>
                  </a:lnTo>
                  <a:lnTo>
                    <a:pt x="164" y="316"/>
                  </a:lnTo>
                  <a:lnTo>
                    <a:pt x="162" y="318"/>
                  </a:lnTo>
                  <a:lnTo>
                    <a:pt x="160" y="318"/>
                  </a:lnTo>
                  <a:lnTo>
                    <a:pt x="156" y="318"/>
                  </a:lnTo>
                  <a:lnTo>
                    <a:pt x="151" y="316"/>
                  </a:lnTo>
                  <a:lnTo>
                    <a:pt x="147" y="316"/>
                  </a:lnTo>
                  <a:lnTo>
                    <a:pt x="141" y="314"/>
                  </a:lnTo>
                  <a:lnTo>
                    <a:pt x="135" y="314"/>
                  </a:lnTo>
                  <a:lnTo>
                    <a:pt x="130" y="312"/>
                  </a:lnTo>
                  <a:lnTo>
                    <a:pt x="124" y="312"/>
                  </a:lnTo>
                  <a:lnTo>
                    <a:pt x="118" y="310"/>
                  </a:lnTo>
                  <a:lnTo>
                    <a:pt x="112" y="308"/>
                  </a:lnTo>
                  <a:lnTo>
                    <a:pt x="107" y="306"/>
                  </a:lnTo>
                  <a:lnTo>
                    <a:pt x="103" y="306"/>
                  </a:lnTo>
                  <a:lnTo>
                    <a:pt x="97" y="306"/>
                  </a:lnTo>
                  <a:lnTo>
                    <a:pt x="93" y="306"/>
                  </a:lnTo>
                  <a:lnTo>
                    <a:pt x="92" y="306"/>
                  </a:lnTo>
                  <a:lnTo>
                    <a:pt x="90" y="308"/>
                  </a:lnTo>
                  <a:lnTo>
                    <a:pt x="86" y="312"/>
                  </a:lnTo>
                  <a:lnTo>
                    <a:pt x="82" y="319"/>
                  </a:lnTo>
                  <a:lnTo>
                    <a:pt x="82" y="323"/>
                  </a:lnTo>
                  <a:lnTo>
                    <a:pt x="80" y="327"/>
                  </a:lnTo>
                  <a:lnTo>
                    <a:pt x="78" y="333"/>
                  </a:lnTo>
                  <a:lnTo>
                    <a:pt x="78" y="339"/>
                  </a:lnTo>
                  <a:lnTo>
                    <a:pt x="76" y="342"/>
                  </a:lnTo>
                  <a:lnTo>
                    <a:pt x="76" y="346"/>
                  </a:lnTo>
                  <a:lnTo>
                    <a:pt x="74" y="350"/>
                  </a:lnTo>
                  <a:lnTo>
                    <a:pt x="74" y="356"/>
                  </a:lnTo>
                  <a:lnTo>
                    <a:pt x="73" y="361"/>
                  </a:lnTo>
                  <a:lnTo>
                    <a:pt x="73" y="363"/>
                  </a:lnTo>
                  <a:lnTo>
                    <a:pt x="291" y="397"/>
                  </a:lnTo>
                  <a:lnTo>
                    <a:pt x="392" y="74"/>
                  </a:lnTo>
                  <a:lnTo>
                    <a:pt x="392" y="72"/>
                  </a:lnTo>
                  <a:lnTo>
                    <a:pt x="390" y="67"/>
                  </a:lnTo>
                  <a:lnTo>
                    <a:pt x="385" y="61"/>
                  </a:lnTo>
                  <a:lnTo>
                    <a:pt x="379" y="57"/>
                  </a:lnTo>
                  <a:lnTo>
                    <a:pt x="375" y="55"/>
                  </a:lnTo>
                  <a:lnTo>
                    <a:pt x="367" y="53"/>
                  </a:lnTo>
                  <a:lnTo>
                    <a:pt x="362" y="51"/>
                  </a:lnTo>
                  <a:lnTo>
                    <a:pt x="356" y="51"/>
                  </a:lnTo>
                  <a:lnTo>
                    <a:pt x="350" y="49"/>
                  </a:lnTo>
                  <a:lnTo>
                    <a:pt x="345" y="48"/>
                  </a:lnTo>
                  <a:lnTo>
                    <a:pt x="337" y="46"/>
                  </a:lnTo>
                  <a:lnTo>
                    <a:pt x="329" y="46"/>
                  </a:lnTo>
                  <a:lnTo>
                    <a:pt x="320" y="44"/>
                  </a:lnTo>
                  <a:lnTo>
                    <a:pt x="312" y="42"/>
                  </a:lnTo>
                  <a:lnTo>
                    <a:pt x="308" y="40"/>
                  </a:lnTo>
                  <a:lnTo>
                    <a:pt x="303" y="40"/>
                  </a:lnTo>
                  <a:lnTo>
                    <a:pt x="299" y="40"/>
                  </a:lnTo>
                  <a:lnTo>
                    <a:pt x="295" y="40"/>
                  </a:lnTo>
                  <a:lnTo>
                    <a:pt x="289" y="38"/>
                  </a:lnTo>
                  <a:lnTo>
                    <a:pt x="286" y="36"/>
                  </a:lnTo>
                  <a:lnTo>
                    <a:pt x="282" y="36"/>
                  </a:lnTo>
                  <a:lnTo>
                    <a:pt x="278" y="36"/>
                  </a:lnTo>
                  <a:lnTo>
                    <a:pt x="272" y="34"/>
                  </a:lnTo>
                  <a:lnTo>
                    <a:pt x="268" y="34"/>
                  </a:lnTo>
                  <a:lnTo>
                    <a:pt x="265" y="32"/>
                  </a:lnTo>
                  <a:lnTo>
                    <a:pt x="259" y="32"/>
                  </a:lnTo>
                  <a:lnTo>
                    <a:pt x="255" y="30"/>
                  </a:lnTo>
                  <a:lnTo>
                    <a:pt x="251" y="30"/>
                  </a:lnTo>
                  <a:lnTo>
                    <a:pt x="246" y="29"/>
                  </a:lnTo>
                  <a:lnTo>
                    <a:pt x="242" y="29"/>
                  </a:lnTo>
                  <a:lnTo>
                    <a:pt x="234" y="27"/>
                  </a:lnTo>
                  <a:lnTo>
                    <a:pt x="227" y="27"/>
                  </a:lnTo>
                  <a:lnTo>
                    <a:pt x="219" y="25"/>
                  </a:lnTo>
                  <a:lnTo>
                    <a:pt x="211" y="23"/>
                  </a:lnTo>
                  <a:lnTo>
                    <a:pt x="206" y="23"/>
                  </a:lnTo>
                  <a:lnTo>
                    <a:pt x="198" y="21"/>
                  </a:lnTo>
                  <a:lnTo>
                    <a:pt x="194" y="19"/>
                  </a:lnTo>
                  <a:lnTo>
                    <a:pt x="190" y="19"/>
                  </a:lnTo>
                  <a:lnTo>
                    <a:pt x="183" y="19"/>
                  </a:lnTo>
                  <a:lnTo>
                    <a:pt x="181" y="19"/>
                  </a:lnTo>
                  <a:lnTo>
                    <a:pt x="177" y="19"/>
                  </a:lnTo>
                  <a:lnTo>
                    <a:pt x="175" y="23"/>
                  </a:lnTo>
                  <a:lnTo>
                    <a:pt x="173" y="27"/>
                  </a:lnTo>
                  <a:lnTo>
                    <a:pt x="170" y="34"/>
                  </a:lnTo>
                  <a:lnTo>
                    <a:pt x="168" y="38"/>
                  </a:lnTo>
                  <a:lnTo>
                    <a:pt x="166" y="44"/>
                  </a:lnTo>
                  <a:lnTo>
                    <a:pt x="164" y="48"/>
                  </a:lnTo>
                  <a:lnTo>
                    <a:pt x="164" y="51"/>
                  </a:lnTo>
                  <a:lnTo>
                    <a:pt x="162" y="57"/>
                  </a:lnTo>
                  <a:lnTo>
                    <a:pt x="160" y="63"/>
                  </a:lnTo>
                  <a:lnTo>
                    <a:pt x="158" y="68"/>
                  </a:lnTo>
                  <a:lnTo>
                    <a:pt x="156" y="74"/>
                  </a:lnTo>
                  <a:lnTo>
                    <a:pt x="154" y="78"/>
                  </a:lnTo>
                  <a:lnTo>
                    <a:pt x="152" y="84"/>
                  </a:lnTo>
                  <a:lnTo>
                    <a:pt x="152" y="89"/>
                  </a:lnTo>
                  <a:lnTo>
                    <a:pt x="151" y="93"/>
                  </a:lnTo>
                  <a:lnTo>
                    <a:pt x="149" y="99"/>
                  </a:lnTo>
                  <a:lnTo>
                    <a:pt x="149" y="103"/>
                  </a:lnTo>
                  <a:lnTo>
                    <a:pt x="147" y="108"/>
                  </a:lnTo>
                  <a:lnTo>
                    <a:pt x="145" y="112"/>
                  </a:lnTo>
                  <a:lnTo>
                    <a:pt x="143" y="120"/>
                  </a:lnTo>
                  <a:lnTo>
                    <a:pt x="141" y="126"/>
                  </a:lnTo>
                  <a:lnTo>
                    <a:pt x="141" y="129"/>
                  </a:lnTo>
                  <a:lnTo>
                    <a:pt x="141" y="131"/>
                  </a:lnTo>
                  <a:lnTo>
                    <a:pt x="126" y="131"/>
                  </a:lnTo>
                  <a:lnTo>
                    <a:pt x="128" y="82"/>
                  </a:lnTo>
                  <a:lnTo>
                    <a:pt x="126" y="82"/>
                  </a:lnTo>
                  <a:lnTo>
                    <a:pt x="122" y="84"/>
                  </a:lnTo>
                  <a:lnTo>
                    <a:pt x="116" y="86"/>
                  </a:lnTo>
                  <a:lnTo>
                    <a:pt x="111" y="88"/>
                  </a:lnTo>
                  <a:lnTo>
                    <a:pt x="107" y="88"/>
                  </a:lnTo>
                  <a:lnTo>
                    <a:pt x="103" y="89"/>
                  </a:lnTo>
                  <a:lnTo>
                    <a:pt x="99" y="89"/>
                  </a:lnTo>
                  <a:lnTo>
                    <a:pt x="93" y="91"/>
                  </a:lnTo>
                  <a:lnTo>
                    <a:pt x="90" y="93"/>
                  </a:lnTo>
                  <a:lnTo>
                    <a:pt x="86" y="93"/>
                  </a:lnTo>
                  <a:lnTo>
                    <a:pt x="80" y="93"/>
                  </a:lnTo>
                  <a:lnTo>
                    <a:pt x="76" y="95"/>
                  </a:lnTo>
                  <a:lnTo>
                    <a:pt x="71" y="95"/>
                  </a:lnTo>
                  <a:lnTo>
                    <a:pt x="65" y="95"/>
                  </a:lnTo>
                  <a:lnTo>
                    <a:pt x="59" y="97"/>
                  </a:lnTo>
                  <a:lnTo>
                    <a:pt x="55" y="97"/>
                  </a:lnTo>
                  <a:lnTo>
                    <a:pt x="50" y="97"/>
                  </a:lnTo>
                  <a:lnTo>
                    <a:pt x="44" y="99"/>
                  </a:lnTo>
                  <a:lnTo>
                    <a:pt x="40" y="99"/>
                  </a:lnTo>
                  <a:lnTo>
                    <a:pt x="34" y="99"/>
                  </a:lnTo>
                  <a:lnTo>
                    <a:pt x="31" y="99"/>
                  </a:lnTo>
                  <a:lnTo>
                    <a:pt x="25" y="99"/>
                  </a:lnTo>
                  <a:lnTo>
                    <a:pt x="21" y="99"/>
                  </a:lnTo>
                  <a:lnTo>
                    <a:pt x="19" y="101"/>
                  </a:lnTo>
                  <a:lnTo>
                    <a:pt x="15" y="101"/>
                  </a:lnTo>
                  <a:lnTo>
                    <a:pt x="14" y="103"/>
                  </a:lnTo>
                  <a:lnTo>
                    <a:pt x="15" y="84"/>
                  </a:lnTo>
                  <a:lnTo>
                    <a:pt x="15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2" name="Freeform 46"/>
            <p:cNvSpPr>
              <a:spLocks/>
            </p:cNvSpPr>
            <p:nvPr/>
          </p:nvSpPr>
          <p:spPr bwMode="auto">
            <a:xfrm>
              <a:off x="7545388" y="923926"/>
              <a:ext cx="127000" cy="182563"/>
            </a:xfrm>
            <a:custGeom>
              <a:avLst/>
              <a:gdLst/>
              <a:ahLst/>
              <a:cxnLst>
                <a:cxn ang="0">
                  <a:pos x="15" y="12"/>
                </a:cxn>
                <a:cxn ang="0">
                  <a:pos x="40" y="12"/>
                </a:cxn>
                <a:cxn ang="0">
                  <a:pos x="70" y="12"/>
                </a:cxn>
                <a:cxn ang="0">
                  <a:pos x="99" y="14"/>
                </a:cxn>
                <a:cxn ang="0">
                  <a:pos x="123" y="21"/>
                </a:cxn>
                <a:cxn ang="0">
                  <a:pos x="131" y="44"/>
                </a:cxn>
                <a:cxn ang="0">
                  <a:pos x="99" y="59"/>
                </a:cxn>
                <a:cxn ang="0">
                  <a:pos x="62" y="67"/>
                </a:cxn>
                <a:cxn ang="0">
                  <a:pos x="53" y="69"/>
                </a:cxn>
                <a:cxn ang="0">
                  <a:pos x="81" y="80"/>
                </a:cxn>
                <a:cxn ang="0">
                  <a:pos x="118" y="95"/>
                </a:cxn>
                <a:cxn ang="0">
                  <a:pos x="131" y="116"/>
                </a:cxn>
                <a:cxn ang="0">
                  <a:pos x="104" y="130"/>
                </a:cxn>
                <a:cxn ang="0">
                  <a:pos x="68" y="133"/>
                </a:cxn>
                <a:cxn ang="0">
                  <a:pos x="45" y="133"/>
                </a:cxn>
                <a:cxn ang="0">
                  <a:pos x="68" y="139"/>
                </a:cxn>
                <a:cxn ang="0">
                  <a:pos x="101" y="152"/>
                </a:cxn>
                <a:cxn ang="0">
                  <a:pos x="102" y="173"/>
                </a:cxn>
                <a:cxn ang="0">
                  <a:pos x="68" y="175"/>
                </a:cxn>
                <a:cxn ang="0">
                  <a:pos x="34" y="171"/>
                </a:cxn>
                <a:cxn ang="0">
                  <a:pos x="28" y="171"/>
                </a:cxn>
                <a:cxn ang="0">
                  <a:pos x="57" y="189"/>
                </a:cxn>
                <a:cxn ang="0">
                  <a:pos x="81" y="209"/>
                </a:cxn>
                <a:cxn ang="0">
                  <a:pos x="62" y="215"/>
                </a:cxn>
                <a:cxn ang="0">
                  <a:pos x="32" y="206"/>
                </a:cxn>
                <a:cxn ang="0">
                  <a:pos x="9" y="196"/>
                </a:cxn>
                <a:cxn ang="0">
                  <a:pos x="21" y="209"/>
                </a:cxn>
                <a:cxn ang="0">
                  <a:pos x="59" y="229"/>
                </a:cxn>
                <a:cxn ang="0">
                  <a:pos x="83" y="229"/>
                </a:cxn>
                <a:cxn ang="0">
                  <a:pos x="99" y="209"/>
                </a:cxn>
                <a:cxn ang="0">
                  <a:pos x="76" y="192"/>
                </a:cxn>
                <a:cxn ang="0">
                  <a:pos x="81" y="189"/>
                </a:cxn>
                <a:cxn ang="0">
                  <a:pos x="104" y="187"/>
                </a:cxn>
                <a:cxn ang="0">
                  <a:pos x="125" y="173"/>
                </a:cxn>
                <a:cxn ang="0">
                  <a:pos x="127" y="154"/>
                </a:cxn>
                <a:cxn ang="0">
                  <a:pos x="95" y="141"/>
                </a:cxn>
                <a:cxn ang="0">
                  <a:pos x="110" y="139"/>
                </a:cxn>
                <a:cxn ang="0">
                  <a:pos x="133" y="132"/>
                </a:cxn>
                <a:cxn ang="0">
                  <a:pos x="148" y="113"/>
                </a:cxn>
                <a:cxn ang="0">
                  <a:pos x="133" y="90"/>
                </a:cxn>
                <a:cxn ang="0">
                  <a:pos x="108" y="78"/>
                </a:cxn>
                <a:cxn ang="0">
                  <a:pos x="89" y="74"/>
                </a:cxn>
                <a:cxn ang="0">
                  <a:pos x="106" y="73"/>
                </a:cxn>
                <a:cxn ang="0">
                  <a:pos x="140" y="67"/>
                </a:cxn>
                <a:cxn ang="0">
                  <a:pos x="159" y="44"/>
                </a:cxn>
                <a:cxn ang="0">
                  <a:pos x="142" y="19"/>
                </a:cxn>
                <a:cxn ang="0">
                  <a:pos x="116" y="8"/>
                </a:cxn>
                <a:cxn ang="0">
                  <a:pos x="83" y="4"/>
                </a:cxn>
                <a:cxn ang="0">
                  <a:pos x="49" y="0"/>
                </a:cxn>
                <a:cxn ang="0">
                  <a:pos x="24" y="0"/>
                </a:cxn>
                <a:cxn ang="0">
                  <a:pos x="0" y="14"/>
                </a:cxn>
              </a:cxnLst>
              <a:rect l="0" t="0" r="r" b="b"/>
              <a:pathLst>
                <a:path w="159" h="230">
                  <a:moveTo>
                    <a:pt x="0" y="14"/>
                  </a:moveTo>
                  <a:lnTo>
                    <a:pt x="3" y="14"/>
                  </a:lnTo>
                  <a:lnTo>
                    <a:pt x="7" y="12"/>
                  </a:lnTo>
                  <a:lnTo>
                    <a:pt x="11" y="12"/>
                  </a:lnTo>
                  <a:lnTo>
                    <a:pt x="15" y="12"/>
                  </a:lnTo>
                  <a:lnTo>
                    <a:pt x="19" y="12"/>
                  </a:lnTo>
                  <a:lnTo>
                    <a:pt x="24" y="12"/>
                  </a:lnTo>
                  <a:lnTo>
                    <a:pt x="28" y="12"/>
                  </a:lnTo>
                  <a:lnTo>
                    <a:pt x="34" y="12"/>
                  </a:lnTo>
                  <a:lnTo>
                    <a:pt x="40" y="12"/>
                  </a:lnTo>
                  <a:lnTo>
                    <a:pt x="45" y="12"/>
                  </a:lnTo>
                  <a:lnTo>
                    <a:pt x="51" y="12"/>
                  </a:lnTo>
                  <a:lnTo>
                    <a:pt x="57" y="12"/>
                  </a:lnTo>
                  <a:lnTo>
                    <a:pt x="64" y="12"/>
                  </a:lnTo>
                  <a:lnTo>
                    <a:pt x="70" y="12"/>
                  </a:lnTo>
                  <a:lnTo>
                    <a:pt x="76" y="12"/>
                  </a:lnTo>
                  <a:lnTo>
                    <a:pt x="81" y="12"/>
                  </a:lnTo>
                  <a:lnTo>
                    <a:pt x="89" y="12"/>
                  </a:lnTo>
                  <a:lnTo>
                    <a:pt x="95" y="12"/>
                  </a:lnTo>
                  <a:lnTo>
                    <a:pt x="99" y="14"/>
                  </a:lnTo>
                  <a:lnTo>
                    <a:pt x="104" y="16"/>
                  </a:lnTo>
                  <a:lnTo>
                    <a:pt x="112" y="17"/>
                  </a:lnTo>
                  <a:lnTo>
                    <a:pt x="116" y="17"/>
                  </a:lnTo>
                  <a:lnTo>
                    <a:pt x="120" y="19"/>
                  </a:lnTo>
                  <a:lnTo>
                    <a:pt x="123" y="21"/>
                  </a:lnTo>
                  <a:lnTo>
                    <a:pt x="127" y="23"/>
                  </a:lnTo>
                  <a:lnTo>
                    <a:pt x="131" y="27"/>
                  </a:lnTo>
                  <a:lnTo>
                    <a:pt x="135" y="35"/>
                  </a:lnTo>
                  <a:lnTo>
                    <a:pt x="133" y="38"/>
                  </a:lnTo>
                  <a:lnTo>
                    <a:pt x="131" y="44"/>
                  </a:lnTo>
                  <a:lnTo>
                    <a:pt x="127" y="48"/>
                  </a:lnTo>
                  <a:lnTo>
                    <a:pt x="121" y="52"/>
                  </a:lnTo>
                  <a:lnTo>
                    <a:pt x="114" y="54"/>
                  </a:lnTo>
                  <a:lnTo>
                    <a:pt x="108" y="57"/>
                  </a:lnTo>
                  <a:lnTo>
                    <a:pt x="99" y="59"/>
                  </a:lnTo>
                  <a:lnTo>
                    <a:pt x="91" y="61"/>
                  </a:lnTo>
                  <a:lnTo>
                    <a:pt x="81" y="63"/>
                  </a:lnTo>
                  <a:lnTo>
                    <a:pt x="74" y="63"/>
                  </a:lnTo>
                  <a:lnTo>
                    <a:pt x="68" y="65"/>
                  </a:lnTo>
                  <a:lnTo>
                    <a:pt x="62" y="67"/>
                  </a:lnTo>
                  <a:lnTo>
                    <a:pt x="57" y="67"/>
                  </a:lnTo>
                  <a:lnTo>
                    <a:pt x="53" y="67"/>
                  </a:lnTo>
                  <a:lnTo>
                    <a:pt x="49" y="67"/>
                  </a:lnTo>
                  <a:lnTo>
                    <a:pt x="51" y="69"/>
                  </a:lnTo>
                  <a:lnTo>
                    <a:pt x="53" y="69"/>
                  </a:lnTo>
                  <a:lnTo>
                    <a:pt x="57" y="71"/>
                  </a:lnTo>
                  <a:lnTo>
                    <a:pt x="61" y="73"/>
                  </a:lnTo>
                  <a:lnTo>
                    <a:pt x="66" y="76"/>
                  </a:lnTo>
                  <a:lnTo>
                    <a:pt x="74" y="76"/>
                  </a:lnTo>
                  <a:lnTo>
                    <a:pt x="81" y="80"/>
                  </a:lnTo>
                  <a:lnTo>
                    <a:pt x="89" y="82"/>
                  </a:lnTo>
                  <a:lnTo>
                    <a:pt x="99" y="86"/>
                  </a:lnTo>
                  <a:lnTo>
                    <a:pt x="104" y="88"/>
                  </a:lnTo>
                  <a:lnTo>
                    <a:pt x="112" y="93"/>
                  </a:lnTo>
                  <a:lnTo>
                    <a:pt x="118" y="95"/>
                  </a:lnTo>
                  <a:lnTo>
                    <a:pt x="123" y="101"/>
                  </a:lnTo>
                  <a:lnTo>
                    <a:pt x="127" y="105"/>
                  </a:lnTo>
                  <a:lnTo>
                    <a:pt x="131" y="109"/>
                  </a:lnTo>
                  <a:lnTo>
                    <a:pt x="131" y="113"/>
                  </a:lnTo>
                  <a:lnTo>
                    <a:pt x="131" y="116"/>
                  </a:lnTo>
                  <a:lnTo>
                    <a:pt x="127" y="120"/>
                  </a:lnTo>
                  <a:lnTo>
                    <a:pt x="123" y="122"/>
                  </a:lnTo>
                  <a:lnTo>
                    <a:pt x="118" y="126"/>
                  </a:lnTo>
                  <a:lnTo>
                    <a:pt x="112" y="128"/>
                  </a:lnTo>
                  <a:lnTo>
                    <a:pt x="104" y="130"/>
                  </a:lnTo>
                  <a:lnTo>
                    <a:pt x="97" y="130"/>
                  </a:lnTo>
                  <a:lnTo>
                    <a:pt x="89" y="132"/>
                  </a:lnTo>
                  <a:lnTo>
                    <a:pt x="81" y="133"/>
                  </a:lnTo>
                  <a:lnTo>
                    <a:pt x="74" y="133"/>
                  </a:lnTo>
                  <a:lnTo>
                    <a:pt x="68" y="133"/>
                  </a:lnTo>
                  <a:lnTo>
                    <a:pt x="61" y="133"/>
                  </a:lnTo>
                  <a:lnTo>
                    <a:pt x="55" y="133"/>
                  </a:lnTo>
                  <a:lnTo>
                    <a:pt x="49" y="133"/>
                  </a:lnTo>
                  <a:lnTo>
                    <a:pt x="47" y="133"/>
                  </a:lnTo>
                  <a:lnTo>
                    <a:pt x="45" y="133"/>
                  </a:lnTo>
                  <a:lnTo>
                    <a:pt x="47" y="133"/>
                  </a:lnTo>
                  <a:lnTo>
                    <a:pt x="51" y="135"/>
                  </a:lnTo>
                  <a:lnTo>
                    <a:pt x="57" y="137"/>
                  </a:lnTo>
                  <a:lnTo>
                    <a:pt x="62" y="139"/>
                  </a:lnTo>
                  <a:lnTo>
                    <a:pt x="68" y="139"/>
                  </a:lnTo>
                  <a:lnTo>
                    <a:pt x="74" y="143"/>
                  </a:lnTo>
                  <a:lnTo>
                    <a:pt x="81" y="145"/>
                  </a:lnTo>
                  <a:lnTo>
                    <a:pt x="89" y="147"/>
                  </a:lnTo>
                  <a:lnTo>
                    <a:pt x="95" y="151"/>
                  </a:lnTo>
                  <a:lnTo>
                    <a:pt x="101" y="152"/>
                  </a:lnTo>
                  <a:lnTo>
                    <a:pt x="106" y="156"/>
                  </a:lnTo>
                  <a:lnTo>
                    <a:pt x="112" y="164"/>
                  </a:lnTo>
                  <a:lnTo>
                    <a:pt x="110" y="170"/>
                  </a:lnTo>
                  <a:lnTo>
                    <a:pt x="106" y="171"/>
                  </a:lnTo>
                  <a:lnTo>
                    <a:pt x="102" y="173"/>
                  </a:lnTo>
                  <a:lnTo>
                    <a:pt x="97" y="175"/>
                  </a:lnTo>
                  <a:lnTo>
                    <a:pt x="91" y="175"/>
                  </a:lnTo>
                  <a:lnTo>
                    <a:pt x="81" y="175"/>
                  </a:lnTo>
                  <a:lnTo>
                    <a:pt x="76" y="175"/>
                  </a:lnTo>
                  <a:lnTo>
                    <a:pt x="68" y="175"/>
                  </a:lnTo>
                  <a:lnTo>
                    <a:pt x="61" y="175"/>
                  </a:lnTo>
                  <a:lnTo>
                    <a:pt x="53" y="173"/>
                  </a:lnTo>
                  <a:lnTo>
                    <a:pt x="45" y="173"/>
                  </a:lnTo>
                  <a:lnTo>
                    <a:pt x="40" y="171"/>
                  </a:lnTo>
                  <a:lnTo>
                    <a:pt x="34" y="171"/>
                  </a:lnTo>
                  <a:lnTo>
                    <a:pt x="28" y="171"/>
                  </a:lnTo>
                  <a:lnTo>
                    <a:pt x="24" y="170"/>
                  </a:lnTo>
                  <a:lnTo>
                    <a:pt x="23" y="170"/>
                  </a:lnTo>
                  <a:lnTo>
                    <a:pt x="24" y="171"/>
                  </a:lnTo>
                  <a:lnTo>
                    <a:pt x="28" y="171"/>
                  </a:lnTo>
                  <a:lnTo>
                    <a:pt x="34" y="175"/>
                  </a:lnTo>
                  <a:lnTo>
                    <a:pt x="38" y="177"/>
                  </a:lnTo>
                  <a:lnTo>
                    <a:pt x="43" y="181"/>
                  </a:lnTo>
                  <a:lnTo>
                    <a:pt x="49" y="185"/>
                  </a:lnTo>
                  <a:lnTo>
                    <a:pt x="57" y="189"/>
                  </a:lnTo>
                  <a:lnTo>
                    <a:pt x="62" y="190"/>
                  </a:lnTo>
                  <a:lnTo>
                    <a:pt x="66" y="194"/>
                  </a:lnTo>
                  <a:lnTo>
                    <a:pt x="72" y="198"/>
                  </a:lnTo>
                  <a:lnTo>
                    <a:pt x="76" y="202"/>
                  </a:lnTo>
                  <a:lnTo>
                    <a:pt x="81" y="209"/>
                  </a:lnTo>
                  <a:lnTo>
                    <a:pt x="80" y="213"/>
                  </a:lnTo>
                  <a:lnTo>
                    <a:pt x="78" y="215"/>
                  </a:lnTo>
                  <a:lnTo>
                    <a:pt x="74" y="215"/>
                  </a:lnTo>
                  <a:lnTo>
                    <a:pt x="68" y="215"/>
                  </a:lnTo>
                  <a:lnTo>
                    <a:pt x="62" y="215"/>
                  </a:lnTo>
                  <a:lnTo>
                    <a:pt x="57" y="213"/>
                  </a:lnTo>
                  <a:lnTo>
                    <a:pt x="51" y="211"/>
                  </a:lnTo>
                  <a:lnTo>
                    <a:pt x="45" y="209"/>
                  </a:lnTo>
                  <a:lnTo>
                    <a:pt x="40" y="209"/>
                  </a:lnTo>
                  <a:lnTo>
                    <a:pt x="32" y="206"/>
                  </a:lnTo>
                  <a:lnTo>
                    <a:pt x="26" y="204"/>
                  </a:lnTo>
                  <a:lnTo>
                    <a:pt x="21" y="202"/>
                  </a:lnTo>
                  <a:lnTo>
                    <a:pt x="17" y="200"/>
                  </a:lnTo>
                  <a:lnTo>
                    <a:pt x="11" y="198"/>
                  </a:lnTo>
                  <a:lnTo>
                    <a:pt x="9" y="196"/>
                  </a:lnTo>
                  <a:lnTo>
                    <a:pt x="7" y="196"/>
                  </a:lnTo>
                  <a:lnTo>
                    <a:pt x="7" y="196"/>
                  </a:lnTo>
                  <a:lnTo>
                    <a:pt x="11" y="200"/>
                  </a:lnTo>
                  <a:lnTo>
                    <a:pt x="15" y="204"/>
                  </a:lnTo>
                  <a:lnTo>
                    <a:pt x="21" y="209"/>
                  </a:lnTo>
                  <a:lnTo>
                    <a:pt x="26" y="213"/>
                  </a:lnTo>
                  <a:lnTo>
                    <a:pt x="34" y="219"/>
                  </a:lnTo>
                  <a:lnTo>
                    <a:pt x="42" y="225"/>
                  </a:lnTo>
                  <a:lnTo>
                    <a:pt x="51" y="229"/>
                  </a:lnTo>
                  <a:lnTo>
                    <a:pt x="59" y="229"/>
                  </a:lnTo>
                  <a:lnTo>
                    <a:pt x="66" y="230"/>
                  </a:lnTo>
                  <a:lnTo>
                    <a:pt x="70" y="229"/>
                  </a:lnTo>
                  <a:lnTo>
                    <a:pt x="76" y="229"/>
                  </a:lnTo>
                  <a:lnTo>
                    <a:pt x="80" y="229"/>
                  </a:lnTo>
                  <a:lnTo>
                    <a:pt x="83" y="229"/>
                  </a:lnTo>
                  <a:lnTo>
                    <a:pt x="89" y="225"/>
                  </a:lnTo>
                  <a:lnTo>
                    <a:pt x="95" y="223"/>
                  </a:lnTo>
                  <a:lnTo>
                    <a:pt x="99" y="217"/>
                  </a:lnTo>
                  <a:lnTo>
                    <a:pt x="101" y="213"/>
                  </a:lnTo>
                  <a:lnTo>
                    <a:pt x="99" y="209"/>
                  </a:lnTo>
                  <a:lnTo>
                    <a:pt x="95" y="204"/>
                  </a:lnTo>
                  <a:lnTo>
                    <a:pt x="91" y="200"/>
                  </a:lnTo>
                  <a:lnTo>
                    <a:pt x="85" y="196"/>
                  </a:lnTo>
                  <a:lnTo>
                    <a:pt x="81" y="192"/>
                  </a:lnTo>
                  <a:lnTo>
                    <a:pt x="76" y="192"/>
                  </a:lnTo>
                  <a:lnTo>
                    <a:pt x="74" y="190"/>
                  </a:lnTo>
                  <a:lnTo>
                    <a:pt x="72" y="190"/>
                  </a:lnTo>
                  <a:lnTo>
                    <a:pt x="74" y="190"/>
                  </a:lnTo>
                  <a:lnTo>
                    <a:pt x="80" y="190"/>
                  </a:lnTo>
                  <a:lnTo>
                    <a:pt x="81" y="189"/>
                  </a:lnTo>
                  <a:lnTo>
                    <a:pt x="85" y="189"/>
                  </a:lnTo>
                  <a:lnTo>
                    <a:pt x="91" y="189"/>
                  </a:lnTo>
                  <a:lnTo>
                    <a:pt x="97" y="189"/>
                  </a:lnTo>
                  <a:lnTo>
                    <a:pt x="101" y="187"/>
                  </a:lnTo>
                  <a:lnTo>
                    <a:pt x="104" y="187"/>
                  </a:lnTo>
                  <a:lnTo>
                    <a:pt x="110" y="185"/>
                  </a:lnTo>
                  <a:lnTo>
                    <a:pt x="114" y="183"/>
                  </a:lnTo>
                  <a:lnTo>
                    <a:pt x="118" y="179"/>
                  </a:lnTo>
                  <a:lnTo>
                    <a:pt x="121" y="177"/>
                  </a:lnTo>
                  <a:lnTo>
                    <a:pt x="125" y="173"/>
                  </a:lnTo>
                  <a:lnTo>
                    <a:pt x="127" y="170"/>
                  </a:lnTo>
                  <a:lnTo>
                    <a:pt x="127" y="166"/>
                  </a:lnTo>
                  <a:lnTo>
                    <a:pt x="129" y="162"/>
                  </a:lnTo>
                  <a:lnTo>
                    <a:pt x="127" y="158"/>
                  </a:lnTo>
                  <a:lnTo>
                    <a:pt x="127" y="154"/>
                  </a:lnTo>
                  <a:lnTo>
                    <a:pt x="120" y="151"/>
                  </a:lnTo>
                  <a:lnTo>
                    <a:pt x="114" y="147"/>
                  </a:lnTo>
                  <a:lnTo>
                    <a:pt x="106" y="143"/>
                  </a:lnTo>
                  <a:lnTo>
                    <a:pt x="101" y="141"/>
                  </a:lnTo>
                  <a:lnTo>
                    <a:pt x="95" y="141"/>
                  </a:lnTo>
                  <a:lnTo>
                    <a:pt x="95" y="141"/>
                  </a:lnTo>
                  <a:lnTo>
                    <a:pt x="95" y="139"/>
                  </a:lnTo>
                  <a:lnTo>
                    <a:pt x="102" y="139"/>
                  </a:lnTo>
                  <a:lnTo>
                    <a:pt x="106" y="139"/>
                  </a:lnTo>
                  <a:lnTo>
                    <a:pt x="110" y="139"/>
                  </a:lnTo>
                  <a:lnTo>
                    <a:pt x="116" y="139"/>
                  </a:lnTo>
                  <a:lnTo>
                    <a:pt x="120" y="137"/>
                  </a:lnTo>
                  <a:lnTo>
                    <a:pt x="125" y="135"/>
                  </a:lnTo>
                  <a:lnTo>
                    <a:pt x="129" y="133"/>
                  </a:lnTo>
                  <a:lnTo>
                    <a:pt x="133" y="132"/>
                  </a:lnTo>
                  <a:lnTo>
                    <a:pt x="139" y="130"/>
                  </a:lnTo>
                  <a:lnTo>
                    <a:pt x="140" y="126"/>
                  </a:lnTo>
                  <a:lnTo>
                    <a:pt x="144" y="122"/>
                  </a:lnTo>
                  <a:lnTo>
                    <a:pt x="146" y="116"/>
                  </a:lnTo>
                  <a:lnTo>
                    <a:pt x="148" y="113"/>
                  </a:lnTo>
                  <a:lnTo>
                    <a:pt x="146" y="107"/>
                  </a:lnTo>
                  <a:lnTo>
                    <a:pt x="144" y="103"/>
                  </a:lnTo>
                  <a:lnTo>
                    <a:pt x="142" y="97"/>
                  </a:lnTo>
                  <a:lnTo>
                    <a:pt x="139" y="93"/>
                  </a:lnTo>
                  <a:lnTo>
                    <a:pt x="133" y="90"/>
                  </a:lnTo>
                  <a:lnTo>
                    <a:pt x="129" y="88"/>
                  </a:lnTo>
                  <a:lnTo>
                    <a:pt x="123" y="84"/>
                  </a:lnTo>
                  <a:lnTo>
                    <a:pt x="120" y="84"/>
                  </a:lnTo>
                  <a:lnTo>
                    <a:pt x="112" y="80"/>
                  </a:lnTo>
                  <a:lnTo>
                    <a:pt x="108" y="78"/>
                  </a:lnTo>
                  <a:lnTo>
                    <a:pt x="102" y="76"/>
                  </a:lnTo>
                  <a:lnTo>
                    <a:pt x="99" y="76"/>
                  </a:lnTo>
                  <a:lnTo>
                    <a:pt x="93" y="74"/>
                  </a:lnTo>
                  <a:lnTo>
                    <a:pt x="91" y="74"/>
                  </a:lnTo>
                  <a:lnTo>
                    <a:pt x="89" y="74"/>
                  </a:lnTo>
                  <a:lnTo>
                    <a:pt x="89" y="74"/>
                  </a:lnTo>
                  <a:lnTo>
                    <a:pt x="91" y="74"/>
                  </a:lnTo>
                  <a:lnTo>
                    <a:pt x="95" y="74"/>
                  </a:lnTo>
                  <a:lnTo>
                    <a:pt x="101" y="74"/>
                  </a:lnTo>
                  <a:lnTo>
                    <a:pt x="106" y="73"/>
                  </a:lnTo>
                  <a:lnTo>
                    <a:pt x="112" y="73"/>
                  </a:lnTo>
                  <a:lnTo>
                    <a:pt x="120" y="71"/>
                  </a:lnTo>
                  <a:lnTo>
                    <a:pt x="127" y="71"/>
                  </a:lnTo>
                  <a:lnTo>
                    <a:pt x="133" y="69"/>
                  </a:lnTo>
                  <a:lnTo>
                    <a:pt x="140" y="67"/>
                  </a:lnTo>
                  <a:lnTo>
                    <a:pt x="146" y="63"/>
                  </a:lnTo>
                  <a:lnTo>
                    <a:pt x="152" y="59"/>
                  </a:lnTo>
                  <a:lnTo>
                    <a:pt x="156" y="54"/>
                  </a:lnTo>
                  <a:lnTo>
                    <a:pt x="158" y="50"/>
                  </a:lnTo>
                  <a:lnTo>
                    <a:pt x="159" y="44"/>
                  </a:lnTo>
                  <a:lnTo>
                    <a:pt x="159" y="38"/>
                  </a:lnTo>
                  <a:lnTo>
                    <a:pt x="156" y="29"/>
                  </a:lnTo>
                  <a:lnTo>
                    <a:pt x="150" y="25"/>
                  </a:lnTo>
                  <a:lnTo>
                    <a:pt x="146" y="21"/>
                  </a:lnTo>
                  <a:lnTo>
                    <a:pt x="142" y="19"/>
                  </a:lnTo>
                  <a:lnTo>
                    <a:pt x="137" y="17"/>
                  </a:lnTo>
                  <a:lnTo>
                    <a:pt x="133" y="16"/>
                  </a:lnTo>
                  <a:lnTo>
                    <a:pt x="127" y="12"/>
                  </a:lnTo>
                  <a:lnTo>
                    <a:pt x="121" y="10"/>
                  </a:lnTo>
                  <a:lnTo>
                    <a:pt x="116" y="8"/>
                  </a:lnTo>
                  <a:lnTo>
                    <a:pt x="108" y="8"/>
                  </a:lnTo>
                  <a:lnTo>
                    <a:pt x="102" y="6"/>
                  </a:lnTo>
                  <a:lnTo>
                    <a:pt x="95" y="6"/>
                  </a:lnTo>
                  <a:lnTo>
                    <a:pt x="89" y="4"/>
                  </a:lnTo>
                  <a:lnTo>
                    <a:pt x="83" y="4"/>
                  </a:lnTo>
                  <a:lnTo>
                    <a:pt x="76" y="2"/>
                  </a:lnTo>
                  <a:lnTo>
                    <a:pt x="70" y="2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" name="Freeform 47"/>
            <p:cNvSpPr>
              <a:spLocks/>
            </p:cNvSpPr>
            <p:nvPr/>
          </p:nvSpPr>
          <p:spPr bwMode="auto">
            <a:xfrm>
              <a:off x="7551738" y="750888"/>
              <a:ext cx="36513" cy="100013"/>
            </a:xfrm>
            <a:custGeom>
              <a:avLst/>
              <a:gdLst/>
              <a:ahLst/>
              <a:cxnLst>
                <a:cxn ang="0">
                  <a:pos x="29" y="125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3"/>
                </a:cxn>
                <a:cxn ang="0">
                  <a:pos x="12" y="7"/>
                </a:cxn>
                <a:cxn ang="0">
                  <a:pos x="16" y="15"/>
                </a:cxn>
                <a:cxn ang="0">
                  <a:pos x="16" y="17"/>
                </a:cxn>
                <a:cxn ang="0">
                  <a:pos x="17" y="20"/>
                </a:cxn>
                <a:cxn ang="0">
                  <a:pos x="19" y="26"/>
                </a:cxn>
                <a:cxn ang="0">
                  <a:pos x="21" y="34"/>
                </a:cxn>
                <a:cxn ang="0">
                  <a:pos x="21" y="38"/>
                </a:cxn>
                <a:cxn ang="0">
                  <a:pos x="23" y="41"/>
                </a:cxn>
                <a:cxn ang="0">
                  <a:pos x="23" y="45"/>
                </a:cxn>
                <a:cxn ang="0">
                  <a:pos x="25" y="49"/>
                </a:cxn>
                <a:cxn ang="0">
                  <a:pos x="25" y="55"/>
                </a:cxn>
                <a:cxn ang="0">
                  <a:pos x="29" y="58"/>
                </a:cxn>
                <a:cxn ang="0">
                  <a:pos x="29" y="64"/>
                </a:cxn>
                <a:cxn ang="0">
                  <a:pos x="31" y="70"/>
                </a:cxn>
                <a:cxn ang="0">
                  <a:pos x="33" y="74"/>
                </a:cxn>
                <a:cxn ang="0">
                  <a:pos x="33" y="78"/>
                </a:cxn>
                <a:cxn ang="0">
                  <a:pos x="35" y="83"/>
                </a:cxn>
                <a:cxn ang="0">
                  <a:pos x="36" y="87"/>
                </a:cxn>
                <a:cxn ang="0">
                  <a:pos x="38" y="95"/>
                </a:cxn>
                <a:cxn ang="0">
                  <a:pos x="40" y="102"/>
                </a:cxn>
                <a:cxn ang="0">
                  <a:pos x="42" y="108"/>
                </a:cxn>
                <a:cxn ang="0">
                  <a:pos x="44" y="114"/>
                </a:cxn>
                <a:cxn ang="0">
                  <a:pos x="44" y="117"/>
                </a:cxn>
                <a:cxn ang="0">
                  <a:pos x="46" y="117"/>
                </a:cxn>
                <a:cxn ang="0">
                  <a:pos x="29" y="125"/>
                </a:cxn>
                <a:cxn ang="0">
                  <a:pos x="29" y="125"/>
                </a:cxn>
              </a:cxnLst>
              <a:rect l="0" t="0" r="r" b="b"/>
              <a:pathLst>
                <a:path w="46" h="125">
                  <a:moveTo>
                    <a:pt x="29" y="125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3"/>
                  </a:lnTo>
                  <a:lnTo>
                    <a:pt x="12" y="7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7" y="20"/>
                  </a:lnTo>
                  <a:lnTo>
                    <a:pt x="19" y="26"/>
                  </a:lnTo>
                  <a:lnTo>
                    <a:pt x="21" y="34"/>
                  </a:lnTo>
                  <a:lnTo>
                    <a:pt x="21" y="38"/>
                  </a:lnTo>
                  <a:lnTo>
                    <a:pt x="23" y="41"/>
                  </a:lnTo>
                  <a:lnTo>
                    <a:pt x="23" y="45"/>
                  </a:lnTo>
                  <a:lnTo>
                    <a:pt x="25" y="49"/>
                  </a:lnTo>
                  <a:lnTo>
                    <a:pt x="25" y="55"/>
                  </a:lnTo>
                  <a:lnTo>
                    <a:pt x="29" y="58"/>
                  </a:lnTo>
                  <a:lnTo>
                    <a:pt x="29" y="64"/>
                  </a:lnTo>
                  <a:lnTo>
                    <a:pt x="31" y="70"/>
                  </a:lnTo>
                  <a:lnTo>
                    <a:pt x="33" y="74"/>
                  </a:lnTo>
                  <a:lnTo>
                    <a:pt x="33" y="78"/>
                  </a:lnTo>
                  <a:lnTo>
                    <a:pt x="35" y="83"/>
                  </a:lnTo>
                  <a:lnTo>
                    <a:pt x="36" y="87"/>
                  </a:lnTo>
                  <a:lnTo>
                    <a:pt x="38" y="95"/>
                  </a:lnTo>
                  <a:lnTo>
                    <a:pt x="40" y="102"/>
                  </a:lnTo>
                  <a:lnTo>
                    <a:pt x="42" y="108"/>
                  </a:lnTo>
                  <a:lnTo>
                    <a:pt x="44" y="114"/>
                  </a:lnTo>
                  <a:lnTo>
                    <a:pt x="44" y="117"/>
                  </a:lnTo>
                  <a:lnTo>
                    <a:pt x="46" y="117"/>
                  </a:lnTo>
                  <a:lnTo>
                    <a:pt x="29" y="125"/>
                  </a:lnTo>
                  <a:lnTo>
                    <a:pt x="29" y="1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" name="Freeform 48"/>
            <p:cNvSpPr>
              <a:spLocks/>
            </p:cNvSpPr>
            <p:nvPr/>
          </p:nvSpPr>
          <p:spPr bwMode="auto">
            <a:xfrm>
              <a:off x="7499351" y="647701"/>
              <a:ext cx="504825" cy="411163"/>
            </a:xfrm>
            <a:custGeom>
              <a:avLst/>
              <a:gdLst/>
              <a:ahLst/>
              <a:cxnLst>
                <a:cxn ang="0">
                  <a:pos x="13" y="33"/>
                </a:cxn>
                <a:cxn ang="0">
                  <a:pos x="45" y="73"/>
                </a:cxn>
                <a:cxn ang="0">
                  <a:pos x="95" y="118"/>
                </a:cxn>
                <a:cxn ang="0">
                  <a:pos x="123" y="139"/>
                </a:cxn>
                <a:cxn ang="0">
                  <a:pos x="158" y="160"/>
                </a:cxn>
                <a:cxn ang="0">
                  <a:pos x="194" y="173"/>
                </a:cxn>
                <a:cxn ang="0">
                  <a:pos x="230" y="185"/>
                </a:cxn>
                <a:cxn ang="0">
                  <a:pos x="268" y="192"/>
                </a:cxn>
                <a:cxn ang="0">
                  <a:pos x="302" y="200"/>
                </a:cxn>
                <a:cxn ang="0">
                  <a:pos x="336" y="208"/>
                </a:cxn>
                <a:cxn ang="0">
                  <a:pos x="380" y="215"/>
                </a:cxn>
                <a:cxn ang="0">
                  <a:pos x="416" y="221"/>
                </a:cxn>
                <a:cxn ang="0">
                  <a:pos x="422" y="240"/>
                </a:cxn>
                <a:cxn ang="0">
                  <a:pos x="414" y="276"/>
                </a:cxn>
                <a:cxn ang="0">
                  <a:pos x="405" y="322"/>
                </a:cxn>
                <a:cxn ang="0">
                  <a:pos x="397" y="365"/>
                </a:cxn>
                <a:cxn ang="0">
                  <a:pos x="392" y="402"/>
                </a:cxn>
                <a:cxn ang="0">
                  <a:pos x="390" y="436"/>
                </a:cxn>
                <a:cxn ang="0">
                  <a:pos x="392" y="474"/>
                </a:cxn>
                <a:cxn ang="0">
                  <a:pos x="283" y="481"/>
                </a:cxn>
                <a:cxn ang="0">
                  <a:pos x="296" y="506"/>
                </a:cxn>
                <a:cxn ang="0">
                  <a:pos x="340" y="512"/>
                </a:cxn>
                <a:cxn ang="0">
                  <a:pos x="386" y="518"/>
                </a:cxn>
                <a:cxn ang="0">
                  <a:pos x="418" y="519"/>
                </a:cxn>
                <a:cxn ang="0">
                  <a:pos x="416" y="487"/>
                </a:cxn>
                <a:cxn ang="0">
                  <a:pos x="414" y="451"/>
                </a:cxn>
                <a:cxn ang="0">
                  <a:pos x="411" y="411"/>
                </a:cxn>
                <a:cxn ang="0">
                  <a:pos x="413" y="377"/>
                </a:cxn>
                <a:cxn ang="0">
                  <a:pos x="418" y="350"/>
                </a:cxn>
                <a:cxn ang="0">
                  <a:pos x="426" y="314"/>
                </a:cxn>
                <a:cxn ang="0">
                  <a:pos x="433" y="280"/>
                </a:cxn>
                <a:cxn ang="0">
                  <a:pos x="443" y="249"/>
                </a:cxn>
                <a:cxn ang="0">
                  <a:pos x="473" y="261"/>
                </a:cxn>
                <a:cxn ang="0">
                  <a:pos x="506" y="263"/>
                </a:cxn>
                <a:cxn ang="0">
                  <a:pos x="551" y="263"/>
                </a:cxn>
                <a:cxn ang="0">
                  <a:pos x="597" y="282"/>
                </a:cxn>
                <a:cxn ang="0">
                  <a:pos x="595" y="314"/>
                </a:cxn>
                <a:cxn ang="0">
                  <a:pos x="561" y="322"/>
                </a:cxn>
                <a:cxn ang="0">
                  <a:pos x="529" y="320"/>
                </a:cxn>
                <a:cxn ang="0">
                  <a:pos x="530" y="337"/>
                </a:cxn>
                <a:cxn ang="0">
                  <a:pos x="576" y="333"/>
                </a:cxn>
                <a:cxn ang="0">
                  <a:pos x="614" y="324"/>
                </a:cxn>
                <a:cxn ang="0">
                  <a:pos x="633" y="297"/>
                </a:cxn>
                <a:cxn ang="0">
                  <a:pos x="610" y="265"/>
                </a:cxn>
                <a:cxn ang="0">
                  <a:pos x="576" y="253"/>
                </a:cxn>
                <a:cxn ang="0">
                  <a:pos x="538" y="248"/>
                </a:cxn>
                <a:cxn ang="0">
                  <a:pos x="506" y="246"/>
                </a:cxn>
                <a:cxn ang="0">
                  <a:pos x="466" y="211"/>
                </a:cxn>
                <a:cxn ang="0">
                  <a:pos x="437" y="202"/>
                </a:cxn>
                <a:cxn ang="0">
                  <a:pos x="399" y="194"/>
                </a:cxn>
                <a:cxn ang="0">
                  <a:pos x="365" y="190"/>
                </a:cxn>
                <a:cxn ang="0">
                  <a:pos x="325" y="183"/>
                </a:cxn>
                <a:cxn ang="0">
                  <a:pos x="285" y="175"/>
                </a:cxn>
                <a:cxn ang="0">
                  <a:pos x="247" y="168"/>
                </a:cxn>
                <a:cxn ang="0">
                  <a:pos x="215" y="160"/>
                </a:cxn>
                <a:cxn ang="0">
                  <a:pos x="179" y="147"/>
                </a:cxn>
                <a:cxn ang="0">
                  <a:pos x="133" y="116"/>
                </a:cxn>
                <a:cxn ang="0">
                  <a:pos x="85" y="73"/>
                </a:cxn>
                <a:cxn ang="0">
                  <a:pos x="45" y="29"/>
                </a:cxn>
                <a:cxn ang="0">
                  <a:pos x="23" y="2"/>
                </a:cxn>
              </a:cxnLst>
              <a:rect l="0" t="0" r="r" b="b"/>
              <a:pathLst>
                <a:path w="635" h="519">
                  <a:moveTo>
                    <a:pt x="0" y="14"/>
                  </a:moveTo>
                  <a:lnTo>
                    <a:pt x="0" y="16"/>
                  </a:lnTo>
                  <a:lnTo>
                    <a:pt x="4" y="19"/>
                  </a:lnTo>
                  <a:lnTo>
                    <a:pt x="5" y="21"/>
                  </a:lnTo>
                  <a:lnTo>
                    <a:pt x="7" y="25"/>
                  </a:lnTo>
                  <a:lnTo>
                    <a:pt x="9" y="29"/>
                  </a:lnTo>
                  <a:lnTo>
                    <a:pt x="13" y="33"/>
                  </a:lnTo>
                  <a:lnTo>
                    <a:pt x="17" y="36"/>
                  </a:lnTo>
                  <a:lnTo>
                    <a:pt x="21" y="42"/>
                  </a:lnTo>
                  <a:lnTo>
                    <a:pt x="24" y="48"/>
                  </a:lnTo>
                  <a:lnTo>
                    <a:pt x="30" y="54"/>
                  </a:lnTo>
                  <a:lnTo>
                    <a:pt x="34" y="59"/>
                  </a:lnTo>
                  <a:lnTo>
                    <a:pt x="40" y="65"/>
                  </a:lnTo>
                  <a:lnTo>
                    <a:pt x="45" y="73"/>
                  </a:lnTo>
                  <a:lnTo>
                    <a:pt x="51" y="80"/>
                  </a:lnTo>
                  <a:lnTo>
                    <a:pt x="57" y="86"/>
                  </a:lnTo>
                  <a:lnTo>
                    <a:pt x="64" y="92"/>
                  </a:lnTo>
                  <a:lnTo>
                    <a:pt x="70" y="99"/>
                  </a:lnTo>
                  <a:lnTo>
                    <a:pt x="80" y="107"/>
                  </a:lnTo>
                  <a:lnTo>
                    <a:pt x="85" y="113"/>
                  </a:lnTo>
                  <a:lnTo>
                    <a:pt x="95" y="118"/>
                  </a:lnTo>
                  <a:lnTo>
                    <a:pt x="99" y="122"/>
                  </a:lnTo>
                  <a:lnTo>
                    <a:pt x="102" y="126"/>
                  </a:lnTo>
                  <a:lnTo>
                    <a:pt x="106" y="128"/>
                  </a:lnTo>
                  <a:lnTo>
                    <a:pt x="112" y="132"/>
                  </a:lnTo>
                  <a:lnTo>
                    <a:pt x="116" y="135"/>
                  </a:lnTo>
                  <a:lnTo>
                    <a:pt x="120" y="137"/>
                  </a:lnTo>
                  <a:lnTo>
                    <a:pt x="123" y="139"/>
                  </a:lnTo>
                  <a:lnTo>
                    <a:pt x="129" y="143"/>
                  </a:lnTo>
                  <a:lnTo>
                    <a:pt x="133" y="145"/>
                  </a:lnTo>
                  <a:lnTo>
                    <a:pt x="137" y="149"/>
                  </a:lnTo>
                  <a:lnTo>
                    <a:pt x="142" y="152"/>
                  </a:lnTo>
                  <a:lnTo>
                    <a:pt x="148" y="154"/>
                  </a:lnTo>
                  <a:lnTo>
                    <a:pt x="152" y="156"/>
                  </a:lnTo>
                  <a:lnTo>
                    <a:pt x="158" y="160"/>
                  </a:lnTo>
                  <a:lnTo>
                    <a:pt x="161" y="162"/>
                  </a:lnTo>
                  <a:lnTo>
                    <a:pt x="167" y="164"/>
                  </a:lnTo>
                  <a:lnTo>
                    <a:pt x="171" y="166"/>
                  </a:lnTo>
                  <a:lnTo>
                    <a:pt x="177" y="168"/>
                  </a:lnTo>
                  <a:lnTo>
                    <a:pt x="182" y="170"/>
                  </a:lnTo>
                  <a:lnTo>
                    <a:pt x="188" y="173"/>
                  </a:lnTo>
                  <a:lnTo>
                    <a:pt x="194" y="173"/>
                  </a:lnTo>
                  <a:lnTo>
                    <a:pt x="199" y="175"/>
                  </a:lnTo>
                  <a:lnTo>
                    <a:pt x="203" y="177"/>
                  </a:lnTo>
                  <a:lnTo>
                    <a:pt x="209" y="177"/>
                  </a:lnTo>
                  <a:lnTo>
                    <a:pt x="215" y="179"/>
                  </a:lnTo>
                  <a:lnTo>
                    <a:pt x="220" y="181"/>
                  </a:lnTo>
                  <a:lnTo>
                    <a:pt x="224" y="181"/>
                  </a:lnTo>
                  <a:lnTo>
                    <a:pt x="230" y="185"/>
                  </a:lnTo>
                  <a:lnTo>
                    <a:pt x="236" y="185"/>
                  </a:lnTo>
                  <a:lnTo>
                    <a:pt x="239" y="187"/>
                  </a:lnTo>
                  <a:lnTo>
                    <a:pt x="245" y="187"/>
                  </a:lnTo>
                  <a:lnTo>
                    <a:pt x="251" y="189"/>
                  </a:lnTo>
                  <a:lnTo>
                    <a:pt x="257" y="190"/>
                  </a:lnTo>
                  <a:lnTo>
                    <a:pt x="262" y="190"/>
                  </a:lnTo>
                  <a:lnTo>
                    <a:pt x="268" y="192"/>
                  </a:lnTo>
                  <a:lnTo>
                    <a:pt x="274" y="194"/>
                  </a:lnTo>
                  <a:lnTo>
                    <a:pt x="277" y="194"/>
                  </a:lnTo>
                  <a:lnTo>
                    <a:pt x="283" y="196"/>
                  </a:lnTo>
                  <a:lnTo>
                    <a:pt x="287" y="196"/>
                  </a:lnTo>
                  <a:lnTo>
                    <a:pt x="293" y="198"/>
                  </a:lnTo>
                  <a:lnTo>
                    <a:pt x="298" y="198"/>
                  </a:lnTo>
                  <a:lnTo>
                    <a:pt x="302" y="200"/>
                  </a:lnTo>
                  <a:lnTo>
                    <a:pt x="308" y="202"/>
                  </a:lnTo>
                  <a:lnTo>
                    <a:pt x="314" y="202"/>
                  </a:lnTo>
                  <a:lnTo>
                    <a:pt x="317" y="202"/>
                  </a:lnTo>
                  <a:lnTo>
                    <a:pt x="321" y="204"/>
                  </a:lnTo>
                  <a:lnTo>
                    <a:pt x="327" y="206"/>
                  </a:lnTo>
                  <a:lnTo>
                    <a:pt x="331" y="208"/>
                  </a:lnTo>
                  <a:lnTo>
                    <a:pt x="336" y="208"/>
                  </a:lnTo>
                  <a:lnTo>
                    <a:pt x="340" y="208"/>
                  </a:lnTo>
                  <a:lnTo>
                    <a:pt x="344" y="210"/>
                  </a:lnTo>
                  <a:lnTo>
                    <a:pt x="350" y="211"/>
                  </a:lnTo>
                  <a:lnTo>
                    <a:pt x="357" y="211"/>
                  </a:lnTo>
                  <a:lnTo>
                    <a:pt x="365" y="213"/>
                  </a:lnTo>
                  <a:lnTo>
                    <a:pt x="373" y="213"/>
                  </a:lnTo>
                  <a:lnTo>
                    <a:pt x="380" y="215"/>
                  </a:lnTo>
                  <a:lnTo>
                    <a:pt x="386" y="215"/>
                  </a:lnTo>
                  <a:lnTo>
                    <a:pt x="394" y="217"/>
                  </a:lnTo>
                  <a:lnTo>
                    <a:pt x="399" y="217"/>
                  </a:lnTo>
                  <a:lnTo>
                    <a:pt x="405" y="219"/>
                  </a:lnTo>
                  <a:lnTo>
                    <a:pt x="409" y="219"/>
                  </a:lnTo>
                  <a:lnTo>
                    <a:pt x="414" y="219"/>
                  </a:lnTo>
                  <a:lnTo>
                    <a:pt x="416" y="221"/>
                  </a:lnTo>
                  <a:lnTo>
                    <a:pt x="420" y="221"/>
                  </a:lnTo>
                  <a:lnTo>
                    <a:pt x="424" y="223"/>
                  </a:lnTo>
                  <a:lnTo>
                    <a:pt x="426" y="223"/>
                  </a:lnTo>
                  <a:lnTo>
                    <a:pt x="426" y="223"/>
                  </a:lnTo>
                  <a:lnTo>
                    <a:pt x="426" y="227"/>
                  </a:lnTo>
                  <a:lnTo>
                    <a:pt x="424" y="232"/>
                  </a:lnTo>
                  <a:lnTo>
                    <a:pt x="422" y="240"/>
                  </a:lnTo>
                  <a:lnTo>
                    <a:pt x="420" y="244"/>
                  </a:lnTo>
                  <a:lnTo>
                    <a:pt x="420" y="249"/>
                  </a:lnTo>
                  <a:lnTo>
                    <a:pt x="418" y="253"/>
                  </a:lnTo>
                  <a:lnTo>
                    <a:pt x="418" y="259"/>
                  </a:lnTo>
                  <a:lnTo>
                    <a:pt x="416" y="263"/>
                  </a:lnTo>
                  <a:lnTo>
                    <a:pt x="414" y="268"/>
                  </a:lnTo>
                  <a:lnTo>
                    <a:pt x="414" y="276"/>
                  </a:lnTo>
                  <a:lnTo>
                    <a:pt x="414" y="282"/>
                  </a:lnTo>
                  <a:lnTo>
                    <a:pt x="411" y="287"/>
                  </a:lnTo>
                  <a:lnTo>
                    <a:pt x="411" y="295"/>
                  </a:lnTo>
                  <a:lnTo>
                    <a:pt x="409" y="301"/>
                  </a:lnTo>
                  <a:lnTo>
                    <a:pt x="407" y="308"/>
                  </a:lnTo>
                  <a:lnTo>
                    <a:pt x="407" y="314"/>
                  </a:lnTo>
                  <a:lnTo>
                    <a:pt x="405" y="322"/>
                  </a:lnTo>
                  <a:lnTo>
                    <a:pt x="403" y="327"/>
                  </a:lnTo>
                  <a:lnTo>
                    <a:pt x="403" y="335"/>
                  </a:lnTo>
                  <a:lnTo>
                    <a:pt x="401" y="341"/>
                  </a:lnTo>
                  <a:lnTo>
                    <a:pt x="401" y="346"/>
                  </a:lnTo>
                  <a:lnTo>
                    <a:pt x="399" y="352"/>
                  </a:lnTo>
                  <a:lnTo>
                    <a:pt x="397" y="360"/>
                  </a:lnTo>
                  <a:lnTo>
                    <a:pt x="397" y="365"/>
                  </a:lnTo>
                  <a:lnTo>
                    <a:pt x="395" y="369"/>
                  </a:lnTo>
                  <a:lnTo>
                    <a:pt x="395" y="375"/>
                  </a:lnTo>
                  <a:lnTo>
                    <a:pt x="395" y="383"/>
                  </a:lnTo>
                  <a:lnTo>
                    <a:pt x="394" y="386"/>
                  </a:lnTo>
                  <a:lnTo>
                    <a:pt x="394" y="390"/>
                  </a:lnTo>
                  <a:lnTo>
                    <a:pt x="392" y="396"/>
                  </a:lnTo>
                  <a:lnTo>
                    <a:pt x="392" y="402"/>
                  </a:lnTo>
                  <a:lnTo>
                    <a:pt x="390" y="407"/>
                  </a:lnTo>
                  <a:lnTo>
                    <a:pt x="390" y="411"/>
                  </a:lnTo>
                  <a:lnTo>
                    <a:pt x="390" y="417"/>
                  </a:lnTo>
                  <a:lnTo>
                    <a:pt x="390" y="422"/>
                  </a:lnTo>
                  <a:lnTo>
                    <a:pt x="390" y="426"/>
                  </a:lnTo>
                  <a:lnTo>
                    <a:pt x="390" y="432"/>
                  </a:lnTo>
                  <a:lnTo>
                    <a:pt x="390" y="436"/>
                  </a:lnTo>
                  <a:lnTo>
                    <a:pt x="390" y="441"/>
                  </a:lnTo>
                  <a:lnTo>
                    <a:pt x="390" y="445"/>
                  </a:lnTo>
                  <a:lnTo>
                    <a:pt x="390" y="451"/>
                  </a:lnTo>
                  <a:lnTo>
                    <a:pt x="390" y="455"/>
                  </a:lnTo>
                  <a:lnTo>
                    <a:pt x="392" y="461"/>
                  </a:lnTo>
                  <a:lnTo>
                    <a:pt x="392" y="466"/>
                  </a:lnTo>
                  <a:lnTo>
                    <a:pt x="392" y="474"/>
                  </a:lnTo>
                  <a:lnTo>
                    <a:pt x="392" y="481"/>
                  </a:lnTo>
                  <a:lnTo>
                    <a:pt x="394" y="487"/>
                  </a:lnTo>
                  <a:lnTo>
                    <a:pt x="394" y="491"/>
                  </a:lnTo>
                  <a:lnTo>
                    <a:pt x="394" y="495"/>
                  </a:lnTo>
                  <a:lnTo>
                    <a:pt x="394" y="497"/>
                  </a:lnTo>
                  <a:lnTo>
                    <a:pt x="395" y="499"/>
                  </a:lnTo>
                  <a:lnTo>
                    <a:pt x="283" y="481"/>
                  </a:lnTo>
                  <a:lnTo>
                    <a:pt x="274" y="502"/>
                  </a:lnTo>
                  <a:lnTo>
                    <a:pt x="276" y="502"/>
                  </a:lnTo>
                  <a:lnTo>
                    <a:pt x="279" y="502"/>
                  </a:lnTo>
                  <a:lnTo>
                    <a:pt x="281" y="502"/>
                  </a:lnTo>
                  <a:lnTo>
                    <a:pt x="287" y="504"/>
                  </a:lnTo>
                  <a:lnTo>
                    <a:pt x="291" y="504"/>
                  </a:lnTo>
                  <a:lnTo>
                    <a:pt x="296" y="506"/>
                  </a:lnTo>
                  <a:lnTo>
                    <a:pt x="302" y="506"/>
                  </a:lnTo>
                  <a:lnTo>
                    <a:pt x="308" y="506"/>
                  </a:lnTo>
                  <a:lnTo>
                    <a:pt x="314" y="508"/>
                  </a:lnTo>
                  <a:lnTo>
                    <a:pt x="319" y="510"/>
                  </a:lnTo>
                  <a:lnTo>
                    <a:pt x="327" y="510"/>
                  </a:lnTo>
                  <a:lnTo>
                    <a:pt x="333" y="512"/>
                  </a:lnTo>
                  <a:lnTo>
                    <a:pt x="340" y="512"/>
                  </a:lnTo>
                  <a:lnTo>
                    <a:pt x="348" y="514"/>
                  </a:lnTo>
                  <a:lnTo>
                    <a:pt x="354" y="514"/>
                  </a:lnTo>
                  <a:lnTo>
                    <a:pt x="361" y="516"/>
                  </a:lnTo>
                  <a:lnTo>
                    <a:pt x="367" y="516"/>
                  </a:lnTo>
                  <a:lnTo>
                    <a:pt x="373" y="516"/>
                  </a:lnTo>
                  <a:lnTo>
                    <a:pt x="380" y="516"/>
                  </a:lnTo>
                  <a:lnTo>
                    <a:pt x="386" y="518"/>
                  </a:lnTo>
                  <a:lnTo>
                    <a:pt x="392" y="518"/>
                  </a:lnTo>
                  <a:lnTo>
                    <a:pt x="397" y="519"/>
                  </a:lnTo>
                  <a:lnTo>
                    <a:pt x="403" y="519"/>
                  </a:lnTo>
                  <a:lnTo>
                    <a:pt x="407" y="519"/>
                  </a:lnTo>
                  <a:lnTo>
                    <a:pt x="411" y="519"/>
                  </a:lnTo>
                  <a:lnTo>
                    <a:pt x="414" y="519"/>
                  </a:lnTo>
                  <a:lnTo>
                    <a:pt x="418" y="519"/>
                  </a:lnTo>
                  <a:lnTo>
                    <a:pt x="420" y="518"/>
                  </a:lnTo>
                  <a:lnTo>
                    <a:pt x="420" y="516"/>
                  </a:lnTo>
                  <a:lnTo>
                    <a:pt x="418" y="510"/>
                  </a:lnTo>
                  <a:lnTo>
                    <a:pt x="418" y="504"/>
                  </a:lnTo>
                  <a:lnTo>
                    <a:pt x="418" y="497"/>
                  </a:lnTo>
                  <a:lnTo>
                    <a:pt x="418" y="493"/>
                  </a:lnTo>
                  <a:lnTo>
                    <a:pt x="416" y="487"/>
                  </a:lnTo>
                  <a:lnTo>
                    <a:pt x="416" y="481"/>
                  </a:lnTo>
                  <a:lnTo>
                    <a:pt x="416" y="478"/>
                  </a:lnTo>
                  <a:lnTo>
                    <a:pt x="414" y="472"/>
                  </a:lnTo>
                  <a:lnTo>
                    <a:pt x="414" y="466"/>
                  </a:lnTo>
                  <a:lnTo>
                    <a:pt x="414" y="461"/>
                  </a:lnTo>
                  <a:lnTo>
                    <a:pt x="414" y="457"/>
                  </a:lnTo>
                  <a:lnTo>
                    <a:pt x="414" y="451"/>
                  </a:lnTo>
                  <a:lnTo>
                    <a:pt x="413" y="445"/>
                  </a:lnTo>
                  <a:lnTo>
                    <a:pt x="413" y="440"/>
                  </a:lnTo>
                  <a:lnTo>
                    <a:pt x="413" y="434"/>
                  </a:lnTo>
                  <a:lnTo>
                    <a:pt x="411" y="428"/>
                  </a:lnTo>
                  <a:lnTo>
                    <a:pt x="411" y="422"/>
                  </a:lnTo>
                  <a:lnTo>
                    <a:pt x="411" y="415"/>
                  </a:lnTo>
                  <a:lnTo>
                    <a:pt x="411" y="411"/>
                  </a:lnTo>
                  <a:lnTo>
                    <a:pt x="411" y="405"/>
                  </a:lnTo>
                  <a:lnTo>
                    <a:pt x="411" y="400"/>
                  </a:lnTo>
                  <a:lnTo>
                    <a:pt x="411" y="396"/>
                  </a:lnTo>
                  <a:lnTo>
                    <a:pt x="411" y="390"/>
                  </a:lnTo>
                  <a:lnTo>
                    <a:pt x="411" y="386"/>
                  </a:lnTo>
                  <a:lnTo>
                    <a:pt x="411" y="383"/>
                  </a:lnTo>
                  <a:lnTo>
                    <a:pt x="413" y="377"/>
                  </a:lnTo>
                  <a:lnTo>
                    <a:pt x="413" y="375"/>
                  </a:lnTo>
                  <a:lnTo>
                    <a:pt x="413" y="371"/>
                  </a:lnTo>
                  <a:lnTo>
                    <a:pt x="414" y="367"/>
                  </a:lnTo>
                  <a:lnTo>
                    <a:pt x="414" y="364"/>
                  </a:lnTo>
                  <a:lnTo>
                    <a:pt x="416" y="360"/>
                  </a:lnTo>
                  <a:lnTo>
                    <a:pt x="416" y="354"/>
                  </a:lnTo>
                  <a:lnTo>
                    <a:pt x="418" y="350"/>
                  </a:lnTo>
                  <a:lnTo>
                    <a:pt x="418" y="345"/>
                  </a:lnTo>
                  <a:lnTo>
                    <a:pt x="420" y="341"/>
                  </a:lnTo>
                  <a:lnTo>
                    <a:pt x="420" y="335"/>
                  </a:lnTo>
                  <a:lnTo>
                    <a:pt x="422" y="329"/>
                  </a:lnTo>
                  <a:lnTo>
                    <a:pt x="422" y="324"/>
                  </a:lnTo>
                  <a:lnTo>
                    <a:pt x="424" y="320"/>
                  </a:lnTo>
                  <a:lnTo>
                    <a:pt x="426" y="314"/>
                  </a:lnTo>
                  <a:lnTo>
                    <a:pt x="426" y="308"/>
                  </a:lnTo>
                  <a:lnTo>
                    <a:pt x="428" y="303"/>
                  </a:lnTo>
                  <a:lnTo>
                    <a:pt x="430" y="299"/>
                  </a:lnTo>
                  <a:lnTo>
                    <a:pt x="430" y="293"/>
                  </a:lnTo>
                  <a:lnTo>
                    <a:pt x="432" y="289"/>
                  </a:lnTo>
                  <a:lnTo>
                    <a:pt x="432" y="284"/>
                  </a:lnTo>
                  <a:lnTo>
                    <a:pt x="433" y="280"/>
                  </a:lnTo>
                  <a:lnTo>
                    <a:pt x="435" y="270"/>
                  </a:lnTo>
                  <a:lnTo>
                    <a:pt x="437" y="265"/>
                  </a:lnTo>
                  <a:lnTo>
                    <a:pt x="437" y="257"/>
                  </a:lnTo>
                  <a:lnTo>
                    <a:pt x="439" y="253"/>
                  </a:lnTo>
                  <a:lnTo>
                    <a:pt x="439" y="249"/>
                  </a:lnTo>
                  <a:lnTo>
                    <a:pt x="441" y="249"/>
                  </a:lnTo>
                  <a:lnTo>
                    <a:pt x="443" y="249"/>
                  </a:lnTo>
                  <a:lnTo>
                    <a:pt x="449" y="253"/>
                  </a:lnTo>
                  <a:lnTo>
                    <a:pt x="451" y="253"/>
                  </a:lnTo>
                  <a:lnTo>
                    <a:pt x="454" y="255"/>
                  </a:lnTo>
                  <a:lnTo>
                    <a:pt x="460" y="257"/>
                  </a:lnTo>
                  <a:lnTo>
                    <a:pt x="464" y="259"/>
                  </a:lnTo>
                  <a:lnTo>
                    <a:pt x="468" y="259"/>
                  </a:lnTo>
                  <a:lnTo>
                    <a:pt x="473" y="261"/>
                  </a:lnTo>
                  <a:lnTo>
                    <a:pt x="477" y="263"/>
                  </a:lnTo>
                  <a:lnTo>
                    <a:pt x="483" y="265"/>
                  </a:lnTo>
                  <a:lnTo>
                    <a:pt x="491" y="265"/>
                  </a:lnTo>
                  <a:lnTo>
                    <a:pt x="496" y="267"/>
                  </a:lnTo>
                  <a:lnTo>
                    <a:pt x="498" y="265"/>
                  </a:lnTo>
                  <a:lnTo>
                    <a:pt x="502" y="265"/>
                  </a:lnTo>
                  <a:lnTo>
                    <a:pt x="506" y="263"/>
                  </a:lnTo>
                  <a:lnTo>
                    <a:pt x="511" y="263"/>
                  </a:lnTo>
                  <a:lnTo>
                    <a:pt x="517" y="263"/>
                  </a:lnTo>
                  <a:lnTo>
                    <a:pt x="523" y="263"/>
                  </a:lnTo>
                  <a:lnTo>
                    <a:pt x="530" y="263"/>
                  </a:lnTo>
                  <a:lnTo>
                    <a:pt x="538" y="263"/>
                  </a:lnTo>
                  <a:lnTo>
                    <a:pt x="546" y="263"/>
                  </a:lnTo>
                  <a:lnTo>
                    <a:pt x="551" y="263"/>
                  </a:lnTo>
                  <a:lnTo>
                    <a:pt x="561" y="265"/>
                  </a:lnTo>
                  <a:lnTo>
                    <a:pt x="567" y="267"/>
                  </a:lnTo>
                  <a:lnTo>
                    <a:pt x="574" y="268"/>
                  </a:lnTo>
                  <a:lnTo>
                    <a:pt x="580" y="270"/>
                  </a:lnTo>
                  <a:lnTo>
                    <a:pt x="588" y="272"/>
                  </a:lnTo>
                  <a:lnTo>
                    <a:pt x="593" y="278"/>
                  </a:lnTo>
                  <a:lnTo>
                    <a:pt x="597" y="282"/>
                  </a:lnTo>
                  <a:lnTo>
                    <a:pt x="601" y="286"/>
                  </a:lnTo>
                  <a:lnTo>
                    <a:pt x="601" y="289"/>
                  </a:lnTo>
                  <a:lnTo>
                    <a:pt x="605" y="293"/>
                  </a:lnTo>
                  <a:lnTo>
                    <a:pt x="605" y="299"/>
                  </a:lnTo>
                  <a:lnTo>
                    <a:pt x="603" y="306"/>
                  </a:lnTo>
                  <a:lnTo>
                    <a:pt x="599" y="310"/>
                  </a:lnTo>
                  <a:lnTo>
                    <a:pt x="595" y="314"/>
                  </a:lnTo>
                  <a:lnTo>
                    <a:pt x="589" y="320"/>
                  </a:lnTo>
                  <a:lnTo>
                    <a:pt x="584" y="322"/>
                  </a:lnTo>
                  <a:lnTo>
                    <a:pt x="578" y="322"/>
                  </a:lnTo>
                  <a:lnTo>
                    <a:pt x="574" y="322"/>
                  </a:lnTo>
                  <a:lnTo>
                    <a:pt x="570" y="322"/>
                  </a:lnTo>
                  <a:lnTo>
                    <a:pt x="565" y="324"/>
                  </a:lnTo>
                  <a:lnTo>
                    <a:pt x="561" y="322"/>
                  </a:lnTo>
                  <a:lnTo>
                    <a:pt x="555" y="322"/>
                  </a:lnTo>
                  <a:lnTo>
                    <a:pt x="550" y="322"/>
                  </a:lnTo>
                  <a:lnTo>
                    <a:pt x="546" y="322"/>
                  </a:lnTo>
                  <a:lnTo>
                    <a:pt x="540" y="320"/>
                  </a:lnTo>
                  <a:lnTo>
                    <a:pt x="536" y="320"/>
                  </a:lnTo>
                  <a:lnTo>
                    <a:pt x="530" y="320"/>
                  </a:lnTo>
                  <a:lnTo>
                    <a:pt x="529" y="320"/>
                  </a:lnTo>
                  <a:lnTo>
                    <a:pt x="523" y="318"/>
                  </a:lnTo>
                  <a:lnTo>
                    <a:pt x="523" y="318"/>
                  </a:lnTo>
                  <a:lnTo>
                    <a:pt x="515" y="337"/>
                  </a:lnTo>
                  <a:lnTo>
                    <a:pt x="515" y="337"/>
                  </a:lnTo>
                  <a:lnTo>
                    <a:pt x="523" y="337"/>
                  </a:lnTo>
                  <a:lnTo>
                    <a:pt x="527" y="337"/>
                  </a:lnTo>
                  <a:lnTo>
                    <a:pt x="530" y="337"/>
                  </a:lnTo>
                  <a:lnTo>
                    <a:pt x="536" y="337"/>
                  </a:lnTo>
                  <a:lnTo>
                    <a:pt x="544" y="337"/>
                  </a:lnTo>
                  <a:lnTo>
                    <a:pt x="550" y="337"/>
                  </a:lnTo>
                  <a:lnTo>
                    <a:pt x="555" y="337"/>
                  </a:lnTo>
                  <a:lnTo>
                    <a:pt x="563" y="335"/>
                  </a:lnTo>
                  <a:lnTo>
                    <a:pt x="569" y="335"/>
                  </a:lnTo>
                  <a:lnTo>
                    <a:pt x="576" y="333"/>
                  </a:lnTo>
                  <a:lnTo>
                    <a:pt x="582" y="333"/>
                  </a:lnTo>
                  <a:lnTo>
                    <a:pt x="589" y="331"/>
                  </a:lnTo>
                  <a:lnTo>
                    <a:pt x="595" y="331"/>
                  </a:lnTo>
                  <a:lnTo>
                    <a:pt x="601" y="329"/>
                  </a:lnTo>
                  <a:lnTo>
                    <a:pt x="605" y="327"/>
                  </a:lnTo>
                  <a:lnTo>
                    <a:pt x="610" y="326"/>
                  </a:lnTo>
                  <a:lnTo>
                    <a:pt x="614" y="324"/>
                  </a:lnTo>
                  <a:lnTo>
                    <a:pt x="618" y="320"/>
                  </a:lnTo>
                  <a:lnTo>
                    <a:pt x="622" y="318"/>
                  </a:lnTo>
                  <a:lnTo>
                    <a:pt x="626" y="314"/>
                  </a:lnTo>
                  <a:lnTo>
                    <a:pt x="629" y="310"/>
                  </a:lnTo>
                  <a:lnTo>
                    <a:pt x="631" y="306"/>
                  </a:lnTo>
                  <a:lnTo>
                    <a:pt x="633" y="303"/>
                  </a:lnTo>
                  <a:lnTo>
                    <a:pt x="633" y="297"/>
                  </a:lnTo>
                  <a:lnTo>
                    <a:pt x="635" y="293"/>
                  </a:lnTo>
                  <a:lnTo>
                    <a:pt x="633" y="287"/>
                  </a:lnTo>
                  <a:lnTo>
                    <a:pt x="631" y="284"/>
                  </a:lnTo>
                  <a:lnTo>
                    <a:pt x="629" y="278"/>
                  </a:lnTo>
                  <a:lnTo>
                    <a:pt x="626" y="274"/>
                  </a:lnTo>
                  <a:lnTo>
                    <a:pt x="618" y="268"/>
                  </a:lnTo>
                  <a:lnTo>
                    <a:pt x="610" y="265"/>
                  </a:lnTo>
                  <a:lnTo>
                    <a:pt x="607" y="263"/>
                  </a:lnTo>
                  <a:lnTo>
                    <a:pt x="603" y="261"/>
                  </a:lnTo>
                  <a:lnTo>
                    <a:pt x="597" y="259"/>
                  </a:lnTo>
                  <a:lnTo>
                    <a:pt x="593" y="257"/>
                  </a:lnTo>
                  <a:lnTo>
                    <a:pt x="588" y="255"/>
                  </a:lnTo>
                  <a:lnTo>
                    <a:pt x="582" y="255"/>
                  </a:lnTo>
                  <a:lnTo>
                    <a:pt x="576" y="253"/>
                  </a:lnTo>
                  <a:lnTo>
                    <a:pt x="572" y="253"/>
                  </a:lnTo>
                  <a:lnTo>
                    <a:pt x="567" y="251"/>
                  </a:lnTo>
                  <a:lnTo>
                    <a:pt x="561" y="249"/>
                  </a:lnTo>
                  <a:lnTo>
                    <a:pt x="555" y="249"/>
                  </a:lnTo>
                  <a:lnTo>
                    <a:pt x="551" y="249"/>
                  </a:lnTo>
                  <a:lnTo>
                    <a:pt x="544" y="249"/>
                  </a:lnTo>
                  <a:lnTo>
                    <a:pt x="538" y="248"/>
                  </a:lnTo>
                  <a:lnTo>
                    <a:pt x="534" y="248"/>
                  </a:lnTo>
                  <a:lnTo>
                    <a:pt x="530" y="248"/>
                  </a:lnTo>
                  <a:lnTo>
                    <a:pt x="525" y="246"/>
                  </a:lnTo>
                  <a:lnTo>
                    <a:pt x="521" y="246"/>
                  </a:lnTo>
                  <a:lnTo>
                    <a:pt x="515" y="246"/>
                  </a:lnTo>
                  <a:lnTo>
                    <a:pt x="513" y="246"/>
                  </a:lnTo>
                  <a:lnTo>
                    <a:pt x="506" y="246"/>
                  </a:lnTo>
                  <a:lnTo>
                    <a:pt x="500" y="246"/>
                  </a:lnTo>
                  <a:lnTo>
                    <a:pt x="498" y="246"/>
                  </a:lnTo>
                  <a:lnTo>
                    <a:pt x="496" y="246"/>
                  </a:lnTo>
                  <a:lnTo>
                    <a:pt x="458" y="227"/>
                  </a:lnTo>
                  <a:lnTo>
                    <a:pt x="460" y="223"/>
                  </a:lnTo>
                  <a:lnTo>
                    <a:pt x="464" y="219"/>
                  </a:lnTo>
                  <a:lnTo>
                    <a:pt x="466" y="211"/>
                  </a:lnTo>
                  <a:lnTo>
                    <a:pt x="462" y="208"/>
                  </a:lnTo>
                  <a:lnTo>
                    <a:pt x="460" y="206"/>
                  </a:lnTo>
                  <a:lnTo>
                    <a:pt x="458" y="206"/>
                  </a:lnTo>
                  <a:lnTo>
                    <a:pt x="452" y="204"/>
                  </a:lnTo>
                  <a:lnTo>
                    <a:pt x="449" y="204"/>
                  </a:lnTo>
                  <a:lnTo>
                    <a:pt x="443" y="202"/>
                  </a:lnTo>
                  <a:lnTo>
                    <a:pt x="437" y="202"/>
                  </a:lnTo>
                  <a:lnTo>
                    <a:pt x="430" y="200"/>
                  </a:lnTo>
                  <a:lnTo>
                    <a:pt x="422" y="200"/>
                  </a:lnTo>
                  <a:lnTo>
                    <a:pt x="418" y="198"/>
                  </a:lnTo>
                  <a:lnTo>
                    <a:pt x="413" y="198"/>
                  </a:lnTo>
                  <a:lnTo>
                    <a:pt x="409" y="196"/>
                  </a:lnTo>
                  <a:lnTo>
                    <a:pt x="405" y="196"/>
                  </a:lnTo>
                  <a:lnTo>
                    <a:pt x="399" y="194"/>
                  </a:lnTo>
                  <a:lnTo>
                    <a:pt x="394" y="194"/>
                  </a:lnTo>
                  <a:lnTo>
                    <a:pt x="390" y="194"/>
                  </a:lnTo>
                  <a:lnTo>
                    <a:pt x="386" y="194"/>
                  </a:lnTo>
                  <a:lnTo>
                    <a:pt x="380" y="192"/>
                  </a:lnTo>
                  <a:lnTo>
                    <a:pt x="374" y="190"/>
                  </a:lnTo>
                  <a:lnTo>
                    <a:pt x="369" y="190"/>
                  </a:lnTo>
                  <a:lnTo>
                    <a:pt x="365" y="190"/>
                  </a:lnTo>
                  <a:lnTo>
                    <a:pt x="357" y="189"/>
                  </a:lnTo>
                  <a:lnTo>
                    <a:pt x="354" y="189"/>
                  </a:lnTo>
                  <a:lnTo>
                    <a:pt x="348" y="187"/>
                  </a:lnTo>
                  <a:lnTo>
                    <a:pt x="342" y="187"/>
                  </a:lnTo>
                  <a:lnTo>
                    <a:pt x="336" y="185"/>
                  </a:lnTo>
                  <a:lnTo>
                    <a:pt x="331" y="185"/>
                  </a:lnTo>
                  <a:lnTo>
                    <a:pt x="325" y="183"/>
                  </a:lnTo>
                  <a:lnTo>
                    <a:pt x="319" y="181"/>
                  </a:lnTo>
                  <a:lnTo>
                    <a:pt x="314" y="181"/>
                  </a:lnTo>
                  <a:lnTo>
                    <a:pt x="308" y="179"/>
                  </a:lnTo>
                  <a:lnTo>
                    <a:pt x="302" y="179"/>
                  </a:lnTo>
                  <a:lnTo>
                    <a:pt x="296" y="177"/>
                  </a:lnTo>
                  <a:lnTo>
                    <a:pt x="291" y="177"/>
                  </a:lnTo>
                  <a:lnTo>
                    <a:pt x="285" y="175"/>
                  </a:lnTo>
                  <a:lnTo>
                    <a:pt x="279" y="173"/>
                  </a:lnTo>
                  <a:lnTo>
                    <a:pt x="274" y="173"/>
                  </a:lnTo>
                  <a:lnTo>
                    <a:pt x="268" y="171"/>
                  </a:lnTo>
                  <a:lnTo>
                    <a:pt x="262" y="171"/>
                  </a:lnTo>
                  <a:lnTo>
                    <a:pt x="257" y="170"/>
                  </a:lnTo>
                  <a:lnTo>
                    <a:pt x="253" y="170"/>
                  </a:lnTo>
                  <a:lnTo>
                    <a:pt x="247" y="168"/>
                  </a:lnTo>
                  <a:lnTo>
                    <a:pt x="241" y="168"/>
                  </a:lnTo>
                  <a:lnTo>
                    <a:pt x="236" y="166"/>
                  </a:lnTo>
                  <a:lnTo>
                    <a:pt x="232" y="166"/>
                  </a:lnTo>
                  <a:lnTo>
                    <a:pt x="228" y="164"/>
                  </a:lnTo>
                  <a:lnTo>
                    <a:pt x="222" y="162"/>
                  </a:lnTo>
                  <a:lnTo>
                    <a:pt x="218" y="162"/>
                  </a:lnTo>
                  <a:lnTo>
                    <a:pt x="215" y="160"/>
                  </a:lnTo>
                  <a:lnTo>
                    <a:pt x="209" y="158"/>
                  </a:lnTo>
                  <a:lnTo>
                    <a:pt x="205" y="158"/>
                  </a:lnTo>
                  <a:lnTo>
                    <a:pt x="201" y="156"/>
                  </a:lnTo>
                  <a:lnTo>
                    <a:pt x="198" y="156"/>
                  </a:lnTo>
                  <a:lnTo>
                    <a:pt x="190" y="152"/>
                  </a:lnTo>
                  <a:lnTo>
                    <a:pt x="184" y="151"/>
                  </a:lnTo>
                  <a:lnTo>
                    <a:pt x="179" y="147"/>
                  </a:lnTo>
                  <a:lnTo>
                    <a:pt x="171" y="145"/>
                  </a:lnTo>
                  <a:lnTo>
                    <a:pt x="165" y="139"/>
                  </a:lnTo>
                  <a:lnTo>
                    <a:pt x="160" y="135"/>
                  </a:lnTo>
                  <a:lnTo>
                    <a:pt x="152" y="132"/>
                  </a:lnTo>
                  <a:lnTo>
                    <a:pt x="144" y="128"/>
                  </a:lnTo>
                  <a:lnTo>
                    <a:pt x="139" y="122"/>
                  </a:lnTo>
                  <a:lnTo>
                    <a:pt x="133" y="116"/>
                  </a:lnTo>
                  <a:lnTo>
                    <a:pt x="125" y="111"/>
                  </a:lnTo>
                  <a:lnTo>
                    <a:pt x="118" y="103"/>
                  </a:lnTo>
                  <a:lnTo>
                    <a:pt x="112" y="97"/>
                  </a:lnTo>
                  <a:lnTo>
                    <a:pt x="104" y="92"/>
                  </a:lnTo>
                  <a:lnTo>
                    <a:pt x="97" y="84"/>
                  </a:lnTo>
                  <a:lnTo>
                    <a:pt x="91" y="78"/>
                  </a:lnTo>
                  <a:lnTo>
                    <a:pt x="85" y="73"/>
                  </a:lnTo>
                  <a:lnTo>
                    <a:pt x="80" y="65"/>
                  </a:lnTo>
                  <a:lnTo>
                    <a:pt x="72" y="59"/>
                  </a:lnTo>
                  <a:lnTo>
                    <a:pt x="66" y="52"/>
                  </a:lnTo>
                  <a:lnTo>
                    <a:pt x="61" y="46"/>
                  </a:lnTo>
                  <a:lnTo>
                    <a:pt x="57" y="40"/>
                  </a:lnTo>
                  <a:lnTo>
                    <a:pt x="51" y="35"/>
                  </a:lnTo>
                  <a:lnTo>
                    <a:pt x="45" y="29"/>
                  </a:lnTo>
                  <a:lnTo>
                    <a:pt x="42" y="25"/>
                  </a:lnTo>
                  <a:lnTo>
                    <a:pt x="38" y="19"/>
                  </a:lnTo>
                  <a:lnTo>
                    <a:pt x="34" y="16"/>
                  </a:lnTo>
                  <a:lnTo>
                    <a:pt x="30" y="12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3" y="2"/>
                  </a:lnTo>
                  <a:lnTo>
                    <a:pt x="23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" name="Freeform 49"/>
            <p:cNvSpPr>
              <a:spLocks/>
            </p:cNvSpPr>
            <p:nvPr/>
          </p:nvSpPr>
          <p:spPr bwMode="auto">
            <a:xfrm>
              <a:off x="7823201" y="757238"/>
              <a:ext cx="314325" cy="336550"/>
            </a:xfrm>
            <a:custGeom>
              <a:avLst/>
              <a:gdLst/>
              <a:ahLst/>
              <a:cxnLst>
                <a:cxn ang="0">
                  <a:pos x="125" y="188"/>
                </a:cxn>
                <a:cxn ang="0">
                  <a:pos x="91" y="369"/>
                </a:cxn>
                <a:cxn ang="0">
                  <a:pos x="114" y="373"/>
                </a:cxn>
                <a:cxn ang="0">
                  <a:pos x="131" y="377"/>
                </a:cxn>
                <a:cxn ang="0">
                  <a:pos x="150" y="379"/>
                </a:cxn>
                <a:cxn ang="0">
                  <a:pos x="167" y="382"/>
                </a:cxn>
                <a:cxn ang="0">
                  <a:pos x="188" y="386"/>
                </a:cxn>
                <a:cxn ang="0">
                  <a:pos x="209" y="390"/>
                </a:cxn>
                <a:cxn ang="0">
                  <a:pos x="228" y="394"/>
                </a:cxn>
                <a:cxn ang="0">
                  <a:pos x="245" y="396"/>
                </a:cxn>
                <a:cxn ang="0">
                  <a:pos x="266" y="399"/>
                </a:cxn>
                <a:cxn ang="0">
                  <a:pos x="287" y="403"/>
                </a:cxn>
                <a:cxn ang="0">
                  <a:pos x="297" y="403"/>
                </a:cxn>
                <a:cxn ang="0">
                  <a:pos x="304" y="384"/>
                </a:cxn>
                <a:cxn ang="0">
                  <a:pos x="310" y="360"/>
                </a:cxn>
                <a:cxn ang="0">
                  <a:pos x="316" y="337"/>
                </a:cxn>
                <a:cxn ang="0">
                  <a:pos x="323" y="310"/>
                </a:cxn>
                <a:cxn ang="0">
                  <a:pos x="331" y="282"/>
                </a:cxn>
                <a:cxn ang="0">
                  <a:pos x="338" y="253"/>
                </a:cxn>
                <a:cxn ang="0">
                  <a:pos x="346" y="221"/>
                </a:cxn>
                <a:cxn ang="0">
                  <a:pos x="352" y="192"/>
                </a:cxn>
                <a:cxn ang="0">
                  <a:pos x="357" y="164"/>
                </a:cxn>
                <a:cxn ang="0">
                  <a:pos x="363" y="139"/>
                </a:cxn>
                <a:cxn ang="0">
                  <a:pos x="367" y="116"/>
                </a:cxn>
                <a:cxn ang="0">
                  <a:pos x="371" y="97"/>
                </a:cxn>
                <a:cxn ang="0">
                  <a:pos x="376" y="78"/>
                </a:cxn>
                <a:cxn ang="0">
                  <a:pos x="371" y="72"/>
                </a:cxn>
                <a:cxn ang="0">
                  <a:pos x="350" y="65"/>
                </a:cxn>
                <a:cxn ang="0">
                  <a:pos x="319" y="55"/>
                </a:cxn>
                <a:cxn ang="0">
                  <a:pos x="298" y="50"/>
                </a:cxn>
                <a:cxn ang="0">
                  <a:pos x="279" y="46"/>
                </a:cxn>
                <a:cxn ang="0">
                  <a:pos x="260" y="40"/>
                </a:cxn>
                <a:cxn ang="0">
                  <a:pos x="241" y="36"/>
                </a:cxn>
                <a:cxn ang="0">
                  <a:pos x="222" y="31"/>
                </a:cxn>
                <a:cxn ang="0">
                  <a:pos x="198" y="25"/>
                </a:cxn>
                <a:cxn ang="0">
                  <a:pos x="175" y="21"/>
                </a:cxn>
                <a:cxn ang="0">
                  <a:pos x="167" y="21"/>
                </a:cxn>
                <a:cxn ang="0">
                  <a:pos x="158" y="38"/>
                </a:cxn>
                <a:cxn ang="0">
                  <a:pos x="154" y="53"/>
                </a:cxn>
                <a:cxn ang="0">
                  <a:pos x="150" y="72"/>
                </a:cxn>
                <a:cxn ang="0">
                  <a:pos x="144" y="93"/>
                </a:cxn>
                <a:cxn ang="0">
                  <a:pos x="141" y="114"/>
                </a:cxn>
                <a:cxn ang="0">
                  <a:pos x="146" y="17"/>
                </a:cxn>
                <a:cxn ang="0">
                  <a:pos x="165" y="2"/>
                </a:cxn>
                <a:cxn ang="0">
                  <a:pos x="180" y="2"/>
                </a:cxn>
                <a:cxn ang="0">
                  <a:pos x="205" y="8"/>
                </a:cxn>
                <a:cxn ang="0">
                  <a:pos x="234" y="13"/>
                </a:cxn>
                <a:cxn ang="0">
                  <a:pos x="251" y="19"/>
                </a:cxn>
                <a:cxn ang="0">
                  <a:pos x="270" y="25"/>
                </a:cxn>
                <a:cxn ang="0">
                  <a:pos x="289" y="31"/>
                </a:cxn>
                <a:cxn ang="0">
                  <a:pos x="308" y="34"/>
                </a:cxn>
                <a:cxn ang="0">
                  <a:pos x="325" y="40"/>
                </a:cxn>
                <a:cxn ang="0">
                  <a:pos x="346" y="46"/>
                </a:cxn>
                <a:cxn ang="0">
                  <a:pos x="371" y="53"/>
                </a:cxn>
                <a:cxn ang="0">
                  <a:pos x="386" y="59"/>
                </a:cxn>
                <a:cxn ang="0">
                  <a:pos x="395" y="78"/>
                </a:cxn>
                <a:cxn ang="0">
                  <a:pos x="317" y="409"/>
                </a:cxn>
                <a:cxn ang="0">
                  <a:pos x="308" y="422"/>
                </a:cxn>
                <a:cxn ang="0">
                  <a:pos x="68" y="380"/>
                </a:cxn>
                <a:cxn ang="0">
                  <a:pos x="61" y="369"/>
                </a:cxn>
                <a:cxn ang="0">
                  <a:pos x="63" y="348"/>
                </a:cxn>
                <a:cxn ang="0">
                  <a:pos x="66" y="329"/>
                </a:cxn>
                <a:cxn ang="0">
                  <a:pos x="0" y="287"/>
                </a:cxn>
              </a:cxnLst>
              <a:rect l="0" t="0" r="r" b="b"/>
              <a:pathLst>
                <a:path w="395" h="424">
                  <a:moveTo>
                    <a:pt x="0" y="287"/>
                  </a:moveTo>
                  <a:lnTo>
                    <a:pt x="72" y="310"/>
                  </a:lnTo>
                  <a:lnTo>
                    <a:pt x="106" y="190"/>
                  </a:lnTo>
                  <a:lnTo>
                    <a:pt x="125" y="188"/>
                  </a:lnTo>
                  <a:lnTo>
                    <a:pt x="80" y="367"/>
                  </a:lnTo>
                  <a:lnTo>
                    <a:pt x="80" y="367"/>
                  </a:lnTo>
                  <a:lnTo>
                    <a:pt x="87" y="369"/>
                  </a:lnTo>
                  <a:lnTo>
                    <a:pt x="91" y="369"/>
                  </a:lnTo>
                  <a:lnTo>
                    <a:pt x="97" y="371"/>
                  </a:lnTo>
                  <a:lnTo>
                    <a:pt x="104" y="371"/>
                  </a:lnTo>
                  <a:lnTo>
                    <a:pt x="112" y="373"/>
                  </a:lnTo>
                  <a:lnTo>
                    <a:pt x="114" y="373"/>
                  </a:lnTo>
                  <a:lnTo>
                    <a:pt x="118" y="373"/>
                  </a:lnTo>
                  <a:lnTo>
                    <a:pt x="121" y="375"/>
                  </a:lnTo>
                  <a:lnTo>
                    <a:pt x="127" y="375"/>
                  </a:lnTo>
                  <a:lnTo>
                    <a:pt x="131" y="377"/>
                  </a:lnTo>
                  <a:lnTo>
                    <a:pt x="135" y="377"/>
                  </a:lnTo>
                  <a:lnTo>
                    <a:pt x="141" y="377"/>
                  </a:lnTo>
                  <a:lnTo>
                    <a:pt x="144" y="379"/>
                  </a:lnTo>
                  <a:lnTo>
                    <a:pt x="150" y="379"/>
                  </a:lnTo>
                  <a:lnTo>
                    <a:pt x="154" y="380"/>
                  </a:lnTo>
                  <a:lnTo>
                    <a:pt x="158" y="380"/>
                  </a:lnTo>
                  <a:lnTo>
                    <a:pt x="163" y="382"/>
                  </a:lnTo>
                  <a:lnTo>
                    <a:pt x="167" y="382"/>
                  </a:lnTo>
                  <a:lnTo>
                    <a:pt x="173" y="384"/>
                  </a:lnTo>
                  <a:lnTo>
                    <a:pt x="179" y="384"/>
                  </a:lnTo>
                  <a:lnTo>
                    <a:pt x="184" y="386"/>
                  </a:lnTo>
                  <a:lnTo>
                    <a:pt x="188" y="386"/>
                  </a:lnTo>
                  <a:lnTo>
                    <a:pt x="194" y="388"/>
                  </a:lnTo>
                  <a:lnTo>
                    <a:pt x="198" y="388"/>
                  </a:lnTo>
                  <a:lnTo>
                    <a:pt x="203" y="390"/>
                  </a:lnTo>
                  <a:lnTo>
                    <a:pt x="209" y="390"/>
                  </a:lnTo>
                  <a:lnTo>
                    <a:pt x="213" y="392"/>
                  </a:lnTo>
                  <a:lnTo>
                    <a:pt x="217" y="392"/>
                  </a:lnTo>
                  <a:lnTo>
                    <a:pt x="222" y="394"/>
                  </a:lnTo>
                  <a:lnTo>
                    <a:pt x="228" y="394"/>
                  </a:lnTo>
                  <a:lnTo>
                    <a:pt x="232" y="394"/>
                  </a:lnTo>
                  <a:lnTo>
                    <a:pt x="238" y="394"/>
                  </a:lnTo>
                  <a:lnTo>
                    <a:pt x="241" y="396"/>
                  </a:lnTo>
                  <a:lnTo>
                    <a:pt x="245" y="396"/>
                  </a:lnTo>
                  <a:lnTo>
                    <a:pt x="251" y="398"/>
                  </a:lnTo>
                  <a:lnTo>
                    <a:pt x="255" y="398"/>
                  </a:lnTo>
                  <a:lnTo>
                    <a:pt x="258" y="399"/>
                  </a:lnTo>
                  <a:lnTo>
                    <a:pt x="266" y="399"/>
                  </a:lnTo>
                  <a:lnTo>
                    <a:pt x="272" y="401"/>
                  </a:lnTo>
                  <a:lnTo>
                    <a:pt x="279" y="401"/>
                  </a:lnTo>
                  <a:lnTo>
                    <a:pt x="283" y="403"/>
                  </a:lnTo>
                  <a:lnTo>
                    <a:pt x="287" y="403"/>
                  </a:lnTo>
                  <a:lnTo>
                    <a:pt x="293" y="405"/>
                  </a:lnTo>
                  <a:lnTo>
                    <a:pt x="295" y="405"/>
                  </a:lnTo>
                  <a:lnTo>
                    <a:pt x="297" y="405"/>
                  </a:lnTo>
                  <a:lnTo>
                    <a:pt x="297" y="403"/>
                  </a:lnTo>
                  <a:lnTo>
                    <a:pt x="298" y="401"/>
                  </a:lnTo>
                  <a:lnTo>
                    <a:pt x="300" y="398"/>
                  </a:lnTo>
                  <a:lnTo>
                    <a:pt x="302" y="392"/>
                  </a:lnTo>
                  <a:lnTo>
                    <a:pt x="304" y="384"/>
                  </a:lnTo>
                  <a:lnTo>
                    <a:pt x="306" y="377"/>
                  </a:lnTo>
                  <a:lnTo>
                    <a:pt x="308" y="371"/>
                  </a:lnTo>
                  <a:lnTo>
                    <a:pt x="310" y="365"/>
                  </a:lnTo>
                  <a:lnTo>
                    <a:pt x="310" y="360"/>
                  </a:lnTo>
                  <a:lnTo>
                    <a:pt x="312" y="356"/>
                  </a:lnTo>
                  <a:lnTo>
                    <a:pt x="314" y="350"/>
                  </a:lnTo>
                  <a:lnTo>
                    <a:pt x="316" y="342"/>
                  </a:lnTo>
                  <a:lnTo>
                    <a:pt x="316" y="337"/>
                  </a:lnTo>
                  <a:lnTo>
                    <a:pt x="317" y="331"/>
                  </a:lnTo>
                  <a:lnTo>
                    <a:pt x="319" y="323"/>
                  </a:lnTo>
                  <a:lnTo>
                    <a:pt x="321" y="318"/>
                  </a:lnTo>
                  <a:lnTo>
                    <a:pt x="323" y="310"/>
                  </a:lnTo>
                  <a:lnTo>
                    <a:pt x="325" y="304"/>
                  </a:lnTo>
                  <a:lnTo>
                    <a:pt x="327" y="297"/>
                  </a:lnTo>
                  <a:lnTo>
                    <a:pt x="329" y="289"/>
                  </a:lnTo>
                  <a:lnTo>
                    <a:pt x="331" y="282"/>
                  </a:lnTo>
                  <a:lnTo>
                    <a:pt x="333" y="276"/>
                  </a:lnTo>
                  <a:lnTo>
                    <a:pt x="335" y="268"/>
                  </a:lnTo>
                  <a:lnTo>
                    <a:pt x="336" y="261"/>
                  </a:lnTo>
                  <a:lnTo>
                    <a:pt x="338" y="253"/>
                  </a:lnTo>
                  <a:lnTo>
                    <a:pt x="340" y="245"/>
                  </a:lnTo>
                  <a:lnTo>
                    <a:pt x="342" y="238"/>
                  </a:lnTo>
                  <a:lnTo>
                    <a:pt x="344" y="230"/>
                  </a:lnTo>
                  <a:lnTo>
                    <a:pt x="346" y="221"/>
                  </a:lnTo>
                  <a:lnTo>
                    <a:pt x="346" y="215"/>
                  </a:lnTo>
                  <a:lnTo>
                    <a:pt x="348" y="207"/>
                  </a:lnTo>
                  <a:lnTo>
                    <a:pt x="350" y="200"/>
                  </a:lnTo>
                  <a:lnTo>
                    <a:pt x="352" y="192"/>
                  </a:lnTo>
                  <a:lnTo>
                    <a:pt x="354" y="187"/>
                  </a:lnTo>
                  <a:lnTo>
                    <a:pt x="354" y="179"/>
                  </a:lnTo>
                  <a:lnTo>
                    <a:pt x="357" y="171"/>
                  </a:lnTo>
                  <a:lnTo>
                    <a:pt x="357" y="164"/>
                  </a:lnTo>
                  <a:lnTo>
                    <a:pt x="359" y="158"/>
                  </a:lnTo>
                  <a:lnTo>
                    <a:pt x="361" y="150"/>
                  </a:lnTo>
                  <a:lnTo>
                    <a:pt x="361" y="145"/>
                  </a:lnTo>
                  <a:lnTo>
                    <a:pt x="363" y="139"/>
                  </a:lnTo>
                  <a:lnTo>
                    <a:pt x="365" y="133"/>
                  </a:lnTo>
                  <a:lnTo>
                    <a:pt x="367" y="126"/>
                  </a:lnTo>
                  <a:lnTo>
                    <a:pt x="367" y="122"/>
                  </a:lnTo>
                  <a:lnTo>
                    <a:pt x="367" y="116"/>
                  </a:lnTo>
                  <a:lnTo>
                    <a:pt x="369" y="110"/>
                  </a:lnTo>
                  <a:lnTo>
                    <a:pt x="371" y="107"/>
                  </a:lnTo>
                  <a:lnTo>
                    <a:pt x="371" y="101"/>
                  </a:lnTo>
                  <a:lnTo>
                    <a:pt x="371" y="97"/>
                  </a:lnTo>
                  <a:lnTo>
                    <a:pt x="373" y="93"/>
                  </a:lnTo>
                  <a:lnTo>
                    <a:pt x="375" y="88"/>
                  </a:lnTo>
                  <a:lnTo>
                    <a:pt x="375" y="82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75" y="76"/>
                  </a:lnTo>
                  <a:lnTo>
                    <a:pt x="375" y="74"/>
                  </a:lnTo>
                  <a:lnTo>
                    <a:pt x="371" y="72"/>
                  </a:lnTo>
                  <a:lnTo>
                    <a:pt x="367" y="72"/>
                  </a:lnTo>
                  <a:lnTo>
                    <a:pt x="361" y="69"/>
                  </a:lnTo>
                  <a:lnTo>
                    <a:pt x="357" y="67"/>
                  </a:lnTo>
                  <a:lnTo>
                    <a:pt x="350" y="65"/>
                  </a:lnTo>
                  <a:lnTo>
                    <a:pt x="344" y="63"/>
                  </a:lnTo>
                  <a:lnTo>
                    <a:pt x="336" y="61"/>
                  </a:lnTo>
                  <a:lnTo>
                    <a:pt x="329" y="59"/>
                  </a:lnTo>
                  <a:lnTo>
                    <a:pt x="319" y="55"/>
                  </a:lnTo>
                  <a:lnTo>
                    <a:pt x="312" y="53"/>
                  </a:lnTo>
                  <a:lnTo>
                    <a:pt x="308" y="51"/>
                  </a:lnTo>
                  <a:lnTo>
                    <a:pt x="302" y="51"/>
                  </a:lnTo>
                  <a:lnTo>
                    <a:pt x="298" y="50"/>
                  </a:lnTo>
                  <a:lnTo>
                    <a:pt x="293" y="50"/>
                  </a:lnTo>
                  <a:lnTo>
                    <a:pt x="289" y="48"/>
                  </a:lnTo>
                  <a:lnTo>
                    <a:pt x="283" y="46"/>
                  </a:lnTo>
                  <a:lnTo>
                    <a:pt x="279" y="46"/>
                  </a:lnTo>
                  <a:lnTo>
                    <a:pt x="276" y="44"/>
                  </a:lnTo>
                  <a:lnTo>
                    <a:pt x="270" y="42"/>
                  </a:lnTo>
                  <a:lnTo>
                    <a:pt x="264" y="42"/>
                  </a:lnTo>
                  <a:lnTo>
                    <a:pt x="260" y="40"/>
                  </a:lnTo>
                  <a:lnTo>
                    <a:pt x="255" y="40"/>
                  </a:lnTo>
                  <a:lnTo>
                    <a:pt x="251" y="38"/>
                  </a:lnTo>
                  <a:lnTo>
                    <a:pt x="247" y="38"/>
                  </a:lnTo>
                  <a:lnTo>
                    <a:pt x="241" y="36"/>
                  </a:lnTo>
                  <a:lnTo>
                    <a:pt x="238" y="34"/>
                  </a:lnTo>
                  <a:lnTo>
                    <a:pt x="232" y="34"/>
                  </a:lnTo>
                  <a:lnTo>
                    <a:pt x="228" y="32"/>
                  </a:lnTo>
                  <a:lnTo>
                    <a:pt x="222" y="31"/>
                  </a:lnTo>
                  <a:lnTo>
                    <a:pt x="219" y="31"/>
                  </a:lnTo>
                  <a:lnTo>
                    <a:pt x="211" y="29"/>
                  </a:lnTo>
                  <a:lnTo>
                    <a:pt x="205" y="27"/>
                  </a:lnTo>
                  <a:lnTo>
                    <a:pt x="198" y="25"/>
                  </a:lnTo>
                  <a:lnTo>
                    <a:pt x="190" y="25"/>
                  </a:lnTo>
                  <a:lnTo>
                    <a:pt x="184" y="23"/>
                  </a:lnTo>
                  <a:lnTo>
                    <a:pt x="180" y="23"/>
                  </a:lnTo>
                  <a:lnTo>
                    <a:pt x="175" y="21"/>
                  </a:lnTo>
                  <a:lnTo>
                    <a:pt x="171" y="21"/>
                  </a:lnTo>
                  <a:lnTo>
                    <a:pt x="169" y="21"/>
                  </a:lnTo>
                  <a:lnTo>
                    <a:pt x="169" y="21"/>
                  </a:lnTo>
                  <a:lnTo>
                    <a:pt x="167" y="21"/>
                  </a:lnTo>
                  <a:lnTo>
                    <a:pt x="163" y="23"/>
                  </a:lnTo>
                  <a:lnTo>
                    <a:pt x="161" y="29"/>
                  </a:lnTo>
                  <a:lnTo>
                    <a:pt x="160" y="34"/>
                  </a:lnTo>
                  <a:lnTo>
                    <a:pt x="158" y="38"/>
                  </a:lnTo>
                  <a:lnTo>
                    <a:pt x="158" y="42"/>
                  </a:lnTo>
                  <a:lnTo>
                    <a:pt x="156" y="46"/>
                  </a:lnTo>
                  <a:lnTo>
                    <a:pt x="156" y="50"/>
                  </a:lnTo>
                  <a:lnTo>
                    <a:pt x="154" y="53"/>
                  </a:lnTo>
                  <a:lnTo>
                    <a:pt x="154" y="59"/>
                  </a:lnTo>
                  <a:lnTo>
                    <a:pt x="152" y="63"/>
                  </a:lnTo>
                  <a:lnTo>
                    <a:pt x="152" y="69"/>
                  </a:lnTo>
                  <a:lnTo>
                    <a:pt x="150" y="72"/>
                  </a:lnTo>
                  <a:lnTo>
                    <a:pt x="148" y="76"/>
                  </a:lnTo>
                  <a:lnTo>
                    <a:pt x="146" y="80"/>
                  </a:lnTo>
                  <a:lnTo>
                    <a:pt x="146" y="84"/>
                  </a:lnTo>
                  <a:lnTo>
                    <a:pt x="144" y="93"/>
                  </a:lnTo>
                  <a:lnTo>
                    <a:pt x="142" y="101"/>
                  </a:lnTo>
                  <a:lnTo>
                    <a:pt x="142" y="107"/>
                  </a:lnTo>
                  <a:lnTo>
                    <a:pt x="141" y="110"/>
                  </a:lnTo>
                  <a:lnTo>
                    <a:pt x="141" y="114"/>
                  </a:lnTo>
                  <a:lnTo>
                    <a:pt x="141" y="116"/>
                  </a:lnTo>
                  <a:lnTo>
                    <a:pt x="121" y="116"/>
                  </a:lnTo>
                  <a:lnTo>
                    <a:pt x="144" y="21"/>
                  </a:lnTo>
                  <a:lnTo>
                    <a:pt x="146" y="17"/>
                  </a:lnTo>
                  <a:lnTo>
                    <a:pt x="152" y="12"/>
                  </a:lnTo>
                  <a:lnTo>
                    <a:pt x="156" y="8"/>
                  </a:lnTo>
                  <a:lnTo>
                    <a:pt x="160" y="6"/>
                  </a:lnTo>
                  <a:lnTo>
                    <a:pt x="165" y="2"/>
                  </a:lnTo>
                  <a:lnTo>
                    <a:pt x="173" y="2"/>
                  </a:lnTo>
                  <a:lnTo>
                    <a:pt x="175" y="0"/>
                  </a:lnTo>
                  <a:lnTo>
                    <a:pt x="177" y="0"/>
                  </a:lnTo>
                  <a:lnTo>
                    <a:pt x="180" y="2"/>
                  </a:lnTo>
                  <a:lnTo>
                    <a:pt x="186" y="4"/>
                  </a:lnTo>
                  <a:lnTo>
                    <a:pt x="190" y="4"/>
                  </a:lnTo>
                  <a:lnTo>
                    <a:pt x="198" y="6"/>
                  </a:lnTo>
                  <a:lnTo>
                    <a:pt x="205" y="8"/>
                  </a:lnTo>
                  <a:lnTo>
                    <a:pt x="213" y="10"/>
                  </a:lnTo>
                  <a:lnTo>
                    <a:pt x="220" y="12"/>
                  </a:lnTo>
                  <a:lnTo>
                    <a:pt x="228" y="13"/>
                  </a:lnTo>
                  <a:lnTo>
                    <a:pt x="234" y="13"/>
                  </a:lnTo>
                  <a:lnTo>
                    <a:pt x="238" y="15"/>
                  </a:lnTo>
                  <a:lnTo>
                    <a:pt x="241" y="17"/>
                  </a:lnTo>
                  <a:lnTo>
                    <a:pt x="247" y="17"/>
                  </a:lnTo>
                  <a:lnTo>
                    <a:pt x="251" y="19"/>
                  </a:lnTo>
                  <a:lnTo>
                    <a:pt x="257" y="21"/>
                  </a:lnTo>
                  <a:lnTo>
                    <a:pt x="260" y="21"/>
                  </a:lnTo>
                  <a:lnTo>
                    <a:pt x="266" y="23"/>
                  </a:lnTo>
                  <a:lnTo>
                    <a:pt x="270" y="25"/>
                  </a:lnTo>
                  <a:lnTo>
                    <a:pt x="276" y="27"/>
                  </a:lnTo>
                  <a:lnTo>
                    <a:pt x="279" y="27"/>
                  </a:lnTo>
                  <a:lnTo>
                    <a:pt x="285" y="29"/>
                  </a:lnTo>
                  <a:lnTo>
                    <a:pt x="289" y="31"/>
                  </a:lnTo>
                  <a:lnTo>
                    <a:pt x="293" y="31"/>
                  </a:lnTo>
                  <a:lnTo>
                    <a:pt x="298" y="32"/>
                  </a:lnTo>
                  <a:lnTo>
                    <a:pt x="302" y="34"/>
                  </a:lnTo>
                  <a:lnTo>
                    <a:pt x="308" y="34"/>
                  </a:lnTo>
                  <a:lnTo>
                    <a:pt x="312" y="36"/>
                  </a:lnTo>
                  <a:lnTo>
                    <a:pt x="316" y="38"/>
                  </a:lnTo>
                  <a:lnTo>
                    <a:pt x="321" y="38"/>
                  </a:lnTo>
                  <a:lnTo>
                    <a:pt x="325" y="40"/>
                  </a:lnTo>
                  <a:lnTo>
                    <a:pt x="329" y="42"/>
                  </a:lnTo>
                  <a:lnTo>
                    <a:pt x="333" y="42"/>
                  </a:lnTo>
                  <a:lnTo>
                    <a:pt x="338" y="44"/>
                  </a:lnTo>
                  <a:lnTo>
                    <a:pt x="346" y="46"/>
                  </a:lnTo>
                  <a:lnTo>
                    <a:pt x="354" y="48"/>
                  </a:lnTo>
                  <a:lnTo>
                    <a:pt x="359" y="50"/>
                  </a:lnTo>
                  <a:lnTo>
                    <a:pt x="367" y="51"/>
                  </a:lnTo>
                  <a:lnTo>
                    <a:pt x="371" y="53"/>
                  </a:lnTo>
                  <a:lnTo>
                    <a:pt x="376" y="55"/>
                  </a:lnTo>
                  <a:lnTo>
                    <a:pt x="382" y="55"/>
                  </a:lnTo>
                  <a:lnTo>
                    <a:pt x="384" y="57"/>
                  </a:lnTo>
                  <a:lnTo>
                    <a:pt x="386" y="59"/>
                  </a:lnTo>
                  <a:lnTo>
                    <a:pt x="390" y="67"/>
                  </a:lnTo>
                  <a:lnTo>
                    <a:pt x="392" y="69"/>
                  </a:lnTo>
                  <a:lnTo>
                    <a:pt x="394" y="74"/>
                  </a:lnTo>
                  <a:lnTo>
                    <a:pt x="395" y="78"/>
                  </a:lnTo>
                  <a:lnTo>
                    <a:pt x="395" y="84"/>
                  </a:lnTo>
                  <a:lnTo>
                    <a:pt x="319" y="399"/>
                  </a:lnTo>
                  <a:lnTo>
                    <a:pt x="319" y="401"/>
                  </a:lnTo>
                  <a:lnTo>
                    <a:pt x="317" y="409"/>
                  </a:lnTo>
                  <a:lnTo>
                    <a:pt x="316" y="413"/>
                  </a:lnTo>
                  <a:lnTo>
                    <a:pt x="312" y="418"/>
                  </a:lnTo>
                  <a:lnTo>
                    <a:pt x="310" y="420"/>
                  </a:lnTo>
                  <a:lnTo>
                    <a:pt x="308" y="422"/>
                  </a:lnTo>
                  <a:lnTo>
                    <a:pt x="304" y="422"/>
                  </a:lnTo>
                  <a:lnTo>
                    <a:pt x="300" y="424"/>
                  </a:lnTo>
                  <a:lnTo>
                    <a:pt x="70" y="382"/>
                  </a:lnTo>
                  <a:lnTo>
                    <a:pt x="68" y="380"/>
                  </a:lnTo>
                  <a:lnTo>
                    <a:pt x="64" y="379"/>
                  </a:lnTo>
                  <a:lnTo>
                    <a:pt x="63" y="377"/>
                  </a:lnTo>
                  <a:lnTo>
                    <a:pt x="63" y="373"/>
                  </a:lnTo>
                  <a:lnTo>
                    <a:pt x="61" y="369"/>
                  </a:lnTo>
                  <a:lnTo>
                    <a:pt x="61" y="365"/>
                  </a:lnTo>
                  <a:lnTo>
                    <a:pt x="61" y="360"/>
                  </a:lnTo>
                  <a:lnTo>
                    <a:pt x="63" y="354"/>
                  </a:lnTo>
                  <a:lnTo>
                    <a:pt x="63" y="348"/>
                  </a:lnTo>
                  <a:lnTo>
                    <a:pt x="64" y="342"/>
                  </a:lnTo>
                  <a:lnTo>
                    <a:pt x="64" y="335"/>
                  </a:lnTo>
                  <a:lnTo>
                    <a:pt x="66" y="331"/>
                  </a:lnTo>
                  <a:lnTo>
                    <a:pt x="66" y="329"/>
                  </a:lnTo>
                  <a:lnTo>
                    <a:pt x="68" y="327"/>
                  </a:lnTo>
                  <a:lnTo>
                    <a:pt x="2" y="310"/>
                  </a:lnTo>
                  <a:lnTo>
                    <a:pt x="0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" name="Freeform 50"/>
            <p:cNvSpPr>
              <a:spLocks/>
            </p:cNvSpPr>
            <p:nvPr/>
          </p:nvSpPr>
          <p:spPr bwMode="auto">
            <a:xfrm>
              <a:off x="7935913" y="855663"/>
              <a:ext cx="103188" cy="166688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08" y="7"/>
                </a:cxn>
                <a:cxn ang="0">
                  <a:pos x="95" y="17"/>
                </a:cxn>
                <a:cxn ang="0">
                  <a:pos x="85" y="24"/>
                </a:cxn>
                <a:cxn ang="0">
                  <a:pos x="76" y="34"/>
                </a:cxn>
                <a:cxn ang="0">
                  <a:pos x="64" y="43"/>
                </a:cxn>
                <a:cxn ang="0">
                  <a:pos x="53" y="53"/>
                </a:cxn>
                <a:cxn ang="0">
                  <a:pos x="43" y="64"/>
                </a:cxn>
                <a:cxn ang="0">
                  <a:pos x="32" y="74"/>
                </a:cxn>
                <a:cxn ang="0">
                  <a:pos x="22" y="85"/>
                </a:cxn>
                <a:cxn ang="0">
                  <a:pos x="15" y="95"/>
                </a:cxn>
                <a:cxn ang="0">
                  <a:pos x="7" y="104"/>
                </a:cxn>
                <a:cxn ang="0">
                  <a:pos x="1" y="114"/>
                </a:cxn>
                <a:cxn ang="0">
                  <a:pos x="0" y="123"/>
                </a:cxn>
                <a:cxn ang="0">
                  <a:pos x="0" y="131"/>
                </a:cxn>
                <a:cxn ang="0">
                  <a:pos x="3" y="140"/>
                </a:cxn>
                <a:cxn ang="0">
                  <a:pos x="13" y="146"/>
                </a:cxn>
                <a:cxn ang="0">
                  <a:pos x="22" y="148"/>
                </a:cxn>
                <a:cxn ang="0">
                  <a:pos x="32" y="150"/>
                </a:cxn>
                <a:cxn ang="0">
                  <a:pos x="41" y="148"/>
                </a:cxn>
                <a:cxn ang="0">
                  <a:pos x="53" y="148"/>
                </a:cxn>
                <a:cxn ang="0">
                  <a:pos x="55" y="148"/>
                </a:cxn>
                <a:cxn ang="0">
                  <a:pos x="49" y="159"/>
                </a:cxn>
                <a:cxn ang="0">
                  <a:pos x="39" y="173"/>
                </a:cxn>
                <a:cxn ang="0">
                  <a:pos x="28" y="184"/>
                </a:cxn>
                <a:cxn ang="0">
                  <a:pos x="19" y="190"/>
                </a:cxn>
                <a:cxn ang="0">
                  <a:pos x="91" y="211"/>
                </a:cxn>
                <a:cxn ang="0">
                  <a:pos x="89" y="207"/>
                </a:cxn>
                <a:cxn ang="0">
                  <a:pos x="83" y="194"/>
                </a:cxn>
                <a:cxn ang="0">
                  <a:pos x="79" y="186"/>
                </a:cxn>
                <a:cxn ang="0">
                  <a:pos x="78" y="177"/>
                </a:cxn>
                <a:cxn ang="0">
                  <a:pos x="76" y="165"/>
                </a:cxn>
                <a:cxn ang="0">
                  <a:pos x="78" y="154"/>
                </a:cxn>
                <a:cxn ang="0">
                  <a:pos x="79" y="158"/>
                </a:cxn>
                <a:cxn ang="0">
                  <a:pos x="89" y="167"/>
                </a:cxn>
                <a:cxn ang="0">
                  <a:pos x="102" y="173"/>
                </a:cxn>
                <a:cxn ang="0">
                  <a:pos x="110" y="173"/>
                </a:cxn>
                <a:cxn ang="0">
                  <a:pos x="121" y="173"/>
                </a:cxn>
                <a:cxn ang="0">
                  <a:pos x="125" y="167"/>
                </a:cxn>
                <a:cxn ang="0">
                  <a:pos x="127" y="161"/>
                </a:cxn>
                <a:cxn ang="0">
                  <a:pos x="129" y="152"/>
                </a:cxn>
                <a:cxn ang="0">
                  <a:pos x="131" y="139"/>
                </a:cxn>
                <a:cxn ang="0">
                  <a:pos x="131" y="125"/>
                </a:cxn>
                <a:cxn ang="0">
                  <a:pos x="131" y="110"/>
                </a:cxn>
                <a:cxn ang="0">
                  <a:pos x="129" y="95"/>
                </a:cxn>
                <a:cxn ang="0">
                  <a:pos x="129" y="82"/>
                </a:cxn>
                <a:cxn ang="0">
                  <a:pos x="127" y="64"/>
                </a:cxn>
                <a:cxn ang="0">
                  <a:pos x="125" y="49"/>
                </a:cxn>
                <a:cxn ang="0">
                  <a:pos x="123" y="36"/>
                </a:cxn>
                <a:cxn ang="0">
                  <a:pos x="121" y="24"/>
                </a:cxn>
                <a:cxn ang="0">
                  <a:pos x="121" y="13"/>
                </a:cxn>
                <a:cxn ang="0">
                  <a:pos x="119" y="5"/>
                </a:cxn>
                <a:cxn ang="0">
                  <a:pos x="119" y="0"/>
                </a:cxn>
              </a:cxnLst>
              <a:rect l="0" t="0" r="r" b="b"/>
              <a:pathLst>
                <a:path w="131" h="211">
                  <a:moveTo>
                    <a:pt x="119" y="0"/>
                  </a:moveTo>
                  <a:lnTo>
                    <a:pt x="117" y="0"/>
                  </a:lnTo>
                  <a:lnTo>
                    <a:pt x="114" y="2"/>
                  </a:lnTo>
                  <a:lnTo>
                    <a:pt x="108" y="7"/>
                  </a:lnTo>
                  <a:lnTo>
                    <a:pt x="100" y="13"/>
                  </a:lnTo>
                  <a:lnTo>
                    <a:pt x="95" y="17"/>
                  </a:lnTo>
                  <a:lnTo>
                    <a:pt x="91" y="21"/>
                  </a:lnTo>
                  <a:lnTo>
                    <a:pt x="85" y="24"/>
                  </a:lnTo>
                  <a:lnTo>
                    <a:pt x="81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4" y="43"/>
                  </a:lnTo>
                  <a:lnTo>
                    <a:pt x="60" y="49"/>
                  </a:lnTo>
                  <a:lnTo>
                    <a:pt x="53" y="53"/>
                  </a:lnTo>
                  <a:lnTo>
                    <a:pt x="47" y="59"/>
                  </a:lnTo>
                  <a:lnTo>
                    <a:pt x="43" y="64"/>
                  </a:lnTo>
                  <a:lnTo>
                    <a:pt x="38" y="70"/>
                  </a:lnTo>
                  <a:lnTo>
                    <a:pt x="32" y="74"/>
                  </a:lnTo>
                  <a:lnTo>
                    <a:pt x="26" y="80"/>
                  </a:lnTo>
                  <a:lnTo>
                    <a:pt x="22" y="85"/>
                  </a:lnTo>
                  <a:lnTo>
                    <a:pt x="19" y="91"/>
                  </a:lnTo>
                  <a:lnTo>
                    <a:pt x="15" y="95"/>
                  </a:lnTo>
                  <a:lnTo>
                    <a:pt x="11" y="101"/>
                  </a:lnTo>
                  <a:lnTo>
                    <a:pt x="7" y="104"/>
                  </a:lnTo>
                  <a:lnTo>
                    <a:pt x="5" y="110"/>
                  </a:lnTo>
                  <a:lnTo>
                    <a:pt x="1" y="114"/>
                  </a:lnTo>
                  <a:lnTo>
                    <a:pt x="1" y="120"/>
                  </a:lnTo>
                  <a:lnTo>
                    <a:pt x="0" y="123"/>
                  </a:lnTo>
                  <a:lnTo>
                    <a:pt x="0" y="127"/>
                  </a:lnTo>
                  <a:lnTo>
                    <a:pt x="0" y="131"/>
                  </a:lnTo>
                  <a:lnTo>
                    <a:pt x="1" y="137"/>
                  </a:lnTo>
                  <a:lnTo>
                    <a:pt x="3" y="140"/>
                  </a:lnTo>
                  <a:lnTo>
                    <a:pt x="9" y="144"/>
                  </a:lnTo>
                  <a:lnTo>
                    <a:pt x="13" y="146"/>
                  </a:lnTo>
                  <a:lnTo>
                    <a:pt x="17" y="148"/>
                  </a:lnTo>
                  <a:lnTo>
                    <a:pt x="22" y="148"/>
                  </a:lnTo>
                  <a:lnTo>
                    <a:pt x="28" y="150"/>
                  </a:lnTo>
                  <a:lnTo>
                    <a:pt x="32" y="150"/>
                  </a:lnTo>
                  <a:lnTo>
                    <a:pt x="38" y="150"/>
                  </a:lnTo>
                  <a:lnTo>
                    <a:pt x="41" y="148"/>
                  </a:lnTo>
                  <a:lnTo>
                    <a:pt x="47" y="148"/>
                  </a:lnTo>
                  <a:lnTo>
                    <a:pt x="53" y="148"/>
                  </a:lnTo>
                  <a:lnTo>
                    <a:pt x="57" y="148"/>
                  </a:lnTo>
                  <a:lnTo>
                    <a:pt x="55" y="148"/>
                  </a:lnTo>
                  <a:lnTo>
                    <a:pt x="53" y="154"/>
                  </a:lnTo>
                  <a:lnTo>
                    <a:pt x="49" y="159"/>
                  </a:lnTo>
                  <a:lnTo>
                    <a:pt x="45" y="165"/>
                  </a:lnTo>
                  <a:lnTo>
                    <a:pt x="39" y="173"/>
                  </a:lnTo>
                  <a:lnTo>
                    <a:pt x="32" y="180"/>
                  </a:lnTo>
                  <a:lnTo>
                    <a:pt x="28" y="184"/>
                  </a:lnTo>
                  <a:lnTo>
                    <a:pt x="22" y="186"/>
                  </a:lnTo>
                  <a:lnTo>
                    <a:pt x="19" y="190"/>
                  </a:lnTo>
                  <a:lnTo>
                    <a:pt x="15" y="192"/>
                  </a:lnTo>
                  <a:lnTo>
                    <a:pt x="91" y="211"/>
                  </a:lnTo>
                  <a:lnTo>
                    <a:pt x="89" y="211"/>
                  </a:lnTo>
                  <a:lnTo>
                    <a:pt x="89" y="207"/>
                  </a:lnTo>
                  <a:lnTo>
                    <a:pt x="85" y="201"/>
                  </a:lnTo>
                  <a:lnTo>
                    <a:pt x="83" y="194"/>
                  </a:lnTo>
                  <a:lnTo>
                    <a:pt x="81" y="190"/>
                  </a:lnTo>
                  <a:lnTo>
                    <a:pt x="79" y="186"/>
                  </a:lnTo>
                  <a:lnTo>
                    <a:pt x="78" y="180"/>
                  </a:lnTo>
                  <a:lnTo>
                    <a:pt x="78" y="177"/>
                  </a:lnTo>
                  <a:lnTo>
                    <a:pt x="76" y="171"/>
                  </a:lnTo>
                  <a:lnTo>
                    <a:pt x="76" y="165"/>
                  </a:lnTo>
                  <a:lnTo>
                    <a:pt x="76" y="159"/>
                  </a:lnTo>
                  <a:lnTo>
                    <a:pt x="78" y="154"/>
                  </a:lnTo>
                  <a:lnTo>
                    <a:pt x="78" y="156"/>
                  </a:lnTo>
                  <a:lnTo>
                    <a:pt x="79" y="158"/>
                  </a:lnTo>
                  <a:lnTo>
                    <a:pt x="83" y="161"/>
                  </a:lnTo>
                  <a:lnTo>
                    <a:pt x="89" y="167"/>
                  </a:lnTo>
                  <a:lnTo>
                    <a:pt x="95" y="171"/>
                  </a:lnTo>
                  <a:lnTo>
                    <a:pt x="102" y="173"/>
                  </a:lnTo>
                  <a:lnTo>
                    <a:pt x="106" y="173"/>
                  </a:lnTo>
                  <a:lnTo>
                    <a:pt x="110" y="173"/>
                  </a:lnTo>
                  <a:lnTo>
                    <a:pt x="116" y="173"/>
                  </a:lnTo>
                  <a:lnTo>
                    <a:pt x="121" y="173"/>
                  </a:lnTo>
                  <a:lnTo>
                    <a:pt x="121" y="169"/>
                  </a:lnTo>
                  <a:lnTo>
                    <a:pt x="125" y="167"/>
                  </a:lnTo>
                  <a:lnTo>
                    <a:pt x="125" y="165"/>
                  </a:lnTo>
                  <a:lnTo>
                    <a:pt x="127" y="161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9" y="144"/>
                  </a:lnTo>
                  <a:lnTo>
                    <a:pt x="131" y="139"/>
                  </a:lnTo>
                  <a:lnTo>
                    <a:pt x="131" y="133"/>
                  </a:lnTo>
                  <a:lnTo>
                    <a:pt x="131" y="125"/>
                  </a:lnTo>
                  <a:lnTo>
                    <a:pt x="131" y="118"/>
                  </a:lnTo>
                  <a:lnTo>
                    <a:pt x="131" y="110"/>
                  </a:lnTo>
                  <a:lnTo>
                    <a:pt x="129" y="102"/>
                  </a:lnTo>
                  <a:lnTo>
                    <a:pt x="129" y="95"/>
                  </a:lnTo>
                  <a:lnTo>
                    <a:pt x="129" y="87"/>
                  </a:lnTo>
                  <a:lnTo>
                    <a:pt x="129" y="82"/>
                  </a:lnTo>
                  <a:lnTo>
                    <a:pt x="127" y="72"/>
                  </a:lnTo>
                  <a:lnTo>
                    <a:pt x="127" y="64"/>
                  </a:lnTo>
                  <a:lnTo>
                    <a:pt x="125" y="57"/>
                  </a:lnTo>
                  <a:lnTo>
                    <a:pt x="125" y="49"/>
                  </a:lnTo>
                  <a:lnTo>
                    <a:pt x="123" y="43"/>
                  </a:lnTo>
                  <a:lnTo>
                    <a:pt x="123" y="36"/>
                  </a:lnTo>
                  <a:lnTo>
                    <a:pt x="121" y="28"/>
                  </a:lnTo>
                  <a:lnTo>
                    <a:pt x="121" y="24"/>
                  </a:lnTo>
                  <a:lnTo>
                    <a:pt x="121" y="19"/>
                  </a:lnTo>
                  <a:lnTo>
                    <a:pt x="121" y="13"/>
                  </a:lnTo>
                  <a:lnTo>
                    <a:pt x="119" y="9"/>
                  </a:lnTo>
                  <a:lnTo>
                    <a:pt x="119" y="5"/>
                  </a:lnTo>
                  <a:lnTo>
                    <a:pt x="119" y="2"/>
                  </a:lnTo>
                  <a:lnTo>
                    <a:pt x="119" y="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" name="Freeform 51"/>
            <p:cNvSpPr>
              <a:spLocks/>
            </p:cNvSpPr>
            <p:nvPr/>
          </p:nvSpPr>
          <p:spPr bwMode="auto">
            <a:xfrm>
              <a:off x="7026276" y="1152526"/>
              <a:ext cx="677863" cy="460375"/>
            </a:xfrm>
            <a:custGeom>
              <a:avLst/>
              <a:gdLst/>
              <a:ahLst/>
              <a:cxnLst>
                <a:cxn ang="0">
                  <a:pos x="78" y="71"/>
                </a:cxn>
                <a:cxn ang="0">
                  <a:pos x="88" y="141"/>
                </a:cxn>
                <a:cxn ang="0">
                  <a:pos x="124" y="227"/>
                </a:cxn>
                <a:cxn ang="0">
                  <a:pos x="151" y="284"/>
                </a:cxn>
                <a:cxn ang="0">
                  <a:pos x="181" y="335"/>
                </a:cxn>
                <a:cxn ang="0">
                  <a:pos x="242" y="398"/>
                </a:cxn>
                <a:cxn ang="0">
                  <a:pos x="248" y="424"/>
                </a:cxn>
                <a:cxn ang="0">
                  <a:pos x="189" y="375"/>
                </a:cxn>
                <a:cxn ang="0">
                  <a:pos x="137" y="305"/>
                </a:cxn>
                <a:cxn ang="0">
                  <a:pos x="103" y="246"/>
                </a:cxn>
                <a:cxn ang="0">
                  <a:pos x="80" y="185"/>
                </a:cxn>
                <a:cxn ang="0">
                  <a:pos x="40" y="217"/>
                </a:cxn>
                <a:cxn ang="0">
                  <a:pos x="23" y="282"/>
                </a:cxn>
                <a:cxn ang="0">
                  <a:pos x="27" y="335"/>
                </a:cxn>
                <a:cxn ang="0">
                  <a:pos x="54" y="407"/>
                </a:cxn>
                <a:cxn ang="0">
                  <a:pos x="103" y="459"/>
                </a:cxn>
                <a:cxn ang="0">
                  <a:pos x="162" y="497"/>
                </a:cxn>
                <a:cxn ang="0">
                  <a:pos x="227" y="529"/>
                </a:cxn>
                <a:cxn ang="0">
                  <a:pos x="295" y="552"/>
                </a:cxn>
                <a:cxn ang="0">
                  <a:pos x="362" y="554"/>
                </a:cxn>
                <a:cxn ang="0">
                  <a:pos x="417" y="535"/>
                </a:cxn>
                <a:cxn ang="0">
                  <a:pos x="493" y="478"/>
                </a:cxn>
                <a:cxn ang="0">
                  <a:pos x="544" y="411"/>
                </a:cxn>
                <a:cxn ang="0">
                  <a:pos x="565" y="354"/>
                </a:cxn>
                <a:cxn ang="0">
                  <a:pos x="577" y="287"/>
                </a:cxn>
                <a:cxn ang="0">
                  <a:pos x="611" y="278"/>
                </a:cxn>
                <a:cxn ang="0">
                  <a:pos x="594" y="337"/>
                </a:cxn>
                <a:cxn ang="0">
                  <a:pos x="575" y="400"/>
                </a:cxn>
                <a:cxn ang="0">
                  <a:pos x="600" y="449"/>
                </a:cxn>
                <a:cxn ang="0">
                  <a:pos x="672" y="449"/>
                </a:cxn>
                <a:cxn ang="0">
                  <a:pos x="756" y="409"/>
                </a:cxn>
                <a:cxn ang="0">
                  <a:pos x="816" y="354"/>
                </a:cxn>
                <a:cxn ang="0">
                  <a:pos x="835" y="291"/>
                </a:cxn>
                <a:cxn ang="0">
                  <a:pos x="824" y="225"/>
                </a:cxn>
                <a:cxn ang="0">
                  <a:pos x="807" y="147"/>
                </a:cxn>
                <a:cxn ang="0">
                  <a:pos x="786" y="73"/>
                </a:cxn>
                <a:cxn ang="0">
                  <a:pos x="771" y="14"/>
                </a:cxn>
                <a:cxn ang="0">
                  <a:pos x="807" y="44"/>
                </a:cxn>
                <a:cxn ang="0">
                  <a:pos x="824" y="105"/>
                </a:cxn>
                <a:cxn ang="0">
                  <a:pos x="839" y="175"/>
                </a:cxn>
                <a:cxn ang="0">
                  <a:pos x="851" y="248"/>
                </a:cxn>
                <a:cxn ang="0">
                  <a:pos x="853" y="308"/>
                </a:cxn>
                <a:cxn ang="0">
                  <a:pos x="834" y="362"/>
                </a:cxn>
                <a:cxn ang="0">
                  <a:pos x="763" y="440"/>
                </a:cxn>
                <a:cxn ang="0">
                  <a:pos x="679" y="481"/>
                </a:cxn>
                <a:cxn ang="0">
                  <a:pos x="615" y="478"/>
                </a:cxn>
                <a:cxn ang="0">
                  <a:pos x="558" y="457"/>
                </a:cxn>
                <a:cxn ang="0">
                  <a:pos x="518" y="487"/>
                </a:cxn>
                <a:cxn ang="0">
                  <a:pos x="447" y="554"/>
                </a:cxn>
                <a:cxn ang="0">
                  <a:pos x="381" y="578"/>
                </a:cxn>
                <a:cxn ang="0">
                  <a:pos x="314" y="577"/>
                </a:cxn>
                <a:cxn ang="0">
                  <a:pos x="240" y="559"/>
                </a:cxn>
                <a:cxn ang="0">
                  <a:pos x="168" y="531"/>
                </a:cxn>
                <a:cxn ang="0">
                  <a:pos x="101" y="499"/>
                </a:cxn>
                <a:cxn ang="0">
                  <a:pos x="36" y="449"/>
                </a:cxn>
                <a:cxn ang="0">
                  <a:pos x="8" y="386"/>
                </a:cxn>
                <a:cxn ang="0">
                  <a:pos x="0" y="322"/>
                </a:cxn>
                <a:cxn ang="0">
                  <a:pos x="4" y="255"/>
                </a:cxn>
                <a:cxn ang="0">
                  <a:pos x="29" y="196"/>
                </a:cxn>
                <a:cxn ang="0">
                  <a:pos x="63" y="145"/>
                </a:cxn>
                <a:cxn ang="0">
                  <a:pos x="46" y="88"/>
                </a:cxn>
                <a:cxn ang="0">
                  <a:pos x="46" y="21"/>
                </a:cxn>
              </a:cxnLst>
              <a:rect l="0" t="0" r="r" b="b"/>
              <a:pathLst>
                <a:path w="854" h="580">
                  <a:moveTo>
                    <a:pt x="86" y="25"/>
                  </a:moveTo>
                  <a:lnTo>
                    <a:pt x="86" y="25"/>
                  </a:lnTo>
                  <a:lnTo>
                    <a:pt x="86" y="29"/>
                  </a:lnTo>
                  <a:lnTo>
                    <a:pt x="84" y="31"/>
                  </a:lnTo>
                  <a:lnTo>
                    <a:pt x="84" y="36"/>
                  </a:lnTo>
                  <a:lnTo>
                    <a:pt x="82" y="42"/>
                  </a:lnTo>
                  <a:lnTo>
                    <a:pt x="82" y="48"/>
                  </a:lnTo>
                  <a:lnTo>
                    <a:pt x="80" y="54"/>
                  </a:lnTo>
                  <a:lnTo>
                    <a:pt x="80" y="57"/>
                  </a:lnTo>
                  <a:lnTo>
                    <a:pt x="80" y="61"/>
                  </a:lnTo>
                  <a:lnTo>
                    <a:pt x="80" y="67"/>
                  </a:lnTo>
                  <a:lnTo>
                    <a:pt x="78" y="71"/>
                  </a:lnTo>
                  <a:lnTo>
                    <a:pt x="78" y="76"/>
                  </a:lnTo>
                  <a:lnTo>
                    <a:pt x="78" y="80"/>
                  </a:lnTo>
                  <a:lnTo>
                    <a:pt x="78" y="88"/>
                  </a:lnTo>
                  <a:lnTo>
                    <a:pt x="78" y="92"/>
                  </a:lnTo>
                  <a:lnTo>
                    <a:pt x="78" y="97"/>
                  </a:lnTo>
                  <a:lnTo>
                    <a:pt x="80" y="103"/>
                  </a:lnTo>
                  <a:lnTo>
                    <a:pt x="82" y="111"/>
                  </a:lnTo>
                  <a:lnTo>
                    <a:pt x="82" y="116"/>
                  </a:lnTo>
                  <a:lnTo>
                    <a:pt x="82" y="122"/>
                  </a:lnTo>
                  <a:lnTo>
                    <a:pt x="84" y="128"/>
                  </a:lnTo>
                  <a:lnTo>
                    <a:pt x="86" y="135"/>
                  </a:lnTo>
                  <a:lnTo>
                    <a:pt x="88" y="141"/>
                  </a:lnTo>
                  <a:lnTo>
                    <a:pt x="92" y="147"/>
                  </a:lnTo>
                  <a:lnTo>
                    <a:pt x="93" y="154"/>
                  </a:lnTo>
                  <a:lnTo>
                    <a:pt x="97" y="162"/>
                  </a:lnTo>
                  <a:lnTo>
                    <a:pt x="99" y="166"/>
                  </a:lnTo>
                  <a:lnTo>
                    <a:pt x="101" y="173"/>
                  </a:lnTo>
                  <a:lnTo>
                    <a:pt x="105" y="181"/>
                  </a:lnTo>
                  <a:lnTo>
                    <a:pt x="107" y="187"/>
                  </a:lnTo>
                  <a:lnTo>
                    <a:pt x="111" y="194"/>
                  </a:lnTo>
                  <a:lnTo>
                    <a:pt x="114" y="204"/>
                  </a:lnTo>
                  <a:lnTo>
                    <a:pt x="116" y="211"/>
                  </a:lnTo>
                  <a:lnTo>
                    <a:pt x="120" y="219"/>
                  </a:lnTo>
                  <a:lnTo>
                    <a:pt x="124" y="227"/>
                  </a:lnTo>
                  <a:lnTo>
                    <a:pt x="128" y="236"/>
                  </a:lnTo>
                  <a:lnTo>
                    <a:pt x="130" y="240"/>
                  </a:lnTo>
                  <a:lnTo>
                    <a:pt x="132" y="244"/>
                  </a:lnTo>
                  <a:lnTo>
                    <a:pt x="133" y="248"/>
                  </a:lnTo>
                  <a:lnTo>
                    <a:pt x="135" y="253"/>
                  </a:lnTo>
                  <a:lnTo>
                    <a:pt x="137" y="257"/>
                  </a:lnTo>
                  <a:lnTo>
                    <a:pt x="139" y="261"/>
                  </a:lnTo>
                  <a:lnTo>
                    <a:pt x="141" y="265"/>
                  </a:lnTo>
                  <a:lnTo>
                    <a:pt x="143" y="270"/>
                  </a:lnTo>
                  <a:lnTo>
                    <a:pt x="145" y="274"/>
                  </a:lnTo>
                  <a:lnTo>
                    <a:pt x="149" y="278"/>
                  </a:lnTo>
                  <a:lnTo>
                    <a:pt x="151" y="284"/>
                  </a:lnTo>
                  <a:lnTo>
                    <a:pt x="152" y="287"/>
                  </a:lnTo>
                  <a:lnTo>
                    <a:pt x="156" y="291"/>
                  </a:lnTo>
                  <a:lnTo>
                    <a:pt x="158" y="297"/>
                  </a:lnTo>
                  <a:lnTo>
                    <a:pt x="160" y="301"/>
                  </a:lnTo>
                  <a:lnTo>
                    <a:pt x="162" y="305"/>
                  </a:lnTo>
                  <a:lnTo>
                    <a:pt x="166" y="308"/>
                  </a:lnTo>
                  <a:lnTo>
                    <a:pt x="168" y="314"/>
                  </a:lnTo>
                  <a:lnTo>
                    <a:pt x="170" y="318"/>
                  </a:lnTo>
                  <a:lnTo>
                    <a:pt x="173" y="322"/>
                  </a:lnTo>
                  <a:lnTo>
                    <a:pt x="175" y="326"/>
                  </a:lnTo>
                  <a:lnTo>
                    <a:pt x="179" y="331"/>
                  </a:lnTo>
                  <a:lnTo>
                    <a:pt x="181" y="335"/>
                  </a:lnTo>
                  <a:lnTo>
                    <a:pt x="185" y="339"/>
                  </a:lnTo>
                  <a:lnTo>
                    <a:pt x="189" y="343"/>
                  </a:lnTo>
                  <a:lnTo>
                    <a:pt x="192" y="348"/>
                  </a:lnTo>
                  <a:lnTo>
                    <a:pt x="194" y="352"/>
                  </a:lnTo>
                  <a:lnTo>
                    <a:pt x="198" y="356"/>
                  </a:lnTo>
                  <a:lnTo>
                    <a:pt x="206" y="364"/>
                  </a:lnTo>
                  <a:lnTo>
                    <a:pt x="213" y="371"/>
                  </a:lnTo>
                  <a:lnTo>
                    <a:pt x="221" y="379"/>
                  </a:lnTo>
                  <a:lnTo>
                    <a:pt x="229" y="388"/>
                  </a:lnTo>
                  <a:lnTo>
                    <a:pt x="232" y="392"/>
                  </a:lnTo>
                  <a:lnTo>
                    <a:pt x="236" y="396"/>
                  </a:lnTo>
                  <a:lnTo>
                    <a:pt x="242" y="398"/>
                  </a:lnTo>
                  <a:lnTo>
                    <a:pt x="246" y="402"/>
                  </a:lnTo>
                  <a:lnTo>
                    <a:pt x="251" y="405"/>
                  </a:lnTo>
                  <a:lnTo>
                    <a:pt x="255" y="409"/>
                  </a:lnTo>
                  <a:lnTo>
                    <a:pt x="261" y="413"/>
                  </a:lnTo>
                  <a:lnTo>
                    <a:pt x="265" y="417"/>
                  </a:lnTo>
                  <a:lnTo>
                    <a:pt x="267" y="419"/>
                  </a:lnTo>
                  <a:lnTo>
                    <a:pt x="267" y="424"/>
                  </a:lnTo>
                  <a:lnTo>
                    <a:pt x="265" y="424"/>
                  </a:lnTo>
                  <a:lnTo>
                    <a:pt x="261" y="426"/>
                  </a:lnTo>
                  <a:lnTo>
                    <a:pt x="257" y="424"/>
                  </a:lnTo>
                  <a:lnTo>
                    <a:pt x="253" y="424"/>
                  </a:lnTo>
                  <a:lnTo>
                    <a:pt x="248" y="424"/>
                  </a:lnTo>
                  <a:lnTo>
                    <a:pt x="244" y="422"/>
                  </a:lnTo>
                  <a:lnTo>
                    <a:pt x="240" y="421"/>
                  </a:lnTo>
                  <a:lnTo>
                    <a:pt x="236" y="419"/>
                  </a:lnTo>
                  <a:lnTo>
                    <a:pt x="232" y="417"/>
                  </a:lnTo>
                  <a:lnTo>
                    <a:pt x="227" y="413"/>
                  </a:lnTo>
                  <a:lnTo>
                    <a:pt x="223" y="407"/>
                  </a:lnTo>
                  <a:lnTo>
                    <a:pt x="217" y="403"/>
                  </a:lnTo>
                  <a:lnTo>
                    <a:pt x="211" y="400"/>
                  </a:lnTo>
                  <a:lnTo>
                    <a:pt x="208" y="396"/>
                  </a:lnTo>
                  <a:lnTo>
                    <a:pt x="202" y="388"/>
                  </a:lnTo>
                  <a:lnTo>
                    <a:pt x="194" y="383"/>
                  </a:lnTo>
                  <a:lnTo>
                    <a:pt x="189" y="375"/>
                  </a:lnTo>
                  <a:lnTo>
                    <a:pt x="183" y="369"/>
                  </a:lnTo>
                  <a:lnTo>
                    <a:pt x="177" y="362"/>
                  </a:lnTo>
                  <a:lnTo>
                    <a:pt x="171" y="354"/>
                  </a:lnTo>
                  <a:lnTo>
                    <a:pt x="166" y="345"/>
                  </a:lnTo>
                  <a:lnTo>
                    <a:pt x="160" y="337"/>
                  </a:lnTo>
                  <a:lnTo>
                    <a:pt x="156" y="333"/>
                  </a:lnTo>
                  <a:lnTo>
                    <a:pt x="152" y="327"/>
                  </a:lnTo>
                  <a:lnTo>
                    <a:pt x="149" y="324"/>
                  </a:lnTo>
                  <a:lnTo>
                    <a:pt x="147" y="320"/>
                  </a:lnTo>
                  <a:lnTo>
                    <a:pt x="143" y="314"/>
                  </a:lnTo>
                  <a:lnTo>
                    <a:pt x="141" y="310"/>
                  </a:lnTo>
                  <a:lnTo>
                    <a:pt x="137" y="305"/>
                  </a:lnTo>
                  <a:lnTo>
                    <a:pt x="135" y="301"/>
                  </a:lnTo>
                  <a:lnTo>
                    <a:pt x="132" y="295"/>
                  </a:lnTo>
                  <a:lnTo>
                    <a:pt x="128" y="291"/>
                  </a:lnTo>
                  <a:lnTo>
                    <a:pt x="124" y="286"/>
                  </a:lnTo>
                  <a:lnTo>
                    <a:pt x="122" y="282"/>
                  </a:lnTo>
                  <a:lnTo>
                    <a:pt x="120" y="276"/>
                  </a:lnTo>
                  <a:lnTo>
                    <a:pt x="116" y="270"/>
                  </a:lnTo>
                  <a:lnTo>
                    <a:pt x="114" y="267"/>
                  </a:lnTo>
                  <a:lnTo>
                    <a:pt x="112" y="263"/>
                  </a:lnTo>
                  <a:lnTo>
                    <a:pt x="109" y="257"/>
                  </a:lnTo>
                  <a:lnTo>
                    <a:pt x="107" y="251"/>
                  </a:lnTo>
                  <a:lnTo>
                    <a:pt x="103" y="246"/>
                  </a:lnTo>
                  <a:lnTo>
                    <a:pt x="101" y="240"/>
                  </a:lnTo>
                  <a:lnTo>
                    <a:pt x="99" y="236"/>
                  </a:lnTo>
                  <a:lnTo>
                    <a:pt x="97" y="230"/>
                  </a:lnTo>
                  <a:lnTo>
                    <a:pt x="95" y="225"/>
                  </a:lnTo>
                  <a:lnTo>
                    <a:pt x="92" y="221"/>
                  </a:lnTo>
                  <a:lnTo>
                    <a:pt x="90" y="215"/>
                  </a:lnTo>
                  <a:lnTo>
                    <a:pt x="88" y="210"/>
                  </a:lnTo>
                  <a:lnTo>
                    <a:pt x="86" y="204"/>
                  </a:lnTo>
                  <a:lnTo>
                    <a:pt x="84" y="200"/>
                  </a:lnTo>
                  <a:lnTo>
                    <a:pt x="82" y="194"/>
                  </a:lnTo>
                  <a:lnTo>
                    <a:pt x="82" y="191"/>
                  </a:lnTo>
                  <a:lnTo>
                    <a:pt x="80" y="185"/>
                  </a:lnTo>
                  <a:lnTo>
                    <a:pt x="78" y="181"/>
                  </a:lnTo>
                  <a:lnTo>
                    <a:pt x="78" y="181"/>
                  </a:lnTo>
                  <a:lnTo>
                    <a:pt x="76" y="181"/>
                  </a:lnTo>
                  <a:lnTo>
                    <a:pt x="73" y="183"/>
                  </a:lnTo>
                  <a:lnTo>
                    <a:pt x="69" y="185"/>
                  </a:lnTo>
                  <a:lnTo>
                    <a:pt x="63" y="187"/>
                  </a:lnTo>
                  <a:lnTo>
                    <a:pt x="59" y="192"/>
                  </a:lnTo>
                  <a:lnTo>
                    <a:pt x="54" y="198"/>
                  </a:lnTo>
                  <a:lnTo>
                    <a:pt x="50" y="204"/>
                  </a:lnTo>
                  <a:lnTo>
                    <a:pt x="46" y="208"/>
                  </a:lnTo>
                  <a:lnTo>
                    <a:pt x="42" y="211"/>
                  </a:lnTo>
                  <a:lnTo>
                    <a:pt x="40" y="217"/>
                  </a:lnTo>
                  <a:lnTo>
                    <a:pt x="36" y="221"/>
                  </a:lnTo>
                  <a:lnTo>
                    <a:pt x="34" y="225"/>
                  </a:lnTo>
                  <a:lnTo>
                    <a:pt x="33" y="230"/>
                  </a:lnTo>
                  <a:lnTo>
                    <a:pt x="31" y="236"/>
                  </a:lnTo>
                  <a:lnTo>
                    <a:pt x="29" y="244"/>
                  </a:lnTo>
                  <a:lnTo>
                    <a:pt x="27" y="249"/>
                  </a:lnTo>
                  <a:lnTo>
                    <a:pt x="25" y="255"/>
                  </a:lnTo>
                  <a:lnTo>
                    <a:pt x="23" y="263"/>
                  </a:lnTo>
                  <a:lnTo>
                    <a:pt x="23" y="270"/>
                  </a:lnTo>
                  <a:lnTo>
                    <a:pt x="23" y="274"/>
                  </a:lnTo>
                  <a:lnTo>
                    <a:pt x="23" y="278"/>
                  </a:lnTo>
                  <a:lnTo>
                    <a:pt x="23" y="282"/>
                  </a:lnTo>
                  <a:lnTo>
                    <a:pt x="23" y="287"/>
                  </a:lnTo>
                  <a:lnTo>
                    <a:pt x="23" y="291"/>
                  </a:lnTo>
                  <a:lnTo>
                    <a:pt x="23" y="295"/>
                  </a:lnTo>
                  <a:lnTo>
                    <a:pt x="23" y="301"/>
                  </a:lnTo>
                  <a:lnTo>
                    <a:pt x="23" y="307"/>
                  </a:lnTo>
                  <a:lnTo>
                    <a:pt x="23" y="310"/>
                  </a:lnTo>
                  <a:lnTo>
                    <a:pt x="23" y="314"/>
                  </a:lnTo>
                  <a:lnTo>
                    <a:pt x="25" y="318"/>
                  </a:lnTo>
                  <a:lnTo>
                    <a:pt x="25" y="324"/>
                  </a:lnTo>
                  <a:lnTo>
                    <a:pt x="25" y="327"/>
                  </a:lnTo>
                  <a:lnTo>
                    <a:pt x="25" y="331"/>
                  </a:lnTo>
                  <a:lnTo>
                    <a:pt x="27" y="335"/>
                  </a:lnTo>
                  <a:lnTo>
                    <a:pt x="27" y="341"/>
                  </a:lnTo>
                  <a:lnTo>
                    <a:pt x="29" y="346"/>
                  </a:lnTo>
                  <a:lnTo>
                    <a:pt x="31" y="354"/>
                  </a:lnTo>
                  <a:lnTo>
                    <a:pt x="33" y="362"/>
                  </a:lnTo>
                  <a:lnTo>
                    <a:pt x="36" y="369"/>
                  </a:lnTo>
                  <a:lnTo>
                    <a:pt x="36" y="375"/>
                  </a:lnTo>
                  <a:lnTo>
                    <a:pt x="40" y="381"/>
                  </a:lnTo>
                  <a:lnTo>
                    <a:pt x="42" y="386"/>
                  </a:lnTo>
                  <a:lnTo>
                    <a:pt x="46" y="394"/>
                  </a:lnTo>
                  <a:lnTo>
                    <a:pt x="48" y="398"/>
                  </a:lnTo>
                  <a:lnTo>
                    <a:pt x="50" y="403"/>
                  </a:lnTo>
                  <a:lnTo>
                    <a:pt x="54" y="407"/>
                  </a:lnTo>
                  <a:lnTo>
                    <a:pt x="55" y="413"/>
                  </a:lnTo>
                  <a:lnTo>
                    <a:pt x="61" y="421"/>
                  </a:lnTo>
                  <a:lnTo>
                    <a:pt x="65" y="426"/>
                  </a:lnTo>
                  <a:lnTo>
                    <a:pt x="69" y="432"/>
                  </a:lnTo>
                  <a:lnTo>
                    <a:pt x="74" y="438"/>
                  </a:lnTo>
                  <a:lnTo>
                    <a:pt x="80" y="442"/>
                  </a:lnTo>
                  <a:lnTo>
                    <a:pt x="82" y="445"/>
                  </a:lnTo>
                  <a:lnTo>
                    <a:pt x="84" y="445"/>
                  </a:lnTo>
                  <a:lnTo>
                    <a:pt x="90" y="449"/>
                  </a:lnTo>
                  <a:lnTo>
                    <a:pt x="93" y="451"/>
                  </a:lnTo>
                  <a:lnTo>
                    <a:pt x="99" y="455"/>
                  </a:lnTo>
                  <a:lnTo>
                    <a:pt x="103" y="459"/>
                  </a:lnTo>
                  <a:lnTo>
                    <a:pt x="111" y="464"/>
                  </a:lnTo>
                  <a:lnTo>
                    <a:pt x="116" y="468"/>
                  </a:lnTo>
                  <a:lnTo>
                    <a:pt x="124" y="472"/>
                  </a:lnTo>
                  <a:lnTo>
                    <a:pt x="128" y="474"/>
                  </a:lnTo>
                  <a:lnTo>
                    <a:pt x="132" y="478"/>
                  </a:lnTo>
                  <a:lnTo>
                    <a:pt x="135" y="480"/>
                  </a:lnTo>
                  <a:lnTo>
                    <a:pt x="141" y="483"/>
                  </a:lnTo>
                  <a:lnTo>
                    <a:pt x="145" y="485"/>
                  </a:lnTo>
                  <a:lnTo>
                    <a:pt x="149" y="487"/>
                  </a:lnTo>
                  <a:lnTo>
                    <a:pt x="152" y="491"/>
                  </a:lnTo>
                  <a:lnTo>
                    <a:pt x="158" y="495"/>
                  </a:lnTo>
                  <a:lnTo>
                    <a:pt x="162" y="497"/>
                  </a:lnTo>
                  <a:lnTo>
                    <a:pt x="168" y="500"/>
                  </a:lnTo>
                  <a:lnTo>
                    <a:pt x="173" y="502"/>
                  </a:lnTo>
                  <a:lnTo>
                    <a:pt x="179" y="506"/>
                  </a:lnTo>
                  <a:lnTo>
                    <a:pt x="183" y="508"/>
                  </a:lnTo>
                  <a:lnTo>
                    <a:pt x="189" y="510"/>
                  </a:lnTo>
                  <a:lnTo>
                    <a:pt x="194" y="512"/>
                  </a:lnTo>
                  <a:lnTo>
                    <a:pt x="198" y="516"/>
                  </a:lnTo>
                  <a:lnTo>
                    <a:pt x="204" y="518"/>
                  </a:lnTo>
                  <a:lnTo>
                    <a:pt x="210" y="521"/>
                  </a:lnTo>
                  <a:lnTo>
                    <a:pt x="215" y="523"/>
                  </a:lnTo>
                  <a:lnTo>
                    <a:pt x="221" y="527"/>
                  </a:lnTo>
                  <a:lnTo>
                    <a:pt x="227" y="529"/>
                  </a:lnTo>
                  <a:lnTo>
                    <a:pt x="232" y="531"/>
                  </a:lnTo>
                  <a:lnTo>
                    <a:pt x="238" y="533"/>
                  </a:lnTo>
                  <a:lnTo>
                    <a:pt x="244" y="537"/>
                  </a:lnTo>
                  <a:lnTo>
                    <a:pt x="249" y="537"/>
                  </a:lnTo>
                  <a:lnTo>
                    <a:pt x="255" y="540"/>
                  </a:lnTo>
                  <a:lnTo>
                    <a:pt x="261" y="542"/>
                  </a:lnTo>
                  <a:lnTo>
                    <a:pt x="268" y="544"/>
                  </a:lnTo>
                  <a:lnTo>
                    <a:pt x="272" y="546"/>
                  </a:lnTo>
                  <a:lnTo>
                    <a:pt x="278" y="548"/>
                  </a:lnTo>
                  <a:lnTo>
                    <a:pt x="284" y="548"/>
                  </a:lnTo>
                  <a:lnTo>
                    <a:pt x="289" y="550"/>
                  </a:lnTo>
                  <a:lnTo>
                    <a:pt x="295" y="552"/>
                  </a:lnTo>
                  <a:lnTo>
                    <a:pt x="301" y="554"/>
                  </a:lnTo>
                  <a:lnTo>
                    <a:pt x="307" y="554"/>
                  </a:lnTo>
                  <a:lnTo>
                    <a:pt x="312" y="556"/>
                  </a:lnTo>
                  <a:lnTo>
                    <a:pt x="318" y="556"/>
                  </a:lnTo>
                  <a:lnTo>
                    <a:pt x="324" y="556"/>
                  </a:lnTo>
                  <a:lnTo>
                    <a:pt x="329" y="556"/>
                  </a:lnTo>
                  <a:lnTo>
                    <a:pt x="335" y="558"/>
                  </a:lnTo>
                  <a:lnTo>
                    <a:pt x="339" y="556"/>
                  </a:lnTo>
                  <a:lnTo>
                    <a:pt x="346" y="556"/>
                  </a:lnTo>
                  <a:lnTo>
                    <a:pt x="350" y="556"/>
                  </a:lnTo>
                  <a:lnTo>
                    <a:pt x="356" y="556"/>
                  </a:lnTo>
                  <a:lnTo>
                    <a:pt x="362" y="554"/>
                  </a:lnTo>
                  <a:lnTo>
                    <a:pt x="366" y="554"/>
                  </a:lnTo>
                  <a:lnTo>
                    <a:pt x="371" y="552"/>
                  </a:lnTo>
                  <a:lnTo>
                    <a:pt x="377" y="552"/>
                  </a:lnTo>
                  <a:lnTo>
                    <a:pt x="381" y="550"/>
                  </a:lnTo>
                  <a:lnTo>
                    <a:pt x="385" y="548"/>
                  </a:lnTo>
                  <a:lnTo>
                    <a:pt x="390" y="546"/>
                  </a:lnTo>
                  <a:lnTo>
                    <a:pt x="394" y="546"/>
                  </a:lnTo>
                  <a:lnTo>
                    <a:pt x="398" y="542"/>
                  </a:lnTo>
                  <a:lnTo>
                    <a:pt x="404" y="542"/>
                  </a:lnTo>
                  <a:lnTo>
                    <a:pt x="407" y="538"/>
                  </a:lnTo>
                  <a:lnTo>
                    <a:pt x="413" y="537"/>
                  </a:lnTo>
                  <a:lnTo>
                    <a:pt x="417" y="535"/>
                  </a:lnTo>
                  <a:lnTo>
                    <a:pt x="421" y="533"/>
                  </a:lnTo>
                  <a:lnTo>
                    <a:pt x="424" y="531"/>
                  </a:lnTo>
                  <a:lnTo>
                    <a:pt x="430" y="529"/>
                  </a:lnTo>
                  <a:lnTo>
                    <a:pt x="438" y="523"/>
                  </a:lnTo>
                  <a:lnTo>
                    <a:pt x="445" y="519"/>
                  </a:lnTo>
                  <a:lnTo>
                    <a:pt x="451" y="514"/>
                  </a:lnTo>
                  <a:lnTo>
                    <a:pt x="459" y="508"/>
                  </a:lnTo>
                  <a:lnTo>
                    <a:pt x="466" y="502"/>
                  </a:lnTo>
                  <a:lnTo>
                    <a:pt x="474" y="497"/>
                  </a:lnTo>
                  <a:lnTo>
                    <a:pt x="480" y="491"/>
                  </a:lnTo>
                  <a:lnTo>
                    <a:pt x="487" y="485"/>
                  </a:lnTo>
                  <a:lnTo>
                    <a:pt x="493" y="478"/>
                  </a:lnTo>
                  <a:lnTo>
                    <a:pt x="499" y="472"/>
                  </a:lnTo>
                  <a:lnTo>
                    <a:pt x="504" y="466"/>
                  </a:lnTo>
                  <a:lnTo>
                    <a:pt x="508" y="461"/>
                  </a:lnTo>
                  <a:lnTo>
                    <a:pt x="514" y="453"/>
                  </a:lnTo>
                  <a:lnTo>
                    <a:pt x="518" y="447"/>
                  </a:lnTo>
                  <a:lnTo>
                    <a:pt x="523" y="442"/>
                  </a:lnTo>
                  <a:lnTo>
                    <a:pt x="527" y="436"/>
                  </a:lnTo>
                  <a:lnTo>
                    <a:pt x="531" y="430"/>
                  </a:lnTo>
                  <a:lnTo>
                    <a:pt x="535" y="424"/>
                  </a:lnTo>
                  <a:lnTo>
                    <a:pt x="537" y="421"/>
                  </a:lnTo>
                  <a:lnTo>
                    <a:pt x="542" y="415"/>
                  </a:lnTo>
                  <a:lnTo>
                    <a:pt x="544" y="411"/>
                  </a:lnTo>
                  <a:lnTo>
                    <a:pt x="548" y="405"/>
                  </a:lnTo>
                  <a:lnTo>
                    <a:pt x="550" y="402"/>
                  </a:lnTo>
                  <a:lnTo>
                    <a:pt x="554" y="400"/>
                  </a:lnTo>
                  <a:lnTo>
                    <a:pt x="554" y="394"/>
                  </a:lnTo>
                  <a:lnTo>
                    <a:pt x="556" y="390"/>
                  </a:lnTo>
                  <a:lnTo>
                    <a:pt x="558" y="386"/>
                  </a:lnTo>
                  <a:lnTo>
                    <a:pt x="560" y="381"/>
                  </a:lnTo>
                  <a:lnTo>
                    <a:pt x="560" y="375"/>
                  </a:lnTo>
                  <a:lnTo>
                    <a:pt x="561" y="371"/>
                  </a:lnTo>
                  <a:lnTo>
                    <a:pt x="563" y="365"/>
                  </a:lnTo>
                  <a:lnTo>
                    <a:pt x="563" y="360"/>
                  </a:lnTo>
                  <a:lnTo>
                    <a:pt x="565" y="354"/>
                  </a:lnTo>
                  <a:lnTo>
                    <a:pt x="565" y="348"/>
                  </a:lnTo>
                  <a:lnTo>
                    <a:pt x="567" y="343"/>
                  </a:lnTo>
                  <a:lnTo>
                    <a:pt x="567" y="337"/>
                  </a:lnTo>
                  <a:lnTo>
                    <a:pt x="569" y="331"/>
                  </a:lnTo>
                  <a:lnTo>
                    <a:pt x="569" y="326"/>
                  </a:lnTo>
                  <a:lnTo>
                    <a:pt x="571" y="320"/>
                  </a:lnTo>
                  <a:lnTo>
                    <a:pt x="571" y="314"/>
                  </a:lnTo>
                  <a:lnTo>
                    <a:pt x="571" y="308"/>
                  </a:lnTo>
                  <a:lnTo>
                    <a:pt x="573" y="303"/>
                  </a:lnTo>
                  <a:lnTo>
                    <a:pt x="573" y="297"/>
                  </a:lnTo>
                  <a:lnTo>
                    <a:pt x="575" y="293"/>
                  </a:lnTo>
                  <a:lnTo>
                    <a:pt x="577" y="287"/>
                  </a:lnTo>
                  <a:lnTo>
                    <a:pt x="577" y="282"/>
                  </a:lnTo>
                  <a:lnTo>
                    <a:pt x="579" y="278"/>
                  </a:lnTo>
                  <a:lnTo>
                    <a:pt x="580" y="276"/>
                  </a:lnTo>
                  <a:lnTo>
                    <a:pt x="582" y="268"/>
                  </a:lnTo>
                  <a:lnTo>
                    <a:pt x="584" y="265"/>
                  </a:lnTo>
                  <a:lnTo>
                    <a:pt x="588" y="263"/>
                  </a:lnTo>
                  <a:lnTo>
                    <a:pt x="592" y="263"/>
                  </a:lnTo>
                  <a:lnTo>
                    <a:pt x="600" y="265"/>
                  </a:lnTo>
                  <a:lnTo>
                    <a:pt x="605" y="267"/>
                  </a:lnTo>
                  <a:lnTo>
                    <a:pt x="609" y="268"/>
                  </a:lnTo>
                  <a:lnTo>
                    <a:pt x="611" y="274"/>
                  </a:lnTo>
                  <a:lnTo>
                    <a:pt x="611" y="278"/>
                  </a:lnTo>
                  <a:lnTo>
                    <a:pt x="611" y="282"/>
                  </a:lnTo>
                  <a:lnTo>
                    <a:pt x="609" y="287"/>
                  </a:lnTo>
                  <a:lnTo>
                    <a:pt x="609" y="295"/>
                  </a:lnTo>
                  <a:lnTo>
                    <a:pt x="605" y="299"/>
                  </a:lnTo>
                  <a:lnTo>
                    <a:pt x="605" y="305"/>
                  </a:lnTo>
                  <a:lnTo>
                    <a:pt x="603" y="308"/>
                  </a:lnTo>
                  <a:lnTo>
                    <a:pt x="601" y="312"/>
                  </a:lnTo>
                  <a:lnTo>
                    <a:pt x="600" y="318"/>
                  </a:lnTo>
                  <a:lnTo>
                    <a:pt x="600" y="322"/>
                  </a:lnTo>
                  <a:lnTo>
                    <a:pt x="598" y="327"/>
                  </a:lnTo>
                  <a:lnTo>
                    <a:pt x="596" y="331"/>
                  </a:lnTo>
                  <a:lnTo>
                    <a:pt x="594" y="337"/>
                  </a:lnTo>
                  <a:lnTo>
                    <a:pt x="592" y="343"/>
                  </a:lnTo>
                  <a:lnTo>
                    <a:pt x="592" y="348"/>
                  </a:lnTo>
                  <a:lnTo>
                    <a:pt x="590" y="354"/>
                  </a:lnTo>
                  <a:lnTo>
                    <a:pt x="588" y="360"/>
                  </a:lnTo>
                  <a:lnTo>
                    <a:pt x="586" y="365"/>
                  </a:lnTo>
                  <a:lnTo>
                    <a:pt x="584" y="371"/>
                  </a:lnTo>
                  <a:lnTo>
                    <a:pt x="582" y="375"/>
                  </a:lnTo>
                  <a:lnTo>
                    <a:pt x="580" y="381"/>
                  </a:lnTo>
                  <a:lnTo>
                    <a:pt x="580" y="386"/>
                  </a:lnTo>
                  <a:lnTo>
                    <a:pt x="577" y="392"/>
                  </a:lnTo>
                  <a:lnTo>
                    <a:pt x="577" y="396"/>
                  </a:lnTo>
                  <a:lnTo>
                    <a:pt x="575" y="400"/>
                  </a:lnTo>
                  <a:lnTo>
                    <a:pt x="575" y="405"/>
                  </a:lnTo>
                  <a:lnTo>
                    <a:pt x="571" y="413"/>
                  </a:lnTo>
                  <a:lnTo>
                    <a:pt x="569" y="417"/>
                  </a:lnTo>
                  <a:lnTo>
                    <a:pt x="569" y="421"/>
                  </a:lnTo>
                  <a:lnTo>
                    <a:pt x="569" y="422"/>
                  </a:lnTo>
                  <a:lnTo>
                    <a:pt x="569" y="424"/>
                  </a:lnTo>
                  <a:lnTo>
                    <a:pt x="575" y="430"/>
                  </a:lnTo>
                  <a:lnTo>
                    <a:pt x="577" y="434"/>
                  </a:lnTo>
                  <a:lnTo>
                    <a:pt x="580" y="438"/>
                  </a:lnTo>
                  <a:lnTo>
                    <a:pt x="586" y="442"/>
                  </a:lnTo>
                  <a:lnTo>
                    <a:pt x="592" y="445"/>
                  </a:lnTo>
                  <a:lnTo>
                    <a:pt x="600" y="449"/>
                  </a:lnTo>
                  <a:lnTo>
                    <a:pt x="607" y="451"/>
                  </a:lnTo>
                  <a:lnTo>
                    <a:pt x="611" y="453"/>
                  </a:lnTo>
                  <a:lnTo>
                    <a:pt x="617" y="455"/>
                  </a:lnTo>
                  <a:lnTo>
                    <a:pt x="620" y="455"/>
                  </a:lnTo>
                  <a:lnTo>
                    <a:pt x="626" y="455"/>
                  </a:lnTo>
                  <a:lnTo>
                    <a:pt x="632" y="455"/>
                  </a:lnTo>
                  <a:lnTo>
                    <a:pt x="638" y="455"/>
                  </a:lnTo>
                  <a:lnTo>
                    <a:pt x="643" y="455"/>
                  </a:lnTo>
                  <a:lnTo>
                    <a:pt x="651" y="455"/>
                  </a:lnTo>
                  <a:lnTo>
                    <a:pt x="658" y="453"/>
                  </a:lnTo>
                  <a:lnTo>
                    <a:pt x="664" y="453"/>
                  </a:lnTo>
                  <a:lnTo>
                    <a:pt x="672" y="449"/>
                  </a:lnTo>
                  <a:lnTo>
                    <a:pt x="679" y="449"/>
                  </a:lnTo>
                  <a:lnTo>
                    <a:pt x="687" y="445"/>
                  </a:lnTo>
                  <a:lnTo>
                    <a:pt x="695" y="442"/>
                  </a:lnTo>
                  <a:lnTo>
                    <a:pt x="702" y="440"/>
                  </a:lnTo>
                  <a:lnTo>
                    <a:pt x="710" y="436"/>
                  </a:lnTo>
                  <a:lnTo>
                    <a:pt x="717" y="432"/>
                  </a:lnTo>
                  <a:lnTo>
                    <a:pt x="723" y="428"/>
                  </a:lnTo>
                  <a:lnTo>
                    <a:pt x="731" y="424"/>
                  </a:lnTo>
                  <a:lnTo>
                    <a:pt x="736" y="421"/>
                  </a:lnTo>
                  <a:lnTo>
                    <a:pt x="744" y="417"/>
                  </a:lnTo>
                  <a:lnTo>
                    <a:pt x="750" y="413"/>
                  </a:lnTo>
                  <a:lnTo>
                    <a:pt x="756" y="409"/>
                  </a:lnTo>
                  <a:lnTo>
                    <a:pt x="763" y="405"/>
                  </a:lnTo>
                  <a:lnTo>
                    <a:pt x="767" y="400"/>
                  </a:lnTo>
                  <a:lnTo>
                    <a:pt x="775" y="396"/>
                  </a:lnTo>
                  <a:lnTo>
                    <a:pt x="778" y="392"/>
                  </a:lnTo>
                  <a:lnTo>
                    <a:pt x="786" y="388"/>
                  </a:lnTo>
                  <a:lnTo>
                    <a:pt x="790" y="383"/>
                  </a:lnTo>
                  <a:lnTo>
                    <a:pt x="795" y="379"/>
                  </a:lnTo>
                  <a:lnTo>
                    <a:pt x="799" y="373"/>
                  </a:lnTo>
                  <a:lnTo>
                    <a:pt x="803" y="369"/>
                  </a:lnTo>
                  <a:lnTo>
                    <a:pt x="807" y="364"/>
                  </a:lnTo>
                  <a:lnTo>
                    <a:pt x="813" y="358"/>
                  </a:lnTo>
                  <a:lnTo>
                    <a:pt x="816" y="354"/>
                  </a:lnTo>
                  <a:lnTo>
                    <a:pt x="820" y="350"/>
                  </a:lnTo>
                  <a:lnTo>
                    <a:pt x="822" y="345"/>
                  </a:lnTo>
                  <a:lnTo>
                    <a:pt x="824" y="339"/>
                  </a:lnTo>
                  <a:lnTo>
                    <a:pt x="828" y="335"/>
                  </a:lnTo>
                  <a:lnTo>
                    <a:pt x="830" y="329"/>
                  </a:lnTo>
                  <a:lnTo>
                    <a:pt x="832" y="326"/>
                  </a:lnTo>
                  <a:lnTo>
                    <a:pt x="834" y="320"/>
                  </a:lnTo>
                  <a:lnTo>
                    <a:pt x="835" y="316"/>
                  </a:lnTo>
                  <a:lnTo>
                    <a:pt x="835" y="312"/>
                  </a:lnTo>
                  <a:lnTo>
                    <a:pt x="835" y="305"/>
                  </a:lnTo>
                  <a:lnTo>
                    <a:pt x="835" y="299"/>
                  </a:lnTo>
                  <a:lnTo>
                    <a:pt x="835" y="291"/>
                  </a:lnTo>
                  <a:lnTo>
                    <a:pt x="835" y="284"/>
                  </a:lnTo>
                  <a:lnTo>
                    <a:pt x="835" y="278"/>
                  </a:lnTo>
                  <a:lnTo>
                    <a:pt x="834" y="274"/>
                  </a:lnTo>
                  <a:lnTo>
                    <a:pt x="834" y="268"/>
                  </a:lnTo>
                  <a:lnTo>
                    <a:pt x="834" y="265"/>
                  </a:lnTo>
                  <a:lnTo>
                    <a:pt x="832" y="259"/>
                  </a:lnTo>
                  <a:lnTo>
                    <a:pt x="832" y="253"/>
                  </a:lnTo>
                  <a:lnTo>
                    <a:pt x="830" y="248"/>
                  </a:lnTo>
                  <a:lnTo>
                    <a:pt x="830" y="242"/>
                  </a:lnTo>
                  <a:lnTo>
                    <a:pt x="828" y="236"/>
                  </a:lnTo>
                  <a:lnTo>
                    <a:pt x="826" y="230"/>
                  </a:lnTo>
                  <a:lnTo>
                    <a:pt x="824" y="225"/>
                  </a:lnTo>
                  <a:lnTo>
                    <a:pt x="824" y="219"/>
                  </a:lnTo>
                  <a:lnTo>
                    <a:pt x="822" y="211"/>
                  </a:lnTo>
                  <a:lnTo>
                    <a:pt x="820" y="206"/>
                  </a:lnTo>
                  <a:lnTo>
                    <a:pt x="820" y="200"/>
                  </a:lnTo>
                  <a:lnTo>
                    <a:pt x="818" y="192"/>
                  </a:lnTo>
                  <a:lnTo>
                    <a:pt x="816" y="187"/>
                  </a:lnTo>
                  <a:lnTo>
                    <a:pt x="814" y="179"/>
                  </a:lnTo>
                  <a:lnTo>
                    <a:pt x="813" y="173"/>
                  </a:lnTo>
                  <a:lnTo>
                    <a:pt x="813" y="166"/>
                  </a:lnTo>
                  <a:lnTo>
                    <a:pt x="811" y="160"/>
                  </a:lnTo>
                  <a:lnTo>
                    <a:pt x="809" y="152"/>
                  </a:lnTo>
                  <a:lnTo>
                    <a:pt x="807" y="147"/>
                  </a:lnTo>
                  <a:lnTo>
                    <a:pt x="807" y="141"/>
                  </a:lnTo>
                  <a:lnTo>
                    <a:pt x="803" y="133"/>
                  </a:lnTo>
                  <a:lnTo>
                    <a:pt x="803" y="128"/>
                  </a:lnTo>
                  <a:lnTo>
                    <a:pt x="801" y="120"/>
                  </a:lnTo>
                  <a:lnTo>
                    <a:pt x="799" y="114"/>
                  </a:lnTo>
                  <a:lnTo>
                    <a:pt x="797" y="107"/>
                  </a:lnTo>
                  <a:lnTo>
                    <a:pt x="795" y="103"/>
                  </a:lnTo>
                  <a:lnTo>
                    <a:pt x="794" y="95"/>
                  </a:lnTo>
                  <a:lnTo>
                    <a:pt x="792" y="92"/>
                  </a:lnTo>
                  <a:lnTo>
                    <a:pt x="790" y="84"/>
                  </a:lnTo>
                  <a:lnTo>
                    <a:pt x="788" y="78"/>
                  </a:lnTo>
                  <a:lnTo>
                    <a:pt x="786" y="73"/>
                  </a:lnTo>
                  <a:lnTo>
                    <a:pt x="786" y="67"/>
                  </a:lnTo>
                  <a:lnTo>
                    <a:pt x="784" y="61"/>
                  </a:lnTo>
                  <a:lnTo>
                    <a:pt x="782" y="57"/>
                  </a:lnTo>
                  <a:lnTo>
                    <a:pt x="782" y="54"/>
                  </a:lnTo>
                  <a:lnTo>
                    <a:pt x="780" y="48"/>
                  </a:lnTo>
                  <a:lnTo>
                    <a:pt x="778" y="44"/>
                  </a:lnTo>
                  <a:lnTo>
                    <a:pt x="778" y="38"/>
                  </a:lnTo>
                  <a:lnTo>
                    <a:pt x="776" y="35"/>
                  </a:lnTo>
                  <a:lnTo>
                    <a:pt x="775" y="31"/>
                  </a:lnTo>
                  <a:lnTo>
                    <a:pt x="773" y="25"/>
                  </a:lnTo>
                  <a:lnTo>
                    <a:pt x="773" y="19"/>
                  </a:lnTo>
                  <a:lnTo>
                    <a:pt x="771" y="14"/>
                  </a:lnTo>
                  <a:lnTo>
                    <a:pt x="769" y="10"/>
                  </a:lnTo>
                  <a:lnTo>
                    <a:pt x="769" y="8"/>
                  </a:lnTo>
                  <a:lnTo>
                    <a:pt x="795" y="0"/>
                  </a:lnTo>
                  <a:lnTo>
                    <a:pt x="795" y="2"/>
                  </a:lnTo>
                  <a:lnTo>
                    <a:pt x="797" y="8"/>
                  </a:lnTo>
                  <a:lnTo>
                    <a:pt x="797" y="12"/>
                  </a:lnTo>
                  <a:lnTo>
                    <a:pt x="799" y="17"/>
                  </a:lnTo>
                  <a:lnTo>
                    <a:pt x="801" y="25"/>
                  </a:lnTo>
                  <a:lnTo>
                    <a:pt x="803" y="33"/>
                  </a:lnTo>
                  <a:lnTo>
                    <a:pt x="805" y="35"/>
                  </a:lnTo>
                  <a:lnTo>
                    <a:pt x="807" y="38"/>
                  </a:lnTo>
                  <a:lnTo>
                    <a:pt x="807" y="44"/>
                  </a:lnTo>
                  <a:lnTo>
                    <a:pt x="809" y="48"/>
                  </a:lnTo>
                  <a:lnTo>
                    <a:pt x="809" y="52"/>
                  </a:lnTo>
                  <a:lnTo>
                    <a:pt x="811" y="57"/>
                  </a:lnTo>
                  <a:lnTo>
                    <a:pt x="813" y="61"/>
                  </a:lnTo>
                  <a:lnTo>
                    <a:pt x="814" y="67"/>
                  </a:lnTo>
                  <a:lnTo>
                    <a:pt x="814" y="71"/>
                  </a:lnTo>
                  <a:lnTo>
                    <a:pt x="816" y="76"/>
                  </a:lnTo>
                  <a:lnTo>
                    <a:pt x="818" y="82"/>
                  </a:lnTo>
                  <a:lnTo>
                    <a:pt x="820" y="88"/>
                  </a:lnTo>
                  <a:lnTo>
                    <a:pt x="820" y="94"/>
                  </a:lnTo>
                  <a:lnTo>
                    <a:pt x="822" y="99"/>
                  </a:lnTo>
                  <a:lnTo>
                    <a:pt x="824" y="105"/>
                  </a:lnTo>
                  <a:lnTo>
                    <a:pt x="826" y="111"/>
                  </a:lnTo>
                  <a:lnTo>
                    <a:pt x="826" y="116"/>
                  </a:lnTo>
                  <a:lnTo>
                    <a:pt x="828" y="122"/>
                  </a:lnTo>
                  <a:lnTo>
                    <a:pt x="828" y="128"/>
                  </a:lnTo>
                  <a:lnTo>
                    <a:pt x="832" y="133"/>
                  </a:lnTo>
                  <a:lnTo>
                    <a:pt x="832" y="139"/>
                  </a:lnTo>
                  <a:lnTo>
                    <a:pt x="834" y="145"/>
                  </a:lnTo>
                  <a:lnTo>
                    <a:pt x="834" y="151"/>
                  </a:lnTo>
                  <a:lnTo>
                    <a:pt x="835" y="158"/>
                  </a:lnTo>
                  <a:lnTo>
                    <a:pt x="837" y="164"/>
                  </a:lnTo>
                  <a:lnTo>
                    <a:pt x="839" y="170"/>
                  </a:lnTo>
                  <a:lnTo>
                    <a:pt x="839" y="175"/>
                  </a:lnTo>
                  <a:lnTo>
                    <a:pt x="841" y="183"/>
                  </a:lnTo>
                  <a:lnTo>
                    <a:pt x="841" y="189"/>
                  </a:lnTo>
                  <a:lnTo>
                    <a:pt x="843" y="194"/>
                  </a:lnTo>
                  <a:lnTo>
                    <a:pt x="845" y="200"/>
                  </a:lnTo>
                  <a:lnTo>
                    <a:pt x="845" y="208"/>
                  </a:lnTo>
                  <a:lnTo>
                    <a:pt x="845" y="213"/>
                  </a:lnTo>
                  <a:lnTo>
                    <a:pt x="847" y="219"/>
                  </a:lnTo>
                  <a:lnTo>
                    <a:pt x="847" y="225"/>
                  </a:lnTo>
                  <a:lnTo>
                    <a:pt x="849" y="230"/>
                  </a:lnTo>
                  <a:lnTo>
                    <a:pt x="849" y="236"/>
                  </a:lnTo>
                  <a:lnTo>
                    <a:pt x="851" y="242"/>
                  </a:lnTo>
                  <a:lnTo>
                    <a:pt x="851" y="248"/>
                  </a:lnTo>
                  <a:lnTo>
                    <a:pt x="853" y="253"/>
                  </a:lnTo>
                  <a:lnTo>
                    <a:pt x="853" y="259"/>
                  </a:lnTo>
                  <a:lnTo>
                    <a:pt x="853" y="265"/>
                  </a:lnTo>
                  <a:lnTo>
                    <a:pt x="853" y="270"/>
                  </a:lnTo>
                  <a:lnTo>
                    <a:pt x="853" y="276"/>
                  </a:lnTo>
                  <a:lnTo>
                    <a:pt x="853" y="280"/>
                  </a:lnTo>
                  <a:lnTo>
                    <a:pt x="853" y="286"/>
                  </a:lnTo>
                  <a:lnTo>
                    <a:pt x="853" y="291"/>
                  </a:lnTo>
                  <a:lnTo>
                    <a:pt x="854" y="295"/>
                  </a:lnTo>
                  <a:lnTo>
                    <a:pt x="853" y="299"/>
                  </a:lnTo>
                  <a:lnTo>
                    <a:pt x="853" y="305"/>
                  </a:lnTo>
                  <a:lnTo>
                    <a:pt x="853" y="308"/>
                  </a:lnTo>
                  <a:lnTo>
                    <a:pt x="851" y="314"/>
                  </a:lnTo>
                  <a:lnTo>
                    <a:pt x="849" y="318"/>
                  </a:lnTo>
                  <a:lnTo>
                    <a:pt x="849" y="322"/>
                  </a:lnTo>
                  <a:lnTo>
                    <a:pt x="847" y="327"/>
                  </a:lnTo>
                  <a:lnTo>
                    <a:pt x="847" y="331"/>
                  </a:lnTo>
                  <a:lnTo>
                    <a:pt x="845" y="335"/>
                  </a:lnTo>
                  <a:lnTo>
                    <a:pt x="843" y="341"/>
                  </a:lnTo>
                  <a:lnTo>
                    <a:pt x="841" y="345"/>
                  </a:lnTo>
                  <a:lnTo>
                    <a:pt x="839" y="348"/>
                  </a:lnTo>
                  <a:lnTo>
                    <a:pt x="837" y="352"/>
                  </a:lnTo>
                  <a:lnTo>
                    <a:pt x="835" y="358"/>
                  </a:lnTo>
                  <a:lnTo>
                    <a:pt x="834" y="362"/>
                  </a:lnTo>
                  <a:lnTo>
                    <a:pt x="832" y="365"/>
                  </a:lnTo>
                  <a:lnTo>
                    <a:pt x="826" y="373"/>
                  </a:lnTo>
                  <a:lnTo>
                    <a:pt x="820" y="381"/>
                  </a:lnTo>
                  <a:lnTo>
                    <a:pt x="816" y="388"/>
                  </a:lnTo>
                  <a:lnTo>
                    <a:pt x="811" y="396"/>
                  </a:lnTo>
                  <a:lnTo>
                    <a:pt x="803" y="403"/>
                  </a:lnTo>
                  <a:lnTo>
                    <a:pt x="797" y="409"/>
                  </a:lnTo>
                  <a:lnTo>
                    <a:pt x="792" y="417"/>
                  </a:lnTo>
                  <a:lnTo>
                    <a:pt x="784" y="424"/>
                  </a:lnTo>
                  <a:lnTo>
                    <a:pt x="776" y="428"/>
                  </a:lnTo>
                  <a:lnTo>
                    <a:pt x="771" y="434"/>
                  </a:lnTo>
                  <a:lnTo>
                    <a:pt x="763" y="440"/>
                  </a:lnTo>
                  <a:lnTo>
                    <a:pt x="756" y="445"/>
                  </a:lnTo>
                  <a:lnTo>
                    <a:pt x="748" y="449"/>
                  </a:lnTo>
                  <a:lnTo>
                    <a:pt x="740" y="455"/>
                  </a:lnTo>
                  <a:lnTo>
                    <a:pt x="733" y="459"/>
                  </a:lnTo>
                  <a:lnTo>
                    <a:pt x="727" y="464"/>
                  </a:lnTo>
                  <a:lnTo>
                    <a:pt x="719" y="466"/>
                  </a:lnTo>
                  <a:lnTo>
                    <a:pt x="712" y="470"/>
                  </a:lnTo>
                  <a:lnTo>
                    <a:pt x="704" y="474"/>
                  </a:lnTo>
                  <a:lnTo>
                    <a:pt x="698" y="476"/>
                  </a:lnTo>
                  <a:lnTo>
                    <a:pt x="691" y="478"/>
                  </a:lnTo>
                  <a:lnTo>
                    <a:pt x="685" y="480"/>
                  </a:lnTo>
                  <a:lnTo>
                    <a:pt x="679" y="481"/>
                  </a:lnTo>
                  <a:lnTo>
                    <a:pt x="674" y="483"/>
                  </a:lnTo>
                  <a:lnTo>
                    <a:pt x="668" y="483"/>
                  </a:lnTo>
                  <a:lnTo>
                    <a:pt x="662" y="483"/>
                  </a:lnTo>
                  <a:lnTo>
                    <a:pt x="657" y="483"/>
                  </a:lnTo>
                  <a:lnTo>
                    <a:pt x="651" y="483"/>
                  </a:lnTo>
                  <a:lnTo>
                    <a:pt x="645" y="481"/>
                  </a:lnTo>
                  <a:lnTo>
                    <a:pt x="639" y="481"/>
                  </a:lnTo>
                  <a:lnTo>
                    <a:pt x="636" y="481"/>
                  </a:lnTo>
                  <a:lnTo>
                    <a:pt x="630" y="481"/>
                  </a:lnTo>
                  <a:lnTo>
                    <a:pt x="626" y="480"/>
                  </a:lnTo>
                  <a:lnTo>
                    <a:pt x="620" y="480"/>
                  </a:lnTo>
                  <a:lnTo>
                    <a:pt x="615" y="478"/>
                  </a:lnTo>
                  <a:lnTo>
                    <a:pt x="611" y="478"/>
                  </a:lnTo>
                  <a:lnTo>
                    <a:pt x="605" y="476"/>
                  </a:lnTo>
                  <a:lnTo>
                    <a:pt x="601" y="476"/>
                  </a:lnTo>
                  <a:lnTo>
                    <a:pt x="596" y="474"/>
                  </a:lnTo>
                  <a:lnTo>
                    <a:pt x="592" y="474"/>
                  </a:lnTo>
                  <a:lnTo>
                    <a:pt x="588" y="472"/>
                  </a:lnTo>
                  <a:lnTo>
                    <a:pt x="584" y="470"/>
                  </a:lnTo>
                  <a:lnTo>
                    <a:pt x="580" y="468"/>
                  </a:lnTo>
                  <a:lnTo>
                    <a:pt x="577" y="466"/>
                  </a:lnTo>
                  <a:lnTo>
                    <a:pt x="569" y="464"/>
                  </a:lnTo>
                  <a:lnTo>
                    <a:pt x="563" y="461"/>
                  </a:lnTo>
                  <a:lnTo>
                    <a:pt x="558" y="457"/>
                  </a:lnTo>
                  <a:lnTo>
                    <a:pt x="554" y="453"/>
                  </a:lnTo>
                  <a:lnTo>
                    <a:pt x="550" y="449"/>
                  </a:lnTo>
                  <a:lnTo>
                    <a:pt x="546" y="445"/>
                  </a:lnTo>
                  <a:lnTo>
                    <a:pt x="546" y="445"/>
                  </a:lnTo>
                  <a:lnTo>
                    <a:pt x="544" y="449"/>
                  </a:lnTo>
                  <a:lnTo>
                    <a:pt x="541" y="455"/>
                  </a:lnTo>
                  <a:lnTo>
                    <a:pt x="537" y="462"/>
                  </a:lnTo>
                  <a:lnTo>
                    <a:pt x="533" y="466"/>
                  </a:lnTo>
                  <a:lnTo>
                    <a:pt x="531" y="470"/>
                  </a:lnTo>
                  <a:lnTo>
                    <a:pt x="525" y="476"/>
                  </a:lnTo>
                  <a:lnTo>
                    <a:pt x="523" y="481"/>
                  </a:lnTo>
                  <a:lnTo>
                    <a:pt x="518" y="487"/>
                  </a:lnTo>
                  <a:lnTo>
                    <a:pt x="514" y="493"/>
                  </a:lnTo>
                  <a:lnTo>
                    <a:pt x="510" y="499"/>
                  </a:lnTo>
                  <a:lnTo>
                    <a:pt x="506" y="504"/>
                  </a:lnTo>
                  <a:lnTo>
                    <a:pt x="501" y="510"/>
                  </a:lnTo>
                  <a:lnTo>
                    <a:pt x="495" y="516"/>
                  </a:lnTo>
                  <a:lnTo>
                    <a:pt x="487" y="521"/>
                  </a:lnTo>
                  <a:lnTo>
                    <a:pt x="483" y="529"/>
                  </a:lnTo>
                  <a:lnTo>
                    <a:pt x="476" y="533"/>
                  </a:lnTo>
                  <a:lnTo>
                    <a:pt x="468" y="538"/>
                  </a:lnTo>
                  <a:lnTo>
                    <a:pt x="463" y="544"/>
                  </a:lnTo>
                  <a:lnTo>
                    <a:pt x="455" y="550"/>
                  </a:lnTo>
                  <a:lnTo>
                    <a:pt x="447" y="554"/>
                  </a:lnTo>
                  <a:lnTo>
                    <a:pt x="438" y="559"/>
                  </a:lnTo>
                  <a:lnTo>
                    <a:pt x="430" y="563"/>
                  </a:lnTo>
                  <a:lnTo>
                    <a:pt x="423" y="567"/>
                  </a:lnTo>
                  <a:lnTo>
                    <a:pt x="419" y="569"/>
                  </a:lnTo>
                  <a:lnTo>
                    <a:pt x="413" y="571"/>
                  </a:lnTo>
                  <a:lnTo>
                    <a:pt x="409" y="573"/>
                  </a:lnTo>
                  <a:lnTo>
                    <a:pt x="405" y="575"/>
                  </a:lnTo>
                  <a:lnTo>
                    <a:pt x="400" y="575"/>
                  </a:lnTo>
                  <a:lnTo>
                    <a:pt x="396" y="577"/>
                  </a:lnTo>
                  <a:lnTo>
                    <a:pt x="390" y="578"/>
                  </a:lnTo>
                  <a:lnTo>
                    <a:pt x="386" y="578"/>
                  </a:lnTo>
                  <a:lnTo>
                    <a:pt x="381" y="578"/>
                  </a:lnTo>
                  <a:lnTo>
                    <a:pt x="375" y="580"/>
                  </a:lnTo>
                  <a:lnTo>
                    <a:pt x="369" y="580"/>
                  </a:lnTo>
                  <a:lnTo>
                    <a:pt x="366" y="580"/>
                  </a:lnTo>
                  <a:lnTo>
                    <a:pt x="360" y="580"/>
                  </a:lnTo>
                  <a:lnTo>
                    <a:pt x="354" y="580"/>
                  </a:lnTo>
                  <a:lnTo>
                    <a:pt x="348" y="580"/>
                  </a:lnTo>
                  <a:lnTo>
                    <a:pt x="343" y="580"/>
                  </a:lnTo>
                  <a:lnTo>
                    <a:pt x="337" y="578"/>
                  </a:lnTo>
                  <a:lnTo>
                    <a:pt x="331" y="578"/>
                  </a:lnTo>
                  <a:lnTo>
                    <a:pt x="326" y="578"/>
                  </a:lnTo>
                  <a:lnTo>
                    <a:pt x="320" y="578"/>
                  </a:lnTo>
                  <a:lnTo>
                    <a:pt x="314" y="577"/>
                  </a:lnTo>
                  <a:lnTo>
                    <a:pt x="308" y="577"/>
                  </a:lnTo>
                  <a:lnTo>
                    <a:pt x="303" y="575"/>
                  </a:lnTo>
                  <a:lnTo>
                    <a:pt x="297" y="575"/>
                  </a:lnTo>
                  <a:lnTo>
                    <a:pt x="289" y="573"/>
                  </a:lnTo>
                  <a:lnTo>
                    <a:pt x="284" y="571"/>
                  </a:lnTo>
                  <a:lnTo>
                    <a:pt x="278" y="571"/>
                  </a:lnTo>
                  <a:lnTo>
                    <a:pt x="272" y="569"/>
                  </a:lnTo>
                  <a:lnTo>
                    <a:pt x="265" y="567"/>
                  </a:lnTo>
                  <a:lnTo>
                    <a:pt x="259" y="565"/>
                  </a:lnTo>
                  <a:lnTo>
                    <a:pt x="253" y="563"/>
                  </a:lnTo>
                  <a:lnTo>
                    <a:pt x="248" y="561"/>
                  </a:lnTo>
                  <a:lnTo>
                    <a:pt x="240" y="559"/>
                  </a:lnTo>
                  <a:lnTo>
                    <a:pt x="234" y="558"/>
                  </a:lnTo>
                  <a:lnTo>
                    <a:pt x="229" y="556"/>
                  </a:lnTo>
                  <a:lnTo>
                    <a:pt x="223" y="554"/>
                  </a:lnTo>
                  <a:lnTo>
                    <a:pt x="215" y="552"/>
                  </a:lnTo>
                  <a:lnTo>
                    <a:pt x="210" y="550"/>
                  </a:lnTo>
                  <a:lnTo>
                    <a:pt x="204" y="546"/>
                  </a:lnTo>
                  <a:lnTo>
                    <a:pt x="198" y="546"/>
                  </a:lnTo>
                  <a:lnTo>
                    <a:pt x="190" y="542"/>
                  </a:lnTo>
                  <a:lnTo>
                    <a:pt x="187" y="540"/>
                  </a:lnTo>
                  <a:lnTo>
                    <a:pt x="179" y="537"/>
                  </a:lnTo>
                  <a:lnTo>
                    <a:pt x="173" y="535"/>
                  </a:lnTo>
                  <a:lnTo>
                    <a:pt x="168" y="531"/>
                  </a:lnTo>
                  <a:lnTo>
                    <a:pt x="162" y="529"/>
                  </a:lnTo>
                  <a:lnTo>
                    <a:pt x="156" y="527"/>
                  </a:lnTo>
                  <a:lnTo>
                    <a:pt x="151" y="525"/>
                  </a:lnTo>
                  <a:lnTo>
                    <a:pt x="145" y="521"/>
                  </a:lnTo>
                  <a:lnTo>
                    <a:pt x="139" y="518"/>
                  </a:lnTo>
                  <a:lnTo>
                    <a:pt x="132" y="516"/>
                  </a:lnTo>
                  <a:lnTo>
                    <a:pt x="128" y="512"/>
                  </a:lnTo>
                  <a:lnTo>
                    <a:pt x="122" y="510"/>
                  </a:lnTo>
                  <a:lnTo>
                    <a:pt x="116" y="508"/>
                  </a:lnTo>
                  <a:lnTo>
                    <a:pt x="111" y="504"/>
                  </a:lnTo>
                  <a:lnTo>
                    <a:pt x="107" y="502"/>
                  </a:lnTo>
                  <a:lnTo>
                    <a:pt x="101" y="499"/>
                  </a:lnTo>
                  <a:lnTo>
                    <a:pt x="97" y="495"/>
                  </a:lnTo>
                  <a:lnTo>
                    <a:pt x="92" y="491"/>
                  </a:lnTo>
                  <a:lnTo>
                    <a:pt x="88" y="489"/>
                  </a:lnTo>
                  <a:lnTo>
                    <a:pt x="82" y="487"/>
                  </a:lnTo>
                  <a:lnTo>
                    <a:pt x="78" y="483"/>
                  </a:lnTo>
                  <a:lnTo>
                    <a:pt x="74" y="480"/>
                  </a:lnTo>
                  <a:lnTo>
                    <a:pt x="71" y="478"/>
                  </a:lnTo>
                  <a:lnTo>
                    <a:pt x="61" y="472"/>
                  </a:lnTo>
                  <a:lnTo>
                    <a:pt x="55" y="466"/>
                  </a:lnTo>
                  <a:lnTo>
                    <a:pt x="48" y="461"/>
                  </a:lnTo>
                  <a:lnTo>
                    <a:pt x="44" y="457"/>
                  </a:lnTo>
                  <a:lnTo>
                    <a:pt x="36" y="449"/>
                  </a:lnTo>
                  <a:lnTo>
                    <a:pt x="33" y="443"/>
                  </a:lnTo>
                  <a:lnTo>
                    <a:pt x="29" y="436"/>
                  </a:lnTo>
                  <a:lnTo>
                    <a:pt x="23" y="428"/>
                  </a:lnTo>
                  <a:lnTo>
                    <a:pt x="21" y="424"/>
                  </a:lnTo>
                  <a:lnTo>
                    <a:pt x="19" y="421"/>
                  </a:lnTo>
                  <a:lnTo>
                    <a:pt x="17" y="415"/>
                  </a:lnTo>
                  <a:lnTo>
                    <a:pt x="15" y="411"/>
                  </a:lnTo>
                  <a:lnTo>
                    <a:pt x="14" y="407"/>
                  </a:lnTo>
                  <a:lnTo>
                    <a:pt x="12" y="402"/>
                  </a:lnTo>
                  <a:lnTo>
                    <a:pt x="12" y="398"/>
                  </a:lnTo>
                  <a:lnTo>
                    <a:pt x="10" y="392"/>
                  </a:lnTo>
                  <a:lnTo>
                    <a:pt x="8" y="386"/>
                  </a:lnTo>
                  <a:lnTo>
                    <a:pt x="8" y="383"/>
                  </a:lnTo>
                  <a:lnTo>
                    <a:pt x="6" y="377"/>
                  </a:lnTo>
                  <a:lnTo>
                    <a:pt x="4" y="371"/>
                  </a:lnTo>
                  <a:lnTo>
                    <a:pt x="4" y="367"/>
                  </a:lnTo>
                  <a:lnTo>
                    <a:pt x="2" y="362"/>
                  </a:lnTo>
                  <a:lnTo>
                    <a:pt x="2" y="356"/>
                  </a:lnTo>
                  <a:lnTo>
                    <a:pt x="2" y="350"/>
                  </a:lnTo>
                  <a:lnTo>
                    <a:pt x="0" y="345"/>
                  </a:lnTo>
                  <a:lnTo>
                    <a:pt x="0" y="339"/>
                  </a:lnTo>
                  <a:lnTo>
                    <a:pt x="0" y="333"/>
                  </a:lnTo>
                  <a:lnTo>
                    <a:pt x="0" y="327"/>
                  </a:lnTo>
                  <a:lnTo>
                    <a:pt x="0" y="322"/>
                  </a:lnTo>
                  <a:lnTo>
                    <a:pt x="0" y="318"/>
                  </a:lnTo>
                  <a:lnTo>
                    <a:pt x="0" y="312"/>
                  </a:lnTo>
                  <a:lnTo>
                    <a:pt x="0" y="307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0" y="289"/>
                  </a:lnTo>
                  <a:lnTo>
                    <a:pt x="0" y="284"/>
                  </a:lnTo>
                  <a:lnTo>
                    <a:pt x="0" y="278"/>
                  </a:lnTo>
                  <a:lnTo>
                    <a:pt x="2" y="272"/>
                  </a:lnTo>
                  <a:lnTo>
                    <a:pt x="4" y="267"/>
                  </a:lnTo>
                  <a:lnTo>
                    <a:pt x="4" y="263"/>
                  </a:lnTo>
                  <a:lnTo>
                    <a:pt x="4" y="255"/>
                  </a:lnTo>
                  <a:lnTo>
                    <a:pt x="6" y="249"/>
                  </a:lnTo>
                  <a:lnTo>
                    <a:pt x="8" y="246"/>
                  </a:lnTo>
                  <a:lnTo>
                    <a:pt x="10" y="240"/>
                  </a:lnTo>
                  <a:lnTo>
                    <a:pt x="12" y="234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7" y="221"/>
                  </a:lnTo>
                  <a:lnTo>
                    <a:pt x="19" y="215"/>
                  </a:lnTo>
                  <a:lnTo>
                    <a:pt x="21" y="210"/>
                  </a:lnTo>
                  <a:lnTo>
                    <a:pt x="23" y="206"/>
                  </a:lnTo>
                  <a:lnTo>
                    <a:pt x="25" y="200"/>
                  </a:lnTo>
                  <a:lnTo>
                    <a:pt x="29" y="196"/>
                  </a:lnTo>
                  <a:lnTo>
                    <a:pt x="31" y="191"/>
                  </a:lnTo>
                  <a:lnTo>
                    <a:pt x="34" y="187"/>
                  </a:lnTo>
                  <a:lnTo>
                    <a:pt x="36" y="183"/>
                  </a:lnTo>
                  <a:lnTo>
                    <a:pt x="44" y="175"/>
                  </a:lnTo>
                  <a:lnTo>
                    <a:pt x="52" y="168"/>
                  </a:lnTo>
                  <a:lnTo>
                    <a:pt x="54" y="164"/>
                  </a:lnTo>
                  <a:lnTo>
                    <a:pt x="57" y="160"/>
                  </a:lnTo>
                  <a:lnTo>
                    <a:pt x="63" y="158"/>
                  </a:lnTo>
                  <a:lnTo>
                    <a:pt x="67" y="154"/>
                  </a:lnTo>
                  <a:lnTo>
                    <a:pt x="67" y="152"/>
                  </a:lnTo>
                  <a:lnTo>
                    <a:pt x="65" y="151"/>
                  </a:lnTo>
                  <a:lnTo>
                    <a:pt x="63" y="145"/>
                  </a:lnTo>
                  <a:lnTo>
                    <a:pt x="61" y="141"/>
                  </a:lnTo>
                  <a:lnTo>
                    <a:pt x="59" y="137"/>
                  </a:lnTo>
                  <a:lnTo>
                    <a:pt x="57" y="133"/>
                  </a:lnTo>
                  <a:lnTo>
                    <a:pt x="57" y="128"/>
                  </a:lnTo>
                  <a:lnTo>
                    <a:pt x="55" y="124"/>
                  </a:lnTo>
                  <a:lnTo>
                    <a:pt x="54" y="118"/>
                  </a:lnTo>
                  <a:lnTo>
                    <a:pt x="54" y="114"/>
                  </a:lnTo>
                  <a:lnTo>
                    <a:pt x="52" y="109"/>
                  </a:lnTo>
                  <a:lnTo>
                    <a:pt x="52" y="105"/>
                  </a:lnTo>
                  <a:lnTo>
                    <a:pt x="50" y="99"/>
                  </a:lnTo>
                  <a:lnTo>
                    <a:pt x="48" y="94"/>
                  </a:lnTo>
                  <a:lnTo>
                    <a:pt x="46" y="88"/>
                  </a:lnTo>
                  <a:lnTo>
                    <a:pt x="46" y="82"/>
                  </a:lnTo>
                  <a:lnTo>
                    <a:pt x="44" y="75"/>
                  </a:lnTo>
                  <a:lnTo>
                    <a:pt x="44" y="71"/>
                  </a:lnTo>
                  <a:lnTo>
                    <a:pt x="44" y="65"/>
                  </a:lnTo>
                  <a:lnTo>
                    <a:pt x="44" y="59"/>
                  </a:lnTo>
                  <a:lnTo>
                    <a:pt x="42" y="54"/>
                  </a:lnTo>
                  <a:lnTo>
                    <a:pt x="42" y="48"/>
                  </a:lnTo>
                  <a:lnTo>
                    <a:pt x="42" y="42"/>
                  </a:lnTo>
                  <a:lnTo>
                    <a:pt x="44" y="36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6" y="21"/>
                  </a:lnTo>
                  <a:lnTo>
                    <a:pt x="48" y="16"/>
                  </a:lnTo>
                  <a:lnTo>
                    <a:pt x="86" y="25"/>
                  </a:lnTo>
                  <a:lnTo>
                    <a:pt x="86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" name="Freeform 52"/>
            <p:cNvSpPr>
              <a:spLocks/>
            </p:cNvSpPr>
            <p:nvPr/>
          </p:nvSpPr>
          <p:spPr bwMode="auto">
            <a:xfrm>
              <a:off x="6916738" y="1235076"/>
              <a:ext cx="163513" cy="312738"/>
            </a:xfrm>
            <a:custGeom>
              <a:avLst/>
              <a:gdLst/>
              <a:ahLst/>
              <a:cxnLst>
                <a:cxn ang="0">
                  <a:pos x="194" y="38"/>
                </a:cxn>
                <a:cxn ang="0">
                  <a:pos x="170" y="30"/>
                </a:cxn>
                <a:cxn ang="0">
                  <a:pos x="143" y="28"/>
                </a:cxn>
                <a:cxn ang="0">
                  <a:pos x="126" y="34"/>
                </a:cxn>
                <a:cxn ang="0">
                  <a:pos x="109" y="44"/>
                </a:cxn>
                <a:cxn ang="0">
                  <a:pos x="92" y="65"/>
                </a:cxn>
                <a:cxn ang="0">
                  <a:pos x="82" y="86"/>
                </a:cxn>
                <a:cxn ang="0">
                  <a:pos x="75" y="103"/>
                </a:cxn>
                <a:cxn ang="0">
                  <a:pos x="67" y="120"/>
                </a:cxn>
                <a:cxn ang="0">
                  <a:pos x="61" y="141"/>
                </a:cxn>
                <a:cxn ang="0">
                  <a:pos x="57" y="162"/>
                </a:cxn>
                <a:cxn ang="0">
                  <a:pos x="52" y="182"/>
                </a:cxn>
                <a:cxn ang="0">
                  <a:pos x="48" y="203"/>
                </a:cxn>
                <a:cxn ang="0">
                  <a:pos x="44" y="222"/>
                </a:cxn>
                <a:cxn ang="0">
                  <a:pos x="40" y="245"/>
                </a:cxn>
                <a:cxn ang="0">
                  <a:pos x="37" y="262"/>
                </a:cxn>
                <a:cxn ang="0">
                  <a:pos x="35" y="279"/>
                </a:cxn>
                <a:cxn ang="0">
                  <a:pos x="35" y="304"/>
                </a:cxn>
                <a:cxn ang="0">
                  <a:pos x="37" y="325"/>
                </a:cxn>
                <a:cxn ang="0">
                  <a:pos x="48" y="350"/>
                </a:cxn>
                <a:cxn ang="0">
                  <a:pos x="73" y="363"/>
                </a:cxn>
                <a:cxn ang="0">
                  <a:pos x="101" y="369"/>
                </a:cxn>
                <a:cxn ang="0">
                  <a:pos x="128" y="369"/>
                </a:cxn>
                <a:cxn ang="0">
                  <a:pos x="149" y="356"/>
                </a:cxn>
                <a:cxn ang="0">
                  <a:pos x="164" y="335"/>
                </a:cxn>
                <a:cxn ang="0">
                  <a:pos x="172" y="316"/>
                </a:cxn>
                <a:cxn ang="0">
                  <a:pos x="193" y="333"/>
                </a:cxn>
                <a:cxn ang="0">
                  <a:pos x="187" y="356"/>
                </a:cxn>
                <a:cxn ang="0">
                  <a:pos x="168" y="378"/>
                </a:cxn>
                <a:cxn ang="0">
                  <a:pos x="151" y="388"/>
                </a:cxn>
                <a:cxn ang="0">
                  <a:pos x="130" y="394"/>
                </a:cxn>
                <a:cxn ang="0">
                  <a:pos x="103" y="394"/>
                </a:cxn>
                <a:cxn ang="0">
                  <a:pos x="82" y="394"/>
                </a:cxn>
                <a:cxn ang="0">
                  <a:pos x="63" y="388"/>
                </a:cxn>
                <a:cxn ang="0">
                  <a:pos x="46" y="382"/>
                </a:cxn>
                <a:cxn ang="0">
                  <a:pos x="19" y="354"/>
                </a:cxn>
                <a:cxn ang="0">
                  <a:pos x="10" y="333"/>
                </a:cxn>
                <a:cxn ang="0">
                  <a:pos x="4" y="308"/>
                </a:cxn>
                <a:cxn ang="0">
                  <a:pos x="0" y="281"/>
                </a:cxn>
                <a:cxn ang="0">
                  <a:pos x="0" y="262"/>
                </a:cxn>
                <a:cxn ang="0">
                  <a:pos x="2" y="241"/>
                </a:cxn>
                <a:cxn ang="0">
                  <a:pos x="6" y="219"/>
                </a:cxn>
                <a:cxn ang="0">
                  <a:pos x="12" y="196"/>
                </a:cxn>
                <a:cxn ang="0">
                  <a:pos x="17" y="171"/>
                </a:cxn>
                <a:cxn ang="0">
                  <a:pos x="25" y="148"/>
                </a:cxn>
                <a:cxn ang="0">
                  <a:pos x="35" y="124"/>
                </a:cxn>
                <a:cxn ang="0">
                  <a:pos x="42" y="101"/>
                </a:cxn>
                <a:cxn ang="0">
                  <a:pos x="50" y="78"/>
                </a:cxn>
                <a:cxn ang="0">
                  <a:pos x="59" y="59"/>
                </a:cxn>
                <a:cxn ang="0">
                  <a:pos x="69" y="42"/>
                </a:cxn>
                <a:cxn ang="0">
                  <a:pos x="82" y="21"/>
                </a:cxn>
                <a:cxn ang="0">
                  <a:pos x="97" y="8"/>
                </a:cxn>
                <a:cxn ang="0">
                  <a:pos x="126" y="0"/>
                </a:cxn>
                <a:cxn ang="0">
                  <a:pos x="143" y="0"/>
                </a:cxn>
                <a:cxn ang="0">
                  <a:pos x="160" y="4"/>
                </a:cxn>
                <a:cxn ang="0">
                  <a:pos x="189" y="11"/>
                </a:cxn>
                <a:cxn ang="0">
                  <a:pos x="200" y="15"/>
                </a:cxn>
              </a:cxnLst>
              <a:rect l="0" t="0" r="r" b="b"/>
              <a:pathLst>
                <a:path w="208" h="394">
                  <a:moveTo>
                    <a:pt x="208" y="46"/>
                  </a:moveTo>
                  <a:lnTo>
                    <a:pt x="206" y="44"/>
                  </a:lnTo>
                  <a:lnTo>
                    <a:pt x="200" y="40"/>
                  </a:lnTo>
                  <a:lnTo>
                    <a:pt x="194" y="38"/>
                  </a:lnTo>
                  <a:lnTo>
                    <a:pt x="189" y="36"/>
                  </a:lnTo>
                  <a:lnTo>
                    <a:pt x="183" y="34"/>
                  </a:lnTo>
                  <a:lnTo>
                    <a:pt x="177" y="32"/>
                  </a:lnTo>
                  <a:lnTo>
                    <a:pt x="170" y="30"/>
                  </a:lnTo>
                  <a:lnTo>
                    <a:pt x="164" y="28"/>
                  </a:lnTo>
                  <a:lnTo>
                    <a:pt x="154" y="28"/>
                  </a:lnTo>
                  <a:lnTo>
                    <a:pt x="147" y="28"/>
                  </a:lnTo>
                  <a:lnTo>
                    <a:pt x="143" y="28"/>
                  </a:lnTo>
                  <a:lnTo>
                    <a:pt x="139" y="30"/>
                  </a:lnTo>
                  <a:lnTo>
                    <a:pt x="134" y="30"/>
                  </a:lnTo>
                  <a:lnTo>
                    <a:pt x="130" y="32"/>
                  </a:lnTo>
                  <a:lnTo>
                    <a:pt x="126" y="34"/>
                  </a:lnTo>
                  <a:lnTo>
                    <a:pt x="122" y="36"/>
                  </a:lnTo>
                  <a:lnTo>
                    <a:pt x="116" y="40"/>
                  </a:lnTo>
                  <a:lnTo>
                    <a:pt x="113" y="42"/>
                  </a:lnTo>
                  <a:lnTo>
                    <a:pt x="109" y="44"/>
                  </a:lnTo>
                  <a:lnTo>
                    <a:pt x="103" y="49"/>
                  </a:lnTo>
                  <a:lnTo>
                    <a:pt x="99" y="53"/>
                  </a:lnTo>
                  <a:lnTo>
                    <a:pt x="95" y="61"/>
                  </a:lnTo>
                  <a:lnTo>
                    <a:pt x="92" y="65"/>
                  </a:lnTo>
                  <a:lnTo>
                    <a:pt x="88" y="74"/>
                  </a:lnTo>
                  <a:lnTo>
                    <a:pt x="86" y="76"/>
                  </a:lnTo>
                  <a:lnTo>
                    <a:pt x="84" y="80"/>
                  </a:lnTo>
                  <a:lnTo>
                    <a:pt x="82" y="86"/>
                  </a:lnTo>
                  <a:lnTo>
                    <a:pt x="80" y="89"/>
                  </a:lnTo>
                  <a:lnTo>
                    <a:pt x="78" y="93"/>
                  </a:lnTo>
                  <a:lnTo>
                    <a:pt x="76" y="97"/>
                  </a:lnTo>
                  <a:lnTo>
                    <a:pt x="75" y="103"/>
                  </a:lnTo>
                  <a:lnTo>
                    <a:pt x="73" y="106"/>
                  </a:lnTo>
                  <a:lnTo>
                    <a:pt x="71" y="112"/>
                  </a:lnTo>
                  <a:lnTo>
                    <a:pt x="69" y="116"/>
                  </a:lnTo>
                  <a:lnTo>
                    <a:pt x="67" y="120"/>
                  </a:lnTo>
                  <a:lnTo>
                    <a:pt x="67" y="125"/>
                  </a:lnTo>
                  <a:lnTo>
                    <a:pt x="65" y="131"/>
                  </a:lnTo>
                  <a:lnTo>
                    <a:pt x="63" y="135"/>
                  </a:lnTo>
                  <a:lnTo>
                    <a:pt x="61" y="141"/>
                  </a:lnTo>
                  <a:lnTo>
                    <a:pt x="61" y="146"/>
                  </a:lnTo>
                  <a:lnTo>
                    <a:pt x="59" y="150"/>
                  </a:lnTo>
                  <a:lnTo>
                    <a:pt x="59" y="156"/>
                  </a:lnTo>
                  <a:lnTo>
                    <a:pt x="57" y="162"/>
                  </a:lnTo>
                  <a:lnTo>
                    <a:pt x="56" y="167"/>
                  </a:lnTo>
                  <a:lnTo>
                    <a:pt x="54" y="171"/>
                  </a:lnTo>
                  <a:lnTo>
                    <a:pt x="54" y="177"/>
                  </a:lnTo>
                  <a:lnTo>
                    <a:pt x="52" y="182"/>
                  </a:lnTo>
                  <a:lnTo>
                    <a:pt x="50" y="188"/>
                  </a:lnTo>
                  <a:lnTo>
                    <a:pt x="50" y="192"/>
                  </a:lnTo>
                  <a:lnTo>
                    <a:pt x="48" y="198"/>
                  </a:lnTo>
                  <a:lnTo>
                    <a:pt x="48" y="203"/>
                  </a:lnTo>
                  <a:lnTo>
                    <a:pt x="48" y="209"/>
                  </a:lnTo>
                  <a:lnTo>
                    <a:pt x="46" y="213"/>
                  </a:lnTo>
                  <a:lnTo>
                    <a:pt x="44" y="219"/>
                  </a:lnTo>
                  <a:lnTo>
                    <a:pt x="44" y="222"/>
                  </a:lnTo>
                  <a:lnTo>
                    <a:pt x="42" y="228"/>
                  </a:lnTo>
                  <a:lnTo>
                    <a:pt x="42" y="234"/>
                  </a:lnTo>
                  <a:lnTo>
                    <a:pt x="40" y="240"/>
                  </a:lnTo>
                  <a:lnTo>
                    <a:pt x="40" y="245"/>
                  </a:lnTo>
                  <a:lnTo>
                    <a:pt x="40" y="249"/>
                  </a:lnTo>
                  <a:lnTo>
                    <a:pt x="38" y="253"/>
                  </a:lnTo>
                  <a:lnTo>
                    <a:pt x="38" y="259"/>
                  </a:lnTo>
                  <a:lnTo>
                    <a:pt x="37" y="262"/>
                  </a:lnTo>
                  <a:lnTo>
                    <a:pt x="37" y="268"/>
                  </a:lnTo>
                  <a:lnTo>
                    <a:pt x="37" y="272"/>
                  </a:lnTo>
                  <a:lnTo>
                    <a:pt x="35" y="276"/>
                  </a:lnTo>
                  <a:lnTo>
                    <a:pt x="35" y="279"/>
                  </a:lnTo>
                  <a:lnTo>
                    <a:pt x="35" y="285"/>
                  </a:lnTo>
                  <a:lnTo>
                    <a:pt x="35" y="291"/>
                  </a:lnTo>
                  <a:lnTo>
                    <a:pt x="35" y="298"/>
                  </a:lnTo>
                  <a:lnTo>
                    <a:pt x="35" y="304"/>
                  </a:lnTo>
                  <a:lnTo>
                    <a:pt x="35" y="312"/>
                  </a:lnTo>
                  <a:lnTo>
                    <a:pt x="35" y="316"/>
                  </a:lnTo>
                  <a:lnTo>
                    <a:pt x="35" y="321"/>
                  </a:lnTo>
                  <a:lnTo>
                    <a:pt x="37" y="325"/>
                  </a:lnTo>
                  <a:lnTo>
                    <a:pt x="38" y="329"/>
                  </a:lnTo>
                  <a:lnTo>
                    <a:pt x="40" y="337"/>
                  </a:lnTo>
                  <a:lnTo>
                    <a:pt x="44" y="344"/>
                  </a:lnTo>
                  <a:lnTo>
                    <a:pt x="48" y="350"/>
                  </a:lnTo>
                  <a:lnTo>
                    <a:pt x="54" y="354"/>
                  </a:lnTo>
                  <a:lnTo>
                    <a:pt x="59" y="357"/>
                  </a:lnTo>
                  <a:lnTo>
                    <a:pt x="67" y="361"/>
                  </a:lnTo>
                  <a:lnTo>
                    <a:pt x="73" y="363"/>
                  </a:lnTo>
                  <a:lnTo>
                    <a:pt x="80" y="365"/>
                  </a:lnTo>
                  <a:lnTo>
                    <a:pt x="86" y="367"/>
                  </a:lnTo>
                  <a:lnTo>
                    <a:pt x="94" y="369"/>
                  </a:lnTo>
                  <a:lnTo>
                    <a:pt x="101" y="369"/>
                  </a:lnTo>
                  <a:lnTo>
                    <a:pt x="109" y="369"/>
                  </a:lnTo>
                  <a:lnTo>
                    <a:pt x="115" y="369"/>
                  </a:lnTo>
                  <a:lnTo>
                    <a:pt x="122" y="369"/>
                  </a:lnTo>
                  <a:lnTo>
                    <a:pt x="128" y="369"/>
                  </a:lnTo>
                  <a:lnTo>
                    <a:pt x="134" y="365"/>
                  </a:lnTo>
                  <a:lnTo>
                    <a:pt x="139" y="363"/>
                  </a:lnTo>
                  <a:lnTo>
                    <a:pt x="145" y="359"/>
                  </a:lnTo>
                  <a:lnTo>
                    <a:pt x="149" y="356"/>
                  </a:lnTo>
                  <a:lnTo>
                    <a:pt x="154" y="350"/>
                  </a:lnTo>
                  <a:lnTo>
                    <a:pt x="156" y="344"/>
                  </a:lnTo>
                  <a:lnTo>
                    <a:pt x="160" y="340"/>
                  </a:lnTo>
                  <a:lnTo>
                    <a:pt x="164" y="335"/>
                  </a:lnTo>
                  <a:lnTo>
                    <a:pt x="166" y="331"/>
                  </a:lnTo>
                  <a:lnTo>
                    <a:pt x="168" y="325"/>
                  </a:lnTo>
                  <a:lnTo>
                    <a:pt x="170" y="321"/>
                  </a:lnTo>
                  <a:lnTo>
                    <a:pt x="172" y="316"/>
                  </a:lnTo>
                  <a:lnTo>
                    <a:pt x="172" y="314"/>
                  </a:lnTo>
                  <a:lnTo>
                    <a:pt x="194" y="323"/>
                  </a:lnTo>
                  <a:lnTo>
                    <a:pt x="193" y="327"/>
                  </a:lnTo>
                  <a:lnTo>
                    <a:pt x="193" y="333"/>
                  </a:lnTo>
                  <a:lnTo>
                    <a:pt x="191" y="338"/>
                  </a:lnTo>
                  <a:lnTo>
                    <a:pt x="191" y="344"/>
                  </a:lnTo>
                  <a:lnTo>
                    <a:pt x="189" y="350"/>
                  </a:lnTo>
                  <a:lnTo>
                    <a:pt x="187" y="356"/>
                  </a:lnTo>
                  <a:lnTo>
                    <a:pt x="183" y="361"/>
                  </a:lnTo>
                  <a:lnTo>
                    <a:pt x="179" y="369"/>
                  </a:lnTo>
                  <a:lnTo>
                    <a:pt x="173" y="373"/>
                  </a:lnTo>
                  <a:lnTo>
                    <a:pt x="168" y="378"/>
                  </a:lnTo>
                  <a:lnTo>
                    <a:pt x="164" y="380"/>
                  </a:lnTo>
                  <a:lnTo>
                    <a:pt x="158" y="382"/>
                  </a:lnTo>
                  <a:lnTo>
                    <a:pt x="154" y="386"/>
                  </a:lnTo>
                  <a:lnTo>
                    <a:pt x="151" y="388"/>
                  </a:lnTo>
                  <a:lnTo>
                    <a:pt x="145" y="390"/>
                  </a:lnTo>
                  <a:lnTo>
                    <a:pt x="139" y="390"/>
                  </a:lnTo>
                  <a:lnTo>
                    <a:pt x="134" y="392"/>
                  </a:lnTo>
                  <a:lnTo>
                    <a:pt x="130" y="394"/>
                  </a:lnTo>
                  <a:lnTo>
                    <a:pt x="122" y="394"/>
                  </a:lnTo>
                  <a:lnTo>
                    <a:pt x="115" y="394"/>
                  </a:lnTo>
                  <a:lnTo>
                    <a:pt x="109" y="394"/>
                  </a:lnTo>
                  <a:lnTo>
                    <a:pt x="103" y="394"/>
                  </a:lnTo>
                  <a:lnTo>
                    <a:pt x="97" y="394"/>
                  </a:lnTo>
                  <a:lnTo>
                    <a:pt x="92" y="394"/>
                  </a:lnTo>
                  <a:lnTo>
                    <a:pt x="86" y="394"/>
                  </a:lnTo>
                  <a:lnTo>
                    <a:pt x="82" y="394"/>
                  </a:lnTo>
                  <a:lnTo>
                    <a:pt x="76" y="392"/>
                  </a:lnTo>
                  <a:lnTo>
                    <a:pt x="73" y="390"/>
                  </a:lnTo>
                  <a:lnTo>
                    <a:pt x="67" y="390"/>
                  </a:lnTo>
                  <a:lnTo>
                    <a:pt x="63" y="388"/>
                  </a:lnTo>
                  <a:lnTo>
                    <a:pt x="57" y="386"/>
                  </a:lnTo>
                  <a:lnTo>
                    <a:pt x="54" y="386"/>
                  </a:lnTo>
                  <a:lnTo>
                    <a:pt x="50" y="382"/>
                  </a:lnTo>
                  <a:lnTo>
                    <a:pt x="46" y="382"/>
                  </a:lnTo>
                  <a:lnTo>
                    <a:pt x="38" y="375"/>
                  </a:lnTo>
                  <a:lnTo>
                    <a:pt x="31" y="369"/>
                  </a:lnTo>
                  <a:lnTo>
                    <a:pt x="25" y="361"/>
                  </a:lnTo>
                  <a:lnTo>
                    <a:pt x="19" y="354"/>
                  </a:lnTo>
                  <a:lnTo>
                    <a:pt x="17" y="348"/>
                  </a:lnTo>
                  <a:lnTo>
                    <a:pt x="14" y="344"/>
                  </a:lnTo>
                  <a:lnTo>
                    <a:pt x="12" y="338"/>
                  </a:lnTo>
                  <a:lnTo>
                    <a:pt x="10" y="333"/>
                  </a:lnTo>
                  <a:lnTo>
                    <a:pt x="8" y="327"/>
                  </a:lnTo>
                  <a:lnTo>
                    <a:pt x="6" y="319"/>
                  </a:lnTo>
                  <a:lnTo>
                    <a:pt x="4" y="314"/>
                  </a:lnTo>
                  <a:lnTo>
                    <a:pt x="4" y="308"/>
                  </a:lnTo>
                  <a:lnTo>
                    <a:pt x="0" y="298"/>
                  </a:lnTo>
                  <a:lnTo>
                    <a:pt x="0" y="291"/>
                  </a:lnTo>
                  <a:lnTo>
                    <a:pt x="0" y="287"/>
                  </a:lnTo>
                  <a:lnTo>
                    <a:pt x="0" y="281"/>
                  </a:lnTo>
                  <a:lnTo>
                    <a:pt x="0" y="278"/>
                  </a:lnTo>
                  <a:lnTo>
                    <a:pt x="0" y="274"/>
                  </a:lnTo>
                  <a:lnTo>
                    <a:pt x="0" y="268"/>
                  </a:lnTo>
                  <a:lnTo>
                    <a:pt x="0" y="262"/>
                  </a:lnTo>
                  <a:lnTo>
                    <a:pt x="0" y="257"/>
                  </a:lnTo>
                  <a:lnTo>
                    <a:pt x="0" y="253"/>
                  </a:lnTo>
                  <a:lnTo>
                    <a:pt x="0" y="247"/>
                  </a:lnTo>
                  <a:lnTo>
                    <a:pt x="2" y="241"/>
                  </a:lnTo>
                  <a:lnTo>
                    <a:pt x="2" y="236"/>
                  </a:lnTo>
                  <a:lnTo>
                    <a:pt x="4" y="232"/>
                  </a:lnTo>
                  <a:lnTo>
                    <a:pt x="4" y="224"/>
                  </a:lnTo>
                  <a:lnTo>
                    <a:pt x="6" y="219"/>
                  </a:lnTo>
                  <a:lnTo>
                    <a:pt x="6" y="213"/>
                  </a:lnTo>
                  <a:lnTo>
                    <a:pt x="8" y="207"/>
                  </a:lnTo>
                  <a:lnTo>
                    <a:pt x="10" y="202"/>
                  </a:lnTo>
                  <a:lnTo>
                    <a:pt x="12" y="196"/>
                  </a:lnTo>
                  <a:lnTo>
                    <a:pt x="12" y="190"/>
                  </a:lnTo>
                  <a:lnTo>
                    <a:pt x="14" y="184"/>
                  </a:lnTo>
                  <a:lnTo>
                    <a:pt x="16" y="177"/>
                  </a:lnTo>
                  <a:lnTo>
                    <a:pt x="17" y="171"/>
                  </a:lnTo>
                  <a:lnTo>
                    <a:pt x="19" y="165"/>
                  </a:lnTo>
                  <a:lnTo>
                    <a:pt x="21" y="160"/>
                  </a:lnTo>
                  <a:lnTo>
                    <a:pt x="23" y="152"/>
                  </a:lnTo>
                  <a:lnTo>
                    <a:pt x="25" y="148"/>
                  </a:lnTo>
                  <a:lnTo>
                    <a:pt x="27" y="141"/>
                  </a:lnTo>
                  <a:lnTo>
                    <a:pt x="31" y="135"/>
                  </a:lnTo>
                  <a:lnTo>
                    <a:pt x="31" y="129"/>
                  </a:lnTo>
                  <a:lnTo>
                    <a:pt x="35" y="124"/>
                  </a:lnTo>
                  <a:lnTo>
                    <a:pt x="35" y="118"/>
                  </a:lnTo>
                  <a:lnTo>
                    <a:pt x="38" y="112"/>
                  </a:lnTo>
                  <a:lnTo>
                    <a:pt x="40" y="106"/>
                  </a:lnTo>
                  <a:lnTo>
                    <a:pt x="42" y="101"/>
                  </a:lnTo>
                  <a:lnTo>
                    <a:pt x="44" y="95"/>
                  </a:lnTo>
                  <a:lnTo>
                    <a:pt x="48" y="89"/>
                  </a:lnTo>
                  <a:lnTo>
                    <a:pt x="48" y="84"/>
                  </a:lnTo>
                  <a:lnTo>
                    <a:pt x="50" y="78"/>
                  </a:lnTo>
                  <a:lnTo>
                    <a:pt x="54" y="74"/>
                  </a:lnTo>
                  <a:lnTo>
                    <a:pt x="56" y="68"/>
                  </a:lnTo>
                  <a:lnTo>
                    <a:pt x="57" y="65"/>
                  </a:lnTo>
                  <a:lnTo>
                    <a:pt x="59" y="59"/>
                  </a:lnTo>
                  <a:lnTo>
                    <a:pt x="63" y="55"/>
                  </a:lnTo>
                  <a:lnTo>
                    <a:pt x="65" y="51"/>
                  </a:lnTo>
                  <a:lnTo>
                    <a:pt x="67" y="46"/>
                  </a:lnTo>
                  <a:lnTo>
                    <a:pt x="69" y="42"/>
                  </a:lnTo>
                  <a:lnTo>
                    <a:pt x="71" y="38"/>
                  </a:lnTo>
                  <a:lnTo>
                    <a:pt x="73" y="34"/>
                  </a:lnTo>
                  <a:lnTo>
                    <a:pt x="76" y="27"/>
                  </a:lnTo>
                  <a:lnTo>
                    <a:pt x="82" y="21"/>
                  </a:lnTo>
                  <a:lnTo>
                    <a:pt x="86" y="15"/>
                  </a:lnTo>
                  <a:lnTo>
                    <a:pt x="90" y="11"/>
                  </a:lnTo>
                  <a:lnTo>
                    <a:pt x="94" y="8"/>
                  </a:lnTo>
                  <a:lnTo>
                    <a:pt x="97" y="8"/>
                  </a:lnTo>
                  <a:lnTo>
                    <a:pt x="103" y="2"/>
                  </a:lnTo>
                  <a:lnTo>
                    <a:pt x="111" y="2"/>
                  </a:lnTo>
                  <a:lnTo>
                    <a:pt x="118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3" y="0"/>
                  </a:lnTo>
                  <a:lnTo>
                    <a:pt x="147" y="2"/>
                  </a:lnTo>
                  <a:lnTo>
                    <a:pt x="153" y="2"/>
                  </a:lnTo>
                  <a:lnTo>
                    <a:pt x="156" y="2"/>
                  </a:lnTo>
                  <a:lnTo>
                    <a:pt x="160" y="4"/>
                  </a:lnTo>
                  <a:lnTo>
                    <a:pt x="168" y="6"/>
                  </a:lnTo>
                  <a:lnTo>
                    <a:pt x="175" y="8"/>
                  </a:lnTo>
                  <a:lnTo>
                    <a:pt x="181" y="9"/>
                  </a:lnTo>
                  <a:lnTo>
                    <a:pt x="189" y="11"/>
                  </a:lnTo>
                  <a:lnTo>
                    <a:pt x="193" y="13"/>
                  </a:lnTo>
                  <a:lnTo>
                    <a:pt x="196" y="15"/>
                  </a:lnTo>
                  <a:lnTo>
                    <a:pt x="198" y="15"/>
                  </a:lnTo>
                  <a:lnTo>
                    <a:pt x="200" y="15"/>
                  </a:lnTo>
                  <a:lnTo>
                    <a:pt x="208" y="46"/>
                  </a:lnTo>
                  <a:lnTo>
                    <a:pt x="208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" name="Freeform 53"/>
            <p:cNvSpPr>
              <a:spLocks/>
            </p:cNvSpPr>
            <p:nvPr/>
          </p:nvSpPr>
          <p:spPr bwMode="auto">
            <a:xfrm>
              <a:off x="7604126" y="1146176"/>
              <a:ext cx="709613" cy="534988"/>
            </a:xfrm>
            <a:custGeom>
              <a:avLst/>
              <a:gdLst/>
              <a:ahLst/>
              <a:cxnLst>
                <a:cxn ang="0">
                  <a:pos x="449" y="15"/>
                </a:cxn>
                <a:cxn ang="0">
                  <a:pos x="403" y="23"/>
                </a:cxn>
                <a:cxn ang="0">
                  <a:pos x="399" y="13"/>
                </a:cxn>
                <a:cxn ang="0">
                  <a:pos x="401" y="7"/>
                </a:cxn>
                <a:cxn ang="0">
                  <a:pos x="409" y="5"/>
                </a:cxn>
                <a:cxn ang="0">
                  <a:pos x="415" y="4"/>
                </a:cxn>
                <a:cxn ang="0">
                  <a:pos x="424" y="4"/>
                </a:cxn>
                <a:cxn ang="0">
                  <a:pos x="434" y="2"/>
                </a:cxn>
                <a:cxn ang="0">
                  <a:pos x="447" y="2"/>
                </a:cxn>
                <a:cxn ang="0">
                  <a:pos x="462" y="2"/>
                </a:cxn>
                <a:cxn ang="0">
                  <a:pos x="477" y="2"/>
                </a:cxn>
                <a:cxn ang="0">
                  <a:pos x="495" y="2"/>
                </a:cxn>
                <a:cxn ang="0">
                  <a:pos x="514" y="2"/>
                </a:cxn>
                <a:cxn ang="0">
                  <a:pos x="533" y="2"/>
                </a:cxn>
                <a:cxn ang="0">
                  <a:pos x="553" y="2"/>
                </a:cxn>
                <a:cxn ang="0">
                  <a:pos x="574" y="0"/>
                </a:cxn>
                <a:cxn ang="0">
                  <a:pos x="597" y="0"/>
                </a:cxn>
                <a:cxn ang="0">
                  <a:pos x="618" y="0"/>
                </a:cxn>
                <a:cxn ang="0">
                  <a:pos x="643" y="0"/>
                </a:cxn>
                <a:cxn ang="0">
                  <a:pos x="664" y="0"/>
                </a:cxn>
                <a:cxn ang="0">
                  <a:pos x="687" y="0"/>
                </a:cxn>
                <a:cxn ang="0">
                  <a:pos x="709" y="0"/>
                </a:cxn>
                <a:cxn ang="0">
                  <a:pos x="730" y="0"/>
                </a:cxn>
                <a:cxn ang="0">
                  <a:pos x="751" y="0"/>
                </a:cxn>
                <a:cxn ang="0">
                  <a:pos x="770" y="0"/>
                </a:cxn>
                <a:cxn ang="0">
                  <a:pos x="789" y="0"/>
                </a:cxn>
                <a:cxn ang="0">
                  <a:pos x="808" y="0"/>
                </a:cxn>
                <a:cxn ang="0">
                  <a:pos x="826" y="0"/>
                </a:cxn>
                <a:cxn ang="0">
                  <a:pos x="841" y="0"/>
                </a:cxn>
                <a:cxn ang="0">
                  <a:pos x="854" y="0"/>
                </a:cxn>
                <a:cxn ang="0">
                  <a:pos x="865" y="0"/>
                </a:cxn>
                <a:cxn ang="0">
                  <a:pos x="875" y="0"/>
                </a:cxn>
                <a:cxn ang="0">
                  <a:pos x="883" y="0"/>
                </a:cxn>
                <a:cxn ang="0">
                  <a:pos x="890" y="0"/>
                </a:cxn>
                <a:cxn ang="0">
                  <a:pos x="892" y="17"/>
                </a:cxn>
                <a:cxn ang="0">
                  <a:pos x="270" y="293"/>
                </a:cxn>
                <a:cxn ang="0">
                  <a:pos x="561" y="314"/>
                </a:cxn>
                <a:cxn ang="0">
                  <a:pos x="186" y="315"/>
                </a:cxn>
                <a:cxn ang="0">
                  <a:pos x="175" y="317"/>
                </a:cxn>
                <a:cxn ang="0">
                  <a:pos x="167" y="321"/>
                </a:cxn>
                <a:cxn ang="0">
                  <a:pos x="156" y="327"/>
                </a:cxn>
                <a:cxn ang="0">
                  <a:pos x="148" y="334"/>
                </a:cxn>
                <a:cxn ang="0">
                  <a:pos x="150" y="338"/>
                </a:cxn>
                <a:cxn ang="0">
                  <a:pos x="162" y="344"/>
                </a:cxn>
                <a:cxn ang="0">
                  <a:pos x="175" y="346"/>
                </a:cxn>
                <a:cxn ang="0">
                  <a:pos x="186" y="348"/>
                </a:cxn>
                <a:cxn ang="0">
                  <a:pos x="550" y="344"/>
                </a:cxn>
                <a:cxn ang="0">
                  <a:pos x="183" y="363"/>
                </a:cxn>
                <a:cxn ang="0">
                  <a:pos x="0" y="667"/>
                </a:cxn>
                <a:cxn ang="0">
                  <a:pos x="163" y="365"/>
                </a:cxn>
                <a:cxn ang="0">
                  <a:pos x="156" y="365"/>
                </a:cxn>
                <a:cxn ang="0">
                  <a:pos x="148" y="361"/>
                </a:cxn>
                <a:cxn ang="0">
                  <a:pos x="141" y="357"/>
                </a:cxn>
                <a:cxn ang="0">
                  <a:pos x="137" y="348"/>
                </a:cxn>
                <a:cxn ang="0">
                  <a:pos x="131" y="334"/>
                </a:cxn>
                <a:cxn ang="0">
                  <a:pos x="135" y="327"/>
                </a:cxn>
                <a:cxn ang="0">
                  <a:pos x="144" y="314"/>
                </a:cxn>
                <a:cxn ang="0">
                  <a:pos x="160" y="304"/>
                </a:cxn>
                <a:cxn ang="0">
                  <a:pos x="175" y="296"/>
                </a:cxn>
                <a:cxn ang="0">
                  <a:pos x="186" y="293"/>
                </a:cxn>
                <a:cxn ang="0">
                  <a:pos x="249" y="294"/>
                </a:cxn>
              </a:cxnLst>
              <a:rect l="0" t="0" r="r" b="b"/>
              <a:pathLst>
                <a:path w="892" h="673">
                  <a:moveTo>
                    <a:pt x="249" y="294"/>
                  </a:moveTo>
                  <a:lnTo>
                    <a:pt x="449" y="15"/>
                  </a:lnTo>
                  <a:lnTo>
                    <a:pt x="405" y="24"/>
                  </a:lnTo>
                  <a:lnTo>
                    <a:pt x="403" y="23"/>
                  </a:lnTo>
                  <a:lnTo>
                    <a:pt x="401" y="17"/>
                  </a:lnTo>
                  <a:lnTo>
                    <a:pt x="399" y="13"/>
                  </a:lnTo>
                  <a:lnTo>
                    <a:pt x="401" y="9"/>
                  </a:lnTo>
                  <a:lnTo>
                    <a:pt x="401" y="7"/>
                  </a:lnTo>
                  <a:lnTo>
                    <a:pt x="407" y="5"/>
                  </a:lnTo>
                  <a:lnTo>
                    <a:pt x="409" y="5"/>
                  </a:lnTo>
                  <a:lnTo>
                    <a:pt x="413" y="4"/>
                  </a:lnTo>
                  <a:lnTo>
                    <a:pt x="415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30" y="4"/>
                  </a:lnTo>
                  <a:lnTo>
                    <a:pt x="434" y="2"/>
                  </a:lnTo>
                  <a:lnTo>
                    <a:pt x="441" y="2"/>
                  </a:lnTo>
                  <a:lnTo>
                    <a:pt x="447" y="2"/>
                  </a:lnTo>
                  <a:lnTo>
                    <a:pt x="455" y="2"/>
                  </a:lnTo>
                  <a:lnTo>
                    <a:pt x="462" y="2"/>
                  </a:lnTo>
                  <a:lnTo>
                    <a:pt x="470" y="2"/>
                  </a:lnTo>
                  <a:lnTo>
                    <a:pt x="477" y="2"/>
                  </a:lnTo>
                  <a:lnTo>
                    <a:pt x="487" y="2"/>
                  </a:lnTo>
                  <a:lnTo>
                    <a:pt x="495" y="2"/>
                  </a:lnTo>
                  <a:lnTo>
                    <a:pt x="504" y="2"/>
                  </a:lnTo>
                  <a:lnTo>
                    <a:pt x="514" y="2"/>
                  </a:lnTo>
                  <a:lnTo>
                    <a:pt x="523" y="2"/>
                  </a:lnTo>
                  <a:lnTo>
                    <a:pt x="533" y="2"/>
                  </a:lnTo>
                  <a:lnTo>
                    <a:pt x="542" y="2"/>
                  </a:lnTo>
                  <a:lnTo>
                    <a:pt x="553" y="2"/>
                  </a:lnTo>
                  <a:lnTo>
                    <a:pt x="565" y="2"/>
                  </a:lnTo>
                  <a:lnTo>
                    <a:pt x="574" y="0"/>
                  </a:lnTo>
                  <a:lnTo>
                    <a:pt x="586" y="0"/>
                  </a:lnTo>
                  <a:lnTo>
                    <a:pt x="597" y="0"/>
                  </a:lnTo>
                  <a:lnTo>
                    <a:pt x="609" y="0"/>
                  </a:lnTo>
                  <a:lnTo>
                    <a:pt x="618" y="0"/>
                  </a:lnTo>
                  <a:lnTo>
                    <a:pt x="630" y="0"/>
                  </a:lnTo>
                  <a:lnTo>
                    <a:pt x="643" y="0"/>
                  </a:lnTo>
                  <a:lnTo>
                    <a:pt x="654" y="0"/>
                  </a:lnTo>
                  <a:lnTo>
                    <a:pt x="664" y="0"/>
                  </a:lnTo>
                  <a:lnTo>
                    <a:pt x="675" y="0"/>
                  </a:lnTo>
                  <a:lnTo>
                    <a:pt x="687" y="0"/>
                  </a:lnTo>
                  <a:lnTo>
                    <a:pt x="698" y="0"/>
                  </a:lnTo>
                  <a:lnTo>
                    <a:pt x="709" y="0"/>
                  </a:lnTo>
                  <a:lnTo>
                    <a:pt x="719" y="0"/>
                  </a:lnTo>
                  <a:lnTo>
                    <a:pt x="730" y="0"/>
                  </a:lnTo>
                  <a:lnTo>
                    <a:pt x="742" y="0"/>
                  </a:lnTo>
                  <a:lnTo>
                    <a:pt x="751" y="0"/>
                  </a:lnTo>
                  <a:lnTo>
                    <a:pt x="761" y="0"/>
                  </a:lnTo>
                  <a:lnTo>
                    <a:pt x="770" y="0"/>
                  </a:lnTo>
                  <a:lnTo>
                    <a:pt x="782" y="0"/>
                  </a:lnTo>
                  <a:lnTo>
                    <a:pt x="789" y="0"/>
                  </a:lnTo>
                  <a:lnTo>
                    <a:pt x="799" y="0"/>
                  </a:lnTo>
                  <a:lnTo>
                    <a:pt x="808" y="0"/>
                  </a:lnTo>
                  <a:lnTo>
                    <a:pt x="818" y="0"/>
                  </a:lnTo>
                  <a:lnTo>
                    <a:pt x="826" y="0"/>
                  </a:lnTo>
                  <a:lnTo>
                    <a:pt x="833" y="0"/>
                  </a:lnTo>
                  <a:lnTo>
                    <a:pt x="841" y="0"/>
                  </a:lnTo>
                  <a:lnTo>
                    <a:pt x="848" y="0"/>
                  </a:lnTo>
                  <a:lnTo>
                    <a:pt x="854" y="0"/>
                  </a:lnTo>
                  <a:lnTo>
                    <a:pt x="860" y="0"/>
                  </a:lnTo>
                  <a:lnTo>
                    <a:pt x="865" y="0"/>
                  </a:lnTo>
                  <a:lnTo>
                    <a:pt x="871" y="0"/>
                  </a:lnTo>
                  <a:lnTo>
                    <a:pt x="875" y="0"/>
                  </a:lnTo>
                  <a:lnTo>
                    <a:pt x="881" y="0"/>
                  </a:lnTo>
                  <a:lnTo>
                    <a:pt x="883" y="0"/>
                  </a:lnTo>
                  <a:lnTo>
                    <a:pt x="886" y="0"/>
                  </a:lnTo>
                  <a:lnTo>
                    <a:pt x="890" y="0"/>
                  </a:lnTo>
                  <a:lnTo>
                    <a:pt x="892" y="0"/>
                  </a:lnTo>
                  <a:lnTo>
                    <a:pt x="892" y="17"/>
                  </a:lnTo>
                  <a:lnTo>
                    <a:pt x="468" y="19"/>
                  </a:lnTo>
                  <a:lnTo>
                    <a:pt x="270" y="293"/>
                  </a:lnTo>
                  <a:lnTo>
                    <a:pt x="563" y="298"/>
                  </a:lnTo>
                  <a:lnTo>
                    <a:pt x="561" y="314"/>
                  </a:lnTo>
                  <a:lnTo>
                    <a:pt x="188" y="315"/>
                  </a:lnTo>
                  <a:lnTo>
                    <a:pt x="186" y="315"/>
                  </a:lnTo>
                  <a:lnTo>
                    <a:pt x="181" y="317"/>
                  </a:lnTo>
                  <a:lnTo>
                    <a:pt x="175" y="317"/>
                  </a:lnTo>
                  <a:lnTo>
                    <a:pt x="171" y="319"/>
                  </a:lnTo>
                  <a:lnTo>
                    <a:pt x="167" y="321"/>
                  </a:lnTo>
                  <a:lnTo>
                    <a:pt x="163" y="323"/>
                  </a:lnTo>
                  <a:lnTo>
                    <a:pt x="156" y="327"/>
                  </a:lnTo>
                  <a:lnTo>
                    <a:pt x="150" y="333"/>
                  </a:lnTo>
                  <a:lnTo>
                    <a:pt x="148" y="334"/>
                  </a:lnTo>
                  <a:lnTo>
                    <a:pt x="148" y="336"/>
                  </a:lnTo>
                  <a:lnTo>
                    <a:pt x="150" y="338"/>
                  </a:lnTo>
                  <a:lnTo>
                    <a:pt x="156" y="340"/>
                  </a:lnTo>
                  <a:lnTo>
                    <a:pt x="162" y="344"/>
                  </a:lnTo>
                  <a:lnTo>
                    <a:pt x="169" y="346"/>
                  </a:lnTo>
                  <a:lnTo>
                    <a:pt x="175" y="346"/>
                  </a:lnTo>
                  <a:lnTo>
                    <a:pt x="181" y="348"/>
                  </a:lnTo>
                  <a:lnTo>
                    <a:pt x="186" y="348"/>
                  </a:lnTo>
                  <a:lnTo>
                    <a:pt x="188" y="348"/>
                  </a:lnTo>
                  <a:lnTo>
                    <a:pt x="550" y="344"/>
                  </a:lnTo>
                  <a:lnTo>
                    <a:pt x="544" y="357"/>
                  </a:lnTo>
                  <a:lnTo>
                    <a:pt x="183" y="363"/>
                  </a:lnTo>
                  <a:lnTo>
                    <a:pt x="30" y="673"/>
                  </a:lnTo>
                  <a:lnTo>
                    <a:pt x="0" y="667"/>
                  </a:lnTo>
                  <a:lnTo>
                    <a:pt x="165" y="367"/>
                  </a:lnTo>
                  <a:lnTo>
                    <a:pt x="163" y="365"/>
                  </a:lnTo>
                  <a:lnTo>
                    <a:pt x="162" y="365"/>
                  </a:lnTo>
                  <a:lnTo>
                    <a:pt x="156" y="365"/>
                  </a:lnTo>
                  <a:lnTo>
                    <a:pt x="152" y="365"/>
                  </a:lnTo>
                  <a:lnTo>
                    <a:pt x="148" y="361"/>
                  </a:lnTo>
                  <a:lnTo>
                    <a:pt x="143" y="361"/>
                  </a:lnTo>
                  <a:lnTo>
                    <a:pt x="141" y="357"/>
                  </a:lnTo>
                  <a:lnTo>
                    <a:pt x="139" y="355"/>
                  </a:lnTo>
                  <a:lnTo>
                    <a:pt x="137" y="348"/>
                  </a:lnTo>
                  <a:lnTo>
                    <a:pt x="133" y="340"/>
                  </a:lnTo>
                  <a:lnTo>
                    <a:pt x="131" y="334"/>
                  </a:lnTo>
                  <a:lnTo>
                    <a:pt x="133" y="331"/>
                  </a:lnTo>
                  <a:lnTo>
                    <a:pt x="135" y="327"/>
                  </a:lnTo>
                  <a:lnTo>
                    <a:pt x="139" y="321"/>
                  </a:lnTo>
                  <a:lnTo>
                    <a:pt x="144" y="314"/>
                  </a:lnTo>
                  <a:lnTo>
                    <a:pt x="152" y="310"/>
                  </a:lnTo>
                  <a:lnTo>
                    <a:pt x="160" y="304"/>
                  </a:lnTo>
                  <a:lnTo>
                    <a:pt x="169" y="300"/>
                  </a:lnTo>
                  <a:lnTo>
                    <a:pt x="175" y="296"/>
                  </a:lnTo>
                  <a:lnTo>
                    <a:pt x="183" y="294"/>
                  </a:lnTo>
                  <a:lnTo>
                    <a:pt x="186" y="293"/>
                  </a:lnTo>
                  <a:lnTo>
                    <a:pt x="188" y="293"/>
                  </a:lnTo>
                  <a:lnTo>
                    <a:pt x="249" y="294"/>
                  </a:lnTo>
                  <a:lnTo>
                    <a:pt x="249" y="2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" name="Freeform 54"/>
            <p:cNvSpPr>
              <a:spLocks/>
            </p:cNvSpPr>
            <p:nvPr/>
          </p:nvSpPr>
          <p:spPr bwMode="auto">
            <a:xfrm>
              <a:off x="7921626" y="1116013"/>
              <a:ext cx="392113" cy="44450"/>
            </a:xfrm>
            <a:custGeom>
              <a:avLst/>
              <a:gdLst/>
              <a:ahLst/>
              <a:cxnLst>
                <a:cxn ang="0">
                  <a:pos x="25" y="49"/>
                </a:cxn>
                <a:cxn ang="0">
                  <a:pos x="25" y="17"/>
                </a:cxn>
                <a:cxn ang="0">
                  <a:pos x="476" y="19"/>
                </a:cxn>
                <a:cxn ang="0">
                  <a:pos x="480" y="42"/>
                </a:cxn>
                <a:cxn ang="0">
                  <a:pos x="493" y="40"/>
                </a:cxn>
                <a:cxn ang="0">
                  <a:pos x="491" y="5"/>
                </a:cxn>
                <a:cxn ang="0">
                  <a:pos x="16" y="0"/>
                </a:cxn>
                <a:cxn ang="0">
                  <a:pos x="14" y="2"/>
                </a:cxn>
                <a:cxn ang="0">
                  <a:pos x="10" y="7"/>
                </a:cxn>
                <a:cxn ang="0">
                  <a:pos x="4" y="13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0" y="28"/>
                </a:cxn>
                <a:cxn ang="0">
                  <a:pos x="2" y="34"/>
                </a:cxn>
                <a:cxn ang="0">
                  <a:pos x="2" y="40"/>
                </a:cxn>
                <a:cxn ang="0">
                  <a:pos x="2" y="45"/>
                </a:cxn>
                <a:cxn ang="0">
                  <a:pos x="4" y="51"/>
                </a:cxn>
                <a:cxn ang="0">
                  <a:pos x="4" y="53"/>
                </a:cxn>
                <a:cxn ang="0">
                  <a:pos x="6" y="55"/>
                </a:cxn>
                <a:cxn ang="0">
                  <a:pos x="25" y="49"/>
                </a:cxn>
                <a:cxn ang="0">
                  <a:pos x="25" y="49"/>
                </a:cxn>
              </a:cxnLst>
              <a:rect l="0" t="0" r="r" b="b"/>
              <a:pathLst>
                <a:path w="493" h="55">
                  <a:moveTo>
                    <a:pt x="25" y="49"/>
                  </a:moveTo>
                  <a:lnTo>
                    <a:pt x="25" y="17"/>
                  </a:lnTo>
                  <a:lnTo>
                    <a:pt x="476" y="19"/>
                  </a:lnTo>
                  <a:lnTo>
                    <a:pt x="480" y="42"/>
                  </a:lnTo>
                  <a:lnTo>
                    <a:pt x="493" y="40"/>
                  </a:lnTo>
                  <a:lnTo>
                    <a:pt x="491" y="5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0" y="7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2" y="34"/>
                  </a:lnTo>
                  <a:lnTo>
                    <a:pt x="2" y="40"/>
                  </a:lnTo>
                  <a:lnTo>
                    <a:pt x="2" y="45"/>
                  </a:lnTo>
                  <a:lnTo>
                    <a:pt x="4" y="51"/>
                  </a:lnTo>
                  <a:lnTo>
                    <a:pt x="4" y="53"/>
                  </a:lnTo>
                  <a:lnTo>
                    <a:pt x="6" y="55"/>
                  </a:lnTo>
                  <a:lnTo>
                    <a:pt x="25" y="49"/>
                  </a:lnTo>
                  <a:lnTo>
                    <a:pt x="25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" name="Freeform 55"/>
            <p:cNvSpPr>
              <a:spLocks/>
            </p:cNvSpPr>
            <p:nvPr/>
          </p:nvSpPr>
          <p:spPr bwMode="auto">
            <a:xfrm>
              <a:off x="8023226" y="1158876"/>
              <a:ext cx="169863" cy="269875"/>
            </a:xfrm>
            <a:custGeom>
              <a:avLst/>
              <a:gdLst/>
              <a:ahLst/>
              <a:cxnLst>
                <a:cxn ang="0">
                  <a:pos x="4" y="289"/>
                </a:cxn>
                <a:cxn ang="0">
                  <a:pos x="25" y="299"/>
                </a:cxn>
                <a:cxn ang="0">
                  <a:pos x="23" y="323"/>
                </a:cxn>
                <a:cxn ang="0">
                  <a:pos x="0" y="335"/>
                </a:cxn>
                <a:cxn ang="0">
                  <a:pos x="17" y="340"/>
                </a:cxn>
                <a:cxn ang="0">
                  <a:pos x="38" y="335"/>
                </a:cxn>
                <a:cxn ang="0">
                  <a:pos x="46" y="285"/>
                </a:cxn>
                <a:cxn ang="0">
                  <a:pos x="116" y="150"/>
                </a:cxn>
                <a:cxn ang="0">
                  <a:pos x="186" y="274"/>
                </a:cxn>
                <a:cxn ang="0">
                  <a:pos x="215" y="272"/>
                </a:cxn>
                <a:cxn ang="0">
                  <a:pos x="127" y="135"/>
                </a:cxn>
                <a:cxn ang="0">
                  <a:pos x="202" y="2"/>
                </a:cxn>
                <a:cxn ang="0">
                  <a:pos x="173" y="0"/>
                </a:cxn>
                <a:cxn ang="0">
                  <a:pos x="23" y="285"/>
                </a:cxn>
                <a:cxn ang="0">
                  <a:pos x="4" y="289"/>
                </a:cxn>
                <a:cxn ang="0">
                  <a:pos x="4" y="289"/>
                </a:cxn>
              </a:cxnLst>
              <a:rect l="0" t="0" r="r" b="b"/>
              <a:pathLst>
                <a:path w="215" h="340">
                  <a:moveTo>
                    <a:pt x="4" y="289"/>
                  </a:moveTo>
                  <a:lnTo>
                    <a:pt x="25" y="299"/>
                  </a:lnTo>
                  <a:lnTo>
                    <a:pt x="23" y="323"/>
                  </a:lnTo>
                  <a:lnTo>
                    <a:pt x="0" y="335"/>
                  </a:lnTo>
                  <a:lnTo>
                    <a:pt x="17" y="340"/>
                  </a:lnTo>
                  <a:lnTo>
                    <a:pt x="38" y="335"/>
                  </a:lnTo>
                  <a:lnTo>
                    <a:pt x="46" y="285"/>
                  </a:lnTo>
                  <a:lnTo>
                    <a:pt x="116" y="150"/>
                  </a:lnTo>
                  <a:lnTo>
                    <a:pt x="186" y="274"/>
                  </a:lnTo>
                  <a:lnTo>
                    <a:pt x="215" y="272"/>
                  </a:lnTo>
                  <a:lnTo>
                    <a:pt x="127" y="135"/>
                  </a:lnTo>
                  <a:lnTo>
                    <a:pt x="202" y="2"/>
                  </a:lnTo>
                  <a:lnTo>
                    <a:pt x="173" y="0"/>
                  </a:lnTo>
                  <a:lnTo>
                    <a:pt x="23" y="285"/>
                  </a:lnTo>
                  <a:lnTo>
                    <a:pt x="4" y="289"/>
                  </a:lnTo>
                  <a:lnTo>
                    <a:pt x="4" y="2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" name="Freeform 56"/>
            <p:cNvSpPr>
              <a:spLocks/>
            </p:cNvSpPr>
            <p:nvPr/>
          </p:nvSpPr>
          <p:spPr bwMode="auto">
            <a:xfrm>
              <a:off x="8140701" y="1150938"/>
              <a:ext cx="503238" cy="515938"/>
            </a:xfrm>
            <a:custGeom>
              <a:avLst/>
              <a:gdLst/>
              <a:ahLst/>
              <a:cxnLst>
                <a:cxn ang="0">
                  <a:pos x="324" y="274"/>
                </a:cxn>
                <a:cxn ang="0">
                  <a:pos x="320" y="274"/>
                </a:cxn>
                <a:cxn ang="0">
                  <a:pos x="308" y="274"/>
                </a:cxn>
                <a:cxn ang="0">
                  <a:pos x="295" y="274"/>
                </a:cxn>
                <a:cxn ang="0">
                  <a:pos x="284" y="274"/>
                </a:cxn>
                <a:cxn ang="0">
                  <a:pos x="274" y="274"/>
                </a:cxn>
                <a:cxn ang="0">
                  <a:pos x="263" y="274"/>
                </a:cxn>
                <a:cxn ang="0">
                  <a:pos x="251" y="274"/>
                </a:cxn>
                <a:cxn ang="0">
                  <a:pos x="238" y="274"/>
                </a:cxn>
                <a:cxn ang="0">
                  <a:pos x="225" y="274"/>
                </a:cxn>
                <a:cxn ang="0">
                  <a:pos x="211" y="274"/>
                </a:cxn>
                <a:cxn ang="0">
                  <a:pos x="196" y="274"/>
                </a:cxn>
                <a:cxn ang="0">
                  <a:pos x="183" y="274"/>
                </a:cxn>
                <a:cxn ang="0">
                  <a:pos x="170" y="276"/>
                </a:cxn>
                <a:cxn ang="0">
                  <a:pos x="154" y="276"/>
                </a:cxn>
                <a:cxn ang="0">
                  <a:pos x="139" y="276"/>
                </a:cxn>
                <a:cxn ang="0">
                  <a:pos x="126" y="276"/>
                </a:cxn>
                <a:cxn ang="0">
                  <a:pos x="112" y="276"/>
                </a:cxn>
                <a:cxn ang="0">
                  <a:pos x="97" y="276"/>
                </a:cxn>
                <a:cxn ang="0">
                  <a:pos x="86" y="276"/>
                </a:cxn>
                <a:cxn ang="0">
                  <a:pos x="74" y="276"/>
                </a:cxn>
                <a:cxn ang="0">
                  <a:pos x="63" y="276"/>
                </a:cxn>
                <a:cxn ang="0">
                  <a:pos x="52" y="276"/>
                </a:cxn>
                <a:cxn ang="0">
                  <a:pos x="42" y="276"/>
                </a:cxn>
                <a:cxn ang="0">
                  <a:pos x="34" y="276"/>
                </a:cxn>
                <a:cxn ang="0">
                  <a:pos x="27" y="276"/>
                </a:cxn>
                <a:cxn ang="0">
                  <a:pos x="17" y="276"/>
                </a:cxn>
                <a:cxn ang="0">
                  <a:pos x="14" y="278"/>
                </a:cxn>
                <a:cxn ang="0">
                  <a:pos x="4" y="280"/>
                </a:cxn>
                <a:cxn ang="0">
                  <a:pos x="0" y="291"/>
                </a:cxn>
                <a:cxn ang="0">
                  <a:pos x="0" y="301"/>
                </a:cxn>
                <a:cxn ang="0">
                  <a:pos x="0" y="316"/>
                </a:cxn>
                <a:cxn ang="0">
                  <a:pos x="2" y="329"/>
                </a:cxn>
                <a:cxn ang="0">
                  <a:pos x="6" y="335"/>
                </a:cxn>
                <a:cxn ang="0">
                  <a:pos x="12" y="335"/>
                </a:cxn>
                <a:cxn ang="0">
                  <a:pos x="21" y="337"/>
                </a:cxn>
                <a:cxn ang="0">
                  <a:pos x="31" y="337"/>
                </a:cxn>
                <a:cxn ang="0">
                  <a:pos x="34" y="337"/>
                </a:cxn>
                <a:cxn ang="0">
                  <a:pos x="601" y="603"/>
                </a:cxn>
                <a:cxn ang="0">
                  <a:pos x="259" y="489"/>
                </a:cxn>
                <a:cxn ang="0">
                  <a:pos x="348" y="651"/>
                </a:cxn>
                <a:cxn ang="0">
                  <a:pos x="434" y="337"/>
                </a:cxn>
                <a:cxn ang="0">
                  <a:pos x="497" y="322"/>
                </a:cxn>
                <a:cxn ang="0">
                  <a:pos x="17" y="288"/>
                </a:cxn>
                <a:cxn ang="0">
                  <a:pos x="495" y="276"/>
                </a:cxn>
                <a:cxn ang="0">
                  <a:pos x="154" y="0"/>
                </a:cxn>
                <a:cxn ang="0">
                  <a:pos x="133" y="6"/>
                </a:cxn>
              </a:cxnLst>
              <a:rect l="0" t="0" r="r" b="b"/>
              <a:pathLst>
                <a:path w="634" h="651">
                  <a:moveTo>
                    <a:pt x="133" y="6"/>
                  </a:moveTo>
                  <a:lnTo>
                    <a:pt x="324" y="274"/>
                  </a:lnTo>
                  <a:lnTo>
                    <a:pt x="322" y="274"/>
                  </a:lnTo>
                  <a:lnTo>
                    <a:pt x="320" y="274"/>
                  </a:lnTo>
                  <a:lnTo>
                    <a:pt x="314" y="274"/>
                  </a:lnTo>
                  <a:lnTo>
                    <a:pt x="308" y="274"/>
                  </a:lnTo>
                  <a:lnTo>
                    <a:pt x="303" y="274"/>
                  </a:lnTo>
                  <a:lnTo>
                    <a:pt x="295" y="274"/>
                  </a:lnTo>
                  <a:lnTo>
                    <a:pt x="289" y="274"/>
                  </a:lnTo>
                  <a:lnTo>
                    <a:pt x="284" y="274"/>
                  </a:lnTo>
                  <a:lnTo>
                    <a:pt x="280" y="274"/>
                  </a:lnTo>
                  <a:lnTo>
                    <a:pt x="274" y="274"/>
                  </a:lnTo>
                  <a:lnTo>
                    <a:pt x="268" y="274"/>
                  </a:lnTo>
                  <a:lnTo>
                    <a:pt x="263" y="274"/>
                  </a:lnTo>
                  <a:lnTo>
                    <a:pt x="257" y="274"/>
                  </a:lnTo>
                  <a:lnTo>
                    <a:pt x="251" y="274"/>
                  </a:lnTo>
                  <a:lnTo>
                    <a:pt x="244" y="274"/>
                  </a:lnTo>
                  <a:lnTo>
                    <a:pt x="238" y="274"/>
                  </a:lnTo>
                  <a:lnTo>
                    <a:pt x="232" y="274"/>
                  </a:lnTo>
                  <a:lnTo>
                    <a:pt x="225" y="274"/>
                  </a:lnTo>
                  <a:lnTo>
                    <a:pt x="217" y="274"/>
                  </a:lnTo>
                  <a:lnTo>
                    <a:pt x="211" y="274"/>
                  </a:lnTo>
                  <a:lnTo>
                    <a:pt x="204" y="274"/>
                  </a:lnTo>
                  <a:lnTo>
                    <a:pt x="196" y="274"/>
                  </a:lnTo>
                  <a:lnTo>
                    <a:pt x="190" y="274"/>
                  </a:lnTo>
                  <a:lnTo>
                    <a:pt x="183" y="274"/>
                  </a:lnTo>
                  <a:lnTo>
                    <a:pt x="175" y="274"/>
                  </a:lnTo>
                  <a:lnTo>
                    <a:pt x="170" y="276"/>
                  </a:lnTo>
                  <a:lnTo>
                    <a:pt x="162" y="276"/>
                  </a:lnTo>
                  <a:lnTo>
                    <a:pt x="154" y="276"/>
                  </a:lnTo>
                  <a:lnTo>
                    <a:pt x="147" y="276"/>
                  </a:lnTo>
                  <a:lnTo>
                    <a:pt x="139" y="276"/>
                  </a:lnTo>
                  <a:lnTo>
                    <a:pt x="133" y="276"/>
                  </a:lnTo>
                  <a:lnTo>
                    <a:pt x="126" y="276"/>
                  </a:lnTo>
                  <a:lnTo>
                    <a:pt x="118" y="276"/>
                  </a:lnTo>
                  <a:lnTo>
                    <a:pt x="112" y="276"/>
                  </a:lnTo>
                  <a:lnTo>
                    <a:pt x="105" y="276"/>
                  </a:lnTo>
                  <a:lnTo>
                    <a:pt x="97" y="276"/>
                  </a:lnTo>
                  <a:lnTo>
                    <a:pt x="92" y="276"/>
                  </a:lnTo>
                  <a:lnTo>
                    <a:pt x="86" y="276"/>
                  </a:lnTo>
                  <a:lnTo>
                    <a:pt x="80" y="276"/>
                  </a:lnTo>
                  <a:lnTo>
                    <a:pt x="74" y="276"/>
                  </a:lnTo>
                  <a:lnTo>
                    <a:pt x="67" y="276"/>
                  </a:lnTo>
                  <a:lnTo>
                    <a:pt x="63" y="276"/>
                  </a:lnTo>
                  <a:lnTo>
                    <a:pt x="57" y="276"/>
                  </a:lnTo>
                  <a:lnTo>
                    <a:pt x="52" y="276"/>
                  </a:lnTo>
                  <a:lnTo>
                    <a:pt x="46" y="276"/>
                  </a:lnTo>
                  <a:lnTo>
                    <a:pt x="42" y="276"/>
                  </a:lnTo>
                  <a:lnTo>
                    <a:pt x="38" y="276"/>
                  </a:lnTo>
                  <a:lnTo>
                    <a:pt x="34" y="276"/>
                  </a:lnTo>
                  <a:lnTo>
                    <a:pt x="29" y="276"/>
                  </a:lnTo>
                  <a:lnTo>
                    <a:pt x="27" y="276"/>
                  </a:lnTo>
                  <a:lnTo>
                    <a:pt x="21" y="276"/>
                  </a:lnTo>
                  <a:lnTo>
                    <a:pt x="17" y="276"/>
                  </a:lnTo>
                  <a:lnTo>
                    <a:pt x="14" y="276"/>
                  </a:lnTo>
                  <a:lnTo>
                    <a:pt x="14" y="278"/>
                  </a:lnTo>
                  <a:lnTo>
                    <a:pt x="8" y="278"/>
                  </a:lnTo>
                  <a:lnTo>
                    <a:pt x="4" y="280"/>
                  </a:lnTo>
                  <a:lnTo>
                    <a:pt x="0" y="284"/>
                  </a:lnTo>
                  <a:lnTo>
                    <a:pt x="0" y="291"/>
                  </a:lnTo>
                  <a:lnTo>
                    <a:pt x="0" y="295"/>
                  </a:lnTo>
                  <a:lnTo>
                    <a:pt x="0" y="301"/>
                  </a:lnTo>
                  <a:lnTo>
                    <a:pt x="0" y="309"/>
                  </a:lnTo>
                  <a:lnTo>
                    <a:pt x="0" y="316"/>
                  </a:lnTo>
                  <a:lnTo>
                    <a:pt x="0" y="322"/>
                  </a:lnTo>
                  <a:lnTo>
                    <a:pt x="2" y="329"/>
                  </a:lnTo>
                  <a:lnTo>
                    <a:pt x="4" y="333"/>
                  </a:lnTo>
                  <a:lnTo>
                    <a:pt x="6" y="335"/>
                  </a:lnTo>
                  <a:lnTo>
                    <a:pt x="8" y="335"/>
                  </a:lnTo>
                  <a:lnTo>
                    <a:pt x="12" y="335"/>
                  </a:lnTo>
                  <a:lnTo>
                    <a:pt x="15" y="335"/>
                  </a:lnTo>
                  <a:lnTo>
                    <a:pt x="21" y="337"/>
                  </a:lnTo>
                  <a:lnTo>
                    <a:pt x="25" y="337"/>
                  </a:lnTo>
                  <a:lnTo>
                    <a:pt x="31" y="337"/>
                  </a:lnTo>
                  <a:lnTo>
                    <a:pt x="34" y="337"/>
                  </a:lnTo>
                  <a:lnTo>
                    <a:pt x="34" y="337"/>
                  </a:lnTo>
                  <a:lnTo>
                    <a:pt x="407" y="337"/>
                  </a:lnTo>
                  <a:lnTo>
                    <a:pt x="601" y="603"/>
                  </a:lnTo>
                  <a:lnTo>
                    <a:pt x="356" y="637"/>
                  </a:lnTo>
                  <a:lnTo>
                    <a:pt x="259" y="489"/>
                  </a:lnTo>
                  <a:lnTo>
                    <a:pt x="248" y="512"/>
                  </a:lnTo>
                  <a:lnTo>
                    <a:pt x="348" y="651"/>
                  </a:lnTo>
                  <a:lnTo>
                    <a:pt x="634" y="613"/>
                  </a:lnTo>
                  <a:lnTo>
                    <a:pt x="434" y="337"/>
                  </a:lnTo>
                  <a:lnTo>
                    <a:pt x="497" y="335"/>
                  </a:lnTo>
                  <a:lnTo>
                    <a:pt x="497" y="322"/>
                  </a:lnTo>
                  <a:lnTo>
                    <a:pt x="14" y="322"/>
                  </a:lnTo>
                  <a:lnTo>
                    <a:pt x="17" y="288"/>
                  </a:lnTo>
                  <a:lnTo>
                    <a:pt x="493" y="289"/>
                  </a:lnTo>
                  <a:lnTo>
                    <a:pt x="495" y="276"/>
                  </a:lnTo>
                  <a:lnTo>
                    <a:pt x="339" y="272"/>
                  </a:lnTo>
                  <a:lnTo>
                    <a:pt x="154" y="0"/>
                  </a:lnTo>
                  <a:lnTo>
                    <a:pt x="133" y="6"/>
                  </a:lnTo>
                  <a:lnTo>
                    <a:pt x="133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" name="Freeform 57"/>
            <p:cNvSpPr>
              <a:spLocks/>
            </p:cNvSpPr>
            <p:nvPr/>
          </p:nvSpPr>
          <p:spPr bwMode="auto">
            <a:xfrm>
              <a:off x="8180388" y="1203326"/>
              <a:ext cx="104775" cy="9683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124"/>
                </a:cxn>
                <a:cxn ang="0">
                  <a:pos x="11" y="122"/>
                </a:cxn>
                <a:cxn ang="0">
                  <a:pos x="24" y="17"/>
                </a:cxn>
                <a:cxn ang="0">
                  <a:pos x="114" y="88"/>
                </a:cxn>
                <a:cxn ang="0">
                  <a:pos x="133" y="84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133" h="124">
                  <a:moveTo>
                    <a:pt x="17" y="0"/>
                  </a:moveTo>
                  <a:lnTo>
                    <a:pt x="0" y="124"/>
                  </a:lnTo>
                  <a:lnTo>
                    <a:pt x="11" y="122"/>
                  </a:lnTo>
                  <a:lnTo>
                    <a:pt x="24" y="17"/>
                  </a:lnTo>
                  <a:lnTo>
                    <a:pt x="114" y="88"/>
                  </a:lnTo>
                  <a:lnTo>
                    <a:pt x="133" y="84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4" name="Freeform 58"/>
            <p:cNvSpPr>
              <a:spLocks/>
            </p:cNvSpPr>
            <p:nvPr/>
          </p:nvSpPr>
          <p:spPr bwMode="auto">
            <a:xfrm>
              <a:off x="8181976" y="1266826"/>
              <a:ext cx="101600" cy="84138"/>
            </a:xfrm>
            <a:custGeom>
              <a:avLst/>
              <a:gdLst/>
              <a:ahLst/>
              <a:cxnLst>
                <a:cxn ang="0">
                  <a:pos x="5" y="34"/>
                </a:cxn>
                <a:cxn ang="0">
                  <a:pos x="108" y="85"/>
                </a:cxn>
                <a:cxn ang="0">
                  <a:pos x="112" y="2"/>
                </a:cxn>
                <a:cxn ang="0">
                  <a:pos x="127" y="0"/>
                </a:cxn>
                <a:cxn ang="0">
                  <a:pos x="116" y="104"/>
                </a:cxn>
                <a:cxn ang="0">
                  <a:pos x="0" y="42"/>
                </a:cxn>
                <a:cxn ang="0">
                  <a:pos x="5" y="34"/>
                </a:cxn>
                <a:cxn ang="0">
                  <a:pos x="5" y="34"/>
                </a:cxn>
              </a:cxnLst>
              <a:rect l="0" t="0" r="r" b="b"/>
              <a:pathLst>
                <a:path w="127" h="104">
                  <a:moveTo>
                    <a:pt x="5" y="34"/>
                  </a:moveTo>
                  <a:lnTo>
                    <a:pt x="108" y="85"/>
                  </a:lnTo>
                  <a:lnTo>
                    <a:pt x="112" y="2"/>
                  </a:lnTo>
                  <a:lnTo>
                    <a:pt x="127" y="0"/>
                  </a:lnTo>
                  <a:lnTo>
                    <a:pt x="116" y="104"/>
                  </a:lnTo>
                  <a:lnTo>
                    <a:pt x="0" y="42"/>
                  </a:lnTo>
                  <a:lnTo>
                    <a:pt x="5" y="34"/>
                  </a:lnTo>
                  <a:lnTo>
                    <a:pt x="5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5" name="Freeform 59"/>
            <p:cNvSpPr>
              <a:spLocks/>
            </p:cNvSpPr>
            <p:nvPr/>
          </p:nvSpPr>
          <p:spPr bwMode="auto">
            <a:xfrm>
              <a:off x="7986713" y="1414463"/>
              <a:ext cx="447675" cy="249238"/>
            </a:xfrm>
            <a:custGeom>
              <a:avLst/>
              <a:gdLst/>
              <a:ahLst/>
              <a:cxnLst>
                <a:cxn ang="0">
                  <a:pos x="563" y="2"/>
                </a:cxn>
                <a:cxn ang="0">
                  <a:pos x="394" y="316"/>
                </a:cxn>
                <a:cxn ang="0">
                  <a:pos x="200" y="308"/>
                </a:cxn>
                <a:cxn ang="0">
                  <a:pos x="0" y="19"/>
                </a:cxn>
                <a:cxn ang="0">
                  <a:pos x="21" y="19"/>
                </a:cxn>
                <a:cxn ang="0">
                  <a:pos x="208" y="295"/>
                </a:cxn>
                <a:cxn ang="0">
                  <a:pos x="377" y="301"/>
                </a:cxn>
                <a:cxn ang="0">
                  <a:pos x="539" y="0"/>
                </a:cxn>
                <a:cxn ang="0">
                  <a:pos x="563" y="2"/>
                </a:cxn>
                <a:cxn ang="0">
                  <a:pos x="563" y="2"/>
                </a:cxn>
              </a:cxnLst>
              <a:rect l="0" t="0" r="r" b="b"/>
              <a:pathLst>
                <a:path w="563" h="316">
                  <a:moveTo>
                    <a:pt x="563" y="2"/>
                  </a:moveTo>
                  <a:lnTo>
                    <a:pt x="394" y="316"/>
                  </a:lnTo>
                  <a:lnTo>
                    <a:pt x="200" y="308"/>
                  </a:lnTo>
                  <a:lnTo>
                    <a:pt x="0" y="19"/>
                  </a:lnTo>
                  <a:lnTo>
                    <a:pt x="21" y="19"/>
                  </a:lnTo>
                  <a:lnTo>
                    <a:pt x="208" y="295"/>
                  </a:lnTo>
                  <a:lnTo>
                    <a:pt x="377" y="301"/>
                  </a:lnTo>
                  <a:lnTo>
                    <a:pt x="539" y="0"/>
                  </a:lnTo>
                  <a:lnTo>
                    <a:pt x="563" y="2"/>
                  </a:lnTo>
                  <a:lnTo>
                    <a:pt x="563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6" name="Freeform 60"/>
            <p:cNvSpPr>
              <a:spLocks/>
            </p:cNvSpPr>
            <p:nvPr/>
          </p:nvSpPr>
          <p:spPr bwMode="auto">
            <a:xfrm>
              <a:off x="8086726" y="1416051"/>
              <a:ext cx="104775" cy="153988"/>
            </a:xfrm>
            <a:custGeom>
              <a:avLst/>
              <a:gdLst/>
              <a:ahLst/>
              <a:cxnLst>
                <a:cxn ang="0">
                  <a:pos x="7" y="194"/>
                </a:cxn>
                <a:cxn ang="0">
                  <a:pos x="131" y="0"/>
                </a:cxn>
                <a:cxn ang="0">
                  <a:pos x="102" y="0"/>
                </a:cxn>
                <a:cxn ang="0">
                  <a:pos x="0" y="181"/>
                </a:cxn>
                <a:cxn ang="0">
                  <a:pos x="7" y="194"/>
                </a:cxn>
                <a:cxn ang="0">
                  <a:pos x="7" y="194"/>
                </a:cxn>
              </a:cxnLst>
              <a:rect l="0" t="0" r="r" b="b"/>
              <a:pathLst>
                <a:path w="131" h="194">
                  <a:moveTo>
                    <a:pt x="7" y="194"/>
                  </a:moveTo>
                  <a:lnTo>
                    <a:pt x="131" y="0"/>
                  </a:lnTo>
                  <a:lnTo>
                    <a:pt x="102" y="0"/>
                  </a:lnTo>
                  <a:lnTo>
                    <a:pt x="0" y="181"/>
                  </a:lnTo>
                  <a:lnTo>
                    <a:pt x="7" y="194"/>
                  </a:lnTo>
                  <a:lnTo>
                    <a:pt x="7" y="1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7" name="Freeform 61"/>
            <p:cNvSpPr>
              <a:spLocks/>
            </p:cNvSpPr>
            <p:nvPr/>
          </p:nvSpPr>
          <p:spPr bwMode="auto">
            <a:xfrm>
              <a:off x="8377238" y="1465263"/>
              <a:ext cx="128588" cy="139700"/>
            </a:xfrm>
            <a:custGeom>
              <a:avLst/>
              <a:gdLst/>
              <a:ahLst/>
              <a:cxnLst>
                <a:cxn ang="0">
                  <a:pos x="4" y="46"/>
                </a:cxn>
                <a:cxn ang="0">
                  <a:pos x="6" y="53"/>
                </a:cxn>
                <a:cxn ang="0">
                  <a:pos x="15" y="65"/>
                </a:cxn>
                <a:cxn ang="0">
                  <a:pos x="27" y="72"/>
                </a:cxn>
                <a:cxn ang="0">
                  <a:pos x="36" y="74"/>
                </a:cxn>
                <a:cxn ang="0">
                  <a:pos x="40" y="74"/>
                </a:cxn>
                <a:cxn ang="0">
                  <a:pos x="30" y="76"/>
                </a:cxn>
                <a:cxn ang="0">
                  <a:pos x="23" y="80"/>
                </a:cxn>
                <a:cxn ang="0">
                  <a:pos x="13" y="84"/>
                </a:cxn>
                <a:cxn ang="0">
                  <a:pos x="6" y="91"/>
                </a:cxn>
                <a:cxn ang="0">
                  <a:pos x="2" y="99"/>
                </a:cxn>
                <a:cxn ang="0">
                  <a:pos x="0" y="110"/>
                </a:cxn>
                <a:cxn ang="0">
                  <a:pos x="6" y="124"/>
                </a:cxn>
                <a:cxn ang="0">
                  <a:pos x="15" y="135"/>
                </a:cxn>
                <a:cxn ang="0">
                  <a:pos x="25" y="143"/>
                </a:cxn>
                <a:cxn ang="0">
                  <a:pos x="36" y="148"/>
                </a:cxn>
                <a:cxn ang="0">
                  <a:pos x="49" y="150"/>
                </a:cxn>
                <a:cxn ang="0">
                  <a:pos x="61" y="148"/>
                </a:cxn>
                <a:cxn ang="0">
                  <a:pos x="72" y="144"/>
                </a:cxn>
                <a:cxn ang="0">
                  <a:pos x="82" y="135"/>
                </a:cxn>
                <a:cxn ang="0">
                  <a:pos x="88" y="133"/>
                </a:cxn>
                <a:cxn ang="0">
                  <a:pos x="93" y="141"/>
                </a:cxn>
                <a:cxn ang="0">
                  <a:pos x="101" y="154"/>
                </a:cxn>
                <a:cxn ang="0">
                  <a:pos x="105" y="167"/>
                </a:cxn>
                <a:cxn ang="0">
                  <a:pos x="147" y="164"/>
                </a:cxn>
                <a:cxn ang="0">
                  <a:pos x="143" y="162"/>
                </a:cxn>
                <a:cxn ang="0">
                  <a:pos x="131" y="154"/>
                </a:cxn>
                <a:cxn ang="0">
                  <a:pos x="118" y="143"/>
                </a:cxn>
                <a:cxn ang="0">
                  <a:pos x="110" y="135"/>
                </a:cxn>
                <a:cxn ang="0">
                  <a:pos x="107" y="125"/>
                </a:cxn>
                <a:cxn ang="0">
                  <a:pos x="110" y="125"/>
                </a:cxn>
                <a:cxn ang="0">
                  <a:pos x="122" y="129"/>
                </a:cxn>
                <a:cxn ang="0">
                  <a:pos x="137" y="127"/>
                </a:cxn>
                <a:cxn ang="0">
                  <a:pos x="152" y="122"/>
                </a:cxn>
                <a:cxn ang="0">
                  <a:pos x="160" y="114"/>
                </a:cxn>
                <a:cxn ang="0">
                  <a:pos x="164" y="101"/>
                </a:cxn>
                <a:cxn ang="0">
                  <a:pos x="162" y="86"/>
                </a:cxn>
                <a:cxn ang="0">
                  <a:pos x="160" y="72"/>
                </a:cxn>
                <a:cxn ang="0">
                  <a:pos x="152" y="61"/>
                </a:cxn>
                <a:cxn ang="0">
                  <a:pos x="141" y="51"/>
                </a:cxn>
                <a:cxn ang="0">
                  <a:pos x="133" y="48"/>
                </a:cxn>
                <a:cxn ang="0">
                  <a:pos x="124" y="48"/>
                </a:cxn>
                <a:cxn ang="0">
                  <a:pos x="114" y="49"/>
                </a:cxn>
                <a:cxn ang="0">
                  <a:pos x="103" y="53"/>
                </a:cxn>
                <a:cxn ang="0">
                  <a:pos x="93" y="59"/>
                </a:cxn>
                <a:cxn ang="0">
                  <a:pos x="93" y="51"/>
                </a:cxn>
                <a:cxn ang="0">
                  <a:pos x="93" y="38"/>
                </a:cxn>
                <a:cxn ang="0">
                  <a:pos x="91" y="23"/>
                </a:cxn>
                <a:cxn ang="0">
                  <a:pos x="84" y="9"/>
                </a:cxn>
                <a:cxn ang="0">
                  <a:pos x="70" y="2"/>
                </a:cxn>
                <a:cxn ang="0">
                  <a:pos x="57" y="0"/>
                </a:cxn>
                <a:cxn ang="0">
                  <a:pos x="48" y="0"/>
                </a:cxn>
                <a:cxn ang="0">
                  <a:pos x="36" y="2"/>
                </a:cxn>
                <a:cxn ang="0">
                  <a:pos x="4" y="44"/>
                </a:cxn>
              </a:cxnLst>
              <a:rect l="0" t="0" r="r" b="b"/>
              <a:pathLst>
                <a:path w="164" h="177">
                  <a:moveTo>
                    <a:pt x="4" y="44"/>
                  </a:moveTo>
                  <a:lnTo>
                    <a:pt x="4" y="46"/>
                  </a:lnTo>
                  <a:lnTo>
                    <a:pt x="6" y="49"/>
                  </a:lnTo>
                  <a:lnTo>
                    <a:pt x="6" y="53"/>
                  </a:lnTo>
                  <a:lnTo>
                    <a:pt x="11" y="61"/>
                  </a:lnTo>
                  <a:lnTo>
                    <a:pt x="15" y="65"/>
                  </a:lnTo>
                  <a:lnTo>
                    <a:pt x="23" y="70"/>
                  </a:lnTo>
                  <a:lnTo>
                    <a:pt x="27" y="72"/>
                  </a:lnTo>
                  <a:lnTo>
                    <a:pt x="32" y="72"/>
                  </a:lnTo>
                  <a:lnTo>
                    <a:pt x="36" y="74"/>
                  </a:lnTo>
                  <a:lnTo>
                    <a:pt x="44" y="74"/>
                  </a:lnTo>
                  <a:lnTo>
                    <a:pt x="40" y="74"/>
                  </a:lnTo>
                  <a:lnTo>
                    <a:pt x="36" y="76"/>
                  </a:lnTo>
                  <a:lnTo>
                    <a:pt x="30" y="76"/>
                  </a:lnTo>
                  <a:lnTo>
                    <a:pt x="27" y="78"/>
                  </a:lnTo>
                  <a:lnTo>
                    <a:pt x="23" y="80"/>
                  </a:lnTo>
                  <a:lnTo>
                    <a:pt x="19" y="82"/>
                  </a:lnTo>
                  <a:lnTo>
                    <a:pt x="13" y="84"/>
                  </a:lnTo>
                  <a:lnTo>
                    <a:pt x="10" y="87"/>
                  </a:lnTo>
                  <a:lnTo>
                    <a:pt x="6" y="91"/>
                  </a:lnTo>
                  <a:lnTo>
                    <a:pt x="4" y="95"/>
                  </a:lnTo>
                  <a:lnTo>
                    <a:pt x="2" y="99"/>
                  </a:lnTo>
                  <a:lnTo>
                    <a:pt x="0" y="105"/>
                  </a:lnTo>
                  <a:lnTo>
                    <a:pt x="0" y="110"/>
                  </a:lnTo>
                  <a:lnTo>
                    <a:pt x="4" y="118"/>
                  </a:lnTo>
                  <a:lnTo>
                    <a:pt x="6" y="124"/>
                  </a:lnTo>
                  <a:lnTo>
                    <a:pt x="10" y="131"/>
                  </a:lnTo>
                  <a:lnTo>
                    <a:pt x="15" y="135"/>
                  </a:lnTo>
                  <a:lnTo>
                    <a:pt x="19" y="141"/>
                  </a:lnTo>
                  <a:lnTo>
                    <a:pt x="25" y="143"/>
                  </a:lnTo>
                  <a:lnTo>
                    <a:pt x="30" y="146"/>
                  </a:lnTo>
                  <a:lnTo>
                    <a:pt x="36" y="148"/>
                  </a:lnTo>
                  <a:lnTo>
                    <a:pt x="44" y="150"/>
                  </a:lnTo>
                  <a:lnTo>
                    <a:pt x="49" y="150"/>
                  </a:lnTo>
                  <a:lnTo>
                    <a:pt x="55" y="150"/>
                  </a:lnTo>
                  <a:lnTo>
                    <a:pt x="61" y="148"/>
                  </a:lnTo>
                  <a:lnTo>
                    <a:pt x="69" y="148"/>
                  </a:lnTo>
                  <a:lnTo>
                    <a:pt x="72" y="144"/>
                  </a:lnTo>
                  <a:lnTo>
                    <a:pt x="78" y="141"/>
                  </a:lnTo>
                  <a:lnTo>
                    <a:pt x="82" y="135"/>
                  </a:lnTo>
                  <a:lnTo>
                    <a:pt x="88" y="131"/>
                  </a:lnTo>
                  <a:lnTo>
                    <a:pt x="88" y="133"/>
                  </a:lnTo>
                  <a:lnTo>
                    <a:pt x="89" y="135"/>
                  </a:lnTo>
                  <a:lnTo>
                    <a:pt x="93" y="141"/>
                  </a:lnTo>
                  <a:lnTo>
                    <a:pt x="97" y="148"/>
                  </a:lnTo>
                  <a:lnTo>
                    <a:pt x="101" y="154"/>
                  </a:lnTo>
                  <a:lnTo>
                    <a:pt x="103" y="162"/>
                  </a:lnTo>
                  <a:lnTo>
                    <a:pt x="105" y="167"/>
                  </a:lnTo>
                  <a:lnTo>
                    <a:pt x="103" y="177"/>
                  </a:lnTo>
                  <a:lnTo>
                    <a:pt x="147" y="164"/>
                  </a:lnTo>
                  <a:lnTo>
                    <a:pt x="145" y="164"/>
                  </a:lnTo>
                  <a:lnTo>
                    <a:pt x="143" y="162"/>
                  </a:lnTo>
                  <a:lnTo>
                    <a:pt x="137" y="158"/>
                  </a:lnTo>
                  <a:lnTo>
                    <a:pt x="131" y="154"/>
                  </a:lnTo>
                  <a:lnTo>
                    <a:pt x="124" y="148"/>
                  </a:lnTo>
                  <a:lnTo>
                    <a:pt x="118" y="143"/>
                  </a:lnTo>
                  <a:lnTo>
                    <a:pt x="114" y="139"/>
                  </a:lnTo>
                  <a:lnTo>
                    <a:pt x="110" y="135"/>
                  </a:lnTo>
                  <a:lnTo>
                    <a:pt x="108" y="129"/>
                  </a:lnTo>
                  <a:lnTo>
                    <a:pt x="107" y="125"/>
                  </a:lnTo>
                  <a:lnTo>
                    <a:pt x="108" y="125"/>
                  </a:lnTo>
                  <a:lnTo>
                    <a:pt x="110" y="125"/>
                  </a:lnTo>
                  <a:lnTo>
                    <a:pt x="114" y="127"/>
                  </a:lnTo>
                  <a:lnTo>
                    <a:pt x="122" y="129"/>
                  </a:lnTo>
                  <a:lnTo>
                    <a:pt x="129" y="127"/>
                  </a:lnTo>
                  <a:lnTo>
                    <a:pt x="137" y="127"/>
                  </a:lnTo>
                  <a:lnTo>
                    <a:pt x="145" y="125"/>
                  </a:lnTo>
                  <a:lnTo>
                    <a:pt x="152" y="122"/>
                  </a:lnTo>
                  <a:lnTo>
                    <a:pt x="156" y="118"/>
                  </a:lnTo>
                  <a:lnTo>
                    <a:pt x="160" y="114"/>
                  </a:lnTo>
                  <a:lnTo>
                    <a:pt x="160" y="106"/>
                  </a:lnTo>
                  <a:lnTo>
                    <a:pt x="164" y="101"/>
                  </a:lnTo>
                  <a:lnTo>
                    <a:pt x="162" y="93"/>
                  </a:lnTo>
                  <a:lnTo>
                    <a:pt x="162" y="86"/>
                  </a:lnTo>
                  <a:lnTo>
                    <a:pt x="162" y="80"/>
                  </a:lnTo>
                  <a:lnTo>
                    <a:pt x="160" y="72"/>
                  </a:lnTo>
                  <a:lnTo>
                    <a:pt x="156" y="67"/>
                  </a:lnTo>
                  <a:lnTo>
                    <a:pt x="152" y="61"/>
                  </a:lnTo>
                  <a:lnTo>
                    <a:pt x="147" y="55"/>
                  </a:lnTo>
                  <a:lnTo>
                    <a:pt x="141" y="51"/>
                  </a:lnTo>
                  <a:lnTo>
                    <a:pt x="137" y="49"/>
                  </a:lnTo>
                  <a:lnTo>
                    <a:pt x="133" y="48"/>
                  </a:lnTo>
                  <a:lnTo>
                    <a:pt x="127" y="48"/>
                  </a:lnTo>
                  <a:lnTo>
                    <a:pt x="124" y="48"/>
                  </a:lnTo>
                  <a:lnTo>
                    <a:pt x="118" y="48"/>
                  </a:lnTo>
                  <a:lnTo>
                    <a:pt x="114" y="49"/>
                  </a:lnTo>
                  <a:lnTo>
                    <a:pt x="108" y="51"/>
                  </a:lnTo>
                  <a:lnTo>
                    <a:pt x="103" y="53"/>
                  </a:lnTo>
                  <a:lnTo>
                    <a:pt x="93" y="61"/>
                  </a:lnTo>
                  <a:lnTo>
                    <a:pt x="93" y="59"/>
                  </a:lnTo>
                  <a:lnTo>
                    <a:pt x="93" y="55"/>
                  </a:lnTo>
                  <a:lnTo>
                    <a:pt x="93" y="51"/>
                  </a:lnTo>
                  <a:lnTo>
                    <a:pt x="93" y="46"/>
                  </a:lnTo>
                  <a:lnTo>
                    <a:pt x="93" y="38"/>
                  </a:lnTo>
                  <a:lnTo>
                    <a:pt x="93" y="30"/>
                  </a:lnTo>
                  <a:lnTo>
                    <a:pt x="91" y="23"/>
                  </a:lnTo>
                  <a:lnTo>
                    <a:pt x="89" y="17"/>
                  </a:lnTo>
                  <a:lnTo>
                    <a:pt x="84" y="9"/>
                  </a:lnTo>
                  <a:lnTo>
                    <a:pt x="78" y="6"/>
                  </a:lnTo>
                  <a:lnTo>
                    <a:pt x="70" y="2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30" y="4"/>
                  </a:lnTo>
                  <a:lnTo>
                    <a:pt x="4" y="44"/>
                  </a:lnTo>
                  <a:lnTo>
                    <a:pt x="4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8" name="Freeform 62"/>
            <p:cNvSpPr>
              <a:spLocks/>
            </p:cNvSpPr>
            <p:nvPr/>
          </p:nvSpPr>
          <p:spPr bwMode="auto">
            <a:xfrm>
              <a:off x="7602538" y="1420813"/>
              <a:ext cx="550863" cy="279400"/>
            </a:xfrm>
            <a:custGeom>
              <a:avLst/>
              <a:gdLst/>
              <a:ahLst/>
              <a:cxnLst>
                <a:cxn ang="0">
                  <a:pos x="270" y="336"/>
                </a:cxn>
                <a:cxn ang="0">
                  <a:pos x="468" y="0"/>
                </a:cxn>
                <a:cxn ang="0">
                  <a:pos x="447" y="312"/>
                </a:cxn>
                <a:cxn ang="0">
                  <a:pos x="692" y="298"/>
                </a:cxn>
                <a:cxn ang="0">
                  <a:pos x="358" y="215"/>
                </a:cxn>
                <a:cxn ang="0">
                  <a:pos x="287" y="336"/>
                </a:cxn>
                <a:cxn ang="0">
                  <a:pos x="282" y="344"/>
                </a:cxn>
                <a:cxn ang="0">
                  <a:pos x="272" y="350"/>
                </a:cxn>
                <a:cxn ang="0">
                  <a:pos x="259" y="352"/>
                </a:cxn>
                <a:cxn ang="0">
                  <a:pos x="247" y="352"/>
                </a:cxn>
                <a:cxn ang="0">
                  <a:pos x="242" y="350"/>
                </a:cxn>
                <a:cxn ang="0">
                  <a:pos x="238" y="348"/>
                </a:cxn>
                <a:cxn ang="0">
                  <a:pos x="234" y="348"/>
                </a:cxn>
                <a:cxn ang="0">
                  <a:pos x="224" y="348"/>
                </a:cxn>
                <a:cxn ang="0">
                  <a:pos x="209" y="346"/>
                </a:cxn>
                <a:cxn ang="0">
                  <a:pos x="198" y="346"/>
                </a:cxn>
                <a:cxn ang="0">
                  <a:pos x="188" y="344"/>
                </a:cxn>
                <a:cxn ang="0">
                  <a:pos x="181" y="344"/>
                </a:cxn>
                <a:cxn ang="0">
                  <a:pos x="169" y="344"/>
                </a:cxn>
                <a:cxn ang="0">
                  <a:pos x="160" y="342"/>
                </a:cxn>
                <a:cxn ang="0">
                  <a:pos x="148" y="342"/>
                </a:cxn>
                <a:cxn ang="0">
                  <a:pos x="139" y="340"/>
                </a:cxn>
                <a:cxn ang="0">
                  <a:pos x="127" y="340"/>
                </a:cxn>
                <a:cxn ang="0">
                  <a:pos x="116" y="340"/>
                </a:cxn>
                <a:cxn ang="0">
                  <a:pos x="105" y="338"/>
                </a:cxn>
                <a:cxn ang="0">
                  <a:pos x="93" y="338"/>
                </a:cxn>
                <a:cxn ang="0">
                  <a:pos x="84" y="336"/>
                </a:cxn>
                <a:cxn ang="0">
                  <a:pos x="72" y="336"/>
                </a:cxn>
                <a:cxn ang="0">
                  <a:pos x="63" y="334"/>
                </a:cxn>
                <a:cxn ang="0">
                  <a:pos x="53" y="334"/>
                </a:cxn>
                <a:cxn ang="0">
                  <a:pos x="44" y="333"/>
                </a:cxn>
                <a:cxn ang="0">
                  <a:pos x="36" y="333"/>
                </a:cxn>
                <a:cxn ang="0">
                  <a:pos x="27" y="331"/>
                </a:cxn>
                <a:cxn ang="0">
                  <a:pos x="19" y="331"/>
                </a:cxn>
                <a:cxn ang="0">
                  <a:pos x="8" y="329"/>
                </a:cxn>
                <a:cxn ang="0">
                  <a:pos x="2" y="327"/>
                </a:cxn>
                <a:cxn ang="0">
                  <a:pos x="0" y="317"/>
                </a:cxn>
                <a:cxn ang="0">
                  <a:pos x="2" y="312"/>
                </a:cxn>
                <a:cxn ang="0">
                  <a:pos x="21" y="310"/>
                </a:cxn>
              </a:cxnLst>
              <a:rect l="0" t="0" r="r" b="b"/>
              <a:pathLst>
                <a:path w="692" h="352">
                  <a:moveTo>
                    <a:pt x="21" y="310"/>
                  </a:moveTo>
                  <a:lnTo>
                    <a:pt x="270" y="336"/>
                  </a:lnTo>
                  <a:lnTo>
                    <a:pt x="447" y="0"/>
                  </a:lnTo>
                  <a:lnTo>
                    <a:pt x="468" y="0"/>
                  </a:lnTo>
                  <a:lnTo>
                    <a:pt x="369" y="203"/>
                  </a:lnTo>
                  <a:lnTo>
                    <a:pt x="447" y="312"/>
                  </a:lnTo>
                  <a:lnTo>
                    <a:pt x="677" y="276"/>
                  </a:lnTo>
                  <a:lnTo>
                    <a:pt x="692" y="298"/>
                  </a:lnTo>
                  <a:lnTo>
                    <a:pt x="438" y="336"/>
                  </a:lnTo>
                  <a:lnTo>
                    <a:pt x="358" y="215"/>
                  </a:lnTo>
                  <a:lnTo>
                    <a:pt x="287" y="336"/>
                  </a:lnTo>
                  <a:lnTo>
                    <a:pt x="287" y="336"/>
                  </a:lnTo>
                  <a:lnTo>
                    <a:pt x="285" y="342"/>
                  </a:lnTo>
                  <a:lnTo>
                    <a:pt x="282" y="344"/>
                  </a:lnTo>
                  <a:lnTo>
                    <a:pt x="278" y="348"/>
                  </a:lnTo>
                  <a:lnTo>
                    <a:pt x="272" y="350"/>
                  </a:lnTo>
                  <a:lnTo>
                    <a:pt x="266" y="352"/>
                  </a:lnTo>
                  <a:lnTo>
                    <a:pt x="259" y="352"/>
                  </a:lnTo>
                  <a:lnTo>
                    <a:pt x="253" y="352"/>
                  </a:lnTo>
                  <a:lnTo>
                    <a:pt x="247" y="352"/>
                  </a:lnTo>
                  <a:lnTo>
                    <a:pt x="245" y="352"/>
                  </a:lnTo>
                  <a:lnTo>
                    <a:pt x="242" y="350"/>
                  </a:lnTo>
                  <a:lnTo>
                    <a:pt x="240" y="350"/>
                  </a:lnTo>
                  <a:lnTo>
                    <a:pt x="238" y="348"/>
                  </a:lnTo>
                  <a:lnTo>
                    <a:pt x="238" y="348"/>
                  </a:lnTo>
                  <a:lnTo>
                    <a:pt x="234" y="348"/>
                  </a:lnTo>
                  <a:lnTo>
                    <a:pt x="230" y="348"/>
                  </a:lnTo>
                  <a:lnTo>
                    <a:pt x="224" y="348"/>
                  </a:lnTo>
                  <a:lnTo>
                    <a:pt x="217" y="348"/>
                  </a:lnTo>
                  <a:lnTo>
                    <a:pt x="209" y="346"/>
                  </a:lnTo>
                  <a:lnTo>
                    <a:pt x="204" y="346"/>
                  </a:lnTo>
                  <a:lnTo>
                    <a:pt x="198" y="346"/>
                  </a:lnTo>
                  <a:lnTo>
                    <a:pt x="194" y="346"/>
                  </a:lnTo>
                  <a:lnTo>
                    <a:pt x="188" y="344"/>
                  </a:lnTo>
                  <a:lnTo>
                    <a:pt x="185" y="344"/>
                  </a:lnTo>
                  <a:lnTo>
                    <a:pt x="181" y="344"/>
                  </a:lnTo>
                  <a:lnTo>
                    <a:pt x="175" y="344"/>
                  </a:lnTo>
                  <a:lnTo>
                    <a:pt x="169" y="344"/>
                  </a:lnTo>
                  <a:lnTo>
                    <a:pt x="165" y="344"/>
                  </a:lnTo>
                  <a:lnTo>
                    <a:pt x="160" y="342"/>
                  </a:lnTo>
                  <a:lnTo>
                    <a:pt x="154" y="342"/>
                  </a:lnTo>
                  <a:lnTo>
                    <a:pt x="148" y="342"/>
                  </a:lnTo>
                  <a:lnTo>
                    <a:pt x="145" y="342"/>
                  </a:lnTo>
                  <a:lnTo>
                    <a:pt x="139" y="340"/>
                  </a:lnTo>
                  <a:lnTo>
                    <a:pt x="133" y="340"/>
                  </a:lnTo>
                  <a:lnTo>
                    <a:pt x="127" y="340"/>
                  </a:lnTo>
                  <a:lnTo>
                    <a:pt x="122" y="340"/>
                  </a:lnTo>
                  <a:lnTo>
                    <a:pt x="116" y="340"/>
                  </a:lnTo>
                  <a:lnTo>
                    <a:pt x="110" y="340"/>
                  </a:lnTo>
                  <a:lnTo>
                    <a:pt x="105" y="338"/>
                  </a:lnTo>
                  <a:lnTo>
                    <a:pt x="101" y="338"/>
                  </a:lnTo>
                  <a:lnTo>
                    <a:pt x="93" y="338"/>
                  </a:lnTo>
                  <a:lnTo>
                    <a:pt x="89" y="336"/>
                  </a:lnTo>
                  <a:lnTo>
                    <a:pt x="84" y="336"/>
                  </a:lnTo>
                  <a:lnTo>
                    <a:pt x="78" y="336"/>
                  </a:lnTo>
                  <a:lnTo>
                    <a:pt x="72" y="336"/>
                  </a:lnTo>
                  <a:lnTo>
                    <a:pt x="68" y="336"/>
                  </a:lnTo>
                  <a:lnTo>
                    <a:pt x="63" y="334"/>
                  </a:lnTo>
                  <a:lnTo>
                    <a:pt x="59" y="334"/>
                  </a:lnTo>
                  <a:lnTo>
                    <a:pt x="53" y="334"/>
                  </a:lnTo>
                  <a:lnTo>
                    <a:pt x="48" y="333"/>
                  </a:lnTo>
                  <a:lnTo>
                    <a:pt x="44" y="333"/>
                  </a:lnTo>
                  <a:lnTo>
                    <a:pt x="40" y="333"/>
                  </a:lnTo>
                  <a:lnTo>
                    <a:pt x="36" y="333"/>
                  </a:lnTo>
                  <a:lnTo>
                    <a:pt x="30" y="331"/>
                  </a:lnTo>
                  <a:lnTo>
                    <a:pt x="27" y="331"/>
                  </a:lnTo>
                  <a:lnTo>
                    <a:pt x="25" y="331"/>
                  </a:lnTo>
                  <a:lnTo>
                    <a:pt x="19" y="331"/>
                  </a:lnTo>
                  <a:lnTo>
                    <a:pt x="13" y="331"/>
                  </a:lnTo>
                  <a:lnTo>
                    <a:pt x="8" y="329"/>
                  </a:lnTo>
                  <a:lnTo>
                    <a:pt x="6" y="329"/>
                  </a:lnTo>
                  <a:lnTo>
                    <a:pt x="2" y="327"/>
                  </a:lnTo>
                  <a:lnTo>
                    <a:pt x="0" y="323"/>
                  </a:lnTo>
                  <a:lnTo>
                    <a:pt x="0" y="317"/>
                  </a:lnTo>
                  <a:lnTo>
                    <a:pt x="2" y="314"/>
                  </a:lnTo>
                  <a:lnTo>
                    <a:pt x="2" y="312"/>
                  </a:lnTo>
                  <a:lnTo>
                    <a:pt x="21" y="310"/>
                  </a:lnTo>
                  <a:lnTo>
                    <a:pt x="21" y="3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9" name="Freeform 63"/>
            <p:cNvSpPr>
              <a:spLocks/>
            </p:cNvSpPr>
            <p:nvPr/>
          </p:nvSpPr>
          <p:spPr bwMode="auto">
            <a:xfrm>
              <a:off x="7904163" y="1489076"/>
              <a:ext cx="109538" cy="125413"/>
            </a:xfrm>
            <a:custGeom>
              <a:avLst/>
              <a:gdLst/>
              <a:ahLst/>
              <a:cxnLst>
                <a:cxn ang="0">
                  <a:pos x="3" y="88"/>
                </a:cxn>
                <a:cxn ang="0">
                  <a:pos x="19" y="107"/>
                </a:cxn>
                <a:cxn ang="0">
                  <a:pos x="34" y="120"/>
                </a:cxn>
                <a:cxn ang="0">
                  <a:pos x="47" y="130"/>
                </a:cxn>
                <a:cxn ang="0">
                  <a:pos x="66" y="137"/>
                </a:cxn>
                <a:cxn ang="0">
                  <a:pos x="87" y="145"/>
                </a:cxn>
                <a:cxn ang="0">
                  <a:pos x="104" y="151"/>
                </a:cxn>
                <a:cxn ang="0">
                  <a:pos x="119" y="154"/>
                </a:cxn>
                <a:cxn ang="0">
                  <a:pos x="125" y="158"/>
                </a:cxn>
                <a:cxn ang="0">
                  <a:pos x="125" y="147"/>
                </a:cxn>
                <a:cxn ang="0">
                  <a:pos x="129" y="134"/>
                </a:cxn>
                <a:cxn ang="0">
                  <a:pos x="131" y="118"/>
                </a:cxn>
                <a:cxn ang="0">
                  <a:pos x="135" y="103"/>
                </a:cxn>
                <a:cxn ang="0">
                  <a:pos x="135" y="86"/>
                </a:cxn>
                <a:cxn ang="0">
                  <a:pos x="137" y="69"/>
                </a:cxn>
                <a:cxn ang="0">
                  <a:pos x="137" y="54"/>
                </a:cxn>
                <a:cxn ang="0">
                  <a:pos x="137" y="40"/>
                </a:cxn>
                <a:cxn ang="0">
                  <a:pos x="133" y="21"/>
                </a:cxn>
                <a:cxn ang="0">
                  <a:pos x="121" y="10"/>
                </a:cxn>
                <a:cxn ang="0">
                  <a:pos x="98" y="0"/>
                </a:cxn>
                <a:cxn ang="0">
                  <a:pos x="78" y="4"/>
                </a:cxn>
                <a:cxn ang="0">
                  <a:pos x="62" y="19"/>
                </a:cxn>
                <a:cxn ang="0">
                  <a:pos x="57" y="42"/>
                </a:cxn>
                <a:cxn ang="0">
                  <a:pos x="30" y="37"/>
                </a:cxn>
                <a:cxn ang="0">
                  <a:pos x="70" y="59"/>
                </a:cxn>
                <a:cxn ang="0">
                  <a:pos x="70" y="40"/>
                </a:cxn>
                <a:cxn ang="0">
                  <a:pos x="72" y="27"/>
                </a:cxn>
                <a:cxn ang="0">
                  <a:pos x="85" y="18"/>
                </a:cxn>
                <a:cxn ang="0">
                  <a:pos x="104" y="16"/>
                </a:cxn>
                <a:cxn ang="0">
                  <a:pos x="119" y="29"/>
                </a:cxn>
                <a:cxn ang="0">
                  <a:pos x="123" y="38"/>
                </a:cxn>
                <a:cxn ang="0">
                  <a:pos x="127" y="54"/>
                </a:cxn>
                <a:cxn ang="0">
                  <a:pos x="127" y="76"/>
                </a:cxn>
                <a:cxn ang="0">
                  <a:pos x="125" y="94"/>
                </a:cxn>
                <a:cxn ang="0">
                  <a:pos x="125" y="109"/>
                </a:cxn>
                <a:cxn ang="0">
                  <a:pos x="121" y="130"/>
                </a:cxn>
                <a:cxn ang="0">
                  <a:pos x="121" y="139"/>
                </a:cxn>
                <a:cxn ang="0">
                  <a:pos x="112" y="139"/>
                </a:cxn>
                <a:cxn ang="0">
                  <a:pos x="97" y="135"/>
                </a:cxn>
                <a:cxn ang="0">
                  <a:pos x="79" y="130"/>
                </a:cxn>
                <a:cxn ang="0">
                  <a:pos x="60" y="126"/>
                </a:cxn>
                <a:cxn ang="0">
                  <a:pos x="47" y="118"/>
                </a:cxn>
                <a:cxn ang="0">
                  <a:pos x="24" y="95"/>
                </a:cxn>
                <a:cxn ang="0">
                  <a:pos x="9" y="76"/>
                </a:cxn>
                <a:cxn ang="0">
                  <a:pos x="0" y="84"/>
                </a:cxn>
              </a:cxnLst>
              <a:rect l="0" t="0" r="r" b="b"/>
              <a:pathLst>
                <a:path w="138" h="158">
                  <a:moveTo>
                    <a:pt x="0" y="84"/>
                  </a:moveTo>
                  <a:lnTo>
                    <a:pt x="0" y="84"/>
                  </a:lnTo>
                  <a:lnTo>
                    <a:pt x="3" y="88"/>
                  </a:lnTo>
                  <a:lnTo>
                    <a:pt x="7" y="94"/>
                  </a:lnTo>
                  <a:lnTo>
                    <a:pt x="13" y="101"/>
                  </a:lnTo>
                  <a:lnTo>
                    <a:pt x="19" y="107"/>
                  </a:lnTo>
                  <a:lnTo>
                    <a:pt x="26" y="114"/>
                  </a:lnTo>
                  <a:lnTo>
                    <a:pt x="30" y="118"/>
                  </a:lnTo>
                  <a:lnTo>
                    <a:pt x="34" y="120"/>
                  </a:lnTo>
                  <a:lnTo>
                    <a:pt x="40" y="124"/>
                  </a:lnTo>
                  <a:lnTo>
                    <a:pt x="43" y="128"/>
                  </a:lnTo>
                  <a:lnTo>
                    <a:pt x="47" y="130"/>
                  </a:lnTo>
                  <a:lnTo>
                    <a:pt x="53" y="132"/>
                  </a:lnTo>
                  <a:lnTo>
                    <a:pt x="59" y="134"/>
                  </a:lnTo>
                  <a:lnTo>
                    <a:pt x="66" y="137"/>
                  </a:lnTo>
                  <a:lnTo>
                    <a:pt x="72" y="139"/>
                  </a:lnTo>
                  <a:lnTo>
                    <a:pt x="79" y="141"/>
                  </a:lnTo>
                  <a:lnTo>
                    <a:pt x="87" y="145"/>
                  </a:lnTo>
                  <a:lnTo>
                    <a:pt x="93" y="147"/>
                  </a:lnTo>
                  <a:lnTo>
                    <a:pt x="98" y="149"/>
                  </a:lnTo>
                  <a:lnTo>
                    <a:pt x="104" y="151"/>
                  </a:lnTo>
                  <a:lnTo>
                    <a:pt x="110" y="153"/>
                  </a:lnTo>
                  <a:lnTo>
                    <a:pt x="116" y="154"/>
                  </a:lnTo>
                  <a:lnTo>
                    <a:pt x="119" y="154"/>
                  </a:lnTo>
                  <a:lnTo>
                    <a:pt x="121" y="156"/>
                  </a:lnTo>
                  <a:lnTo>
                    <a:pt x="123" y="156"/>
                  </a:lnTo>
                  <a:lnTo>
                    <a:pt x="125" y="158"/>
                  </a:lnTo>
                  <a:lnTo>
                    <a:pt x="125" y="156"/>
                  </a:lnTo>
                  <a:lnTo>
                    <a:pt x="125" y="153"/>
                  </a:lnTo>
                  <a:lnTo>
                    <a:pt x="125" y="147"/>
                  </a:lnTo>
                  <a:lnTo>
                    <a:pt x="129" y="141"/>
                  </a:lnTo>
                  <a:lnTo>
                    <a:pt x="129" y="137"/>
                  </a:lnTo>
                  <a:lnTo>
                    <a:pt x="129" y="134"/>
                  </a:lnTo>
                  <a:lnTo>
                    <a:pt x="129" y="128"/>
                  </a:lnTo>
                  <a:lnTo>
                    <a:pt x="131" y="124"/>
                  </a:lnTo>
                  <a:lnTo>
                    <a:pt x="131" y="118"/>
                  </a:lnTo>
                  <a:lnTo>
                    <a:pt x="133" y="113"/>
                  </a:lnTo>
                  <a:lnTo>
                    <a:pt x="133" y="109"/>
                  </a:lnTo>
                  <a:lnTo>
                    <a:pt x="135" y="103"/>
                  </a:lnTo>
                  <a:lnTo>
                    <a:pt x="135" y="97"/>
                  </a:lnTo>
                  <a:lnTo>
                    <a:pt x="135" y="92"/>
                  </a:lnTo>
                  <a:lnTo>
                    <a:pt x="135" y="86"/>
                  </a:lnTo>
                  <a:lnTo>
                    <a:pt x="137" y="80"/>
                  </a:lnTo>
                  <a:lnTo>
                    <a:pt x="137" y="75"/>
                  </a:lnTo>
                  <a:lnTo>
                    <a:pt x="137" y="69"/>
                  </a:lnTo>
                  <a:lnTo>
                    <a:pt x="137" y="65"/>
                  </a:lnTo>
                  <a:lnTo>
                    <a:pt x="138" y="59"/>
                  </a:lnTo>
                  <a:lnTo>
                    <a:pt x="137" y="54"/>
                  </a:lnTo>
                  <a:lnTo>
                    <a:pt x="137" y="50"/>
                  </a:lnTo>
                  <a:lnTo>
                    <a:pt x="137" y="44"/>
                  </a:lnTo>
                  <a:lnTo>
                    <a:pt x="137" y="40"/>
                  </a:lnTo>
                  <a:lnTo>
                    <a:pt x="137" y="33"/>
                  </a:lnTo>
                  <a:lnTo>
                    <a:pt x="135" y="27"/>
                  </a:lnTo>
                  <a:lnTo>
                    <a:pt x="133" y="21"/>
                  </a:lnTo>
                  <a:lnTo>
                    <a:pt x="129" y="18"/>
                  </a:lnTo>
                  <a:lnTo>
                    <a:pt x="125" y="12"/>
                  </a:lnTo>
                  <a:lnTo>
                    <a:pt x="121" y="10"/>
                  </a:lnTo>
                  <a:lnTo>
                    <a:pt x="114" y="4"/>
                  </a:lnTo>
                  <a:lnTo>
                    <a:pt x="108" y="2"/>
                  </a:lnTo>
                  <a:lnTo>
                    <a:pt x="98" y="0"/>
                  </a:lnTo>
                  <a:lnTo>
                    <a:pt x="91" y="2"/>
                  </a:lnTo>
                  <a:lnTo>
                    <a:pt x="83" y="2"/>
                  </a:lnTo>
                  <a:lnTo>
                    <a:pt x="78" y="4"/>
                  </a:lnTo>
                  <a:lnTo>
                    <a:pt x="70" y="8"/>
                  </a:lnTo>
                  <a:lnTo>
                    <a:pt x="66" y="14"/>
                  </a:lnTo>
                  <a:lnTo>
                    <a:pt x="62" y="19"/>
                  </a:lnTo>
                  <a:lnTo>
                    <a:pt x="60" y="27"/>
                  </a:lnTo>
                  <a:lnTo>
                    <a:pt x="57" y="35"/>
                  </a:lnTo>
                  <a:lnTo>
                    <a:pt x="57" y="42"/>
                  </a:lnTo>
                  <a:lnTo>
                    <a:pt x="57" y="46"/>
                  </a:lnTo>
                  <a:lnTo>
                    <a:pt x="57" y="48"/>
                  </a:lnTo>
                  <a:lnTo>
                    <a:pt x="30" y="37"/>
                  </a:lnTo>
                  <a:lnTo>
                    <a:pt x="19" y="50"/>
                  </a:lnTo>
                  <a:lnTo>
                    <a:pt x="72" y="63"/>
                  </a:lnTo>
                  <a:lnTo>
                    <a:pt x="70" y="59"/>
                  </a:lnTo>
                  <a:lnTo>
                    <a:pt x="70" y="56"/>
                  </a:lnTo>
                  <a:lnTo>
                    <a:pt x="70" y="48"/>
                  </a:lnTo>
                  <a:lnTo>
                    <a:pt x="70" y="40"/>
                  </a:lnTo>
                  <a:lnTo>
                    <a:pt x="70" y="37"/>
                  </a:lnTo>
                  <a:lnTo>
                    <a:pt x="72" y="33"/>
                  </a:lnTo>
                  <a:lnTo>
                    <a:pt x="72" y="27"/>
                  </a:lnTo>
                  <a:lnTo>
                    <a:pt x="74" y="25"/>
                  </a:lnTo>
                  <a:lnTo>
                    <a:pt x="79" y="19"/>
                  </a:lnTo>
                  <a:lnTo>
                    <a:pt x="85" y="18"/>
                  </a:lnTo>
                  <a:lnTo>
                    <a:pt x="93" y="16"/>
                  </a:lnTo>
                  <a:lnTo>
                    <a:pt x="100" y="16"/>
                  </a:lnTo>
                  <a:lnTo>
                    <a:pt x="104" y="16"/>
                  </a:lnTo>
                  <a:lnTo>
                    <a:pt x="112" y="1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9" y="31"/>
                  </a:lnTo>
                  <a:lnTo>
                    <a:pt x="121" y="35"/>
                  </a:lnTo>
                  <a:lnTo>
                    <a:pt x="123" y="38"/>
                  </a:lnTo>
                  <a:lnTo>
                    <a:pt x="125" y="44"/>
                  </a:lnTo>
                  <a:lnTo>
                    <a:pt x="125" y="48"/>
                  </a:lnTo>
                  <a:lnTo>
                    <a:pt x="127" y="54"/>
                  </a:lnTo>
                  <a:lnTo>
                    <a:pt x="127" y="61"/>
                  </a:lnTo>
                  <a:lnTo>
                    <a:pt x="127" y="69"/>
                  </a:lnTo>
                  <a:lnTo>
                    <a:pt x="127" y="76"/>
                  </a:lnTo>
                  <a:lnTo>
                    <a:pt x="127" y="84"/>
                  </a:lnTo>
                  <a:lnTo>
                    <a:pt x="125" y="88"/>
                  </a:lnTo>
                  <a:lnTo>
                    <a:pt x="125" y="94"/>
                  </a:lnTo>
                  <a:lnTo>
                    <a:pt x="125" y="97"/>
                  </a:lnTo>
                  <a:lnTo>
                    <a:pt x="125" y="101"/>
                  </a:lnTo>
                  <a:lnTo>
                    <a:pt x="125" y="109"/>
                  </a:lnTo>
                  <a:lnTo>
                    <a:pt x="123" y="116"/>
                  </a:lnTo>
                  <a:lnTo>
                    <a:pt x="123" y="122"/>
                  </a:lnTo>
                  <a:lnTo>
                    <a:pt x="121" y="130"/>
                  </a:lnTo>
                  <a:lnTo>
                    <a:pt x="121" y="134"/>
                  </a:lnTo>
                  <a:lnTo>
                    <a:pt x="121" y="137"/>
                  </a:lnTo>
                  <a:lnTo>
                    <a:pt x="121" y="139"/>
                  </a:lnTo>
                  <a:lnTo>
                    <a:pt x="121" y="141"/>
                  </a:lnTo>
                  <a:lnTo>
                    <a:pt x="118" y="141"/>
                  </a:lnTo>
                  <a:lnTo>
                    <a:pt x="112" y="139"/>
                  </a:lnTo>
                  <a:lnTo>
                    <a:pt x="108" y="137"/>
                  </a:lnTo>
                  <a:lnTo>
                    <a:pt x="102" y="137"/>
                  </a:lnTo>
                  <a:lnTo>
                    <a:pt x="97" y="135"/>
                  </a:lnTo>
                  <a:lnTo>
                    <a:pt x="91" y="134"/>
                  </a:lnTo>
                  <a:lnTo>
                    <a:pt x="85" y="132"/>
                  </a:lnTo>
                  <a:lnTo>
                    <a:pt x="79" y="130"/>
                  </a:lnTo>
                  <a:lnTo>
                    <a:pt x="72" y="130"/>
                  </a:lnTo>
                  <a:lnTo>
                    <a:pt x="66" y="128"/>
                  </a:lnTo>
                  <a:lnTo>
                    <a:pt x="60" y="126"/>
                  </a:lnTo>
                  <a:lnTo>
                    <a:pt x="57" y="122"/>
                  </a:lnTo>
                  <a:lnTo>
                    <a:pt x="51" y="120"/>
                  </a:lnTo>
                  <a:lnTo>
                    <a:pt x="47" y="118"/>
                  </a:lnTo>
                  <a:lnTo>
                    <a:pt x="40" y="111"/>
                  </a:lnTo>
                  <a:lnTo>
                    <a:pt x="32" y="105"/>
                  </a:lnTo>
                  <a:lnTo>
                    <a:pt x="24" y="95"/>
                  </a:lnTo>
                  <a:lnTo>
                    <a:pt x="19" y="88"/>
                  </a:lnTo>
                  <a:lnTo>
                    <a:pt x="13" y="80"/>
                  </a:lnTo>
                  <a:lnTo>
                    <a:pt x="9" y="76"/>
                  </a:lnTo>
                  <a:lnTo>
                    <a:pt x="5" y="71"/>
                  </a:lnTo>
                  <a:lnTo>
                    <a:pt x="5" y="71"/>
                  </a:ln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0" name="Freeform 64"/>
            <p:cNvSpPr>
              <a:spLocks/>
            </p:cNvSpPr>
            <p:nvPr/>
          </p:nvSpPr>
          <p:spPr bwMode="auto">
            <a:xfrm>
              <a:off x="7005638" y="1647826"/>
              <a:ext cx="465138" cy="185738"/>
            </a:xfrm>
            <a:custGeom>
              <a:avLst/>
              <a:gdLst/>
              <a:ahLst/>
              <a:cxnLst>
                <a:cxn ang="0">
                  <a:pos x="32" y="110"/>
                </a:cxn>
                <a:cxn ang="0">
                  <a:pos x="53" y="101"/>
                </a:cxn>
                <a:cxn ang="0">
                  <a:pos x="70" y="93"/>
                </a:cxn>
                <a:cxn ang="0">
                  <a:pos x="89" y="86"/>
                </a:cxn>
                <a:cxn ang="0">
                  <a:pos x="112" y="76"/>
                </a:cxn>
                <a:cxn ang="0">
                  <a:pos x="135" y="69"/>
                </a:cxn>
                <a:cxn ang="0">
                  <a:pos x="158" y="59"/>
                </a:cxn>
                <a:cxn ang="0">
                  <a:pos x="182" y="51"/>
                </a:cxn>
                <a:cxn ang="0">
                  <a:pos x="203" y="42"/>
                </a:cxn>
                <a:cxn ang="0">
                  <a:pos x="226" y="34"/>
                </a:cxn>
                <a:cxn ang="0">
                  <a:pos x="245" y="27"/>
                </a:cxn>
                <a:cxn ang="0">
                  <a:pos x="262" y="23"/>
                </a:cxn>
                <a:cxn ang="0">
                  <a:pos x="281" y="19"/>
                </a:cxn>
                <a:cxn ang="0">
                  <a:pos x="296" y="19"/>
                </a:cxn>
                <a:cxn ang="0">
                  <a:pos x="315" y="23"/>
                </a:cxn>
                <a:cxn ang="0">
                  <a:pos x="333" y="29"/>
                </a:cxn>
                <a:cxn ang="0">
                  <a:pos x="352" y="34"/>
                </a:cxn>
                <a:cxn ang="0">
                  <a:pos x="372" y="42"/>
                </a:cxn>
                <a:cxn ang="0">
                  <a:pos x="395" y="49"/>
                </a:cxn>
                <a:cxn ang="0">
                  <a:pos x="420" y="57"/>
                </a:cxn>
                <a:cxn ang="0">
                  <a:pos x="445" y="67"/>
                </a:cxn>
                <a:cxn ang="0">
                  <a:pos x="468" y="74"/>
                </a:cxn>
                <a:cxn ang="0">
                  <a:pos x="490" y="82"/>
                </a:cxn>
                <a:cxn ang="0">
                  <a:pos x="511" y="88"/>
                </a:cxn>
                <a:cxn ang="0">
                  <a:pos x="534" y="97"/>
                </a:cxn>
                <a:cxn ang="0">
                  <a:pos x="561" y="105"/>
                </a:cxn>
                <a:cxn ang="0">
                  <a:pos x="567" y="232"/>
                </a:cxn>
                <a:cxn ang="0">
                  <a:pos x="300" y="2"/>
                </a:cxn>
                <a:cxn ang="0">
                  <a:pos x="287" y="0"/>
                </a:cxn>
                <a:cxn ang="0">
                  <a:pos x="272" y="0"/>
                </a:cxn>
                <a:cxn ang="0">
                  <a:pos x="253" y="6"/>
                </a:cxn>
                <a:cxn ang="0">
                  <a:pos x="224" y="17"/>
                </a:cxn>
                <a:cxn ang="0">
                  <a:pos x="203" y="25"/>
                </a:cxn>
                <a:cxn ang="0">
                  <a:pos x="182" y="34"/>
                </a:cxn>
                <a:cxn ang="0">
                  <a:pos x="158" y="42"/>
                </a:cxn>
                <a:cxn ang="0">
                  <a:pos x="137" y="51"/>
                </a:cxn>
                <a:cxn ang="0">
                  <a:pos x="112" y="61"/>
                </a:cxn>
                <a:cxn ang="0">
                  <a:pos x="91" y="69"/>
                </a:cxn>
                <a:cxn ang="0">
                  <a:pos x="70" y="78"/>
                </a:cxn>
                <a:cxn ang="0">
                  <a:pos x="53" y="84"/>
                </a:cxn>
                <a:cxn ang="0">
                  <a:pos x="34" y="93"/>
                </a:cxn>
                <a:cxn ang="0">
                  <a:pos x="17" y="99"/>
                </a:cxn>
                <a:cxn ang="0">
                  <a:pos x="2" y="112"/>
                </a:cxn>
                <a:cxn ang="0">
                  <a:pos x="0" y="126"/>
                </a:cxn>
                <a:cxn ang="0">
                  <a:pos x="3" y="146"/>
                </a:cxn>
                <a:cxn ang="0">
                  <a:pos x="5" y="164"/>
                </a:cxn>
                <a:cxn ang="0">
                  <a:pos x="9" y="185"/>
                </a:cxn>
                <a:cxn ang="0">
                  <a:pos x="11" y="202"/>
                </a:cxn>
                <a:cxn ang="0">
                  <a:pos x="15" y="221"/>
                </a:cxn>
                <a:cxn ang="0">
                  <a:pos x="26" y="116"/>
                </a:cxn>
              </a:cxnLst>
              <a:rect l="0" t="0" r="r" b="b"/>
              <a:pathLst>
                <a:path w="586" h="234">
                  <a:moveTo>
                    <a:pt x="26" y="116"/>
                  </a:moveTo>
                  <a:lnTo>
                    <a:pt x="26" y="114"/>
                  </a:lnTo>
                  <a:lnTo>
                    <a:pt x="30" y="114"/>
                  </a:lnTo>
                  <a:lnTo>
                    <a:pt x="32" y="110"/>
                  </a:lnTo>
                  <a:lnTo>
                    <a:pt x="38" y="108"/>
                  </a:lnTo>
                  <a:lnTo>
                    <a:pt x="43" y="105"/>
                  </a:lnTo>
                  <a:lnTo>
                    <a:pt x="51" y="103"/>
                  </a:lnTo>
                  <a:lnTo>
                    <a:pt x="53" y="101"/>
                  </a:lnTo>
                  <a:lnTo>
                    <a:pt x="57" y="99"/>
                  </a:lnTo>
                  <a:lnTo>
                    <a:pt x="62" y="97"/>
                  </a:lnTo>
                  <a:lnTo>
                    <a:pt x="66" y="97"/>
                  </a:lnTo>
                  <a:lnTo>
                    <a:pt x="70" y="93"/>
                  </a:lnTo>
                  <a:lnTo>
                    <a:pt x="76" y="91"/>
                  </a:lnTo>
                  <a:lnTo>
                    <a:pt x="80" y="89"/>
                  </a:lnTo>
                  <a:lnTo>
                    <a:pt x="85" y="88"/>
                  </a:lnTo>
                  <a:lnTo>
                    <a:pt x="89" y="86"/>
                  </a:lnTo>
                  <a:lnTo>
                    <a:pt x="95" y="84"/>
                  </a:lnTo>
                  <a:lnTo>
                    <a:pt x="100" y="80"/>
                  </a:lnTo>
                  <a:lnTo>
                    <a:pt x="106" y="80"/>
                  </a:lnTo>
                  <a:lnTo>
                    <a:pt x="112" y="76"/>
                  </a:lnTo>
                  <a:lnTo>
                    <a:pt x="118" y="74"/>
                  </a:lnTo>
                  <a:lnTo>
                    <a:pt x="123" y="72"/>
                  </a:lnTo>
                  <a:lnTo>
                    <a:pt x="129" y="70"/>
                  </a:lnTo>
                  <a:lnTo>
                    <a:pt x="135" y="69"/>
                  </a:lnTo>
                  <a:lnTo>
                    <a:pt x="140" y="67"/>
                  </a:lnTo>
                  <a:lnTo>
                    <a:pt x="146" y="63"/>
                  </a:lnTo>
                  <a:lnTo>
                    <a:pt x="154" y="63"/>
                  </a:lnTo>
                  <a:lnTo>
                    <a:pt x="158" y="59"/>
                  </a:lnTo>
                  <a:lnTo>
                    <a:pt x="165" y="57"/>
                  </a:lnTo>
                  <a:lnTo>
                    <a:pt x="171" y="55"/>
                  </a:lnTo>
                  <a:lnTo>
                    <a:pt x="177" y="53"/>
                  </a:lnTo>
                  <a:lnTo>
                    <a:pt x="182" y="51"/>
                  </a:lnTo>
                  <a:lnTo>
                    <a:pt x="188" y="48"/>
                  </a:lnTo>
                  <a:lnTo>
                    <a:pt x="194" y="46"/>
                  </a:lnTo>
                  <a:lnTo>
                    <a:pt x="199" y="44"/>
                  </a:lnTo>
                  <a:lnTo>
                    <a:pt x="203" y="42"/>
                  </a:lnTo>
                  <a:lnTo>
                    <a:pt x="211" y="40"/>
                  </a:lnTo>
                  <a:lnTo>
                    <a:pt x="215" y="38"/>
                  </a:lnTo>
                  <a:lnTo>
                    <a:pt x="220" y="36"/>
                  </a:lnTo>
                  <a:lnTo>
                    <a:pt x="226" y="34"/>
                  </a:lnTo>
                  <a:lnTo>
                    <a:pt x="232" y="32"/>
                  </a:lnTo>
                  <a:lnTo>
                    <a:pt x="236" y="30"/>
                  </a:lnTo>
                  <a:lnTo>
                    <a:pt x="241" y="30"/>
                  </a:lnTo>
                  <a:lnTo>
                    <a:pt x="245" y="27"/>
                  </a:lnTo>
                  <a:lnTo>
                    <a:pt x="251" y="27"/>
                  </a:lnTo>
                  <a:lnTo>
                    <a:pt x="255" y="25"/>
                  </a:lnTo>
                  <a:lnTo>
                    <a:pt x="258" y="25"/>
                  </a:lnTo>
                  <a:lnTo>
                    <a:pt x="262" y="23"/>
                  </a:lnTo>
                  <a:lnTo>
                    <a:pt x="266" y="23"/>
                  </a:lnTo>
                  <a:lnTo>
                    <a:pt x="270" y="21"/>
                  </a:lnTo>
                  <a:lnTo>
                    <a:pt x="274" y="21"/>
                  </a:lnTo>
                  <a:lnTo>
                    <a:pt x="281" y="19"/>
                  </a:lnTo>
                  <a:lnTo>
                    <a:pt x="287" y="17"/>
                  </a:lnTo>
                  <a:lnTo>
                    <a:pt x="291" y="17"/>
                  </a:lnTo>
                  <a:lnTo>
                    <a:pt x="294" y="19"/>
                  </a:lnTo>
                  <a:lnTo>
                    <a:pt x="296" y="19"/>
                  </a:lnTo>
                  <a:lnTo>
                    <a:pt x="300" y="19"/>
                  </a:lnTo>
                  <a:lnTo>
                    <a:pt x="306" y="21"/>
                  </a:lnTo>
                  <a:lnTo>
                    <a:pt x="312" y="23"/>
                  </a:lnTo>
                  <a:lnTo>
                    <a:pt x="315" y="23"/>
                  </a:lnTo>
                  <a:lnTo>
                    <a:pt x="319" y="25"/>
                  </a:lnTo>
                  <a:lnTo>
                    <a:pt x="323" y="27"/>
                  </a:lnTo>
                  <a:lnTo>
                    <a:pt x="327" y="27"/>
                  </a:lnTo>
                  <a:lnTo>
                    <a:pt x="333" y="29"/>
                  </a:lnTo>
                  <a:lnTo>
                    <a:pt x="336" y="30"/>
                  </a:lnTo>
                  <a:lnTo>
                    <a:pt x="340" y="30"/>
                  </a:lnTo>
                  <a:lnTo>
                    <a:pt x="346" y="34"/>
                  </a:lnTo>
                  <a:lnTo>
                    <a:pt x="352" y="34"/>
                  </a:lnTo>
                  <a:lnTo>
                    <a:pt x="355" y="36"/>
                  </a:lnTo>
                  <a:lnTo>
                    <a:pt x="361" y="38"/>
                  </a:lnTo>
                  <a:lnTo>
                    <a:pt x="367" y="40"/>
                  </a:lnTo>
                  <a:lnTo>
                    <a:pt x="372" y="42"/>
                  </a:lnTo>
                  <a:lnTo>
                    <a:pt x="378" y="44"/>
                  </a:lnTo>
                  <a:lnTo>
                    <a:pt x="384" y="46"/>
                  </a:lnTo>
                  <a:lnTo>
                    <a:pt x="390" y="48"/>
                  </a:lnTo>
                  <a:lnTo>
                    <a:pt x="395" y="49"/>
                  </a:lnTo>
                  <a:lnTo>
                    <a:pt x="403" y="51"/>
                  </a:lnTo>
                  <a:lnTo>
                    <a:pt x="407" y="53"/>
                  </a:lnTo>
                  <a:lnTo>
                    <a:pt x="414" y="55"/>
                  </a:lnTo>
                  <a:lnTo>
                    <a:pt x="420" y="57"/>
                  </a:lnTo>
                  <a:lnTo>
                    <a:pt x="426" y="59"/>
                  </a:lnTo>
                  <a:lnTo>
                    <a:pt x="431" y="63"/>
                  </a:lnTo>
                  <a:lnTo>
                    <a:pt x="439" y="65"/>
                  </a:lnTo>
                  <a:lnTo>
                    <a:pt x="445" y="67"/>
                  </a:lnTo>
                  <a:lnTo>
                    <a:pt x="450" y="69"/>
                  </a:lnTo>
                  <a:lnTo>
                    <a:pt x="456" y="70"/>
                  </a:lnTo>
                  <a:lnTo>
                    <a:pt x="462" y="72"/>
                  </a:lnTo>
                  <a:lnTo>
                    <a:pt x="468" y="74"/>
                  </a:lnTo>
                  <a:lnTo>
                    <a:pt x="473" y="76"/>
                  </a:lnTo>
                  <a:lnTo>
                    <a:pt x="481" y="78"/>
                  </a:lnTo>
                  <a:lnTo>
                    <a:pt x="487" y="80"/>
                  </a:lnTo>
                  <a:lnTo>
                    <a:pt x="490" y="82"/>
                  </a:lnTo>
                  <a:lnTo>
                    <a:pt x="496" y="84"/>
                  </a:lnTo>
                  <a:lnTo>
                    <a:pt x="502" y="84"/>
                  </a:lnTo>
                  <a:lnTo>
                    <a:pt x="508" y="88"/>
                  </a:lnTo>
                  <a:lnTo>
                    <a:pt x="511" y="88"/>
                  </a:lnTo>
                  <a:lnTo>
                    <a:pt x="517" y="91"/>
                  </a:lnTo>
                  <a:lnTo>
                    <a:pt x="523" y="93"/>
                  </a:lnTo>
                  <a:lnTo>
                    <a:pt x="527" y="95"/>
                  </a:lnTo>
                  <a:lnTo>
                    <a:pt x="534" y="97"/>
                  </a:lnTo>
                  <a:lnTo>
                    <a:pt x="544" y="101"/>
                  </a:lnTo>
                  <a:lnTo>
                    <a:pt x="549" y="103"/>
                  </a:lnTo>
                  <a:lnTo>
                    <a:pt x="557" y="105"/>
                  </a:lnTo>
                  <a:lnTo>
                    <a:pt x="561" y="105"/>
                  </a:lnTo>
                  <a:lnTo>
                    <a:pt x="563" y="107"/>
                  </a:lnTo>
                  <a:lnTo>
                    <a:pt x="565" y="108"/>
                  </a:lnTo>
                  <a:lnTo>
                    <a:pt x="567" y="108"/>
                  </a:lnTo>
                  <a:lnTo>
                    <a:pt x="567" y="232"/>
                  </a:lnTo>
                  <a:lnTo>
                    <a:pt x="580" y="234"/>
                  </a:lnTo>
                  <a:lnTo>
                    <a:pt x="586" y="105"/>
                  </a:lnTo>
                  <a:lnTo>
                    <a:pt x="302" y="4"/>
                  </a:lnTo>
                  <a:lnTo>
                    <a:pt x="300" y="2"/>
                  </a:lnTo>
                  <a:lnTo>
                    <a:pt x="298" y="2"/>
                  </a:lnTo>
                  <a:lnTo>
                    <a:pt x="294" y="0"/>
                  </a:lnTo>
                  <a:lnTo>
                    <a:pt x="291" y="0"/>
                  </a:lnTo>
                  <a:lnTo>
                    <a:pt x="287" y="0"/>
                  </a:lnTo>
                  <a:lnTo>
                    <a:pt x="281" y="0"/>
                  </a:lnTo>
                  <a:lnTo>
                    <a:pt x="277" y="0"/>
                  </a:lnTo>
                  <a:lnTo>
                    <a:pt x="274" y="0"/>
                  </a:lnTo>
                  <a:lnTo>
                    <a:pt x="272" y="0"/>
                  </a:lnTo>
                  <a:lnTo>
                    <a:pt x="268" y="0"/>
                  </a:lnTo>
                  <a:lnTo>
                    <a:pt x="264" y="0"/>
                  </a:lnTo>
                  <a:lnTo>
                    <a:pt x="258" y="4"/>
                  </a:lnTo>
                  <a:lnTo>
                    <a:pt x="253" y="6"/>
                  </a:lnTo>
                  <a:lnTo>
                    <a:pt x="245" y="8"/>
                  </a:lnTo>
                  <a:lnTo>
                    <a:pt x="236" y="11"/>
                  </a:lnTo>
                  <a:lnTo>
                    <a:pt x="228" y="15"/>
                  </a:lnTo>
                  <a:lnTo>
                    <a:pt x="224" y="17"/>
                  </a:lnTo>
                  <a:lnTo>
                    <a:pt x="218" y="17"/>
                  </a:lnTo>
                  <a:lnTo>
                    <a:pt x="213" y="19"/>
                  </a:lnTo>
                  <a:lnTo>
                    <a:pt x="209" y="23"/>
                  </a:lnTo>
                  <a:lnTo>
                    <a:pt x="203" y="25"/>
                  </a:lnTo>
                  <a:lnTo>
                    <a:pt x="197" y="27"/>
                  </a:lnTo>
                  <a:lnTo>
                    <a:pt x="192" y="29"/>
                  </a:lnTo>
                  <a:lnTo>
                    <a:pt x="188" y="30"/>
                  </a:lnTo>
                  <a:lnTo>
                    <a:pt x="182" y="34"/>
                  </a:lnTo>
                  <a:lnTo>
                    <a:pt x="177" y="36"/>
                  </a:lnTo>
                  <a:lnTo>
                    <a:pt x="171" y="38"/>
                  </a:lnTo>
                  <a:lnTo>
                    <a:pt x="165" y="40"/>
                  </a:lnTo>
                  <a:lnTo>
                    <a:pt x="158" y="42"/>
                  </a:lnTo>
                  <a:lnTo>
                    <a:pt x="154" y="46"/>
                  </a:lnTo>
                  <a:lnTo>
                    <a:pt x="148" y="48"/>
                  </a:lnTo>
                  <a:lnTo>
                    <a:pt x="142" y="49"/>
                  </a:lnTo>
                  <a:lnTo>
                    <a:pt x="137" y="51"/>
                  </a:lnTo>
                  <a:lnTo>
                    <a:pt x="131" y="53"/>
                  </a:lnTo>
                  <a:lnTo>
                    <a:pt x="125" y="55"/>
                  </a:lnTo>
                  <a:lnTo>
                    <a:pt x="119" y="59"/>
                  </a:lnTo>
                  <a:lnTo>
                    <a:pt x="112" y="61"/>
                  </a:lnTo>
                  <a:lnTo>
                    <a:pt x="108" y="63"/>
                  </a:lnTo>
                  <a:lnTo>
                    <a:pt x="100" y="65"/>
                  </a:lnTo>
                  <a:lnTo>
                    <a:pt x="97" y="69"/>
                  </a:lnTo>
                  <a:lnTo>
                    <a:pt x="91" y="69"/>
                  </a:lnTo>
                  <a:lnTo>
                    <a:pt x="85" y="72"/>
                  </a:lnTo>
                  <a:lnTo>
                    <a:pt x="80" y="74"/>
                  </a:lnTo>
                  <a:lnTo>
                    <a:pt x="76" y="76"/>
                  </a:lnTo>
                  <a:lnTo>
                    <a:pt x="70" y="78"/>
                  </a:lnTo>
                  <a:lnTo>
                    <a:pt x="66" y="80"/>
                  </a:lnTo>
                  <a:lnTo>
                    <a:pt x="60" y="82"/>
                  </a:lnTo>
                  <a:lnTo>
                    <a:pt x="57" y="84"/>
                  </a:lnTo>
                  <a:lnTo>
                    <a:pt x="53" y="84"/>
                  </a:lnTo>
                  <a:lnTo>
                    <a:pt x="47" y="88"/>
                  </a:lnTo>
                  <a:lnTo>
                    <a:pt x="43" y="88"/>
                  </a:lnTo>
                  <a:lnTo>
                    <a:pt x="40" y="89"/>
                  </a:lnTo>
                  <a:lnTo>
                    <a:pt x="34" y="93"/>
                  </a:lnTo>
                  <a:lnTo>
                    <a:pt x="28" y="95"/>
                  </a:lnTo>
                  <a:lnTo>
                    <a:pt x="22" y="97"/>
                  </a:lnTo>
                  <a:lnTo>
                    <a:pt x="19" y="99"/>
                  </a:lnTo>
                  <a:lnTo>
                    <a:pt x="17" y="99"/>
                  </a:lnTo>
                  <a:lnTo>
                    <a:pt x="17" y="101"/>
                  </a:lnTo>
                  <a:lnTo>
                    <a:pt x="11" y="101"/>
                  </a:lnTo>
                  <a:lnTo>
                    <a:pt x="5" y="107"/>
                  </a:lnTo>
                  <a:lnTo>
                    <a:pt x="2" y="112"/>
                  </a:lnTo>
                  <a:lnTo>
                    <a:pt x="0" y="116"/>
                  </a:lnTo>
                  <a:lnTo>
                    <a:pt x="0" y="118"/>
                  </a:lnTo>
                  <a:lnTo>
                    <a:pt x="0" y="122"/>
                  </a:lnTo>
                  <a:lnTo>
                    <a:pt x="0" y="126"/>
                  </a:lnTo>
                  <a:lnTo>
                    <a:pt x="2" y="133"/>
                  </a:lnTo>
                  <a:lnTo>
                    <a:pt x="2" y="137"/>
                  </a:lnTo>
                  <a:lnTo>
                    <a:pt x="2" y="141"/>
                  </a:lnTo>
                  <a:lnTo>
                    <a:pt x="3" y="146"/>
                  </a:lnTo>
                  <a:lnTo>
                    <a:pt x="3" y="150"/>
                  </a:lnTo>
                  <a:lnTo>
                    <a:pt x="3" y="156"/>
                  </a:lnTo>
                  <a:lnTo>
                    <a:pt x="5" y="160"/>
                  </a:lnTo>
                  <a:lnTo>
                    <a:pt x="5" y="164"/>
                  </a:lnTo>
                  <a:lnTo>
                    <a:pt x="7" y="169"/>
                  </a:lnTo>
                  <a:lnTo>
                    <a:pt x="7" y="175"/>
                  </a:lnTo>
                  <a:lnTo>
                    <a:pt x="9" y="179"/>
                  </a:lnTo>
                  <a:lnTo>
                    <a:pt x="9" y="185"/>
                  </a:lnTo>
                  <a:lnTo>
                    <a:pt x="9" y="188"/>
                  </a:lnTo>
                  <a:lnTo>
                    <a:pt x="9" y="192"/>
                  </a:lnTo>
                  <a:lnTo>
                    <a:pt x="11" y="196"/>
                  </a:lnTo>
                  <a:lnTo>
                    <a:pt x="11" y="202"/>
                  </a:lnTo>
                  <a:lnTo>
                    <a:pt x="13" y="205"/>
                  </a:lnTo>
                  <a:lnTo>
                    <a:pt x="13" y="211"/>
                  </a:lnTo>
                  <a:lnTo>
                    <a:pt x="15" y="217"/>
                  </a:lnTo>
                  <a:lnTo>
                    <a:pt x="15" y="221"/>
                  </a:lnTo>
                  <a:lnTo>
                    <a:pt x="17" y="221"/>
                  </a:lnTo>
                  <a:lnTo>
                    <a:pt x="30" y="226"/>
                  </a:lnTo>
                  <a:lnTo>
                    <a:pt x="26" y="116"/>
                  </a:lnTo>
                  <a:lnTo>
                    <a:pt x="26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1" name="Freeform 65"/>
            <p:cNvSpPr>
              <a:spLocks/>
            </p:cNvSpPr>
            <p:nvPr/>
          </p:nvSpPr>
          <p:spPr bwMode="auto">
            <a:xfrm>
              <a:off x="7018338" y="1817688"/>
              <a:ext cx="447675" cy="101600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06" y="108"/>
                </a:cxn>
                <a:cxn ang="0">
                  <a:pos x="551" y="0"/>
                </a:cxn>
                <a:cxn ang="0">
                  <a:pos x="563" y="25"/>
                </a:cxn>
                <a:cxn ang="0">
                  <a:pos x="306" y="129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8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63" h="129">
                  <a:moveTo>
                    <a:pt x="5" y="6"/>
                  </a:moveTo>
                  <a:lnTo>
                    <a:pt x="306" y="108"/>
                  </a:lnTo>
                  <a:lnTo>
                    <a:pt x="551" y="0"/>
                  </a:lnTo>
                  <a:lnTo>
                    <a:pt x="563" y="25"/>
                  </a:lnTo>
                  <a:lnTo>
                    <a:pt x="306" y="129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8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2" name="Freeform 66"/>
            <p:cNvSpPr>
              <a:spLocks/>
            </p:cNvSpPr>
            <p:nvPr/>
          </p:nvSpPr>
          <p:spPr bwMode="auto">
            <a:xfrm>
              <a:off x="7015163" y="1731963"/>
              <a:ext cx="447675" cy="179388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310" y="123"/>
                </a:cxn>
                <a:cxn ang="0">
                  <a:pos x="559" y="0"/>
                </a:cxn>
                <a:cxn ang="0">
                  <a:pos x="563" y="13"/>
                </a:cxn>
                <a:cxn ang="0">
                  <a:pos x="318" y="138"/>
                </a:cxn>
                <a:cxn ang="0">
                  <a:pos x="320" y="214"/>
                </a:cxn>
                <a:cxn ang="0">
                  <a:pos x="310" y="226"/>
                </a:cxn>
                <a:cxn ang="0">
                  <a:pos x="304" y="136"/>
                </a:cxn>
                <a:cxn ang="0">
                  <a:pos x="0" y="22"/>
                </a:cxn>
                <a:cxn ang="0">
                  <a:pos x="4" y="7"/>
                </a:cxn>
                <a:cxn ang="0">
                  <a:pos x="4" y="7"/>
                </a:cxn>
              </a:cxnLst>
              <a:rect l="0" t="0" r="r" b="b"/>
              <a:pathLst>
                <a:path w="563" h="226">
                  <a:moveTo>
                    <a:pt x="4" y="7"/>
                  </a:moveTo>
                  <a:lnTo>
                    <a:pt x="310" y="123"/>
                  </a:lnTo>
                  <a:lnTo>
                    <a:pt x="559" y="0"/>
                  </a:lnTo>
                  <a:lnTo>
                    <a:pt x="563" y="13"/>
                  </a:lnTo>
                  <a:lnTo>
                    <a:pt x="318" y="138"/>
                  </a:lnTo>
                  <a:lnTo>
                    <a:pt x="320" y="214"/>
                  </a:lnTo>
                  <a:lnTo>
                    <a:pt x="310" y="226"/>
                  </a:lnTo>
                  <a:lnTo>
                    <a:pt x="304" y="136"/>
                  </a:lnTo>
                  <a:lnTo>
                    <a:pt x="0" y="22"/>
                  </a:lnTo>
                  <a:lnTo>
                    <a:pt x="4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" name="Freeform 67"/>
            <p:cNvSpPr>
              <a:spLocks/>
            </p:cNvSpPr>
            <p:nvPr/>
          </p:nvSpPr>
          <p:spPr bwMode="auto">
            <a:xfrm>
              <a:off x="8526463" y="1370013"/>
              <a:ext cx="9525" cy="4921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52"/>
                </a:cxn>
                <a:cxn ang="0">
                  <a:pos x="14" y="61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4" h="61">
                  <a:moveTo>
                    <a:pt x="0" y="6"/>
                  </a:moveTo>
                  <a:lnTo>
                    <a:pt x="2" y="52"/>
                  </a:lnTo>
                  <a:lnTo>
                    <a:pt x="14" y="61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20052" cy="1143000"/>
          </a:xfrm>
        </p:spPr>
        <p:txBody>
          <a:bodyPr/>
          <a:lstStyle/>
          <a:p>
            <a:r>
              <a:rPr lang="en-US" altLang="ko-KR" dirty="0" err="1" smtClean="0"/>
              <a:t>convertToCompleteBinaryTree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572032"/>
          </a:xfrm>
        </p:spPr>
        <p:txBody>
          <a:bodyPr/>
          <a:lstStyle/>
          <a:p>
            <a:pPr latinLnBrk="0"/>
            <a:r>
              <a:rPr lang="ko-KR" altLang="en-US" dirty="0" smtClean="0">
                <a:latin typeface="Times New Roman" pitchFamily="18" charset="0"/>
                <a:ea typeface="맑은 고딕" pitchFamily="50" charset="-127"/>
              </a:rPr>
              <a:t>리스트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ko-KR" altLang="en-US" dirty="0" smtClean="0">
                <a:latin typeface="Times New Roman" pitchFamily="18" charset="0"/>
                <a:ea typeface="맑은 고딕" pitchFamily="50" charset="-127"/>
              </a:rPr>
              <a:t>을 </a:t>
            </a:r>
            <a:r>
              <a:rPr lang="ko-KR" altLang="en-US" b="1" dirty="0" smtClean="0">
                <a:latin typeface="Times New Roman" pitchFamily="18" charset="0"/>
                <a:ea typeface="맑은 고딕" pitchFamily="50" charset="-127"/>
              </a:rPr>
              <a:t>완전이진트리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ko-KR" altLang="en-US" dirty="0" smtClean="0">
                <a:latin typeface="Times New Roman" pitchFamily="18" charset="0"/>
                <a:ea typeface="맑은 고딕" pitchFamily="50" charset="-127"/>
              </a:rPr>
              <a:t>로 전환</a:t>
            </a:r>
            <a:endParaRPr lang="en-US" altLang="ko-KR" dirty="0" smtClean="0">
              <a:latin typeface="Times New Roman" pitchFamily="18" charset="0"/>
              <a:ea typeface="맑은 고딕" pitchFamily="50" charset="-127"/>
            </a:endParaRPr>
          </a:p>
          <a:p>
            <a:pPr lvl="1" latinLnBrk="0"/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ko-KR" altLang="en-US" dirty="0" smtClean="0"/>
              <a:t>이 </a:t>
            </a:r>
            <a:r>
              <a:rPr lang="ko-KR" altLang="en-US" b="1" dirty="0" smtClean="0"/>
              <a:t>배열</a:t>
            </a:r>
            <a:r>
              <a:rPr lang="ko-KR" altLang="en-US" dirty="0" smtClean="0"/>
              <a:t>로 주어졌다면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첫번째 셀을 비운 배열에 복사</a:t>
            </a:r>
            <a:endParaRPr lang="en-US" altLang="ko-KR" dirty="0" smtClean="0"/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ko-KR" altLang="en-US" dirty="0"/>
              <a:t>이 </a:t>
            </a:r>
            <a:r>
              <a:rPr lang="ko-KR" altLang="en-US" b="1" dirty="0" smtClean="0"/>
              <a:t>연결리스트</a:t>
            </a:r>
            <a:r>
              <a:rPr lang="ko-KR" altLang="en-US" dirty="0" smtClean="0"/>
              <a:t>로 주어졌다면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전환 작업에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선형시간</a:t>
            </a:r>
            <a:r>
              <a:rPr lang="ko-KR" altLang="en-US" dirty="0" smtClean="0"/>
              <a:t> 소요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81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5906616" cy="1143000"/>
          </a:xfrm>
        </p:spPr>
        <p:txBody>
          <a:bodyPr/>
          <a:lstStyle/>
          <a:p>
            <a:r>
              <a:rPr lang="ko-KR" altLang="en-US" dirty="0"/>
              <a:t>상향식 </a:t>
            </a:r>
            <a:r>
              <a:rPr lang="ko-KR" altLang="en-US" dirty="0" err="1"/>
              <a:t>힙생성</a:t>
            </a:r>
            <a:r>
              <a:rPr lang="en-US" altLang="ko-KR" dirty="0"/>
              <a:t> 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114840" cy="4643470"/>
          </a:xfrm>
        </p:spPr>
        <p:txBody>
          <a:bodyPr/>
          <a:lstStyle/>
          <a:p>
            <a:pPr latinLnBrk="0"/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log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 </a:t>
            </a:r>
            <a:r>
              <a:rPr lang="ko-KR" altLang="en-US" dirty="0">
                <a:ea typeface="맑은 고딕" pitchFamily="50" charset="-127"/>
              </a:rPr>
              <a:t>단계만을 사용하여 주어진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dirty="0">
                <a:ea typeface="맑은 고딕" pitchFamily="50" charset="-127"/>
              </a:rPr>
              <a:t>개의 키를 저장하는 </a:t>
            </a:r>
            <a:r>
              <a:rPr lang="ko-KR" altLang="en-US" dirty="0" err="1" smtClean="0">
                <a:ea typeface="맑은 고딕" pitchFamily="50" charset="-127"/>
              </a:rPr>
              <a:t>힙</a:t>
            </a:r>
            <a:r>
              <a:rPr lang="ko-KR" altLang="en-US" dirty="0" smtClean="0">
                <a:ea typeface="맑은 고딕" pitchFamily="50" charset="-127"/>
              </a:rPr>
              <a:t> 생성 가능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단계 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dirty="0">
                <a:ea typeface="맑은 고딕" pitchFamily="50" charset="-127"/>
              </a:rPr>
              <a:t>에서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각각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b="1" i="1" baseline="30000" dirty="0">
                <a:latin typeface="Times New Roman" pitchFamily="18" charset="0"/>
                <a:ea typeface="맑은 고딕" pitchFamily="50" charset="-127"/>
              </a:rPr>
              <a:t>i </a:t>
            </a:r>
            <a:r>
              <a:rPr lang="en-US" altLang="ko-KR" dirty="0">
                <a:latin typeface="Symbol" pitchFamily="18" charset="2"/>
                <a:ea typeface="맑은 고딕" pitchFamily="50" charset="-127"/>
              </a:rPr>
              <a:t>-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ko-KR" altLang="en-US" dirty="0">
                <a:ea typeface="맑은 고딕" pitchFamily="50" charset="-127"/>
              </a:rPr>
              <a:t>개의 키를 가진 두 개의 </a:t>
            </a:r>
            <a:r>
              <a:rPr lang="ko-KR" altLang="en-US" dirty="0" err="1">
                <a:ea typeface="맑은 고딕" pitchFamily="50" charset="-127"/>
              </a:rPr>
              <a:t>힙을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b="1" i="1" baseline="30000" dirty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baseline="30000" dirty="0">
                <a:latin typeface="Symbol" pitchFamily="18" charset="2"/>
                <a:ea typeface="맑은 고딕" pitchFamily="50" charset="-127"/>
              </a:rPr>
              <a:t>+</a:t>
            </a:r>
            <a:r>
              <a:rPr lang="en-US" altLang="ko-KR" baseline="30000" dirty="0">
                <a:latin typeface="Times New Roman" pitchFamily="18" charset="0"/>
                <a:ea typeface="맑은 고딕" pitchFamily="50" charset="-127"/>
              </a:rPr>
              <a:t>1 </a:t>
            </a:r>
            <a:r>
              <a:rPr lang="en-US" altLang="ko-KR" dirty="0">
                <a:latin typeface="Symbol" pitchFamily="18" charset="2"/>
                <a:ea typeface="맑은 고딕" pitchFamily="50" charset="-127"/>
              </a:rPr>
              <a:t>-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ko-KR" altLang="en-US" dirty="0">
                <a:ea typeface="맑은 고딕" pitchFamily="50" charset="-127"/>
              </a:rPr>
              <a:t>개의 키를 가진 </a:t>
            </a:r>
            <a:r>
              <a:rPr lang="ko-KR" altLang="en-US" dirty="0" err="1">
                <a:ea typeface="맑은 고딕" pitchFamily="50" charset="-127"/>
              </a:rPr>
              <a:t>힙으로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ko-KR" altLang="en-US" b="1" dirty="0" smtClean="0">
                <a:ea typeface="맑은 고딕" pitchFamily="50" charset="-127"/>
              </a:rPr>
              <a:t>합병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32</a:t>
            </a:fld>
            <a:endParaRPr lang="en-US" altLang="ko-KR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5357813" y="2209800"/>
            <a:ext cx="990600" cy="838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b="1" i="1" baseline="30000" dirty="0">
                <a:latin typeface="Times New Roman" pitchFamily="18" charset="0"/>
                <a:ea typeface="맑은 고딕" pitchFamily="50" charset="-127"/>
              </a:rPr>
              <a:t>i </a:t>
            </a:r>
            <a:r>
              <a:rPr lang="en-US" altLang="ko-KR" sz="2000" dirty="0">
                <a:latin typeface="Symbol" pitchFamily="18" charset="2"/>
                <a:ea typeface="맑은 고딕" pitchFamily="50" charset="-127"/>
              </a:rPr>
              <a:t>-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6881813" y="2209800"/>
            <a:ext cx="990600" cy="838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b="1" i="1" baseline="30000" dirty="0">
                <a:latin typeface="Times New Roman" pitchFamily="18" charset="0"/>
                <a:ea typeface="맑은 고딕" pitchFamily="50" charset="-127"/>
              </a:rPr>
              <a:t>i </a:t>
            </a:r>
            <a:r>
              <a:rPr lang="en-US" altLang="ko-KR" sz="2000" dirty="0">
                <a:latin typeface="Symbol" pitchFamily="18" charset="2"/>
                <a:ea typeface="맑은 고딕" pitchFamily="50" charset="-127"/>
              </a:rPr>
              <a:t>-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sp>
        <p:nvSpPr>
          <p:cNvPr id="11" name="Freeform 21"/>
          <p:cNvSpPr>
            <a:spLocks/>
          </p:cNvSpPr>
          <p:nvPr/>
        </p:nvSpPr>
        <p:spPr bwMode="auto">
          <a:xfrm>
            <a:off x="4786314" y="4214818"/>
            <a:ext cx="3684587" cy="1771650"/>
          </a:xfrm>
          <a:custGeom>
            <a:avLst/>
            <a:gdLst>
              <a:gd name="T0" fmla="*/ 857 w 2321"/>
              <a:gd name="T1" fmla="*/ 147 h 1116"/>
              <a:gd name="T2" fmla="*/ 210 w 2321"/>
              <a:gd name="T3" fmla="*/ 981 h 1116"/>
              <a:gd name="T4" fmla="*/ 2119 w 2321"/>
              <a:gd name="T5" fmla="*/ 975 h 1116"/>
              <a:gd name="T6" fmla="*/ 1424 w 2321"/>
              <a:gd name="T7" fmla="*/ 138 h 1116"/>
              <a:gd name="T8" fmla="*/ 857 w 2321"/>
              <a:gd name="T9" fmla="*/ 147 h 11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21"/>
              <a:gd name="T16" fmla="*/ 0 h 1116"/>
              <a:gd name="T17" fmla="*/ 2321 w 2321"/>
              <a:gd name="T18" fmla="*/ 1116 h 11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21" h="1116">
                <a:moveTo>
                  <a:pt x="857" y="147"/>
                </a:moveTo>
                <a:cubicBezTo>
                  <a:pt x="722" y="227"/>
                  <a:pt x="0" y="843"/>
                  <a:pt x="210" y="981"/>
                </a:cubicBezTo>
                <a:cubicBezTo>
                  <a:pt x="414" y="1113"/>
                  <a:pt x="1916" y="1116"/>
                  <a:pt x="2119" y="975"/>
                </a:cubicBezTo>
                <a:cubicBezTo>
                  <a:pt x="2321" y="835"/>
                  <a:pt x="1634" y="276"/>
                  <a:pt x="1424" y="138"/>
                </a:cubicBezTo>
                <a:cubicBezTo>
                  <a:pt x="1214" y="0"/>
                  <a:pt x="992" y="67"/>
                  <a:pt x="857" y="147"/>
                </a:cubicBezTo>
                <a:close/>
              </a:path>
            </a:pathLst>
          </a:custGeom>
          <a:solidFill>
            <a:srgbClr val="F8F0D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5395926" y="4886332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6919926" y="4886332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AutoShape 15"/>
          <p:cNvCxnSpPr>
            <a:cxnSpLocks noChangeShapeType="1"/>
            <a:stCxn id="14" idx="3"/>
            <a:endCxn id="12" idx="0"/>
          </p:cNvCxnSpPr>
          <p:nvPr/>
        </p:nvCxnSpPr>
        <p:spPr bwMode="auto">
          <a:xfrm flipH="1">
            <a:off x="5891226" y="4699007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6"/>
          <p:cNvCxnSpPr>
            <a:cxnSpLocks noChangeShapeType="1"/>
            <a:stCxn id="14" idx="5"/>
            <a:endCxn id="13" idx="0"/>
          </p:cNvCxnSpPr>
          <p:nvPr/>
        </p:nvCxnSpPr>
        <p:spPr bwMode="auto">
          <a:xfrm>
            <a:off x="6761176" y="4699007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6143636" y="4889507"/>
            <a:ext cx="107157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b="1" i="1" baseline="30000" dirty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baseline="30000" dirty="0">
                <a:latin typeface="Symbol" pitchFamily="18" charset="2"/>
                <a:ea typeface="맑은 고딕" pitchFamily="50" charset="-127"/>
              </a:rPr>
              <a:t>+</a:t>
            </a:r>
            <a:r>
              <a:rPr lang="en-US" altLang="ko-KR" baseline="30000" dirty="0">
                <a:latin typeface="Times New Roman" pitchFamily="18" charset="0"/>
                <a:ea typeface="맑은 고딕" pitchFamily="50" charset="-127"/>
              </a:rPr>
              <a:t>1 </a:t>
            </a:r>
            <a:r>
              <a:rPr lang="en-US" altLang="ko-KR" dirty="0">
                <a:latin typeface="Symbol" pitchFamily="18" charset="2"/>
                <a:ea typeface="맑은 고딕" pitchFamily="50" charset="-127"/>
              </a:rPr>
              <a:t>-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sp>
        <p:nvSpPr>
          <p:cNvPr id="18" name="위쪽 화살표 68"/>
          <p:cNvSpPr>
            <a:spLocks noChangeArrowheads="1"/>
          </p:cNvSpPr>
          <p:nvPr/>
        </p:nvSpPr>
        <p:spPr bwMode="auto">
          <a:xfrm rot="10800000">
            <a:off x="6429388" y="3357562"/>
            <a:ext cx="381000" cy="685800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500826" y="4429132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두 개의 힙을 합병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643338" cy="4572032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두 개의 </a:t>
            </a:r>
            <a:r>
              <a:rPr lang="ko-KR" altLang="en-US" dirty="0" err="1">
                <a:ea typeface="맑은 고딕" pitchFamily="50" charset="-127"/>
              </a:rPr>
              <a:t>힙과</a:t>
            </a:r>
            <a:r>
              <a:rPr lang="ko-KR" altLang="en-US" dirty="0">
                <a:ea typeface="맑은 고딕" pitchFamily="50" charset="-127"/>
              </a:rPr>
              <a:t> 키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dirty="0">
                <a:ea typeface="맑은 고딕" pitchFamily="50" charset="-127"/>
              </a:rPr>
              <a:t>가 주어졌을 때</a:t>
            </a:r>
            <a:r>
              <a:rPr lang="en-US" altLang="ko-KR" dirty="0">
                <a:ea typeface="맑은 고딕" pitchFamily="50" charset="-127"/>
              </a:rPr>
              <a:t>,</a:t>
            </a:r>
            <a:endParaRPr lang="en-US" altLang="ko-KR" b="1" i="1" dirty="0">
              <a:latin typeface="Times New Roman" pitchFamily="18" charset="0"/>
              <a:ea typeface="맑은 고딕" pitchFamily="50" charset="-127"/>
            </a:endParaRPr>
          </a:p>
          <a:p>
            <a:pPr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dirty="0">
                <a:ea typeface="맑은 고딕" pitchFamily="50" charset="-127"/>
              </a:rPr>
              <a:t>를 저장한 노드를 루트로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두 개의 </a:t>
            </a:r>
            <a:r>
              <a:rPr lang="ko-KR" altLang="en-US" dirty="0" err="1">
                <a:ea typeface="맑은 고딕" pitchFamily="50" charset="-127"/>
              </a:rPr>
              <a:t>힙을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ko-KR" altLang="en-US" dirty="0" err="1">
                <a:ea typeface="맑은 고딕" pitchFamily="50" charset="-127"/>
              </a:rPr>
              <a:t>부트리로</a:t>
            </a:r>
            <a:r>
              <a:rPr lang="ko-KR" altLang="en-US" dirty="0">
                <a:ea typeface="맑은 고딕" pitchFamily="50" charset="-127"/>
              </a:rPr>
              <a:t> 하는 새 </a:t>
            </a:r>
            <a:r>
              <a:rPr lang="ko-KR" altLang="en-US" dirty="0" err="1">
                <a:ea typeface="맑은 고딕" pitchFamily="50" charset="-127"/>
              </a:rPr>
              <a:t>힙을</a:t>
            </a:r>
            <a:r>
              <a:rPr lang="ko-KR" altLang="en-US" dirty="0">
                <a:ea typeface="맑은 고딕" pitchFamily="50" charset="-127"/>
              </a:rPr>
              <a:t> 생성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b="1" dirty="0" err="1">
                <a:ea typeface="맑은 고딕" pitchFamily="50" charset="-127"/>
              </a:rPr>
              <a:t>힙순서</a:t>
            </a:r>
            <a:r>
              <a:rPr lang="ko-KR" altLang="en-US" b="1" dirty="0">
                <a:ea typeface="맑은 고딕" pitchFamily="50" charset="-127"/>
              </a:rPr>
              <a:t> 속성</a:t>
            </a:r>
            <a:r>
              <a:rPr lang="ko-KR" altLang="en-US" dirty="0">
                <a:ea typeface="맑은 고딕" pitchFamily="50" charset="-127"/>
              </a:rPr>
              <a:t>을 복구하기 위해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downheap</a:t>
            </a:r>
            <a:r>
              <a:rPr lang="ko-KR" altLang="en-US" dirty="0">
                <a:ea typeface="맑은 고딕" pitchFamily="50" charset="-127"/>
              </a:rPr>
              <a:t>을 수행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33</a:t>
            </a:fld>
            <a:endParaRPr lang="en-US" altLang="ko-KR"/>
          </a:p>
        </p:txBody>
      </p:sp>
      <p:cxnSp>
        <p:nvCxnSpPr>
          <p:cNvPr id="8" name="AutoShape 5"/>
          <p:cNvCxnSpPr>
            <a:cxnSpLocks noChangeShapeType="1"/>
            <a:stCxn id="7" idx="3"/>
            <a:endCxn id="10" idx="7"/>
          </p:cNvCxnSpPr>
          <p:nvPr/>
        </p:nvCxnSpPr>
        <p:spPr bwMode="auto">
          <a:xfrm flipH="1">
            <a:off x="5651520" y="3121011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AutoShape 6"/>
          <p:cNvCxnSpPr>
            <a:cxnSpLocks noChangeShapeType="1"/>
            <a:stCxn id="23" idx="1"/>
            <a:endCxn id="7" idx="5"/>
          </p:cNvCxnSpPr>
          <p:nvPr/>
        </p:nvCxnSpPr>
        <p:spPr bwMode="auto">
          <a:xfrm flipH="1" flipV="1">
            <a:off x="6740545" y="3121011"/>
            <a:ext cx="801688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408633" y="3314686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930920" y="3770299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12" name="Rectangle 10"/>
          <p:cNvSpPr>
            <a:spLocks noChangeAspect="1" noChangeArrowheads="1"/>
          </p:cNvSpPr>
          <p:nvPr/>
        </p:nvSpPr>
        <p:spPr bwMode="auto">
          <a:xfrm>
            <a:off x="5711845" y="4283061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1"/>
          <p:cNvSpPr>
            <a:spLocks noChangeAspect="1" noChangeArrowheads="1"/>
          </p:cNvSpPr>
          <p:nvPr/>
        </p:nvSpPr>
        <p:spPr bwMode="auto">
          <a:xfrm>
            <a:off x="6232545" y="4283061"/>
            <a:ext cx="206375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AutoShape 12"/>
          <p:cNvCxnSpPr>
            <a:cxnSpLocks noChangeShapeType="1"/>
            <a:stCxn id="13" idx="0"/>
            <a:endCxn id="11" idx="5"/>
          </p:cNvCxnSpPr>
          <p:nvPr/>
        </p:nvCxnSpPr>
        <p:spPr bwMode="auto">
          <a:xfrm flipH="1" flipV="1">
            <a:off x="6175395" y="4019536"/>
            <a:ext cx="160338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3"/>
          <p:cNvCxnSpPr>
            <a:cxnSpLocks noChangeShapeType="1"/>
            <a:stCxn id="12" idx="0"/>
            <a:endCxn id="11" idx="3"/>
          </p:cNvCxnSpPr>
          <p:nvPr/>
        </p:nvCxnSpPr>
        <p:spPr bwMode="auto">
          <a:xfrm flipV="1">
            <a:off x="5815033" y="4019536"/>
            <a:ext cx="158750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/>
          <p:cNvCxnSpPr>
            <a:cxnSpLocks noChangeShapeType="1"/>
            <a:stCxn id="18" idx="7"/>
            <a:endCxn id="10" idx="3"/>
          </p:cNvCxnSpPr>
          <p:nvPr/>
        </p:nvCxnSpPr>
        <p:spPr bwMode="auto">
          <a:xfrm flipV="1">
            <a:off x="5129233" y="3565511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/>
          <p:cNvCxnSpPr>
            <a:cxnSpLocks noChangeShapeType="1"/>
            <a:stCxn id="11" idx="1"/>
            <a:endCxn id="10" idx="5"/>
          </p:cNvCxnSpPr>
          <p:nvPr/>
        </p:nvCxnSpPr>
        <p:spPr bwMode="auto">
          <a:xfrm flipH="1" flipV="1">
            <a:off x="5651520" y="3565511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4886345" y="377029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</a:p>
        </p:txBody>
      </p:sp>
      <p:sp>
        <p:nvSpPr>
          <p:cNvPr id="19" name="Rectangle 17"/>
          <p:cNvSpPr>
            <a:spLocks noChangeAspect="1" noChangeArrowheads="1"/>
          </p:cNvSpPr>
          <p:nvPr/>
        </p:nvSpPr>
        <p:spPr bwMode="auto">
          <a:xfrm>
            <a:off x="4664095" y="4283061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Rectangle 18"/>
          <p:cNvSpPr>
            <a:spLocks noChangeAspect="1" noChangeArrowheads="1"/>
          </p:cNvSpPr>
          <p:nvPr/>
        </p:nvSpPr>
        <p:spPr bwMode="auto">
          <a:xfrm>
            <a:off x="5186383" y="4283061"/>
            <a:ext cx="204787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AutoShape 19"/>
          <p:cNvCxnSpPr>
            <a:cxnSpLocks noChangeShapeType="1"/>
            <a:stCxn id="20" idx="0"/>
            <a:endCxn id="18" idx="5"/>
          </p:cNvCxnSpPr>
          <p:nvPr/>
        </p:nvCxnSpPr>
        <p:spPr bwMode="auto">
          <a:xfrm flipH="1" flipV="1">
            <a:off x="5129233" y="4019536"/>
            <a:ext cx="160337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20"/>
          <p:cNvCxnSpPr>
            <a:cxnSpLocks noChangeShapeType="1"/>
            <a:stCxn id="19" idx="0"/>
            <a:endCxn id="18" idx="3"/>
          </p:cNvCxnSpPr>
          <p:nvPr/>
        </p:nvCxnSpPr>
        <p:spPr bwMode="auto">
          <a:xfrm flipV="1">
            <a:off x="4767283" y="4019536"/>
            <a:ext cx="160337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7500958" y="3316274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8023245" y="3771886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25" name="Rectangle 24"/>
          <p:cNvSpPr>
            <a:spLocks noChangeAspect="1" noChangeArrowheads="1"/>
          </p:cNvSpPr>
          <p:nvPr/>
        </p:nvSpPr>
        <p:spPr bwMode="auto">
          <a:xfrm>
            <a:off x="7804170" y="4284649"/>
            <a:ext cx="204788" cy="2047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25"/>
          <p:cNvSpPr>
            <a:spLocks noChangeAspect="1" noChangeArrowheads="1"/>
          </p:cNvSpPr>
          <p:nvPr/>
        </p:nvSpPr>
        <p:spPr bwMode="auto">
          <a:xfrm>
            <a:off x="8324870" y="4284649"/>
            <a:ext cx="206375" cy="2047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AutoShape 26"/>
          <p:cNvCxnSpPr>
            <a:cxnSpLocks noChangeShapeType="1"/>
            <a:stCxn id="26" idx="0"/>
            <a:endCxn id="24" idx="5"/>
          </p:cNvCxnSpPr>
          <p:nvPr/>
        </p:nvCxnSpPr>
        <p:spPr bwMode="auto">
          <a:xfrm flipH="1" flipV="1">
            <a:off x="8267720" y="4021124"/>
            <a:ext cx="160338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7"/>
          <p:cNvCxnSpPr>
            <a:cxnSpLocks noChangeShapeType="1"/>
            <a:stCxn id="25" idx="0"/>
            <a:endCxn id="24" idx="3"/>
          </p:cNvCxnSpPr>
          <p:nvPr/>
        </p:nvCxnSpPr>
        <p:spPr bwMode="auto">
          <a:xfrm flipV="1">
            <a:off x="7907358" y="4021124"/>
            <a:ext cx="158750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28"/>
          <p:cNvCxnSpPr>
            <a:cxnSpLocks noChangeShapeType="1"/>
            <a:stCxn id="31" idx="7"/>
            <a:endCxn id="23" idx="3"/>
          </p:cNvCxnSpPr>
          <p:nvPr/>
        </p:nvCxnSpPr>
        <p:spPr bwMode="auto">
          <a:xfrm flipV="1">
            <a:off x="7221558" y="3567099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29"/>
          <p:cNvCxnSpPr>
            <a:cxnSpLocks noChangeShapeType="1"/>
            <a:stCxn id="24" idx="1"/>
            <a:endCxn id="23" idx="5"/>
          </p:cNvCxnSpPr>
          <p:nvPr/>
        </p:nvCxnSpPr>
        <p:spPr bwMode="auto">
          <a:xfrm flipH="1" flipV="1">
            <a:off x="7743845" y="3567099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978670" y="3771886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10</a:t>
            </a:r>
          </a:p>
        </p:txBody>
      </p:sp>
      <p:sp>
        <p:nvSpPr>
          <p:cNvPr id="32" name="Rectangle 31"/>
          <p:cNvSpPr>
            <a:spLocks noChangeAspect="1" noChangeArrowheads="1"/>
          </p:cNvSpPr>
          <p:nvPr/>
        </p:nvSpPr>
        <p:spPr bwMode="auto">
          <a:xfrm>
            <a:off x="6756420" y="4284649"/>
            <a:ext cx="204788" cy="2047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32"/>
          <p:cNvSpPr>
            <a:spLocks noChangeAspect="1" noChangeArrowheads="1"/>
          </p:cNvSpPr>
          <p:nvPr/>
        </p:nvSpPr>
        <p:spPr bwMode="auto">
          <a:xfrm>
            <a:off x="7278708" y="4284649"/>
            <a:ext cx="204787" cy="2047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AutoShape 33"/>
          <p:cNvCxnSpPr>
            <a:cxnSpLocks noChangeShapeType="1"/>
            <a:stCxn id="33" idx="0"/>
            <a:endCxn id="31" idx="5"/>
          </p:cNvCxnSpPr>
          <p:nvPr/>
        </p:nvCxnSpPr>
        <p:spPr bwMode="auto">
          <a:xfrm flipH="1" flipV="1">
            <a:off x="7221558" y="4021124"/>
            <a:ext cx="160337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4"/>
          <p:cNvCxnSpPr>
            <a:cxnSpLocks noChangeShapeType="1"/>
            <a:stCxn id="32" idx="0"/>
            <a:endCxn id="31" idx="3"/>
          </p:cNvCxnSpPr>
          <p:nvPr/>
        </p:nvCxnSpPr>
        <p:spPr bwMode="auto">
          <a:xfrm flipV="1">
            <a:off x="6859608" y="4021124"/>
            <a:ext cx="160337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9"/>
          <p:cNvSpPr>
            <a:spLocks noChangeArrowheads="1"/>
          </p:cNvSpPr>
          <p:nvPr/>
        </p:nvSpPr>
        <p:spPr bwMode="auto">
          <a:xfrm>
            <a:off x="5408633" y="1498586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</a:p>
        </p:txBody>
      </p:sp>
      <p:sp>
        <p:nvSpPr>
          <p:cNvPr id="38" name="Oval 40"/>
          <p:cNvSpPr>
            <a:spLocks noChangeArrowheads="1"/>
          </p:cNvSpPr>
          <p:nvPr/>
        </p:nvSpPr>
        <p:spPr bwMode="auto">
          <a:xfrm>
            <a:off x="5930920" y="1954199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39" name="Rectangle 41"/>
          <p:cNvSpPr>
            <a:spLocks noChangeAspect="1" noChangeArrowheads="1"/>
          </p:cNvSpPr>
          <p:nvPr/>
        </p:nvSpPr>
        <p:spPr bwMode="auto">
          <a:xfrm>
            <a:off x="5711845" y="2466961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Rectangle 42"/>
          <p:cNvSpPr>
            <a:spLocks noChangeAspect="1" noChangeArrowheads="1"/>
          </p:cNvSpPr>
          <p:nvPr/>
        </p:nvSpPr>
        <p:spPr bwMode="auto">
          <a:xfrm>
            <a:off x="6232545" y="2466961"/>
            <a:ext cx="206375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AutoShape 43"/>
          <p:cNvCxnSpPr>
            <a:cxnSpLocks noChangeShapeType="1"/>
            <a:stCxn id="40" idx="0"/>
            <a:endCxn id="38" idx="5"/>
          </p:cNvCxnSpPr>
          <p:nvPr/>
        </p:nvCxnSpPr>
        <p:spPr bwMode="auto">
          <a:xfrm flipH="1" flipV="1">
            <a:off x="6175395" y="2203436"/>
            <a:ext cx="160338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44"/>
          <p:cNvCxnSpPr>
            <a:cxnSpLocks noChangeShapeType="1"/>
            <a:stCxn id="39" idx="0"/>
            <a:endCxn id="38" idx="3"/>
          </p:cNvCxnSpPr>
          <p:nvPr/>
        </p:nvCxnSpPr>
        <p:spPr bwMode="auto">
          <a:xfrm flipV="1">
            <a:off x="5815033" y="2203436"/>
            <a:ext cx="158750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AutoShape 45"/>
          <p:cNvCxnSpPr>
            <a:cxnSpLocks noChangeShapeType="1"/>
            <a:stCxn id="45" idx="7"/>
            <a:endCxn id="37" idx="3"/>
          </p:cNvCxnSpPr>
          <p:nvPr/>
        </p:nvCxnSpPr>
        <p:spPr bwMode="auto">
          <a:xfrm flipV="1">
            <a:off x="5129233" y="1749411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46"/>
          <p:cNvCxnSpPr>
            <a:cxnSpLocks noChangeShapeType="1"/>
            <a:stCxn id="38" idx="1"/>
            <a:endCxn id="37" idx="5"/>
          </p:cNvCxnSpPr>
          <p:nvPr/>
        </p:nvCxnSpPr>
        <p:spPr bwMode="auto">
          <a:xfrm flipH="1" flipV="1">
            <a:off x="5651520" y="1749411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47"/>
          <p:cNvSpPr>
            <a:spLocks noChangeArrowheads="1"/>
          </p:cNvSpPr>
          <p:nvPr/>
        </p:nvSpPr>
        <p:spPr bwMode="auto">
          <a:xfrm>
            <a:off x="4886345" y="195419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</a:p>
        </p:txBody>
      </p:sp>
      <p:sp>
        <p:nvSpPr>
          <p:cNvPr id="46" name="Rectangle 48"/>
          <p:cNvSpPr>
            <a:spLocks noChangeAspect="1" noChangeArrowheads="1"/>
          </p:cNvSpPr>
          <p:nvPr/>
        </p:nvSpPr>
        <p:spPr bwMode="auto">
          <a:xfrm>
            <a:off x="4664095" y="2466961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49"/>
          <p:cNvSpPr>
            <a:spLocks noChangeAspect="1" noChangeArrowheads="1"/>
          </p:cNvSpPr>
          <p:nvPr/>
        </p:nvSpPr>
        <p:spPr bwMode="auto">
          <a:xfrm>
            <a:off x="5186383" y="2466961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8" name="AutoShape 50"/>
          <p:cNvCxnSpPr>
            <a:cxnSpLocks noChangeShapeType="1"/>
            <a:stCxn id="47" idx="0"/>
            <a:endCxn id="45" idx="5"/>
          </p:cNvCxnSpPr>
          <p:nvPr/>
        </p:nvCxnSpPr>
        <p:spPr bwMode="auto">
          <a:xfrm flipH="1" flipV="1">
            <a:off x="5129233" y="2203436"/>
            <a:ext cx="160338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AutoShape 51"/>
          <p:cNvCxnSpPr>
            <a:cxnSpLocks noChangeShapeType="1"/>
            <a:stCxn id="46" idx="0"/>
            <a:endCxn id="45" idx="3"/>
          </p:cNvCxnSpPr>
          <p:nvPr/>
        </p:nvCxnSpPr>
        <p:spPr bwMode="auto">
          <a:xfrm flipV="1">
            <a:off x="4767283" y="2203436"/>
            <a:ext cx="160338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Oval 53"/>
          <p:cNvSpPr>
            <a:spLocks noChangeArrowheads="1"/>
          </p:cNvSpPr>
          <p:nvPr/>
        </p:nvSpPr>
        <p:spPr bwMode="auto">
          <a:xfrm>
            <a:off x="7500958" y="150017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51" name="Oval 54"/>
          <p:cNvSpPr>
            <a:spLocks noChangeArrowheads="1"/>
          </p:cNvSpPr>
          <p:nvPr/>
        </p:nvSpPr>
        <p:spPr bwMode="auto">
          <a:xfrm>
            <a:off x="8023245" y="1955786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52" name="Rectangle 55"/>
          <p:cNvSpPr>
            <a:spLocks noChangeAspect="1" noChangeArrowheads="1"/>
          </p:cNvSpPr>
          <p:nvPr/>
        </p:nvSpPr>
        <p:spPr bwMode="auto">
          <a:xfrm>
            <a:off x="7804170" y="2468549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Rectangle 56"/>
          <p:cNvSpPr>
            <a:spLocks noChangeAspect="1" noChangeArrowheads="1"/>
          </p:cNvSpPr>
          <p:nvPr/>
        </p:nvSpPr>
        <p:spPr bwMode="auto">
          <a:xfrm>
            <a:off x="8324870" y="2468549"/>
            <a:ext cx="206375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AutoShape 57"/>
          <p:cNvCxnSpPr>
            <a:cxnSpLocks noChangeShapeType="1"/>
            <a:stCxn id="53" idx="0"/>
            <a:endCxn id="51" idx="5"/>
          </p:cNvCxnSpPr>
          <p:nvPr/>
        </p:nvCxnSpPr>
        <p:spPr bwMode="auto">
          <a:xfrm flipH="1" flipV="1">
            <a:off x="8267720" y="2205024"/>
            <a:ext cx="160338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5" name="AutoShape 58"/>
          <p:cNvCxnSpPr>
            <a:cxnSpLocks noChangeShapeType="1"/>
            <a:stCxn id="52" idx="0"/>
            <a:endCxn id="51" idx="3"/>
          </p:cNvCxnSpPr>
          <p:nvPr/>
        </p:nvCxnSpPr>
        <p:spPr bwMode="auto">
          <a:xfrm flipV="1">
            <a:off x="7907358" y="2205024"/>
            <a:ext cx="158750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AutoShape 59"/>
          <p:cNvCxnSpPr>
            <a:cxnSpLocks noChangeShapeType="1"/>
            <a:stCxn id="58" idx="7"/>
            <a:endCxn id="50" idx="3"/>
          </p:cNvCxnSpPr>
          <p:nvPr/>
        </p:nvCxnSpPr>
        <p:spPr bwMode="auto">
          <a:xfrm flipV="1">
            <a:off x="7221558" y="1750999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AutoShape 60"/>
          <p:cNvCxnSpPr>
            <a:cxnSpLocks noChangeShapeType="1"/>
            <a:stCxn id="51" idx="1"/>
            <a:endCxn id="50" idx="5"/>
          </p:cNvCxnSpPr>
          <p:nvPr/>
        </p:nvCxnSpPr>
        <p:spPr bwMode="auto">
          <a:xfrm flipH="1" flipV="1">
            <a:off x="7743845" y="1750999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8" name="Oval 61"/>
          <p:cNvSpPr>
            <a:spLocks noChangeArrowheads="1"/>
          </p:cNvSpPr>
          <p:nvPr/>
        </p:nvSpPr>
        <p:spPr bwMode="auto">
          <a:xfrm>
            <a:off x="6978670" y="1955786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10</a:t>
            </a:r>
          </a:p>
        </p:txBody>
      </p:sp>
      <p:sp>
        <p:nvSpPr>
          <p:cNvPr id="59" name="Rectangle 62"/>
          <p:cNvSpPr>
            <a:spLocks noChangeAspect="1" noChangeArrowheads="1"/>
          </p:cNvSpPr>
          <p:nvPr/>
        </p:nvSpPr>
        <p:spPr bwMode="auto">
          <a:xfrm>
            <a:off x="6756420" y="2468549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Rectangle 63"/>
          <p:cNvSpPr>
            <a:spLocks noChangeAspect="1" noChangeArrowheads="1"/>
          </p:cNvSpPr>
          <p:nvPr/>
        </p:nvSpPr>
        <p:spPr bwMode="auto">
          <a:xfrm>
            <a:off x="7278708" y="2468549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AutoShape 64"/>
          <p:cNvCxnSpPr>
            <a:cxnSpLocks noChangeShapeType="1"/>
            <a:stCxn id="60" idx="0"/>
            <a:endCxn id="58" idx="5"/>
          </p:cNvCxnSpPr>
          <p:nvPr/>
        </p:nvCxnSpPr>
        <p:spPr bwMode="auto">
          <a:xfrm flipH="1" flipV="1">
            <a:off x="7221558" y="2205024"/>
            <a:ext cx="160338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" name="AutoShape 65"/>
          <p:cNvCxnSpPr>
            <a:cxnSpLocks noChangeShapeType="1"/>
            <a:stCxn id="59" idx="0"/>
            <a:endCxn id="58" idx="3"/>
          </p:cNvCxnSpPr>
          <p:nvPr/>
        </p:nvCxnSpPr>
        <p:spPr bwMode="auto">
          <a:xfrm flipV="1">
            <a:off x="6859608" y="2205024"/>
            <a:ext cx="160338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" name="AutoShape 70"/>
          <p:cNvCxnSpPr>
            <a:cxnSpLocks noChangeShapeType="1"/>
            <a:stCxn id="63" idx="3"/>
            <a:endCxn id="66" idx="7"/>
          </p:cNvCxnSpPr>
          <p:nvPr/>
        </p:nvCxnSpPr>
        <p:spPr bwMode="auto">
          <a:xfrm flipH="1">
            <a:off x="5651520" y="4938699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71"/>
          <p:cNvCxnSpPr>
            <a:cxnSpLocks noChangeShapeType="1"/>
            <a:stCxn id="79" idx="1"/>
            <a:endCxn id="63" idx="5"/>
          </p:cNvCxnSpPr>
          <p:nvPr/>
        </p:nvCxnSpPr>
        <p:spPr bwMode="auto">
          <a:xfrm flipH="1" flipV="1">
            <a:off x="6740545" y="4938699"/>
            <a:ext cx="801688" cy="2174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66" name="Oval 72"/>
          <p:cNvSpPr>
            <a:spLocks noChangeArrowheads="1"/>
          </p:cNvSpPr>
          <p:nvPr/>
        </p:nvSpPr>
        <p:spPr bwMode="auto">
          <a:xfrm>
            <a:off x="5408633" y="5132374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</a:p>
        </p:txBody>
      </p:sp>
      <p:sp>
        <p:nvSpPr>
          <p:cNvPr id="67" name="Oval 73"/>
          <p:cNvSpPr>
            <a:spLocks noChangeArrowheads="1"/>
          </p:cNvSpPr>
          <p:nvPr/>
        </p:nvSpPr>
        <p:spPr bwMode="auto">
          <a:xfrm>
            <a:off x="5930920" y="5587986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68" name="Rectangle 74"/>
          <p:cNvSpPr>
            <a:spLocks noChangeAspect="1" noChangeArrowheads="1"/>
          </p:cNvSpPr>
          <p:nvPr/>
        </p:nvSpPr>
        <p:spPr bwMode="auto">
          <a:xfrm>
            <a:off x="5711845" y="6100749"/>
            <a:ext cx="204788" cy="2047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Rectangle 75"/>
          <p:cNvSpPr>
            <a:spLocks noChangeAspect="1" noChangeArrowheads="1"/>
          </p:cNvSpPr>
          <p:nvPr/>
        </p:nvSpPr>
        <p:spPr bwMode="auto">
          <a:xfrm>
            <a:off x="6232545" y="6100749"/>
            <a:ext cx="206375" cy="2047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0" name="AutoShape 76"/>
          <p:cNvCxnSpPr>
            <a:cxnSpLocks noChangeShapeType="1"/>
            <a:stCxn id="69" idx="0"/>
            <a:endCxn id="67" idx="5"/>
          </p:cNvCxnSpPr>
          <p:nvPr/>
        </p:nvCxnSpPr>
        <p:spPr bwMode="auto">
          <a:xfrm flipH="1" flipV="1">
            <a:off x="6175395" y="5841986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" name="AutoShape 77"/>
          <p:cNvCxnSpPr>
            <a:cxnSpLocks noChangeShapeType="1"/>
            <a:stCxn id="68" idx="0"/>
            <a:endCxn id="67" idx="3"/>
          </p:cNvCxnSpPr>
          <p:nvPr/>
        </p:nvCxnSpPr>
        <p:spPr bwMode="auto">
          <a:xfrm flipV="1">
            <a:off x="5815033" y="5841986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" name="AutoShape 78"/>
          <p:cNvCxnSpPr>
            <a:cxnSpLocks noChangeShapeType="1"/>
            <a:stCxn id="74" idx="7"/>
            <a:endCxn id="66" idx="3"/>
          </p:cNvCxnSpPr>
          <p:nvPr/>
        </p:nvCxnSpPr>
        <p:spPr bwMode="auto">
          <a:xfrm flipV="1">
            <a:off x="5129233" y="5386374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AutoShape 79"/>
          <p:cNvCxnSpPr>
            <a:cxnSpLocks noChangeShapeType="1"/>
            <a:stCxn id="67" idx="1"/>
            <a:endCxn id="66" idx="5"/>
          </p:cNvCxnSpPr>
          <p:nvPr/>
        </p:nvCxnSpPr>
        <p:spPr bwMode="auto">
          <a:xfrm flipH="1" flipV="1">
            <a:off x="5651520" y="5386374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Oval 80"/>
          <p:cNvSpPr>
            <a:spLocks noChangeArrowheads="1"/>
          </p:cNvSpPr>
          <p:nvPr/>
        </p:nvSpPr>
        <p:spPr bwMode="auto">
          <a:xfrm>
            <a:off x="4886345" y="5587986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</a:p>
        </p:txBody>
      </p:sp>
      <p:sp>
        <p:nvSpPr>
          <p:cNvPr id="75" name="Rectangle 81"/>
          <p:cNvSpPr>
            <a:spLocks noChangeAspect="1" noChangeArrowheads="1"/>
          </p:cNvSpPr>
          <p:nvPr/>
        </p:nvSpPr>
        <p:spPr bwMode="auto">
          <a:xfrm>
            <a:off x="4664095" y="6100749"/>
            <a:ext cx="204788" cy="2047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82"/>
          <p:cNvSpPr>
            <a:spLocks noChangeAspect="1" noChangeArrowheads="1"/>
          </p:cNvSpPr>
          <p:nvPr/>
        </p:nvSpPr>
        <p:spPr bwMode="auto">
          <a:xfrm>
            <a:off x="5186383" y="6100749"/>
            <a:ext cx="204787" cy="2047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AutoShape 83"/>
          <p:cNvCxnSpPr>
            <a:cxnSpLocks noChangeShapeType="1"/>
            <a:stCxn id="76" idx="0"/>
            <a:endCxn id="74" idx="5"/>
          </p:cNvCxnSpPr>
          <p:nvPr/>
        </p:nvCxnSpPr>
        <p:spPr bwMode="auto">
          <a:xfrm flipH="1" flipV="1">
            <a:off x="5129233" y="5841986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" name="AutoShape 84"/>
          <p:cNvCxnSpPr>
            <a:cxnSpLocks noChangeShapeType="1"/>
            <a:stCxn id="75" idx="0"/>
            <a:endCxn id="74" idx="3"/>
          </p:cNvCxnSpPr>
          <p:nvPr/>
        </p:nvCxnSpPr>
        <p:spPr bwMode="auto">
          <a:xfrm flipV="1">
            <a:off x="4767283" y="5841986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0" name="Oval 86"/>
          <p:cNvSpPr>
            <a:spLocks noChangeArrowheads="1"/>
          </p:cNvSpPr>
          <p:nvPr/>
        </p:nvSpPr>
        <p:spPr bwMode="auto">
          <a:xfrm>
            <a:off x="8023245" y="5589574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81" name="Rectangle 87"/>
          <p:cNvSpPr>
            <a:spLocks noChangeAspect="1" noChangeArrowheads="1"/>
          </p:cNvSpPr>
          <p:nvPr/>
        </p:nvSpPr>
        <p:spPr bwMode="auto">
          <a:xfrm>
            <a:off x="7804170" y="6102336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Rectangle 88"/>
          <p:cNvSpPr>
            <a:spLocks noChangeAspect="1" noChangeArrowheads="1"/>
          </p:cNvSpPr>
          <p:nvPr/>
        </p:nvSpPr>
        <p:spPr bwMode="auto">
          <a:xfrm>
            <a:off x="8324870" y="6102336"/>
            <a:ext cx="206375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3" name="AutoShape 89"/>
          <p:cNvCxnSpPr>
            <a:cxnSpLocks noChangeShapeType="1"/>
            <a:stCxn id="82" idx="0"/>
            <a:endCxn id="80" idx="5"/>
          </p:cNvCxnSpPr>
          <p:nvPr/>
        </p:nvCxnSpPr>
        <p:spPr bwMode="auto">
          <a:xfrm flipH="1" flipV="1">
            <a:off x="8267720" y="5843574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4" name="AutoShape 90"/>
          <p:cNvCxnSpPr>
            <a:cxnSpLocks noChangeShapeType="1"/>
            <a:stCxn id="81" idx="0"/>
            <a:endCxn id="80" idx="3"/>
          </p:cNvCxnSpPr>
          <p:nvPr/>
        </p:nvCxnSpPr>
        <p:spPr bwMode="auto">
          <a:xfrm flipV="1">
            <a:off x="7907358" y="5843574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" name="AutoShape 91"/>
          <p:cNvCxnSpPr>
            <a:cxnSpLocks noChangeShapeType="1"/>
            <a:stCxn id="87" idx="7"/>
            <a:endCxn id="79" idx="3"/>
          </p:cNvCxnSpPr>
          <p:nvPr/>
        </p:nvCxnSpPr>
        <p:spPr bwMode="auto">
          <a:xfrm flipV="1">
            <a:off x="7221558" y="5397486"/>
            <a:ext cx="320675" cy="2143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6" name="AutoShape 92"/>
          <p:cNvCxnSpPr>
            <a:cxnSpLocks noChangeShapeType="1"/>
            <a:stCxn id="80" idx="1"/>
            <a:endCxn id="79" idx="5"/>
          </p:cNvCxnSpPr>
          <p:nvPr/>
        </p:nvCxnSpPr>
        <p:spPr bwMode="auto">
          <a:xfrm flipH="1" flipV="1">
            <a:off x="7743845" y="5397486"/>
            <a:ext cx="320675" cy="2238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8" name="Rectangle 94"/>
          <p:cNvSpPr>
            <a:spLocks noChangeAspect="1" noChangeArrowheads="1"/>
          </p:cNvSpPr>
          <p:nvPr/>
        </p:nvSpPr>
        <p:spPr bwMode="auto">
          <a:xfrm>
            <a:off x="6756420" y="6102336"/>
            <a:ext cx="204788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95"/>
          <p:cNvSpPr>
            <a:spLocks noChangeAspect="1" noChangeArrowheads="1"/>
          </p:cNvSpPr>
          <p:nvPr/>
        </p:nvSpPr>
        <p:spPr bwMode="auto">
          <a:xfrm>
            <a:off x="7278708" y="6102336"/>
            <a:ext cx="204787" cy="2047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0" name="AutoShape 96"/>
          <p:cNvCxnSpPr>
            <a:cxnSpLocks noChangeShapeType="1"/>
            <a:stCxn id="89" idx="0"/>
            <a:endCxn id="87" idx="5"/>
          </p:cNvCxnSpPr>
          <p:nvPr/>
        </p:nvCxnSpPr>
        <p:spPr bwMode="auto">
          <a:xfrm flipH="1" flipV="1">
            <a:off x="7221558" y="5853099"/>
            <a:ext cx="160337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" name="AutoShape 97"/>
          <p:cNvCxnSpPr>
            <a:cxnSpLocks noChangeShapeType="1"/>
            <a:stCxn id="88" idx="0"/>
            <a:endCxn id="87" idx="3"/>
          </p:cNvCxnSpPr>
          <p:nvPr/>
        </p:nvCxnSpPr>
        <p:spPr bwMode="auto">
          <a:xfrm flipV="1">
            <a:off x="6859608" y="5853099"/>
            <a:ext cx="160337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" name="위쪽 화살표 68"/>
          <p:cNvSpPr>
            <a:spLocks noChangeArrowheads="1"/>
          </p:cNvSpPr>
          <p:nvPr/>
        </p:nvSpPr>
        <p:spPr bwMode="auto">
          <a:xfrm rot="10800000">
            <a:off x="4786314" y="2928934"/>
            <a:ext cx="381000" cy="471486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위쪽 화살표 68"/>
          <p:cNvSpPr>
            <a:spLocks noChangeArrowheads="1"/>
          </p:cNvSpPr>
          <p:nvPr/>
        </p:nvSpPr>
        <p:spPr bwMode="auto">
          <a:xfrm rot="10800000">
            <a:off x="4786314" y="4786322"/>
            <a:ext cx="381000" cy="471486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496070" y="2859074"/>
            <a:ext cx="285750" cy="28416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63" name="Oval 69"/>
          <p:cNvSpPr>
            <a:spLocks noChangeArrowheads="1"/>
          </p:cNvSpPr>
          <p:nvPr/>
        </p:nvSpPr>
        <p:spPr bwMode="auto">
          <a:xfrm>
            <a:off x="6496070" y="4676761"/>
            <a:ext cx="285750" cy="28416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79" name="Oval 85"/>
          <p:cNvSpPr>
            <a:spLocks noChangeArrowheads="1"/>
          </p:cNvSpPr>
          <p:nvPr/>
        </p:nvSpPr>
        <p:spPr bwMode="auto">
          <a:xfrm>
            <a:off x="7500958" y="5133961"/>
            <a:ext cx="284162" cy="28575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10</a:t>
            </a:r>
          </a:p>
        </p:txBody>
      </p:sp>
      <p:sp>
        <p:nvSpPr>
          <p:cNvPr id="87" name="Oval 93"/>
          <p:cNvSpPr>
            <a:spLocks noChangeArrowheads="1"/>
          </p:cNvSpPr>
          <p:nvPr/>
        </p:nvSpPr>
        <p:spPr bwMode="auto">
          <a:xfrm>
            <a:off x="6978670" y="5589574"/>
            <a:ext cx="284163" cy="28575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“</a:t>
            </a:r>
            <a:r>
              <a:rPr lang="ko-KR" altLang="en-US"/>
              <a:t>상향식</a:t>
            </a:r>
            <a:r>
              <a:rPr lang="en-US" altLang="ko-KR"/>
              <a:t>”</a:t>
            </a:r>
            <a:r>
              <a:rPr lang="ko-KR" altLang="en-US"/>
              <a:t>이라 불리는 이유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/>
              <a:t>이 버전은 각 재귀호출이 </a:t>
            </a:r>
            <a:r>
              <a:rPr lang="ko-KR" altLang="en-US" dirty="0" err="1"/>
              <a:t>힙인</a:t>
            </a:r>
            <a:r>
              <a:rPr lang="ko-KR" altLang="en-US" dirty="0"/>
              <a:t> </a:t>
            </a:r>
            <a:r>
              <a:rPr lang="ko-KR" altLang="en-US" dirty="0" err="1"/>
              <a:t>부트리를</a:t>
            </a:r>
            <a:r>
              <a:rPr lang="ko-KR" altLang="en-US" dirty="0"/>
              <a:t> 반환하는 방식 때문에 </a:t>
            </a:r>
            <a:r>
              <a:rPr lang="ko-KR" altLang="en-US" b="1" dirty="0"/>
              <a:t>상향식</a:t>
            </a:r>
            <a:r>
              <a:rPr lang="ko-KR" altLang="en-US" dirty="0"/>
              <a:t>이라 불린다</a:t>
            </a:r>
            <a:endParaRPr lang="en-US" altLang="ko-KR" dirty="0"/>
          </a:p>
          <a:p>
            <a:pPr latinLnBrk="0"/>
            <a:r>
              <a:rPr lang="ko-KR" altLang="en-US" dirty="0"/>
              <a:t>다시 말해</a:t>
            </a:r>
            <a:r>
              <a:rPr lang="en-US" altLang="ko-KR" dirty="0"/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ko-KR" altLang="en-US" dirty="0"/>
              <a:t>의 </a:t>
            </a:r>
            <a:r>
              <a:rPr lang="ko-KR" altLang="en-US" b="1" dirty="0" err="1"/>
              <a:t>힙화</a:t>
            </a:r>
            <a:r>
              <a:rPr lang="en-US" altLang="ko-KR" dirty="0"/>
              <a:t>(</a:t>
            </a:r>
            <a:r>
              <a:rPr lang="en-US" altLang="ko-KR" dirty="0" err="1"/>
              <a:t>heapification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err="1"/>
              <a:t>외부노드에서</a:t>
            </a:r>
            <a:r>
              <a:rPr lang="ko-KR" altLang="en-US" dirty="0"/>
              <a:t> 시작하여</a:t>
            </a:r>
            <a:r>
              <a:rPr lang="en-US" altLang="ko-KR" dirty="0"/>
              <a:t>,</a:t>
            </a:r>
            <a:r>
              <a:rPr lang="ko-KR" altLang="en-US" dirty="0"/>
              <a:t> 각 재귀호출이 반환함에 따라 트리 위쪽으로 진행</a:t>
            </a:r>
            <a:endParaRPr lang="en-US" altLang="ko-KR" dirty="0"/>
          </a:p>
          <a:p>
            <a:pPr latinLnBrk="0"/>
            <a:r>
              <a:rPr lang="ko-KR" altLang="en-US" dirty="0"/>
              <a:t>이 때문에 종종 </a:t>
            </a:r>
            <a:r>
              <a:rPr lang="ko-KR" altLang="en-US" b="1" dirty="0" err="1"/>
              <a:t>힙화한다</a:t>
            </a:r>
            <a:r>
              <a:rPr lang="en-US" altLang="ko-KR" dirty="0"/>
              <a:t>(</a:t>
            </a:r>
            <a:r>
              <a:rPr lang="en-US" altLang="ko-KR" dirty="0" err="1"/>
              <a:t>heapify</a:t>
            </a:r>
            <a:r>
              <a:rPr lang="en-US" altLang="ko-KR" dirty="0"/>
              <a:t>)</a:t>
            </a:r>
            <a:r>
              <a:rPr lang="ko-KR" altLang="en-US" dirty="0"/>
              <a:t>고 말하기도 한다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34</a:t>
            </a:fld>
            <a:endParaRPr lang="en-US" altLang="ko-K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상향식 </a:t>
            </a:r>
            <a:r>
              <a:rPr lang="ko-KR" altLang="en-US" dirty="0" err="1"/>
              <a:t>힙생성</a:t>
            </a:r>
            <a:r>
              <a:rPr lang="ko-KR" altLang="en-US" dirty="0"/>
              <a:t> 예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35</a:t>
            </a:fld>
            <a:endParaRPr lang="en-US" altLang="ko-KR"/>
          </a:p>
        </p:txBody>
      </p:sp>
      <p:sp>
        <p:nvSpPr>
          <p:cNvPr id="7" name="Oval 85"/>
          <p:cNvSpPr>
            <a:spLocks noChangeArrowheads="1"/>
          </p:cNvSpPr>
          <p:nvPr/>
        </p:nvSpPr>
        <p:spPr bwMode="auto">
          <a:xfrm>
            <a:off x="2452687" y="4427542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8" name="AutoShape 86"/>
          <p:cNvCxnSpPr>
            <a:cxnSpLocks noChangeShapeType="1"/>
            <a:stCxn id="7" idx="3"/>
            <a:endCxn id="10" idx="7"/>
          </p:cNvCxnSpPr>
          <p:nvPr/>
        </p:nvCxnSpPr>
        <p:spPr bwMode="auto">
          <a:xfrm flipH="1">
            <a:off x="1636712" y="4670429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9" name="AutoShape 87"/>
          <p:cNvCxnSpPr>
            <a:cxnSpLocks noChangeShapeType="1"/>
            <a:stCxn id="23" idx="1"/>
            <a:endCxn id="7" idx="5"/>
          </p:cNvCxnSpPr>
          <p:nvPr/>
        </p:nvCxnSpPr>
        <p:spPr bwMode="auto">
          <a:xfrm flipH="1" flipV="1">
            <a:off x="2697162" y="4670429"/>
            <a:ext cx="8572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0" name="Oval 89"/>
          <p:cNvSpPr>
            <a:spLocks noChangeArrowheads="1"/>
          </p:cNvSpPr>
          <p:nvPr/>
        </p:nvSpPr>
        <p:spPr bwMode="auto">
          <a:xfrm>
            <a:off x="1393825" y="4883154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" name="Oval 90"/>
          <p:cNvSpPr>
            <a:spLocks noChangeArrowheads="1"/>
          </p:cNvSpPr>
          <p:nvPr/>
        </p:nvSpPr>
        <p:spPr bwMode="auto">
          <a:xfrm>
            <a:off x="1916112" y="5338767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25</a:t>
            </a:r>
          </a:p>
        </p:txBody>
      </p:sp>
      <p:sp>
        <p:nvSpPr>
          <p:cNvPr id="12" name="Rectangle 91"/>
          <p:cNvSpPr>
            <a:spLocks noChangeAspect="1" noChangeArrowheads="1"/>
          </p:cNvSpPr>
          <p:nvPr/>
        </p:nvSpPr>
        <p:spPr bwMode="auto">
          <a:xfrm>
            <a:off x="1697037" y="5851529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92"/>
          <p:cNvSpPr>
            <a:spLocks noChangeAspect="1" noChangeArrowheads="1"/>
          </p:cNvSpPr>
          <p:nvPr/>
        </p:nvSpPr>
        <p:spPr bwMode="auto">
          <a:xfrm>
            <a:off x="2217737" y="5851529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AutoShape 93"/>
          <p:cNvCxnSpPr>
            <a:cxnSpLocks noChangeShapeType="1"/>
            <a:stCxn id="13" idx="0"/>
            <a:endCxn id="11" idx="5"/>
          </p:cNvCxnSpPr>
          <p:nvPr/>
        </p:nvCxnSpPr>
        <p:spPr bwMode="auto">
          <a:xfrm flipH="1" flipV="1">
            <a:off x="2160587" y="5588004"/>
            <a:ext cx="160338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94"/>
          <p:cNvCxnSpPr>
            <a:cxnSpLocks noChangeShapeType="1"/>
            <a:stCxn id="12" idx="0"/>
            <a:endCxn id="11" idx="3"/>
          </p:cNvCxnSpPr>
          <p:nvPr/>
        </p:nvCxnSpPr>
        <p:spPr bwMode="auto">
          <a:xfrm flipV="1">
            <a:off x="1800225" y="5588004"/>
            <a:ext cx="158750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95"/>
          <p:cNvCxnSpPr>
            <a:cxnSpLocks noChangeShapeType="1"/>
            <a:stCxn id="18" idx="7"/>
            <a:endCxn id="10" idx="3"/>
          </p:cNvCxnSpPr>
          <p:nvPr/>
        </p:nvCxnSpPr>
        <p:spPr bwMode="auto">
          <a:xfrm flipV="1">
            <a:off x="1114425" y="5127629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7" name="AutoShape 96"/>
          <p:cNvCxnSpPr>
            <a:cxnSpLocks noChangeShapeType="1"/>
            <a:stCxn id="11" idx="1"/>
            <a:endCxn id="10" idx="5"/>
          </p:cNvCxnSpPr>
          <p:nvPr/>
        </p:nvCxnSpPr>
        <p:spPr bwMode="auto">
          <a:xfrm flipH="1" flipV="1">
            <a:off x="1636712" y="5127629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8" name="Oval 97"/>
          <p:cNvSpPr>
            <a:spLocks noChangeArrowheads="1"/>
          </p:cNvSpPr>
          <p:nvPr/>
        </p:nvSpPr>
        <p:spPr bwMode="auto">
          <a:xfrm>
            <a:off x="871537" y="5338767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</a:p>
        </p:txBody>
      </p:sp>
      <p:sp>
        <p:nvSpPr>
          <p:cNvPr id="19" name="Rectangle 98"/>
          <p:cNvSpPr>
            <a:spLocks noChangeAspect="1" noChangeArrowheads="1"/>
          </p:cNvSpPr>
          <p:nvPr/>
        </p:nvSpPr>
        <p:spPr bwMode="auto">
          <a:xfrm>
            <a:off x="649287" y="5851529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Rectangle 99"/>
          <p:cNvSpPr>
            <a:spLocks noChangeAspect="1" noChangeArrowheads="1"/>
          </p:cNvSpPr>
          <p:nvPr/>
        </p:nvSpPr>
        <p:spPr bwMode="auto">
          <a:xfrm>
            <a:off x="1171575" y="5851529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AutoShape 100"/>
          <p:cNvCxnSpPr>
            <a:cxnSpLocks noChangeShapeType="1"/>
            <a:stCxn id="20" idx="0"/>
            <a:endCxn id="18" idx="5"/>
          </p:cNvCxnSpPr>
          <p:nvPr/>
        </p:nvCxnSpPr>
        <p:spPr bwMode="auto">
          <a:xfrm flipH="1" flipV="1">
            <a:off x="1114425" y="5588004"/>
            <a:ext cx="160337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101"/>
          <p:cNvCxnSpPr>
            <a:cxnSpLocks noChangeShapeType="1"/>
            <a:stCxn id="19" idx="0"/>
            <a:endCxn id="18" idx="3"/>
          </p:cNvCxnSpPr>
          <p:nvPr/>
        </p:nvCxnSpPr>
        <p:spPr bwMode="auto">
          <a:xfrm flipV="1">
            <a:off x="752475" y="5588004"/>
            <a:ext cx="160337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103"/>
          <p:cNvSpPr>
            <a:spLocks noChangeArrowheads="1"/>
          </p:cNvSpPr>
          <p:nvPr/>
        </p:nvSpPr>
        <p:spPr bwMode="auto">
          <a:xfrm>
            <a:off x="3513137" y="4884742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" name="Oval 104"/>
          <p:cNvSpPr>
            <a:spLocks noChangeArrowheads="1"/>
          </p:cNvSpPr>
          <p:nvPr/>
        </p:nvSpPr>
        <p:spPr bwMode="auto">
          <a:xfrm>
            <a:off x="4035425" y="5340354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5" name="Rectangle 105"/>
          <p:cNvSpPr>
            <a:spLocks noChangeAspect="1" noChangeArrowheads="1"/>
          </p:cNvSpPr>
          <p:nvPr/>
        </p:nvSpPr>
        <p:spPr bwMode="auto">
          <a:xfrm>
            <a:off x="3816350" y="5853117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106"/>
          <p:cNvSpPr>
            <a:spLocks noChangeAspect="1" noChangeArrowheads="1"/>
          </p:cNvSpPr>
          <p:nvPr/>
        </p:nvSpPr>
        <p:spPr bwMode="auto">
          <a:xfrm>
            <a:off x="4337050" y="5853117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AutoShape 107"/>
          <p:cNvCxnSpPr>
            <a:cxnSpLocks noChangeShapeType="1"/>
            <a:stCxn id="26" idx="0"/>
            <a:endCxn id="24" idx="5"/>
          </p:cNvCxnSpPr>
          <p:nvPr/>
        </p:nvCxnSpPr>
        <p:spPr bwMode="auto">
          <a:xfrm flipH="1" flipV="1">
            <a:off x="4279900" y="5589592"/>
            <a:ext cx="160337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8" name="AutoShape 108"/>
          <p:cNvCxnSpPr>
            <a:cxnSpLocks noChangeShapeType="1"/>
            <a:stCxn id="25" idx="0"/>
            <a:endCxn id="24" idx="3"/>
          </p:cNvCxnSpPr>
          <p:nvPr/>
        </p:nvCxnSpPr>
        <p:spPr bwMode="auto">
          <a:xfrm flipV="1">
            <a:off x="3919537" y="5589592"/>
            <a:ext cx="1587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9" name="AutoShape 109"/>
          <p:cNvCxnSpPr>
            <a:cxnSpLocks noChangeShapeType="1"/>
            <a:stCxn id="31" idx="7"/>
            <a:endCxn id="23" idx="3"/>
          </p:cNvCxnSpPr>
          <p:nvPr/>
        </p:nvCxnSpPr>
        <p:spPr bwMode="auto">
          <a:xfrm flipV="1">
            <a:off x="3233737" y="5129217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30" name="AutoShape 110"/>
          <p:cNvCxnSpPr>
            <a:cxnSpLocks noChangeShapeType="1"/>
            <a:stCxn id="24" idx="1"/>
            <a:endCxn id="23" idx="5"/>
          </p:cNvCxnSpPr>
          <p:nvPr/>
        </p:nvCxnSpPr>
        <p:spPr bwMode="auto">
          <a:xfrm flipH="1" flipV="1">
            <a:off x="3756025" y="5129217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1" name="Oval 111"/>
          <p:cNvSpPr>
            <a:spLocks noChangeArrowheads="1"/>
          </p:cNvSpPr>
          <p:nvPr/>
        </p:nvSpPr>
        <p:spPr bwMode="auto">
          <a:xfrm>
            <a:off x="2990850" y="5340354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2" name="Rectangle 112"/>
          <p:cNvSpPr>
            <a:spLocks noChangeAspect="1" noChangeArrowheads="1"/>
          </p:cNvSpPr>
          <p:nvPr/>
        </p:nvSpPr>
        <p:spPr bwMode="auto">
          <a:xfrm>
            <a:off x="2768600" y="5853117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113"/>
          <p:cNvSpPr>
            <a:spLocks noChangeAspect="1" noChangeArrowheads="1"/>
          </p:cNvSpPr>
          <p:nvPr/>
        </p:nvSpPr>
        <p:spPr bwMode="auto">
          <a:xfrm>
            <a:off x="3290887" y="5853117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AutoShape 114"/>
          <p:cNvCxnSpPr>
            <a:cxnSpLocks noChangeShapeType="1"/>
            <a:stCxn id="33" idx="0"/>
            <a:endCxn id="31" idx="5"/>
          </p:cNvCxnSpPr>
          <p:nvPr/>
        </p:nvCxnSpPr>
        <p:spPr bwMode="auto">
          <a:xfrm flipH="1" flipV="1">
            <a:off x="3233737" y="5589592"/>
            <a:ext cx="160338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35" name="AutoShape 115"/>
          <p:cNvCxnSpPr>
            <a:cxnSpLocks noChangeShapeType="1"/>
            <a:stCxn id="32" idx="0"/>
            <a:endCxn id="31" idx="3"/>
          </p:cNvCxnSpPr>
          <p:nvPr/>
        </p:nvCxnSpPr>
        <p:spPr bwMode="auto">
          <a:xfrm flipV="1">
            <a:off x="2871787" y="5589592"/>
            <a:ext cx="160338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6" name="Oval 116"/>
          <p:cNvSpPr>
            <a:spLocks noChangeArrowheads="1"/>
          </p:cNvSpPr>
          <p:nvPr/>
        </p:nvSpPr>
        <p:spPr bwMode="auto">
          <a:xfrm>
            <a:off x="4572000" y="4000504"/>
            <a:ext cx="287337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37" name="AutoShape 117"/>
          <p:cNvCxnSpPr>
            <a:cxnSpLocks noChangeShapeType="1"/>
            <a:stCxn id="36" idx="5"/>
            <a:endCxn id="39" idx="1"/>
          </p:cNvCxnSpPr>
          <p:nvPr/>
        </p:nvCxnSpPr>
        <p:spPr bwMode="auto">
          <a:xfrm>
            <a:off x="4816475" y="4243392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38" name="AutoShape 118"/>
          <p:cNvCxnSpPr>
            <a:cxnSpLocks noChangeShapeType="1"/>
            <a:stCxn id="36" idx="3"/>
            <a:endCxn id="7" idx="7"/>
          </p:cNvCxnSpPr>
          <p:nvPr/>
        </p:nvCxnSpPr>
        <p:spPr bwMode="auto">
          <a:xfrm flipH="1">
            <a:off x="2697162" y="4243392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9" name="Oval 119"/>
          <p:cNvSpPr>
            <a:spLocks noChangeArrowheads="1"/>
          </p:cNvSpPr>
          <p:nvPr/>
        </p:nvSpPr>
        <p:spPr bwMode="auto">
          <a:xfrm>
            <a:off x="6692900" y="4429129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40" name="AutoShape 120"/>
          <p:cNvCxnSpPr>
            <a:cxnSpLocks noChangeShapeType="1"/>
            <a:stCxn id="39" idx="3"/>
            <a:endCxn id="42" idx="7"/>
          </p:cNvCxnSpPr>
          <p:nvPr/>
        </p:nvCxnSpPr>
        <p:spPr bwMode="auto">
          <a:xfrm flipH="1">
            <a:off x="5876925" y="4672017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41" name="AutoShape 121"/>
          <p:cNvCxnSpPr>
            <a:cxnSpLocks noChangeShapeType="1"/>
            <a:stCxn id="55" idx="1"/>
            <a:endCxn id="39" idx="5"/>
          </p:cNvCxnSpPr>
          <p:nvPr/>
        </p:nvCxnSpPr>
        <p:spPr bwMode="auto">
          <a:xfrm flipH="1" flipV="1">
            <a:off x="6937375" y="4672017"/>
            <a:ext cx="8572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2" name="Oval 123"/>
          <p:cNvSpPr>
            <a:spLocks noChangeArrowheads="1"/>
          </p:cNvSpPr>
          <p:nvPr/>
        </p:nvSpPr>
        <p:spPr bwMode="auto">
          <a:xfrm>
            <a:off x="5634037" y="4884742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3" name="Oval 124"/>
          <p:cNvSpPr>
            <a:spLocks noChangeArrowheads="1"/>
          </p:cNvSpPr>
          <p:nvPr/>
        </p:nvSpPr>
        <p:spPr bwMode="auto">
          <a:xfrm>
            <a:off x="6156325" y="5340354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4" name="Rectangle 125"/>
          <p:cNvSpPr>
            <a:spLocks noChangeAspect="1" noChangeArrowheads="1"/>
          </p:cNvSpPr>
          <p:nvPr/>
        </p:nvSpPr>
        <p:spPr bwMode="auto">
          <a:xfrm>
            <a:off x="5937250" y="5853117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126"/>
          <p:cNvSpPr>
            <a:spLocks noChangeAspect="1" noChangeArrowheads="1"/>
          </p:cNvSpPr>
          <p:nvPr/>
        </p:nvSpPr>
        <p:spPr bwMode="auto">
          <a:xfrm>
            <a:off x="6457950" y="5853117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AutoShape 127"/>
          <p:cNvCxnSpPr>
            <a:cxnSpLocks noChangeShapeType="1"/>
            <a:stCxn id="45" idx="0"/>
            <a:endCxn id="43" idx="5"/>
          </p:cNvCxnSpPr>
          <p:nvPr/>
        </p:nvCxnSpPr>
        <p:spPr bwMode="auto">
          <a:xfrm flipH="1" flipV="1">
            <a:off x="6400800" y="5589592"/>
            <a:ext cx="160337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47" name="AutoShape 128"/>
          <p:cNvCxnSpPr>
            <a:cxnSpLocks noChangeShapeType="1"/>
            <a:stCxn id="44" idx="0"/>
            <a:endCxn id="43" idx="3"/>
          </p:cNvCxnSpPr>
          <p:nvPr/>
        </p:nvCxnSpPr>
        <p:spPr bwMode="auto">
          <a:xfrm flipV="1">
            <a:off x="6040437" y="5589592"/>
            <a:ext cx="1587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48" name="AutoShape 129"/>
          <p:cNvCxnSpPr>
            <a:cxnSpLocks noChangeShapeType="1"/>
            <a:stCxn id="50" idx="7"/>
            <a:endCxn id="42" idx="3"/>
          </p:cNvCxnSpPr>
          <p:nvPr/>
        </p:nvCxnSpPr>
        <p:spPr bwMode="auto">
          <a:xfrm flipV="1">
            <a:off x="5354637" y="5129217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49" name="AutoShape 130"/>
          <p:cNvCxnSpPr>
            <a:cxnSpLocks noChangeShapeType="1"/>
            <a:stCxn id="43" idx="1"/>
            <a:endCxn id="42" idx="5"/>
          </p:cNvCxnSpPr>
          <p:nvPr/>
        </p:nvCxnSpPr>
        <p:spPr bwMode="auto">
          <a:xfrm flipH="1" flipV="1">
            <a:off x="5876925" y="5129217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50" name="Oval 131"/>
          <p:cNvSpPr>
            <a:spLocks noChangeArrowheads="1"/>
          </p:cNvSpPr>
          <p:nvPr/>
        </p:nvSpPr>
        <p:spPr bwMode="auto">
          <a:xfrm>
            <a:off x="5111750" y="5340354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1" name="Rectangle 132"/>
          <p:cNvSpPr>
            <a:spLocks noChangeAspect="1" noChangeArrowheads="1"/>
          </p:cNvSpPr>
          <p:nvPr/>
        </p:nvSpPr>
        <p:spPr bwMode="auto">
          <a:xfrm>
            <a:off x="4889500" y="5853117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Rectangle 133"/>
          <p:cNvSpPr>
            <a:spLocks noChangeAspect="1" noChangeArrowheads="1"/>
          </p:cNvSpPr>
          <p:nvPr/>
        </p:nvSpPr>
        <p:spPr bwMode="auto">
          <a:xfrm>
            <a:off x="5411787" y="5853117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AutoShape 134"/>
          <p:cNvCxnSpPr>
            <a:cxnSpLocks noChangeShapeType="1"/>
            <a:stCxn id="52" idx="0"/>
            <a:endCxn id="50" idx="5"/>
          </p:cNvCxnSpPr>
          <p:nvPr/>
        </p:nvCxnSpPr>
        <p:spPr bwMode="auto">
          <a:xfrm flipH="1" flipV="1">
            <a:off x="5354637" y="5589592"/>
            <a:ext cx="160338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54" name="AutoShape 135"/>
          <p:cNvCxnSpPr>
            <a:cxnSpLocks noChangeShapeType="1"/>
            <a:stCxn id="51" idx="0"/>
            <a:endCxn id="50" idx="3"/>
          </p:cNvCxnSpPr>
          <p:nvPr/>
        </p:nvCxnSpPr>
        <p:spPr bwMode="auto">
          <a:xfrm flipV="1">
            <a:off x="4992687" y="5589592"/>
            <a:ext cx="160338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55" name="Oval 137"/>
          <p:cNvSpPr>
            <a:spLocks noChangeArrowheads="1"/>
          </p:cNvSpPr>
          <p:nvPr/>
        </p:nvSpPr>
        <p:spPr bwMode="auto">
          <a:xfrm>
            <a:off x="7753350" y="4886329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6" name="Oval 138"/>
          <p:cNvSpPr>
            <a:spLocks noChangeArrowheads="1"/>
          </p:cNvSpPr>
          <p:nvPr/>
        </p:nvSpPr>
        <p:spPr bwMode="auto">
          <a:xfrm>
            <a:off x="8275637" y="5341942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7" name="Rectangle 139"/>
          <p:cNvSpPr>
            <a:spLocks noChangeAspect="1" noChangeArrowheads="1"/>
          </p:cNvSpPr>
          <p:nvPr/>
        </p:nvSpPr>
        <p:spPr bwMode="auto">
          <a:xfrm>
            <a:off x="8056562" y="5854704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Rectangle 140"/>
          <p:cNvSpPr>
            <a:spLocks noChangeAspect="1" noChangeArrowheads="1"/>
          </p:cNvSpPr>
          <p:nvPr/>
        </p:nvSpPr>
        <p:spPr bwMode="auto">
          <a:xfrm>
            <a:off x="8577262" y="5854704"/>
            <a:ext cx="206375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AutoShape 141"/>
          <p:cNvCxnSpPr>
            <a:cxnSpLocks noChangeShapeType="1"/>
            <a:stCxn id="58" idx="0"/>
            <a:endCxn id="56" idx="5"/>
          </p:cNvCxnSpPr>
          <p:nvPr/>
        </p:nvCxnSpPr>
        <p:spPr bwMode="auto">
          <a:xfrm flipH="1" flipV="1">
            <a:off x="8520112" y="5591179"/>
            <a:ext cx="160338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60" name="AutoShape 142"/>
          <p:cNvCxnSpPr>
            <a:cxnSpLocks noChangeShapeType="1"/>
            <a:stCxn id="57" idx="0"/>
            <a:endCxn id="56" idx="3"/>
          </p:cNvCxnSpPr>
          <p:nvPr/>
        </p:nvCxnSpPr>
        <p:spPr bwMode="auto">
          <a:xfrm flipV="1">
            <a:off x="8159750" y="5591179"/>
            <a:ext cx="1587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61" name="AutoShape 143"/>
          <p:cNvCxnSpPr>
            <a:cxnSpLocks noChangeShapeType="1"/>
            <a:stCxn id="63" idx="7"/>
            <a:endCxn id="55" idx="3"/>
          </p:cNvCxnSpPr>
          <p:nvPr/>
        </p:nvCxnSpPr>
        <p:spPr bwMode="auto">
          <a:xfrm flipV="1">
            <a:off x="7473950" y="5130804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62" name="AutoShape 144"/>
          <p:cNvCxnSpPr>
            <a:cxnSpLocks noChangeShapeType="1"/>
            <a:stCxn id="56" idx="1"/>
            <a:endCxn id="55" idx="5"/>
          </p:cNvCxnSpPr>
          <p:nvPr/>
        </p:nvCxnSpPr>
        <p:spPr bwMode="auto">
          <a:xfrm flipH="1" flipV="1">
            <a:off x="7996237" y="5130804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63" name="Oval 145"/>
          <p:cNvSpPr>
            <a:spLocks noChangeArrowheads="1"/>
          </p:cNvSpPr>
          <p:nvPr/>
        </p:nvSpPr>
        <p:spPr bwMode="auto">
          <a:xfrm>
            <a:off x="7231062" y="5341942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4" name="Rectangle 146"/>
          <p:cNvSpPr>
            <a:spLocks noChangeAspect="1" noChangeArrowheads="1"/>
          </p:cNvSpPr>
          <p:nvPr/>
        </p:nvSpPr>
        <p:spPr bwMode="auto">
          <a:xfrm>
            <a:off x="7008812" y="5854704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147"/>
          <p:cNvSpPr>
            <a:spLocks noChangeAspect="1" noChangeArrowheads="1"/>
          </p:cNvSpPr>
          <p:nvPr/>
        </p:nvSpPr>
        <p:spPr bwMode="auto">
          <a:xfrm>
            <a:off x="7531100" y="5854704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6" name="AutoShape 148"/>
          <p:cNvCxnSpPr>
            <a:cxnSpLocks noChangeShapeType="1"/>
            <a:stCxn id="65" idx="0"/>
            <a:endCxn id="63" idx="5"/>
          </p:cNvCxnSpPr>
          <p:nvPr/>
        </p:nvCxnSpPr>
        <p:spPr bwMode="auto">
          <a:xfrm flipH="1" flipV="1">
            <a:off x="7473950" y="5591179"/>
            <a:ext cx="160337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67" name="AutoShape 149"/>
          <p:cNvCxnSpPr>
            <a:cxnSpLocks noChangeShapeType="1"/>
            <a:stCxn id="64" idx="0"/>
            <a:endCxn id="63" idx="3"/>
          </p:cNvCxnSpPr>
          <p:nvPr/>
        </p:nvCxnSpPr>
        <p:spPr bwMode="auto">
          <a:xfrm flipV="1">
            <a:off x="7112000" y="5591179"/>
            <a:ext cx="160337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29" name="위쪽 화살표 68"/>
          <p:cNvSpPr>
            <a:spLocks noChangeArrowheads="1"/>
          </p:cNvSpPr>
          <p:nvPr/>
        </p:nvSpPr>
        <p:spPr bwMode="auto">
          <a:xfrm rot="10800000">
            <a:off x="785786" y="4000504"/>
            <a:ext cx="381000" cy="54292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Oval 85"/>
          <p:cNvSpPr>
            <a:spLocks noChangeArrowheads="1"/>
          </p:cNvSpPr>
          <p:nvPr/>
        </p:nvSpPr>
        <p:spPr bwMode="auto">
          <a:xfrm>
            <a:off x="2452687" y="1998650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31" name="AutoShape 86"/>
          <p:cNvCxnSpPr>
            <a:cxnSpLocks noChangeShapeType="1"/>
            <a:stCxn id="130" idx="3"/>
            <a:endCxn id="133" idx="7"/>
          </p:cNvCxnSpPr>
          <p:nvPr/>
        </p:nvCxnSpPr>
        <p:spPr bwMode="auto">
          <a:xfrm flipH="1">
            <a:off x="1636712" y="2241537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32" name="AutoShape 87"/>
          <p:cNvCxnSpPr>
            <a:cxnSpLocks noChangeShapeType="1"/>
            <a:stCxn id="146" idx="1"/>
            <a:endCxn id="130" idx="5"/>
          </p:cNvCxnSpPr>
          <p:nvPr/>
        </p:nvCxnSpPr>
        <p:spPr bwMode="auto">
          <a:xfrm flipH="1" flipV="1">
            <a:off x="2697162" y="2241537"/>
            <a:ext cx="8572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33" name="Oval 89"/>
          <p:cNvSpPr>
            <a:spLocks noChangeArrowheads="1"/>
          </p:cNvSpPr>
          <p:nvPr/>
        </p:nvSpPr>
        <p:spPr bwMode="auto">
          <a:xfrm>
            <a:off x="1393825" y="2454262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34" name="Oval 90"/>
          <p:cNvSpPr>
            <a:spLocks noChangeArrowheads="1"/>
          </p:cNvSpPr>
          <p:nvPr/>
        </p:nvSpPr>
        <p:spPr bwMode="auto">
          <a:xfrm>
            <a:off x="1916112" y="2909875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25</a:t>
            </a:r>
          </a:p>
        </p:txBody>
      </p:sp>
      <p:sp>
        <p:nvSpPr>
          <p:cNvPr id="135" name="Rectangle 91"/>
          <p:cNvSpPr>
            <a:spLocks noChangeAspect="1" noChangeArrowheads="1"/>
          </p:cNvSpPr>
          <p:nvPr/>
        </p:nvSpPr>
        <p:spPr bwMode="auto">
          <a:xfrm>
            <a:off x="1697037" y="3422637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Rectangle 92"/>
          <p:cNvSpPr>
            <a:spLocks noChangeAspect="1" noChangeArrowheads="1"/>
          </p:cNvSpPr>
          <p:nvPr/>
        </p:nvSpPr>
        <p:spPr bwMode="auto">
          <a:xfrm>
            <a:off x="2217737" y="3422637"/>
            <a:ext cx="206375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7" name="AutoShape 93"/>
          <p:cNvCxnSpPr>
            <a:cxnSpLocks noChangeShapeType="1"/>
            <a:stCxn id="136" idx="0"/>
            <a:endCxn id="134" idx="5"/>
          </p:cNvCxnSpPr>
          <p:nvPr/>
        </p:nvCxnSpPr>
        <p:spPr bwMode="auto">
          <a:xfrm flipH="1" flipV="1">
            <a:off x="2160587" y="3159112"/>
            <a:ext cx="160338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38" name="AutoShape 94"/>
          <p:cNvCxnSpPr>
            <a:cxnSpLocks noChangeShapeType="1"/>
            <a:stCxn id="135" idx="0"/>
            <a:endCxn id="134" idx="3"/>
          </p:cNvCxnSpPr>
          <p:nvPr/>
        </p:nvCxnSpPr>
        <p:spPr bwMode="auto">
          <a:xfrm flipV="1">
            <a:off x="1800225" y="3159112"/>
            <a:ext cx="1587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39" name="AutoShape 95"/>
          <p:cNvCxnSpPr>
            <a:cxnSpLocks noChangeShapeType="1"/>
            <a:stCxn id="141" idx="7"/>
            <a:endCxn id="133" idx="3"/>
          </p:cNvCxnSpPr>
          <p:nvPr/>
        </p:nvCxnSpPr>
        <p:spPr bwMode="auto">
          <a:xfrm flipV="1">
            <a:off x="1114425" y="2698737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40" name="AutoShape 96"/>
          <p:cNvCxnSpPr>
            <a:cxnSpLocks noChangeShapeType="1"/>
            <a:stCxn id="134" idx="1"/>
            <a:endCxn id="133" idx="5"/>
          </p:cNvCxnSpPr>
          <p:nvPr/>
        </p:nvCxnSpPr>
        <p:spPr bwMode="auto">
          <a:xfrm flipH="1" flipV="1">
            <a:off x="1636712" y="2698737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41" name="Oval 97"/>
          <p:cNvSpPr>
            <a:spLocks noChangeArrowheads="1"/>
          </p:cNvSpPr>
          <p:nvPr/>
        </p:nvSpPr>
        <p:spPr bwMode="auto">
          <a:xfrm>
            <a:off x="871537" y="2909875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</a:p>
        </p:txBody>
      </p:sp>
      <p:sp>
        <p:nvSpPr>
          <p:cNvPr id="142" name="Rectangle 98"/>
          <p:cNvSpPr>
            <a:spLocks noChangeAspect="1" noChangeArrowheads="1"/>
          </p:cNvSpPr>
          <p:nvPr/>
        </p:nvSpPr>
        <p:spPr bwMode="auto">
          <a:xfrm>
            <a:off x="649287" y="3422637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Rectangle 99"/>
          <p:cNvSpPr>
            <a:spLocks noChangeAspect="1" noChangeArrowheads="1"/>
          </p:cNvSpPr>
          <p:nvPr/>
        </p:nvSpPr>
        <p:spPr bwMode="auto">
          <a:xfrm>
            <a:off x="1171575" y="3422637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4" name="AutoShape 100"/>
          <p:cNvCxnSpPr>
            <a:cxnSpLocks noChangeShapeType="1"/>
            <a:stCxn id="143" idx="0"/>
            <a:endCxn id="141" idx="5"/>
          </p:cNvCxnSpPr>
          <p:nvPr/>
        </p:nvCxnSpPr>
        <p:spPr bwMode="auto">
          <a:xfrm flipH="1" flipV="1">
            <a:off x="1114425" y="3159112"/>
            <a:ext cx="160337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45" name="AutoShape 101"/>
          <p:cNvCxnSpPr>
            <a:cxnSpLocks noChangeShapeType="1"/>
            <a:stCxn id="142" idx="0"/>
            <a:endCxn id="141" idx="3"/>
          </p:cNvCxnSpPr>
          <p:nvPr/>
        </p:nvCxnSpPr>
        <p:spPr bwMode="auto">
          <a:xfrm flipV="1">
            <a:off x="752475" y="3159112"/>
            <a:ext cx="160337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46" name="Oval 103"/>
          <p:cNvSpPr>
            <a:spLocks noChangeArrowheads="1"/>
          </p:cNvSpPr>
          <p:nvPr/>
        </p:nvSpPr>
        <p:spPr bwMode="auto">
          <a:xfrm>
            <a:off x="3513137" y="2455850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47" name="Oval 104"/>
          <p:cNvSpPr>
            <a:spLocks noChangeArrowheads="1"/>
          </p:cNvSpPr>
          <p:nvPr/>
        </p:nvSpPr>
        <p:spPr bwMode="auto">
          <a:xfrm>
            <a:off x="4035425" y="2911462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12</a:t>
            </a:r>
          </a:p>
        </p:txBody>
      </p:sp>
      <p:sp>
        <p:nvSpPr>
          <p:cNvPr id="148" name="Rectangle 105"/>
          <p:cNvSpPr>
            <a:spLocks noChangeAspect="1" noChangeArrowheads="1"/>
          </p:cNvSpPr>
          <p:nvPr/>
        </p:nvSpPr>
        <p:spPr bwMode="auto">
          <a:xfrm>
            <a:off x="3816350" y="3424225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Rectangle 106"/>
          <p:cNvSpPr>
            <a:spLocks noChangeAspect="1" noChangeArrowheads="1"/>
          </p:cNvSpPr>
          <p:nvPr/>
        </p:nvSpPr>
        <p:spPr bwMode="auto">
          <a:xfrm>
            <a:off x="4337050" y="3424225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0" name="AutoShape 107"/>
          <p:cNvCxnSpPr>
            <a:cxnSpLocks noChangeShapeType="1"/>
            <a:stCxn id="149" idx="0"/>
            <a:endCxn id="147" idx="5"/>
          </p:cNvCxnSpPr>
          <p:nvPr/>
        </p:nvCxnSpPr>
        <p:spPr bwMode="auto">
          <a:xfrm flipH="1" flipV="1">
            <a:off x="4279900" y="3160700"/>
            <a:ext cx="160337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51" name="AutoShape 108"/>
          <p:cNvCxnSpPr>
            <a:cxnSpLocks noChangeShapeType="1"/>
            <a:stCxn id="148" idx="0"/>
            <a:endCxn id="147" idx="3"/>
          </p:cNvCxnSpPr>
          <p:nvPr/>
        </p:nvCxnSpPr>
        <p:spPr bwMode="auto">
          <a:xfrm flipV="1">
            <a:off x="3919537" y="3160700"/>
            <a:ext cx="1587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52" name="AutoShape 109"/>
          <p:cNvCxnSpPr>
            <a:cxnSpLocks noChangeShapeType="1"/>
            <a:stCxn id="154" idx="7"/>
            <a:endCxn id="146" idx="3"/>
          </p:cNvCxnSpPr>
          <p:nvPr/>
        </p:nvCxnSpPr>
        <p:spPr bwMode="auto">
          <a:xfrm flipV="1">
            <a:off x="3233737" y="2700325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53" name="AutoShape 110"/>
          <p:cNvCxnSpPr>
            <a:cxnSpLocks noChangeShapeType="1"/>
            <a:stCxn id="147" idx="1"/>
            <a:endCxn id="146" idx="5"/>
          </p:cNvCxnSpPr>
          <p:nvPr/>
        </p:nvCxnSpPr>
        <p:spPr bwMode="auto">
          <a:xfrm flipH="1" flipV="1">
            <a:off x="3756025" y="2700325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54" name="Oval 111"/>
          <p:cNvSpPr>
            <a:spLocks noChangeArrowheads="1"/>
          </p:cNvSpPr>
          <p:nvPr/>
        </p:nvSpPr>
        <p:spPr bwMode="auto">
          <a:xfrm>
            <a:off x="2990850" y="2911462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155" name="Rectangle 112"/>
          <p:cNvSpPr>
            <a:spLocks noChangeAspect="1" noChangeArrowheads="1"/>
          </p:cNvSpPr>
          <p:nvPr/>
        </p:nvSpPr>
        <p:spPr bwMode="auto">
          <a:xfrm>
            <a:off x="2768600" y="3424225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Rectangle 113"/>
          <p:cNvSpPr>
            <a:spLocks noChangeAspect="1" noChangeArrowheads="1"/>
          </p:cNvSpPr>
          <p:nvPr/>
        </p:nvSpPr>
        <p:spPr bwMode="auto">
          <a:xfrm>
            <a:off x="3290887" y="3424225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7" name="AutoShape 114"/>
          <p:cNvCxnSpPr>
            <a:cxnSpLocks noChangeShapeType="1"/>
            <a:stCxn id="156" idx="0"/>
            <a:endCxn id="154" idx="5"/>
          </p:cNvCxnSpPr>
          <p:nvPr/>
        </p:nvCxnSpPr>
        <p:spPr bwMode="auto">
          <a:xfrm flipH="1" flipV="1">
            <a:off x="3233737" y="3160700"/>
            <a:ext cx="160338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58" name="AutoShape 115"/>
          <p:cNvCxnSpPr>
            <a:cxnSpLocks noChangeShapeType="1"/>
            <a:stCxn id="155" idx="0"/>
            <a:endCxn id="154" idx="3"/>
          </p:cNvCxnSpPr>
          <p:nvPr/>
        </p:nvCxnSpPr>
        <p:spPr bwMode="auto">
          <a:xfrm flipV="1">
            <a:off x="2871787" y="3160700"/>
            <a:ext cx="160338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59" name="Oval 116"/>
          <p:cNvSpPr>
            <a:spLocks noChangeArrowheads="1"/>
          </p:cNvSpPr>
          <p:nvPr/>
        </p:nvSpPr>
        <p:spPr bwMode="auto">
          <a:xfrm>
            <a:off x="4572000" y="1571612"/>
            <a:ext cx="287337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10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60" name="AutoShape 117"/>
          <p:cNvCxnSpPr>
            <a:cxnSpLocks noChangeShapeType="1"/>
            <a:stCxn id="159" idx="5"/>
            <a:endCxn id="162" idx="1"/>
          </p:cNvCxnSpPr>
          <p:nvPr/>
        </p:nvCxnSpPr>
        <p:spPr bwMode="auto">
          <a:xfrm>
            <a:off x="4816475" y="1814500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61" name="AutoShape 118"/>
          <p:cNvCxnSpPr>
            <a:cxnSpLocks noChangeShapeType="1"/>
            <a:stCxn id="159" idx="3"/>
            <a:endCxn id="130" idx="7"/>
          </p:cNvCxnSpPr>
          <p:nvPr/>
        </p:nvCxnSpPr>
        <p:spPr bwMode="auto">
          <a:xfrm flipH="1">
            <a:off x="2697162" y="1814500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62" name="Oval 119"/>
          <p:cNvSpPr>
            <a:spLocks noChangeArrowheads="1"/>
          </p:cNvSpPr>
          <p:nvPr/>
        </p:nvSpPr>
        <p:spPr bwMode="auto">
          <a:xfrm>
            <a:off x="6692900" y="2000237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63" name="AutoShape 120"/>
          <p:cNvCxnSpPr>
            <a:cxnSpLocks noChangeShapeType="1"/>
            <a:stCxn id="162" idx="3"/>
            <a:endCxn id="165" idx="7"/>
          </p:cNvCxnSpPr>
          <p:nvPr/>
        </p:nvCxnSpPr>
        <p:spPr bwMode="auto">
          <a:xfrm flipH="1">
            <a:off x="5876925" y="2243125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64" name="AutoShape 121"/>
          <p:cNvCxnSpPr>
            <a:cxnSpLocks noChangeShapeType="1"/>
            <a:stCxn id="178" idx="1"/>
            <a:endCxn id="162" idx="5"/>
          </p:cNvCxnSpPr>
          <p:nvPr/>
        </p:nvCxnSpPr>
        <p:spPr bwMode="auto">
          <a:xfrm flipH="1" flipV="1">
            <a:off x="6937375" y="2243125"/>
            <a:ext cx="8572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65" name="Oval 123"/>
          <p:cNvSpPr>
            <a:spLocks noChangeArrowheads="1"/>
          </p:cNvSpPr>
          <p:nvPr/>
        </p:nvSpPr>
        <p:spPr bwMode="auto">
          <a:xfrm>
            <a:off x="5634037" y="2455850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66" name="Oval 124"/>
          <p:cNvSpPr>
            <a:spLocks noChangeArrowheads="1"/>
          </p:cNvSpPr>
          <p:nvPr/>
        </p:nvSpPr>
        <p:spPr bwMode="auto">
          <a:xfrm>
            <a:off x="6156325" y="2911462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167" name="Rectangle 125"/>
          <p:cNvSpPr>
            <a:spLocks noChangeAspect="1" noChangeArrowheads="1"/>
          </p:cNvSpPr>
          <p:nvPr/>
        </p:nvSpPr>
        <p:spPr bwMode="auto">
          <a:xfrm>
            <a:off x="5937250" y="3424225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Rectangle 126"/>
          <p:cNvSpPr>
            <a:spLocks noChangeAspect="1" noChangeArrowheads="1"/>
          </p:cNvSpPr>
          <p:nvPr/>
        </p:nvSpPr>
        <p:spPr bwMode="auto">
          <a:xfrm>
            <a:off x="6457950" y="3424225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9" name="AutoShape 127"/>
          <p:cNvCxnSpPr>
            <a:cxnSpLocks noChangeShapeType="1"/>
            <a:stCxn id="168" idx="0"/>
            <a:endCxn id="166" idx="5"/>
          </p:cNvCxnSpPr>
          <p:nvPr/>
        </p:nvCxnSpPr>
        <p:spPr bwMode="auto">
          <a:xfrm flipH="1" flipV="1">
            <a:off x="6400800" y="3160700"/>
            <a:ext cx="160337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70" name="AutoShape 128"/>
          <p:cNvCxnSpPr>
            <a:cxnSpLocks noChangeShapeType="1"/>
            <a:stCxn id="167" idx="0"/>
            <a:endCxn id="166" idx="3"/>
          </p:cNvCxnSpPr>
          <p:nvPr/>
        </p:nvCxnSpPr>
        <p:spPr bwMode="auto">
          <a:xfrm flipV="1">
            <a:off x="6040437" y="3160700"/>
            <a:ext cx="1587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71" name="AutoShape 129"/>
          <p:cNvCxnSpPr>
            <a:cxnSpLocks noChangeShapeType="1"/>
            <a:stCxn id="173" idx="7"/>
            <a:endCxn id="165" idx="3"/>
          </p:cNvCxnSpPr>
          <p:nvPr/>
        </p:nvCxnSpPr>
        <p:spPr bwMode="auto">
          <a:xfrm flipV="1">
            <a:off x="5354637" y="2700325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72" name="AutoShape 130"/>
          <p:cNvCxnSpPr>
            <a:cxnSpLocks noChangeShapeType="1"/>
            <a:stCxn id="166" idx="1"/>
            <a:endCxn id="165" idx="5"/>
          </p:cNvCxnSpPr>
          <p:nvPr/>
        </p:nvCxnSpPr>
        <p:spPr bwMode="auto">
          <a:xfrm flipH="1" flipV="1">
            <a:off x="5876925" y="2700325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3" name="Oval 131"/>
          <p:cNvSpPr>
            <a:spLocks noChangeArrowheads="1"/>
          </p:cNvSpPr>
          <p:nvPr/>
        </p:nvSpPr>
        <p:spPr bwMode="auto">
          <a:xfrm>
            <a:off x="5111750" y="2911462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24</a:t>
            </a:r>
          </a:p>
        </p:txBody>
      </p:sp>
      <p:sp>
        <p:nvSpPr>
          <p:cNvPr id="174" name="Rectangle 132"/>
          <p:cNvSpPr>
            <a:spLocks noChangeAspect="1" noChangeArrowheads="1"/>
          </p:cNvSpPr>
          <p:nvPr/>
        </p:nvSpPr>
        <p:spPr bwMode="auto">
          <a:xfrm>
            <a:off x="4889500" y="3424225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Rectangle 133"/>
          <p:cNvSpPr>
            <a:spLocks noChangeAspect="1" noChangeArrowheads="1"/>
          </p:cNvSpPr>
          <p:nvPr/>
        </p:nvSpPr>
        <p:spPr bwMode="auto">
          <a:xfrm>
            <a:off x="5411787" y="3424225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6" name="AutoShape 134"/>
          <p:cNvCxnSpPr>
            <a:cxnSpLocks noChangeShapeType="1"/>
            <a:stCxn id="175" idx="0"/>
            <a:endCxn id="173" idx="5"/>
          </p:cNvCxnSpPr>
          <p:nvPr/>
        </p:nvCxnSpPr>
        <p:spPr bwMode="auto">
          <a:xfrm flipH="1" flipV="1">
            <a:off x="5354637" y="3160700"/>
            <a:ext cx="160338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77" name="AutoShape 135"/>
          <p:cNvCxnSpPr>
            <a:cxnSpLocks noChangeShapeType="1"/>
            <a:stCxn id="174" idx="0"/>
            <a:endCxn id="173" idx="3"/>
          </p:cNvCxnSpPr>
          <p:nvPr/>
        </p:nvCxnSpPr>
        <p:spPr bwMode="auto">
          <a:xfrm flipV="1">
            <a:off x="4992687" y="3160700"/>
            <a:ext cx="160338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8" name="Oval 137"/>
          <p:cNvSpPr>
            <a:spLocks noChangeArrowheads="1"/>
          </p:cNvSpPr>
          <p:nvPr/>
        </p:nvSpPr>
        <p:spPr bwMode="auto">
          <a:xfrm>
            <a:off x="7753350" y="2457437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27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79" name="Oval 138"/>
          <p:cNvSpPr>
            <a:spLocks noChangeArrowheads="1"/>
          </p:cNvSpPr>
          <p:nvPr/>
        </p:nvSpPr>
        <p:spPr bwMode="auto">
          <a:xfrm>
            <a:off x="8275637" y="2913050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20</a:t>
            </a:r>
          </a:p>
        </p:txBody>
      </p:sp>
      <p:sp>
        <p:nvSpPr>
          <p:cNvPr id="180" name="Rectangle 139"/>
          <p:cNvSpPr>
            <a:spLocks noChangeAspect="1" noChangeArrowheads="1"/>
          </p:cNvSpPr>
          <p:nvPr/>
        </p:nvSpPr>
        <p:spPr bwMode="auto">
          <a:xfrm>
            <a:off x="8056562" y="3425812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Rectangle 140"/>
          <p:cNvSpPr>
            <a:spLocks noChangeAspect="1" noChangeArrowheads="1"/>
          </p:cNvSpPr>
          <p:nvPr/>
        </p:nvSpPr>
        <p:spPr bwMode="auto">
          <a:xfrm>
            <a:off x="8577262" y="3425812"/>
            <a:ext cx="206375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2" name="AutoShape 141"/>
          <p:cNvCxnSpPr>
            <a:cxnSpLocks noChangeShapeType="1"/>
            <a:stCxn id="181" idx="0"/>
            <a:endCxn id="179" idx="5"/>
          </p:cNvCxnSpPr>
          <p:nvPr/>
        </p:nvCxnSpPr>
        <p:spPr bwMode="auto">
          <a:xfrm flipH="1" flipV="1">
            <a:off x="8520112" y="3162287"/>
            <a:ext cx="160338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83" name="AutoShape 142"/>
          <p:cNvCxnSpPr>
            <a:cxnSpLocks noChangeShapeType="1"/>
            <a:stCxn id="180" idx="0"/>
            <a:endCxn id="179" idx="3"/>
          </p:cNvCxnSpPr>
          <p:nvPr/>
        </p:nvCxnSpPr>
        <p:spPr bwMode="auto">
          <a:xfrm flipV="1">
            <a:off x="8159750" y="3162287"/>
            <a:ext cx="1587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84" name="AutoShape 143"/>
          <p:cNvCxnSpPr>
            <a:cxnSpLocks noChangeShapeType="1"/>
            <a:stCxn id="186" idx="7"/>
            <a:endCxn id="178" idx="3"/>
          </p:cNvCxnSpPr>
          <p:nvPr/>
        </p:nvCxnSpPr>
        <p:spPr bwMode="auto">
          <a:xfrm flipV="1">
            <a:off x="7473950" y="2701912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85" name="AutoShape 144"/>
          <p:cNvCxnSpPr>
            <a:cxnSpLocks noChangeShapeType="1"/>
            <a:stCxn id="179" idx="1"/>
            <a:endCxn id="178" idx="5"/>
          </p:cNvCxnSpPr>
          <p:nvPr/>
        </p:nvCxnSpPr>
        <p:spPr bwMode="auto">
          <a:xfrm flipH="1" flipV="1">
            <a:off x="7996237" y="2701912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86" name="Oval 145"/>
          <p:cNvSpPr>
            <a:spLocks noChangeArrowheads="1"/>
          </p:cNvSpPr>
          <p:nvPr/>
        </p:nvSpPr>
        <p:spPr bwMode="auto">
          <a:xfrm>
            <a:off x="7231062" y="2913050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23</a:t>
            </a:r>
          </a:p>
        </p:txBody>
      </p:sp>
      <p:sp>
        <p:nvSpPr>
          <p:cNvPr id="187" name="Rectangle 146"/>
          <p:cNvSpPr>
            <a:spLocks noChangeAspect="1" noChangeArrowheads="1"/>
          </p:cNvSpPr>
          <p:nvPr/>
        </p:nvSpPr>
        <p:spPr bwMode="auto">
          <a:xfrm>
            <a:off x="7008812" y="3425812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Rectangle 147"/>
          <p:cNvSpPr>
            <a:spLocks noChangeAspect="1" noChangeArrowheads="1"/>
          </p:cNvSpPr>
          <p:nvPr/>
        </p:nvSpPr>
        <p:spPr bwMode="auto">
          <a:xfrm>
            <a:off x="7531100" y="3425812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9" name="AutoShape 148"/>
          <p:cNvCxnSpPr>
            <a:cxnSpLocks noChangeShapeType="1"/>
            <a:stCxn id="188" idx="0"/>
            <a:endCxn id="186" idx="5"/>
          </p:cNvCxnSpPr>
          <p:nvPr/>
        </p:nvCxnSpPr>
        <p:spPr bwMode="auto">
          <a:xfrm flipH="1" flipV="1">
            <a:off x="7473950" y="3162287"/>
            <a:ext cx="160337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0" name="AutoShape 149"/>
          <p:cNvCxnSpPr>
            <a:cxnSpLocks noChangeShapeType="1"/>
            <a:stCxn id="187" idx="0"/>
            <a:endCxn id="186" idx="3"/>
          </p:cNvCxnSpPr>
          <p:nvPr/>
        </p:nvCxnSpPr>
        <p:spPr bwMode="auto">
          <a:xfrm flipV="1">
            <a:off x="7112000" y="3162287"/>
            <a:ext cx="160337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상향식 </a:t>
            </a:r>
            <a:r>
              <a:rPr lang="ko-KR" altLang="en-US" dirty="0" err="1"/>
              <a:t>힙생성</a:t>
            </a:r>
            <a:r>
              <a:rPr lang="ko-KR" altLang="en-US" dirty="0"/>
              <a:t> 예</a:t>
            </a:r>
            <a:r>
              <a:rPr lang="en-US" altLang="ko-KR" dirty="0"/>
              <a:t> 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36</a:t>
            </a:fld>
            <a:endParaRPr lang="en-US" altLang="ko-KR"/>
          </a:p>
        </p:txBody>
      </p:sp>
      <p:sp>
        <p:nvSpPr>
          <p:cNvPr id="68" name="Oval 65"/>
          <p:cNvSpPr>
            <a:spLocks noChangeArrowheads="1"/>
          </p:cNvSpPr>
          <p:nvPr/>
        </p:nvSpPr>
        <p:spPr bwMode="auto">
          <a:xfrm>
            <a:off x="2452688" y="4427542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69" name="AutoShape 66"/>
          <p:cNvCxnSpPr>
            <a:cxnSpLocks noChangeShapeType="1"/>
            <a:stCxn id="68" idx="3"/>
            <a:endCxn id="71" idx="7"/>
          </p:cNvCxnSpPr>
          <p:nvPr/>
        </p:nvCxnSpPr>
        <p:spPr bwMode="auto">
          <a:xfrm flipH="1">
            <a:off x="1636713" y="4670429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70" name="AutoShape 67"/>
          <p:cNvCxnSpPr>
            <a:cxnSpLocks noChangeShapeType="1"/>
            <a:stCxn id="84" idx="1"/>
            <a:endCxn id="68" idx="5"/>
          </p:cNvCxnSpPr>
          <p:nvPr/>
        </p:nvCxnSpPr>
        <p:spPr bwMode="auto">
          <a:xfrm flipH="1" flipV="1">
            <a:off x="2697163" y="4670429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73" name="Rectangle 70"/>
          <p:cNvSpPr>
            <a:spLocks noChangeAspect="1" noChangeArrowheads="1"/>
          </p:cNvSpPr>
          <p:nvPr/>
        </p:nvSpPr>
        <p:spPr bwMode="auto">
          <a:xfrm>
            <a:off x="1697038" y="5851529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71"/>
          <p:cNvSpPr>
            <a:spLocks noChangeAspect="1" noChangeArrowheads="1"/>
          </p:cNvSpPr>
          <p:nvPr/>
        </p:nvSpPr>
        <p:spPr bwMode="auto">
          <a:xfrm>
            <a:off x="2217738" y="5851529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5" name="AutoShape 72"/>
          <p:cNvCxnSpPr>
            <a:cxnSpLocks noChangeShapeType="1"/>
            <a:stCxn id="74" idx="0"/>
            <a:endCxn id="72" idx="5"/>
          </p:cNvCxnSpPr>
          <p:nvPr/>
        </p:nvCxnSpPr>
        <p:spPr bwMode="auto">
          <a:xfrm flipH="1" flipV="1">
            <a:off x="2160588" y="5597529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AutoShape 73"/>
          <p:cNvCxnSpPr>
            <a:cxnSpLocks noChangeShapeType="1"/>
            <a:stCxn id="73" idx="0"/>
            <a:endCxn id="72" idx="3"/>
          </p:cNvCxnSpPr>
          <p:nvPr/>
        </p:nvCxnSpPr>
        <p:spPr bwMode="auto">
          <a:xfrm flipV="1">
            <a:off x="1800225" y="5597529"/>
            <a:ext cx="157163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7" name="AutoShape 74"/>
          <p:cNvCxnSpPr>
            <a:cxnSpLocks noChangeShapeType="1"/>
            <a:stCxn id="79" idx="7"/>
            <a:endCxn id="71" idx="3"/>
          </p:cNvCxnSpPr>
          <p:nvPr/>
        </p:nvCxnSpPr>
        <p:spPr bwMode="auto">
          <a:xfrm flipV="1">
            <a:off x="1114425" y="5141917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" name="AutoShape 75"/>
          <p:cNvCxnSpPr>
            <a:cxnSpLocks noChangeShapeType="1"/>
            <a:stCxn id="72" idx="1"/>
            <a:endCxn id="71" idx="5"/>
          </p:cNvCxnSpPr>
          <p:nvPr/>
        </p:nvCxnSpPr>
        <p:spPr bwMode="auto">
          <a:xfrm flipH="1" flipV="1">
            <a:off x="1636713" y="5141917"/>
            <a:ext cx="320675" cy="2238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79" name="Oval 76"/>
          <p:cNvSpPr>
            <a:spLocks noChangeArrowheads="1"/>
          </p:cNvSpPr>
          <p:nvPr/>
        </p:nvSpPr>
        <p:spPr bwMode="auto">
          <a:xfrm>
            <a:off x="871538" y="5338767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</a:p>
        </p:txBody>
      </p:sp>
      <p:sp>
        <p:nvSpPr>
          <p:cNvPr id="80" name="Rectangle 77"/>
          <p:cNvSpPr>
            <a:spLocks noChangeAspect="1" noChangeArrowheads="1"/>
          </p:cNvSpPr>
          <p:nvPr/>
        </p:nvSpPr>
        <p:spPr bwMode="auto">
          <a:xfrm>
            <a:off x="649288" y="5851529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78"/>
          <p:cNvSpPr>
            <a:spLocks noChangeAspect="1" noChangeArrowheads="1"/>
          </p:cNvSpPr>
          <p:nvPr/>
        </p:nvSpPr>
        <p:spPr bwMode="auto">
          <a:xfrm>
            <a:off x="1171575" y="5851529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2" name="AutoShape 79"/>
          <p:cNvCxnSpPr>
            <a:cxnSpLocks noChangeShapeType="1"/>
            <a:stCxn id="81" idx="0"/>
            <a:endCxn id="79" idx="5"/>
          </p:cNvCxnSpPr>
          <p:nvPr/>
        </p:nvCxnSpPr>
        <p:spPr bwMode="auto">
          <a:xfrm flipH="1" flipV="1">
            <a:off x="1114425" y="5592767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" name="AutoShape 80"/>
          <p:cNvCxnSpPr>
            <a:cxnSpLocks noChangeShapeType="1"/>
            <a:stCxn id="80" idx="0"/>
            <a:endCxn id="79" idx="3"/>
          </p:cNvCxnSpPr>
          <p:nvPr/>
        </p:nvCxnSpPr>
        <p:spPr bwMode="auto">
          <a:xfrm flipV="1">
            <a:off x="752475" y="5592767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5" name="Oval 82"/>
          <p:cNvSpPr>
            <a:spLocks noChangeArrowheads="1"/>
          </p:cNvSpPr>
          <p:nvPr/>
        </p:nvSpPr>
        <p:spPr bwMode="auto">
          <a:xfrm>
            <a:off x="4035425" y="5340354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6" name="Rectangle 83"/>
          <p:cNvSpPr>
            <a:spLocks noChangeAspect="1" noChangeArrowheads="1"/>
          </p:cNvSpPr>
          <p:nvPr/>
        </p:nvSpPr>
        <p:spPr bwMode="auto">
          <a:xfrm>
            <a:off x="3816350" y="5853117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84"/>
          <p:cNvSpPr>
            <a:spLocks noChangeAspect="1" noChangeArrowheads="1"/>
          </p:cNvSpPr>
          <p:nvPr/>
        </p:nvSpPr>
        <p:spPr bwMode="auto">
          <a:xfrm>
            <a:off x="4337050" y="5853117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8" name="AutoShape 85"/>
          <p:cNvCxnSpPr>
            <a:cxnSpLocks noChangeShapeType="1"/>
            <a:stCxn id="87" idx="0"/>
            <a:endCxn id="85" idx="5"/>
          </p:cNvCxnSpPr>
          <p:nvPr/>
        </p:nvCxnSpPr>
        <p:spPr bwMode="auto">
          <a:xfrm flipH="1" flipV="1">
            <a:off x="4279900" y="5594354"/>
            <a:ext cx="160338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89" name="AutoShape 86"/>
          <p:cNvCxnSpPr>
            <a:cxnSpLocks noChangeShapeType="1"/>
            <a:stCxn id="86" idx="0"/>
            <a:endCxn id="85" idx="3"/>
          </p:cNvCxnSpPr>
          <p:nvPr/>
        </p:nvCxnSpPr>
        <p:spPr bwMode="auto">
          <a:xfrm flipV="1">
            <a:off x="3919538" y="5594354"/>
            <a:ext cx="157162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90" name="AutoShape 87"/>
          <p:cNvCxnSpPr>
            <a:cxnSpLocks noChangeShapeType="1"/>
            <a:stCxn id="92" idx="7"/>
            <a:endCxn id="84" idx="3"/>
          </p:cNvCxnSpPr>
          <p:nvPr/>
        </p:nvCxnSpPr>
        <p:spPr bwMode="auto">
          <a:xfrm flipV="1">
            <a:off x="3233738" y="5143504"/>
            <a:ext cx="320675" cy="2238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91" name="AutoShape 88"/>
          <p:cNvCxnSpPr>
            <a:cxnSpLocks noChangeShapeType="1"/>
            <a:stCxn id="85" idx="1"/>
            <a:endCxn id="84" idx="5"/>
          </p:cNvCxnSpPr>
          <p:nvPr/>
        </p:nvCxnSpPr>
        <p:spPr bwMode="auto">
          <a:xfrm flipH="1" flipV="1">
            <a:off x="3756025" y="5143504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93" name="Rectangle 90"/>
          <p:cNvSpPr>
            <a:spLocks noChangeAspect="1" noChangeArrowheads="1"/>
          </p:cNvSpPr>
          <p:nvPr/>
        </p:nvSpPr>
        <p:spPr bwMode="auto">
          <a:xfrm>
            <a:off x="2768600" y="5853117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Rectangle 91"/>
          <p:cNvSpPr>
            <a:spLocks noChangeAspect="1" noChangeArrowheads="1"/>
          </p:cNvSpPr>
          <p:nvPr/>
        </p:nvSpPr>
        <p:spPr bwMode="auto">
          <a:xfrm>
            <a:off x="3290888" y="5853117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5" name="AutoShape 92"/>
          <p:cNvCxnSpPr>
            <a:cxnSpLocks noChangeShapeType="1"/>
            <a:stCxn id="94" idx="0"/>
            <a:endCxn id="92" idx="5"/>
          </p:cNvCxnSpPr>
          <p:nvPr/>
        </p:nvCxnSpPr>
        <p:spPr bwMode="auto">
          <a:xfrm flipH="1" flipV="1">
            <a:off x="3233738" y="5599117"/>
            <a:ext cx="160337" cy="2444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96" name="AutoShape 93"/>
          <p:cNvCxnSpPr>
            <a:cxnSpLocks noChangeShapeType="1"/>
            <a:stCxn id="93" idx="0"/>
            <a:endCxn id="92" idx="3"/>
          </p:cNvCxnSpPr>
          <p:nvPr/>
        </p:nvCxnSpPr>
        <p:spPr bwMode="auto">
          <a:xfrm flipV="1">
            <a:off x="2871788" y="5599117"/>
            <a:ext cx="160337" cy="2444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97" name="Oval 94"/>
          <p:cNvSpPr>
            <a:spLocks noChangeArrowheads="1"/>
          </p:cNvSpPr>
          <p:nvPr/>
        </p:nvSpPr>
        <p:spPr bwMode="auto">
          <a:xfrm>
            <a:off x="4572000" y="4000504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98" name="AutoShape 95"/>
          <p:cNvCxnSpPr>
            <a:cxnSpLocks noChangeShapeType="1"/>
            <a:stCxn id="97" idx="5"/>
            <a:endCxn id="100" idx="1"/>
          </p:cNvCxnSpPr>
          <p:nvPr/>
        </p:nvCxnSpPr>
        <p:spPr bwMode="auto">
          <a:xfrm>
            <a:off x="4816475" y="4243392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99" name="AutoShape 96"/>
          <p:cNvCxnSpPr>
            <a:cxnSpLocks noChangeShapeType="1"/>
            <a:stCxn id="97" idx="3"/>
            <a:endCxn id="68" idx="7"/>
          </p:cNvCxnSpPr>
          <p:nvPr/>
        </p:nvCxnSpPr>
        <p:spPr bwMode="auto">
          <a:xfrm flipH="1">
            <a:off x="2697163" y="4243392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00" name="Oval 97"/>
          <p:cNvSpPr>
            <a:spLocks noChangeArrowheads="1"/>
          </p:cNvSpPr>
          <p:nvPr/>
        </p:nvSpPr>
        <p:spPr bwMode="auto">
          <a:xfrm>
            <a:off x="6692900" y="4429129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01" name="AutoShape 98"/>
          <p:cNvCxnSpPr>
            <a:cxnSpLocks noChangeShapeType="1"/>
            <a:stCxn id="100" idx="3"/>
            <a:endCxn id="103" idx="7"/>
          </p:cNvCxnSpPr>
          <p:nvPr/>
        </p:nvCxnSpPr>
        <p:spPr bwMode="auto">
          <a:xfrm flipH="1">
            <a:off x="5876925" y="4672017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02" name="AutoShape 99"/>
          <p:cNvCxnSpPr>
            <a:cxnSpLocks noChangeShapeType="1"/>
            <a:stCxn id="116" idx="1"/>
            <a:endCxn id="100" idx="5"/>
          </p:cNvCxnSpPr>
          <p:nvPr/>
        </p:nvCxnSpPr>
        <p:spPr bwMode="auto">
          <a:xfrm flipH="1" flipV="1">
            <a:off x="6937375" y="4672017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04" name="Oval 101"/>
          <p:cNvSpPr>
            <a:spLocks noChangeArrowheads="1"/>
          </p:cNvSpPr>
          <p:nvPr/>
        </p:nvSpPr>
        <p:spPr bwMode="auto">
          <a:xfrm>
            <a:off x="6156325" y="5340354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5" name="Rectangle 102"/>
          <p:cNvSpPr>
            <a:spLocks noChangeAspect="1" noChangeArrowheads="1"/>
          </p:cNvSpPr>
          <p:nvPr/>
        </p:nvSpPr>
        <p:spPr bwMode="auto">
          <a:xfrm>
            <a:off x="5937250" y="5853117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103"/>
          <p:cNvSpPr>
            <a:spLocks noChangeAspect="1" noChangeArrowheads="1"/>
          </p:cNvSpPr>
          <p:nvPr/>
        </p:nvSpPr>
        <p:spPr bwMode="auto">
          <a:xfrm>
            <a:off x="6457950" y="5853117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AutoShape 104"/>
          <p:cNvCxnSpPr>
            <a:cxnSpLocks noChangeShapeType="1"/>
            <a:stCxn id="106" idx="0"/>
            <a:endCxn id="104" idx="5"/>
          </p:cNvCxnSpPr>
          <p:nvPr/>
        </p:nvCxnSpPr>
        <p:spPr bwMode="auto">
          <a:xfrm flipH="1" flipV="1">
            <a:off x="6400800" y="5594354"/>
            <a:ext cx="160338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08" name="AutoShape 105"/>
          <p:cNvCxnSpPr>
            <a:cxnSpLocks noChangeShapeType="1"/>
            <a:stCxn id="105" idx="0"/>
            <a:endCxn id="104" idx="3"/>
          </p:cNvCxnSpPr>
          <p:nvPr/>
        </p:nvCxnSpPr>
        <p:spPr bwMode="auto">
          <a:xfrm flipV="1">
            <a:off x="6040438" y="5594354"/>
            <a:ext cx="157162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09" name="AutoShape 106"/>
          <p:cNvCxnSpPr>
            <a:cxnSpLocks noChangeShapeType="1"/>
            <a:stCxn id="111" idx="7"/>
            <a:endCxn id="103" idx="3"/>
          </p:cNvCxnSpPr>
          <p:nvPr/>
        </p:nvCxnSpPr>
        <p:spPr bwMode="auto">
          <a:xfrm flipV="1">
            <a:off x="5354638" y="5143504"/>
            <a:ext cx="320675" cy="2238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10" name="AutoShape 107"/>
          <p:cNvCxnSpPr>
            <a:cxnSpLocks noChangeShapeType="1"/>
            <a:stCxn id="104" idx="1"/>
            <a:endCxn id="103" idx="5"/>
          </p:cNvCxnSpPr>
          <p:nvPr/>
        </p:nvCxnSpPr>
        <p:spPr bwMode="auto">
          <a:xfrm flipH="1" flipV="1">
            <a:off x="5876925" y="5143504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2" name="Rectangle 109"/>
          <p:cNvSpPr>
            <a:spLocks noChangeAspect="1" noChangeArrowheads="1"/>
          </p:cNvSpPr>
          <p:nvPr/>
        </p:nvSpPr>
        <p:spPr bwMode="auto">
          <a:xfrm>
            <a:off x="4889500" y="5853117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110"/>
          <p:cNvSpPr>
            <a:spLocks noChangeAspect="1" noChangeArrowheads="1"/>
          </p:cNvSpPr>
          <p:nvPr/>
        </p:nvSpPr>
        <p:spPr bwMode="auto">
          <a:xfrm>
            <a:off x="5411788" y="5853117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AutoShape 111"/>
          <p:cNvCxnSpPr>
            <a:cxnSpLocks noChangeShapeType="1"/>
            <a:stCxn id="113" idx="0"/>
            <a:endCxn id="111" idx="5"/>
          </p:cNvCxnSpPr>
          <p:nvPr/>
        </p:nvCxnSpPr>
        <p:spPr bwMode="auto">
          <a:xfrm flipH="1" flipV="1">
            <a:off x="5354638" y="5599117"/>
            <a:ext cx="160337" cy="2444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15" name="AutoShape 112"/>
          <p:cNvCxnSpPr>
            <a:cxnSpLocks noChangeShapeType="1"/>
            <a:stCxn id="112" idx="0"/>
            <a:endCxn id="111" idx="3"/>
          </p:cNvCxnSpPr>
          <p:nvPr/>
        </p:nvCxnSpPr>
        <p:spPr bwMode="auto">
          <a:xfrm flipV="1">
            <a:off x="4992688" y="5599117"/>
            <a:ext cx="160337" cy="2444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8" name="Rectangle 115"/>
          <p:cNvSpPr>
            <a:spLocks noChangeAspect="1" noChangeArrowheads="1"/>
          </p:cNvSpPr>
          <p:nvPr/>
        </p:nvSpPr>
        <p:spPr bwMode="auto">
          <a:xfrm>
            <a:off x="8056563" y="5854704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116"/>
          <p:cNvSpPr>
            <a:spLocks noChangeAspect="1" noChangeArrowheads="1"/>
          </p:cNvSpPr>
          <p:nvPr/>
        </p:nvSpPr>
        <p:spPr bwMode="auto">
          <a:xfrm>
            <a:off x="8577263" y="5854704"/>
            <a:ext cx="206375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0" name="AutoShape 117"/>
          <p:cNvCxnSpPr>
            <a:cxnSpLocks noChangeShapeType="1"/>
            <a:stCxn id="119" idx="0"/>
            <a:endCxn id="117" idx="5"/>
          </p:cNvCxnSpPr>
          <p:nvPr/>
        </p:nvCxnSpPr>
        <p:spPr bwMode="auto">
          <a:xfrm flipH="1" flipV="1">
            <a:off x="8520113" y="5600704"/>
            <a:ext cx="160337" cy="2444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21" name="AutoShape 118"/>
          <p:cNvCxnSpPr>
            <a:cxnSpLocks noChangeShapeType="1"/>
            <a:stCxn id="118" idx="0"/>
            <a:endCxn id="117" idx="3"/>
          </p:cNvCxnSpPr>
          <p:nvPr/>
        </p:nvCxnSpPr>
        <p:spPr bwMode="auto">
          <a:xfrm flipV="1">
            <a:off x="8159750" y="5600704"/>
            <a:ext cx="157163" cy="2444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22" name="AutoShape 119"/>
          <p:cNvCxnSpPr>
            <a:cxnSpLocks noChangeShapeType="1"/>
            <a:stCxn id="124" idx="7"/>
            <a:endCxn id="116" idx="3"/>
          </p:cNvCxnSpPr>
          <p:nvPr/>
        </p:nvCxnSpPr>
        <p:spPr bwMode="auto">
          <a:xfrm flipV="1">
            <a:off x="7473950" y="5145092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23" name="AutoShape 120"/>
          <p:cNvCxnSpPr>
            <a:cxnSpLocks noChangeShapeType="1"/>
            <a:stCxn id="117" idx="1"/>
            <a:endCxn id="116" idx="5"/>
          </p:cNvCxnSpPr>
          <p:nvPr/>
        </p:nvCxnSpPr>
        <p:spPr bwMode="auto">
          <a:xfrm flipH="1" flipV="1">
            <a:off x="7996238" y="5145092"/>
            <a:ext cx="320675" cy="2238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24" name="Oval 121"/>
          <p:cNvSpPr>
            <a:spLocks noChangeArrowheads="1"/>
          </p:cNvSpPr>
          <p:nvPr/>
        </p:nvSpPr>
        <p:spPr bwMode="auto">
          <a:xfrm>
            <a:off x="7231063" y="5341942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5" name="Rectangle 122"/>
          <p:cNvSpPr>
            <a:spLocks noChangeAspect="1" noChangeArrowheads="1"/>
          </p:cNvSpPr>
          <p:nvPr/>
        </p:nvSpPr>
        <p:spPr bwMode="auto">
          <a:xfrm>
            <a:off x="7008813" y="5854704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Rectangle 123"/>
          <p:cNvSpPr>
            <a:spLocks noChangeAspect="1" noChangeArrowheads="1"/>
          </p:cNvSpPr>
          <p:nvPr/>
        </p:nvSpPr>
        <p:spPr bwMode="auto">
          <a:xfrm>
            <a:off x="7531100" y="5854704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7" name="AutoShape 124"/>
          <p:cNvCxnSpPr>
            <a:cxnSpLocks noChangeShapeType="1"/>
            <a:stCxn id="126" idx="0"/>
            <a:endCxn id="124" idx="5"/>
          </p:cNvCxnSpPr>
          <p:nvPr/>
        </p:nvCxnSpPr>
        <p:spPr bwMode="auto">
          <a:xfrm flipH="1" flipV="1">
            <a:off x="7473950" y="5595942"/>
            <a:ext cx="160338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28" name="AutoShape 125"/>
          <p:cNvCxnSpPr>
            <a:cxnSpLocks noChangeShapeType="1"/>
            <a:stCxn id="125" idx="0"/>
            <a:endCxn id="124" idx="3"/>
          </p:cNvCxnSpPr>
          <p:nvPr/>
        </p:nvCxnSpPr>
        <p:spPr bwMode="auto">
          <a:xfrm flipV="1">
            <a:off x="7112000" y="5595942"/>
            <a:ext cx="160338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29" name="위쪽 화살표 68"/>
          <p:cNvSpPr>
            <a:spLocks noChangeArrowheads="1"/>
          </p:cNvSpPr>
          <p:nvPr/>
        </p:nvSpPr>
        <p:spPr bwMode="auto">
          <a:xfrm rot="10800000">
            <a:off x="785786" y="4000504"/>
            <a:ext cx="381000" cy="54292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bIns="0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Oval 150"/>
          <p:cNvSpPr>
            <a:spLocks noChangeArrowheads="1"/>
          </p:cNvSpPr>
          <p:nvPr/>
        </p:nvSpPr>
        <p:spPr bwMode="auto">
          <a:xfrm>
            <a:off x="2452688" y="1998650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92" name="AutoShape 151"/>
          <p:cNvCxnSpPr>
            <a:cxnSpLocks noChangeShapeType="1"/>
            <a:stCxn id="191" idx="3"/>
            <a:endCxn id="194" idx="7"/>
          </p:cNvCxnSpPr>
          <p:nvPr/>
        </p:nvCxnSpPr>
        <p:spPr bwMode="auto">
          <a:xfrm flipH="1">
            <a:off x="1636713" y="2241537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3" name="AutoShape 152"/>
          <p:cNvCxnSpPr>
            <a:cxnSpLocks noChangeShapeType="1"/>
            <a:stCxn id="207" idx="1"/>
            <a:endCxn id="191" idx="5"/>
          </p:cNvCxnSpPr>
          <p:nvPr/>
        </p:nvCxnSpPr>
        <p:spPr bwMode="auto">
          <a:xfrm flipH="1" flipV="1">
            <a:off x="2697163" y="2241537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5" name="Oval 154"/>
          <p:cNvSpPr>
            <a:spLocks noChangeArrowheads="1"/>
          </p:cNvSpPr>
          <p:nvPr/>
        </p:nvSpPr>
        <p:spPr bwMode="auto">
          <a:xfrm>
            <a:off x="1916113" y="29098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25</a:t>
            </a:r>
          </a:p>
        </p:txBody>
      </p:sp>
      <p:sp>
        <p:nvSpPr>
          <p:cNvPr id="196" name="Rectangle 155"/>
          <p:cNvSpPr>
            <a:spLocks noChangeAspect="1" noChangeArrowheads="1"/>
          </p:cNvSpPr>
          <p:nvPr/>
        </p:nvSpPr>
        <p:spPr bwMode="auto">
          <a:xfrm>
            <a:off x="1697038" y="3422637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Rectangle 156"/>
          <p:cNvSpPr>
            <a:spLocks noChangeAspect="1" noChangeArrowheads="1"/>
          </p:cNvSpPr>
          <p:nvPr/>
        </p:nvSpPr>
        <p:spPr bwMode="auto">
          <a:xfrm>
            <a:off x="2217738" y="3422637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8" name="AutoShape 157"/>
          <p:cNvCxnSpPr>
            <a:cxnSpLocks noChangeShapeType="1"/>
            <a:stCxn id="197" idx="0"/>
            <a:endCxn id="195" idx="5"/>
          </p:cNvCxnSpPr>
          <p:nvPr/>
        </p:nvCxnSpPr>
        <p:spPr bwMode="auto">
          <a:xfrm flipH="1" flipV="1">
            <a:off x="2160588" y="3163875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9" name="AutoShape 158"/>
          <p:cNvCxnSpPr>
            <a:cxnSpLocks noChangeShapeType="1"/>
            <a:stCxn id="196" idx="0"/>
            <a:endCxn id="195" idx="3"/>
          </p:cNvCxnSpPr>
          <p:nvPr/>
        </p:nvCxnSpPr>
        <p:spPr bwMode="auto">
          <a:xfrm flipV="1">
            <a:off x="1800225" y="3163875"/>
            <a:ext cx="15716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0" name="AutoShape 159"/>
          <p:cNvCxnSpPr>
            <a:cxnSpLocks noChangeShapeType="1"/>
            <a:stCxn id="202" idx="7"/>
            <a:endCxn id="194" idx="3"/>
          </p:cNvCxnSpPr>
          <p:nvPr/>
        </p:nvCxnSpPr>
        <p:spPr bwMode="auto">
          <a:xfrm flipV="1">
            <a:off x="1114425" y="2713025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1" name="AutoShape 160"/>
          <p:cNvCxnSpPr>
            <a:cxnSpLocks noChangeShapeType="1"/>
            <a:stCxn id="195" idx="1"/>
            <a:endCxn id="194" idx="5"/>
          </p:cNvCxnSpPr>
          <p:nvPr/>
        </p:nvCxnSpPr>
        <p:spPr bwMode="auto">
          <a:xfrm flipH="1" flipV="1">
            <a:off x="1636713" y="2713025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2" name="Oval 161"/>
          <p:cNvSpPr>
            <a:spLocks noChangeArrowheads="1"/>
          </p:cNvSpPr>
          <p:nvPr/>
        </p:nvSpPr>
        <p:spPr bwMode="auto">
          <a:xfrm>
            <a:off x="871538" y="290987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</a:p>
        </p:txBody>
      </p:sp>
      <p:sp>
        <p:nvSpPr>
          <p:cNvPr id="203" name="Rectangle 162"/>
          <p:cNvSpPr>
            <a:spLocks noChangeAspect="1" noChangeArrowheads="1"/>
          </p:cNvSpPr>
          <p:nvPr/>
        </p:nvSpPr>
        <p:spPr bwMode="auto">
          <a:xfrm>
            <a:off x="649288" y="3422637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Rectangle 163"/>
          <p:cNvSpPr>
            <a:spLocks noChangeAspect="1" noChangeArrowheads="1"/>
          </p:cNvSpPr>
          <p:nvPr/>
        </p:nvSpPr>
        <p:spPr bwMode="auto">
          <a:xfrm>
            <a:off x="1171575" y="3422637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5" name="AutoShape 164"/>
          <p:cNvCxnSpPr>
            <a:cxnSpLocks noChangeShapeType="1"/>
            <a:stCxn id="204" idx="0"/>
            <a:endCxn id="202" idx="5"/>
          </p:cNvCxnSpPr>
          <p:nvPr/>
        </p:nvCxnSpPr>
        <p:spPr bwMode="auto">
          <a:xfrm flipH="1" flipV="1">
            <a:off x="1114425" y="3163875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6" name="AutoShape 165"/>
          <p:cNvCxnSpPr>
            <a:cxnSpLocks noChangeShapeType="1"/>
            <a:stCxn id="203" idx="0"/>
            <a:endCxn id="202" idx="3"/>
          </p:cNvCxnSpPr>
          <p:nvPr/>
        </p:nvCxnSpPr>
        <p:spPr bwMode="auto">
          <a:xfrm flipV="1">
            <a:off x="752475" y="3163875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8" name="Oval 167"/>
          <p:cNvSpPr>
            <a:spLocks noChangeArrowheads="1"/>
          </p:cNvSpPr>
          <p:nvPr/>
        </p:nvSpPr>
        <p:spPr bwMode="auto">
          <a:xfrm>
            <a:off x="4035425" y="2911462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9" name="Rectangle 168"/>
          <p:cNvSpPr>
            <a:spLocks noChangeAspect="1" noChangeArrowheads="1"/>
          </p:cNvSpPr>
          <p:nvPr/>
        </p:nvSpPr>
        <p:spPr bwMode="auto">
          <a:xfrm>
            <a:off x="3816350" y="3424225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Rectangle 169"/>
          <p:cNvSpPr>
            <a:spLocks noChangeAspect="1" noChangeArrowheads="1"/>
          </p:cNvSpPr>
          <p:nvPr/>
        </p:nvSpPr>
        <p:spPr bwMode="auto">
          <a:xfrm>
            <a:off x="4337050" y="3424225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1" name="AutoShape 170"/>
          <p:cNvCxnSpPr>
            <a:cxnSpLocks noChangeShapeType="1"/>
            <a:stCxn id="210" idx="0"/>
            <a:endCxn id="208" idx="5"/>
          </p:cNvCxnSpPr>
          <p:nvPr/>
        </p:nvCxnSpPr>
        <p:spPr bwMode="auto">
          <a:xfrm flipH="1" flipV="1">
            <a:off x="4279900" y="3165462"/>
            <a:ext cx="160338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12" name="AutoShape 171"/>
          <p:cNvCxnSpPr>
            <a:cxnSpLocks noChangeShapeType="1"/>
            <a:stCxn id="209" idx="0"/>
            <a:endCxn id="208" idx="3"/>
          </p:cNvCxnSpPr>
          <p:nvPr/>
        </p:nvCxnSpPr>
        <p:spPr bwMode="auto">
          <a:xfrm flipV="1">
            <a:off x="3919538" y="3165462"/>
            <a:ext cx="157162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13" name="AutoShape 172"/>
          <p:cNvCxnSpPr>
            <a:cxnSpLocks noChangeShapeType="1"/>
            <a:stCxn id="215" idx="7"/>
            <a:endCxn id="207" idx="3"/>
          </p:cNvCxnSpPr>
          <p:nvPr/>
        </p:nvCxnSpPr>
        <p:spPr bwMode="auto">
          <a:xfrm flipV="1">
            <a:off x="3233738" y="2714612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14" name="AutoShape 173"/>
          <p:cNvCxnSpPr>
            <a:cxnSpLocks noChangeShapeType="1"/>
            <a:stCxn id="208" idx="1"/>
            <a:endCxn id="207" idx="5"/>
          </p:cNvCxnSpPr>
          <p:nvPr/>
        </p:nvCxnSpPr>
        <p:spPr bwMode="auto">
          <a:xfrm flipH="1" flipV="1">
            <a:off x="3756025" y="2714612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5" name="Oval 174"/>
          <p:cNvSpPr>
            <a:spLocks noChangeArrowheads="1"/>
          </p:cNvSpPr>
          <p:nvPr/>
        </p:nvSpPr>
        <p:spPr bwMode="auto">
          <a:xfrm>
            <a:off x="2990850" y="2911462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16" name="Rectangle 175"/>
          <p:cNvSpPr>
            <a:spLocks noChangeAspect="1" noChangeArrowheads="1"/>
          </p:cNvSpPr>
          <p:nvPr/>
        </p:nvSpPr>
        <p:spPr bwMode="auto">
          <a:xfrm>
            <a:off x="2768600" y="3424225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Rectangle 176"/>
          <p:cNvSpPr>
            <a:spLocks noChangeAspect="1" noChangeArrowheads="1"/>
          </p:cNvSpPr>
          <p:nvPr/>
        </p:nvSpPr>
        <p:spPr bwMode="auto">
          <a:xfrm>
            <a:off x="3290888" y="3424225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8" name="AutoShape 177"/>
          <p:cNvCxnSpPr>
            <a:cxnSpLocks noChangeShapeType="1"/>
            <a:stCxn id="217" idx="0"/>
            <a:endCxn id="215" idx="5"/>
          </p:cNvCxnSpPr>
          <p:nvPr/>
        </p:nvCxnSpPr>
        <p:spPr bwMode="auto">
          <a:xfrm flipH="1" flipV="1">
            <a:off x="3233738" y="3165462"/>
            <a:ext cx="160337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19" name="AutoShape 178"/>
          <p:cNvCxnSpPr>
            <a:cxnSpLocks noChangeShapeType="1"/>
            <a:stCxn id="216" idx="0"/>
            <a:endCxn id="215" idx="3"/>
          </p:cNvCxnSpPr>
          <p:nvPr/>
        </p:nvCxnSpPr>
        <p:spPr bwMode="auto">
          <a:xfrm flipV="1">
            <a:off x="2871788" y="3165462"/>
            <a:ext cx="160337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0" name="Oval 179"/>
          <p:cNvSpPr>
            <a:spLocks noChangeArrowheads="1"/>
          </p:cNvSpPr>
          <p:nvPr/>
        </p:nvSpPr>
        <p:spPr bwMode="auto">
          <a:xfrm>
            <a:off x="4572000" y="1571612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21" name="AutoShape 180"/>
          <p:cNvCxnSpPr>
            <a:cxnSpLocks noChangeShapeType="1"/>
            <a:stCxn id="220" idx="5"/>
            <a:endCxn id="223" idx="1"/>
          </p:cNvCxnSpPr>
          <p:nvPr/>
        </p:nvCxnSpPr>
        <p:spPr bwMode="auto">
          <a:xfrm>
            <a:off x="4816475" y="1814500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22" name="AutoShape 181"/>
          <p:cNvCxnSpPr>
            <a:cxnSpLocks noChangeShapeType="1"/>
            <a:stCxn id="220" idx="3"/>
            <a:endCxn id="191" idx="7"/>
          </p:cNvCxnSpPr>
          <p:nvPr/>
        </p:nvCxnSpPr>
        <p:spPr bwMode="auto">
          <a:xfrm flipH="1">
            <a:off x="2697163" y="1814500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3" name="Oval 182"/>
          <p:cNvSpPr>
            <a:spLocks noChangeArrowheads="1"/>
          </p:cNvSpPr>
          <p:nvPr/>
        </p:nvSpPr>
        <p:spPr bwMode="auto">
          <a:xfrm>
            <a:off x="6692900" y="2000237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24" name="AutoShape 183"/>
          <p:cNvCxnSpPr>
            <a:cxnSpLocks noChangeShapeType="1"/>
            <a:stCxn id="223" idx="3"/>
            <a:endCxn id="226" idx="7"/>
          </p:cNvCxnSpPr>
          <p:nvPr/>
        </p:nvCxnSpPr>
        <p:spPr bwMode="auto">
          <a:xfrm flipH="1">
            <a:off x="5876925" y="2243125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25" name="AutoShape 184"/>
          <p:cNvCxnSpPr>
            <a:cxnSpLocks noChangeShapeType="1"/>
            <a:stCxn id="239" idx="1"/>
            <a:endCxn id="223" idx="5"/>
          </p:cNvCxnSpPr>
          <p:nvPr/>
        </p:nvCxnSpPr>
        <p:spPr bwMode="auto">
          <a:xfrm flipH="1" flipV="1">
            <a:off x="6937375" y="22431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7" name="Oval 186"/>
          <p:cNvSpPr>
            <a:spLocks noChangeArrowheads="1"/>
          </p:cNvSpPr>
          <p:nvPr/>
        </p:nvSpPr>
        <p:spPr bwMode="auto">
          <a:xfrm>
            <a:off x="6156325" y="2911462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28" name="Rectangle 187"/>
          <p:cNvSpPr>
            <a:spLocks noChangeAspect="1" noChangeArrowheads="1"/>
          </p:cNvSpPr>
          <p:nvPr/>
        </p:nvSpPr>
        <p:spPr bwMode="auto">
          <a:xfrm>
            <a:off x="5937250" y="3424225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9" name="Rectangle 188"/>
          <p:cNvSpPr>
            <a:spLocks noChangeAspect="1" noChangeArrowheads="1"/>
          </p:cNvSpPr>
          <p:nvPr/>
        </p:nvSpPr>
        <p:spPr bwMode="auto">
          <a:xfrm>
            <a:off x="6457950" y="3424225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0" name="AutoShape 189"/>
          <p:cNvCxnSpPr>
            <a:cxnSpLocks noChangeShapeType="1"/>
            <a:stCxn id="229" idx="0"/>
            <a:endCxn id="227" idx="5"/>
          </p:cNvCxnSpPr>
          <p:nvPr/>
        </p:nvCxnSpPr>
        <p:spPr bwMode="auto">
          <a:xfrm flipH="1" flipV="1">
            <a:off x="6400800" y="3165462"/>
            <a:ext cx="160338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1" name="AutoShape 190"/>
          <p:cNvCxnSpPr>
            <a:cxnSpLocks noChangeShapeType="1"/>
            <a:stCxn id="228" idx="0"/>
            <a:endCxn id="227" idx="3"/>
          </p:cNvCxnSpPr>
          <p:nvPr/>
        </p:nvCxnSpPr>
        <p:spPr bwMode="auto">
          <a:xfrm flipV="1">
            <a:off x="6040438" y="3165462"/>
            <a:ext cx="157162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2" name="AutoShape 191"/>
          <p:cNvCxnSpPr>
            <a:cxnSpLocks noChangeShapeType="1"/>
            <a:stCxn id="234" idx="7"/>
            <a:endCxn id="226" idx="3"/>
          </p:cNvCxnSpPr>
          <p:nvPr/>
        </p:nvCxnSpPr>
        <p:spPr bwMode="auto">
          <a:xfrm flipV="1">
            <a:off x="5354638" y="2714612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3" name="AutoShape 192"/>
          <p:cNvCxnSpPr>
            <a:cxnSpLocks noChangeShapeType="1"/>
            <a:stCxn id="227" idx="1"/>
            <a:endCxn id="226" idx="5"/>
          </p:cNvCxnSpPr>
          <p:nvPr/>
        </p:nvCxnSpPr>
        <p:spPr bwMode="auto">
          <a:xfrm flipH="1" flipV="1">
            <a:off x="5876925" y="2714612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4" name="Oval 193"/>
          <p:cNvSpPr>
            <a:spLocks noChangeArrowheads="1"/>
          </p:cNvSpPr>
          <p:nvPr/>
        </p:nvSpPr>
        <p:spPr bwMode="auto">
          <a:xfrm>
            <a:off x="5111750" y="2911462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35" name="Rectangle 194"/>
          <p:cNvSpPr>
            <a:spLocks noChangeAspect="1" noChangeArrowheads="1"/>
          </p:cNvSpPr>
          <p:nvPr/>
        </p:nvSpPr>
        <p:spPr bwMode="auto">
          <a:xfrm>
            <a:off x="4889500" y="3424225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Rectangle 195"/>
          <p:cNvSpPr>
            <a:spLocks noChangeAspect="1" noChangeArrowheads="1"/>
          </p:cNvSpPr>
          <p:nvPr/>
        </p:nvSpPr>
        <p:spPr bwMode="auto">
          <a:xfrm>
            <a:off x="5411788" y="3424225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7" name="AutoShape 196"/>
          <p:cNvCxnSpPr>
            <a:cxnSpLocks noChangeShapeType="1"/>
            <a:stCxn id="236" idx="0"/>
            <a:endCxn id="234" idx="5"/>
          </p:cNvCxnSpPr>
          <p:nvPr/>
        </p:nvCxnSpPr>
        <p:spPr bwMode="auto">
          <a:xfrm flipH="1" flipV="1">
            <a:off x="5354638" y="3165462"/>
            <a:ext cx="160337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8" name="AutoShape 197"/>
          <p:cNvCxnSpPr>
            <a:cxnSpLocks noChangeShapeType="1"/>
            <a:stCxn id="235" idx="0"/>
            <a:endCxn id="234" idx="3"/>
          </p:cNvCxnSpPr>
          <p:nvPr/>
        </p:nvCxnSpPr>
        <p:spPr bwMode="auto">
          <a:xfrm flipV="1">
            <a:off x="4992688" y="3165462"/>
            <a:ext cx="160337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40" name="Oval 199"/>
          <p:cNvSpPr>
            <a:spLocks noChangeArrowheads="1"/>
          </p:cNvSpPr>
          <p:nvPr/>
        </p:nvSpPr>
        <p:spPr bwMode="auto">
          <a:xfrm>
            <a:off x="8275638" y="2913050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1" name="Rectangle 200"/>
          <p:cNvSpPr>
            <a:spLocks noChangeAspect="1" noChangeArrowheads="1"/>
          </p:cNvSpPr>
          <p:nvPr/>
        </p:nvSpPr>
        <p:spPr bwMode="auto">
          <a:xfrm>
            <a:off x="8056563" y="3425812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Rectangle 201"/>
          <p:cNvSpPr>
            <a:spLocks noChangeAspect="1" noChangeArrowheads="1"/>
          </p:cNvSpPr>
          <p:nvPr/>
        </p:nvSpPr>
        <p:spPr bwMode="auto">
          <a:xfrm>
            <a:off x="8577263" y="3425812"/>
            <a:ext cx="206375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3" name="AutoShape 202"/>
          <p:cNvCxnSpPr>
            <a:cxnSpLocks noChangeShapeType="1"/>
            <a:stCxn id="242" idx="0"/>
            <a:endCxn id="240" idx="5"/>
          </p:cNvCxnSpPr>
          <p:nvPr/>
        </p:nvCxnSpPr>
        <p:spPr bwMode="auto">
          <a:xfrm flipH="1" flipV="1">
            <a:off x="8520113" y="3167050"/>
            <a:ext cx="160337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44" name="AutoShape 203"/>
          <p:cNvCxnSpPr>
            <a:cxnSpLocks noChangeShapeType="1"/>
            <a:stCxn id="241" idx="0"/>
            <a:endCxn id="240" idx="3"/>
          </p:cNvCxnSpPr>
          <p:nvPr/>
        </p:nvCxnSpPr>
        <p:spPr bwMode="auto">
          <a:xfrm flipV="1">
            <a:off x="8159750" y="3167050"/>
            <a:ext cx="157163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45" name="AutoShape 204"/>
          <p:cNvCxnSpPr>
            <a:cxnSpLocks noChangeShapeType="1"/>
            <a:stCxn id="247" idx="7"/>
            <a:endCxn id="239" idx="3"/>
          </p:cNvCxnSpPr>
          <p:nvPr/>
        </p:nvCxnSpPr>
        <p:spPr bwMode="auto">
          <a:xfrm flipV="1">
            <a:off x="7473950" y="2716200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46" name="AutoShape 205"/>
          <p:cNvCxnSpPr>
            <a:cxnSpLocks noChangeShapeType="1"/>
            <a:stCxn id="240" idx="1"/>
            <a:endCxn id="239" idx="5"/>
          </p:cNvCxnSpPr>
          <p:nvPr/>
        </p:nvCxnSpPr>
        <p:spPr bwMode="auto">
          <a:xfrm flipH="1" flipV="1">
            <a:off x="7996238" y="2716200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47" name="Oval 206"/>
          <p:cNvSpPr>
            <a:spLocks noChangeArrowheads="1"/>
          </p:cNvSpPr>
          <p:nvPr/>
        </p:nvSpPr>
        <p:spPr bwMode="auto">
          <a:xfrm>
            <a:off x="7231063" y="2913050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8" name="Rectangle 207"/>
          <p:cNvSpPr>
            <a:spLocks noChangeAspect="1" noChangeArrowheads="1"/>
          </p:cNvSpPr>
          <p:nvPr/>
        </p:nvSpPr>
        <p:spPr bwMode="auto">
          <a:xfrm>
            <a:off x="7008813" y="3425812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9" name="Rectangle 208"/>
          <p:cNvSpPr>
            <a:spLocks noChangeAspect="1" noChangeArrowheads="1"/>
          </p:cNvSpPr>
          <p:nvPr/>
        </p:nvSpPr>
        <p:spPr bwMode="auto">
          <a:xfrm>
            <a:off x="7531100" y="3425812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0" name="AutoShape 209"/>
          <p:cNvCxnSpPr>
            <a:cxnSpLocks noChangeShapeType="1"/>
            <a:stCxn id="249" idx="0"/>
            <a:endCxn id="247" idx="5"/>
          </p:cNvCxnSpPr>
          <p:nvPr/>
        </p:nvCxnSpPr>
        <p:spPr bwMode="auto">
          <a:xfrm flipH="1" flipV="1">
            <a:off x="7473950" y="3167050"/>
            <a:ext cx="160338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51" name="AutoShape 210"/>
          <p:cNvCxnSpPr>
            <a:cxnSpLocks noChangeShapeType="1"/>
            <a:stCxn id="248" idx="0"/>
            <a:endCxn id="247" idx="3"/>
          </p:cNvCxnSpPr>
          <p:nvPr/>
        </p:nvCxnSpPr>
        <p:spPr bwMode="auto">
          <a:xfrm flipV="1">
            <a:off x="7112000" y="3167050"/>
            <a:ext cx="160338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71" name="Oval 68"/>
          <p:cNvSpPr>
            <a:spLocks noChangeArrowheads="1"/>
          </p:cNvSpPr>
          <p:nvPr/>
        </p:nvSpPr>
        <p:spPr bwMode="auto">
          <a:xfrm>
            <a:off x="1393825" y="4883154"/>
            <a:ext cx="284163" cy="28575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25</a:t>
            </a:r>
          </a:p>
        </p:txBody>
      </p:sp>
      <p:sp>
        <p:nvSpPr>
          <p:cNvPr id="72" name="Oval 69"/>
          <p:cNvSpPr>
            <a:spLocks noChangeArrowheads="1"/>
          </p:cNvSpPr>
          <p:nvPr/>
        </p:nvSpPr>
        <p:spPr bwMode="auto">
          <a:xfrm>
            <a:off x="1916113" y="5338767"/>
            <a:ext cx="285750" cy="28575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84" name="Oval 81"/>
          <p:cNvSpPr>
            <a:spLocks noChangeArrowheads="1"/>
          </p:cNvSpPr>
          <p:nvPr/>
        </p:nvSpPr>
        <p:spPr bwMode="auto">
          <a:xfrm>
            <a:off x="3513138" y="4884742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2" name="Oval 89"/>
          <p:cNvSpPr>
            <a:spLocks noChangeArrowheads="1"/>
          </p:cNvSpPr>
          <p:nvPr/>
        </p:nvSpPr>
        <p:spPr bwMode="auto">
          <a:xfrm>
            <a:off x="2990850" y="5340354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3" name="Oval 100"/>
          <p:cNvSpPr>
            <a:spLocks noChangeArrowheads="1"/>
          </p:cNvSpPr>
          <p:nvPr/>
        </p:nvSpPr>
        <p:spPr bwMode="auto">
          <a:xfrm>
            <a:off x="5634038" y="4884742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1" name="Oval 108"/>
          <p:cNvSpPr>
            <a:spLocks noChangeArrowheads="1"/>
          </p:cNvSpPr>
          <p:nvPr/>
        </p:nvSpPr>
        <p:spPr bwMode="auto">
          <a:xfrm>
            <a:off x="5111750" y="5340354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6" name="Oval 113"/>
          <p:cNvSpPr>
            <a:spLocks noChangeArrowheads="1"/>
          </p:cNvSpPr>
          <p:nvPr/>
        </p:nvSpPr>
        <p:spPr bwMode="auto">
          <a:xfrm>
            <a:off x="7753350" y="4886329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7" name="Oval 114"/>
          <p:cNvSpPr>
            <a:spLocks noChangeArrowheads="1"/>
          </p:cNvSpPr>
          <p:nvPr/>
        </p:nvSpPr>
        <p:spPr bwMode="auto">
          <a:xfrm>
            <a:off x="8275638" y="5341942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4" name="Oval 153"/>
          <p:cNvSpPr>
            <a:spLocks noChangeArrowheads="1"/>
          </p:cNvSpPr>
          <p:nvPr/>
        </p:nvSpPr>
        <p:spPr bwMode="auto">
          <a:xfrm>
            <a:off x="1393825" y="2454262"/>
            <a:ext cx="284163" cy="28575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207" name="Oval 166"/>
          <p:cNvSpPr>
            <a:spLocks noChangeArrowheads="1"/>
          </p:cNvSpPr>
          <p:nvPr/>
        </p:nvSpPr>
        <p:spPr bwMode="auto">
          <a:xfrm>
            <a:off x="3513138" y="2455850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26" name="Oval 185"/>
          <p:cNvSpPr>
            <a:spLocks noChangeArrowheads="1"/>
          </p:cNvSpPr>
          <p:nvPr/>
        </p:nvSpPr>
        <p:spPr bwMode="auto">
          <a:xfrm>
            <a:off x="5634038" y="2455850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39" name="Oval 198"/>
          <p:cNvSpPr>
            <a:spLocks noChangeArrowheads="1"/>
          </p:cNvSpPr>
          <p:nvPr/>
        </p:nvSpPr>
        <p:spPr bwMode="auto">
          <a:xfrm>
            <a:off x="7753350" y="2457437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상향식 </a:t>
            </a:r>
            <a:r>
              <a:rPr lang="ko-KR" altLang="en-US" dirty="0" err="1"/>
              <a:t>힙생성</a:t>
            </a:r>
            <a:r>
              <a:rPr lang="ko-KR" altLang="en-US" dirty="0"/>
              <a:t> 예</a:t>
            </a:r>
            <a:r>
              <a:rPr lang="en-US" altLang="ko-KR" dirty="0"/>
              <a:t> 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37</a:t>
            </a:fld>
            <a:endParaRPr lang="en-US" altLang="ko-KR"/>
          </a:p>
        </p:txBody>
      </p:sp>
      <p:cxnSp>
        <p:nvCxnSpPr>
          <p:cNvPr id="69" name="AutoShape 66"/>
          <p:cNvCxnSpPr>
            <a:cxnSpLocks noChangeShapeType="1"/>
            <a:stCxn id="68" idx="3"/>
            <a:endCxn id="71" idx="7"/>
          </p:cNvCxnSpPr>
          <p:nvPr/>
        </p:nvCxnSpPr>
        <p:spPr bwMode="auto">
          <a:xfrm flipH="1">
            <a:off x="1636713" y="4670429"/>
            <a:ext cx="857250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70" name="AutoShape 67"/>
          <p:cNvCxnSpPr>
            <a:cxnSpLocks noChangeShapeType="1"/>
            <a:stCxn id="84" idx="1"/>
            <a:endCxn id="68" idx="5"/>
          </p:cNvCxnSpPr>
          <p:nvPr/>
        </p:nvCxnSpPr>
        <p:spPr bwMode="auto">
          <a:xfrm flipH="1" flipV="1">
            <a:off x="2697163" y="4670429"/>
            <a:ext cx="85725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73" name="Rectangle 70"/>
          <p:cNvSpPr>
            <a:spLocks noChangeAspect="1" noChangeArrowheads="1"/>
          </p:cNvSpPr>
          <p:nvPr/>
        </p:nvSpPr>
        <p:spPr bwMode="auto">
          <a:xfrm>
            <a:off x="1697038" y="5851529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71"/>
          <p:cNvSpPr>
            <a:spLocks noChangeAspect="1" noChangeArrowheads="1"/>
          </p:cNvSpPr>
          <p:nvPr/>
        </p:nvSpPr>
        <p:spPr bwMode="auto">
          <a:xfrm>
            <a:off x="2217738" y="5851529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5" name="AutoShape 72"/>
          <p:cNvCxnSpPr>
            <a:cxnSpLocks noChangeShapeType="1"/>
            <a:stCxn id="74" idx="0"/>
            <a:endCxn id="72" idx="5"/>
          </p:cNvCxnSpPr>
          <p:nvPr/>
        </p:nvCxnSpPr>
        <p:spPr bwMode="auto">
          <a:xfrm flipH="1" flipV="1">
            <a:off x="2160588" y="5597529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76" name="AutoShape 73"/>
          <p:cNvCxnSpPr>
            <a:cxnSpLocks noChangeShapeType="1"/>
            <a:stCxn id="73" idx="0"/>
            <a:endCxn id="72" idx="3"/>
          </p:cNvCxnSpPr>
          <p:nvPr/>
        </p:nvCxnSpPr>
        <p:spPr bwMode="auto">
          <a:xfrm flipV="1">
            <a:off x="1800225" y="5597529"/>
            <a:ext cx="157163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77" name="AutoShape 74"/>
          <p:cNvCxnSpPr>
            <a:cxnSpLocks noChangeShapeType="1"/>
            <a:stCxn id="79" idx="7"/>
            <a:endCxn id="71" idx="3"/>
          </p:cNvCxnSpPr>
          <p:nvPr/>
        </p:nvCxnSpPr>
        <p:spPr bwMode="auto">
          <a:xfrm flipV="1">
            <a:off x="1114425" y="5141917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78" name="AutoShape 75"/>
          <p:cNvCxnSpPr>
            <a:cxnSpLocks noChangeShapeType="1"/>
            <a:stCxn id="72" idx="1"/>
            <a:endCxn id="71" idx="5"/>
          </p:cNvCxnSpPr>
          <p:nvPr/>
        </p:nvCxnSpPr>
        <p:spPr bwMode="auto">
          <a:xfrm flipH="1" flipV="1">
            <a:off x="1636713" y="5141917"/>
            <a:ext cx="320675" cy="2238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79" name="Oval 76"/>
          <p:cNvSpPr>
            <a:spLocks noChangeArrowheads="1"/>
          </p:cNvSpPr>
          <p:nvPr/>
        </p:nvSpPr>
        <p:spPr bwMode="auto">
          <a:xfrm>
            <a:off x="871538" y="5338767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</a:p>
        </p:txBody>
      </p:sp>
      <p:sp>
        <p:nvSpPr>
          <p:cNvPr id="80" name="Rectangle 77"/>
          <p:cNvSpPr>
            <a:spLocks noChangeAspect="1" noChangeArrowheads="1"/>
          </p:cNvSpPr>
          <p:nvPr/>
        </p:nvSpPr>
        <p:spPr bwMode="auto">
          <a:xfrm>
            <a:off x="649288" y="5851529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78"/>
          <p:cNvSpPr>
            <a:spLocks noChangeAspect="1" noChangeArrowheads="1"/>
          </p:cNvSpPr>
          <p:nvPr/>
        </p:nvSpPr>
        <p:spPr bwMode="auto">
          <a:xfrm>
            <a:off x="1171575" y="5851529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2" name="AutoShape 79"/>
          <p:cNvCxnSpPr>
            <a:cxnSpLocks noChangeShapeType="1"/>
            <a:stCxn id="81" idx="0"/>
            <a:endCxn id="79" idx="5"/>
          </p:cNvCxnSpPr>
          <p:nvPr/>
        </p:nvCxnSpPr>
        <p:spPr bwMode="auto">
          <a:xfrm flipH="1" flipV="1">
            <a:off x="1114425" y="5592767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83" name="AutoShape 80"/>
          <p:cNvCxnSpPr>
            <a:cxnSpLocks noChangeShapeType="1"/>
            <a:stCxn id="80" idx="0"/>
            <a:endCxn id="79" idx="3"/>
          </p:cNvCxnSpPr>
          <p:nvPr/>
        </p:nvCxnSpPr>
        <p:spPr bwMode="auto">
          <a:xfrm flipV="1">
            <a:off x="752475" y="5592767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85" name="Oval 82"/>
          <p:cNvSpPr>
            <a:spLocks noChangeArrowheads="1"/>
          </p:cNvSpPr>
          <p:nvPr/>
        </p:nvSpPr>
        <p:spPr bwMode="auto">
          <a:xfrm>
            <a:off x="4035425" y="5340354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86" name="Rectangle 83"/>
          <p:cNvSpPr>
            <a:spLocks noChangeAspect="1" noChangeArrowheads="1"/>
          </p:cNvSpPr>
          <p:nvPr/>
        </p:nvSpPr>
        <p:spPr bwMode="auto">
          <a:xfrm>
            <a:off x="3816350" y="5853117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84"/>
          <p:cNvSpPr>
            <a:spLocks noChangeAspect="1" noChangeArrowheads="1"/>
          </p:cNvSpPr>
          <p:nvPr/>
        </p:nvSpPr>
        <p:spPr bwMode="auto">
          <a:xfrm>
            <a:off x="4337050" y="5853117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8" name="AutoShape 85"/>
          <p:cNvCxnSpPr>
            <a:cxnSpLocks noChangeShapeType="1"/>
            <a:stCxn id="87" idx="0"/>
            <a:endCxn id="85" idx="5"/>
          </p:cNvCxnSpPr>
          <p:nvPr/>
        </p:nvCxnSpPr>
        <p:spPr bwMode="auto">
          <a:xfrm flipH="1" flipV="1">
            <a:off x="4279900" y="5594354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89" name="AutoShape 86"/>
          <p:cNvCxnSpPr>
            <a:cxnSpLocks noChangeShapeType="1"/>
            <a:stCxn id="86" idx="0"/>
            <a:endCxn id="85" idx="3"/>
          </p:cNvCxnSpPr>
          <p:nvPr/>
        </p:nvCxnSpPr>
        <p:spPr bwMode="auto">
          <a:xfrm flipV="1">
            <a:off x="3919538" y="5594354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90" name="AutoShape 87"/>
          <p:cNvCxnSpPr>
            <a:cxnSpLocks noChangeShapeType="1"/>
            <a:stCxn id="92" idx="7"/>
            <a:endCxn id="84" idx="3"/>
          </p:cNvCxnSpPr>
          <p:nvPr/>
        </p:nvCxnSpPr>
        <p:spPr bwMode="auto">
          <a:xfrm flipV="1">
            <a:off x="3233738" y="5143504"/>
            <a:ext cx="320675" cy="2238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91" name="AutoShape 88"/>
          <p:cNvCxnSpPr>
            <a:cxnSpLocks noChangeShapeType="1"/>
            <a:stCxn id="85" idx="1"/>
            <a:endCxn id="84" idx="5"/>
          </p:cNvCxnSpPr>
          <p:nvPr/>
        </p:nvCxnSpPr>
        <p:spPr bwMode="auto">
          <a:xfrm flipH="1" flipV="1">
            <a:off x="3756025" y="5143504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93" name="Rectangle 90"/>
          <p:cNvSpPr>
            <a:spLocks noChangeAspect="1" noChangeArrowheads="1"/>
          </p:cNvSpPr>
          <p:nvPr/>
        </p:nvSpPr>
        <p:spPr bwMode="auto">
          <a:xfrm>
            <a:off x="2768600" y="5853117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Rectangle 91"/>
          <p:cNvSpPr>
            <a:spLocks noChangeAspect="1" noChangeArrowheads="1"/>
          </p:cNvSpPr>
          <p:nvPr/>
        </p:nvSpPr>
        <p:spPr bwMode="auto">
          <a:xfrm>
            <a:off x="3290888" y="5853117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5" name="AutoShape 92"/>
          <p:cNvCxnSpPr>
            <a:cxnSpLocks noChangeShapeType="1"/>
            <a:stCxn id="94" idx="0"/>
            <a:endCxn id="92" idx="5"/>
          </p:cNvCxnSpPr>
          <p:nvPr/>
        </p:nvCxnSpPr>
        <p:spPr bwMode="auto">
          <a:xfrm flipH="1" flipV="1">
            <a:off x="3233738" y="5599117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96" name="AutoShape 93"/>
          <p:cNvCxnSpPr>
            <a:cxnSpLocks noChangeShapeType="1"/>
            <a:stCxn id="93" idx="0"/>
            <a:endCxn id="92" idx="3"/>
          </p:cNvCxnSpPr>
          <p:nvPr/>
        </p:nvCxnSpPr>
        <p:spPr bwMode="auto">
          <a:xfrm flipV="1">
            <a:off x="2871788" y="5599117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97" name="Oval 94"/>
          <p:cNvSpPr>
            <a:spLocks noChangeArrowheads="1"/>
          </p:cNvSpPr>
          <p:nvPr/>
        </p:nvSpPr>
        <p:spPr bwMode="auto">
          <a:xfrm>
            <a:off x="4572000" y="4000504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98" name="AutoShape 95"/>
          <p:cNvCxnSpPr>
            <a:cxnSpLocks noChangeShapeType="1"/>
            <a:stCxn id="97" idx="5"/>
            <a:endCxn id="100" idx="1"/>
          </p:cNvCxnSpPr>
          <p:nvPr/>
        </p:nvCxnSpPr>
        <p:spPr bwMode="auto">
          <a:xfrm>
            <a:off x="4816475" y="4243392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99" name="AutoShape 96"/>
          <p:cNvCxnSpPr>
            <a:cxnSpLocks noChangeShapeType="1"/>
            <a:stCxn id="97" idx="3"/>
            <a:endCxn id="68" idx="7"/>
          </p:cNvCxnSpPr>
          <p:nvPr/>
        </p:nvCxnSpPr>
        <p:spPr bwMode="auto">
          <a:xfrm flipH="1">
            <a:off x="2697163" y="4243392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00" name="Oval 97"/>
          <p:cNvSpPr>
            <a:spLocks noChangeArrowheads="1"/>
          </p:cNvSpPr>
          <p:nvPr/>
        </p:nvSpPr>
        <p:spPr bwMode="auto">
          <a:xfrm>
            <a:off x="6692900" y="4429129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01" name="AutoShape 98"/>
          <p:cNvCxnSpPr>
            <a:cxnSpLocks noChangeShapeType="1"/>
            <a:stCxn id="100" idx="3"/>
            <a:endCxn id="103" idx="7"/>
          </p:cNvCxnSpPr>
          <p:nvPr/>
        </p:nvCxnSpPr>
        <p:spPr bwMode="auto">
          <a:xfrm flipH="1">
            <a:off x="5876925" y="4672017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02" name="AutoShape 99"/>
          <p:cNvCxnSpPr>
            <a:cxnSpLocks noChangeShapeType="1"/>
            <a:stCxn id="116" idx="1"/>
            <a:endCxn id="100" idx="5"/>
          </p:cNvCxnSpPr>
          <p:nvPr/>
        </p:nvCxnSpPr>
        <p:spPr bwMode="auto">
          <a:xfrm flipH="1" flipV="1">
            <a:off x="6937375" y="4672017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04" name="Oval 101"/>
          <p:cNvSpPr>
            <a:spLocks noChangeArrowheads="1"/>
          </p:cNvSpPr>
          <p:nvPr/>
        </p:nvSpPr>
        <p:spPr bwMode="auto">
          <a:xfrm>
            <a:off x="6156325" y="5340354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5" name="Rectangle 102"/>
          <p:cNvSpPr>
            <a:spLocks noChangeAspect="1" noChangeArrowheads="1"/>
          </p:cNvSpPr>
          <p:nvPr/>
        </p:nvSpPr>
        <p:spPr bwMode="auto">
          <a:xfrm>
            <a:off x="5937250" y="5853117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103"/>
          <p:cNvSpPr>
            <a:spLocks noChangeAspect="1" noChangeArrowheads="1"/>
          </p:cNvSpPr>
          <p:nvPr/>
        </p:nvSpPr>
        <p:spPr bwMode="auto">
          <a:xfrm>
            <a:off x="6457950" y="5853117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AutoShape 104"/>
          <p:cNvCxnSpPr>
            <a:cxnSpLocks noChangeShapeType="1"/>
            <a:stCxn id="106" idx="0"/>
            <a:endCxn id="104" idx="5"/>
          </p:cNvCxnSpPr>
          <p:nvPr/>
        </p:nvCxnSpPr>
        <p:spPr bwMode="auto">
          <a:xfrm flipH="1" flipV="1">
            <a:off x="6400800" y="5594354"/>
            <a:ext cx="160338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08" name="AutoShape 105"/>
          <p:cNvCxnSpPr>
            <a:cxnSpLocks noChangeShapeType="1"/>
            <a:stCxn id="105" idx="0"/>
            <a:endCxn id="104" idx="3"/>
          </p:cNvCxnSpPr>
          <p:nvPr/>
        </p:nvCxnSpPr>
        <p:spPr bwMode="auto">
          <a:xfrm flipV="1">
            <a:off x="6040438" y="5594354"/>
            <a:ext cx="157162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09" name="AutoShape 106"/>
          <p:cNvCxnSpPr>
            <a:cxnSpLocks noChangeShapeType="1"/>
            <a:stCxn id="111" idx="7"/>
            <a:endCxn id="103" idx="3"/>
          </p:cNvCxnSpPr>
          <p:nvPr/>
        </p:nvCxnSpPr>
        <p:spPr bwMode="auto">
          <a:xfrm flipV="1">
            <a:off x="5354638" y="5143504"/>
            <a:ext cx="320675" cy="2238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10" name="AutoShape 107"/>
          <p:cNvCxnSpPr>
            <a:cxnSpLocks noChangeShapeType="1"/>
            <a:stCxn id="104" idx="1"/>
            <a:endCxn id="103" idx="5"/>
          </p:cNvCxnSpPr>
          <p:nvPr/>
        </p:nvCxnSpPr>
        <p:spPr bwMode="auto">
          <a:xfrm flipH="1" flipV="1">
            <a:off x="5876925" y="5143504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2" name="Rectangle 109"/>
          <p:cNvSpPr>
            <a:spLocks noChangeAspect="1" noChangeArrowheads="1"/>
          </p:cNvSpPr>
          <p:nvPr/>
        </p:nvSpPr>
        <p:spPr bwMode="auto">
          <a:xfrm>
            <a:off x="4889500" y="5853117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110"/>
          <p:cNvSpPr>
            <a:spLocks noChangeAspect="1" noChangeArrowheads="1"/>
          </p:cNvSpPr>
          <p:nvPr/>
        </p:nvSpPr>
        <p:spPr bwMode="auto">
          <a:xfrm>
            <a:off x="5411788" y="5853117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AutoShape 111"/>
          <p:cNvCxnSpPr>
            <a:cxnSpLocks noChangeShapeType="1"/>
            <a:stCxn id="113" idx="0"/>
            <a:endCxn id="111" idx="5"/>
          </p:cNvCxnSpPr>
          <p:nvPr/>
        </p:nvCxnSpPr>
        <p:spPr bwMode="auto">
          <a:xfrm flipH="1" flipV="1">
            <a:off x="5354638" y="5599117"/>
            <a:ext cx="160337" cy="2444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15" name="AutoShape 112"/>
          <p:cNvCxnSpPr>
            <a:cxnSpLocks noChangeShapeType="1"/>
            <a:stCxn id="112" idx="0"/>
            <a:endCxn id="111" idx="3"/>
          </p:cNvCxnSpPr>
          <p:nvPr/>
        </p:nvCxnSpPr>
        <p:spPr bwMode="auto">
          <a:xfrm flipV="1">
            <a:off x="4992688" y="5599117"/>
            <a:ext cx="160337" cy="2444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8" name="Rectangle 115"/>
          <p:cNvSpPr>
            <a:spLocks noChangeAspect="1" noChangeArrowheads="1"/>
          </p:cNvSpPr>
          <p:nvPr/>
        </p:nvSpPr>
        <p:spPr bwMode="auto">
          <a:xfrm>
            <a:off x="8056563" y="5854704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116"/>
          <p:cNvSpPr>
            <a:spLocks noChangeAspect="1" noChangeArrowheads="1"/>
          </p:cNvSpPr>
          <p:nvPr/>
        </p:nvSpPr>
        <p:spPr bwMode="auto">
          <a:xfrm>
            <a:off x="8577263" y="5854704"/>
            <a:ext cx="206375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0" name="AutoShape 117"/>
          <p:cNvCxnSpPr>
            <a:cxnSpLocks noChangeShapeType="1"/>
            <a:stCxn id="119" idx="0"/>
            <a:endCxn id="117" idx="5"/>
          </p:cNvCxnSpPr>
          <p:nvPr/>
        </p:nvCxnSpPr>
        <p:spPr bwMode="auto">
          <a:xfrm flipH="1" flipV="1">
            <a:off x="8520113" y="5600704"/>
            <a:ext cx="160337" cy="2444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21" name="AutoShape 118"/>
          <p:cNvCxnSpPr>
            <a:cxnSpLocks noChangeShapeType="1"/>
            <a:stCxn id="118" idx="0"/>
            <a:endCxn id="117" idx="3"/>
          </p:cNvCxnSpPr>
          <p:nvPr/>
        </p:nvCxnSpPr>
        <p:spPr bwMode="auto">
          <a:xfrm flipV="1">
            <a:off x="8159750" y="5600704"/>
            <a:ext cx="157163" cy="2444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22" name="AutoShape 119"/>
          <p:cNvCxnSpPr>
            <a:cxnSpLocks noChangeShapeType="1"/>
            <a:stCxn id="124" idx="7"/>
            <a:endCxn id="116" idx="3"/>
          </p:cNvCxnSpPr>
          <p:nvPr/>
        </p:nvCxnSpPr>
        <p:spPr bwMode="auto">
          <a:xfrm flipV="1">
            <a:off x="7473950" y="5145092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23" name="AutoShape 120"/>
          <p:cNvCxnSpPr>
            <a:cxnSpLocks noChangeShapeType="1"/>
            <a:stCxn id="117" idx="1"/>
            <a:endCxn id="116" idx="5"/>
          </p:cNvCxnSpPr>
          <p:nvPr/>
        </p:nvCxnSpPr>
        <p:spPr bwMode="auto">
          <a:xfrm flipH="1" flipV="1">
            <a:off x="7996238" y="5145092"/>
            <a:ext cx="320675" cy="2238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24" name="Oval 121"/>
          <p:cNvSpPr>
            <a:spLocks noChangeArrowheads="1"/>
          </p:cNvSpPr>
          <p:nvPr/>
        </p:nvSpPr>
        <p:spPr bwMode="auto">
          <a:xfrm>
            <a:off x="7231063" y="5341942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5" name="Rectangle 122"/>
          <p:cNvSpPr>
            <a:spLocks noChangeAspect="1" noChangeArrowheads="1"/>
          </p:cNvSpPr>
          <p:nvPr/>
        </p:nvSpPr>
        <p:spPr bwMode="auto">
          <a:xfrm>
            <a:off x="7008813" y="5854704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Rectangle 123"/>
          <p:cNvSpPr>
            <a:spLocks noChangeAspect="1" noChangeArrowheads="1"/>
          </p:cNvSpPr>
          <p:nvPr/>
        </p:nvSpPr>
        <p:spPr bwMode="auto">
          <a:xfrm>
            <a:off x="7531100" y="5854704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7" name="AutoShape 124"/>
          <p:cNvCxnSpPr>
            <a:cxnSpLocks noChangeShapeType="1"/>
            <a:stCxn id="126" idx="0"/>
            <a:endCxn id="124" idx="5"/>
          </p:cNvCxnSpPr>
          <p:nvPr/>
        </p:nvCxnSpPr>
        <p:spPr bwMode="auto">
          <a:xfrm flipH="1" flipV="1">
            <a:off x="7473950" y="5595942"/>
            <a:ext cx="160338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28" name="AutoShape 125"/>
          <p:cNvCxnSpPr>
            <a:cxnSpLocks noChangeShapeType="1"/>
            <a:stCxn id="125" idx="0"/>
            <a:endCxn id="124" idx="3"/>
          </p:cNvCxnSpPr>
          <p:nvPr/>
        </p:nvCxnSpPr>
        <p:spPr bwMode="auto">
          <a:xfrm flipV="1">
            <a:off x="7112000" y="5595942"/>
            <a:ext cx="160338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29" name="위쪽 화살표 68"/>
          <p:cNvSpPr>
            <a:spLocks noChangeArrowheads="1"/>
          </p:cNvSpPr>
          <p:nvPr/>
        </p:nvSpPr>
        <p:spPr bwMode="auto">
          <a:xfrm rot="10800000">
            <a:off x="785786" y="4000504"/>
            <a:ext cx="381000" cy="54292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bIns="0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Oval 150"/>
          <p:cNvSpPr>
            <a:spLocks noChangeArrowheads="1"/>
          </p:cNvSpPr>
          <p:nvPr/>
        </p:nvSpPr>
        <p:spPr bwMode="auto">
          <a:xfrm>
            <a:off x="2452688" y="1998650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92" name="AutoShape 151"/>
          <p:cNvCxnSpPr>
            <a:cxnSpLocks noChangeShapeType="1"/>
            <a:stCxn id="191" idx="3"/>
            <a:endCxn id="194" idx="7"/>
          </p:cNvCxnSpPr>
          <p:nvPr/>
        </p:nvCxnSpPr>
        <p:spPr bwMode="auto">
          <a:xfrm flipH="1">
            <a:off x="1636713" y="2241537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3" name="AutoShape 152"/>
          <p:cNvCxnSpPr>
            <a:cxnSpLocks noChangeShapeType="1"/>
            <a:stCxn id="207" idx="1"/>
            <a:endCxn id="191" idx="5"/>
          </p:cNvCxnSpPr>
          <p:nvPr/>
        </p:nvCxnSpPr>
        <p:spPr bwMode="auto">
          <a:xfrm flipH="1" flipV="1">
            <a:off x="2697163" y="2241537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5" name="Oval 154"/>
          <p:cNvSpPr>
            <a:spLocks noChangeArrowheads="1"/>
          </p:cNvSpPr>
          <p:nvPr/>
        </p:nvSpPr>
        <p:spPr bwMode="auto">
          <a:xfrm>
            <a:off x="1916113" y="29098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196" name="Rectangle 155"/>
          <p:cNvSpPr>
            <a:spLocks noChangeAspect="1" noChangeArrowheads="1"/>
          </p:cNvSpPr>
          <p:nvPr/>
        </p:nvSpPr>
        <p:spPr bwMode="auto">
          <a:xfrm>
            <a:off x="1697038" y="3422637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Rectangle 156"/>
          <p:cNvSpPr>
            <a:spLocks noChangeAspect="1" noChangeArrowheads="1"/>
          </p:cNvSpPr>
          <p:nvPr/>
        </p:nvSpPr>
        <p:spPr bwMode="auto">
          <a:xfrm>
            <a:off x="2217738" y="3422637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8" name="AutoShape 157"/>
          <p:cNvCxnSpPr>
            <a:cxnSpLocks noChangeShapeType="1"/>
            <a:stCxn id="197" idx="0"/>
            <a:endCxn id="195" idx="5"/>
          </p:cNvCxnSpPr>
          <p:nvPr/>
        </p:nvCxnSpPr>
        <p:spPr bwMode="auto">
          <a:xfrm flipH="1" flipV="1">
            <a:off x="2160588" y="3163875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9" name="AutoShape 158"/>
          <p:cNvCxnSpPr>
            <a:cxnSpLocks noChangeShapeType="1"/>
            <a:stCxn id="196" idx="0"/>
            <a:endCxn id="195" idx="3"/>
          </p:cNvCxnSpPr>
          <p:nvPr/>
        </p:nvCxnSpPr>
        <p:spPr bwMode="auto">
          <a:xfrm flipV="1">
            <a:off x="1800225" y="3163875"/>
            <a:ext cx="15716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0" name="AutoShape 159"/>
          <p:cNvCxnSpPr>
            <a:cxnSpLocks noChangeShapeType="1"/>
            <a:stCxn id="202" idx="7"/>
            <a:endCxn id="194" idx="3"/>
          </p:cNvCxnSpPr>
          <p:nvPr/>
        </p:nvCxnSpPr>
        <p:spPr bwMode="auto">
          <a:xfrm flipV="1">
            <a:off x="1114425" y="2713025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1" name="AutoShape 160"/>
          <p:cNvCxnSpPr>
            <a:cxnSpLocks noChangeShapeType="1"/>
            <a:stCxn id="195" idx="1"/>
            <a:endCxn id="194" idx="5"/>
          </p:cNvCxnSpPr>
          <p:nvPr/>
        </p:nvCxnSpPr>
        <p:spPr bwMode="auto">
          <a:xfrm flipH="1" flipV="1">
            <a:off x="1636713" y="2713025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2" name="Oval 161"/>
          <p:cNvSpPr>
            <a:spLocks noChangeArrowheads="1"/>
          </p:cNvSpPr>
          <p:nvPr/>
        </p:nvSpPr>
        <p:spPr bwMode="auto">
          <a:xfrm>
            <a:off x="871538" y="290987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</a:p>
        </p:txBody>
      </p:sp>
      <p:sp>
        <p:nvSpPr>
          <p:cNvPr id="203" name="Rectangle 162"/>
          <p:cNvSpPr>
            <a:spLocks noChangeAspect="1" noChangeArrowheads="1"/>
          </p:cNvSpPr>
          <p:nvPr/>
        </p:nvSpPr>
        <p:spPr bwMode="auto">
          <a:xfrm>
            <a:off x="649288" y="3422637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Rectangle 163"/>
          <p:cNvSpPr>
            <a:spLocks noChangeAspect="1" noChangeArrowheads="1"/>
          </p:cNvSpPr>
          <p:nvPr/>
        </p:nvSpPr>
        <p:spPr bwMode="auto">
          <a:xfrm>
            <a:off x="1171575" y="3422637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5" name="AutoShape 164"/>
          <p:cNvCxnSpPr>
            <a:cxnSpLocks noChangeShapeType="1"/>
            <a:stCxn id="204" idx="0"/>
            <a:endCxn id="202" idx="5"/>
          </p:cNvCxnSpPr>
          <p:nvPr/>
        </p:nvCxnSpPr>
        <p:spPr bwMode="auto">
          <a:xfrm flipH="1" flipV="1">
            <a:off x="1114425" y="3163875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6" name="AutoShape 165"/>
          <p:cNvCxnSpPr>
            <a:cxnSpLocks noChangeShapeType="1"/>
            <a:stCxn id="203" idx="0"/>
            <a:endCxn id="202" idx="3"/>
          </p:cNvCxnSpPr>
          <p:nvPr/>
        </p:nvCxnSpPr>
        <p:spPr bwMode="auto">
          <a:xfrm flipV="1">
            <a:off x="752475" y="3163875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8" name="Oval 167"/>
          <p:cNvSpPr>
            <a:spLocks noChangeArrowheads="1"/>
          </p:cNvSpPr>
          <p:nvPr/>
        </p:nvSpPr>
        <p:spPr bwMode="auto">
          <a:xfrm>
            <a:off x="4035425" y="2911462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209" name="Rectangle 168"/>
          <p:cNvSpPr>
            <a:spLocks noChangeAspect="1" noChangeArrowheads="1"/>
          </p:cNvSpPr>
          <p:nvPr/>
        </p:nvSpPr>
        <p:spPr bwMode="auto">
          <a:xfrm>
            <a:off x="3816350" y="3424225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Rectangle 169"/>
          <p:cNvSpPr>
            <a:spLocks noChangeAspect="1" noChangeArrowheads="1"/>
          </p:cNvSpPr>
          <p:nvPr/>
        </p:nvSpPr>
        <p:spPr bwMode="auto">
          <a:xfrm>
            <a:off x="4337050" y="3424225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1" name="AutoShape 170"/>
          <p:cNvCxnSpPr>
            <a:cxnSpLocks noChangeShapeType="1"/>
            <a:stCxn id="210" idx="0"/>
            <a:endCxn id="208" idx="5"/>
          </p:cNvCxnSpPr>
          <p:nvPr/>
        </p:nvCxnSpPr>
        <p:spPr bwMode="auto">
          <a:xfrm flipH="1" flipV="1">
            <a:off x="4279900" y="3165462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12" name="AutoShape 171"/>
          <p:cNvCxnSpPr>
            <a:cxnSpLocks noChangeShapeType="1"/>
            <a:stCxn id="209" idx="0"/>
            <a:endCxn id="208" idx="3"/>
          </p:cNvCxnSpPr>
          <p:nvPr/>
        </p:nvCxnSpPr>
        <p:spPr bwMode="auto">
          <a:xfrm flipV="1">
            <a:off x="3919538" y="3165462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13" name="AutoShape 172"/>
          <p:cNvCxnSpPr>
            <a:cxnSpLocks noChangeShapeType="1"/>
            <a:stCxn id="215" idx="7"/>
            <a:endCxn id="207" idx="3"/>
          </p:cNvCxnSpPr>
          <p:nvPr/>
        </p:nvCxnSpPr>
        <p:spPr bwMode="auto">
          <a:xfrm flipV="1">
            <a:off x="3233738" y="2714612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14" name="AutoShape 173"/>
          <p:cNvCxnSpPr>
            <a:cxnSpLocks noChangeShapeType="1"/>
            <a:stCxn id="208" idx="1"/>
            <a:endCxn id="207" idx="5"/>
          </p:cNvCxnSpPr>
          <p:nvPr/>
        </p:nvCxnSpPr>
        <p:spPr bwMode="auto">
          <a:xfrm flipH="1" flipV="1">
            <a:off x="3756025" y="2714612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215" name="Oval 174"/>
          <p:cNvSpPr>
            <a:spLocks noChangeArrowheads="1"/>
          </p:cNvSpPr>
          <p:nvPr/>
        </p:nvSpPr>
        <p:spPr bwMode="auto">
          <a:xfrm>
            <a:off x="2990850" y="2911462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216" name="Rectangle 175"/>
          <p:cNvSpPr>
            <a:spLocks noChangeAspect="1" noChangeArrowheads="1"/>
          </p:cNvSpPr>
          <p:nvPr/>
        </p:nvSpPr>
        <p:spPr bwMode="auto">
          <a:xfrm>
            <a:off x="2768600" y="3424225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Rectangle 176"/>
          <p:cNvSpPr>
            <a:spLocks noChangeAspect="1" noChangeArrowheads="1"/>
          </p:cNvSpPr>
          <p:nvPr/>
        </p:nvSpPr>
        <p:spPr bwMode="auto">
          <a:xfrm>
            <a:off x="3290888" y="3424225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8" name="AutoShape 177"/>
          <p:cNvCxnSpPr>
            <a:cxnSpLocks noChangeShapeType="1"/>
            <a:stCxn id="217" idx="0"/>
            <a:endCxn id="215" idx="5"/>
          </p:cNvCxnSpPr>
          <p:nvPr/>
        </p:nvCxnSpPr>
        <p:spPr bwMode="auto">
          <a:xfrm flipH="1" flipV="1">
            <a:off x="3233738" y="3165462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19" name="AutoShape 178"/>
          <p:cNvCxnSpPr>
            <a:cxnSpLocks noChangeShapeType="1"/>
            <a:stCxn id="216" idx="0"/>
            <a:endCxn id="215" idx="3"/>
          </p:cNvCxnSpPr>
          <p:nvPr/>
        </p:nvCxnSpPr>
        <p:spPr bwMode="auto">
          <a:xfrm flipV="1">
            <a:off x="2871788" y="3165462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220" name="Oval 179"/>
          <p:cNvSpPr>
            <a:spLocks noChangeArrowheads="1"/>
          </p:cNvSpPr>
          <p:nvPr/>
        </p:nvSpPr>
        <p:spPr bwMode="auto">
          <a:xfrm>
            <a:off x="4572000" y="1571612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21" name="AutoShape 180"/>
          <p:cNvCxnSpPr>
            <a:cxnSpLocks noChangeShapeType="1"/>
            <a:stCxn id="220" idx="5"/>
            <a:endCxn id="223" idx="1"/>
          </p:cNvCxnSpPr>
          <p:nvPr/>
        </p:nvCxnSpPr>
        <p:spPr bwMode="auto">
          <a:xfrm>
            <a:off x="4816475" y="1814500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22" name="AutoShape 181"/>
          <p:cNvCxnSpPr>
            <a:cxnSpLocks noChangeShapeType="1"/>
            <a:stCxn id="220" idx="3"/>
            <a:endCxn id="191" idx="7"/>
          </p:cNvCxnSpPr>
          <p:nvPr/>
        </p:nvCxnSpPr>
        <p:spPr bwMode="auto">
          <a:xfrm flipH="1">
            <a:off x="2697163" y="1814500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3" name="Oval 182"/>
          <p:cNvSpPr>
            <a:spLocks noChangeArrowheads="1"/>
          </p:cNvSpPr>
          <p:nvPr/>
        </p:nvSpPr>
        <p:spPr bwMode="auto">
          <a:xfrm>
            <a:off x="6692900" y="2000237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24" name="AutoShape 183"/>
          <p:cNvCxnSpPr>
            <a:cxnSpLocks noChangeShapeType="1"/>
            <a:stCxn id="223" idx="3"/>
            <a:endCxn id="226" idx="7"/>
          </p:cNvCxnSpPr>
          <p:nvPr/>
        </p:nvCxnSpPr>
        <p:spPr bwMode="auto">
          <a:xfrm flipH="1">
            <a:off x="5876925" y="2243125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25" name="AutoShape 184"/>
          <p:cNvCxnSpPr>
            <a:cxnSpLocks noChangeShapeType="1"/>
            <a:stCxn id="239" idx="1"/>
            <a:endCxn id="223" idx="5"/>
          </p:cNvCxnSpPr>
          <p:nvPr/>
        </p:nvCxnSpPr>
        <p:spPr bwMode="auto">
          <a:xfrm flipH="1" flipV="1">
            <a:off x="6937375" y="22431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7" name="Oval 186"/>
          <p:cNvSpPr>
            <a:spLocks noChangeArrowheads="1"/>
          </p:cNvSpPr>
          <p:nvPr/>
        </p:nvSpPr>
        <p:spPr bwMode="auto">
          <a:xfrm>
            <a:off x="6156325" y="2911462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28" name="Rectangle 187"/>
          <p:cNvSpPr>
            <a:spLocks noChangeAspect="1" noChangeArrowheads="1"/>
          </p:cNvSpPr>
          <p:nvPr/>
        </p:nvSpPr>
        <p:spPr bwMode="auto">
          <a:xfrm>
            <a:off x="5937250" y="3424225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9" name="Rectangle 188"/>
          <p:cNvSpPr>
            <a:spLocks noChangeAspect="1" noChangeArrowheads="1"/>
          </p:cNvSpPr>
          <p:nvPr/>
        </p:nvSpPr>
        <p:spPr bwMode="auto">
          <a:xfrm>
            <a:off x="6457950" y="3424225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0" name="AutoShape 189"/>
          <p:cNvCxnSpPr>
            <a:cxnSpLocks noChangeShapeType="1"/>
            <a:stCxn id="229" idx="0"/>
            <a:endCxn id="227" idx="5"/>
          </p:cNvCxnSpPr>
          <p:nvPr/>
        </p:nvCxnSpPr>
        <p:spPr bwMode="auto">
          <a:xfrm flipH="1" flipV="1">
            <a:off x="6400800" y="3165462"/>
            <a:ext cx="160338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1" name="AutoShape 190"/>
          <p:cNvCxnSpPr>
            <a:cxnSpLocks noChangeShapeType="1"/>
            <a:stCxn id="228" idx="0"/>
            <a:endCxn id="227" idx="3"/>
          </p:cNvCxnSpPr>
          <p:nvPr/>
        </p:nvCxnSpPr>
        <p:spPr bwMode="auto">
          <a:xfrm flipV="1">
            <a:off x="6040438" y="3165462"/>
            <a:ext cx="157162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2" name="AutoShape 191"/>
          <p:cNvCxnSpPr>
            <a:cxnSpLocks noChangeShapeType="1"/>
            <a:stCxn id="234" idx="7"/>
            <a:endCxn id="226" idx="3"/>
          </p:cNvCxnSpPr>
          <p:nvPr/>
        </p:nvCxnSpPr>
        <p:spPr bwMode="auto">
          <a:xfrm flipV="1">
            <a:off x="5354638" y="2714612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3" name="AutoShape 192"/>
          <p:cNvCxnSpPr>
            <a:cxnSpLocks noChangeShapeType="1"/>
            <a:stCxn id="227" idx="1"/>
            <a:endCxn id="226" idx="5"/>
          </p:cNvCxnSpPr>
          <p:nvPr/>
        </p:nvCxnSpPr>
        <p:spPr bwMode="auto">
          <a:xfrm flipH="1" flipV="1">
            <a:off x="5876925" y="2714612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4" name="Oval 193"/>
          <p:cNvSpPr>
            <a:spLocks noChangeArrowheads="1"/>
          </p:cNvSpPr>
          <p:nvPr/>
        </p:nvSpPr>
        <p:spPr bwMode="auto">
          <a:xfrm>
            <a:off x="5111750" y="2911462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35" name="Rectangle 194"/>
          <p:cNvSpPr>
            <a:spLocks noChangeAspect="1" noChangeArrowheads="1"/>
          </p:cNvSpPr>
          <p:nvPr/>
        </p:nvSpPr>
        <p:spPr bwMode="auto">
          <a:xfrm>
            <a:off x="4889500" y="3424225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Rectangle 195"/>
          <p:cNvSpPr>
            <a:spLocks noChangeAspect="1" noChangeArrowheads="1"/>
          </p:cNvSpPr>
          <p:nvPr/>
        </p:nvSpPr>
        <p:spPr bwMode="auto">
          <a:xfrm>
            <a:off x="5411788" y="3424225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7" name="AutoShape 196"/>
          <p:cNvCxnSpPr>
            <a:cxnSpLocks noChangeShapeType="1"/>
            <a:stCxn id="236" idx="0"/>
            <a:endCxn id="234" idx="5"/>
          </p:cNvCxnSpPr>
          <p:nvPr/>
        </p:nvCxnSpPr>
        <p:spPr bwMode="auto">
          <a:xfrm flipH="1" flipV="1">
            <a:off x="5354638" y="3165462"/>
            <a:ext cx="160337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8" name="AutoShape 197"/>
          <p:cNvCxnSpPr>
            <a:cxnSpLocks noChangeShapeType="1"/>
            <a:stCxn id="235" idx="0"/>
            <a:endCxn id="234" idx="3"/>
          </p:cNvCxnSpPr>
          <p:nvPr/>
        </p:nvCxnSpPr>
        <p:spPr bwMode="auto">
          <a:xfrm flipV="1">
            <a:off x="4992688" y="3165462"/>
            <a:ext cx="160337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40" name="Oval 199"/>
          <p:cNvSpPr>
            <a:spLocks noChangeArrowheads="1"/>
          </p:cNvSpPr>
          <p:nvPr/>
        </p:nvSpPr>
        <p:spPr bwMode="auto">
          <a:xfrm>
            <a:off x="8275638" y="2913050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1" name="Rectangle 200"/>
          <p:cNvSpPr>
            <a:spLocks noChangeAspect="1" noChangeArrowheads="1"/>
          </p:cNvSpPr>
          <p:nvPr/>
        </p:nvSpPr>
        <p:spPr bwMode="auto">
          <a:xfrm>
            <a:off x="8056563" y="3425812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Rectangle 201"/>
          <p:cNvSpPr>
            <a:spLocks noChangeAspect="1" noChangeArrowheads="1"/>
          </p:cNvSpPr>
          <p:nvPr/>
        </p:nvSpPr>
        <p:spPr bwMode="auto">
          <a:xfrm>
            <a:off x="8577263" y="3425812"/>
            <a:ext cx="206375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3" name="AutoShape 202"/>
          <p:cNvCxnSpPr>
            <a:cxnSpLocks noChangeShapeType="1"/>
            <a:stCxn id="242" idx="0"/>
            <a:endCxn id="240" idx="5"/>
          </p:cNvCxnSpPr>
          <p:nvPr/>
        </p:nvCxnSpPr>
        <p:spPr bwMode="auto">
          <a:xfrm flipH="1" flipV="1">
            <a:off x="8520113" y="3167050"/>
            <a:ext cx="160337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44" name="AutoShape 203"/>
          <p:cNvCxnSpPr>
            <a:cxnSpLocks noChangeShapeType="1"/>
            <a:stCxn id="241" idx="0"/>
            <a:endCxn id="240" idx="3"/>
          </p:cNvCxnSpPr>
          <p:nvPr/>
        </p:nvCxnSpPr>
        <p:spPr bwMode="auto">
          <a:xfrm flipV="1">
            <a:off x="8159750" y="3167050"/>
            <a:ext cx="157163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45" name="AutoShape 204"/>
          <p:cNvCxnSpPr>
            <a:cxnSpLocks noChangeShapeType="1"/>
            <a:stCxn id="247" idx="7"/>
            <a:endCxn id="239" idx="3"/>
          </p:cNvCxnSpPr>
          <p:nvPr/>
        </p:nvCxnSpPr>
        <p:spPr bwMode="auto">
          <a:xfrm flipV="1">
            <a:off x="7473950" y="2716200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46" name="AutoShape 205"/>
          <p:cNvCxnSpPr>
            <a:cxnSpLocks noChangeShapeType="1"/>
            <a:stCxn id="240" idx="1"/>
            <a:endCxn id="239" idx="5"/>
          </p:cNvCxnSpPr>
          <p:nvPr/>
        </p:nvCxnSpPr>
        <p:spPr bwMode="auto">
          <a:xfrm flipH="1" flipV="1">
            <a:off x="7996238" y="2716200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47" name="Oval 206"/>
          <p:cNvSpPr>
            <a:spLocks noChangeArrowheads="1"/>
          </p:cNvSpPr>
          <p:nvPr/>
        </p:nvSpPr>
        <p:spPr bwMode="auto">
          <a:xfrm>
            <a:off x="7231063" y="2913050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8" name="Rectangle 207"/>
          <p:cNvSpPr>
            <a:spLocks noChangeAspect="1" noChangeArrowheads="1"/>
          </p:cNvSpPr>
          <p:nvPr/>
        </p:nvSpPr>
        <p:spPr bwMode="auto">
          <a:xfrm>
            <a:off x="7008813" y="3425812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9" name="Rectangle 208"/>
          <p:cNvSpPr>
            <a:spLocks noChangeAspect="1" noChangeArrowheads="1"/>
          </p:cNvSpPr>
          <p:nvPr/>
        </p:nvSpPr>
        <p:spPr bwMode="auto">
          <a:xfrm>
            <a:off x="7531100" y="3425812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0" name="AutoShape 209"/>
          <p:cNvCxnSpPr>
            <a:cxnSpLocks noChangeShapeType="1"/>
            <a:stCxn id="249" idx="0"/>
            <a:endCxn id="247" idx="5"/>
          </p:cNvCxnSpPr>
          <p:nvPr/>
        </p:nvCxnSpPr>
        <p:spPr bwMode="auto">
          <a:xfrm flipH="1" flipV="1">
            <a:off x="7473950" y="3167050"/>
            <a:ext cx="160338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51" name="AutoShape 210"/>
          <p:cNvCxnSpPr>
            <a:cxnSpLocks noChangeShapeType="1"/>
            <a:stCxn id="248" idx="0"/>
            <a:endCxn id="247" idx="3"/>
          </p:cNvCxnSpPr>
          <p:nvPr/>
        </p:nvCxnSpPr>
        <p:spPr bwMode="auto">
          <a:xfrm flipV="1">
            <a:off x="7112000" y="3167050"/>
            <a:ext cx="160338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71" name="Oval 68"/>
          <p:cNvSpPr>
            <a:spLocks noChangeArrowheads="1"/>
          </p:cNvSpPr>
          <p:nvPr/>
        </p:nvSpPr>
        <p:spPr bwMode="auto">
          <a:xfrm>
            <a:off x="1393825" y="48831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25</a:t>
            </a:r>
          </a:p>
        </p:txBody>
      </p:sp>
      <p:sp>
        <p:nvSpPr>
          <p:cNvPr id="72" name="Oval 69"/>
          <p:cNvSpPr>
            <a:spLocks noChangeArrowheads="1"/>
          </p:cNvSpPr>
          <p:nvPr/>
        </p:nvSpPr>
        <p:spPr bwMode="auto">
          <a:xfrm>
            <a:off x="1916113" y="5338767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84" name="Oval 81"/>
          <p:cNvSpPr>
            <a:spLocks noChangeArrowheads="1"/>
          </p:cNvSpPr>
          <p:nvPr/>
        </p:nvSpPr>
        <p:spPr bwMode="auto">
          <a:xfrm>
            <a:off x="3513138" y="4884742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12</a:t>
            </a:r>
          </a:p>
        </p:txBody>
      </p:sp>
      <p:sp>
        <p:nvSpPr>
          <p:cNvPr id="92" name="Oval 89"/>
          <p:cNvSpPr>
            <a:spLocks noChangeArrowheads="1"/>
          </p:cNvSpPr>
          <p:nvPr/>
        </p:nvSpPr>
        <p:spPr bwMode="auto">
          <a:xfrm>
            <a:off x="2990850" y="53403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103" name="Oval 100"/>
          <p:cNvSpPr>
            <a:spLocks noChangeArrowheads="1"/>
          </p:cNvSpPr>
          <p:nvPr/>
        </p:nvSpPr>
        <p:spPr bwMode="auto">
          <a:xfrm>
            <a:off x="5634038" y="4884742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1" name="Oval 108"/>
          <p:cNvSpPr>
            <a:spLocks noChangeArrowheads="1"/>
          </p:cNvSpPr>
          <p:nvPr/>
        </p:nvSpPr>
        <p:spPr bwMode="auto">
          <a:xfrm>
            <a:off x="5111750" y="5340354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6" name="Oval 113"/>
          <p:cNvSpPr>
            <a:spLocks noChangeArrowheads="1"/>
          </p:cNvSpPr>
          <p:nvPr/>
        </p:nvSpPr>
        <p:spPr bwMode="auto">
          <a:xfrm>
            <a:off x="7753350" y="4886329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7" name="Oval 114"/>
          <p:cNvSpPr>
            <a:spLocks noChangeArrowheads="1"/>
          </p:cNvSpPr>
          <p:nvPr/>
        </p:nvSpPr>
        <p:spPr bwMode="auto">
          <a:xfrm>
            <a:off x="8275638" y="5341942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4" name="Oval 153"/>
          <p:cNvSpPr>
            <a:spLocks noChangeArrowheads="1"/>
          </p:cNvSpPr>
          <p:nvPr/>
        </p:nvSpPr>
        <p:spPr bwMode="auto">
          <a:xfrm>
            <a:off x="1393825" y="2454262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25</a:t>
            </a:r>
          </a:p>
        </p:txBody>
      </p:sp>
      <p:sp>
        <p:nvSpPr>
          <p:cNvPr id="207" name="Oval 166"/>
          <p:cNvSpPr>
            <a:spLocks noChangeArrowheads="1"/>
          </p:cNvSpPr>
          <p:nvPr/>
        </p:nvSpPr>
        <p:spPr bwMode="auto">
          <a:xfrm>
            <a:off x="3513138" y="2455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12</a:t>
            </a:r>
          </a:p>
        </p:txBody>
      </p:sp>
      <p:sp>
        <p:nvSpPr>
          <p:cNvPr id="226" name="Oval 185"/>
          <p:cNvSpPr>
            <a:spLocks noChangeArrowheads="1"/>
          </p:cNvSpPr>
          <p:nvPr/>
        </p:nvSpPr>
        <p:spPr bwMode="auto">
          <a:xfrm>
            <a:off x="5634038" y="2455850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39" name="Oval 198"/>
          <p:cNvSpPr>
            <a:spLocks noChangeArrowheads="1"/>
          </p:cNvSpPr>
          <p:nvPr/>
        </p:nvSpPr>
        <p:spPr bwMode="auto">
          <a:xfrm>
            <a:off x="7753350" y="2457437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8" name="Oval 65"/>
          <p:cNvSpPr>
            <a:spLocks noChangeArrowheads="1"/>
          </p:cNvSpPr>
          <p:nvPr/>
        </p:nvSpPr>
        <p:spPr bwMode="auto">
          <a:xfrm>
            <a:off x="2452688" y="4427542"/>
            <a:ext cx="285750" cy="28416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ko-KR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상향식 </a:t>
            </a:r>
            <a:r>
              <a:rPr lang="ko-KR" altLang="en-US" dirty="0" err="1"/>
              <a:t>힙생성</a:t>
            </a:r>
            <a:r>
              <a:rPr lang="ko-KR" altLang="en-US" dirty="0"/>
              <a:t> 예</a:t>
            </a:r>
            <a:r>
              <a:rPr lang="en-US" altLang="ko-KR" dirty="0"/>
              <a:t> 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38</a:t>
            </a:fld>
            <a:endParaRPr lang="en-US" altLang="ko-KR"/>
          </a:p>
        </p:txBody>
      </p:sp>
      <p:cxnSp>
        <p:nvCxnSpPr>
          <p:cNvPr id="69" name="AutoShape 66"/>
          <p:cNvCxnSpPr>
            <a:cxnSpLocks noChangeShapeType="1"/>
            <a:stCxn id="68" idx="3"/>
            <a:endCxn id="71" idx="7"/>
          </p:cNvCxnSpPr>
          <p:nvPr/>
        </p:nvCxnSpPr>
        <p:spPr bwMode="auto">
          <a:xfrm flipH="1">
            <a:off x="1636713" y="4670429"/>
            <a:ext cx="857250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70" name="AutoShape 67"/>
          <p:cNvCxnSpPr>
            <a:cxnSpLocks noChangeShapeType="1"/>
            <a:stCxn id="84" idx="1"/>
            <a:endCxn id="68" idx="5"/>
          </p:cNvCxnSpPr>
          <p:nvPr/>
        </p:nvCxnSpPr>
        <p:spPr bwMode="auto">
          <a:xfrm flipH="1" flipV="1">
            <a:off x="2697163" y="4670429"/>
            <a:ext cx="85725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73" name="Rectangle 70"/>
          <p:cNvSpPr>
            <a:spLocks noChangeAspect="1" noChangeArrowheads="1"/>
          </p:cNvSpPr>
          <p:nvPr/>
        </p:nvSpPr>
        <p:spPr bwMode="auto">
          <a:xfrm>
            <a:off x="1697038" y="5851529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71"/>
          <p:cNvSpPr>
            <a:spLocks noChangeAspect="1" noChangeArrowheads="1"/>
          </p:cNvSpPr>
          <p:nvPr/>
        </p:nvSpPr>
        <p:spPr bwMode="auto">
          <a:xfrm>
            <a:off x="2217738" y="5851529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5" name="AutoShape 72"/>
          <p:cNvCxnSpPr>
            <a:cxnSpLocks noChangeShapeType="1"/>
            <a:stCxn id="74" idx="0"/>
            <a:endCxn id="72" idx="5"/>
          </p:cNvCxnSpPr>
          <p:nvPr/>
        </p:nvCxnSpPr>
        <p:spPr bwMode="auto">
          <a:xfrm flipH="1" flipV="1">
            <a:off x="2160588" y="5597529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76" name="AutoShape 73"/>
          <p:cNvCxnSpPr>
            <a:cxnSpLocks noChangeShapeType="1"/>
            <a:stCxn id="73" idx="0"/>
            <a:endCxn id="72" idx="3"/>
          </p:cNvCxnSpPr>
          <p:nvPr/>
        </p:nvCxnSpPr>
        <p:spPr bwMode="auto">
          <a:xfrm flipV="1">
            <a:off x="1800225" y="5597529"/>
            <a:ext cx="157163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77" name="AutoShape 74"/>
          <p:cNvCxnSpPr>
            <a:cxnSpLocks noChangeShapeType="1"/>
            <a:stCxn id="79" idx="7"/>
            <a:endCxn id="71" idx="3"/>
          </p:cNvCxnSpPr>
          <p:nvPr/>
        </p:nvCxnSpPr>
        <p:spPr bwMode="auto">
          <a:xfrm flipV="1">
            <a:off x="1114425" y="5141917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78" name="AutoShape 75"/>
          <p:cNvCxnSpPr>
            <a:cxnSpLocks noChangeShapeType="1"/>
            <a:stCxn id="72" idx="1"/>
            <a:endCxn id="71" idx="5"/>
          </p:cNvCxnSpPr>
          <p:nvPr/>
        </p:nvCxnSpPr>
        <p:spPr bwMode="auto">
          <a:xfrm flipH="1" flipV="1">
            <a:off x="1636713" y="5141917"/>
            <a:ext cx="320675" cy="2238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79" name="Oval 76"/>
          <p:cNvSpPr>
            <a:spLocks noChangeArrowheads="1"/>
          </p:cNvSpPr>
          <p:nvPr/>
        </p:nvSpPr>
        <p:spPr bwMode="auto">
          <a:xfrm>
            <a:off x="871538" y="5338767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</a:p>
        </p:txBody>
      </p:sp>
      <p:sp>
        <p:nvSpPr>
          <p:cNvPr id="80" name="Rectangle 77"/>
          <p:cNvSpPr>
            <a:spLocks noChangeAspect="1" noChangeArrowheads="1"/>
          </p:cNvSpPr>
          <p:nvPr/>
        </p:nvSpPr>
        <p:spPr bwMode="auto">
          <a:xfrm>
            <a:off x="649288" y="5851529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78"/>
          <p:cNvSpPr>
            <a:spLocks noChangeAspect="1" noChangeArrowheads="1"/>
          </p:cNvSpPr>
          <p:nvPr/>
        </p:nvSpPr>
        <p:spPr bwMode="auto">
          <a:xfrm>
            <a:off x="1171575" y="5851529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2" name="AutoShape 79"/>
          <p:cNvCxnSpPr>
            <a:cxnSpLocks noChangeShapeType="1"/>
            <a:stCxn id="81" idx="0"/>
            <a:endCxn id="79" idx="5"/>
          </p:cNvCxnSpPr>
          <p:nvPr/>
        </p:nvCxnSpPr>
        <p:spPr bwMode="auto">
          <a:xfrm flipH="1" flipV="1">
            <a:off x="1114425" y="5592767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83" name="AutoShape 80"/>
          <p:cNvCxnSpPr>
            <a:cxnSpLocks noChangeShapeType="1"/>
            <a:stCxn id="80" idx="0"/>
            <a:endCxn id="79" idx="3"/>
          </p:cNvCxnSpPr>
          <p:nvPr/>
        </p:nvCxnSpPr>
        <p:spPr bwMode="auto">
          <a:xfrm flipV="1">
            <a:off x="752475" y="5592767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85" name="Oval 82"/>
          <p:cNvSpPr>
            <a:spLocks noChangeArrowheads="1"/>
          </p:cNvSpPr>
          <p:nvPr/>
        </p:nvSpPr>
        <p:spPr bwMode="auto">
          <a:xfrm>
            <a:off x="4035425" y="5340354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86" name="Rectangle 83"/>
          <p:cNvSpPr>
            <a:spLocks noChangeAspect="1" noChangeArrowheads="1"/>
          </p:cNvSpPr>
          <p:nvPr/>
        </p:nvSpPr>
        <p:spPr bwMode="auto">
          <a:xfrm>
            <a:off x="3816350" y="5853117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84"/>
          <p:cNvSpPr>
            <a:spLocks noChangeAspect="1" noChangeArrowheads="1"/>
          </p:cNvSpPr>
          <p:nvPr/>
        </p:nvSpPr>
        <p:spPr bwMode="auto">
          <a:xfrm>
            <a:off x="4337050" y="5853117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8" name="AutoShape 85"/>
          <p:cNvCxnSpPr>
            <a:cxnSpLocks noChangeShapeType="1"/>
            <a:stCxn id="87" idx="0"/>
            <a:endCxn id="85" idx="5"/>
          </p:cNvCxnSpPr>
          <p:nvPr/>
        </p:nvCxnSpPr>
        <p:spPr bwMode="auto">
          <a:xfrm flipH="1" flipV="1">
            <a:off x="4279900" y="5594354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89" name="AutoShape 86"/>
          <p:cNvCxnSpPr>
            <a:cxnSpLocks noChangeShapeType="1"/>
            <a:stCxn id="86" idx="0"/>
            <a:endCxn id="85" idx="3"/>
          </p:cNvCxnSpPr>
          <p:nvPr/>
        </p:nvCxnSpPr>
        <p:spPr bwMode="auto">
          <a:xfrm flipV="1">
            <a:off x="3919538" y="5594354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90" name="AutoShape 87"/>
          <p:cNvCxnSpPr>
            <a:cxnSpLocks noChangeShapeType="1"/>
            <a:stCxn id="92" idx="7"/>
            <a:endCxn id="84" idx="3"/>
          </p:cNvCxnSpPr>
          <p:nvPr/>
        </p:nvCxnSpPr>
        <p:spPr bwMode="auto">
          <a:xfrm flipV="1">
            <a:off x="3233738" y="5143504"/>
            <a:ext cx="320675" cy="2238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91" name="AutoShape 88"/>
          <p:cNvCxnSpPr>
            <a:cxnSpLocks noChangeShapeType="1"/>
            <a:stCxn id="85" idx="1"/>
            <a:endCxn id="84" idx="5"/>
          </p:cNvCxnSpPr>
          <p:nvPr/>
        </p:nvCxnSpPr>
        <p:spPr bwMode="auto">
          <a:xfrm flipH="1" flipV="1">
            <a:off x="3756025" y="5143504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93" name="Rectangle 90"/>
          <p:cNvSpPr>
            <a:spLocks noChangeAspect="1" noChangeArrowheads="1"/>
          </p:cNvSpPr>
          <p:nvPr/>
        </p:nvSpPr>
        <p:spPr bwMode="auto">
          <a:xfrm>
            <a:off x="2768600" y="5853117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Rectangle 91"/>
          <p:cNvSpPr>
            <a:spLocks noChangeAspect="1" noChangeArrowheads="1"/>
          </p:cNvSpPr>
          <p:nvPr/>
        </p:nvSpPr>
        <p:spPr bwMode="auto">
          <a:xfrm>
            <a:off x="3290888" y="5853117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5" name="AutoShape 92"/>
          <p:cNvCxnSpPr>
            <a:cxnSpLocks noChangeShapeType="1"/>
            <a:stCxn id="94" idx="0"/>
            <a:endCxn id="92" idx="5"/>
          </p:cNvCxnSpPr>
          <p:nvPr/>
        </p:nvCxnSpPr>
        <p:spPr bwMode="auto">
          <a:xfrm flipH="1" flipV="1">
            <a:off x="3233738" y="5599117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96" name="AutoShape 93"/>
          <p:cNvCxnSpPr>
            <a:cxnSpLocks noChangeShapeType="1"/>
            <a:stCxn id="93" idx="0"/>
            <a:endCxn id="92" idx="3"/>
          </p:cNvCxnSpPr>
          <p:nvPr/>
        </p:nvCxnSpPr>
        <p:spPr bwMode="auto">
          <a:xfrm flipV="1">
            <a:off x="2871788" y="5599117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97" name="Oval 94"/>
          <p:cNvSpPr>
            <a:spLocks noChangeArrowheads="1"/>
          </p:cNvSpPr>
          <p:nvPr/>
        </p:nvSpPr>
        <p:spPr bwMode="auto">
          <a:xfrm>
            <a:off x="4572000" y="4000504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98" name="AutoShape 95"/>
          <p:cNvCxnSpPr>
            <a:cxnSpLocks noChangeShapeType="1"/>
            <a:stCxn id="97" idx="5"/>
            <a:endCxn id="100" idx="1"/>
          </p:cNvCxnSpPr>
          <p:nvPr/>
        </p:nvCxnSpPr>
        <p:spPr bwMode="auto">
          <a:xfrm>
            <a:off x="4816475" y="4243392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99" name="AutoShape 96"/>
          <p:cNvCxnSpPr>
            <a:cxnSpLocks noChangeShapeType="1"/>
            <a:stCxn id="97" idx="3"/>
            <a:endCxn id="68" idx="7"/>
          </p:cNvCxnSpPr>
          <p:nvPr/>
        </p:nvCxnSpPr>
        <p:spPr bwMode="auto">
          <a:xfrm flipH="1">
            <a:off x="2697163" y="4243392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00" name="Oval 97"/>
          <p:cNvSpPr>
            <a:spLocks noChangeArrowheads="1"/>
          </p:cNvSpPr>
          <p:nvPr/>
        </p:nvSpPr>
        <p:spPr bwMode="auto">
          <a:xfrm>
            <a:off x="6692900" y="4429129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27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01" name="AutoShape 98"/>
          <p:cNvCxnSpPr>
            <a:cxnSpLocks noChangeShapeType="1"/>
            <a:stCxn id="100" idx="3"/>
            <a:endCxn id="103" idx="7"/>
          </p:cNvCxnSpPr>
          <p:nvPr/>
        </p:nvCxnSpPr>
        <p:spPr bwMode="auto">
          <a:xfrm flipH="1">
            <a:off x="5876925" y="4672017"/>
            <a:ext cx="857250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02" name="AutoShape 99"/>
          <p:cNvCxnSpPr>
            <a:cxnSpLocks noChangeShapeType="1"/>
            <a:stCxn id="116" idx="1"/>
            <a:endCxn id="100" idx="5"/>
          </p:cNvCxnSpPr>
          <p:nvPr/>
        </p:nvCxnSpPr>
        <p:spPr bwMode="auto">
          <a:xfrm flipH="1" flipV="1">
            <a:off x="6937375" y="4672017"/>
            <a:ext cx="85725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104" name="Oval 101"/>
          <p:cNvSpPr>
            <a:spLocks noChangeArrowheads="1"/>
          </p:cNvSpPr>
          <p:nvPr/>
        </p:nvSpPr>
        <p:spPr bwMode="auto">
          <a:xfrm>
            <a:off x="6156325" y="5340354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105" name="Rectangle 102"/>
          <p:cNvSpPr>
            <a:spLocks noChangeAspect="1" noChangeArrowheads="1"/>
          </p:cNvSpPr>
          <p:nvPr/>
        </p:nvSpPr>
        <p:spPr bwMode="auto">
          <a:xfrm>
            <a:off x="5937250" y="5853117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103"/>
          <p:cNvSpPr>
            <a:spLocks noChangeAspect="1" noChangeArrowheads="1"/>
          </p:cNvSpPr>
          <p:nvPr/>
        </p:nvSpPr>
        <p:spPr bwMode="auto">
          <a:xfrm>
            <a:off x="6457950" y="5853117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AutoShape 104"/>
          <p:cNvCxnSpPr>
            <a:cxnSpLocks noChangeShapeType="1"/>
            <a:stCxn id="106" idx="0"/>
            <a:endCxn id="104" idx="5"/>
          </p:cNvCxnSpPr>
          <p:nvPr/>
        </p:nvCxnSpPr>
        <p:spPr bwMode="auto">
          <a:xfrm flipH="1" flipV="1">
            <a:off x="6400800" y="5594354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08" name="AutoShape 105"/>
          <p:cNvCxnSpPr>
            <a:cxnSpLocks noChangeShapeType="1"/>
            <a:stCxn id="105" idx="0"/>
            <a:endCxn id="104" idx="3"/>
          </p:cNvCxnSpPr>
          <p:nvPr/>
        </p:nvCxnSpPr>
        <p:spPr bwMode="auto">
          <a:xfrm flipV="1">
            <a:off x="6040438" y="5594354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09" name="AutoShape 106"/>
          <p:cNvCxnSpPr>
            <a:cxnSpLocks noChangeShapeType="1"/>
            <a:stCxn id="111" idx="7"/>
            <a:endCxn id="103" idx="3"/>
          </p:cNvCxnSpPr>
          <p:nvPr/>
        </p:nvCxnSpPr>
        <p:spPr bwMode="auto">
          <a:xfrm flipV="1">
            <a:off x="5354638" y="5143504"/>
            <a:ext cx="320675" cy="2238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10" name="AutoShape 107"/>
          <p:cNvCxnSpPr>
            <a:cxnSpLocks noChangeShapeType="1"/>
            <a:stCxn id="104" idx="1"/>
            <a:endCxn id="103" idx="5"/>
          </p:cNvCxnSpPr>
          <p:nvPr/>
        </p:nvCxnSpPr>
        <p:spPr bwMode="auto">
          <a:xfrm flipH="1" flipV="1">
            <a:off x="5876925" y="5143504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112" name="Rectangle 109"/>
          <p:cNvSpPr>
            <a:spLocks noChangeAspect="1" noChangeArrowheads="1"/>
          </p:cNvSpPr>
          <p:nvPr/>
        </p:nvSpPr>
        <p:spPr bwMode="auto">
          <a:xfrm>
            <a:off x="4889500" y="5853117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110"/>
          <p:cNvSpPr>
            <a:spLocks noChangeAspect="1" noChangeArrowheads="1"/>
          </p:cNvSpPr>
          <p:nvPr/>
        </p:nvSpPr>
        <p:spPr bwMode="auto">
          <a:xfrm>
            <a:off x="5411788" y="5853117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AutoShape 111"/>
          <p:cNvCxnSpPr>
            <a:cxnSpLocks noChangeShapeType="1"/>
            <a:stCxn id="113" idx="0"/>
            <a:endCxn id="111" idx="5"/>
          </p:cNvCxnSpPr>
          <p:nvPr/>
        </p:nvCxnSpPr>
        <p:spPr bwMode="auto">
          <a:xfrm flipH="1" flipV="1">
            <a:off x="5354638" y="5599117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15" name="AutoShape 112"/>
          <p:cNvCxnSpPr>
            <a:cxnSpLocks noChangeShapeType="1"/>
            <a:stCxn id="112" idx="0"/>
            <a:endCxn id="111" idx="3"/>
          </p:cNvCxnSpPr>
          <p:nvPr/>
        </p:nvCxnSpPr>
        <p:spPr bwMode="auto">
          <a:xfrm flipV="1">
            <a:off x="4992688" y="5599117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118" name="Rectangle 115"/>
          <p:cNvSpPr>
            <a:spLocks noChangeAspect="1" noChangeArrowheads="1"/>
          </p:cNvSpPr>
          <p:nvPr/>
        </p:nvSpPr>
        <p:spPr bwMode="auto">
          <a:xfrm>
            <a:off x="8056563" y="5854704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116"/>
          <p:cNvSpPr>
            <a:spLocks noChangeAspect="1" noChangeArrowheads="1"/>
          </p:cNvSpPr>
          <p:nvPr/>
        </p:nvSpPr>
        <p:spPr bwMode="auto">
          <a:xfrm>
            <a:off x="8577263" y="5854704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0" name="AutoShape 117"/>
          <p:cNvCxnSpPr>
            <a:cxnSpLocks noChangeShapeType="1"/>
            <a:stCxn id="119" idx="0"/>
            <a:endCxn id="117" idx="5"/>
          </p:cNvCxnSpPr>
          <p:nvPr/>
        </p:nvCxnSpPr>
        <p:spPr bwMode="auto">
          <a:xfrm flipH="1" flipV="1">
            <a:off x="8520113" y="5600704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21" name="AutoShape 118"/>
          <p:cNvCxnSpPr>
            <a:cxnSpLocks noChangeShapeType="1"/>
            <a:stCxn id="118" idx="0"/>
            <a:endCxn id="117" idx="3"/>
          </p:cNvCxnSpPr>
          <p:nvPr/>
        </p:nvCxnSpPr>
        <p:spPr bwMode="auto">
          <a:xfrm flipV="1">
            <a:off x="8159750" y="5600704"/>
            <a:ext cx="157163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22" name="AutoShape 119"/>
          <p:cNvCxnSpPr>
            <a:cxnSpLocks noChangeShapeType="1"/>
            <a:stCxn id="124" idx="7"/>
            <a:endCxn id="116" idx="3"/>
          </p:cNvCxnSpPr>
          <p:nvPr/>
        </p:nvCxnSpPr>
        <p:spPr bwMode="auto">
          <a:xfrm flipV="1">
            <a:off x="7473950" y="5145092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23" name="AutoShape 120"/>
          <p:cNvCxnSpPr>
            <a:cxnSpLocks noChangeShapeType="1"/>
            <a:stCxn id="117" idx="1"/>
            <a:endCxn id="116" idx="5"/>
          </p:cNvCxnSpPr>
          <p:nvPr/>
        </p:nvCxnSpPr>
        <p:spPr bwMode="auto">
          <a:xfrm flipH="1" flipV="1">
            <a:off x="7996238" y="5145092"/>
            <a:ext cx="320675" cy="2238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124" name="Oval 121"/>
          <p:cNvSpPr>
            <a:spLocks noChangeArrowheads="1"/>
          </p:cNvSpPr>
          <p:nvPr/>
        </p:nvSpPr>
        <p:spPr bwMode="auto">
          <a:xfrm>
            <a:off x="7231063" y="5341942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</a:p>
        </p:txBody>
      </p:sp>
      <p:sp>
        <p:nvSpPr>
          <p:cNvPr id="125" name="Rectangle 122"/>
          <p:cNvSpPr>
            <a:spLocks noChangeAspect="1" noChangeArrowheads="1"/>
          </p:cNvSpPr>
          <p:nvPr/>
        </p:nvSpPr>
        <p:spPr bwMode="auto">
          <a:xfrm>
            <a:off x="7008813" y="5854704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Rectangle 123"/>
          <p:cNvSpPr>
            <a:spLocks noChangeAspect="1" noChangeArrowheads="1"/>
          </p:cNvSpPr>
          <p:nvPr/>
        </p:nvSpPr>
        <p:spPr bwMode="auto">
          <a:xfrm>
            <a:off x="7531100" y="5854704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7" name="AutoShape 124"/>
          <p:cNvCxnSpPr>
            <a:cxnSpLocks noChangeShapeType="1"/>
            <a:stCxn id="126" idx="0"/>
            <a:endCxn id="124" idx="5"/>
          </p:cNvCxnSpPr>
          <p:nvPr/>
        </p:nvCxnSpPr>
        <p:spPr bwMode="auto">
          <a:xfrm flipH="1" flipV="1">
            <a:off x="7473950" y="5595942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28" name="AutoShape 125"/>
          <p:cNvCxnSpPr>
            <a:cxnSpLocks noChangeShapeType="1"/>
            <a:stCxn id="125" idx="0"/>
            <a:endCxn id="124" idx="3"/>
          </p:cNvCxnSpPr>
          <p:nvPr/>
        </p:nvCxnSpPr>
        <p:spPr bwMode="auto">
          <a:xfrm flipV="1">
            <a:off x="7112000" y="5595942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129" name="위쪽 화살표 68"/>
          <p:cNvSpPr>
            <a:spLocks noChangeArrowheads="1"/>
          </p:cNvSpPr>
          <p:nvPr/>
        </p:nvSpPr>
        <p:spPr bwMode="auto">
          <a:xfrm rot="10800000">
            <a:off x="785786" y="4000504"/>
            <a:ext cx="381000" cy="54292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bIns="0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2" name="AutoShape 151"/>
          <p:cNvCxnSpPr>
            <a:cxnSpLocks noChangeShapeType="1"/>
            <a:stCxn id="191" idx="3"/>
            <a:endCxn id="194" idx="7"/>
          </p:cNvCxnSpPr>
          <p:nvPr/>
        </p:nvCxnSpPr>
        <p:spPr bwMode="auto">
          <a:xfrm flipH="1">
            <a:off x="1636713" y="2241537"/>
            <a:ext cx="857250" cy="239713"/>
          </a:xfrm>
          <a:prstGeom prst="straightConnector1">
            <a:avLst/>
          </a:prstGeom>
          <a:noFill/>
          <a:ln w="57150">
            <a:solidFill>
              <a:schemeClr val="tx2"/>
            </a:solidFill>
            <a:prstDash val="solid"/>
            <a:round/>
            <a:headEnd/>
            <a:tailEnd/>
          </a:ln>
        </p:spPr>
      </p:cxnSp>
      <p:cxnSp>
        <p:nvCxnSpPr>
          <p:cNvPr id="193" name="AutoShape 152"/>
          <p:cNvCxnSpPr>
            <a:cxnSpLocks noChangeShapeType="1"/>
            <a:stCxn id="207" idx="1"/>
            <a:endCxn id="191" idx="5"/>
          </p:cNvCxnSpPr>
          <p:nvPr/>
        </p:nvCxnSpPr>
        <p:spPr bwMode="auto">
          <a:xfrm flipH="1" flipV="1">
            <a:off x="2697163" y="2241537"/>
            <a:ext cx="85725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196" name="Rectangle 155"/>
          <p:cNvSpPr>
            <a:spLocks noChangeAspect="1" noChangeArrowheads="1"/>
          </p:cNvSpPr>
          <p:nvPr/>
        </p:nvSpPr>
        <p:spPr bwMode="auto">
          <a:xfrm>
            <a:off x="1697038" y="3422637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Rectangle 156"/>
          <p:cNvSpPr>
            <a:spLocks noChangeAspect="1" noChangeArrowheads="1"/>
          </p:cNvSpPr>
          <p:nvPr/>
        </p:nvSpPr>
        <p:spPr bwMode="auto">
          <a:xfrm>
            <a:off x="2217738" y="3422637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8" name="AutoShape 157"/>
          <p:cNvCxnSpPr>
            <a:cxnSpLocks noChangeShapeType="1"/>
            <a:stCxn id="197" idx="0"/>
            <a:endCxn id="195" idx="5"/>
          </p:cNvCxnSpPr>
          <p:nvPr/>
        </p:nvCxnSpPr>
        <p:spPr bwMode="auto">
          <a:xfrm flipH="1" flipV="1">
            <a:off x="2160588" y="3163875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9" name="AutoShape 158"/>
          <p:cNvCxnSpPr>
            <a:cxnSpLocks noChangeShapeType="1"/>
            <a:stCxn id="196" idx="0"/>
            <a:endCxn id="195" idx="3"/>
          </p:cNvCxnSpPr>
          <p:nvPr/>
        </p:nvCxnSpPr>
        <p:spPr bwMode="auto">
          <a:xfrm flipV="1">
            <a:off x="1800225" y="3163875"/>
            <a:ext cx="15716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0" name="AutoShape 159"/>
          <p:cNvCxnSpPr>
            <a:cxnSpLocks noChangeShapeType="1"/>
            <a:stCxn id="202" idx="7"/>
            <a:endCxn id="194" idx="3"/>
          </p:cNvCxnSpPr>
          <p:nvPr/>
        </p:nvCxnSpPr>
        <p:spPr bwMode="auto">
          <a:xfrm flipV="1">
            <a:off x="1114425" y="2713025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1" name="AutoShape 160"/>
          <p:cNvCxnSpPr>
            <a:cxnSpLocks noChangeShapeType="1"/>
            <a:stCxn id="195" idx="1"/>
            <a:endCxn id="194" idx="5"/>
          </p:cNvCxnSpPr>
          <p:nvPr/>
        </p:nvCxnSpPr>
        <p:spPr bwMode="auto">
          <a:xfrm flipH="1" flipV="1">
            <a:off x="1636713" y="2713025"/>
            <a:ext cx="320675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203" name="Rectangle 162"/>
          <p:cNvSpPr>
            <a:spLocks noChangeAspect="1" noChangeArrowheads="1"/>
          </p:cNvSpPr>
          <p:nvPr/>
        </p:nvSpPr>
        <p:spPr bwMode="auto">
          <a:xfrm>
            <a:off x="649288" y="3422637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Rectangle 163"/>
          <p:cNvSpPr>
            <a:spLocks noChangeAspect="1" noChangeArrowheads="1"/>
          </p:cNvSpPr>
          <p:nvPr/>
        </p:nvSpPr>
        <p:spPr bwMode="auto">
          <a:xfrm>
            <a:off x="1171575" y="3422637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5" name="AutoShape 164"/>
          <p:cNvCxnSpPr>
            <a:cxnSpLocks noChangeShapeType="1"/>
            <a:stCxn id="204" idx="0"/>
            <a:endCxn id="202" idx="5"/>
          </p:cNvCxnSpPr>
          <p:nvPr/>
        </p:nvCxnSpPr>
        <p:spPr bwMode="auto">
          <a:xfrm flipH="1" flipV="1">
            <a:off x="1114425" y="3163875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6" name="AutoShape 165"/>
          <p:cNvCxnSpPr>
            <a:cxnSpLocks noChangeShapeType="1"/>
            <a:stCxn id="203" idx="0"/>
            <a:endCxn id="202" idx="3"/>
          </p:cNvCxnSpPr>
          <p:nvPr/>
        </p:nvCxnSpPr>
        <p:spPr bwMode="auto">
          <a:xfrm flipV="1">
            <a:off x="752475" y="3163875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8" name="Oval 167"/>
          <p:cNvSpPr>
            <a:spLocks noChangeArrowheads="1"/>
          </p:cNvSpPr>
          <p:nvPr/>
        </p:nvSpPr>
        <p:spPr bwMode="auto">
          <a:xfrm>
            <a:off x="4035425" y="2911462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209" name="Rectangle 168"/>
          <p:cNvSpPr>
            <a:spLocks noChangeAspect="1" noChangeArrowheads="1"/>
          </p:cNvSpPr>
          <p:nvPr/>
        </p:nvSpPr>
        <p:spPr bwMode="auto">
          <a:xfrm>
            <a:off x="3816350" y="3424225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Rectangle 169"/>
          <p:cNvSpPr>
            <a:spLocks noChangeAspect="1" noChangeArrowheads="1"/>
          </p:cNvSpPr>
          <p:nvPr/>
        </p:nvSpPr>
        <p:spPr bwMode="auto">
          <a:xfrm>
            <a:off x="4337050" y="3424225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1" name="AutoShape 170"/>
          <p:cNvCxnSpPr>
            <a:cxnSpLocks noChangeShapeType="1"/>
            <a:stCxn id="210" idx="0"/>
            <a:endCxn id="208" idx="5"/>
          </p:cNvCxnSpPr>
          <p:nvPr/>
        </p:nvCxnSpPr>
        <p:spPr bwMode="auto">
          <a:xfrm flipH="1" flipV="1">
            <a:off x="4279900" y="3165462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12" name="AutoShape 171"/>
          <p:cNvCxnSpPr>
            <a:cxnSpLocks noChangeShapeType="1"/>
            <a:stCxn id="209" idx="0"/>
            <a:endCxn id="208" idx="3"/>
          </p:cNvCxnSpPr>
          <p:nvPr/>
        </p:nvCxnSpPr>
        <p:spPr bwMode="auto">
          <a:xfrm flipV="1">
            <a:off x="3919538" y="3165462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13" name="AutoShape 172"/>
          <p:cNvCxnSpPr>
            <a:cxnSpLocks noChangeShapeType="1"/>
            <a:stCxn id="215" idx="7"/>
            <a:endCxn id="207" idx="3"/>
          </p:cNvCxnSpPr>
          <p:nvPr/>
        </p:nvCxnSpPr>
        <p:spPr bwMode="auto">
          <a:xfrm flipV="1">
            <a:off x="3233738" y="2714612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14" name="AutoShape 173"/>
          <p:cNvCxnSpPr>
            <a:cxnSpLocks noChangeShapeType="1"/>
            <a:stCxn id="208" idx="1"/>
            <a:endCxn id="207" idx="5"/>
          </p:cNvCxnSpPr>
          <p:nvPr/>
        </p:nvCxnSpPr>
        <p:spPr bwMode="auto">
          <a:xfrm flipH="1" flipV="1">
            <a:off x="3756025" y="2714612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215" name="Oval 174"/>
          <p:cNvSpPr>
            <a:spLocks noChangeArrowheads="1"/>
          </p:cNvSpPr>
          <p:nvPr/>
        </p:nvSpPr>
        <p:spPr bwMode="auto">
          <a:xfrm>
            <a:off x="2990850" y="2911462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216" name="Rectangle 175"/>
          <p:cNvSpPr>
            <a:spLocks noChangeAspect="1" noChangeArrowheads="1"/>
          </p:cNvSpPr>
          <p:nvPr/>
        </p:nvSpPr>
        <p:spPr bwMode="auto">
          <a:xfrm>
            <a:off x="2768600" y="3424225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Rectangle 176"/>
          <p:cNvSpPr>
            <a:spLocks noChangeAspect="1" noChangeArrowheads="1"/>
          </p:cNvSpPr>
          <p:nvPr/>
        </p:nvSpPr>
        <p:spPr bwMode="auto">
          <a:xfrm>
            <a:off x="3290888" y="3424225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8" name="AutoShape 177"/>
          <p:cNvCxnSpPr>
            <a:cxnSpLocks noChangeShapeType="1"/>
            <a:stCxn id="217" idx="0"/>
            <a:endCxn id="215" idx="5"/>
          </p:cNvCxnSpPr>
          <p:nvPr/>
        </p:nvCxnSpPr>
        <p:spPr bwMode="auto">
          <a:xfrm flipH="1" flipV="1">
            <a:off x="3233738" y="3165462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19" name="AutoShape 178"/>
          <p:cNvCxnSpPr>
            <a:cxnSpLocks noChangeShapeType="1"/>
            <a:stCxn id="216" idx="0"/>
            <a:endCxn id="215" idx="3"/>
          </p:cNvCxnSpPr>
          <p:nvPr/>
        </p:nvCxnSpPr>
        <p:spPr bwMode="auto">
          <a:xfrm flipV="1">
            <a:off x="2871788" y="3165462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220" name="Oval 179"/>
          <p:cNvSpPr>
            <a:spLocks noChangeArrowheads="1"/>
          </p:cNvSpPr>
          <p:nvPr/>
        </p:nvSpPr>
        <p:spPr bwMode="auto">
          <a:xfrm>
            <a:off x="4572000" y="1571612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21" name="AutoShape 180"/>
          <p:cNvCxnSpPr>
            <a:cxnSpLocks noChangeShapeType="1"/>
            <a:stCxn id="220" idx="5"/>
            <a:endCxn id="223" idx="1"/>
          </p:cNvCxnSpPr>
          <p:nvPr/>
        </p:nvCxnSpPr>
        <p:spPr bwMode="auto">
          <a:xfrm>
            <a:off x="4816475" y="1814500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22" name="AutoShape 181"/>
          <p:cNvCxnSpPr>
            <a:cxnSpLocks noChangeShapeType="1"/>
            <a:stCxn id="220" idx="3"/>
            <a:endCxn id="191" idx="7"/>
          </p:cNvCxnSpPr>
          <p:nvPr/>
        </p:nvCxnSpPr>
        <p:spPr bwMode="auto">
          <a:xfrm flipH="1">
            <a:off x="2697163" y="1814500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3" name="Oval 182"/>
          <p:cNvSpPr>
            <a:spLocks noChangeArrowheads="1"/>
          </p:cNvSpPr>
          <p:nvPr/>
        </p:nvSpPr>
        <p:spPr bwMode="auto">
          <a:xfrm>
            <a:off x="6692900" y="2000237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24" name="AutoShape 183"/>
          <p:cNvCxnSpPr>
            <a:cxnSpLocks noChangeShapeType="1"/>
            <a:stCxn id="223" idx="3"/>
            <a:endCxn id="226" idx="7"/>
          </p:cNvCxnSpPr>
          <p:nvPr/>
        </p:nvCxnSpPr>
        <p:spPr bwMode="auto">
          <a:xfrm flipH="1">
            <a:off x="5876925" y="2243125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25" name="AutoShape 184"/>
          <p:cNvCxnSpPr>
            <a:cxnSpLocks noChangeShapeType="1"/>
            <a:stCxn id="239" idx="1"/>
            <a:endCxn id="223" idx="5"/>
          </p:cNvCxnSpPr>
          <p:nvPr/>
        </p:nvCxnSpPr>
        <p:spPr bwMode="auto">
          <a:xfrm flipH="1" flipV="1">
            <a:off x="6937375" y="22431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7" name="Oval 186"/>
          <p:cNvSpPr>
            <a:spLocks noChangeArrowheads="1"/>
          </p:cNvSpPr>
          <p:nvPr/>
        </p:nvSpPr>
        <p:spPr bwMode="auto">
          <a:xfrm>
            <a:off x="6156325" y="2911462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28" name="Rectangle 187"/>
          <p:cNvSpPr>
            <a:spLocks noChangeAspect="1" noChangeArrowheads="1"/>
          </p:cNvSpPr>
          <p:nvPr/>
        </p:nvSpPr>
        <p:spPr bwMode="auto">
          <a:xfrm>
            <a:off x="5937250" y="3424225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9" name="Rectangle 188"/>
          <p:cNvSpPr>
            <a:spLocks noChangeAspect="1" noChangeArrowheads="1"/>
          </p:cNvSpPr>
          <p:nvPr/>
        </p:nvSpPr>
        <p:spPr bwMode="auto">
          <a:xfrm>
            <a:off x="6457950" y="3424225"/>
            <a:ext cx="206375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0" name="AutoShape 189"/>
          <p:cNvCxnSpPr>
            <a:cxnSpLocks noChangeShapeType="1"/>
            <a:stCxn id="229" idx="0"/>
            <a:endCxn id="227" idx="5"/>
          </p:cNvCxnSpPr>
          <p:nvPr/>
        </p:nvCxnSpPr>
        <p:spPr bwMode="auto">
          <a:xfrm flipH="1" flipV="1">
            <a:off x="6400800" y="3165462"/>
            <a:ext cx="160338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1" name="AutoShape 190"/>
          <p:cNvCxnSpPr>
            <a:cxnSpLocks noChangeShapeType="1"/>
            <a:stCxn id="228" idx="0"/>
            <a:endCxn id="227" idx="3"/>
          </p:cNvCxnSpPr>
          <p:nvPr/>
        </p:nvCxnSpPr>
        <p:spPr bwMode="auto">
          <a:xfrm flipV="1">
            <a:off x="6040438" y="3165462"/>
            <a:ext cx="157162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2" name="AutoShape 191"/>
          <p:cNvCxnSpPr>
            <a:cxnSpLocks noChangeShapeType="1"/>
            <a:stCxn id="234" idx="7"/>
            <a:endCxn id="226" idx="3"/>
          </p:cNvCxnSpPr>
          <p:nvPr/>
        </p:nvCxnSpPr>
        <p:spPr bwMode="auto">
          <a:xfrm flipV="1">
            <a:off x="5354638" y="2714612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3" name="AutoShape 192"/>
          <p:cNvCxnSpPr>
            <a:cxnSpLocks noChangeShapeType="1"/>
            <a:stCxn id="227" idx="1"/>
            <a:endCxn id="226" idx="5"/>
          </p:cNvCxnSpPr>
          <p:nvPr/>
        </p:nvCxnSpPr>
        <p:spPr bwMode="auto">
          <a:xfrm flipH="1" flipV="1">
            <a:off x="5876925" y="2714612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4" name="Oval 193"/>
          <p:cNvSpPr>
            <a:spLocks noChangeArrowheads="1"/>
          </p:cNvSpPr>
          <p:nvPr/>
        </p:nvSpPr>
        <p:spPr bwMode="auto">
          <a:xfrm>
            <a:off x="5111750" y="2911462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35" name="Rectangle 194"/>
          <p:cNvSpPr>
            <a:spLocks noChangeAspect="1" noChangeArrowheads="1"/>
          </p:cNvSpPr>
          <p:nvPr/>
        </p:nvSpPr>
        <p:spPr bwMode="auto">
          <a:xfrm>
            <a:off x="4889500" y="3424225"/>
            <a:ext cx="204788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Rectangle 195"/>
          <p:cNvSpPr>
            <a:spLocks noChangeAspect="1" noChangeArrowheads="1"/>
          </p:cNvSpPr>
          <p:nvPr/>
        </p:nvSpPr>
        <p:spPr bwMode="auto">
          <a:xfrm>
            <a:off x="5411788" y="3424225"/>
            <a:ext cx="204787" cy="2047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7" name="AutoShape 196"/>
          <p:cNvCxnSpPr>
            <a:cxnSpLocks noChangeShapeType="1"/>
            <a:stCxn id="236" idx="0"/>
            <a:endCxn id="234" idx="5"/>
          </p:cNvCxnSpPr>
          <p:nvPr/>
        </p:nvCxnSpPr>
        <p:spPr bwMode="auto">
          <a:xfrm flipH="1" flipV="1">
            <a:off x="5354638" y="3165462"/>
            <a:ext cx="160337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38" name="AutoShape 197"/>
          <p:cNvCxnSpPr>
            <a:cxnSpLocks noChangeShapeType="1"/>
            <a:stCxn id="235" idx="0"/>
            <a:endCxn id="234" idx="3"/>
          </p:cNvCxnSpPr>
          <p:nvPr/>
        </p:nvCxnSpPr>
        <p:spPr bwMode="auto">
          <a:xfrm flipV="1">
            <a:off x="4992688" y="3165462"/>
            <a:ext cx="160337" cy="2492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40" name="Oval 199"/>
          <p:cNvSpPr>
            <a:spLocks noChangeArrowheads="1"/>
          </p:cNvSpPr>
          <p:nvPr/>
        </p:nvSpPr>
        <p:spPr bwMode="auto">
          <a:xfrm>
            <a:off x="8275638" y="2913050"/>
            <a:ext cx="285750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1" name="Rectangle 200"/>
          <p:cNvSpPr>
            <a:spLocks noChangeAspect="1" noChangeArrowheads="1"/>
          </p:cNvSpPr>
          <p:nvPr/>
        </p:nvSpPr>
        <p:spPr bwMode="auto">
          <a:xfrm>
            <a:off x="8056563" y="3425812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Rectangle 201"/>
          <p:cNvSpPr>
            <a:spLocks noChangeAspect="1" noChangeArrowheads="1"/>
          </p:cNvSpPr>
          <p:nvPr/>
        </p:nvSpPr>
        <p:spPr bwMode="auto">
          <a:xfrm>
            <a:off x="8577263" y="3425812"/>
            <a:ext cx="206375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3" name="AutoShape 202"/>
          <p:cNvCxnSpPr>
            <a:cxnSpLocks noChangeShapeType="1"/>
            <a:stCxn id="242" idx="0"/>
            <a:endCxn id="240" idx="5"/>
          </p:cNvCxnSpPr>
          <p:nvPr/>
        </p:nvCxnSpPr>
        <p:spPr bwMode="auto">
          <a:xfrm flipH="1" flipV="1">
            <a:off x="8520113" y="3167050"/>
            <a:ext cx="160337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44" name="AutoShape 203"/>
          <p:cNvCxnSpPr>
            <a:cxnSpLocks noChangeShapeType="1"/>
            <a:stCxn id="241" idx="0"/>
            <a:endCxn id="240" idx="3"/>
          </p:cNvCxnSpPr>
          <p:nvPr/>
        </p:nvCxnSpPr>
        <p:spPr bwMode="auto">
          <a:xfrm flipV="1">
            <a:off x="8159750" y="3167050"/>
            <a:ext cx="157163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45" name="AutoShape 204"/>
          <p:cNvCxnSpPr>
            <a:cxnSpLocks noChangeShapeType="1"/>
            <a:stCxn id="247" idx="7"/>
            <a:endCxn id="239" idx="3"/>
          </p:cNvCxnSpPr>
          <p:nvPr/>
        </p:nvCxnSpPr>
        <p:spPr bwMode="auto">
          <a:xfrm flipV="1">
            <a:off x="7473950" y="2716200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46" name="AutoShape 205"/>
          <p:cNvCxnSpPr>
            <a:cxnSpLocks noChangeShapeType="1"/>
            <a:stCxn id="240" idx="1"/>
            <a:endCxn id="239" idx="5"/>
          </p:cNvCxnSpPr>
          <p:nvPr/>
        </p:nvCxnSpPr>
        <p:spPr bwMode="auto">
          <a:xfrm flipH="1" flipV="1">
            <a:off x="7996238" y="2716200"/>
            <a:ext cx="320675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47" name="Oval 206"/>
          <p:cNvSpPr>
            <a:spLocks noChangeArrowheads="1"/>
          </p:cNvSpPr>
          <p:nvPr/>
        </p:nvSpPr>
        <p:spPr bwMode="auto">
          <a:xfrm>
            <a:off x="7231063" y="2913050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8" name="Rectangle 207"/>
          <p:cNvSpPr>
            <a:spLocks noChangeAspect="1" noChangeArrowheads="1"/>
          </p:cNvSpPr>
          <p:nvPr/>
        </p:nvSpPr>
        <p:spPr bwMode="auto">
          <a:xfrm>
            <a:off x="7008813" y="3425812"/>
            <a:ext cx="204787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9" name="Rectangle 208"/>
          <p:cNvSpPr>
            <a:spLocks noChangeAspect="1" noChangeArrowheads="1"/>
          </p:cNvSpPr>
          <p:nvPr/>
        </p:nvSpPr>
        <p:spPr bwMode="auto">
          <a:xfrm>
            <a:off x="7531100" y="3425812"/>
            <a:ext cx="204788" cy="2047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0" name="AutoShape 209"/>
          <p:cNvCxnSpPr>
            <a:cxnSpLocks noChangeShapeType="1"/>
            <a:stCxn id="249" idx="0"/>
            <a:endCxn id="247" idx="5"/>
          </p:cNvCxnSpPr>
          <p:nvPr/>
        </p:nvCxnSpPr>
        <p:spPr bwMode="auto">
          <a:xfrm flipH="1" flipV="1">
            <a:off x="7473950" y="3167050"/>
            <a:ext cx="160338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51" name="AutoShape 210"/>
          <p:cNvCxnSpPr>
            <a:cxnSpLocks noChangeShapeType="1"/>
            <a:stCxn id="248" idx="0"/>
            <a:endCxn id="247" idx="3"/>
          </p:cNvCxnSpPr>
          <p:nvPr/>
        </p:nvCxnSpPr>
        <p:spPr bwMode="auto">
          <a:xfrm flipV="1">
            <a:off x="7112000" y="3167050"/>
            <a:ext cx="160338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71" name="Oval 68"/>
          <p:cNvSpPr>
            <a:spLocks noChangeArrowheads="1"/>
          </p:cNvSpPr>
          <p:nvPr/>
        </p:nvSpPr>
        <p:spPr bwMode="auto">
          <a:xfrm>
            <a:off x="1393825" y="48831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72" name="Oval 69"/>
          <p:cNvSpPr>
            <a:spLocks noChangeArrowheads="1"/>
          </p:cNvSpPr>
          <p:nvPr/>
        </p:nvSpPr>
        <p:spPr bwMode="auto">
          <a:xfrm>
            <a:off x="1916113" y="5338767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84" name="Oval 81"/>
          <p:cNvSpPr>
            <a:spLocks noChangeArrowheads="1"/>
          </p:cNvSpPr>
          <p:nvPr/>
        </p:nvSpPr>
        <p:spPr bwMode="auto">
          <a:xfrm>
            <a:off x="3513138" y="4884742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12</a:t>
            </a:r>
          </a:p>
        </p:txBody>
      </p:sp>
      <p:sp>
        <p:nvSpPr>
          <p:cNvPr id="92" name="Oval 89"/>
          <p:cNvSpPr>
            <a:spLocks noChangeArrowheads="1"/>
          </p:cNvSpPr>
          <p:nvPr/>
        </p:nvSpPr>
        <p:spPr bwMode="auto">
          <a:xfrm>
            <a:off x="2990850" y="53403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103" name="Oval 100"/>
          <p:cNvSpPr>
            <a:spLocks noChangeArrowheads="1"/>
          </p:cNvSpPr>
          <p:nvPr/>
        </p:nvSpPr>
        <p:spPr bwMode="auto">
          <a:xfrm>
            <a:off x="5634038" y="4884742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24</a:t>
            </a:r>
          </a:p>
        </p:txBody>
      </p:sp>
      <p:sp>
        <p:nvSpPr>
          <p:cNvPr id="111" name="Oval 108"/>
          <p:cNvSpPr>
            <a:spLocks noChangeArrowheads="1"/>
          </p:cNvSpPr>
          <p:nvPr/>
        </p:nvSpPr>
        <p:spPr bwMode="auto">
          <a:xfrm>
            <a:off x="5111750" y="53403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116" name="Oval 113"/>
          <p:cNvSpPr>
            <a:spLocks noChangeArrowheads="1"/>
          </p:cNvSpPr>
          <p:nvPr/>
        </p:nvSpPr>
        <p:spPr bwMode="auto">
          <a:xfrm>
            <a:off x="7753350" y="488632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23</a:t>
            </a:r>
          </a:p>
        </p:txBody>
      </p:sp>
      <p:sp>
        <p:nvSpPr>
          <p:cNvPr id="117" name="Oval 114"/>
          <p:cNvSpPr>
            <a:spLocks noChangeArrowheads="1"/>
          </p:cNvSpPr>
          <p:nvPr/>
        </p:nvSpPr>
        <p:spPr bwMode="auto">
          <a:xfrm>
            <a:off x="8275638" y="5341942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20</a:t>
            </a:r>
          </a:p>
        </p:txBody>
      </p:sp>
      <p:sp>
        <p:nvSpPr>
          <p:cNvPr id="207" name="Oval 166"/>
          <p:cNvSpPr>
            <a:spLocks noChangeArrowheads="1"/>
          </p:cNvSpPr>
          <p:nvPr/>
        </p:nvSpPr>
        <p:spPr bwMode="auto">
          <a:xfrm>
            <a:off x="3513138" y="2455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12</a:t>
            </a:r>
          </a:p>
        </p:txBody>
      </p:sp>
      <p:sp>
        <p:nvSpPr>
          <p:cNvPr id="226" name="Oval 185"/>
          <p:cNvSpPr>
            <a:spLocks noChangeArrowheads="1"/>
          </p:cNvSpPr>
          <p:nvPr/>
        </p:nvSpPr>
        <p:spPr bwMode="auto">
          <a:xfrm>
            <a:off x="5634038" y="2455850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39" name="Oval 198"/>
          <p:cNvSpPr>
            <a:spLocks noChangeArrowheads="1"/>
          </p:cNvSpPr>
          <p:nvPr/>
        </p:nvSpPr>
        <p:spPr bwMode="auto">
          <a:xfrm>
            <a:off x="7753350" y="2457437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8" name="Oval 65"/>
          <p:cNvSpPr>
            <a:spLocks noChangeArrowheads="1"/>
          </p:cNvSpPr>
          <p:nvPr/>
        </p:nvSpPr>
        <p:spPr bwMode="auto">
          <a:xfrm>
            <a:off x="2452688" y="4427542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25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1" name="Oval 150"/>
          <p:cNvSpPr>
            <a:spLocks noChangeArrowheads="1"/>
          </p:cNvSpPr>
          <p:nvPr/>
        </p:nvSpPr>
        <p:spPr bwMode="auto">
          <a:xfrm>
            <a:off x="2452688" y="1998650"/>
            <a:ext cx="285750" cy="28416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25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2" name="Oval 161"/>
          <p:cNvSpPr>
            <a:spLocks noChangeArrowheads="1"/>
          </p:cNvSpPr>
          <p:nvPr/>
        </p:nvSpPr>
        <p:spPr bwMode="auto">
          <a:xfrm>
            <a:off x="871538" y="290987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</a:p>
        </p:txBody>
      </p:sp>
      <p:sp>
        <p:nvSpPr>
          <p:cNvPr id="194" name="Oval 153"/>
          <p:cNvSpPr>
            <a:spLocks noChangeArrowheads="1"/>
          </p:cNvSpPr>
          <p:nvPr/>
        </p:nvSpPr>
        <p:spPr bwMode="auto">
          <a:xfrm>
            <a:off x="1393825" y="2454262"/>
            <a:ext cx="284163" cy="28575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195" name="Oval 154"/>
          <p:cNvSpPr>
            <a:spLocks noChangeArrowheads="1"/>
          </p:cNvSpPr>
          <p:nvPr/>
        </p:nvSpPr>
        <p:spPr bwMode="auto">
          <a:xfrm>
            <a:off x="1916113" y="2909875"/>
            <a:ext cx="285750" cy="28575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상향식 </a:t>
            </a:r>
            <a:r>
              <a:rPr lang="ko-KR" altLang="en-US" dirty="0" err="1"/>
              <a:t>힙생성</a:t>
            </a:r>
            <a:r>
              <a:rPr lang="ko-KR" altLang="en-US" dirty="0"/>
              <a:t> 예</a:t>
            </a:r>
            <a:r>
              <a:rPr lang="en-US" altLang="ko-KR" dirty="0"/>
              <a:t> 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39</a:t>
            </a:fld>
            <a:endParaRPr lang="en-US" altLang="ko-KR"/>
          </a:p>
        </p:txBody>
      </p:sp>
      <p:sp>
        <p:nvSpPr>
          <p:cNvPr id="129" name="위쪽 화살표 68"/>
          <p:cNvSpPr>
            <a:spLocks noChangeArrowheads="1"/>
          </p:cNvSpPr>
          <p:nvPr/>
        </p:nvSpPr>
        <p:spPr bwMode="auto">
          <a:xfrm rot="10800000">
            <a:off x="785786" y="4000504"/>
            <a:ext cx="381000" cy="54292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bIns="0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1" name="AutoShape 5"/>
          <p:cNvCxnSpPr>
            <a:cxnSpLocks noChangeShapeType="1"/>
            <a:stCxn id="130" idx="3"/>
            <a:endCxn id="133" idx="7"/>
          </p:cNvCxnSpPr>
          <p:nvPr/>
        </p:nvCxnSpPr>
        <p:spPr bwMode="auto">
          <a:xfrm flipH="1">
            <a:off x="1636713" y="2255825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2" name="AutoShape 6"/>
          <p:cNvCxnSpPr>
            <a:cxnSpLocks noChangeShapeType="1"/>
            <a:stCxn id="146" idx="1"/>
            <a:endCxn id="130" idx="5"/>
          </p:cNvCxnSpPr>
          <p:nvPr/>
        </p:nvCxnSpPr>
        <p:spPr bwMode="auto">
          <a:xfrm flipH="1" flipV="1">
            <a:off x="2697163" y="2255825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33" name="Oval 7"/>
          <p:cNvSpPr>
            <a:spLocks noChangeArrowheads="1"/>
          </p:cNvSpPr>
          <p:nvPr/>
        </p:nvSpPr>
        <p:spPr bwMode="auto">
          <a:xfrm>
            <a:off x="1393825" y="2454262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134" name="Oval 8"/>
          <p:cNvSpPr>
            <a:spLocks noChangeArrowheads="1"/>
          </p:cNvSpPr>
          <p:nvPr/>
        </p:nvSpPr>
        <p:spPr bwMode="auto">
          <a:xfrm>
            <a:off x="1916113" y="29098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135" name="Rectangle 9"/>
          <p:cNvSpPr>
            <a:spLocks noChangeAspect="1" noChangeArrowheads="1"/>
          </p:cNvSpPr>
          <p:nvPr/>
        </p:nvSpPr>
        <p:spPr bwMode="auto">
          <a:xfrm>
            <a:off x="1697038" y="3422637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Rectangle 10"/>
          <p:cNvSpPr>
            <a:spLocks noChangeAspect="1" noChangeArrowheads="1"/>
          </p:cNvSpPr>
          <p:nvPr/>
        </p:nvSpPr>
        <p:spPr bwMode="auto">
          <a:xfrm>
            <a:off x="2217738" y="3422637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7" name="AutoShape 11"/>
          <p:cNvCxnSpPr>
            <a:cxnSpLocks noChangeShapeType="1"/>
            <a:stCxn id="136" idx="0"/>
            <a:endCxn id="134" idx="5"/>
          </p:cNvCxnSpPr>
          <p:nvPr/>
        </p:nvCxnSpPr>
        <p:spPr bwMode="auto">
          <a:xfrm flipH="1" flipV="1">
            <a:off x="2160588" y="3163875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8" name="AutoShape 12"/>
          <p:cNvCxnSpPr>
            <a:cxnSpLocks noChangeShapeType="1"/>
            <a:stCxn id="135" idx="0"/>
            <a:endCxn id="134" idx="3"/>
          </p:cNvCxnSpPr>
          <p:nvPr/>
        </p:nvCxnSpPr>
        <p:spPr bwMode="auto">
          <a:xfrm flipV="1">
            <a:off x="1800225" y="3163875"/>
            <a:ext cx="15716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9" name="AutoShape 13"/>
          <p:cNvCxnSpPr>
            <a:cxnSpLocks noChangeShapeType="1"/>
            <a:stCxn id="141" idx="7"/>
            <a:endCxn id="133" idx="3"/>
          </p:cNvCxnSpPr>
          <p:nvPr/>
        </p:nvCxnSpPr>
        <p:spPr bwMode="auto">
          <a:xfrm flipV="1">
            <a:off x="1114425" y="2708262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0" name="AutoShape 14"/>
          <p:cNvCxnSpPr>
            <a:cxnSpLocks noChangeShapeType="1"/>
            <a:stCxn id="134" idx="1"/>
            <a:endCxn id="133" idx="5"/>
          </p:cNvCxnSpPr>
          <p:nvPr/>
        </p:nvCxnSpPr>
        <p:spPr bwMode="auto">
          <a:xfrm flipH="1" flipV="1">
            <a:off x="1636713" y="2708262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41" name="Oval 15"/>
          <p:cNvSpPr>
            <a:spLocks noChangeArrowheads="1"/>
          </p:cNvSpPr>
          <p:nvPr/>
        </p:nvSpPr>
        <p:spPr bwMode="auto">
          <a:xfrm>
            <a:off x="871538" y="290987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</a:p>
        </p:txBody>
      </p:sp>
      <p:sp>
        <p:nvSpPr>
          <p:cNvPr id="142" name="Rectangle 16"/>
          <p:cNvSpPr>
            <a:spLocks noChangeAspect="1" noChangeArrowheads="1"/>
          </p:cNvSpPr>
          <p:nvPr/>
        </p:nvSpPr>
        <p:spPr bwMode="auto">
          <a:xfrm>
            <a:off x="649288" y="3422637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Rectangle 17"/>
          <p:cNvSpPr>
            <a:spLocks noChangeAspect="1" noChangeArrowheads="1"/>
          </p:cNvSpPr>
          <p:nvPr/>
        </p:nvSpPr>
        <p:spPr bwMode="auto">
          <a:xfrm>
            <a:off x="1171575" y="3422637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4" name="AutoShape 18"/>
          <p:cNvCxnSpPr>
            <a:cxnSpLocks noChangeShapeType="1"/>
            <a:stCxn id="143" idx="0"/>
            <a:endCxn id="141" idx="5"/>
          </p:cNvCxnSpPr>
          <p:nvPr/>
        </p:nvCxnSpPr>
        <p:spPr bwMode="auto">
          <a:xfrm flipH="1" flipV="1">
            <a:off x="1114425" y="3163875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5" name="AutoShape 19"/>
          <p:cNvCxnSpPr>
            <a:cxnSpLocks noChangeShapeType="1"/>
            <a:stCxn id="142" idx="0"/>
            <a:endCxn id="141" idx="3"/>
          </p:cNvCxnSpPr>
          <p:nvPr/>
        </p:nvCxnSpPr>
        <p:spPr bwMode="auto">
          <a:xfrm flipV="1">
            <a:off x="752475" y="3163875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46" name="Oval 20"/>
          <p:cNvSpPr>
            <a:spLocks noChangeArrowheads="1"/>
          </p:cNvSpPr>
          <p:nvPr/>
        </p:nvSpPr>
        <p:spPr bwMode="auto">
          <a:xfrm>
            <a:off x="3513138" y="2455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12</a:t>
            </a:r>
          </a:p>
        </p:txBody>
      </p:sp>
      <p:sp>
        <p:nvSpPr>
          <p:cNvPr id="147" name="Oval 21"/>
          <p:cNvSpPr>
            <a:spLocks noChangeArrowheads="1"/>
          </p:cNvSpPr>
          <p:nvPr/>
        </p:nvSpPr>
        <p:spPr bwMode="auto">
          <a:xfrm>
            <a:off x="4035425" y="2911462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148" name="Rectangle 22"/>
          <p:cNvSpPr>
            <a:spLocks noChangeAspect="1" noChangeArrowheads="1"/>
          </p:cNvSpPr>
          <p:nvPr/>
        </p:nvSpPr>
        <p:spPr bwMode="auto">
          <a:xfrm>
            <a:off x="3816350" y="3424225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Rectangle 23"/>
          <p:cNvSpPr>
            <a:spLocks noChangeAspect="1" noChangeArrowheads="1"/>
          </p:cNvSpPr>
          <p:nvPr/>
        </p:nvSpPr>
        <p:spPr bwMode="auto">
          <a:xfrm>
            <a:off x="4337050" y="3424225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0" name="AutoShape 24"/>
          <p:cNvCxnSpPr>
            <a:cxnSpLocks noChangeShapeType="1"/>
            <a:stCxn id="149" idx="0"/>
            <a:endCxn id="147" idx="5"/>
          </p:cNvCxnSpPr>
          <p:nvPr/>
        </p:nvCxnSpPr>
        <p:spPr bwMode="auto">
          <a:xfrm flipH="1" flipV="1">
            <a:off x="4279900" y="3165462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1" name="AutoShape 25"/>
          <p:cNvCxnSpPr>
            <a:cxnSpLocks noChangeShapeType="1"/>
            <a:stCxn id="148" idx="0"/>
            <a:endCxn id="147" idx="3"/>
          </p:cNvCxnSpPr>
          <p:nvPr/>
        </p:nvCxnSpPr>
        <p:spPr bwMode="auto">
          <a:xfrm flipV="1">
            <a:off x="3919538" y="3165462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2" name="AutoShape 26"/>
          <p:cNvCxnSpPr>
            <a:cxnSpLocks noChangeShapeType="1"/>
            <a:stCxn id="154" idx="7"/>
            <a:endCxn id="146" idx="3"/>
          </p:cNvCxnSpPr>
          <p:nvPr/>
        </p:nvCxnSpPr>
        <p:spPr bwMode="auto">
          <a:xfrm flipV="1">
            <a:off x="3233738" y="2709850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" name="AutoShape 27"/>
          <p:cNvCxnSpPr>
            <a:cxnSpLocks noChangeShapeType="1"/>
            <a:stCxn id="147" idx="1"/>
            <a:endCxn id="146" idx="5"/>
          </p:cNvCxnSpPr>
          <p:nvPr/>
        </p:nvCxnSpPr>
        <p:spPr bwMode="auto">
          <a:xfrm flipH="1" flipV="1">
            <a:off x="3756025" y="2709850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54" name="Oval 28"/>
          <p:cNvSpPr>
            <a:spLocks noChangeArrowheads="1"/>
          </p:cNvSpPr>
          <p:nvPr/>
        </p:nvSpPr>
        <p:spPr bwMode="auto">
          <a:xfrm>
            <a:off x="2990850" y="2911462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155" name="Rectangle 29"/>
          <p:cNvSpPr>
            <a:spLocks noChangeAspect="1" noChangeArrowheads="1"/>
          </p:cNvSpPr>
          <p:nvPr/>
        </p:nvSpPr>
        <p:spPr bwMode="auto">
          <a:xfrm>
            <a:off x="2768600" y="3424225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Rectangle 30"/>
          <p:cNvSpPr>
            <a:spLocks noChangeAspect="1" noChangeArrowheads="1"/>
          </p:cNvSpPr>
          <p:nvPr/>
        </p:nvSpPr>
        <p:spPr bwMode="auto">
          <a:xfrm>
            <a:off x="3290888" y="3424225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7" name="AutoShape 31"/>
          <p:cNvCxnSpPr>
            <a:cxnSpLocks noChangeShapeType="1"/>
            <a:stCxn id="156" idx="0"/>
            <a:endCxn id="154" idx="5"/>
          </p:cNvCxnSpPr>
          <p:nvPr/>
        </p:nvCxnSpPr>
        <p:spPr bwMode="auto">
          <a:xfrm flipH="1" flipV="1">
            <a:off x="3233738" y="3165462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8" name="AutoShape 32"/>
          <p:cNvCxnSpPr>
            <a:cxnSpLocks noChangeShapeType="1"/>
            <a:stCxn id="155" idx="0"/>
            <a:endCxn id="154" idx="3"/>
          </p:cNvCxnSpPr>
          <p:nvPr/>
        </p:nvCxnSpPr>
        <p:spPr bwMode="auto">
          <a:xfrm flipV="1">
            <a:off x="2871788" y="3165462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0" name="AutoShape 34"/>
          <p:cNvCxnSpPr>
            <a:cxnSpLocks noChangeShapeType="1"/>
            <a:stCxn id="159" idx="5"/>
            <a:endCxn id="162" idx="1"/>
          </p:cNvCxnSpPr>
          <p:nvPr/>
        </p:nvCxnSpPr>
        <p:spPr bwMode="auto">
          <a:xfrm>
            <a:off x="4816475" y="1814500"/>
            <a:ext cx="1917700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61" name="AutoShape 35"/>
          <p:cNvCxnSpPr>
            <a:cxnSpLocks noChangeShapeType="1"/>
            <a:stCxn id="159" idx="3"/>
            <a:endCxn id="130" idx="7"/>
          </p:cNvCxnSpPr>
          <p:nvPr/>
        </p:nvCxnSpPr>
        <p:spPr bwMode="auto">
          <a:xfrm flipH="1">
            <a:off x="2697163" y="1814500"/>
            <a:ext cx="1917700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63" name="AutoShape 37"/>
          <p:cNvCxnSpPr>
            <a:cxnSpLocks noChangeShapeType="1"/>
            <a:stCxn id="162" idx="3"/>
            <a:endCxn id="165" idx="7"/>
          </p:cNvCxnSpPr>
          <p:nvPr/>
        </p:nvCxnSpPr>
        <p:spPr bwMode="auto">
          <a:xfrm flipH="1">
            <a:off x="5876925" y="2257412"/>
            <a:ext cx="857250" cy="230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" name="AutoShape 38"/>
          <p:cNvCxnSpPr>
            <a:cxnSpLocks noChangeShapeType="1"/>
            <a:stCxn id="178" idx="1"/>
            <a:endCxn id="162" idx="5"/>
          </p:cNvCxnSpPr>
          <p:nvPr/>
        </p:nvCxnSpPr>
        <p:spPr bwMode="auto">
          <a:xfrm flipH="1" flipV="1">
            <a:off x="6937375" y="2257412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65" name="Oval 39"/>
          <p:cNvSpPr>
            <a:spLocks noChangeArrowheads="1"/>
          </p:cNvSpPr>
          <p:nvPr/>
        </p:nvSpPr>
        <p:spPr bwMode="auto">
          <a:xfrm>
            <a:off x="5634038" y="2455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24</a:t>
            </a:r>
          </a:p>
        </p:txBody>
      </p:sp>
      <p:sp>
        <p:nvSpPr>
          <p:cNvPr id="166" name="Oval 40"/>
          <p:cNvSpPr>
            <a:spLocks noChangeArrowheads="1"/>
          </p:cNvSpPr>
          <p:nvPr/>
        </p:nvSpPr>
        <p:spPr bwMode="auto">
          <a:xfrm>
            <a:off x="6156325" y="2911462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167" name="Rectangle 41"/>
          <p:cNvSpPr>
            <a:spLocks noChangeAspect="1" noChangeArrowheads="1"/>
          </p:cNvSpPr>
          <p:nvPr/>
        </p:nvSpPr>
        <p:spPr bwMode="auto">
          <a:xfrm>
            <a:off x="5937250" y="3424225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Rectangle 42"/>
          <p:cNvSpPr>
            <a:spLocks noChangeAspect="1" noChangeArrowheads="1"/>
          </p:cNvSpPr>
          <p:nvPr/>
        </p:nvSpPr>
        <p:spPr bwMode="auto">
          <a:xfrm>
            <a:off x="6457950" y="3424225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9" name="AutoShape 43"/>
          <p:cNvCxnSpPr>
            <a:cxnSpLocks noChangeShapeType="1"/>
            <a:stCxn id="168" idx="0"/>
            <a:endCxn id="166" idx="5"/>
          </p:cNvCxnSpPr>
          <p:nvPr/>
        </p:nvCxnSpPr>
        <p:spPr bwMode="auto">
          <a:xfrm flipH="1" flipV="1">
            <a:off x="6400800" y="3165462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0" name="AutoShape 44"/>
          <p:cNvCxnSpPr>
            <a:cxnSpLocks noChangeShapeType="1"/>
            <a:stCxn id="167" idx="0"/>
            <a:endCxn id="166" idx="3"/>
          </p:cNvCxnSpPr>
          <p:nvPr/>
        </p:nvCxnSpPr>
        <p:spPr bwMode="auto">
          <a:xfrm flipV="1">
            <a:off x="6040438" y="3165462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1" name="AutoShape 45"/>
          <p:cNvCxnSpPr>
            <a:cxnSpLocks noChangeShapeType="1"/>
            <a:stCxn id="173" idx="7"/>
            <a:endCxn id="165" idx="3"/>
          </p:cNvCxnSpPr>
          <p:nvPr/>
        </p:nvCxnSpPr>
        <p:spPr bwMode="auto">
          <a:xfrm flipV="1">
            <a:off x="5354638" y="2709850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2" name="AutoShape 46"/>
          <p:cNvCxnSpPr>
            <a:cxnSpLocks noChangeShapeType="1"/>
            <a:stCxn id="166" idx="1"/>
            <a:endCxn id="165" idx="5"/>
          </p:cNvCxnSpPr>
          <p:nvPr/>
        </p:nvCxnSpPr>
        <p:spPr bwMode="auto">
          <a:xfrm flipH="1" flipV="1">
            <a:off x="5876925" y="2709850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73" name="Oval 47"/>
          <p:cNvSpPr>
            <a:spLocks noChangeArrowheads="1"/>
          </p:cNvSpPr>
          <p:nvPr/>
        </p:nvSpPr>
        <p:spPr bwMode="auto">
          <a:xfrm>
            <a:off x="5111750" y="2911462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174" name="Rectangle 48"/>
          <p:cNvSpPr>
            <a:spLocks noChangeAspect="1" noChangeArrowheads="1"/>
          </p:cNvSpPr>
          <p:nvPr/>
        </p:nvSpPr>
        <p:spPr bwMode="auto">
          <a:xfrm>
            <a:off x="4889500" y="3424225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Rectangle 49"/>
          <p:cNvSpPr>
            <a:spLocks noChangeAspect="1" noChangeArrowheads="1"/>
          </p:cNvSpPr>
          <p:nvPr/>
        </p:nvSpPr>
        <p:spPr bwMode="auto">
          <a:xfrm>
            <a:off x="5411788" y="3424225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6" name="AutoShape 50"/>
          <p:cNvCxnSpPr>
            <a:cxnSpLocks noChangeShapeType="1"/>
            <a:stCxn id="175" idx="0"/>
            <a:endCxn id="173" idx="5"/>
          </p:cNvCxnSpPr>
          <p:nvPr/>
        </p:nvCxnSpPr>
        <p:spPr bwMode="auto">
          <a:xfrm flipH="1" flipV="1">
            <a:off x="5354638" y="3165462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7" name="AutoShape 51"/>
          <p:cNvCxnSpPr>
            <a:cxnSpLocks noChangeShapeType="1"/>
            <a:stCxn id="174" idx="0"/>
            <a:endCxn id="173" idx="3"/>
          </p:cNvCxnSpPr>
          <p:nvPr/>
        </p:nvCxnSpPr>
        <p:spPr bwMode="auto">
          <a:xfrm flipV="1">
            <a:off x="4992688" y="3165462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78" name="Oval 52"/>
          <p:cNvSpPr>
            <a:spLocks noChangeArrowheads="1"/>
          </p:cNvSpPr>
          <p:nvPr/>
        </p:nvSpPr>
        <p:spPr bwMode="auto">
          <a:xfrm>
            <a:off x="7753350" y="2457437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23</a:t>
            </a:r>
          </a:p>
        </p:txBody>
      </p:sp>
      <p:sp>
        <p:nvSpPr>
          <p:cNvPr id="179" name="Oval 53"/>
          <p:cNvSpPr>
            <a:spLocks noChangeArrowheads="1"/>
          </p:cNvSpPr>
          <p:nvPr/>
        </p:nvSpPr>
        <p:spPr bwMode="auto">
          <a:xfrm>
            <a:off x="8275638" y="29130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20</a:t>
            </a:r>
          </a:p>
        </p:txBody>
      </p:sp>
      <p:sp>
        <p:nvSpPr>
          <p:cNvPr id="180" name="Rectangle 54"/>
          <p:cNvSpPr>
            <a:spLocks noChangeAspect="1" noChangeArrowheads="1"/>
          </p:cNvSpPr>
          <p:nvPr/>
        </p:nvSpPr>
        <p:spPr bwMode="auto">
          <a:xfrm>
            <a:off x="8056563" y="3425812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Rectangle 55"/>
          <p:cNvSpPr>
            <a:spLocks noChangeAspect="1" noChangeArrowheads="1"/>
          </p:cNvSpPr>
          <p:nvPr/>
        </p:nvSpPr>
        <p:spPr bwMode="auto">
          <a:xfrm>
            <a:off x="8577263" y="3425812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2" name="AutoShape 56"/>
          <p:cNvCxnSpPr>
            <a:cxnSpLocks noChangeShapeType="1"/>
            <a:stCxn id="181" idx="0"/>
            <a:endCxn id="179" idx="5"/>
          </p:cNvCxnSpPr>
          <p:nvPr/>
        </p:nvCxnSpPr>
        <p:spPr bwMode="auto">
          <a:xfrm flipH="1" flipV="1">
            <a:off x="8520113" y="3167050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3" name="AutoShape 57"/>
          <p:cNvCxnSpPr>
            <a:cxnSpLocks noChangeShapeType="1"/>
            <a:stCxn id="180" idx="0"/>
            <a:endCxn id="179" idx="3"/>
          </p:cNvCxnSpPr>
          <p:nvPr/>
        </p:nvCxnSpPr>
        <p:spPr bwMode="auto">
          <a:xfrm flipV="1">
            <a:off x="8159750" y="3167050"/>
            <a:ext cx="15716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" name="AutoShape 58"/>
          <p:cNvCxnSpPr>
            <a:cxnSpLocks noChangeShapeType="1"/>
            <a:stCxn id="186" idx="7"/>
            <a:endCxn id="178" idx="3"/>
          </p:cNvCxnSpPr>
          <p:nvPr/>
        </p:nvCxnSpPr>
        <p:spPr bwMode="auto">
          <a:xfrm flipV="1">
            <a:off x="7473950" y="2711437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5" name="AutoShape 59"/>
          <p:cNvCxnSpPr>
            <a:cxnSpLocks noChangeShapeType="1"/>
            <a:stCxn id="179" idx="1"/>
            <a:endCxn id="178" idx="5"/>
          </p:cNvCxnSpPr>
          <p:nvPr/>
        </p:nvCxnSpPr>
        <p:spPr bwMode="auto">
          <a:xfrm flipH="1" flipV="1">
            <a:off x="7996238" y="2711437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6" name="Oval 60"/>
          <p:cNvSpPr>
            <a:spLocks noChangeArrowheads="1"/>
          </p:cNvSpPr>
          <p:nvPr/>
        </p:nvSpPr>
        <p:spPr bwMode="auto">
          <a:xfrm>
            <a:off x="7231063" y="29130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</a:p>
        </p:txBody>
      </p:sp>
      <p:sp>
        <p:nvSpPr>
          <p:cNvPr id="187" name="Rectangle 61"/>
          <p:cNvSpPr>
            <a:spLocks noChangeAspect="1" noChangeArrowheads="1"/>
          </p:cNvSpPr>
          <p:nvPr/>
        </p:nvSpPr>
        <p:spPr bwMode="auto">
          <a:xfrm>
            <a:off x="7008813" y="3425812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Rectangle 62"/>
          <p:cNvSpPr>
            <a:spLocks noChangeAspect="1" noChangeArrowheads="1"/>
          </p:cNvSpPr>
          <p:nvPr/>
        </p:nvSpPr>
        <p:spPr bwMode="auto">
          <a:xfrm>
            <a:off x="7531100" y="3425812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9" name="AutoShape 63"/>
          <p:cNvCxnSpPr>
            <a:cxnSpLocks noChangeShapeType="1"/>
            <a:stCxn id="188" idx="0"/>
            <a:endCxn id="186" idx="5"/>
          </p:cNvCxnSpPr>
          <p:nvPr/>
        </p:nvCxnSpPr>
        <p:spPr bwMode="auto">
          <a:xfrm flipH="1" flipV="1">
            <a:off x="7473950" y="3167050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0" name="AutoShape 64"/>
          <p:cNvCxnSpPr>
            <a:cxnSpLocks noChangeShapeType="1"/>
            <a:stCxn id="187" idx="0"/>
            <a:endCxn id="186" idx="3"/>
          </p:cNvCxnSpPr>
          <p:nvPr/>
        </p:nvCxnSpPr>
        <p:spPr bwMode="auto">
          <a:xfrm flipV="1">
            <a:off x="7112000" y="3167050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2" name="AutoShape 66"/>
          <p:cNvCxnSpPr>
            <a:cxnSpLocks noChangeShapeType="1"/>
            <a:stCxn id="191" idx="3"/>
            <a:endCxn id="194" idx="7"/>
          </p:cNvCxnSpPr>
          <p:nvPr/>
        </p:nvCxnSpPr>
        <p:spPr bwMode="auto">
          <a:xfrm flipH="1">
            <a:off x="1636713" y="4684717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4" name="Oval 68"/>
          <p:cNvSpPr>
            <a:spLocks noChangeArrowheads="1"/>
          </p:cNvSpPr>
          <p:nvPr/>
        </p:nvSpPr>
        <p:spPr bwMode="auto">
          <a:xfrm>
            <a:off x="1393825" y="48831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195" name="Oval 69"/>
          <p:cNvSpPr>
            <a:spLocks noChangeArrowheads="1"/>
          </p:cNvSpPr>
          <p:nvPr/>
        </p:nvSpPr>
        <p:spPr bwMode="auto">
          <a:xfrm>
            <a:off x="1916113" y="5338767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196" name="Rectangle 70"/>
          <p:cNvSpPr>
            <a:spLocks noChangeAspect="1" noChangeArrowheads="1"/>
          </p:cNvSpPr>
          <p:nvPr/>
        </p:nvSpPr>
        <p:spPr bwMode="auto">
          <a:xfrm>
            <a:off x="1697038" y="5851529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Rectangle 71"/>
          <p:cNvSpPr>
            <a:spLocks noChangeAspect="1" noChangeArrowheads="1"/>
          </p:cNvSpPr>
          <p:nvPr/>
        </p:nvSpPr>
        <p:spPr bwMode="auto">
          <a:xfrm>
            <a:off x="2217738" y="5851529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8" name="AutoShape 72"/>
          <p:cNvCxnSpPr>
            <a:cxnSpLocks noChangeShapeType="1"/>
            <a:stCxn id="197" idx="0"/>
            <a:endCxn id="195" idx="5"/>
          </p:cNvCxnSpPr>
          <p:nvPr/>
        </p:nvCxnSpPr>
        <p:spPr bwMode="auto">
          <a:xfrm flipH="1" flipV="1">
            <a:off x="2160588" y="5592767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9" name="AutoShape 73"/>
          <p:cNvCxnSpPr>
            <a:cxnSpLocks noChangeShapeType="1"/>
            <a:stCxn id="196" idx="0"/>
            <a:endCxn id="195" idx="3"/>
          </p:cNvCxnSpPr>
          <p:nvPr/>
        </p:nvCxnSpPr>
        <p:spPr bwMode="auto">
          <a:xfrm flipV="1">
            <a:off x="1800225" y="5592767"/>
            <a:ext cx="15716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0" name="AutoShape 74"/>
          <p:cNvCxnSpPr>
            <a:cxnSpLocks noChangeShapeType="1"/>
            <a:stCxn id="202" idx="7"/>
            <a:endCxn id="194" idx="3"/>
          </p:cNvCxnSpPr>
          <p:nvPr/>
        </p:nvCxnSpPr>
        <p:spPr bwMode="auto">
          <a:xfrm flipV="1">
            <a:off x="1114425" y="5137154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1" name="AutoShape 75"/>
          <p:cNvCxnSpPr>
            <a:cxnSpLocks noChangeShapeType="1"/>
            <a:stCxn id="195" idx="1"/>
            <a:endCxn id="194" idx="5"/>
          </p:cNvCxnSpPr>
          <p:nvPr/>
        </p:nvCxnSpPr>
        <p:spPr bwMode="auto">
          <a:xfrm flipH="1" flipV="1">
            <a:off x="1636713" y="5137154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2" name="Oval 76"/>
          <p:cNvSpPr>
            <a:spLocks noChangeArrowheads="1"/>
          </p:cNvSpPr>
          <p:nvPr/>
        </p:nvSpPr>
        <p:spPr bwMode="auto">
          <a:xfrm>
            <a:off x="871538" y="5338767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</a:p>
        </p:txBody>
      </p:sp>
      <p:sp>
        <p:nvSpPr>
          <p:cNvPr id="203" name="Rectangle 77"/>
          <p:cNvSpPr>
            <a:spLocks noChangeAspect="1" noChangeArrowheads="1"/>
          </p:cNvSpPr>
          <p:nvPr/>
        </p:nvSpPr>
        <p:spPr bwMode="auto">
          <a:xfrm>
            <a:off x="649288" y="5851529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Rectangle 78"/>
          <p:cNvSpPr>
            <a:spLocks noChangeAspect="1" noChangeArrowheads="1"/>
          </p:cNvSpPr>
          <p:nvPr/>
        </p:nvSpPr>
        <p:spPr bwMode="auto">
          <a:xfrm>
            <a:off x="1171575" y="5851529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5" name="AutoShape 79"/>
          <p:cNvCxnSpPr>
            <a:cxnSpLocks noChangeShapeType="1"/>
            <a:stCxn id="204" idx="0"/>
            <a:endCxn id="202" idx="5"/>
          </p:cNvCxnSpPr>
          <p:nvPr/>
        </p:nvCxnSpPr>
        <p:spPr bwMode="auto">
          <a:xfrm flipH="1" flipV="1">
            <a:off x="1114425" y="5592767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6" name="AutoShape 80"/>
          <p:cNvCxnSpPr>
            <a:cxnSpLocks noChangeShapeType="1"/>
            <a:stCxn id="203" idx="0"/>
            <a:endCxn id="202" idx="3"/>
          </p:cNvCxnSpPr>
          <p:nvPr/>
        </p:nvCxnSpPr>
        <p:spPr bwMode="auto">
          <a:xfrm flipV="1">
            <a:off x="752475" y="5592767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8" name="Oval 82"/>
          <p:cNvSpPr>
            <a:spLocks noChangeArrowheads="1"/>
          </p:cNvSpPr>
          <p:nvPr/>
        </p:nvSpPr>
        <p:spPr bwMode="auto">
          <a:xfrm>
            <a:off x="4035425" y="5340354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209" name="Rectangle 83"/>
          <p:cNvSpPr>
            <a:spLocks noChangeAspect="1" noChangeArrowheads="1"/>
          </p:cNvSpPr>
          <p:nvPr/>
        </p:nvSpPr>
        <p:spPr bwMode="auto">
          <a:xfrm>
            <a:off x="3816350" y="5853117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Rectangle 84"/>
          <p:cNvSpPr>
            <a:spLocks noChangeAspect="1" noChangeArrowheads="1"/>
          </p:cNvSpPr>
          <p:nvPr/>
        </p:nvSpPr>
        <p:spPr bwMode="auto">
          <a:xfrm>
            <a:off x="4337050" y="5853117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1" name="AutoShape 85"/>
          <p:cNvCxnSpPr>
            <a:cxnSpLocks noChangeShapeType="1"/>
            <a:stCxn id="210" idx="0"/>
            <a:endCxn id="208" idx="5"/>
          </p:cNvCxnSpPr>
          <p:nvPr/>
        </p:nvCxnSpPr>
        <p:spPr bwMode="auto">
          <a:xfrm flipH="1" flipV="1">
            <a:off x="4279900" y="5594354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" name="AutoShape 86"/>
          <p:cNvCxnSpPr>
            <a:cxnSpLocks noChangeShapeType="1"/>
            <a:stCxn id="209" idx="0"/>
            <a:endCxn id="208" idx="3"/>
          </p:cNvCxnSpPr>
          <p:nvPr/>
        </p:nvCxnSpPr>
        <p:spPr bwMode="auto">
          <a:xfrm flipV="1">
            <a:off x="3919538" y="5594354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4" name="AutoShape 88"/>
          <p:cNvCxnSpPr>
            <a:cxnSpLocks noChangeShapeType="1"/>
            <a:stCxn id="208" idx="1"/>
            <a:endCxn id="207" idx="5"/>
          </p:cNvCxnSpPr>
          <p:nvPr/>
        </p:nvCxnSpPr>
        <p:spPr bwMode="auto">
          <a:xfrm flipH="1" flipV="1">
            <a:off x="3756025" y="5143504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216" name="Rectangle 90"/>
          <p:cNvSpPr>
            <a:spLocks noChangeAspect="1" noChangeArrowheads="1"/>
          </p:cNvSpPr>
          <p:nvPr/>
        </p:nvSpPr>
        <p:spPr bwMode="auto">
          <a:xfrm>
            <a:off x="2768600" y="5853117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Rectangle 91"/>
          <p:cNvSpPr>
            <a:spLocks noChangeAspect="1" noChangeArrowheads="1"/>
          </p:cNvSpPr>
          <p:nvPr/>
        </p:nvSpPr>
        <p:spPr bwMode="auto">
          <a:xfrm>
            <a:off x="3290888" y="5853117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8" name="AutoShape 92"/>
          <p:cNvCxnSpPr>
            <a:cxnSpLocks noChangeShapeType="1"/>
            <a:stCxn id="217" idx="0"/>
            <a:endCxn id="215" idx="5"/>
          </p:cNvCxnSpPr>
          <p:nvPr/>
        </p:nvCxnSpPr>
        <p:spPr bwMode="auto">
          <a:xfrm flipH="1" flipV="1">
            <a:off x="3233738" y="5599117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9" name="AutoShape 93"/>
          <p:cNvCxnSpPr>
            <a:cxnSpLocks noChangeShapeType="1"/>
            <a:stCxn id="216" idx="0"/>
            <a:endCxn id="215" idx="3"/>
          </p:cNvCxnSpPr>
          <p:nvPr/>
        </p:nvCxnSpPr>
        <p:spPr bwMode="auto">
          <a:xfrm flipV="1">
            <a:off x="2871788" y="5599117"/>
            <a:ext cx="160337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1" name="AutoShape 95"/>
          <p:cNvCxnSpPr>
            <a:cxnSpLocks noChangeShapeType="1"/>
            <a:stCxn id="220" idx="5"/>
            <a:endCxn id="223" idx="1"/>
          </p:cNvCxnSpPr>
          <p:nvPr/>
        </p:nvCxnSpPr>
        <p:spPr bwMode="auto">
          <a:xfrm>
            <a:off x="4816475" y="4243392"/>
            <a:ext cx="191770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prstDash val="solid"/>
            <a:round/>
            <a:headEnd/>
            <a:tailEnd/>
          </a:ln>
        </p:spPr>
      </p:cxnSp>
      <p:cxnSp>
        <p:nvCxnSpPr>
          <p:cNvPr id="222" name="AutoShape 96"/>
          <p:cNvCxnSpPr>
            <a:cxnSpLocks noChangeShapeType="1"/>
            <a:stCxn id="220" idx="3"/>
            <a:endCxn id="191" idx="7"/>
          </p:cNvCxnSpPr>
          <p:nvPr/>
        </p:nvCxnSpPr>
        <p:spPr bwMode="auto">
          <a:xfrm flipH="1">
            <a:off x="2697163" y="4243392"/>
            <a:ext cx="1917700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25" name="AutoShape 99"/>
          <p:cNvCxnSpPr>
            <a:cxnSpLocks noChangeShapeType="1"/>
            <a:stCxn id="239" idx="1"/>
            <a:endCxn id="223" idx="5"/>
          </p:cNvCxnSpPr>
          <p:nvPr/>
        </p:nvCxnSpPr>
        <p:spPr bwMode="auto">
          <a:xfrm flipH="1" flipV="1">
            <a:off x="6937375" y="4686304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7" name="Oval 101"/>
          <p:cNvSpPr>
            <a:spLocks noChangeArrowheads="1"/>
          </p:cNvSpPr>
          <p:nvPr/>
        </p:nvSpPr>
        <p:spPr bwMode="auto">
          <a:xfrm>
            <a:off x="6156325" y="5340354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228" name="Rectangle 102"/>
          <p:cNvSpPr>
            <a:spLocks noChangeAspect="1" noChangeArrowheads="1"/>
          </p:cNvSpPr>
          <p:nvPr/>
        </p:nvSpPr>
        <p:spPr bwMode="auto">
          <a:xfrm>
            <a:off x="5937250" y="5853117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9" name="Rectangle 103"/>
          <p:cNvSpPr>
            <a:spLocks noChangeAspect="1" noChangeArrowheads="1"/>
          </p:cNvSpPr>
          <p:nvPr/>
        </p:nvSpPr>
        <p:spPr bwMode="auto">
          <a:xfrm>
            <a:off x="6457950" y="5853117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0" name="AutoShape 104"/>
          <p:cNvCxnSpPr>
            <a:cxnSpLocks noChangeShapeType="1"/>
            <a:stCxn id="229" idx="0"/>
            <a:endCxn id="227" idx="5"/>
          </p:cNvCxnSpPr>
          <p:nvPr/>
        </p:nvCxnSpPr>
        <p:spPr bwMode="auto">
          <a:xfrm flipH="1" flipV="1">
            <a:off x="6400800" y="5594354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1" name="AutoShape 105"/>
          <p:cNvCxnSpPr>
            <a:cxnSpLocks noChangeShapeType="1"/>
            <a:stCxn id="228" idx="0"/>
            <a:endCxn id="227" idx="3"/>
          </p:cNvCxnSpPr>
          <p:nvPr/>
        </p:nvCxnSpPr>
        <p:spPr bwMode="auto">
          <a:xfrm flipV="1">
            <a:off x="6040438" y="5594354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2" name="AutoShape 106"/>
          <p:cNvCxnSpPr>
            <a:cxnSpLocks noChangeShapeType="1"/>
            <a:stCxn id="234" idx="7"/>
            <a:endCxn id="226" idx="3"/>
          </p:cNvCxnSpPr>
          <p:nvPr/>
        </p:nvCxnSpPr>
        <p:spPr bwMode="auto">
          <a:xfrm flipV="1">
            <a:off x="5354638" y="5143504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33" name="AutoShape 107"/>
          <p:cNvCxnSpPr>
            <a:cxnSpLocks noChangeShapeType="1"/>
            <a:stCxn id="227" idx="1"/>
            <a:endCxn id="226" idx="5"/>
          </p:cNvCxnSpPr>
          <p:nvPr/>
        </p:nvCxnSpPr>
        <p:spPr bwMode="auto">
          <a:xfrm flipH="1" flipV="1">
            <a:off x="5876925" y="5143504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234" name="Oval 108"/>
          <p:cNvSpPr>
            <a:spLocks noChangeArrowheads="1"/>
          </p:cNvSpPr>
          <p:nvPr/>
        </p:nvSpPr>
        <p:spPr bwMode="auto">
          <a:xfrm>
            <a:off x="5111750" y="53403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235" name="Rectangle 109"/>
          <p:cNvSpPr>
            <a:spLocks noChangeAspect="1" noChangeArrowheads="1"/>
          </p:cNvSpPr>
          <p:nvPr/>
        </p:nvSpPr>
        <p:spPr bwMode="auto">
          <a:xfrm>
            <a:off x="4889500" y="5853117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Rectangle 110"/>
          <p:cNvSpPr>
            <a:spLocks noChangeAspect="1" noChangeArrowheads="1"/>
          </p:cNvSpPr>
          <p:nvPr/>
        </p:nvSpPr>
        <p:spPr bwMode="auto">
          <a:xfrm>
            <a:off x="5411788" y="5853117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7" name="AutoShape 111"/>
          <p:cNvCxnSpPr>
            <a:cxnSpLocks noChangeShapeType="1"/>
            <a:stCxn id="236" idx="0"/>
            <a:endCxn id="234" idx="5"/>
          </p:cNvCxnSpPr>
          <p:nvPr/>
        </p:nvCxnSpPr>
        <p:spPr bwMode="auto">
          <a:xfrm flipH="1" flipV="1">
            <a:off x="5354638" y="5594354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8" name="AutoShape 112"/>
          <p:cNvCxnSpPr>
            <a:cxnSpLocks noChangeShapeType="1"/>
            <a:stCxn id="235" idx="0"/>
            <a:endCxn id="234" idx="3"/>
          </p:cNvCxnSpPr>
          <p:nvPr/>
        </p:nvCxnSpPr>
        <p:spPr bwMode="auto">
          <a:xfrm flipV="1">
            <a:off x="4992688" y="5594354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9" name="Oval 113"/>
          <p:cNvSpPr>
            <a:spLocks noChangeArrowheads="1"/>
          </p:cNvSpPr>
          <p:nvPr/>
        </p:nvSpPr>
        <p:spPr bwMode="auto">
          <a:xfrm>
            <a:off x="7753350" y="488632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23</a:t>
            </a:r>
          </a:p>
        </p:txBody>
      </p:sp>
      <p:sp>
        <p:nvSpPr>
          <p:cNvPr id="240" name="Oval 114"/>
          <p:cNvSpPr>
            <a:spLocks noChangeArrowheads="1"/>
          </p:cNvSpPr>
          <p:nvPr/>
        </p:nvSpPr>
        <p:spPr bwMode="auto">
          <a:xfrm>
            <a:off x="8275638" y="5341942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20</a:t>
            </a:r>
          </a:p>
        </p:txBody>
      </p:sp>
      <p:sp>
        <p:nvSpPr>
          <p:cNvPr id="241" name="Rectangle 115"/>
          <p:cNvSpPr>
            <a:spLocks noChangeAspect="1" noChangeArrowheads="1"/>
          </p:cNvSpPr>
          <p:nvPr/>
        </p:nvSpPr>
        <p:spPr bwMode="auto">
          <a:xfrm>
            <a:off x="8056563" y="5854704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Rectangle 116"/>
          <p:cNvSpPr>
            <a:spLocks noChangeAspect="1" noChangeArrowheads="1"/>
          </p:cNvSpPr>
          <p:nvPr/>
        </p:nvSpPr>
        <p:spPr bwMode="auto">
          <a:xfrm>
            <a:off x="8577263" y="5854704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3" name="AutoShape 117"/>
          <p:cNvCxnSpPr>
            <a:cxnSpLocks noChangeShapeType="1"/>
            <a:stCxn id="242" idx="0"/>
            <a:endCxn id="240" idx="5"/>
          </p:cNvCxnSpPr>
          <p:nvPr/>
        </p:nvCxnSpPr>
        <p:spPr bwMode="auto">
          <a:xfrm flipH="1" flipV="1">
            <a:off x="8520113" y="5595942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4" name="AutoShape 118"/>
          <p:cNvCxnSpPr>
            <a:cxnSpLocks noChangeShapeType="1"/>
            <a:stCxn id="241" idx="0"/>
            <a:endCxn id="240" idx="3"/>
          </p:cNvCxnSpPr>
          <p:nvPr/>
        </p:nvCxnSpPr>
        <p:spPr bwMode="auto">
          <a:xfrm flipV="1">
            <a:off x="8159750" y="5595942"/>
            <a:ext cx="15716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" name="AutoShape 119"/>
          <p:cNvCxnSpPr>
            <a:cxnSpLocks noChangeShapeType="1"/>
            <a:stCxn id="247" idx="7"/>
            <a:endCxn id="239" idx="3"/>
          </p:cNvCxnSpPr>
          <p:nvPr/>
        </p:nvCxnSpPr>
        <p:spPr bwMode="auto">
          <a:xfrm flipV="1">
            <a:off x="7473950" y="5140329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" name="AutoShape 120"/>
          <p:cNvCxnSpPr>
            <a:cxnSpLocks noChangeShapeType="1"/>
            <a:stCxn id="240" idx="1"/>
            <a:endCxn id="239" idx="5"/>
          </p:cNvCxnSpPr>
          <p:nvPr/>
        </p:nvCxnSpPr>
        <p:spPr bwMode="auto">
          <a:xfrm flipH="1" flipV="1">
            <a:off x="7996238" y="5140329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47" name="Oval 121"/>
          <p:cNvSpPr>
            <a:spLocks noChangeArrowheads="1"/>
          </p:cNvSpPr>
          <p:nvPr/>
        </p:nvSpPr>
        <p:spPr bwMode="auto">
          <a:xfrm>
            <a:off x="7231063" y="5341942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</a:p>
        </p:txBody>
      </p:sp>
      <p:sp>
        <p:nvSpPr>
          <p:cNvPr id="248" name="Rectangle 122"/>
          <p:cNvSpPr>
            <a:spLocks noChangeAspect="1" noChangeArrowheads="1"/>
          </p:cNvSpPr>
          <p:nvPr/>
        </p:nvSpPr>
        <p:spPr bwMode="auto">
          <a:xfrm>
            <a:off x="7008813" y="5854704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9" name="Rectangle 123"/>
          <p:cNvSpPr>
            <a:spLocks noChangeAspect="1" noChangeArrowheads="1"/>
          </p:cNvSpPr>
          <p:nvPr/>
        </p:nvSpPr>
        <p:spPr bwMode="auto">
          <a:xfrm>
            <a:off x="7531100" y="5854704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0" name="AutoShape 124"/>
          <p:cNvCxnSpPr>
            <a:cxnSpLocks noChangeShapeType="1"/>
            <a:stCxn id="249" idx="0"/>
            <a:endCxn id="247" idx="5"/>
          </p:cNvCxnSpPr>
          <p:nvPr/>
        </p:nvCxnSpPr>
        <p:spPr bwMode="auto">
          <a:xfrm flipH="1" flipV="1">
            <a:off x="7473950" y="5595942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1" name="AutoShape 125"/>
          <p:cNvCxnSpPr>
            <a:cxnSpLocks noChangeShapeType="1"/>
            <a:stCxn id="248" idx="0"/>
            <a:endCxn id="247" idx="3"/>
          </p:cNvCxnSpPr>
          <p:nvPr/>
        </p:nvCxnSpPr>
        <p:spPr bwMode="auto">
          <a:xfrm flipV="1">
            <a:off x="7112000" y="5595942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30" name="Oval 4"/>
          <p:cNvSpPr>
            <a:spLocks noChangeArrowheads="1"/>
          </p:cNvSpPr>
          <p:nvPr/>
        </p:nvSpPr>
        <p:spPr bwMode="auto">
          <a:xfrm>
            <a:off x="2452688" y="1998650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25</a:t>
            </a:r>
          </a:p>
        </p:txBody>
      </p:sp>
      <p:sp>
        <p:nvSpPr>
          <p:cNvPr id="162" name="Oval 36"/>
          <p:cNvSpPr>
            <a:spLocks noChangeArrowheads="1"/>
          </p:cNvSpPr>
          <p:nvPr/>
        </p:nvSpPr>
        <p:spPr bwMode="auto">
          <a:xfrm>
            <a:off x="6692900" y="2000237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27</a:t>
            </a:r>
          </a:p>
        </p:txBody>
      </p:sp>
      <p:sp>
        <p:nvSpPr>
          <p:cNvPr id="191" name="Oval 65"/>
          <p:cNvSpPr>
            <a:spLocks noChangeArrowheads="1"/>
          </p:cNvSpPr>
          <p:nvPr/>
        </p:nvSpPr>
        <p:spPr bwMode="auto">
          <a:xfrm>
            <a:off x="2452688" y="4427542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25</a:t>
            </a:r>
          </a:p>
        </p:txBody>
      </p:sp>
      <p:cxnSp>
        <p:nvCxnSpPr>
          <p:cNvPr id="193" name="AutoShape 67"/>
          <p:cNvCxnSpPr>
            <a:cxnSpLocks noChangeShapeType="1"/>
            <a:stCxn id="207" idx="1"/>
            <a:endCxn id="191" idx="5"/>
          </p:cNvCxnSpPr>
          <p:nvPr/>
        </p:nvCxnSpPr>
        <p:spPr bwMode="auto">
          <a:xfrm flipH="1" flipV="1">
            <a:off x="2697163" y="4684717"/>
            <a:ext cx="857250" cy="22701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207" name="Oval 81"/>
          <p:cNvSpPr>
            <a:spLocks noChangeArrowheads="1"/>
          </p:cNvSpPr>
          <p:nvPr/>
        </p:nvSpPr>
        <p:spPr bwMode="auto">
          <a:xfrm>
            <a:off x="3513138" y="4884742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12</a:t>
            </a:r>
          </a:p>
        </p:txBody>
      </p:sp>
      <p:cxnSp>
        <p:nvCxnSpPr>
          <p:cNvPr id="213" name="AutoShape 87"/>
          <p:cNvCxnSpPr>
            <a:cxnSpLocks noChangeShapeType="1"/>
            <a:stCxn id="215" idx="7"/>
            <a:endCxn id="207" idx="3"/>
          </p:cNvCxnSpPr>
          <p:nvPr/>
        </p:nvCxnSpPr>
        <p:spPr bwMode="auto">
          <a:xfrm flipV="1">
            <a:off x="3233738" y="5143504"/>
            <a:ext cx="320675" cy="2238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</p:spPr>
      </p:cxnSp>
      <p:sp>
        <p:nvSpPr>
          <p:cNvPr id="215" name="Oval 89"/>
          <p:cNvSpPr>
            <a:spLocks noChangeArrowheads="1"/>
          </p:cNvSpPr>
          <p:nvPr/>
        </p:nvSpPr>
        <p:spPr bwMode="auto">
          <a:xfrm>
            <a:off x="2990850" y="53403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223" name="Oval 97"/>
          <p:cNvSpPr>
            <a:spLocks noChangeArrowheads="1"/>
          </p:cNvSpPr>
          <p:nvPr/>
        </p:nvSpPr>
        <p:spPr bwMode="auto">
          <a:xfrm>
            <a:off x="6692900" y="4429129"/>
            <a:ext cx="285750" cy="28416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24</a:t>
            </a:r>
          </a:p>
        </p:txBody>
      </p:sp>
      <p:cxnSp>
        <p:nvCxnSpPr>
          <p:cNvPr id="224" name="AutoShape 98"/>
          <p:cNvCxnSpPr>
            <a:cxnSpLocks noChangeShapeType="1"/>
            <a:stCxn id="223" idx="3"/>
            <a:endCxn id="226" idx="7"/>
          </p:cNvCxnSpPr>
          <p:nvPr/>
        </p:nvCxnSpPr>
        <p:spPr bwMode="auto">
          <a:xfrm flipH="1">
            <a:off x="5876925" y="4686304"/>
            <a:ext cx="857250" cy="225425"/>
          </a:xfrm>
          <a:prstGeom prst="straightConnector1">
            <a:avLst/>
          </a:prstGeom>
          <a:noFill/>
          <a:ln w="57150">
            <a:solidFill>
              <a:schemeClr val="tx2"/>
            </a:solidFill>
            <a:prstDash val="solid"/>
            <a:round/>
            <a:headEnd/>
            <a:tailEnd/>
          </a:ln>
        </p:spPr>
      </p:cxnSp>
      <p:sp>
        <p:nvSpPr>
          <p:cNvPr id="226" name="Oval 100"/>
          <p:cNvSpPr>
            <a:spLocks noChangeArrowheads="1"/>
          </p:cNvSpPr>
          <p:nvPr/>
        </p:nvSpPr>
        <p:spPr bwMode="auto">
          <a:xfrm>
            <a:off x="5634038" y="4884742"/>
            <a:ext cx="284162" cy="28575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10</a:t>
            </a:r>
          </a:p>
        </p:txBody>
      </p:sp>
      <p:sp>
        <p:nvSpPr>
          <p:cNvPr id="159" name="Oval 33"/>
          <p:cNvSpPr>
            <a:spLocks noChangeArrowheads="1"/>
          </p:cNvSpPr>
          <p:nvPr/>
        </p:nvSpPr>
        <p:spPr bwMode="auto">
          <a:xfrm>
            <a:off x="4572000" y="1571612"/>
            <a:ext cx="287338" cy="28416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10</a:t>
            </a:r>
            <a:endParaRPr lang="ko-KR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20" name="Oval 94"/>
          <p:cNvSpPr>
            <a:spLocks noChangeArrowheads="1"/>
          </p:cNvSpPr>
          <p:nvPr/>
        </p:nvSpPr>
        <p:spPr bwMode="auto">
          <a:xfrm>
            <a:off x="4572000" y="4000504"/>
            <a:ext cx="287338" cy="28416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27</a:t>
            </a:r>
            <a:endParaRPr lang="ko-KR" altLang="ko-KR" sz="16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 pitchFamily="50" charset="-127"/>
              </a:rPr>
              <a:t>힙의 높이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1928826"/>
          </a:xfrm>
        </p:spPr>
        <p:txBody>
          <a:bodyPr/>
          <a:lstStyle/>
          <a:p>
            <a:pPr latinLnBrk="0"/>
            <a:r>
              <a:rPr lang="ko-KR" altLang="en-US" sz="2000" b="1" dirty="0">
                <a:ea typeface="맑은 고딕" pitchFamily="50" charset="-127"/>
              </a:rPr>
              <a:t>정리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개의 키를 저장한 </a:t>
            </a:r>
            <a:r>
              <a:rPr lang="ko-KR" altLang="en-US" sz="2000" dirty="0" err="1">
                <a:ea typeface="맑은 고딕" pitchFamily="50" charset="-127"/>
              </a:rPr>
              <a:t>힙의</a:t>
            </a:r>
            <a:r>
              <a:rPr lang="ko-KR" altLang="en-US" sz="2000" dirty="0">
                <a:ea typeface="맑은 고딕" pitchFamily="50" charset="-127"/>
              </a:rPr>
              <a:t> 높이는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ko-KR" altLang="en-US" sz="2000" dirty="0" smtClean="0">
                <a:latin typeface="Times New Roman" pitchFamily="18" charset="0"/>
                <a:ea typeface="맑은 고딕" pitchFamily="50" charset="-127"/>
              </a:rPr>
              <a:t>이다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buNone/>
            </a:pPr>
            <a:r>
              <a:rPr lang="en-US" altLang="ko-KR" sz="2000" dirty="0">
                <a:ea typeface="맑은 고딕" pitchFamily="50" charset="-127"/>
              </a:rPr>
              <a:t>	</a:t>
            </a:r>
            <a:r>
              <a:rPr lang="ko-KR" altLang="en-US" sz="2000" b="1" dirty="0">
                <a:ea typeface="맑은 고딕" pitchFamily="50" charset="-127"/>
              </a:rPr>
              <a:t>증명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(</a:t>
            </a:r>
            <a:r>
              <a:rPr lang="ko-KR" altLang="en-US" sz="2000" b="1" dirty="0">
                <a:ea typeface="맑은 고딕" pitchFamily="50" charset="-127"/>
              </a:rPr>
              <a:t>완전이진트리</a:t>
            </a:r>
            <a:r>
              <a:rPr lang="ko-KR" altLang="en-US" sz="2000" dirty="0">
                <a:ea typeface="맑은 고딕" pitchFamily="50" charset="-127"/>
              </a:rPr>
              <a:t>의 성질을 </a:t>
            </a:r>
            <a:r>
              <a:rPr lang="ko-KR" altLang="en-US" sz="2000" dirty="0" smtClean="0">
                <a:ea typeface="맑은 고딕" pitchFamily="50" charset="-127"/>
              </a:rPr>
              <a:t>이용</a:t>
            </a:r>
            <a:r>
              <a:rPr lang="en-US" altLang="ko-KR" sz="2000" dirty="0" smtClean="0">
                <a:ea typeface="맑은 고딕" pitchFamily="50" charset="-127"/>
              </a:rPr>
              <a:t>)</a:t>
            </a:r>
            <a:endParaRPr lang="en-US" altLang="ko-KR" sz="2000" dirty="0">
              <a:ea typeface="맑은 고딕" pitchFamily="50" charset="-127"/>
            </a:endParaRPr>
          </a:p>
          <a:p>
            <a:pPr lvl="1" latinLnBrk="0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1800" dirty="0">
                <a:ea typeface="맑은 고딕" pitchFamily="50" charset="-127"/>
              </a:rPr>
              <a:t>개의 키를 저장한 </a:t>
            </a:r>
            <a:r>
              <a:rPr lang="ko-KR" altLang="en-US" sz="1800" dirty="0" err="1">
                <a:ea typeface="맑은 고딕" pitchFamily="50" charset="-127"/>
              </a:rPr>
              <a:t>힙의</a:t>
            </a:r>
            <a:r>
              <a:rPr lang="ko-KR" altLang="en-US" sz="1800" dirty="0">
                <a:ea typeface="맑은 고딕" pitchFamily="50" charset="-127"/>
              </a:rPr>
              <a:t> 높이를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ko-KR" altLang="en-US" sz="1800" dirty="0">
                <a:ea typeface="맑은 고딕" pitchFamily="50" charset="-127"/>
              </a:rPr>
              <a:t>라 하자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깊이 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0, … 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h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-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ko-KR" altLang="en-US" sz="1800" dirty="0">
                <a:ea typeface="맑은 고딕" pitchFamily="50" charset="-127"/>
              </a:rPr>
              <a:t> 에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800" b="1" i="1" baseline="30000" dirty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sz="1800" dirty="0">
                <a:ea typeface="맑은 고딕" pitchFamily="50" charset="-127"/>
              </a:rPr>
              <a:t>개의 키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그리고 깊이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h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-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ko-KR" altLang="en-US" sz="1800" dirty="0">
                <a:ea typeface="맑은 고딕" pitchFamily="50" charset="-127"/>
              </a:rPr>
              <a:t> 에 적어도 한 개의 키가 존재하므로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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1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+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2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+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4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+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…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+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2</a:t>
            </a:r>
            <a:r>
              <a:rPr lang="en-US" altLang="ko-KR" sz="1800" b="1" i="1" baseline="30000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sz="1800" baseline="30000" dirty="0">
                <a:latin typeface="Symbol" pitchFamily="18" charset="2"/>
                <a:ea typeface="맑은 고딕" pitchFamily="50" charset="-127"/>
              </a:rPr>
              <a:t>-</a:t>
            </a:r>
            <a:r>
              <a:rPr lang="en-US" altLang="ko-KR" sz="1800" baseline="30000" dirty="0">
                <a:latin typeface="Times New Roman" pitchFamily="18" charset="0"/>
                <a:ea typeface="맑은 고딕" pitchFamily="50" charset="-127"/>
              </a:rPr>
              <a:t>2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1800" b="1" i="1" baseline="30000" dirty="0">
                <a:latin typeface="Times New Roman" pitchFamily="18" charset="0"/>
                <a:ea typeface="맑은 고딕" pitchFamily="50" charset="-127"/>
              </a:rPr>
              <a:t> </a:t>
            </a: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따라서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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800" b="1" i="1" baseline="30000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sz="1800" baseline="30000" dirty="0">
                <a:latin typeface="Symbol" pitchFamily="18" charset="2"/>
                <a:ea typeface="맑은 고딕" pitchFamily="50" charset="-127"/>
              </a:rPr>
              <a:t>-</a:t>
            </a:r>
            <a:r>
              <a:rPr lang="en-US" altLang="ko-KR" sz="1800" baseline="30000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즉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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log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+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8" name="Line 70"/>
          <p:cNvSpPr>
            <a:spLocks noChangeShapeType="1"/>
          </p:cNvSpPr>
          <p:nvPr/>
        </p:nvSpPr>
        <p:spPr bwMode="auto">
          <a:xfrm flipH="1">
            <a:off x="2285984" y="5967418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9" name="Line 71"/>
          <p:cNvSpPr>
            <a:spLocks noChangeShapeType="1"/>
          </p:cNvSpPr>
          <p:nvPr/>
        </p:nvSpPr>
        <p:spPr bwMode="auto">
          <a:xfrm flipH="1">
            <a:off x="2285984" y="5511409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0" name="Line 72"/>
          <p:cNvSpPr>
            <a:spLocks noChangeShapeType="1"/>
          </p:cNvSpPr>
          <p:nvPr/>
        </p:nvSpPr>
        <p:spPr bwMode="auto">
          <a:xfrm flipH="1">
            <a:off x="2285984" y="5055399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1" name="Line 73"/>
          <p:cNvSpPr>
            <a:spLocks noChangeShapeType="1"/>
          </p:cNvSpPr>
          <p:nvPr/>
        </p:nvSpPr>
        <p:spPr bwMode="auto">
          <a:xfrm flipH="1">
            <a:off x="2285984" y="4599390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2" name="Line 74"/>
          <p:cNvSpPr>
            <a:spLocks noChangeShapeType="1"/>
          </p:cNvSpPr>
          <p:nvPr/>
        </p:nvSpPr>
        <p:spPr bwMode="auto">
          <a:xfrm flipH="1">
            <a:off x="2285984" y="4143380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5535597" y="3940180"/>
            <a:ext cx="338137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6764834" y="4413255"/>
            <a:ext cx="337625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4359259" y="4413255"/>
            <a:ext cx="337625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7" name="AutoShape 12"/>
          <p:cNvCxnSpPr>
            <a:cxnSpLocks noChangeShapeType="1"/>
            <a:stCxn id="13" idx="3"/>
            <a:endCxn id="16" idx="7"/>
          </p:cNvCxnSpPr>
          <p:nvPr/>
        </p:nvCxnSpPr>
        <p:spPr bwMode="auto">
          <a:xfrm rot="5400000">
            <a:off x="4999291" y="3876948"/>
            <a:ext cx="233975" cy="9376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3"/>
          <p:cNvCxnSpPr>
            <a:cxnSpLocks noChangeShapeType="1"/>
            <a:stCxn id="15" idx="1"/>
            <a:endCxn id="13" idx="5"/>
          </p:cNvCxnSpPr>
          <p:nvPr/>
        </p:nvCxnSpPr>
        <p:spPr bwMode="auto">
          <a:xfrm rot="16200000" flipV="1">
            <a:off x="6202260" y="3850755"/>
            <a:ext cx="233975" cy="9900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4"/>
          <p:cNvCxnSpPr>
            <a:cxnSpLocks noChangeShapeType="1"/>
            <a:stCxn id="33" idx="1"/>
            <a:endCxn id="15" idx="5"/>
          </p:cNvCxnSpPr>
          <p:nvPr/>
        </p:nvCxnSpPr>
        <p:spPr bwMode="auto">
          <a:xfrm rot="16200000" flipV="1">
            <a:off x="7116736" y="4638154"/>
            <a:ext cx="233975" cy="3614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5"/>
          <p:cNvCxnSpPr>
            <a:cxnSpLocks noChangeShapeType="1"/>
            <a:stCxn id="32" idx="7"/>
            <a:endCxn id="15" idx="3"/>
          </p:cNvCxnSpPr>
          <p:nvPr/>
        </p:nvCxnSpPr>
        <p:spPr bwMode="auto">
          <a:xfrm rot="5400000" flipH="1" flipV="1">
            <a:off x="6515470" y="4637041"/>
            <a:ext cx="233975" cy="36364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6"/>
          <p:cNvCxnSpPr>
            <a:cxnSpLocks noChangeShapeType="1"/>
            <a:stCxn id="38" idx="0"/>
            <a:endCxn id="30" idx="5"/>
          </p:cNvCxnSpPr>
          <p:nvPr/>
        </p:nvCxnSpPr>
        <p:spPr bwMode="auto">
          <a:xfrm rot="16200000" flipV="1">
            <a:off x="5222839" y="5200278"/>
            <a:ext cx="232134" cy="1814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17"/>
          <p:cNvCxnSpPr>
            <a:cxnSpLocks noChangeShapeType="1"/>
            <a:stCxn id="37" idx="0"/>
            <a:endCxn id="30" idx="3"/>
          </p:cNvCxnSpPr>
          <p:nvPr/>
        </p:nvCxnSpPr>
        <p:spPr bwMode="auto">
          <a:xfrm rot="5400000" flipH="1" flipV="1">
            <a:off x="4802498" y="5200086"/>
            <a:ext cx="232134" cy="1818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18"/>
          <p:cNvCxnSpPr>
            <a:cxnSpLocks noChangeShapeType="1"/>
            <a:stCxn id="31" idx="7"/>
            <a:endCxn id="16" idx="3"/>
          </p:cNvCxnSpPr>
          <p:nvPr/>
        </p:nvCxnSpPr>
        <p:spPr bwMode="auto">
          <a:xfrm rot="5400000" flipH="1" flipV="1">
            <a:off x="4110215" y="4637361"/>
            <a:ext cx="233975" cy="36300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19"/>
          <p:cNvCxnSpPr>
            <a:cxnSpLocks noChangeShapeType="1"/>
            <a:stCxn id="30" idx="1"/>
            <a:endCxn id="16" idx="5"/>
          </p:cNvCxnSpPr>
          <p:nvPr/>
        </p:nvCxnSpPr>
        <p:spPr bwMode="auto">
          <a:xfrm rot="16200000" flipV="1">
            <a:off x="4711481" y="4637834"/>
            <a:ext cx="233975" cy="3620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3"/>
          <p:cNvCxnSpPr>
            <a:cxnSpLocks noChangeShapeType="1"/>
            <a:stCxn id="39" idx="0"/>
            <a:endCxn id="31" idx="5"/>
          </p:cNvCxnSpPr>
          <p:nvPr/>
        </p:nvCxnSpPr>
        <p:spPr bwMode="auto">
          <a:xfrm rot="16200000" flipV="1">
            <a:off x="4020300" y="5200350"/>
            <a:ext cx="232134" cy="18133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4"/>
          <p:cNvCxnSpPr>
            <a:cxnSpLocks noChangeShapeType="1"/>
            <a:stCxn id="44" idx="7"/>
            <a:endCxn id="31" idx="3"/>
          </p:cNvCxnSpPr>
          <p:nvPr/>
        </p:nvCxnSpPr>
        <p:spPr bwMode="auto">
          <a:xfrm rot="5400000" flipH="1" flipV="1">
            <a:off x="3508679" y="5110343"/>
            <a:ext cx="233743" cy="36295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30"/>
          <p:cNvCxnSpPr>
            <a:cxnSpLocks noChangeShapeType="1"/>
            <a:stCxn id="41" idx="0"/>
            <a:endCxn id="32" idx="5"/>
          </p:cNvCxnSpPr>
          <p:nvPr/>
        </p:nvCxnSpPr>
        <p:spPr bwMode="auto">
          <a:xfrm rot="16200000" flipV="1">
            <a:off x="6425379" y="5200206"/>
            <a:ext cx="232134" cy="1816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31"/>
          <p:cNvCxnSpPr>
            <a:cxnSpLocks noChangeShapeType="1"/>
            <a:stCxn id="40" idx="0"/>
            <a:endCxn id="32" idx="3"/>
          </p:cNvCxnSpPr>
          <p:nvPr/>
        </p:nvCxnSpPr>
        <p:spPr bwMode="auto">
          <a:xfrm rot="5400000" flipH="1" flipV="1">
            <a:off x="6005037" y="5200158"/>
            <a:ext cx="232134" cy="1817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4960064" y="4886330"/>
            <a:ext cx="337535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1" name="Oval 20"/>
          <p:cNvSpPr>
            <a:spLocks noChangeArrowheads="1"/>
          </p:cNvSpPr>
          <p:nvPr/>
        </p:nvSpPr>
        <p:spPr bwMode="auto">
          <a:xfrm>
            <a:off x="3757597" y="4886330"/>
            <a:ext cx="337535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2" name="Oval 27"/>
          <p:cNvSpPr>
            <a:spLocks noChangeArrowheads="1"/>
          </p:cNvSpPr>
          <p:nvPr/>
        </p:nvSpPr>
        <p:spPr bwMode="auto">
          <a:xfrm>
            <a:off x="6162532" y="4886330"/>
            <a:ext cx="337535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7364999" y="4886330"/>
            <a:ext cx="337535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34" name="AutoShape 35"/>
          <p:cNvCxnSpPr>
            <a:cxnSpLocks noChangeShapeType="1"/>
            <a:stCxn id="43" idx="0"/>
            <a:endCxn id="33" idx="5"/>
          </p:cNvCxnSpPr>
          <p:nvPr/>
        </p:nvCxnSpPr>
        <p:spPr bwMode="auto">
          <a:xfrm rot="16200000" flipV="1">
            <a:off x="7627918" y="5200134"/>
            <a:ext cx="232134" cy="1817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6"/>
          <p:cNvCxnSpPr>
            <a:cxnSpLocks noChangeShapeType="1"/>
            <a:stCxn id="42" idx="0"/>
            <a:endCxn id="33" idx="3"/>
          </p:cNvCxnSpPr>
          <p:nvPr/>
        </p:nvCxnSpPr>
        <p:spPr bwMode="auto">
          <a:xfrm rot="5400000" flipH="1" flipV="1">
            <a:off x="7207577" y="5200230"/>
            <a:ext cx="232134" cy="1815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8"/>
          <p:cNvSpPr>
            <a:spLocks noChangeAspect="1" noChangeArrowheads="1"/>
          </p:cNvSpPr>
          <p:nvPr/>
        </p:nvSpPr>
        <p:spPr bwMode="auto">
          <a:xfrm>
            <a:off x="4705967" y="5407083"/>
            <a:ext cx="243335" cy="24259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9"/>
          <p:cNvSpPr>
            <a:spLocks noChangeAspect="1" noChangeArrowheads="1"/>
          </p:cNvSpPr>
          <p:nvPr/>
        </p:nvSpPr>
        <p:spPr bwMode="auto">
          <a:xfrm>
            <a:off x="5307976" y="5407083"/>
            <a:ext cx="243335" cy="24259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Rectangle 22"/>
          <p:cNvSpPr>
            <a:spLocks noChangeAspect="1" noChangeArrowheads="1"/>
          </p:cNvSpPr>
          <p:nvPr/>
        </p:nvSpPr>
        <p:spPr bwMode="auto">
          <a:xfrm>
            <a:off x="4105364" y="5407083"/>
            <a:ext cx="243335" cy="24259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Rectangle 28"/>
          <p:cNvSpPr>
            <a:spLocks noChangeAspect="1" noChangeArrowheads="1"/>
          </p:cNvSpPr>
          <p:nvPr/>
        </p:nvSpPr>
        <p:spPr bwMode="auto">
          <a:xfrm>
            <a:off x="5908578" y="5407083"/>
            <a:ext cx="243335" cy="24259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Rectangle 29"/>
          <p:cNvSpPr>
            <a:spLocks noChangeAspect="1" noChangeArrowheads="1"/>
          </p:cNvSpPr>
          <p:nvPr/>
        </p:nvSpPr>
        <p:spPr bwMode="auto">
          <a:xfrm>
            <a:off x="6510587" y="5407083"/>
            <a:ext cx="243335" cy="24259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Rectangle 33"/>
          <p:cNvSpPr>
            <a:spLocks noChangeAspect="1" noChangeArrowheads="1"/>
          </p:cNvSpPr>
          <p:nvPr/>
        </p:nvSpPr>
        <p:spPr bwMode="auto">
          <a:xfrm>
            <a:off x="7111190" y="5407083"/>
            <a:ext cx="243335" cy="24259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Rectangle 34"/>
          <p:cNvSpPr>
            <a:spLocks noChangeAspect="1" noChangeArrowheads="1"/>
          </p:cNvSpPr>
          <p:nvPr/>
        </p:nvSpPr>
        <p:spPr bwMode="auto">
          <a:xfrm>
            <a:off x="7713199" y="5407083"/>
            <a:ext cx="243335" cy="24259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Oval 60"/>
          <p:cNvSpPr>
            <a:spLocks noChangeArrowheads="1"/>
          </p:cNvSpPr>
          <p:nvPr/>
        </p:nvSpPr>
        <p:spPr bwMode="auto">
          <a:xfrm>
            <a:off x="3155934" y="5359405"/>
            <a:ext cx="337575" cy="3365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6" name="Rectangle 61"/>
          <p:cNvSpPr>
            <a:spLocks noChangeAspect="1" noChangeArrowheads="1"/>
          </p:cNvSpPr>
          <p:nvPr/>
        </p:nvSpPr>
        <p:spPr bwMode="auto">
          <a:xfrm>
            <a:off x="2903522" y="5832480"/>
            <a:ext cx="243054" cy="2428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62"/>
          <p:cNvSpPr>
            <a:spLocks noChangeAspect="1" noChangeArrowheads="1"/>
          </p:cNvSpPr>
          <p:nvPr/>
        </p:nvSpPr>
        <p:spPr bwMode="auto">
          <a:xfrm>
            <a:off x="3503430" y="5832480"/>
            <a:ext cx="243054" cy="2428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8" name="AutoShape 63"/>
          <p:cNvCxnSpPr>
            <a:cxnSpLocks noChangeShapeType="1"/>
            <a:stCxn id="47" idx="0"/>
            <a:endCxn id="44" idx="5"/>
          </p:cNvCxnSpPr>
          <p:nvPr/>
        </p:nvCxnSpPr>
        <p:spPr bwMode="auto">
          <a:xfrm rot="16200000" flipV="1">
            <a:off x="3441609" y="5649131"/>
            <a:ext cx="185812" cy="1808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AutoShape 64"/>
          <p:cNvCxnSpPr>
            <a:cxnSpLocks noChangeShapeType="1"/>
            <a:stCxn id="46" idx="0"/>
            <a:endCxn id="44" idx="3"/>
          </p:cNvCxnSpPr>
          <p:nvPr/>
        </p:nvCxnSpPr>
        <p:spPr bwMode="auto">
          <a:xfrm rot="5400000" flipH="1" flipV="1">
            <a:off x="3022304" y="5649413"/>
            <a:ext cx="185812" cy="1803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Text Box 77"/>
          <p:cNvSpPr txBox="1">
            <a:spLocks noChangeArrowheads="1"/>
          </p:cNvSpPr>
          <p:nvPr/>
        </p:nvSpPr>
        <p:spPr bwMode="auto">
          <a:xfrm>
            <a:off x="1919272" y="395764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sp>
        <p:nvSpPr>
          <p:cNvPr id="51" name="Text Box 78"/>
          <p:cNvSpPr txBox="1">
            <a:spLocks noChangeArrowheads="1"/>
          </p:cNvSpPr>
          <p:nvPr/>
        </p:nvSpPr>
        <p:spPr bwMode="auto">
          <a:xfrm>
            <a:off x="1919272" y="441801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  <p:sp>
        <p:nvSpPr>
          <p:cNvPr id="52" name="Text Box 79"/>
          <p:cNvSpPr txBox="1">
            <a:spLocks noChangeArrowheads="1"/>
          </p:cNvSpPr>
          <p:nvPr/>
        </p:nvSpPr>
        <p:spPr bwMode="auto">
          <a:xfrm>
            <a:off x="1756552" y="4878393"/>
            <a:ext cx="62388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800" b="1" i="1" baseline="30000" dirty="0">
                <a:latin typeface="Times New Roman" pitchFamily="18" charset="0"/>
                <a:ea typeface="맑은 고딕" pitchFamily="50" charset="-127"/>
              </a:rPr>
              <a:t>h </a:t>
            </a:r>
            <a:r>
              <a:rPr lang="en-US" altLang="ko-KR" sz="1800" baseline="30000" dirty="0">
                <a:latin typeface="Symbol" pitchFamily="18" charset="2"/>
                <a:ea typeface="맑은 고딕" pitchFamily="50" charset="-127"/>
              </a:rPr>
              <a:t>- </a:t>
            </a:r>
            <a:r>
              <a:rPr lang="en-US" altLang="ko-KR" sz="1800" baseline="30000" dirty="0"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  <p:sp>
        <p:nvSpPr>
          <p:cNvPr id="53" name="Text Box 80"/>
          <p:cNvSpPr txBox="1">
            <a:spLocks noChangeArrowheads="1"/>
          </p:cNvSpPr>
          <p:nvPr/>
        </p:nvSpPr>
        <p:spPr bwMode="auto">
          <a:xfrm>
            <a:off x="1919272" y="533876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sp>
        <p:nvSpPr>
          <p:cNvPr id="54" name="Text Box 84"/>
          <p:cNvSpPr txBox="1">
            <a:spLocks noChangeArrowheads="1"/>
          </p:cNvSpPr>
          <p:nvPr/>
        </p:nvSpPr>
        <p:spPr bwMode="auto">
          <a:xfrm>
            <a:off x="1752584" y="3609980"/>
            <a:ext cx="6350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keys</a:t>
            </a:r>
          </a:p>
        </p:txBody>
      </p:sp>
      <p:sp>
        <p:nvSpPr>
          <p:cNvPr id="55" name="Text Box 87"/>
          <p:cNvSpPr txBox="1">
            <a:spLocks noChangeArrowheads="1"/>
          </p:cNvSpPr>
          <p:nvPr/>
        </p:nvSpPr>
        <p:spPr bwMode="auto">
          <a:xfrm>
            <a:off x="1190609" y="395764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56" name="Text Box 88"/>
          <p:cNvSpPr txBox="1">
            <a:spLocks noChangeArrowheads="1"/>
          </p:cNvSpPr>
          <p:nvPr/>
        </p:nvSpPr>
        <p:spPr bwMode="auto">
          <a:xfrm>
            <a:off x="1190609" y="441801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sp>
        <p:nvSpPr>
          <p:cNvPr id="57" name="Text Box 89"/>
          <p:cNvSpPr txBox="1">
            <a:spLocks noChangeArrowheads="1"/>
          </p:cNvSpPr>
          <p:nvPr/>
        </p:nvSpPr>
        <p:spPr bwMode="auto">
          <a:xfrm>
            <a:off x="1005440" y="4873630"/>
            <a:ext cx="67037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h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</a:rPr>
              <a:t>-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  <p:sp>
        <p:nvSpPr>
          <p:cNvPr id="58" name="Text Box 90"/>
          <p:cNvSpPr txBox="1">
            <a:spLocks noChangeArrowheads="1"/>
          </p:cNvSpPr>
          <p:nvPr/>
        </p:nvSpPr>
        <p:spPr bwMode="auto">
          <a:xfrm>
            <a:off x="1005440" y="5334005"/>
            <a:ext cx="67037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h </a:t>
            </a:r>
            <a:r>
              <a:rPr lang="en-US" altLang="ko-KR" sz="1800" dirty="0">
                <a:latin typeface="Symbol" pitchFamily="18" charset="2"/>
                <a:ea typeface="맑은 고딕" pitchFamily="50" charset="-127"/>
              </a:rPr>
              <a:t>-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sp>
        <p:nvSpPr>
          <p:cNvPr id="59" name="Text Box 91"/>
          <p:cNvSpPr txBox="1">
            <a:spLocks noChangeArrowheads="1"/>
          </p:cNvSpPr>
          <p:nvPr/>
        </p:nvSpPr>
        <p:spPr bwMode="auto">
          <a:xfrm>
            <a:off x="940526" y="3609980"/>
            <a:ext cx="79861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depth</a:t>
            </a:r>
          </a:p>
        </p:txBody>
      </p:sp>
      <p:graphicFrame>
        <p:nvGraphicFramePr>
          <p:cNvPr id="8194" name="Object 92"/>
          <p:cNvGraphicFramePr>
            <a:graphicFrameLocks noChangeAspect="1"/>
          </p:cNvGraphicFramePr>
          <p:nvPr/>
        </p:nvGraphicFramePr>
        <p:xfrm>
          <a:off x="7452320" y="188640"/>
          <a:ext cx="1259111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" name="Clip" r:id="rId3" imgW="1296000" imgH="2000520" progId="">
                  <p:embed/>
                </p:oleObj>
              </mc:Choice>
              <mc:Fallback>
                <p:oleObj name="Clip" r:id="rId3" imgW="1296000" imgH="2000520" progId="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188640"/>
                        <a:ext cx="1259111" cy="19442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비재귀적 상향식 </a:t>
            </a:r>
            <a:r>
              <a:rPr lang="ko-KR" altLang="en-US" dirty="0" err="1"/>
              <a:t>힙생성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40</a:t>
            </a:fld>
            <a:endParaRPr lang="en-US" altLang="ko-KR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3816424" cy="4608512"/>
          </a:xfrm>
        </p:spPr>
        <p:txBody>
          <a:bodyPr/>
          <a:lstStyle/>
          <a:p>
            <a:pPr latinLnBrk="0"/>
            <a:r>
              <a:rPr lang="ko-KR" altLang="en-US" sz="2000" dirty="0">
                <a:ea typeface="맑은 고딕" pitchFamily="50" charset="-127"/>
              </a:rPr>
              <a:t>상향식 </a:t>
            </a:r>
            <a:r>
              <a:rPr lang="ko-KR" altLang="en-US" sz="2000" dirty="0" err="1">
                <a:ea typeface="맑은 고딕" pitchFamily="50" charset="-127"/>
              </a:rPr>
              <a:t>힙생성의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ko-KR" altLang="en-US" sz="2000" b="1" dirty="0" err="1">
                <a:ea typeface="맑은 고딕" pitchFamily="50" charset="-127"/>
              </a:rPr>
              <a:t>비재귀</a:t>
            </a:r>
            <a:r>
              <a:rPr lang="ko-KR" altLang="en-US" sz="2000" dirty="0">
                <a:ea typeface="맑은 고딕" pitchFamily="50" charset="-127"/>
              </a:rPr>
              <a:t> 버전</a:t>
            </a:r>
            <a:endParaRPr lang="en-US" altLang="ko-KR" sz="2000" dirty="0">
              <a:ea typeface="맑은 고딕" pitchFamily="50" charset="-127"/>
            </a:endParaRPr>
          </a:p>
          <a:p>
            <a:pPr latinLnBrk="0"/>
            <a:r>
              <a:rPr lang="ko-KR" altLang="en-US" sz="2000" dirty="0"/>
              <a:t>정렬되어야 할 리스트가 </a:t>
            </a:r>
            <a:r>
              <a:rPr lang="ko-KR" altLang="en-US" sz="2000" b="1" dirty="0"/>
              <a:t>배열</a:t>
            </a:r>
            <a:r>
              <a:rPr lang="ko-KR" altLang="en-US" sz="2000" dirty="0"/>
              <a:t>로 주어진 경우에만 적용</a:t>
            </a:r>
            <a:endParaRPr lang="en-US" altLang="ko-KR" sz="2000" dirty="0">
              <a:ea typeface="맑은 고딕" pitchFamily="50" charset="-127"/>
            </a:endParaRPr>
          </a:p>
          <a:p>
            <a:pPr latinLnBrk="0"/>
            <a:r>
              <a:rPr lang="ko-KR" altLang="en-US" sz="2000" dirty="0">
                <a:ea typeface="맑은 고딕" pitchFamily="50" charset="-127"/>
              </a:rPr>
              <a:t>이 방식은 </a:t>
            </a:r>
            <a:r>
              <a:rPr lang="ko-KR" altLang="en-US" sz="2000" dirty="0" err="1">
                <a:ea typeface="맑은 고딕" pitchFamily="50" charset="-127"/>
              </a:rPr>
              <a:t>힙생성</a:t>
            </a:r>
            <a:r>
              <a:rPr lang="ko-KR" altLang="en-US" sz="2000" dirty="0">
                <a:ea typeface="맑은 고딕" pitchFamily="50" charset="-127"/>
              </a:rPr>
              <a:t> 절차가 </a:t>
            </a:r>
            <a:r>
              <a:rPr lang="en-US" altLang="ko-KR" sz="2000" dirty="0">
                <a:ea typeface="맑은 고딕" pitchFamily="50" charset="-127"/>
              </a:rPr>
              <a:t>“</a:t>
            </a:r>
            <a:r>
              <a:rPr lang="ko-KR" altLang="en-US" sz="2000" dirty="0" err="1">
                <a:ea typeface="맑은 고딕" pitchFamily="50" charset="-127"/>
              </a:rPr>
              <a:t>내부노드를</a:t>
            </a:r>
            <a:r>
              <a:rPr lang="ko-KR" altLang="en-US" sz="2000" dirty="0">
                <a:ea typeface="맑은 고딕" pitchFamily="50" charset="-127"/>
              </a:rPr>
              <a:t> 왼쪽 자식으로 가지는 가장 깊은 </a:t>
            </a:r>
            <a:r>
              <a:rPr lang="ko-KR" altLang="en-US" sz="2000" dirty="0" err="1">
                <a:ea typeface="맑은 고딕" pitchFamily="50" charset="-127"/>
              </a:rPr>
              <a:t>내부노드</a:t>
            </a:r>
            <a:r>
              <a:rPr lang="ko-KR" altLang="en-US" sz="2000" dirty="0">
                <a:ea typeface="맑은 고딕" pitchFamily="50" charset="-127"/>
              </a:rPr>
              <a:t> 가운데 가장 오른쪽 노드</a:t>
            </a:r>
            <a:r>
              <a:rPr lang="en-US" altLang="ko-KR" sz="2000" dirty="0">
                <a:ea typeface="맑은 고딕" pitchFamily="50" charset="-127"/>
              </a:rPr>
              <a:t>”</a:t>
            </a:r>
            <a:r>
              <a:rPr lang="ko-KR" altLang="en-US" sz="2000" dirty="0">
                <a:ea typeface="맑은 고딕" pitchFamily="50" charset="-127"/>
              </a:rPr>
              <a:t>에서 </a:t>
            </a:r>
            <a:r>
              <a:rPr lang="ko-KR" altLang="en-US" sz="2000" b="1" dirty="0">
                <a:ea typeface="맑은 고딕" pitchFamily="50" charset="-127"/>
              </a:rPr>
              <a:t>시작</a:t>
            </a:r>
            <a:r>
              <a:rPr lang="ko-KR" altLang="en-US" sz="2000" dirty="0">
                <a:ea typeface="맑은 고딕" pitchFamily="50" charset="-127"/>
              </a:rPr>
              <a:t>하여 루트로 향하는 후진방향으로 반복 </a:t>
            </a:r>
            <a:r>
              <a:rPr lang="ko-KR" altLang="en-US" sz="2000" dirty="0" smtClean="0">
                <a:ea typeface="맑은 고딕" pitchFamily="50" charset="-127"/>
              </a:rPr>
              <a:t>수행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latinLnBrk="0"/>
            <a:r>
              <a:rPr lang="ko-KR" altLang="en-US" sz="2000" b="1" dirty="0" smtClean="0">
                <a:ea typeface="맑은 고딕" pitchFamily="50" charset="-127"/>
              </a:rPr>
              <a:t>시작 노드</a:t>
            </a:r>
            <a:r>
              <a:rPr lang="en-US" altLang="ko-KR" sz="2000" dirty="0" smtClean="0">
                <a:ea typeface="맑은 고딕" pitchFamily="50" charset="-127"/>
              </a:rPr>
              <a:t>: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첨자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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</a:t>
            </a:r>
            <a:r>
              <a:rPr lang="ko-KR" altLang="en-US" sz="2000" dirty="0">
                <a:ea typeface="맑은 고딕" pitchFamily="50" charset="-127"/>
              </a:rPr>
              <a:t>인 </a:t>
            </a:r>
            <a:r>
              <a:rPr lang="ko-KR" altLang="en-US" sz="2000" dirty="0" smtClean="0">
                <a:ea typeface="맑은 고딕" pitchFamily="50" charset="-127"/>
              </a:rPr>
              <a:t>노드</a:t>
            </a:r>
            <a:endParaRPr lang="en-US" altLang="ko-KR" sz="2000" dirty="0">
              <a:ea typeface="맑은 고딕" pitchFamily="50" charset="-127"/>
            </a:endParaRPr>
          </a:p>
          <a:p>
            <a:pPr latinLnBrk="0"/>
            <a:r>
              <a:rPr lang="ko-KR" altLang="en-US" sz="2000" b="1" dirty="0">
                <a:ea typeface="맑은 고딕" pitchFamily="50" charset="-127"/>
              </a:rPr>
              <a:t>예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6</a:t>
            </a:r>
            <a:endParaRPr lang="en-US" altLang="ko-KR" sz="2000" b="1" dirty="0"/>
          </a:p>
        </p:txBody>
      </p:sp>
      <p:cxnSp>
        <p:nvCxnSpPr>
          <p:cNvPr id="81" name="AutoShape 13"/>
          <p:cNvCxnSpPr>
            <a:cxnSpLocks noChangeShapeType="1"/>
            <a:stCxn id="91" idx="1"/>
            <a:endCxn id="104" idx="5"/>
          </p:cNvCxnSpPr>
          <p:nvPr/>
        </p:nvCxnSpPr>
        <p:spPr bwMode="auto">
          <a:xfrm rot="16200000" flipV="1">
            <a:off x="6033168" y="5034184"/>
            <a:ext cx="277305" cy="35066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82" name="AutoShape 14"/>
          <p:cNvCxnSpPr>
            <a:cxnSpLocks noChangeShapeType="1"/>
            <a:stCxn id="92" idx="7"/>
            <a:endCxn id="104" idx="3"/>
          </p:cNvCxnSpPr>
          <p:nvPr/>
        </p:nvCxnSpPr>
        <p:spPr bwMode="auto">
          <a:xfrm rot="5400000" flipH="1" flipV="1">
            <a:off x="5493669" y="5070982"/>
            <a:ext cx="277305" cy="27707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83" name="Rectangle 25"/>
          <p:cNvSpPr>
            <a:spLocks noChangeAspect="1" noChangeArrowheads="1"/>
          </p:cNvSpPr>
          <p:nvPr/>
        </p:nvSpPr>
        <p:spPr bwMode="auto">
          <a:xfrm>
            <a:off x="5004048" y="5877272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6"/>
          <p:cNvSpPr>
            <a:spLocks noChangeAspect="1" noChangeArrowheads="1"/>
          </p:cNvSpPr>
          <p:nvPr/>
        </p:nvSpPr>
        <p:spPr bwMode="auto">
          <a:xfrm>
            <a:off x="5580112" y="5877272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5" name="AutoShape 27"/>
          <p:cNvCxnSpPr>
            <a:cxnSpLocks noChangeShapeType="1"/>
            <a:stCxn id="84" idx="0"/>
            <a:endCxn id="92" idx="5"/>
          </p:cNvCxnSpPr>
          <p:nvPr/>
        </p:nvCxnSpPr>
        <p:spPr bwMode="auto">
          <a:xfrm rot="16200000" flipV="1">
            <a:off x="5443718" y="5624989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" name="AutoShape 28"/>
          <p:cNvCxnSpPr>
            <a:cxnSpLocks noChangeShapeType="1"/>
            <a:stCxn id="83" idx="0"/>
            <a:endCxn id="92" idx="3"/>
          </p:cNvCxnSpPr>
          <p:nvPr/>
        </p:nvCxnSpPr>
        <p:spPr bwMode="auto">
          <a:xfrm rot="5400000" flipH="1" flipV="1">
            <a:off x="5041913" y="5652151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7" name="Rectangle 25"/>
          <p:cNvSpPr>
            <a:spLocks noChangeAspect="1" noChangeArrowheads="1"/>
          </p:cNvSpPr>
          <p:nvPr/>
        </p:nvSpPr>
        <p:spPr bwMode="auto">
          <a:xfrm>
            <a:off x="6084168" y="5877272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Rectangle 26"/>
          <p:cNvSpPr>
            <a:spLocks noChangeAspect="1" noChangeArrowheads="1"/>
          </p:cNvSpPr>
          <p:nvPr/>
        </p:nvSpPr>
        <p:spPr bwMode="auto">
          <a:xfrm>
            <a:off x="6660232" y="5877272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9" name="AutoShape 27"/>
          <p:cNvCxnSpPr>
            <a:cxnSpLocks noChangeShapeType="1"/>
            <a:stCxn id="88" idx="0"/>
            <a:endCxn id="91" idx="5"/>
          </p:cNvCxnSpPr>
          <p:nvPr/>
        </p:nvCxnSpPr>
        <p:spPr bwMode="auto">
          <a:xfrm rot="16200000" flipV="1">
            <a:off x="6523838" y="5624989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0" name="AutoShape 28"/>
          <p:cNvCxnSpPr>
            <a:cxnSpLocks noChangeShapeType="1"/>
            <a:stCxn id="87" idx="0"/>
            <a:endCxn id="91" idx="3"/>
          </p:cNvCxnSpPr>
          <p:nvPr/>
        </p:nvCxnSpPr>
        <p:spPr bwMode="auto">
          <a:xfrm rot="5400000" flipH="1" flipV="1">
            <a:off x="6122033" y="5652151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1" name="Oval 24"/>
          <p:cNvSpPr>
            <a:spLocks noChangeArrowheads="1"/>
          </p:cNvSpPr>
          <p:nvPr/>
        </p:nvSpPr>
        <p:spPr bwMode="auto">
          <a:xfrm>
            <a:off x="6300192" y="530120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92" name="Oval 24"/>
          <p:cNvSpPr>
            <a:spLocks noChangeArrowheads="1"/>
          </p:cNvSpPr>
          <p:nvPr/>
        </p:nvSpPr>
        <p:spPr bwMode="auto">
          <a:xfrm>
            <a:off x="5220072" y="530120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cxnSp>
        <p:nvCxnSpPr>
          <p:cNvPr id="93" name="AutoShape 13"/>
          <p:cNvCxnSpPr>
            <a:cxnSpLocks noChangeShapeType="1"/>
            <a:stCxn id="99" idx="0"/>
            <a:endCxn id="117" idx="5"/>
          </p:cNvCxnSpPr>
          <p:nvPr/>
        </p:nvCxnSpPr>
        <p:spPr bwMode="auto">
          <a:xfrm rot="16200000" flipV="1">
            <a:off x="8179625" y="5121330"/>
            <a:ext cx="302351" cy="201421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94" name="AutoShape 14"/>
          <p:cNvCxnSpPr>
            <a:cxnSpLocks noChangeShapeType="1"/>
            <a:stCxn id="100" idx="7"/>
            <a:endCxn id="117" idx="3"/>
          </p:cNvCxnSpPr>
          <p:nvPr/>
        </p:nvCxnSpPr>
        <p:spPr bwMode="auto">
          <a:xfrm rot="5400000" flipH="1" flipV="1">
            <a:off x="7690029" y="5034862"/>
            <a:ext cx="277305" cy="3493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95" name="Rectangle 25"/>
          <p:cNvSpPr>
            <a:spLocks noChangeAspect="1" noChangeArrowheads="1"/>
          </p:cNvSpPr>
          <p:nvPr/>
        </p:nvSpPr>
        <p:spPr bwMode="auto">
          <a:xfrm>
            <a:off x="7164288" y="5877272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26"/>
          <p:cNvSpPr>
            <a:spLocks noChangeAspect="1" noChangeArrowheads="1"/>
          </p:cNvSpPr>
          <p:nvPr/>
        </p:nvSpPr>
        <p:spPr bwMode="auto">
          <a:xfrm>
            <a:off x="7740352" y="5877272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7" name="AutoShape 27"/>
          <p:cNvCxnSpPr>
            <a:cxnSpLocks noChangeShapeType="1"/>
            <a:stCxn id="96" idx="0"/>
            <a:endCxn id="100" idx="5"/>
          </p:cNvCxnSpPr>
          <p:nvPr/>
        </p:nvCxnSpPr>
        <p:spPr bwMode="auto">
          <a:xfrm rot="16200000" flipV="1">
            <a:off x="7603958" y="5624989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" name="AutoShape 28"/>
          <p:cNvCxnSpPr>
            <a:cxnSpLocks noChangeShapeType="1"/>
            <a:stCxn id="95" idx="0"/>
            <a:endCxn id="100" idx="3"/>
          </p:cNvCxnSpPr>
          <p:nvPr/>
        </p:nvCxnSpPr>
        <p:spPr bwMode="auto">
          <a:xfrm rot="5400000" flipH="1" flipV="1">
            <a:off x="7202153" y="5652151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" name="Rectangle 25"/>
          <p:cNvSpPr>
            <a:spLocks noChangeAspect="1" noChangeArrowheads="1"/>
          </p:cNvSpPr>
          <p:nvPr/>
        </p:nvSpPr>
        <p:spPr bwMode="auto">
          <a:xfrm>
            <a:off x="8316416" y="5373216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Oval 24"/>
          <p:cNvSpPr>
            <a:spLocks noChangeArrowheads="1"/>
          </p:cNvSpPr>
          <p:nvPr/>
        </p:nvSpPr>
        <p:spPr bwMode="auto">
          <a:xfrm>
            <a:off x="7380312" y="530120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cxnSp>
        <p:nvCxnSpPr>
          <p:cNvPr id="101" name="AutoShape 13"/>
          <p:cNvCxnSpPr>
            <a:cxnSpLocks noChangeShapeType="1"/>
            <a:stCxn id="117" idx="1"/>
            <a:endCxn id="103" idx="5"/>
          </p:cNvCxnSpPr>
          <p:nvPr/>
        </p:nvCxnSpPr>
        <p:spPr bwMode="auto">
          <a:xfrm rot="16200000" flipV="1">
            <a:off x="7437324" y="4278100"/>
            <a:ext cx="277305" cy="854724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02" name="AutoShape 14"/>
          <p:cNvCxnSpPr>
            <a:cxnSpLocks noChangeShapeType="1"/>
            <a:stCxn id="104" idx="7"/>
            <a:endCxn id="103" idx="3"/>
          </p:cNvCxnSpPr>
          <p:nvPr/>
        </p:nvCxnSpPr>
        <p:spPr bwMode="auto">
          <a:xfrm rot="5400000" flipH="1" flipV="1">
            <a:off x="6321083" y="4242213"/>
            <a:ext cx="277305" cy="92649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03" name="Oval 5"/>
          <p:cNvSpPr>
            <a:spLocks noChangeArrowheads="1"/>
          </p:cNvSpPr>
          <p:nvPr/>
        </p:nvSpPr>
        <p:spPr bwMode="auto">
          <a:xfrm>
            <a:off x="6876256" y="4293096"/>
            <a:ext cx="319087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104" name="Oval 5"/>
          <p:cNvSpPr>
            <a:spLocks noChangeArrowheads="1"/>
          </p:cNvSpPr>
          <p:nvPr/>
        </p:nvSpPr>
        <p:spPr bwMode="auto">
          <a:xfrm>
            <a:off x="5724128" y="4797152"/>
            <a:ext cx="319087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105" name="Rectangle 37"/>
          <p:cNvSpPr>
            <a:spLocks noChangeArrowheads="1"/>
          </p:cNvSpPr>
          <p:nvPr/>
        </p:nvSpPr>
        <p:spPr bwMode="auto">
          <a:xfrm>
            <a:off x="5652121" y="3501008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38"/>
          <p:cNvSpPr>
            <a:spLocks noChangeArrowheads="1"/>
          </p:cNvSpPr>
          <p:nvPr/>
        </p:nvSpPr>
        <p:spPr bwMode="auto">
          <a:xfrm>
            <a:off x="5988159" y="3501008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Rectangle 39"/>
          <p:cNvSpPr>
            <a:spLocks noChangeArrowheads="1"/>
          </p:cNvSpPr>
          <p:nvPr/>
        </p:nvSpPr>
        <p:spPr bwMode="auto">
          <a:xfrm>
            <a:off x="6324198" y="3501008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3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Rectangle 40"/>
          <p:cNvSpPr>
            <a:spLocks noChangeArrowheads="1"/>
          </p:cNvSpPr>
          <p:nvPr/>
        </p:nvSpPr>
        <p:spPr bwMode="auto">
          <a:xfrm>
            <a:off x="6660236" y="3501008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4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41"/>
          <p:cNvSpPr>
            <a:spLocks noChangeArrowheads="1"/>
          </p:cNvSpPr>
          <p:nvPr/>
        </p:nvSpPr>
        <p:spPr bwMode="auto">
          <a:xfrm>
            <a:off x="6996274" y="3501008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5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Rectangle 37"/>
          <p:cNvSpPr>
            <a:spLocks noChangeArrowheads="1"/>
          </p:cNvSpPr>
          <p:nvPr/>
        </p:nvSpPr>
        <p:spPr bwMode="auto">
          <a:xfrm>
            <a:off x="7308305" y="3501008"/>
            <a:ext cx="214148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sz="1800" b="1">
                <a:latin typeface="Times New Roman" pitchFamily="18" charset="0"/>
                <a:ea typeface="맑은 고딕" pitchFamily="50" charset="-127"/>
              </a:rPr>
              <a:t>6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6924262" y="3789040"/>
            <a:ext cx="336037" cy="33603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맑은 고딕" pitchFamily="50" charset="-127"/>
              </a:rPr>
              <a:t>6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5580112" y="3789040"/>
            <a:ext cx="336037" cy="336038"/>
          </a:xfrm>
          <a:prstGeom prst="rect">
            <a:avLst/>
          </a:prstGeom>
          <a:solidFill>
            <a:schemeClr val="bg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7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5916149" y="3789040"/>
            <a:ext cx="336037" cy="336038"/>
          </a:xfrm>
          <a:prstGeom prst="rect">
            <a:avLst/>
          </a:prstGeom>
          <a:solidFill>
            <a:schemeClr val="bg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4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7260300" y="3789040"/>
            <a:ext cx="336037" cy="33603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맑은 고딕" pitchFamily="50" charset="-127"/>
              </a:rPr>
              <a:t>5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6588225" y="3789040"/>
            <a:ext cx="336037" cy="33603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맑은 고딕" pitchFamily="50" charset="-127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6252188" y="3789040"/>
            <a:ext cx="336037" cy="336038"/>
          </a:xfrm>
          <a:prstGeom prst="rect">
            <a:avLst/>
          </a:prstGeom>
          <a:solidFill>
            <a:schemeClr val="bg1"/>
          </a:solidFill>
          <a:ln w="57150" cap="sq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</a:rPr>
              <a:t>2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117" name="Oval 24"/>
          <p:cNvSpPr>
            <a:spLocks noChangeArrowheads="1"/>
          </p:cNvSpPr>
          <p:nvPr/>
        </p:nvSpPr>
        <p:spPr bwMode="auto">
          <a:xfrm>
            <a:off x="7956376" y="4797152"/>
            <a:ext cx="320675" cy="32067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45" name="내용 개체 틀 2"/>
          <p:cNvSpPr txBox="1">
            <a:spLocks/>
          </p:cNvSpPr>
          <p:nvPr/>
        </p:nvSpPr>
        <p:spPr>
          <a:xfrm>
            <a:off x="4572000" y="1628800"/>
            <a:ext cx="3816424" cy="183742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buildHeap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keys</a:t>
            </a:r>
          </a:p>
          <a:p>
            <a:pPr marL="0" indent="0" algn="l">
              <a:lnSpc>
                <a:spcPct val="90000"/>
              </a:lnSpc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 heap </a:t>
            </a:r>
            <a:r>
              <a:rPr lang="en-US" altLang="ko-KR" sz="1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 of size</a:t>
            </a:r>
            <a:r>
              <a:rPr lang="ko-KR" alt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sym typeface="Symbol"/>
              </a:rPr>
              <a:t>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/2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sym typeface="Symbol"/>
              </a:rPr>
              <a:t>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downto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1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downHeap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r>
              <a:rPr lang="ko-KR" altLang="en-US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2500330"/>
          </a:xfrm>
        </p:spPr>
        <p:txBody>
          <a:bodyPr/>
          <a:lstStyle/>
          <a:p>
            <a:pPr latinLnBrk="0"/>
            <a:r>
              <a:rPr lang="en-US" altLang="ko-KR" sz="1600" dirty="0" err="1">
                <a:solidFill>
                  <a:schemeClr val="tx2"/>
                </a:solidFill>
                <a:ea typeface="맑은 고딕" pitchFamily="50" charset="-127"/>
              </a:rPr>
              <a:t>downheap</a:t>
            </a:r>
            <a:r>
              <a:rPr lang="ko-KR" altLang="en-US" sz="1600" dirty="0">
                <a:ea typeface="맑은 고딕" pitchFamily="50" charset="-127"/>
              </a:rPr>
              <a:t>의 최악의 경우 시간을 </a:t>
            </a:r>
            <a:r>
              <a:rPr lang="ko-KR" altLang="en-US" sz="1600" b="1" dirty="0">
                <a:ea typeface="맑은 고딕" pitchFamily="50" charset="-127"/>
              </a:rPr>
              <a:t>대리경로</a:t>
            </a:r>
            <a:r>
              <a:rPr lang="ko-KR" altLang="en-US" sz="1600" dirty="0">
                <a:ea typeface="맑은 고딕" pitchFamily="50" charset="-127"/>
              </a:rPr>
              <a:t>를 사용하여 </a:t>
            </a:r>
            <a:r>
              <a:rPr lang="ko-KR" altLang="en-US" sz="1600" dirty="0" err="1">
                <a:ea typeface="맑은 고딕" pitchFamily="50" charset="-127"/>
              </a:rPr>
              <a:t>시각화해보자</a:t>
            </a:r>
            <a:r>
              <a:rPr lang="ko-KR" altLang="en-US" sz="1600" dirty="0">
                <a:ea typeface="맑은 고딕" pitchFamily="50" charset="-127"/>
              </a:rPr>
              <a:t> </a:t>
            </a:r>
            <a:r>
              <a:rPr lang="en-US" altLang="ko-KR" sz="1600" dirty="0">
                <a:ea typeface="맑은 고딕" pitchFamily="50" charset="-127"/>
              </a:rPr>
              <a:t>– </a:t>
            </a:r>
            <a:r>
              <a:rPr lang="ko-KR" altLang="en-US" sz="1600" dirty="0">
                <a:ea typeface="맑은 고딕" pitchFamily="50" charset="-127"/>
              </a:rPr>
              <a:t>이 대리경로는 먼저 오른쪽 </a:t>
            </a:r>
            <a:r>
              <a:rPr lang="ko-KR" altLang="en-US" sz="1600" dirty="0" err="1">
                <a:ea typeface="맑은 고딕" pitchFamily="50" charset="-127"/>
              </a:rPr>
              <a:t>자식노드로</a:t>
            </a:r>
            <a:r>
              <a:rPr lang="ko-KR" altLang="en-US" sz="1600" dirty="0">
                <a:ea typeface="맑은 고딕" pitchFamily="50" charset="-127"/>
              </a:rPr>
              <a:t> 이동한 후 </a:t>
            </a:r>
            <a:r>
              <a:rPr lang="ko-KR" altLang="en-US" sz="1600" dirty="0" err="1">
                <a:ea typeface="맑은 고딕" pitchFamily="50" charset="-127"/>
              </a:rPr>
              <a:t>힙의</a:t>
            </a:r>
            <a:r>
              <a:rPr lang="ko-KR" altLang="en-US" sz="1600" dirty="0">
                <a:ea typeface="맑은 고딕" pitchFamily="50" charset="-127"/>
              </a:rPr>
              <a:t> 바닥까지 반복적으로 왼쪽 </a:t>
            </a:r>
            <a:r>
              <a:rPr lang="ko-KR" altLang="en-US" sz="1600" dirty="0" err="1">
                <a:ea typeface="맑은 고딕" pitchFamily="50" charset="-127"/>
              </a:rPr>
              <a:t>자식노드를</a:t>
            </a:r>
            <a:r>
              <a:rPr lang="ko-KR" altLang="en-US" sz="1600" dirty="0">
                <a:ea typeface="맑은 고딕" pitchFamily="50" charset="-127"/>
              </a:rPr>
              <a:t> 따라 </a:t>
            </a:r>
            <a:r>
              <a:rPr lang="ko-KR" altLang="en-US" sz="1600" dirty="0" smtClean="0">
                <a:ea typeface="맑은 고딕" pitchFamily="50" charset="-127"/>
              </a:rPr>
              <a:t>이동 </a:t>
            </a:r>
            <a:r>
              <a:rPr lang="en-US" altLang="ko-KR" sz="1600" dirty="0">
                <a:ea typeface="맑은 고딕" pitchFamily="50" charset="-127"/>
              </a:rPr>
              <a:t>– </a:t>
            </a:r>
            <a:r>
              <a:rPr lang="ko-KR" altLang="en-US" sz="1600" dirty="0">
                <a:ea typeface="맑은 고딕" pitchFamily="50" charset="-127"/>
              </a:rPr>
              <a:t>이 경로는 대리경로일 뿐 실제의 </a:t>
            </a:r>
            <a:r>
              <a:rPr lang="en-US" altLang="ko-KR" sz="1600" dirty="0" err="1">
                <a:solidFill>
                  <a:schemeClr val="tx2"/>
                </a:solidFill>
                <a:ea typeface="맑은 고딕" pitchFamily="50" charset="-127"/>
              </a:rPr>
              <a:t>downheap</a:t>
            </a:r>
            <a:r>
              <a:rPr lang="en-US" altLang="ko-KR" sz="1600" dirty="0">
                <a:solidFill>
                  <a:schemeClr val="tx2"/>
                </a:solidFill>
                <a:ea typeface="맑은 고딕" pitchFamily="50" charset="-127"/>
              </a:rPr>
              <a:t> </a:t>
            </a:r>
            <a:r>
              <a:rPr lang="ko-KR" altLang="en-US" sz="1600" dirty="0">
                <a:ea typeface="맑은 고딕" pitchFamily="50" charset="-127"/>
              </a:rPr>
              <a:t>경로와는 다를 수 있다</a:t>
            </a:r>
            <a:endParaRPr lang="en-US" altLang="ko-KR" sz="1600" dirty="0">
              <a:ea typeface="맑은 고딕" pitchFamily="50" charset="-127"/>
            </a:endParaRPr>
          </a:p>
          <a:p>
            <a:pPr latinLnBrk="0"/>
            <a:r>
              <a:rPr lang="ko-KR" altLang="en-US" sz="1600" dirty="0">
                <a:ea typeface="맑은 고딕" pitchFamily="50" charset="-127"/>
              </a:rPr>
              <a:t>각 </a:t>
            </a:r>
            <a:r>
              <a:rPr lang="ko-KR" altLang="en-US" sz="1600" dirty="0" err="1">
                <a:ea typeface="맑은 고딕" pitchFamily="50" charset="-127"/>
              </a:rPr>
              <a:t>노드는</a:t>
            </a:r>
            <a:r>
              <a:rPr lang="ko-KR" altLang="en-US" sz="1600" dirty="0">
                <a:ea typeface="맑은 고딕" pitchFamily="50" charset="-127"/>
              </a:rPr>
              <a:t> 최대 두 개의 대리경로에 의해 순회되므로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ko-KR" altLang="en-US" sz="1600" dirty="0">
                <a:ea typeface="맑은 고딕" pitchFamily="50" charset="-127"/>
              </a:rPr>
              <a:t>대리경로들의 전체 </a:t>
            </a:r>
            <a:r>
              <a:rPr lang="ko-KR" altLang="en-US" sz="1600" dirty="0" err="1">
                <a:ea typeface="맑은 고딕" pitchFamily="50" charset="-127"/>
              </a:rPr>
              <a:t>노드</a:t>
            </a:r>
            <a:r>
              <a:rPr lang="ko-KR" altLang="en-US" sz="1600" dirty="0">
                <a:ea typeface="맑은 고딕" pitchFamily="50" charset="-127"/>
              </a:rPr>
              <a:t> 수는 </a:t>
            </a:r>
            <a:r>
              <a:rPr lang="en-US" altLang="ko-KR" sz="16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600" dirty="0">
              <a:ea typeface="맑은 고딕" pitchFamily="50" charset="-127"/>
            </a:endParaRPr>
          </a:p>
          <a:p>
            <a:pPr latinLnBrk="0"/>
            <a:r>
              <a:rPr lang="ko-KR" altLang="en-US" sz="1600" dirty="0">
                <a:ea typeface="맑은 고딕" pitchFamily="50" charset="-127"/>
              </a:rPr>
              <a:t>따라서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ko-KR" altLang="en-US" sz="1600" dirty="0">
                <a:ea typeface="맑은 고딕" pitchFamily="50" charset="-127"/>
              </a:rPr>
              <a:t>상향식 </a:t>
            </a:r>
            <a:r>
              <a:rPr lang="ko-KR" altLang="en-US" sz="1600" dirty="0" err="1">
                <a:ea typeface="맑은 고딕" pitchFamily="50" charset="-127"/>
              </a:rPr>
              <a:t>힙생성은</a:t>
            </a:r>
            <a:r>
              <a:rPr lang="ko-KR" altLang="en-US" sz="1600" dirty="0">
                <a:ea typeface="맑은 고딕" pitchFamily="50" charset="-127"/>
              </a:rPr>
              <a:t> </a:t>
            </a:r>
            <a:r>
              <a:rPr lang="en-US" altLang="ko-KR" sz="16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1600" dirty="0">
                <a:ea typeface="맑은 고딕" pitchFamily="50" charset="-127"/>
              </a:rPr>
              <a:t> </a:t>
            </a:r>
            <a:r>
              <a:rPr lang="ko-KR" altLang="en-US" sz="1600" dirty="0">
                <a:ea typeface="맑은 고딕" pitchFamily="50" charset="-127"/>
              </a:rPr>
              <a:t>시간에 </a:t>
            </a:r>
            <a:r>
              <a:rPr lang="ko-KR" altLang="en-US" sz="1600" dirty="0" smtClean="0">
                <a:ea typeface="맑은 고딕" pitchFamily="50" charset="-127"/>
              </a:rPr>
              <a:t>수행</a:t>
            </a:r>
            <a:endParaRPr lang="en-US" altLang="ko-KR" sz="1600" dirty="0">
              <a:ea typeface="맑은 고딕" pitchFamily="50" charset="-127"/>
            </a:endParaRPr>
          </a:p>
          <a:p>
            <a:pPr latinLnBrk="0"/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chemeClr val="tx2"/>
                </a:solidFill>
              </a:rPr>
              <a:t>heap-sort</a:t>
            </a:r>
            <a:r>
              <a:rPr lang="en-US" altLang="ko-KR" sz="1600" dirty="0"/>
              <a:t> 2</a:t>
            </a:r>
            <a:r>
              <a:rPr lang="ko-KR" altLang="en-US" sz="1600" dirty="0"/>
              <a:t>기의 최악실행시간은 </a:t>
            </a:r>
            <a:r>
              <a:rPr lang="en-US" altLang="ko-KR" sz="16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Ω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log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600" dirty="0">
              <a:ea typeface="맑은 고딕" pitchFamily="50" charset="-127"/>
            </a:endParaRPr>
          </a:p>
          <a:p>
            <a:pPr latinLnBrk="0"/>
            <a:r>
              <a:rPr lang="ko-KR" altLang="en-US" sz="1600" dirty="0">
                <a:ea typeface="맑은 고딕" pitchFamily="50" charset="-127"/>
              </a:rPr>
              <a:t>그래도</a:t>
            </a:r>
            <a:r>
              <a:rPr lang="en-US" altLang="ko-KR" sz="1600" dirty="0">
                <a:ea typeface="맑은 고딕" pitchFamily="50" charset="-127"/>
              </a:rPr>
              <a:t>,</a:t>
            </a:r>
            <a:r>
              <a:rPr lang="ko-KR" altLang="en-US" sz="1600" dirty="0">
                <a:ea typeface="맑은 고딕" pitchFamily="50" charset="-127"/>
              </a:rPr>
              <a:t> 상향식 </a:t>
            </a:r>
            <a:r>
              <a:rPr lang="ko-KR" altLang="en-US" sz="1600" dirty="0" err="1">
                <a:ea typeface="맑은 고딕" pitchFamily="50" charset="-127"/>
              </a:rPr>
              <a:t>힙생성은</a:t>
            </a:r>
            <a:r>
              <a:rPr lang="ko-KR" altLang="en-US" sz="1600" dirty="0">
                <a:ea typeface="맑은 고딕" pitchFamily="50" charset="-127"/>
              </a:rPr>
              <a:t>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1600" dirty="0">
                <a:ea typeface="맑은 고딕" pitchFamily="50" charset="-127"/>
              </a:rPr>
              <a:t>회의 연속적인 삽입보다 빠르므로 </a:t>
            </a:r>
            <a:r>
              <a:rPr lang="en-US" altLang="ko-KR" sz="1600" dirty="0">
                <a:solidFill>
                  <a:schemeClr val="tx2"/>
                </a:solidFill>
                <a:ea typeface="맑은 고딕" pitchFamily="50" charset="-127"/>
              </a:rPr>
              <a:t>heap-sort</a:t>
            </a:r>
            <a:r>
              <a:rPr lang="ko-KR" altLang="en-US" sz="1600" dirty="0">
                <a:ea typeface="맑은 고딕" pitchFamily="50" charset="-127"/>
              </a:rPr>
              <a:t> </a:t>
            </a:r>
            <a:r>
              <a:rPr lang="en-US" altLang="ko-KR" sz="1600" dirty="0">
                <a:ea typeface="맑은 고딕" pitchFamily="50" charset="-127"/>
              </a:rPr>
              <a:t>1</a:t>
            </a:r>
            <a:r>
              <a:rPr lang="ko-KR" altLang="en-US" sz="1600" dirty="0">
                <a:ea typeface="맑은 고딕" pitchFamily="50" charset="-127"/>
              </a:rPr>
              <a:t>기의 속도를 향상시킨다</a:t>
            </a:r>
            <a:endParaRPr lang="en-US" altLang="ko-KR" sz="1600" dirty="0">
              <a:solidFill>
                <a:schemeClr val="tx2"/>
              </a:solidFill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41</a:t>
            </a:fld>
            <a:endParaRPr lang="en-US" altLang="ko-KR"/>
          </a:p>
        </p:txBody>
      </p:sp>
      <p:cxnSp>
        <p:nvCxnSpPr>
          <p:cNvPr id="7" name="AutoShape 35"/>
          <p:cNvCxnSpPr>
            <a:cxnSpLocks noChangeShapeType="1"/>
            <a:stCxn id="52" idx="3"/>
            <a:endCxn id="37" idx="7"/>
          </p:cNvCxnSpPr>
          <p:nvPr/>
        </p:nvCxnSpPr>
        <p:spPr bwMode="auto">
          <a:xfrm flipH="1">
            <a:off x="2697163" y="4252916"/>
            <a:ext cx="19177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" name="AutoShape 5"/>
          <p:cNvCxnSpPr>
            <a:cxnSpLocks noChangeShapeType="1"/>
            <a:stCxn id="37" idx="3"/>
            <a:endCxn id="38" idx="7"/>
          </p:cNvCxnSpPr>
          <p:nvPr/>
        </p:nvCxnSpPr>
        <p:spPr bwMode="auto">
          <a:xfrm flipH="1">
            <a:off x="1636713" y="4679954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AutoShape 6"/>
          <p:cNvCxnSpPr>
            <a:cxnSpLocks noChangeShapeType="1"/>
            <a:stCxn id="45" idx="1"/>
            <a:endCxn id="37" idx="5"/>
          </p:cNvCxnSpPr>
          <p:nvPr/>
        </p:nvCxnSpPr>
        <p:spPr bwMode="auto">
          <a:xfrm flipH="1" flipV="1">
            <a:off x="2697163" y="4679954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AutoShape 11"/>
          <p:cNvCxnSpPr>
            <a:cxnSpLocks noChangeShapeType="1"/>
            <a:stCxn id="41" idx="0"/>
            <a:endCxn id="39" idx="5"/>
          </p:cNvCxnSpPr>
          <p:nvPr/>
        </p:nvCxnSpPr>
        <p:spPr bwMode="auto">
          <a:xfrm flipH="1" flipV="1">
            <a:off x="2160588" y="5592766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utoShape 12"/>
          <p:cNvCxnSpPr>
            <a:cxnSpLocks noChangeShapeType="1"/>
            <a:stCxn id="40" idx="0"/>
            <a:endCxn id="39" idx="3"/>
          </p:cNvCxnSpPr>
          <p:nvPr/>
        </p:nvCxnSpPr>
        <p:spPr bwMode="auto">
          <a:xfrm flipV="1">
            <a:off x="1800225" y="5592766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AutoShape 13"/>
          <p:cNvCxnSpPr>
            <a:cxnSpLocks noChangeShapeType="1"/>
            <a:stCxn id="42" idx="7"/>
            <a:endCxn id="38" idx="3"/>
          </p:cNvCxnSpPr>
          <p:nvPr/>
        </p:nvCxnSpPr>
        <p:spPr bwMode="auto">
          <a:xfrm flipV="1">
            <a:off x="1114425" y="5137154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14"/>
          <p:cNvCxnSpPr>
            <a:cxnSpLocks noChangeShapeType="1"/>
            <a:stCxn id="39" idx="1"/>
            <a:endCxn id="38" idx="5"/>
          </p:cNvCxnSpPr>
          <p:nvPr/>
        </p:nvCxnSpPr>
        <p:spPr bwMode="auto">
          <a:xfrm flipH="1" flipV="1">
            <a:off x="1636713" y="5137154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8"/>
          <p:cNvCxnSpPr>
            <a:cxnSpLocks noChangeShapeType="1"/>
            <a:stCxn id="44" idx="0"/>
            <a:endCxn id="42" idx="5"/>
          </p:cNvCxnSpPr>
          <p:nvPr/>
        </p:nvCxnSpPr>
        <p:spPr bwMode="auto">
          <a:xfrm flipH="1" flipV="1">
            <a:off x="1114425" y="5592766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9"/>
          <p:cNvCxnSpPr>
            <a:cxnSpLocks noChangeShapeType="1"/>
            <a:stCxn id="43" idx="0"/>
            <a:endCxn id="42" idx="3"/>
          </p:cNvCxnSpPr>
          <p:nvPr/>
        </p:nvCxnSpPr>
        <p:spPr bwMode="auto">
          <a:xfrm flipV="1">
            <a:off x="752475" y="5592766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24"/>
          <p:cNvCxnSpPr>
            <a:cxnSpLocks noChangeShapeType="1"/>
            <a:stCxn id="48" idx="0"/>
            <a:endCxn id="46" idx="5"/>
          </p:cNvCxnSpPr>
          <p:nvPr/>
        </p:nvCxnSpPr>
        <p:spPr bwMode="auto">
          <a:xfrm flipH="1" flipV="1">
            <a:off x="4279900" y="5594354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25"/>
          <p:cNvCxnSpPr>
            <a:cxnSpLocks noChangeShapeType="1"/>
            <a:stCxn id="47" idx="0"/>
            <a:endCxn id="46" idx="3"/>
          </p:cNvCxnSpPr>
          <p:nvPr/>
        </p:nvCxnSpPr>
        <p:spPr bwMode="auto">
          <a:xfrm flipV="1">
            <a:off x="3919538" y="5594354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26"/>
          <p:cNvCxnSpPr>
            <a:cxnSpLocks noChangeShapeType="1"/>
            <a:stCxn id="49" idx="7"/>
            <a:endCxn id="45" idx="3"/>
          </p:cNvCxnSpPr>
          <p:nvPr/>
        </p:nvCxnSpPr>
        <p:spPr bwMode="auto">
          <a:xfrm flipV="1">
            <a:off x="3233738" y="513874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27"/>
          <p:cNvCxnSpPr>
            <a:cxnSpLocks noChangeShapeType="1"/>
            <a:stCxn id="46" idx="1"/>
            <a:endCxn id="45" idx="5"/>
          </p:cNvCxnSpPr>
          <p:nvPr/>
        </p:nvCxnSpPr>
        <p:spPr bwMode="auto">
          <a:xfrm flipH="1" flipV="1">
            <a:off x="3756025" y="513874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1"/>
          <p:cNvCxnSpPr>
            <a:cxnSpLocks noChangeShapeType="1"/>
            <a:stCxn id="51" idx="0"/>
            <a:endCxn id="49" idx="5"/>
          </p:cNvCxnSpPr>
          <p:nvPr/>
        </p:nvCxnSpPr>
        <p:spPr bwMode="auto">
          <a:xfrm flipH="1" flipV="1">
            <a:off x="3233738" y="5594354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32"/>
          <p:cNvCxnSpPr>
            <a:cxnSpLocks noChangeShapeType="1"/>
            <a:stCxn id="50" idx="0"/>
            <a:endCxn id="49" idx="3"/>
          </p:cNvCxnSpPr>
          <p:nvPr/>
        </p:nvCxnSpPr>
        <p:spPr bwMode="auto">
          <a:xfrm flipV="1">
            <a:off x="2871788" y="5594354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4"/>
          <p:cNvCxnSpPr>
            <a:cxnSpLocks noChangeShapeType="1"/>
            <a:stCxn id="52" idx="5"/>
            <a:endCxn id="53" idx="1"/>
          </p:cNvCxnSpPr>
          <p:nvPr/>
        </p:nvCxnSpPr>
        <p:spPr bwMode="auto">
          <a:xfrm>
            <a:off x="4816475" y="4252916"/>
            <a:ext cx="191770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37"/>
          <p:cNvCxnSpPr>
            <a:cxnSpLocks noChangeShapeType="1"/>
            <a:stCxn id="53" idx="3"/>
            <a:endCxn id="54" idx="7"/>
          </p:cNvCxnSpPr>
          <p:nvPr/>
        </p:nvCxnSpPr>
        <p:spPr bwMode="auto">
          <a:xfrm flipH="1">
            <a:off x="5876925" y="4681541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38"/>
          <p:cNvCxnSpPr>
            <a:cxnSpLocks noChangeShapeType="1"/>
            <a:stCxn id="61" idx="1"/>
            <a:endCxn id="53" idx="5"/>
          </p:cNvCxnSpPr>
          <p:nvPr/>
        </p:nvCxnSpPr>
        <p:spPr bwMode="auto">
          <a:xfrm flipH="1" flipV="1">
            <a:off x="6937375" y="4681541"/>
            <a:ext cx="85725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43"/>
          <p:cNvCxnSpPr>
            <a:cxnSpLocks noChangeShapeType="1"/>
            <a:stCxn id="57" idx="0"/>
            <a:endCxn id="55" idx="5"/>
          </p:cNvCxnSpPr>
          <p:nvPr/>
        </p:nvCxnSpPr>
        <p:spPr bwMode="auto">
          <a:xfrm flipH="1" flipV="1">
            <a:off x="6400800" y="5594354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44"/>
          <p:cNvCxnSpPr>
            <a:cxnSpLocks noChangeShapeType="1"/>
            <a:stCxn id="56" idx="0"/>
            <a:endCxn id="55" idx="3"/>
          </p:cNvCxnSpPr>
          <p:nvPr/>
        </p:nvCxnSpPr>
        <p:spPr bwMode="auto">
          <a:xfrm flipV="1">
            <a:off x="6040438" y="5594354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45"/>
          <p:cNvCxnSpPr>
            <a:cxnSpLocks noChangeShapeType="1"/>
            <a:stCxn id="58" idx="7"/>
            <a:endCxn id="54" idx="3"/>
          </p:cNvCxnSpPr>
          <p:nvPr/>
        </p:nvCxnSpPr>
        <p:spPr bwMode="auto">
          <a:xfrm flipV="1">
            <a:off x="5354638" y="513874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46"/>
          <p:cNvCxnSpPr>
            <a:cxnSpLocks noChangeShapeType="1"/>
            <a:stCxn id="55" idx="1"/>
            <a:endCxn id="54" idx="5"/>
          </p:cNvCxnSpPr>
          <p:nvPr/>
        </p:nvCxnSpPr>
        <p:spPr bwMode="auto">
          <a:xfrm flipH="1" flipV="1">
            <a:off x="5876925" y="513874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50"/>
          <p:cNvCxnSpPr>
            <a:cxnSpLocks noChangeShapeType="1"/>
            <a:stCxn id="60" idx="0"/>
            <a:endCxn id="58" idx="5"/>
          </p:cNvCxnSpPr>
          <p:nvPr/>
        </p:nvCxnSpPr>
        <p:spPr bwMode="auto">
          <a:xfrm flipH="1" flipV="1">
            <a:off x="5354638" y="5594354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51"/>
          <p:cNvCxnSpPr>
            <a:cxnSpLocks noChangeShapeType="1"/>
            <a:stCxn id="59" idx="0"/>
            <a:endCxn id="58" idx="3"/>
          </p:cNvCxnSpPr>
          <p:nvPr/>
        </p:nvCxnSpPr>
        <p:spPr bwMode="auto">
          <a:xfrm flipV="1">
            <a:off x="4992688" y="5594354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56"/>
          <p:cNvCxnSpPr>
            <a:cxnSpLocks noChangeShapeType="1"/>
            <a:stCxn id="64" idx="0"/>
            <a:endCxn id="62" idx="5"/>
          </p:cNvCxnSpPr>
          <p:nvPr/>
        </p:nvCxnSpPr>
        <p:spPr bwMode="auto">
          <a:xfrm flipH="1" flipV="1">
            <a:off x="8520113" y="5595941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57"/>
          <p:cNvCxnSpPr>
            <a:cxnSpLocks noChangeShapeType="1"/>
            <a:stCxn id="63" idx="0"/>
            <a:endCxn id="62" idx="3"/>
          </p:cNvCxnSpPr>
          <p:nvPr/>
        </p:nvCxnSpPr>
        <p:spPr bwMode="auto">
          <a:xfrm flipV="1">
            <a:off x="8159750" y="5595941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58"/>
          <p:cNvCxnSpPr>
            <a:cxnSpLocks noChangeShapeType="1"/>
            <a:stCxn id="65" idx="7"/>
            <a:endCxn id="61" idx="3"/>
          </p:cNvCxnSpPr>
          <p:nvPr/>
        </p:nvCxnSpPr>
        <p:spPr bwMode="auto">
          <a:xfrm flipV="1">
            <a:off x="7473950" y="5140329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59"/>
          <p:cNvCxnSpPr>
            <a:cxnSpLocks noChangeShapeType="1"/>
            <a:stCxn id="62" idx="1"/>
            <a:endCxn id="61" idx="5"/>
          </p:cNvCxnSpPr>
          <p:nvPr/>
        </p:nvCxnSpPr>
        <p:spPr bwMode="auto">
          <a:xfrm flipH="1" flipV="1">
            <a:off x="7996238" y="5140329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63"/>
          <p:cNvCxnSpPr>
            <a:cxnSpLocks noChangeShapeType="1"/>
            <a:stCxn id="67" idx="0"/>
            <a:endCxn id="65" idx="5"/>
          </p:cNvCxnSpPr>
          <p:nvPr/>
        </p:nvCxnSpPr>
        <p:spPr bwMode="auto">
          <a:xfrm flipH="1" flipV="1">
            <a:off x="7473950" y="5595941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64"/>
          <p:cNvCxnSpPr>
            <a:cxnSpLocks noChangeShapeType="1"/>
            <a:stCxn id="66" idx="0"/>
            <a:endCxn id="65" idx="3"/>
          </p:cNvCxnSpPr>
          <p:nvPr/>
        </p:nvCxnSpPr>
        <p:spPr bwMode="auto">
          <a:xfrm flipV="1">
            <a:off x="7112000" y="5595941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2452688" y="4427541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8" name="Oval 7"/>
          <p:cNvSpPr>
            <a:spLocks noChangeArrowheads="1"/>
          </p:cNvSpPr>
          <p:nvPr/>
        </p:nvSpPr>
        <p:spPr bwMode="auto">
          <a:xfrm>
            <a:off x="1393825" y="48831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9" name="Oval 8"/>
          <p:cNvSpPr>
            <a:spLocks noChangeArrowheads="1"/>
          </p:cNvSpPr>
          <p:nvPr/>
        </p:nvSpPr>
        <p:spPr bwMode="auto">
          <a:xfrm>
            <a:off x="1916113" y="5338766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0" name="Rectangle 9"/>
          <p:cNvSpPr>
            <a:spLocks noChangeAspect="1" noChangeArrowheads="1"/>
          </p:cNvSpPr>
          <p:nvPr/>
        </p:nvSpPr>
        <p:spPr bwMode="auto">
          <a:xfrm>
            <a:off x="1697038" y="5851529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Rectangle 10"/>
          <p:cNvSpPr>
            <a:spLocks noChangeAspect="1" noChangeArrowheads="1"/>
          </p:cNvSpPr>
          <p:nvPr/>
        </p:nvSpPr>
        <p:spPr bwMode="auto">
          <a:xfrm>
            <a:off x="2217738" y="5851529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871538" y="5338766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3" name="Rectangle 16"/>
          <p:cNvSpPr>
            <a:spLocks noChangeAspect="1" noChangeArrowheads="1"/>
          </p:cNvSpPr>
          <p:nvPr/>
        </p:nvSpPr>
        <p:spPr bwMode="auto">
          <a:xfrm>
            <a:off x="649288" y="5851529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17"/>
          <p:cNvSpPr>
            <a:spLocks noChangeAspect="1" noChangeArrowheads="1"/>
          </p:cNvSpPr>
          <p:nvPr/>
        </p:nvSpPr>
        <p:spPr bwMode="auto">
          <a:xfrm>
            <a:off x="1171575" y="5851529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3513138" y="4884741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4035425" y="5340354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7" name="Rectangle 22"/>
          <p:cNvSpPr>
            <a:spLocks noChangeAspect="1" noChangeArrowheads="1"/>
          </p:cNvSpPr>
          <p:nvPr/>
        </p:nvSpPr>
        <p:spPr bwMode="auto">
          <a:xfrm>
            <a:off x="3816350" y="5853116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Rectangle 23"/>
          <p:cNvSpPr>
            <a:spLocks noChangeAspect="1" noChangeArrowheads="1"/>
          </p:cNvSpPr>
          <p:nvPr/>
        </p:nvSpPr>
        <p:spPr bwMode="auto">
          <a:xfrm>
            <a:off x="4337050" y="5853116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Oval 28"/>
          <p:cNvSpPr>
            <a:spLocks noChangeArrowheads="1"/>
          </p:cNvSpPr>
          <p:nvPr/>
        </p:nvSpPr>
        <p:spPr bwMode="auto">
          <a:xfrm>
            <a:off x="2990850" y="53403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0" name="Rectangle 29"/>
          <p:cNvSpPr>
            <a:spLocks noChangeAspect="1" noChangeArrowheads="1"/>
          </p:cNvSpPr>
          <p:nvPr/>
        </p:nvSpPr>
        <p:spPr bwMode="auto">
          <a:xfrm>
            <a:off x="2768600" y="5853116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Rectangle 30"/>
          <p:cNvSpPr>
            <a:spLocks noChangeAspect="1" noChangeArrowheads="1"/>
          </p:cNvSpPr>
          <p:nvPr/>
        </p:nvSpPr>
        <p:spPr bwMode="auto">
          <a:xfrm>
            <a:off x="3290888" y="5853116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4572000" y="4000504"/>
            <a:ext cx="287338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3" name="Oval 36"/>
          <p:cNvSpPr>
            <a:spLocks noChangeArrowheads="1"/>
          </p:cNvSpPr>
          <p:nvPr/>
        </p:nvSpPr>
        <p:spPr bwMode="auto">
          <a:xfrm>
            <a:off x="6692900" y="4429129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4" name="Oval 39"/>
          <p:cNvSpPr>
            <a:spLocks noChangeArrowheads="1"/>
          </p:cNvSpPr>
          <p:nvPr/>
        </p:nvSpPr>
        <p:spPr bwMode="auto">
          <a:xfrm>
            <a:off x="5634038" y="4884741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5" name="Oval 40"/>
          <p:cNvSpPr>
            <a:spLocks noChangeArrowheads="1"/>
          </p:cNvSpPr>
          <p:nvPr/>
        </p:nvSpPr>
        <p:spPr bwMode="auto">
          <a:xfrm>
            <a:off x="6156325" y="5340354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6" name="Rectangle 41"/>
          <p:cNvSpPr>
            <a:spLocks noChangeAspect="1" noChangeArrowheads="1"/>
          </p:cNvSpPr>
          <p:nvPr/>
        </p:nvSpPr>
        <p:spPr bwMode="auto">
          <a:xfrm>
            <a:off x="5937250" y="5853116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Rectangle 42"/>
          <p:cNvSpPr>
            <a:spLocks noChangeAspect="1" noChangeArrowheads="1"/>
          </p:cNvSpPr>
          <p:nvPr/>
        </p:nvSpPr>
        <p:spPr bwMode="auto">
          <a:xfrm>
            <a:off x="6457950" y="5853116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Oval 47"/>
          <p:cNvSpPr>
            <a:spLocks noChangeArrowheads="1"/>
          </p:cNvSpPr>
          <p:nvPr/>
        </p:nvSpPr>
        <p:spPr bwMode="auto">
          <a:xfrm>
            <a:off x="5111750" y="5340354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9" name="Rectangle 48"/>
          <p:cNvSpPr>
            <a:spLocks noChangeAspect="1" noChangeArrowheads="1"/>
          </p:cNvSpPr>
          <p:nvPr/>
        </p:nvSpPr>
        <p:spPr bwMode="auto">
          <a:xfrm>
            <a:off x="4889500" y="5853116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Rectangle 49"/>
          <p:cNvSpPr>
            <a:spLocks noChangeAspect="1" noChangeArrowheads="1"/>
          </p:cNvSpPr>
          <p:nvPr/>
        </p:nvSpPr>
        <p:spPr bwMode="auto">
          <a:xfrm>
            <a:off x="5411788" y="5853116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Oval 52"/>
          <p:cNvSpPr>
            <a:spLocks noChangeArrowheads="1"/>
          </p:cNvSpPr>
          <p:nvPr/>
        </p:nvSpPr>
        <p:spPr bwMode="auto">
          <a:xfrm>
            <a:off x="7753350" y="488632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2" name="Oval 53"/>
          <p:cNvSpPr>
            <a:spLocks noChangeArrowheads="1"/>
          </p:cNvSpPr>
          <p:nvPr/>
        </p:nvSpPr>
        <p:spPr bwMode="auto">
          <a:xfrm>
            <a:off x="8275638" y="5341941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3" name="Rectangle 54"/>
          <p:cNvSpPr>
            <a:spLocks noChangeAspect="1" noChangeArrowheads="1"/>
          </p:cNvSpPr>
          <p:nvPr/>
        </p:nvSpPr>
        <p:spPr bwMode="auto">
          <a:xfrm>
            <a:off x="8056563" y="5854704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55"/>
          <p:cNvSpPr>
            <a:spLocks noChangeAspect="1" noChangeArrowheads="1"/>
          </p:cNvSpPr>
          <p:nvPr/>
        </p:nvSpPr>
        <p:spPr bwMode="auto">
          <a:xfrm>
            <a:off x="8577263" y="5854704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Oval 60"/>
          <p:cNvSpPr>
            <a:spLocks noChangeArrowheads="1"/>
          </p:cNvSpPr>
          <p:nvPr/>
        </p:nvSpPr>
        <p:spPr bwMode="auto">
          <a:xfrm>
            <a:off x="7231063" y="5341941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16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6" name="Rectangle 61"/>
          <p:cNvSpPr>
            <a:spLocks noChangeAspect="1" noChangeArrowheads="1"/>
          </p:cNvSpPr>
          <p:nvPr/>
        </p:nvSpPr>
        <p:spPr bwMode="auto">
          <a:xfrm>
            <a:off x="7008813" y="5854704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ectangle 62"/>
          <p:cNvSpPr>
            <a:spLocks noChangeAspect="1" noChangeArrowheads="1"/>
          </p:cNvSpPr>
          <p:nvPr/>
        </p:nvSpPr>
        <p:spPr bwMode="auto">
          <a:xfrm>
            <a:off x="7531100" y="5854704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6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AutoShape 85"/>
          <p:cNvCxnSpPr>
            <a:cxnSpLocks noChangeShapeType="1"/>
          </p:cNvCxnSpPr>
          <p:nvPr/>
        </p:nvCxnSpPr>
        <p:spPr bwMode="auto">
          <a:xfrm rot="10800000">
            <a:off x="1619672" y="5229200"/>
            <a:ext cx="288036" cy="216024"/>
          </a:xfrm>
          <a:prstGeom prst="straightConnector1">
            <a:avLst/>
          </a:prstGeom>
          <a:noFill/>
          <a:ln w="12700">
            <a:solidFill>
              <a:schemeClr val="tx2"/>
            </a:solidFill>
            <a:prstDash val="lgDash"/>
            <a:round/>
            <a:headEnd type="triangle" w="med" len="med"/>
            <a:tailEnd type="none"/>
          </a:ln>
        </p:spPr>
      </p:cxnSp>
      <p:grpSp>
        <p:nvGrpSpPr>
          <p:cNvPr id="12377" name="그룹 169"/>
          <p:cNvGrpSpPr/>
          <p:nvPr/>
        </p:nvGrpSpPr>
        <p:grpSpPr>
          <a:xfrm>
            <a:off x="7076642" y="-28843"/>
            <a:ext cx="1549480" cy="1854699"/>
            <a:chOff x="7076642" y="-28843"/>
            <a:chExt cx="1549480" cy="1854699"/>
          </a:xfrm>
        </p:grpSpPr>
        <p:sp>
          <p:nvSpPr>
            <p:cNvPr id="12300" name="Freeform 12"/>
            <p:cNvSpPr>
              <a:spLocks/>
            </p:cNvSpPr>
            <p:nvPr/>
          </p:nvSpPr>
          <p:spPr bwMode="auto">
            <a:xfrm rot="19351136">
              <a:off x="7149874" y="-28843"/>
              <a:ext cx="1334479" cy="1854699"/>
            </a:xfrm>
            <a:custGeom>
              <a:avLst/>
              <a:gdLst/>
              <a:ahLst/>
              <a:cxnLst>
                <a:cxn ang="0">
                  <a:pos x="1155" y="737"/>
                </a:cxn>
                <a:cxn ang="0">
                  <a:pos x="1091" y="551"/>
                </a:cxn>
                <a:cxn ang="0">
                  <a:pos x="1053" y="463"/>
                </a:cxn>
                <a:cxn ang="0">
                  <a:pos x="1020" y="413"/>
                </a:cxn>
                <a:cxn ang="0">
                  <a:pos x="954" y="340"/>
                </a:cxn>
                <a:cxn ang="0">
                  <a:pos x="883" y="257"/>
                </a:cxn>
                <a:cxn ang="0">
                  <a:pos x="844" y="186"/>
                </a:cxn>
                <a:cxn ang="0">
                  <a:pos x="821" y="149"/>
                </a:cxn>
                <a:cxn ang="0">
                  <a:pos x="766" y="106"/>
                </a:cxn>
                <a:cxn ang="0">
                  <a:pos x="710" y="80"/>
                </a:cxn>
                <a:cxn ang="0">
                  <a:pos x="662" y="66"/>
                </a:cxn>
                <a:cxn ang="0">
                  <a:pos x="623" y="60"/>
                </a:cxn>
                <a:cxn ang="0">
                  <a:pos x="571" y="43"/>
                </a:cxn>
                <a:cxn ang="0">
                  <a:pos x="512" y="19"/>
                </a:cxn>
                <a:cxn ang="0">
                  <a:pos x="460" y="1"/>
                </a:cxn>
                <a:cxn ang="0">
                  <a:pos x="421" y="4"/>
                </a:cxn>
                <a:cxn ang="0">
                  <a:pos x="397" y="33"/>
                </a:cxn>
                <a:cxn ang="0">
                  <a:pos x="403" y="101"/>
                </a:cxn>
                <a:cxn ang="0">
                  <a:pos x="442" y="170"/>
                </a:cxn>
                <a:cxn ang="0">
                  <a:pos x="502" y="215"/>
                </a:cxn>
                <a:cxn ang="0">
                  <a:pos x="566" y="247"/>
                </a:cxn>
                <a:cxn ang="0">
                  <a:pos x="610" y="264"/>
                </a:cxn>
                <a:cxn ang="0">
                  <a:pos x="663" y="314"/>
                </a:cxn>
                <a:cxn ang="0">
                  <a:pos x="690" y="382"/>
                </a:cxn>
                <a:cxn ang="0">
                  <a:pos x="652" y="381"/>
                </a:cxn>
                <a:cxn ang="0">
                  <a:pos x="538" y="397"/>
                </a:cxn>
                <a:cxn ang="0">
                  <a:pos x="448" y="379"/>
                </a:cxn>
                <a:cxn ang="0">
                  <a:pos x="342" y="368"/>
                </a:cxn>
                <a:cxn ang="0">
                  <a:pos x="235" y="366"/>
                </a:cxn>
                <a:cxn ang="0">
                  <a:pos x="162" y="372"/>
                </a:cxn>
                <a:cxn ang="0">
                  <a:pos x="120" y="410"/>
                </a:cxn>
                <a:cxn ang="0">
                  <a:pos x="106" y="485"/>
                </a:cxn>
                <a:cxn ang="0">
                  <a:pos x="128" y="584"/>
                </a:cxn>
                <a:cxn ang="0">
                  <a:pos x="93" y="600"/>
                </a:cxn>
                <a:cxn ang="0">
                  <a:pos x="16" y="643"/>
                </a:cxn>
                <a:cxn ang="0">
                  <a:pos x="3" y="748"/>
                </a:cxn>
                <a:cxn ang="0">
                  <a:pos x="41" y="824"/>
                </a:cxn>
                <a:cxn ang="0">
                  <a:pos x="70" y="857"/>
                </a:cxn>
                <a:cxn ang="0">
                  <a:pos x="67" y="918"/>
                </a:cxn>
                <a:cxn ang="0">
                  <a:pos x="97" y="998"/>
                </a:cxn>
                <a:cxn ang="0">
                  <a:pos x="128" y="1025"/>
                </a:cxn>
                <a:cxn ang="0">
                  <a:pos x="144" y="1067"/>
                </a:cxn>
                <a:cxn ang="0">
                  <a:pos x="159" y="1144"/>
                </a:cxn>
                <a:cxn ang="0">
                  <a:pos x="193" y="1234"/>
                </a:cxn>
                <a:cxn ang="0">
                  <a:pos x="240" y="1271"/>
                </a:cxn>
                <a:cxn ang="0">
                  <a:pos x="304" y="1316"/>
                </a:cxn>
                <a:cxn ang="0">
                  <a:pos x="379" y="1368"/>
                </a:cxn>
                <a:cxn ang="0">
                  <a:pos x="449" y="1417"/>
                </a:cxn>
                <a:cxn ang="0">
                  <a:pos x="506" y="1455"/>
                </a:cxn>
                <a:cxn ang="0">
                  <a:pos x="561" y="1484"/>
                </a:cxn>
                <a:cxn ang="0">
                  <a:pos x="612" y="1506"/>
                </a:cxn>
                <a:cxn ang="0">
                  <a:pos x="664" y="1522"/>
                </a:cxn>
                <a:cxn ang="0">
                  <a:pos x="746" y="1594"/>
                </a:cxn>
                <a:cxn ang="0">
                  <a:pos x="807" y="1753"/>
                </a:cxn>
                <a:cxn ang="0">
                  <a:pos x="845" y="1886"/>
                </a:cxn>
                <a:cxn ang="0">
                  <a:pos x="863" y="1965"/>
                </a:cxn>
                <a:cxn ang="0">
                  <a:pos x="1405" y="1698"/>
                </a:cxn>
                <a:cxn ang="0">
                  <a:pos x="1340" y="1527"/>
                </a:cxn>
                <a:cxn ang="0">
                  <a:pos x="1254" y="1290"/>
                </a:cxn>
                <a:cxn ang="0">
                  <a:pos x="1189" y="1099"/>
                </a:cxn>
                <a:cxn ang="0">
                  <a:pos x="1185" y="970"/>
                </a:cxn>
              </a:cxnLst>
              <a:rect l="0" t="0" r="r" b="b"/>
              <a:pathLst>
                <a:path w="1415" h="1968">
                  <a:moveTo>
                    <a:pt x="1186" y="878"/>
                  </a:moveTo>
                  <a:lnTo>
                    <a:pt x="1179" y="835"/>
                  </a:lnTo>
                  <a:lnTo>
                    <a:pt x="1169" y="788"/>
                  </a:lnTo>
                  <a:lnTo>
                    <a:pt x="1155" y="737"/>
                  </a:lnTo>
                  <a:lnTo>
                    <a:pt x="1140" y="687"/>
                  </a:lnTo>
                  <a:lnTo>
                    <a:pt x="1124" y="637"/>
                  </a:lnTo>
                  <a:lnTo>
                    <a:pt x="1108" y="591"/>
                  </a:lnTo>
                  <a:lnTo>
                    <a:pt x="1091" y="551"/>
                  </a:lnTo>
                  <a:lnTo>
                    <a:pt x="1078" y="517"/>
                  </a:lnTo>
                  <a:lnTo>
                    <a:pt x="1067" y="494"/>
                  </a:lnTo>
                  <a:lnTo>
                    <a:pt x="1059" y="477"/>
                  </a:lnTo>
                  <a:lnTo>
                    <a:pt x="1053" y="463"/>
                  </a:lnTo>
                  <a:lnTo>
                    <a:pt x="1048" y="451"/>
                  </a:lnTo>
                  <a:lnTo>
                    <a:pt x="1041" y="441"/>
                  </a:lnTo>
                  <a:lnTo>
                    <a:pt x="1033" y="428"/>
                  </a:lnTo>
                  <a:lnTo>
                    <a:pt x="1020" y="413"/>
                  </a:lnTo>
                  <a:lnTo>
                    <a:pt x="1003" y="393"/>
                  </a:lnTo>
                  <a:lnTo>
                    <a:pt x="988" y="376"/>
                  </a:lnTo>
                  <a:lnTo>
                    <a:pt x="972" y="358"/>
                  </a:lnTo>
                  <a:lnTo>
                    <a:pt x="954" y="340"/>
                  </a:lnTo>
                  <a:lnTo>
                    <a:pt x="936" y="320"/>
                  </a:lnTo>
                  <a:lnTo>
                    <a:pt x="918" y="299"/>
                  </a:lnTo>
                  <a:lnTo>
                    <a:pt x="899" y="278"/>
                  </a:lnTo>
                  <a:lnTo>
                    <a:pt x="883" y="257"/>
                  </a:lnTo>
                  <a:lnTo>
                    <a:pt x="868" y="234"/>
                  </a:lnTo>
                  <a:lnTo>
                    <a:pt x="857" y="213"/>
                  </a:lnTo>
                  <a:lnTo>
                    <a:pt x="850" y="198"/>
                  </a:lnTo>
                  <a:lnTo>
                    <a:pt x="844" y="186"/>
                  </a:lnTo>
                  <a:lnTo>
                    <a:pt x="840" y="177"/>
                  </a:lnTo>
                  <a:lnTo>
                    <a:pt x="836" y="169"/>
                  </a:lnTo>
                  <a:lnTo>
                    <a:pt x="830" y="160"/>
                  </a:lnTo>
                  <a:lnTo>
                    <a:pt x="821" y="149"/>
                  </a:lnTo>
                  <a:lnTo>
                    <a:pt x="807" y="137"/>
                  </a:lnTo>
                  <a:lnTo>
                    <a:pt x="793" y="125"/>
                  </a:lnTo>
                  <a:lnTo>
                    <a:pt x="779" y="115"/>
                  </a:lnTo>
                  <a:lnTo>
                    <a:pt x="766" y="106"/>
                  </a:lnTo>
                  <a:lnTo>
                    <a:pt x="752" y="98"/>
                  </a:lnTo>
                  <a:lnTo>
                    <a:pt x="738" y="91"/>
                  </a:lnTo>
                  <a:lnTo>
                    <a:pt x="724" y="85"/>
                  </a:lnTo>
                  <a:lnTo>
                    <a:pt x="710" y="80"/>
                  </a:lnTo>
                  <a:lnTo>
                    <a:pt x="698" y="76"/>
                  </a:lnTo>
                  <a:lnTo>
                    <a:pt x="685" y="72"/>
                  </a:lnTo>
                  <a:lnTo>
                    <a:pt x="673" y="69"/>
                  </a:lnTo>
                  <a:lnTo>
                    <a:pt x="662" y="66"/>
                  </a:lnTo>
                  <a:lnTo>
                    <a:pt x="650" y="64"/>
                  </a:lnTo>
                  <a:lnTo>
                    <a:pt x="641" y="63"/>
                  </a:lnTo>
                  <a:lnTo>
                    <a:pt x="632" y="62"/>
                  </a:lnTo>
                  <a:lnTo>
                    <a:pt x="623" y="60"/>
                  </a:lnTo>
                  <a:lnTo>
                    <a:pt x="616" y="58"/>
                  </a:lnTo>
                  <a:lnTo>
                    <a:pt x="601" y="55"/>
                  </a:lnTo>
                  <a:lnTo>
                    <a:pt x="586" y="49"/>
                  </a:lnTo>
                  <a:lnTo>
                    <a:pt x="571" y="43"/>
                  </a:lnTo>
                  <a:lnTo>
                    <a:pt x="556" y="38"/>
                  </a:lnTo>
                  <a:lnTo>
                    <a:pt x="541" y="32"/>
                  </a:lnTo>
                  <a:lnTo>
                    <a:pt x="526" y="25"/>
                  </a:lnTo>
                  <a:lnTo>
                    <a:pt x="512" y="19"/>
                  </a:lnTo>
                  <a:lnTo>
                    <a:pt x="498" y="13"/>
                  </a:lnTo>
                  <a:lnTo>
                    <a:pt x="485" y="9"/>
                  </a:lnTo>
                  <a:lnTo>
                    <a:pt x="472" y="4"/>
                  </a:lnTo>
                  <a:lnTo>
                    <a:pt x="460" y="1"/>
                  </a:lnTo>
                  <a:lnTo>
                    <a:pt x="449" y="0"/>
                  </a:lnTo>
                  <a:lnTo>
                    <a:pt x="439" y="0"/>
                  </a:lnTo>
                  <a:lnTo>
                    <a:pt x="429" y="1"/>
                  </a:lnTo>
                  <a:lnTo>
                    <a:pt x="421" y="4"/>
                  </a:lnTo>
                  <a:lnTo>
                    <a:pt x="414" y="10"/>
                  </a:lnTo>
                  <a:lnTo>
                    <a:pt x="407" y="17"/>
                  </a:lnTo>
                  <a:lnTo>
                    <a:pt x="402" y="25"/>
                  </a:lnTo>
                  <a:lnTo>
                    <a:pt x="397" y="33"/>
                  </a:lnTo>
                  <a:lnTo>
                    <a:pt x="394" y="45"/>
                  </a:lnTo>
                  <a:lnTo>
                    <a:pt x="394" y="58"/>
                  </a:lnTo>
                  <a:lnTo>
                    <a:pt x="397" y="77"/>
                  </a:lnTo>
                  <a:lnTo>
                    <a:pt x="403" y="101"/>
                  </a:lnTo>
                  <a:lnTo>
                    <a:pt x="414" y="131"/>
                  </a:lnTo>
                  <a:lnTo>
                    <a:pt x="421" y="145"/>
                  </a:lnTo>
                  <a:lnTo>
                    <a:pt x="430" y="157"/>
                  </a:lnTo>
                  <a:lnTo>
                    <a:pt x="442" y="170"/>
                  </a:lnTo>
                  <a:lnTo>
                    <a:pt x="456" y="183"/>
                  </a:lnTo>
                  <a:lnTo>
                    <a:pt x="470" y="194"/>
                  </a:lnTo>
                  <a:lnTo>
                    <a:pt x="486" y="205"/>
                  </a:lnTo>
                  <a:lnTo>
                    <a:pt x="502" y="215"/>
                  </a:lnTo>
                  <a:lnTo>
                    <a:pt x="519" y="224"/>
                  </a:lnTo>
                  <a:lnTo>
                    <a:pt x="535" y="232"/>
                  </a:lnTo>
                  <a:lnTo>
                    <a:pt x="551" y="240"/>
                  </a:lnTo>
                  <a:lnTo>
                    <a:pt x="566" y="247"/>
                  </a:lnTo>
                  <a:lnTo>
                    <a:pt x="580" y="253"/>
                  </a:lnTo>
                  <a:lnTo>
                    <a:pt x="592" y="258"/>
                  </a:lnTo>
                  <a:lnTo>
                    <a:pt x="602" y="261"/>
                  </a:lnTo>
                  <a:lnTo>
                    <a:pt x="610" y="264"/>
                  </a:lnTo>
                  <a:lnTo>
                    <a:pt x="616" y="265"/>
                  </a:lnTo>
                  <a:lnTo>
                    <a:pt x="633" y="274"/>
                  </a:lnTo>
                  <a:lnTo>
                    <a:pt x="649" y="291"/>
                  </a:lnTo>
                  <a:lnTo>
                    <a:pt x="663" y="314"/>
                  </a:lnTo>
                  <a:lnTo>
                    <a:pt x="675" y="338"/>
                  </a:lnTo>
                  <a:lnTo>
                    <a:pt x="683" y="360"/>
                  </a:lnTo>
                  <a:lnTo>
                    <a:pt x="688" y="376"/>
                  </a:lnTo>
                  <a:lnTo>
                    <a:pt x="690" y="382"/>
                  </a:lnTo>
                  <a:lnTo>
                    <a:pt x="687" y="374"/>
                  </a:lnTo>
                  <a:lnTo>
                    <a:pt x="682" y="372"/>
                  </a:lnTo>
                  <a:lnTo>
                    <a:pt x="669" y="375"/>
                  </a:lnTo>
                  <a:lnTo>
                    <a:pt x="652" y="381"/>
                  </a:lnTo>
                  <a:lnTo>
                    <a:pt x="627" y="388"/>
                  </a:lnTo>
                  <a:lnTo>
                    <a:pt x="601" y="394"/>
                  </a:lnTo>
                  <a:lnTo>
                    <a:pt x="570" y="398"/>
                  </a:lnTo>
                  <a:lnTo>
                    <a:pt x="538" y="397"/>
                  </a:lnTo>
                  <a:lnTo>
                    <a:pt x="504" y="390"/>
                  </a:lnTo>
                  <a:lnTo>
                    <a:pt x="488" y="386"/>
                  </a:lnTo>
                  <a:lnTo>
                    <a:pt x="470" y="382"/>
                  </a:lnTo>
                  <a:lnTo>
                    <a:pt x="448" y="379"/>
                  </a:lnTo>
                  <a:lnTo>
                    <a:pt x="424" y="375"/>
                  </a:lnTo>
                  <a:lnTo>
                    <a:pt x="397" y="373"/>
                  </a:lnTo>
                  <a:lnTo>
                    <a:pt x="369" y="371"/>
                  </a:lnTo>
                  <a:lnTo>
                    <a:pt x="342" y="368"/>
                  </a:lnTo>
                  <a:lnTo>
                    <a:pt x="314" y="367"/>
                  </a:lnTo>
                  <a:lnTo>
                    <a:pt x="287" y="366"/>
                  </a:lnTo>
                  <a:lnTo>
                    <a:pt x="260" y="366"/>
                  </a:lnTo>
                  <a:lnTo>
                    <a:pt x="235" y="366"/>
                  </a:lnTo>
                  <a:lnTo>
                    <a:pt x="212" y="366"/>
                  </a:lnTo>
                  <a:lnTo>
                    <a:pt x="192" y="367"/>
                  </a:lnTo>
                  <a:lnTo>
                    <a:pt x="175" y="370"/>
                  </a:lnTo>
                  <a:lnTo>
                    <a:pt x="162" y="372"/>
                  </a:lnTo>
                  <a:lnTo>
                    <a:pt x="153" y="374"/>
                  </a:lnTo>
                  <a:lnTo>
                    <a:pt x="140" y="382"/>
                  </a:lnTo>
                  <a:lnTo>
                    <a:pt x="130" y="395"/>
                  </a:lnTo>
                  <a:lnTo>
                    <a:pt x="120" y="410"/>
                  </a:lnTo>
                  <a:lnTo>
                    <a:pt x="111" y="427"/>
                  </a:lnTo>
                  <a:lnTo>
                    <a:pt x="107" y="446"/>
                  </a:lnTo>
                  <a:lnTo>
                    <a:pt x="105" y="465"/>
                  </a:lnTo>
                  <a:lnTo>
                    <a:pt x="106" y="485"/>
                  </a:lnTo>
                  <a:lnTo>
                    <a:pt x="111" y="502"/>
                  </a:lnTo>
                  <a:lnTo>
                    <a:pt x="120" y="530"/>
                  </a:lnTo>
                  <a:lnTo>
                    <a:pt x="125" y="560"/>
                  </a:lnTo>
                  <a:lnTo>
                    <a:pt x="128" y="584"/>
                  </a:lnTo>
                  <a:lnTo>
                    <a:pt x="129" y="593"/>
                  </a:lnTo>
                  <a:lnTo>
                    <a:pt x="124" y="594"/>
                  </a:lnTo>
                  <a:lnTo>
                    <a:pt x="111" y="597"/>
                  </a:lnTo>
                  <a:lnTo>
                    <a:pt x="93" y="600"/>
                  </a:lnTo>
                  <a:lnTo>
                    <a:pt x="72" y="607"/>
                  </a:lnTo>
                  <a:lnTo>
                    <a:pt x="52" y="616"/>
                  </a:lnTo>
                  <a:lnTo>
                    <a:pt x="32" y="628"/>
                  </a:lnTo>
                  <a:lnTo>
                    <a:pt x="16" y="643"/>
                  </a:lnTo>
                  <a:lnTo>
                    <a:pt x="8" y="660"/>
                  </a:lnTo>
                  <a:lnTo>
                    <a:pt x="1" y="693"/>
                  </a:lnTo>
                  <a:lnTo>
                    <a:pt x="0" y="721"/>
                  </a:lnTo>
                  <a:lnTo>
                    <a:pt x="3" y="748"/>
                  </a:lnTo>
                  <a:lnTo>
                    <a:pt x="14" y="782"/>
                  </a:lnTo>
                  <a:lnTo>
                    <a:pt x="22" y="799"/>
                  </a:lnTo>
                  <a:lnTo>
                    <a:pt x="31" y="813"/>
                  </a:lnTo>
                  <a:lnTo>
                    <a:pt x="41" y="824"/>
                  </a:lnTo>
                  <a:lnTo>
                    <a:pt x="50" y="833"/>
                  </a:lnTo>
                  <a:lnTo>
                    <a:pt x="60" y="841"/>
                  </a:lnTo>
                  <a:lnTo>
                    <a:pt x="67" y="849"/>
                  </a:lnTo>
                  <a:lnTo>
                    <a:pt x="70" y="857"/>
                  </a:lnTo>
                  <a:lnTo>
                    <a:pt x="69" y="866"/>
                  </a:lnTo>
                  <a:lnTo>
                    <a:pt x="67" y="879"/>
                  </a:lnTo>
                  <a:lnTo>
                    <a:pt x="65" y="897"/>
                  </a:lnTo>
                  <a:lnTo>
                    <a:pt x="67" y="918"/>
                  </a:lnTo>
                  <a:lnTo>
                    <a:pt x="71" y="940"/>
                  </a:lnTo>
                  <a:lnTo>
                    <a:pt x="77" y="962"/>
                  </a:lnTo>
                  <a:lnTo>
                    <a:pt x="85" y="982"/>
                  </a:lnTo>
                  <a:lnTo>
                    <a:pt x="97" y="998"/>
                  </a:lnTo>
                  <a:lnTo>
                    <a:pt x="110" y="1009"/>
                  </a:lnTo>
                  <a:lnTo>
                    <a:pt x="117" y="1014"/>
                  </a:lnTo>
                  <a:lnTo>
                    <a:pt x="123" y="1020"/>
                  </a:lnTo>
                  <a:lnTo>
                    <a:pt x="128" y="1025"/>
                  </a:lnTo>
                  <a:lnTo>
                    <a:pt x="132" y="1033"/>
                  </a:lnTo>
                  <a:lnTo>
                    <a:pt x="137" y="1044"/>
                  </a:lnTo>
                  <a:lnTo>
                    <a:pt x="140" y="1054"/>
                  </a:lnTo>
                  <a:lnTo>
                    <a:pt x="144" y="1067"/>
                  </a:lnTo>
                  <a:lnTo>
                    <a:pt x="147" y="1082"/>
                  </a:lnTo>
                  <a:lnTo>
                    <a:pt x="151" y="1099"/>
                  </a:lnTo>
                  <a:lnTo>
                    <a:pt x="154" y="1121"/>
                  </a:lnTo>
                  <a:lnTo>
                    <a:pt x="159" y="1144"/>
                  </a:lnTo>
                  <a:lnTo>
                    <a:pt x="166" y="1168"/>
                  </a:lnTo>
                  <a:lnTo>
                    <a:pt x="173" y="1193"/>
                  </a:lnTo>
                  <a:lnTo>
                    <a:pt x="182" y="1214"/>
                  </a:lnTo>
                  <a:lnTo>
                    <a:pt x="193" y="1234"/>
                  </a:lnTo>
                  <a:lnTo>
                    <a:pt x="207" y="1248"/>
                  </a:lnTo>
                  <a:lnTo>
                    <a:pt x="216" y="1255"/>
                  </a:lnTo>
                  <a:lnTo>
                    <a:pt x="227" y="1262"/>
                  </a:lnTo>
                  <a:lnTo>
                    <a:pt x="240" y="1271"/>
                  </a:lnTo>
                  <a:lnTo>
                    <a:pt x="254" y="1281"/>
                  </a:lnTo>
                  <a:lnTo>
                    <a:pt x="270" y="1292"/>
                  </a:lnTo>
                  <a:lnTo>
                    <a:pt x="287" y="1303"/>
                  </a:lnTo>
                  <a:lnTo>
                    <a:pt x="304" y="1316"/>
                  </a:lnTo>
                  <a:lnTo>
                    <a:pt x="322" y="1329"/>
                  </a:lnTo>
                  <a:lnTo>
                    <a:pt x="341" y="1341"/>
                  </a:lnTo>
                  <a:lnTo>
                    <a:pt x="360" y="1355"/>
                  </a:lnTo>
                  <a:lnTo>
                    <a:pt x="379" y="1368"/>
                  </a:lnTo>
                  <a:lnTo>
                    <a:pt x="397" y="1380"/>
                  </a:lnTo>
                  <a:lnTo>
                    <a:pt x="415" y="1393"/>
                  </a:lnTo>
                  <a:lnTo>
                    <a:pt x="433" y="1406"/>
                  </a:lnTo>
                  <a:lnTo>
                    <a:pt x="449" y="1417"/>
                  </a:lnTo>
                  <a:lnTo>
                    <a:pt x="464" y="1428"/>
                  </a:lnTo>
                  <a:lnTo>
                    <a:pt x="479" y="1438"/>
                  </a:lnTo>
                  <a:lnTo>
                    <a:pt x="493" y="1447"/>
                  </a:lnTo>
                  <a:lnTo>
                    <a:pt x="506" y="1455"/>
                  </a:lnTo>
                  <a:lnTo>
                    <a:pt x="520" y="1463"/>
                  </a:lnTo>
                  <a:lnTo>
                    <a:pt x="534" y="1471"/>
                  </a:lnTo>
                  <a:lnTo>
                    <a:pt x="547" y="1478"/>
                  </a:lnTo>
                  <a:lnTo>
                    <a:pt x="561" y="1484"/>
                  </a:lnTo>
                  <a:lnTo>
                    <a:pt x="573" y="1490"/>
                  </a:lnTo>
                  <a:lnTo>
                    <a:pt x="586" y="1496"/>
                  </a:lnTo>
                  <a:lnTo>
                    <a:pt x="600" y="1501"/>
                  </a:lnTo>
                  <a:lnTo>
                    <a:pt x="612" y="1506"/>
                  </a:lnTo>
                  <a:lnTo>
                    <a:pt x="625" y="1511"/>
                  </a:lnTo>
                  <a:lnTo>
                    <a:pt x="638" y="1514"/>
                  </a:lnTo>
                  <a:lnTo>
                    <a:pt x="650" y="1519"/>
                  </a:lnTo>
                  <a:lnTo>
                    <a:pt x="664" y="1522"/>
                  </a:lnTo>
                  <a:lnTo>
                    <a:pt x="677" y="1526"/>
                  </a:lnTo>
                  <a:lnTo>
                    <a:pt x="702" y="1538"/>
                  </a:lnTo>
                  <a:lnTo>
                    <a:pt x="725" y="1562"/>
                  </a:lnTo>
                  <a:lnTo>
                    <a:pt x="746" y="1594"/>
                  </a:lnTo>
                  <a:lnTo>
                    <a:pt x="764" y="1630"/>
                  </a:lnTo>
                  <a:lnTo>
                    <a:pt x="781" y="1671"/>
                  </a:lnTo>
                  <a:lnTo>
                    <a:pt x="794" y="1713"/>
                  </a:lnTo>
                  <a:lnTo>
                    <a:pt x="807" y="1753"/>
                  </a:lnTo>
                  <a:lnTo>
                    <a:pt x="817" y="1790"/>
                  </a:lnTo>
                  <a:lnTo>
                    <a:pt x="828" y="1823"/>
                  </a:lnTo>
                  <a:lnTo>
                    <a:pt x="837" y="1856"/>
                  </a:lnTo>
                  <a:lnTo>
                    <a:pt x="845" y="1886"/>
                  </a:lnTo>
                  <a:lnTo>
                    <a:pt x="852" y="1913"/>
                  </a:lnTo>
                  <a:lnTo>
                    <a:pt x="857" y="1936"/>
                  </a:lnTo>
                  <a:lnTo>
                    <a:pt x="861" y="1953"/>
                  </a:lnTo>
                  <a:lnTo>
                    <a:pt x="863" y="1965"/>
                  </a:lnTo>
                  <a:lnTo>
                    <a:pt x="865" y="1968"/>
                  </a:lnTo>
                  <a:lnTo>
                    <a:pt x="1415" y="1725"/>
                  </a:lnTo>
                  <a:lnTo>
                    <a:pt x="1413" y="1718"/>
                  </a:lnTo>
                  <a:lnTo>
                    <a:pt x="1405" y="1698"/>
                  </a:lnTo>
                  <a:lnTo>
                    <a:pt x="1393" y="1667"/>
                  </a:lnTo>
                  <a:lnTo>
                    <a:pt x="1378" y="1628"/>
                  </a:lnTo>
                  <a:lnTo>
                    <a:pt x="1361" y="1580"/>
                  </a:lnTo>
                  <a:lnTo>
                    <a:pt x="1340" y="1527"/>
                  </a:lnTo>
                  <a:lnTo>
                    <a:pt x="1319" y="1469"/>
                  </a:lnTo>
                  <a:lnTo>
                    <a:pt x="1298" y="1409"/>
                  </a:lnTo>
                  <a:lnTo>
                    <a:pt x="1276" y="1349"/>
                  </a:lnTo>
                  <a:lnTo>
                    <a:pt x="1254" y="1290"/>
                  </a:lnTo>
                  <a:lnTo>
                    <a:pt x="1234" y="1234"/>
                  </a:lnTo>
                  <a:lnTo>
                    <a:pt x="1216" y="1182"/>
                  </a:lnTo>
                  <a:lnTo>
                    <a:pt x="1201" y="1136"/>
                  </a:lnTo>
                  <a:lnTo>
                    <a:pt x="1189" y="1099"/>
                  </a:lnTo>
                  <a:lnTo>
                    <a:pt x="1181" y="1071"/>
                  </a:lnTo>
                  <a:lnTo>
                    <a:pt x="1179" y="1055"/>
                  </a:lnTo>
                  <a:lnTo>
                    <a:pt x="1180" y="1015"/>
                  </a:lnTo>
                  <a:lnTo>
                    <a:pt x="1185" y="970"/>
                  </a:lnTo>
                  <a:lnTo>
                    <a:pt x="1187" y="925"/>
                  </a:lnTo>
                  <a:lnTo>
                    <a:pt x="1186" y="8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01" name="Freeform 13"/>
            <p:cNvSpPr>
              <a:spLocks/>
            </p:cNvSpPr>
            <p:nvPr/>
          </p:nvSpPr>
          <p:spPr bwMode="auto">
            <a:xfrm rot="19351136">
              <a:off x="7196755" y="279644"/>
              <a:ext cx="791640" cy="912271"/>
            </a:xfrm>
            <a:custGeom>
              <a:avLst/>
              <a:gdLst/>
              <a:ahLst/>
              <a:cxnLst>
                <a:cxn ang="0">
                  <a:pos x="823" y="432"/>
                </a:cxn>
                <a:cxn ang="0">
                  <a:pos x="795" y="360"/>
                </a:cxn>
                <a:cxn ang="0">
                  <a:pos x="757" y="297"/>
                </a:cxn>
                <a:cxn ang="0">
                  <a:pos x="709" y="242"/>
                </a:cxn>
                <a:cxn ang="0">
                  <a:pos x="651" y="197"/>
                </a:cxn>
                <a:cxn ang="0">
                  <a:pos x="588" y="161"/>
                </a:cxn>
                <a:cxn ang="0">
                  <a:pos x="518" y="138"/>
                </a:cxn>
                <a:cxn ang="0">
                  <a:pos x="445" y="126"/>
                </a:cxn>
                <a:cxn ang="0">
                  <a:pos x="407" y="124"/>
                </a:cxn>
                <a:cxn ang="0">
                  <a:pos x="407" y="119"/>
                </a:cxn>
                <a:cxn ang="0">
                  <a:pos x="405" y="109"/>
                </a:cxn>
                <a:cxn ang="0">
                  <a:pos x="391" y="99"/>
                </a:cxn>
                <a:cxn ang="0">
                  <a:pos x="378" y="99"/>
                </a:cxn>
                <a:cxn ang="0">
                  <a:pos x="372" y="100"/>
                </a:cxn>
                <a:cxn ang="0">
                  <a:pos x="365" y="77"/>
                </a:cxn>
                <a:cxn ang="0">
                  <a:pos x="388" y="57"/>
                </a:cxn>
                <a:cxn ang="0">
                  <a:pos x="393" y="32"/>
                </a:cxn>
                <a:cxn ang="0">
                  <a:pos x="385" y="16"/>
                </a:cxn>
                <a:cxn ang="0">
                  <a:pos x="368" y="4"/>
                </a:cxn>
                <a:cxn ang="0">
                  <a:pos x="346" y="0"/>
                </a:cxn>
                <a:cxn ang="0">
                  <a:pos x="320" y="1"/>
                </a:cxn>
                <a:cxn ang="0">
                  <a:pos x="296" y="9"/>
                </a:cxn>
                <a:cxn ang="0">
                  <a:pos x="276" y="21"/>
                </a:cxn>
                <a:cxn ang="0">
                  <a:pos x="266" y="38"/>
                </a:cxn>
                <a:cxn ang="0">
                  <a:pos x="263" y="56"/>
                </a:cxn>
                <a:cxn ang="0">
                  <a:pos x="268" y="68"/>
                </a:cxn>
                <a:cxn ang="0">
                  <a:pos x="278" y="77"/>
                </a:cxn>
                <a:cxn ang="0">
                  <a:pos x="291" y="84"/>
                </a:cxn>
                <a:cxn ang="0">
                  <a:pos x="307" y="88"/>
                </a:cxn>
                <a:cxn ang="0">
                  <a:pos x="306" y="111"/>
                </a:cxn>
                <a:cxn ang="0">
                  <a:pos x="296" y="115"/>
                </a:cxn>
                <a:cxn ang="0">
                  <a:pos x="283" y="121"/>
                </a:cxn>
                <a:cxn ang="0">
                  <a:pos x="276" y="137"/>
                </a:cxn>
                <a:cxn ang="0">
                  <a:pos x="277" y="147"/>
                </a:cxn>
                <a:cxn ang="0">
                  <a:pos x="278" y="149"/>
                </a:cxn>
                <a:cxn ang="0">
                  <a:pos x="244" y="164"/>
                </a:cxn>
                <a:cxn ang="0">
                  <a:pos x="179" y="201"/>
                </a:cxn>
                <a:cxn ang="0">
                  <a:pos x="123" y="249"/>
                </a:cxn>
                <a:cxn ang="0">
                  <a:pos x="76" y="305"/>
                </a:cxn>
                <a:cxn ang="0">
                  <a:pos x="39" y="368"/>
                </a:cxn>
                <a:cxn ang="0">
                  <a:pos x="13" y="436"/>
                </a:cxn>
                <a:cxn ang="0">
                  <a:pos x="1" y="510"/>
                </a:cxn>
                <a:cxn ang="0">
                  <a:pos x="1" y="586"/>
                </a:cxn>
                <a:cxn ang="0">
                  <a:pos x="17" y="666"/>
                </a:cxn>
                <a:cxn ang="0">
                  <a:pos x="48" y="744"/>
                </a:cxn>
                <a:cxn ang="0">
                  <a:pos x="93" y="812"/>
                </a:cxn>
                <a:cxn ang="0">
                  <a:pos x="150" y="870"/>
                </a:cxn>
                <a:cxn ang="0">
                  <a:pos x="216" y="915"/>
                </a:cxn>
                <a:cxn ang="0">
                  <a:pos x="291" y="947"/>
                </a:cxn>
                <a:cxn ang="0">
                  <a:pos x="370" y="964"/>
                </a:cxn>
                <a:cxn ang="0">
                  <a:pos x="453" y="965"/>
                </a:cxn>
                <a:cxn ang="0">
                  <a:pos x="537" y="949"/>
                </a:cxn>
                <a:cxn ang="0">
                  <a:pos x="616" y="918"/>
                </a:cxn>
                <a:cxn ang="0">
                  <a:pos x="684" y="873"/>
                </a:cxn>
                <a:cxn ang="0">
                  <a:pos x="741" y="816"/>
                </a:cxn>
                <a:cxn ang="0">
                  <a:pos x="787" y="750"/>
                </a:cxn>
                <a:cxn ang="0">
                  <a:pos x="820" y="675"/>
                </a:cxn>
                <a:cxn ang="0">
                  <a:pos x="837" y="595"/>
                </a:cxn>
                <a:cxn ang="0">
                  <a:pos x="838" y="512"/>
                </a:cxn>
              </a:cxnLst>
              <a:rect l="0" t="0" r="r" b="b"/>
              <a:pathLst>
                <a:path w="839" h="968">
                  <a:moveTo>
                    <a:pt x="832" y="470"/>
                  </a:moveTo>
                  <a:lnTo>
                    <a:pt x="823" y="432"/>
                  </a:lnTo>
                  <a:lnTo>
                    <a:pt x="811" y="395"/>
                  </a:lnTo>
                  <a:lnTo>
                    <a:pt x="795" y="360"/>
                  </a:lnTo>
                  <a:lnTo>
                    <a:pt x="778" y="328"/>
                  </a:lnTo>
                  <a:lnTo>
                    <a:pt x="757" y="297"/>
                  </a:lnTo>
                  <a:lnTo>
                    <a:pt x="734" y="268"/>
                  </a:lnTo>
                  <a:lnTo>
                    <a:pt x="709" y="242"/>
                  </a:lnTo>
                  <a:lnTo>
                    <a:pt x="681" y="217"/>
                  </a:lnTo>
                  <a:lnTo>
                    <a:pt x="651" y="197"/>
                  </a:lnTo>
                  <a:lnTo>
                    <a:pt x="620" y="177"/>
                  </a:lnTo>
                  <a:lnTo>
                    <a:pt x="588" y="161"/>
                  </a:lnTo>
                  <a:lnTo>
                    <a:pt x="554" y="148"/>
                  </a:lnTo>
                  <a:lnTo>
                    <a:pt x="518" y="138"/>
                  </a:lnTo>
                  <a:lnTo>
                    <a:pt x="482" y="131"/>
                  </a:lnTo>
                  <a:lnTo>
                    <a:pt x="445" y="126"/>
                  </a:lnTo>
                  <a:lnTo>
                    <a:pt x="407" y="126"/>
                  </a:lnTo>
                  <a:lnTo>
                    <a:pt x="407" y="124"/>
                  </a:lnTo>
                  <a:lnTo>
                    <a:pt x="407" y="122"/>
                  </a:lnTo>
                  <a:lnTo>
                    <a:pt x="407" y="119"/>
                  </a:lnTo>
                  <a:lnTo>
                    <a:pt x="407" y="117"/>
                  </a:lnTo>
                  <a:lnTo>
                    <a:pt x="405" y="109"/>
                  </a:lnTo>
                  <a:lnTo>
                    <a:pt x="399" y="102"/>
                  </a:lnTo>
                  <a:lnTo>
                    <a:pt x="391" y="99"/>
                  </a:lnTo>
                  <a:lnTo>
                    <a:pt x="382" y="99"/>
                  </a:lnTo>
                  <a:lnTo>
                    <a:pt x="378" y="99"/>
                  </a:lnTo>
                  <a:lnTo>
                    <a:pt x="375" y="99"/>
                  </a:lnTo>
                  <a:lnTo>
                    <a:pt x="372" y="100"/>
                  </a:lnTo>
                  <a:lnTo>
                    <a:pt x="368" y="100"/>
                  </a:lnTo>
                  <a:lnTo>
                    <a:pt x="365" y="77"/>
                  </a:lnTo>
                  <a:lnTo>
                    <a:pt x="377" y="68"/>
                  </a:lnTo>
                  <a:lnTo>
                    <a:pt x="388" y="57"/>
                  </a:lnTo>
                  <a:lnTo>
                    <a:pt x="392" y="45"/>
                  </a:lnTo>
                  <a:lnTo>
                    <a:pt x="393" y="32"/>
                  </a:lnTo>
                  <a:lnTo>
                    <a:pt x="390" y="24"/>
                  </a:lnTo>
                  <a:lnTo>
                    <a:pt x="385" y="16"/>
                  </a:lnTo>
                  <a:lnTo>
                    <a:pt x="377" y="10"/>
                  </a:lnTo>
                  <a:lnTo>
                    <a:pt x="368" y="4"/>
                  </a:lnTo>
                  <a:lnTo>
                    <a:pt x="358" y="1"/>
                  </a:lnTo>
                  <a:lnTo>
                    <a:pt x="346" y="0"/>
                  </a:lnTo>
                  <a:lnTo>
                    <a:pt x="332" y="0"/>
                  </a:lnTo>
                  <a:lnTo>
                    <a:pt x="320" y="1"/>
                  </a:lnTo>
                  <a:lnTo>
                    <a:pt x="307" y="4"/>
                  </a:lnTo>
                  <a:lnTo>
                    <a:pt x="296" y="9"/>
                  </a:lnTo>
                  <a:lnTo>
                    <a:pt x="285" y="15"/>
                  </a:lnTo>
                  <a:lnTo>
                    <a:pt x="276" y="21"/>
                  </a:lnTo>
                  <a:lnTo>
                    <a:pt x="270" y="30"/>
                  </a:lnTo>
                  <a:lnTo>
                    <a:pt x="266" y="38"/>
                  </a:lnTo>
                  <a:lnTo>
                    <a:pt x="263" y="47"/>
                  </a:lnTo>
                  <a:lnTo>
                    <a:pt x="263" y="56"/>
                  </a:lnTo>
                  <a:lnTo>
                    <a:pt x="266" y="62"/>
                  </a:lnTo>
                  <a:lnTo>
                    <a:pt x="268" y="68"/>
                  </a:lnTo>
                  <a:lnTo>
                    <a:pt x="273" y="73"/>
                  </a:lnTo>
                  <a:lnTo>
                    <a:pt x="278" y="77"/>
                  </a:lnTo>
                  <a:lnTo>
                    <a:pt x="284" y="81"/>
                  </a:lnTo>
                  <a:lnTo>
                    <a:pt x="291" y="84"/>
                  </a:lnTo>
                  <a:lnTo>
                    <a:pt x="299" y="87"/>
                  </a:lnTo>
                  <a:lnTo>
                    <a:pt x="307" y="88"/>
                  </a:lnTo>
                  <a:lnTo>
                    <a:pt x="311" y="110"/>
                  </a:lnTo>
                  <a:lnTo>
                    <a:pt x="306" y="111"/>
                  </a:lnTo>
                  <a:lnTo>
                    <a:pt x="300" y="113"/>
                  </a:lnTo>
                  <a:lnTo>
                    <a:pt x="296" y="115"/>
                  </a:lnTo>
                  <a:lnTo>
                    <a:pt x="290" y="116"/>
                  </a:lnTo>
                  <a:lnTo>
                    <a:pt x="283" y="121"/>
                  </a:lnTo>
                  <a:lnTo>
                    <a:pt x="277" y="129"/>
                  </a:lnTo>
                  <a:lnTo>
                    <a:pt x="276" y="137"/>
                  </a:lnTo>
                  <a:lnTo>
                    <a:pt x="277" y="146"/>
                  </a:lnTo>
                  <a:lnTo>
                    <a:pt x="277" y="147"/>
                  </a:lnTo>
                  <a:lnTo>
                    <a:pt x="278" y="148"/>
                  </a:lnTo>
                  <a:lnTo>
                    <a:pt x="278" y="149"/>
                  </a:lnTo>
                  <a:lnTo>
                    <a:pt x="279" y="151"/>
                  </a:lnTo>
                  <a:lnTo>
                    <a:pt x="244" y="164"/>
                  </a:lnTo>
                  <a:lnTo>
                    <a:pt x="210" y="182"/>
                  </a:lnTo>
                  <a:lnTo>
                    <a:pt x="179" y="201"/>
                  </a:lnTo>
                  <a:lnTo>
                    <a:pt x="150" y="224"/>
                  </a:lnTo>
                  <a:lnTo>
                    <a:pt x="123" y="249"/>
                  </a:lnTo>
                  <a:lnTo>
                    <a:pt x="99" y="276"/>
                  </a:lnTo>
                  <a:lnTo>
                    <a:pt x="76" y="305"/>
                  </a:lnTo>
                  <a:lnTo>
                    <a:pt x="56" y="335"/>
                  </a:lnTo>
                  <a:lnTo>
                    <a:pt x="39" y="368"/>
                  </a:lnTo>
                  <a:lnTo>
                    <a:pt x="25" y="402"/>
                  </a:lnTo>
                  <a:lnTo>
                    <a:pt x="13" y="436"/>
                  </a:lnTo>
                  <a:lnTo>
                    <a:pt x="5" y="473"/>
                  </a:lnTo>
                  <a:lnTo>
                    <a:pt x="1" y="510"/>
                  </a:lnTo>
                  <a:lnTo>
                    <a:pt x="0" y="547"/>
                  </a:lnTo>
                  <a:lnTo>
                    <a:pt x="1" y="586"/>
                  </a:lnTo>
                  <a:lnTo>
                    <a:pt x="7" y="624"/>
                  </a:lnTo>
                  <a:lnTo>
                    <a:pt x="17" y="666"/>
                  </a:lnTo>
                  <a:lnTo>
                    <a:pt x="31" y="706"/>
                  </a:lnTo>
                  <a:lnTo>
                    <a:pt x="48" y="744"/>
                  </a:lnTo>
                  <a:lnTo>
                    <a:pt x="69" y="779"/>
                  </a:lnTo>
                  <a:lnTo>
                    <a:pt x="93" y="812"/>
                  </a:lnTo>
                  <a:lnTo>
                    <a:pt x="121" y="842"/>
                  </a:lnTo>
                  <a:lnTo>
                    <a:pt x="150" y="870"/>
                  </a:lnTo>
                  <a:lnTo>
                    <a:pt x="183" y="894"/>
                  </a:lnTo>
                  <a:lnTo>
                    <a:pt x="216" y="915"/>
                  </a:lnTo>
                  <a:lnTo>
                    <a:pt x="253" y="933"/>
                  </a:lnTo>
                  <a:lnTo>
                    <a:pt x="291" y="947"/>
                  </a:lnTo>
                  <a:lnTo>
                    <a:pt x="330" y="957"/>
                  </a:lnTo>
                  <a:lnTo>
                    <a:pt x="370" y="964"/>
                  </a:lnTo>
                  <a:lnTo>
                    <a:pt x="412" y="968"/>
                  </a:lnTo>
                  <a:lnTo>
                    <a:pt x="453" y="965"/>
                  </a:lnTo>
                  <a:lnTo>
                    <a:pt x="496" y="960"/>
                  </a:lnTo>
                  <a:lnTo>
                    <a:pt x="537" y="949"/>
                  </a:lnTo>
                  <a:lnTo>
                    <a:pt x="578" y="935"/>
                  </a:lnTo>
                  <a:lnTo>
                    <a:pt x="616" y="918"/>
                  </a:lnTo>
                  <a:lnTo>
                    <a:pt x="651" y="897"/>
                  </a:lnTo>
                  <a:lnTo>
                    <a:pt x="684" y="873"/>
                  </a:lnTo>
                  <a:lnTo>
                    <a:pt x="715" y="846"/>
                  </a:lnTo>
                  <a:lnTo>
                    <a:pt x="741" y="816"/>
                  </a:lnTo>
                  <a:lnTo>
                    <a:pt x="767" y="783"/>
                  </a:lnTo>
                  <a:lnTo>
                    <a:pt x="787" y="750"/>
                  </a:lnTo>
                  <a:lnTo>
                    <a:pt x="805" y="713"/>
                  </a:lnTo>
                  <a:lnTo>
                    <a:pt x="820" y="675"/>
                  </a:lnTo>
                  <a:lnTo>
                    <a:pt x="830" y="636"/>
                  </a:lnTo>
                  <a:lnTo>
                    <a:pt x="837" y="595"/>
                  </a:lnTo>
                  <a:lnTo>
                    <a:pt x="839" y="554"/>
                  </a:lnTo>
                  <a:lnTo>
                    <a:pt x="838" y="512"/>
                  </a:lnTo>
                  <a:lnTo>
                    <a:pt x="832" y="4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02" name="Freeform 14"/>
            <p:cNvSpPr>
              <a:spLocks/>
            </p:cNvSpPr>
            <p:nvPr/>
          </p:nvSpPr>
          <p:spPr bwMode="auto">
            <a:xfrm rot="19351136">
              <a:off x="7272389" y="836090"/>
              <a:ext cx="33927" cy="24503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20" y="3"/>
                </a:cxn>
                <a:cxn ang="0">
                  <a:pos x="18" y="3"/>
                </a:cxn>
                <a:cxn ang="0">
                  <a:pos x="15" y="3"/>
                </a:cxn>
                <a:cxn ang="0">
                  <a:pos x="11" y="4"/>
                </a:cxn>
                <a:cxn ang="0">
                  <a:pos x="9" y="10"/>
                </a:cxn>
                <a:cxn ang="0">
                  <a:pos x="6" y="14"/>
                </a:cxn>
                <a:cxn ang="0">
                  <a:pos x="3" y="20"/>
                </a:cxn>
                <a:cxn ang="0">
                  <a:pos x="0" y="26"/>
                </a:cxn>
                <a:cxn ang="0">
                  <a:pos x="5" y="27"/>
                </a:cxn>
                <a:cxn ang="0">
                  <a:pos x="10" y="27"/>
                </a:cxn>
                <a:cxn ang="0">
                  <a:pos x="15" y="27"/>
                </a:cxn>
                <a:cxn ang="0">
                  <a:pos x="22" y="27"/>
                </a:cxn>
                <a:cxn ang="0">
                  <a:pos x="25" y="20"/>
                </a:cxn>
                <a:cxn ang="0">
                  <a:pos x="28" y="13"/>
                </a:cxn>
                <a:cxn ang="0">
                  <a:pos x="32" y="6"/>
                </a:cxn>
                <a:cxn ang="0">
                  <a:pos x="36" y="0"/>
                </a:cxn>
                <a:cxn ang="0">
                  <a:pos x="30" y="2"/>
                </a:cxn>
                <a:cxn ang="0">
                  <a:pos x="26" y="2"/>
                </a:cxn>
                <a:cxn ang="0">
                  <a:pos x="22" y="3"/>
                </a:cxn>
                <a:cxn ang="0">
                  <a:pos x="21" y="3"/>
                </a:cxn>
              </a:cxnLst>
              <a:rect l="0" t="0" r="r" b="b"/>
              <a:pathLst>
                <a:path w="36" h="27">
                  <a:moveTo>
                    <a:pt x="21" y="3"/>
                  </a:moveTo>
                  <a:lnTo>
                    <a:pt x="20" y="3"/>
                  </a:lnTo>
                  <a:lnTo>
                    <a:pt x="18" y="3"/>
                  </a:lnTo>
                  <a:lnTo>
                    <a:pt x="15" y="3"/>
                  </a:lnTo>
                  <a:lnTo>
                    <a:pt x="11" y="4"/>
                  </a:lnTo>
                  <a:lnTo>
                    <a:pt x="9" y="10"/>
                  </a:lnTo>
                  <a:lnTo>
                    <a:pt x="6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5" y="27"/>
                  </a:lnTo>
                  <a:lnTo>
                    <a:pt x="10" y="27"/>
                  </a:lnTo>
                  <a:lnTo>
                    <a:pt x="15" y="27"/>
                  </a:lnTo>
                  <a:lnTo>
                    <a:pt x="22" y="27"/>
                  </a:lnTo>
                  <a:lnTo>
                    <a:pt x="25" y="20"/>
                  </a:lnTo>
                  <a:lnTo>
                    <a:pt x="28" y="13"/>
                  </a:lnTo>
                  <a:lnTo>
                    <a:pt x="32" y="6"/>
                  </a:lnTo>
                  <a:lnTo>
                    <a:pt x="36" y="0"/>
                  </a:lnTo>
                  <a:lnTo>
                    <a:pt x="30" y="2"/>
                  </a:lnTo>
                  <a:lnTo>
                    <a:pt x="26" y="2"/>
                  </a:lnTo>
                  <a:lnTo>
                    <a:pt x="22" y="3"/>
                  </a:lnTo>
                  <a:lnTo>
                    <a:pt x="21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03" name="Freeform 15"/>
            <p:cNvSpPr>
              <a:spLocks/>
            </p:cNvSpPr>
            <p:nvPr/>
          </p:nvSpPr>
          <p:spPr bwMode="auto">
            <a:xfrm rot="19351136">
              <a:off x="7441689" y="370826"/>
              <a:ext cx="522106" cy="710590"/>
            </a:xfrm>
            <a:custGeom>
              <a:avLst/>
              <a:gdLst/>
              <a:ahLst/>
              <a:cxnLst>
                <a:cxn ang="0">
                  <a:pos x="539" y="271"/>
                </a:cxn>
                <a:cxn ang="0">
                  <a:pos x="512" y="201"/>
                </a:cxn>
                <a:cxn ang="0">
                  <a:pos x="470" y="139"/>
                </a:cxn>
                <a:cxn ang="0">
                  <a:pos x="420" y="88"/>
                </a:cxn>
                <a:cxn ang="0">
                  <a:pos x="360" y="47"/>
                </a:cxn>
                <a:cxn ang="0">
                  <a:pos x="293" y="18"/>
                </a:cxn>
                <a:cxn ang="0">
                  <a:pos x="222" y="2"/>
                </a:cxn>
                <a:cxn ang="0">
                  <a:pos x="147" y="1"/>
                </a:cxn>
                <a:cxn ang="0">
                  <a:pos x="94" y="9"/>
                </a:cxn>
                <a:cxn ang="0">
                  <a:pos x="66" y="17"/>
                </a:cxn>
                <a:cxn ang="0">
                  <a:pos x="40" y="27"/>
                </a:cxn>
                <a:cxn ang="0">
                  <a:pos x="13" y="38"/>
                </a:cxn>
                <a:cxn ang="0">
                  <a:pos x="4" y="48"/>
                </a:cxn>
                <a:cxn ang="0">
                  <a:pos x="10" y="56"/>
                </a:cxn>
                <a:cxn ang="0">
                  <a:pos x="23" y="55"/>
                </a:cxn>
                <a:cxn ang="0">
                  <a:pos x="48" y="45"/>
                </a:cxn>
                <a:cxn ang="0">
                  <a:pos x="73" y="36"/>
                </a:cxn>
                <a:cxn ang="0">
                  <a:pos x="98" y="29"/>
                </a:cxn>
                <a:cxn ang="0">
                  <a:pos x="148" y="22"/>
                </a:cxn>
                <a:cxn ang="0">
                  <a:pos x="219" y="23"/>
                </a:cxn>
                <a:cxn ang="0">
                  <a:pos x="287" y="37"/>
                </a:cxn>
                <a:cxn ang="0">
                  <a:pos x="351" y="65"/>
                </a:cxn>
                <a:cxn ang="0">
                  <a:pos x="407" y="104"/>
                </a:cxn>
                <a:cxn ang="0">
                  <a:pos x="455" y="152"/>
                </a:cxn>
                <a:cxn ang="0">
                  <a:pos x="493" y="211"/>
                </a:cxn>
                <a:cxn ang="0">
                  <a:pos x="521" y="277"/>
                </a:cxn>
                <a:cxn ang="0">
                  <a:pos x="534" y="348"/>
                </a:cxn>
                <a:cxn ang="0">
                  <a:pos x="532" y="420"/>
                </a:cxn>
                <a:cxn ang="0">
                  <a:pos x="519" y="488"/>
                </a:cxn>
                <a:cxn ang="0">
                  <a:pos x="491" y="550"/>
                </a:cxn>
                <a:cxn ang="0">
                  <a:pos x="452" y="606"/>
                </a:cxn>
                <a:cxn ang="0">
                  <a:pos x="403" y="655"/>
                </a:cxn>
                <a:cxn ang="0">
                  <a:pos x="345" y="694"/>
                </a:cxn>
                <a:cxn ang="0">
                  <a:pos x="279" y="720"/>
                </a:cxn>
                <a:cxn ang="0">
                  <a:pos x="235" y="731"/>
                </a:cxn>
                <a:cxn ang="0">
                  <a:pos x="219" y="733"/>
                </a:cxn>
                <a:cxn ang="0">
                  <a:pos x="211" y="734"/>
                </a:cxn>
                <a:cxn ang="0">
                  <a:pos x="212" y="735"/>
                </a:cxn>
                <a:cxn ang="0">
                  <a:pos x="212" y="740"/>
                </a:cxn>
                <a:cxn ang="0">
                  <a:pos x="212" y="749"/>
                </a:cxn>
                <a:cxn ang="0">
                  <a:pos x="217" y="754"/>
                </a:cxn>
                <a:cxn ang="0">
                  <a:pos x="225" y="753"/>
                </a:cxn>
                <a:cxn ang="0">
                  <a:pos x="234" y="750"/>
                </a:cxn>
                <a:cxn ang="0">
                  <a:pos x="242" y="749"/>
                </a:cxn>
                <a:cxn ang="0">
                  <a:pos x="285" y="740"/>
                </a:cxn>
                <a:cxn ang="0">
                  <a:pos x="354" y="711"/>
                </a:cxn>
                <a:cxn ang="0">
                  <a:pos x="415" y="671"/>
                </a:cxn>
                <a:cxn ang="0">
                  <a:pos x="467" y="620"/>
                </a:cxn>
                <a:cxn ang="0">
                  <a:pos x="508" y="560"/>
                </a:cxn>
                <a:cxn ang="0">
                  <a:pos x="537" y="493"/>
                </a:cxn>
                <a:cxn ang="0">
                  <a:pos x="553" y="422"/>
                </a:cxn>
                <a:cxn ang="0">
                  <a:pos x="554" y="347"/>
                </a:cxn>
              </a:cxnLst>
              <a:rect l="0" t="0" r="r" b="b"/>
              <a:pathLst>
                <a:path w="555" h="754">
                  <a:moveTo>
                    <a:pt x="549" y="309"/>
                  </a:moveTo>
                  <a:lnTo>
                    <a:pt x="539" y="271"/>
                  </a:lnTo>
                  <a:lnTo>
                    <a:pt x="527" y="235"/>
                  </a:lnTo>
                  <a:lnTo>
                    <a:pt x="512" y="201"/>
                  </a:lnTo>
                  <a:lnTo>
                    <a:pt x="492" y="169"/>
                  </a:lnTo>
                  <a:lnTo>
                    <a:pt x="470" y="139"/>
                  </a:lnTo>
                  <a:lnTo>
                    <a:pt x="446" y="112"/>
                  </a:lnTo>
                  <a:lnTo>
                    <a:pt x="420" y="88"/>
                  </a:lnTo>
                  <a:lnTo>
                    <a:pt x="391" y="66"/>
                  </a:lnTo>
                  <a:lnTo>
                    <a:pt x="360" y="47"/>
                  </a:lnTo>
                  <a:lnTo>
                    <a:pt x="327" y="31"/>
                  </a:lnTo>
                  <a:lnTo>
                    <a:pt x="293" y="18"/>
                  </a:lnTo>
                  <a:lnTo>
                    <a:pt x="258" y="8"/>
                  </a:lnTo>
                  <a:lnTo>
                    <a:pt x="222" y="2"/>
                  </a:lnTo>
                  <a:lnTo>
                    <a:pt x="185" y="0"/>
                  </a:lnTo>
                  <a:lnTo>
                    <a:pt x="147" y="1"/>
                  </a:lnTo>
                  <a:lnTo>
                    <a:pt x="109" y="7"/>
                  </a:lnTo>
                  <a:lnTo>
                    <a:pt x="94" y="9"/>
                  </a:lnTo>
                  <a:lnTo>
                    <a:pt x="80" y="13"/>
                  </a:lnTo>
                  <a:lnTo>
                    <a:pt x="66" y="17"/>
                  </a:lnTo>
                  <a:lnTo>
                    <a:pt x="52" y="22"/>
                  </a:lnTo>
                  <a:lnTo>
                    <a:pt x="40" y="27"/>
                  </a:lnTo>
                  <a:lnTo>
                    <a:pt x="26" y="32"/>
                  </a:lnTo>
                  <a:lnTo>
                    <a:pt x="13" y="38"/>
                  </a:lnTo>
                  <a:lnTo>
                    <a:pt x="0" y="45"/>
                  </a:lnTo>
                  <a:lnTo>
                    <a:pt x="4" y="48"/>
                  </a:lnTo>
                  <a:lnTo>
                    <a:pt x="6" y="53"/>
                  </a:lnTo>
                  <a:lnTo>
                    <a:pt x="10" y="56"/>
                  </a:lnTo>
                  <a:lnTo>
                    <a:pt x="12" y="61"/>
                  </a:lnTo>
                  <a:lnTo>
                    <a:pt x="23" y="55"/>
                  </a:lnTo>
                  <a:lnTo>
                    <a:pt x="36" y="50"/>
                  </a:lnTo>
                  <a:lnTo>
                    <a:pt x="48" y="45"/>
                  </a:lnTo>
                  <a:lnTo>
                    <a:pt x="60" y="40"/>
                  </a:lnTo>
                  <a:lnTo>
                    <a:pt x="73" y="36"/>
                  </a:lnTo>
                  <a:lnTo>
                    <a:pt x="86" y="32"/>
                  </a:lnTo>
                  <a:lnTo>
                    <a:pt x="98" y="29"/>
                  </a:lnTo>
                  <a:lnTo>
                    <a:pt x="112" y="27"/>
                  </a:lnTo>
                  <a:lnTo>
                    <a:pt x="148" y="22"/>
                  </a:lnTo>
                  <a:lnTo>
                    <a:pt x="185" y="21"/>
                  </a:lnTo>
                  <a:lnTo>
                    <a:pt x="219" y="23"/>
                  </a:lnTo>
                  <a:lnTo>
                    <a:pt x="254" y="28"/>
                  </a:lnTo>
                  <a:lnTo>
                    <a:pt x="287" y="37"/>
                  </a:lnTo>
                  <a:lnTo>
                    <a:pt x="319" y="50"/>
                  </a:lnTo>
                  <a:lnTo>
                    <a:pt x="351" y="65"/>
                  </a:lnTo>
                  <a:lnTo>
                    <a:pt x="379" y="83"/>
                  </a:lnTo>
                  <a:lnTo>
                    <a:pt x="407" y="104"/>
                  </a:lnTo>
                  <a:lnTo>
                    <a:pt x="432" y="127"/>
                  </a:lnTo>
                  <a:lnTo>
                    <a:pt x="455" y="152"/>
                  </a:lnTo>
                  <a:lnTo>
                    <a:pt x="476" y="180"/>
                  </a:lnTo>
                  <a:lnTo>
                    <a:pt x="493" y="211"/>
                  </a:lnTo>
                  <a:lnTo>
                    <a:pt x="508" y="243"/>
                  </a:lnTo>
                  <a:lnTo>
                    <a:pt x="521" y="277"/>
                  </a:lnTo>
                  <a:lnTo>
                    <a:pt x="529" y="312"/>
                  </a:lnTo>
                  <a:lnTo>
                    <a:pt x="534" y="348"/>
                  </a:lnTo>
                  <a:lnTo>
                    <a:pt x="535" y="384"/>
                  </a:lnTo>
                  <a:lnTo>
                    <a:pt x="532" y="420"/>
                  </a:lnTo>
                  <a:lnTo>
                    <a:pt x="528" y="454"/>
                  </a:lnTo>
                  <a:lnTo>
                    <a:pt x="519" y="488"/>
                  </a:lnTo>
                  <a:lnTo>
                    <a:pt x="506" y="519"/>
                  </a:lnTo>
                  <a:lnTo>
                    <a:pt x="491" y="550"/>
                  </a:lnTo>
                  <a:lnTo>
                    <a:pt x="473" y="580"/>
                  </a:lnTo>
                  <a:lnTo>
                    <a:pt x="452" y="606"/>
                  </a:lnTo>
                  <a:lnTo>
                    <a:pt x="429" y="632"/>
                  </a:lnTo>
                  <a:lnTo>
                    <a:pt x="403" y="655"/>
                  </a:lnTo>
                  <a:lnTo>
                    <a:pt x="376" y="675"/>
                  </a:lnTo>
                  <a:lnTo>
                    <a:pt x="345" y="694"/>
                  </a:lnTo>
                  <a:lnTo>
                    <a:pt x="313" y="709"/>
                  </a:lnTo>
                  <a:lnTo>
                    <a:pt x="279" y="720"/>
                  </a:lnTo>
                  <a:lnTo>
                    <a:pt x="243" y="730"/>
                  </a:lnTo>
                  <a:lnTo>
                    <a:pt x="235" y="731"/>
                  </a:lnTo>
                  <a:lnTo>
                    <a:pt x="227" y="732"/>
                  </a:lnTo>
                  <a:lnTo>
                    <a:pt x="219" y="733"/>
                  </a:lnTo>
                  <a:lnTo>
                    <a:pt x="211" y="734"/>
                  </a:lnTo>
                  <a:lnTo>
                    <a:pt x="211" y="734"/>
                  </a:lnTo>
                  <a:lnTo>
                    <a:pt x="212" y="735"/>
                  </a:lnTo>
                  <a:lnTo>
                    <a:pt x="212" y="735"/>
                  </a:lnTo>
                  <a:lnTo>
                    <a:pt x="212" y="736"/>
                  </a:lnTo>
                  <a:lnTo>
                    <a:pt x="212" y="740"/>
                  </a:lnTo>
                  <a:lnTo>
                    <a:pt x="212" y="745"/>
                  </a:lnTo>
                  <a:lnTo>
                    <a:pt x="212" y="749"/>
                  </a:lnTo>
                  <a:lnTo>
                    <a:pt x="212" y="754"/>
                  </a:lnTo>
                  <a:lnTo>
                    <a:pt x="217" y="754"/>
                  </a:lnTo>
                  <a:lnTo>
                    <a:pt x="222" y="753"/>
                  </a:lnTo>
                  <a:lnTo>
                    <a:pt x="225" y="753"/>
                  </a:lnTo>
                  <a:lnTo>
                    <a:pt x="230" y="751"/>
                  </a:lnTo>
                  <a:lnTo>
                    <a:pt x="234" y="750"/>
                  </a:lnTo>
                  <a:lnTo>
                    <a:pt x="239" y="750"/>
                  </a:lnTo>
                  <a:lnTo>
                    <a:pt x="242" y="749"/>
                  </a:lnTo>
                  <a:lnTo>
                    <a:pt x="247" y="749"/>
                  </a:lnTo>
                  <a:lnTo>
                    <a:pt x="285" y="740"/>
                  </a:lnTo>
                  <a:lnTo>
                    <a:pt x="321" y="727"/>
                  </a:lnTo>
                  <a:lnTo>
                    <a:pt x="354" y="711"/>
                  </a:lnTo>
                  <a:lnTo>
                    <a:pt x="386" y="693"/>
                  </a:lnTo>
                  <a:lnTo>
                    <a:pt x="415" y="671"/>
                  </a:lnTo>
                  <a:lnTo>
                    <a:pt x="443" y="647"/>
                  </a:lnTo>
                  <a:lnTo>
                    <a:pt x="467" y="620"/>
                  </a:lnTo>
                  <a:lnTo>
                    <a:pt x="490" y="591"/>
                  </a:lnTo>
                  <a:lnTo>
                    <a:pt x="508" y="560"/>
                  </a:lnTo>
                  <a:lnTo>
                    <a:pt x="524" y="528"/>
                  </a:lnTo>
                  <a:lnTo>
                    <a:pt x="537" y="493"/>
                  </a:lnTo>
                  <a:lnTo>
                    <a:pt x="546" y="459"/>
                  </a:lnTo>
                  <a:lnTo>
                    <a:pt x="553" y="422"/>
                  </a:lnTo>
                  <a:lnTo>
                    <a:pt x="555" y="385"/>
                  </a:lnTo>
                  <a:lnTo>
                    <a:pt x="554" y="347"/>
                  </a:lnTo>
                  <a:lnTo>
                    <a:pt x="549" y="3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04" name="Freeform 16"/>
            <p:cNvSpPr>
              <a:spLocks/>
            </p:cNvSpPr>
            <p:nvPr/>
          </p:nvSpPr>
          <p:spPr bwMode="auto">
            <a:xfrm rot="19351136">
              <a:off x="7287696" y="820093"/>
              <a:ext cx="33927" cy="2827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0" y="1"/>
                </a:cxn>
                <a:cxn ang="0">
                  <a:pos x="25" y="1"/>
                </a:cxn>
                <a:cxn ang="0">
                  <a:pos x="19" y="2"/>
                </a:cxn>
                <a:cxn ang="0">
                  <a:pos x="14" y="3"/>
                </a:cxn>
                <a:cxn ang="0">
                  <a:pos x="10" y="9"/>
                </a:cxn>
                <a:cxn ang="0">
                  <a:pos x="6" y="16"/>
                </a:cxn>
                <a:cxn ang="0">
                  <a:pos x="3" y="23"/>
                </a:cxn>
                <a:cxn ang="0">
                  <a:pos x="0" y="30"/>
                </a:cxn>
                <a:cxn ang="0">
                  <a:pos x="5" y="30"/>
                </a:cxn>
                <a:cxn ang="0">
                  <a:pos x="10" y="30"/>
                </a:cxn>
                <a:cxn ang="0">
                  <a:pos x="14" y="30"/>
                </a:cxn>
                <a:cxn ang="0">
                  <a:pos x="20" y="30"/>
                </a:cxn>
                <a:cxn ang="0">
                  <a:pos x="23" y="22"/>
                </a:cxn>
                <a:cxn ang="0">
                  <a:pos x="28" y="15"/>
                </a:cxn>
                <a:cxn ang="0">
                  <a:pos x="31" y="8"/>
                </a:cxn>
                <a:cxn ang="0">
                  <a:pos x="36" y="0"/>
                </a:cxn>
              </a:cxnLst>
              <a:rect l="0" t="0" r="r" b="b"/>
              <a:pathLst>
                <a:path w="36" h="30">
                  <a:moveTo>
                    <a:pt x="36" y="0"/>
                  </a:moveTo>
                  <a:lnTo>
                    <a:pt x="30" y="1"/>
                  </a:lnTo>
                  <a:lnTo>
                    <a:pt x="25" y="1"/>
                  </a:lnTo>
                  <a:lnTo>
                    <a:pt x="19" y="2"/>
                  </a:lnTo>
                  <a:lnTo>
                    <a:pt x="14" y="3"/>
                  </a:lnTo>
                  <a:lnTo>
                    <a:pt x="10" y="9"/>
                  </a:lnTo>
                  <a:lnTo>
                    <a:pt x="6" y="16"/>
                  </a:lnTo>
                  <a:lnTo>
                    <a:pt x="3" y="23"/>
                  </a:lnTo>
                  <a:lnTo>
                    <a:pt x="0" y="30"/>
                  </a:lnTo>
                  <a:lnTo>
                    <a:pt x="5" y="30"/>
                  </a:lnTo>
                  <a:lnTo>
                    <a:pt x="10" y="30"/>
                  </a:lnTo>
                  <a:lnTo>
                    <a:pt x="14" y="30"/>
                  </a:lnTo>
                  <a:lnTo>
                    <a:pt x="20" y="30"/>
                  </a:lnTo>
                  <a:lnTo>
                    <a:pt x="23" y="22"/>
                  </a:lnTo>
                  <a:lnTo>
                    <a:pt x="28" y="15"/>
                  </a:lnTo>
                  <a:lnTo>
                    <a:pt x="31" y="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05" name="Freeform 17"/>
            <p:cNvSpPr>
              <a:spLocks/>
            </p:cNvSpPr>
            <p:nvPr/>
          </p:nvSpPr>
          <p:spPr bwMode="auto">
            <a:xfrm rot="19351136">
              <a:off x="7452086" y="392542"/>
              <a:ext cx="493833" cy="672893"/>
            </a:xfrm>
            <a:custGeom>
              <a:avLst/>
              <a:gdLst/>
              <a:ahLst/>
              <a:cxnLst>
                <a:cxn ang="0">
                  <a:pos x="138" y="18"/>
                </a:cxn>
                <a:cxn ang="0">
                  <a:pos x="206" y="19"/>
                </a:cxn>
                <a:cxn ang="0">
                  <a:pos x="271" y="33"/>
                </a:cxn>
                <a:cxn ang="0">
                  <a:pos x="330" y="60"/>
                </a:cxn>
                <a:cxn ang="0">
                  <a:pos x="383" y="95"/>
                </a:cxn>
                <a:cxn ang="0">
                  <a:pos x="429" y="143"/>
                </a:cxn>
                <a:cxn ang="0">
                  <a:pos x="466" y="198"/>
                </a:cxn>
                <a:cxn ang="0">
                  <a:pos x="492" y="260"/>
                </a:cxn>
                <a:cxn ang="0">
                  <a:pos x="504" y="329"/>
                </a:cxn>
                <a:cxn ang="0">
                  <a:pos x="503" y="396"/>
                </a:cxn>
                <a:cxn ang="0">
                  <a:pos x="489" y="461"/>
                </a:cxn>
                <a:cxn ang="0">
                  <a:pos x="463" y="521"/>
                </a:cxn>
                <a:cxn ang="0">
                  <a:pos x="427" y="574"/>
                </a:cxn>
                <a:cxn ang="0">
                  <a:pos x="380" y="620"/>
                </a:cxn>
                <a:cxn ang="0">
                  <a:pos x="325" y="657"/>
                </a:cxn>
                <a:cxn ang="0">
                  <a:pos x="263" y="682"/>
                </a:cxn>
                <a:cxn ang="0">
                  <a:pos x="220" y="691"/>
                </a:cxn>
                <a:cxn ang="0">
                  <a:pos x="203" y="695"/>
                </a:cxn>
                <a:cxn ang="0">
                  <a:pos x="197" y="699"/>
                </a:cxn>
                <a:cxn ang="0">
                  <a:pos x="199" y="709"/>
                </a:cxn>
                <a:cxn ang="0">
                  <a:pos x="207" y="712"/>
                </a:cxn>
                <a:cxn ang="0">
                  <a:pos x="223" y="710"/>
                </a:cxn>
                <a:cxn ang="0">
                  <a:pos x="267" y="699"/>
                </a:cxn>
                <a:cxn ang="0">
                  <a:pos x="333" y="673"/>
                </a:cxn>
                <a:cxn ang="0">
                  <a:pos x="391" y="634"/>
                </a:cxn>
                <a:cxn ang="0">
                  <a:pos x="440" y="585"/>
                </a:cxn>
                <a:cxn ang="0">
                  <a:pos x="479" y="529"/>
                </a:cxn>
                <a:cxn ang="0">
                  <a:pos x="507" y="467"/>
                </a:cxn>
                <a:cxn ang="0">
                  <a:pos x="520" y="399"/>
                </a:cxn>
                <a:cxn ang="0">
                  <a:pos x="522" y="327"/>
                </a:cxn>
                <a:cxn ang="0">
                  <a:pos x="509" y="256"/>
                </a:cxn>
                <a:cxn ang="0">
                  <a:pos x="481" y="190"/>
                </a:cxn>
                <a:cxn ang="0">
                  <a:pos x="443" y="131"/>
                </a:cxn>
                <a:cxn ang="0">
                  <a:pos x="395" y="83"/>
                </a:cxn>
                <a:cxn ang="0">
                  <a:pos x="339" y="44"/>
                </a:cxn>
                <a:cxn ang="0">
                  <a:pos x="275" y="16"/>
                </a:cxn>
                <a:cxn ang="0">
                  <a:pos x="207" y="2"/>
                </a:cxn>
                <a:cxn ang="0">
                  <a:pos x="136" y="1"/>
                </a:cxn>
                <a:cxn ang="0">
                  <a:pos x="86" y="8"/>
                </a:cxn>
                <a:cxn ang="0">
                  <a:pos x="61" y="15"/>
                </a:cxn>
                <a:cxn ang="0">
                  <a:pos x="36" y="24"/>
                </a:cxn>
                <a:cxn ang="0">
                  <a:pos x="11" y="34"/>
                </a:cxn>
                <a:cxn ang="0">
                  <a:pos x="2" y="44"/>
                </a:cxn>
                <a:cxn ang="0">
                  <a:pos x="6" y="52"/>
                </a:cxn>
                <a:cxn ang="0">
                  <a:pos x="20" y="50"/>
                </a:cxn>
                <a:cxn ang="0">
                  <a:pos x="43" y="40"/>
                </a:cxn>
                <a:cxn ang="0">
                  <a:pos x="67" y="32"/>
                </a:cxn>
                <a:cxn ang="0">
                  <a:pos x="91" y="25"/>
                </a:cxn>
              </a:cxnLst>
              <a:rect l="0" t="0" r="r" b="b"/>
              <a:pathLst>
                <a:path w="523" h="713">
                  <a:moveTo>
                    <a:pt x="104" y="23"/>
                  </a:moveTo>
                  <a:lnTo>
                    <a:pt x="138" y="18"/>
                  </a:lnTo>
                  <a:lnTo>
                    <a:pt x="172" y="17"/>
                  </a:lnTo>
                  <a:lnTo>
                    <a:pt x="206" y="19"/>
                  </a:lnTo>
                  <a:lnTo>
                    <a:pt x="238" y="25"/>
                  </a:lnTo>
                  <a:lnTo>
                    <a:pt x="271" y="33"/>
                  </a:lnTo>
                  <a:lnTo>
                    <a:pt x="301" y="45"/>
                  </a:lnTo>
                  <a:lnTo>
                    <a:pt x="330" y="60"/>
                  </a:lnTo>
                  <a:lnTo>
                    <a:pt x="358" y="76"/>
                  </a:lnTo>
                  <a:lnTo>
                    <a:pt x="383" y="95"/>
                  </a:lnTo>
                  <a:lnTo>
                    <a:pt x="408" y="118"/>
                  </a:lnTo>
                  <a:lnTo>
                    <a:pt x="429" y="143"/>
                  </a:lnTo>
                  <a:lnTo>
                    <a:pt x="449" y="169"/>
                  </a:lnTo>
                  <a:lnTo>
                    <a:pt x="466" y="198"/>
                  </a:lnTo>
                  <a:lnTo>
                    <a:pt x="480" y="228"/>
                  </a:lnTo>
                  <a:lnTo>
                    <a:pt x="492" y="260"/>
                  </a:lnTo>
                  <a:lnTo>
                    <a:pt x="500" y="295"/>
                  </a:lnTo>
                  <a:lnTo>
                    <a:pt x="504" y="329"/>
                  </a:lnTo>
                  <a:lnTo>
                    <a:pt x="505" y="363"/>
                  </a:lnTo>
                  <a:lnTo>
                    <a:pt x="503" y="396"/>
                  </a:lnTo>
                  <a:lnTo>
                    <a:pt x="497" y="429"/>
                  </a:lnTo>
                  <a:lnTo>
                    <a:pt x="489" y="461"/>
                  </a:lnTo>
                  <a:lnTo>
                    <a:pt x="478" y="491"/>
                  </a:lnTo>
                  <a:lnTo>
                    <a:pt x="463" y="521"/>
                  </a:lnTo>
                  <a:lnTo>
                    <a:pt x="447" y="548"/>
                  </a:lnTo>
                  <a:lnTo>
                    <a:pt x="427" y="574"/>
                  </a:lnTo>
                  <a:lnTo>
                    <a:pt x="404" y="598"/>
                  </a:lnTo>
                  <a:lnTo>
                    <a:pt x="380" y="620"/>
                  </a:lnTo>
                  <a:lnTo>
                    <a:pt x="353" y="639"/>
                  </a:lnTo>
                  <a:lnTo>
                    <a:pt x="325" y="657"/>
                  </a:lnTo>
                  <a:lnTo>
                    <a:pt x="295" y="671"/>
                  </a:lnTo>
                  <a:lnTo>
                    <a:pt x="263" y="682"/>
                  </a:lnTo>
                  <a:lnTo>
                    <a:pt x="228" y="690"/>
                  </a:lnTo>
                  <a:lnTo>
                    <a:pt x="220" y="691"/>
                  </a:lnTo>
                  <a:lnTo>
                    <a:pt x="211" y="694"/>
                  </a:lnTo>
                  <a:lnTo>
                    <a:pt x="203" y="695"/>
                  </a:lnTo>
                  <a:lnTo>
                    <a:pt x="196" y="695"/>
                  </a:lnTo>
                  <a:lnTo>
                    <a:pt x="197" y="699"/>
                  </a:lnTo>
                  <a:lnTo>
                    <a:pt x="198" y="704"/>
                  </a:lnTo>
                  <a:lnTo>
                    <a:pt x="199" y="709"/>
                  </a:lnTo>
                  <a:lnTo>
                    <a:pt x="199" y="713"/>
                  </a:lnTo>
                  <a:lnTo>
                    <a:pt x="207" y="712"/>
                  </a:lnTo>
                  <a:lnTo>
                    <a:pt x="215" y="711"/>
                  </a:lnTo>
                  <a:lnTo>
                    <a:pt x="223" y="710"/>
                  </a:lnTo>
                  <a:lnTo>
                    <a:pt x="231" y="709"/>
                  </a:lnTo>
                  <a:lnTo>
                    <a:pt x="267" y="699"/>
                  </a:lnTo>
                  <a:lnTo>
                    <a:pt x="301" y="688"/>
                  </a:lnTo>
                  <a:lnTo>
                    <a:pt x="333" y="673"/>
                  </a:lnTo>
                  <a:lnTo>
                    <a:pt x="364" y="654"/>
                  </a:lnTo>
                  <a:lnTo>
                    <a:pt x="391" y="634"/>
                  </a:lnTo>
                  <a:lnTo>
                    <a:pt x="417" y="611"/>
                  </a:lnTo>
                  <a:lnTo>
                    <a:pt x="440" y="585"/>
                  </a:lnTo>
                  <a:lnTo>
                    <a:pt x="461" y="559"/>
                  </a:lnTo>
                  <a:lnTo>
                    <a:pt x="479" y="529"/>
                  </a:lnTo>
                  <a:lnTo>
                    <a:pt x="494" y="498"/>
                  </a:lnTo>
                  <a:lnTo>
                    <a:pt x="507" y="467"/>
                  </a:lnTo>
                  <a:lnTo>
                    <a:pt x="516" y="433"/>
                  </a:lnTo>
                  <a:lnTo>
                    <a:pt x="520" y="399"/>
                  </a:lnTo>
                  <a:lnTo>
                    <a:pt x="523" y="363"/>
                  </a:lnTo>
                  <a:lnTo>
                    <a:pt x="522" y="327"/>
                  </a:lnTo>
                  <a:lnTo>
                    <a:pt x="517" y="291"/>
                  </a:lnTo>
                  <a:lnTo>
                    <a:pt x="509" y="256"/>
                  </a:lnTo>
                  <a:lnTo>
                    <a:pt x="496" y="222"/>
                  </a:lnTo>
                  <a:lnTo>
                    <a:pt x="481" y="190"/>
                  </a:lnTo>
                  <a:lnTo>
                    <a:pt x="464" y="159"/>
                  </a:lnTo>
                  <a:lnTo>
                    <a:pt x="443" y="131"/>
                  </a:lnTo>
                  <a:lnTo>
                    <a:pt x="420" y="106"/>
                  </a:lnTo>
                  <a:lnTo>
                    <a:pt x="395" y="83"/>
                  </a:lnTo>
                  <a:lnTo>
                    <a:pt x="367" y="62"/>
                  </a:lnTo>
                  <a:lnTo>
                    <a:pt x="339" y="44"/>
                  </a:lnTo>
                  <a:lnTo>
                    <a:pt x="307" y="29"/>
                  </a:lnTo>
                  <a:lnTo>
                    <a:pt x="275" y="16"/>
                  </a:lnTo>
                  <a:lnTo>
                    <a:pt x="242" y="7"/>
                  </a:lnTo>
                  <a:lnTo>
                    <a:pt x="207" y="2"/>
                  </a:lnTo>
                  <a:lnTo>
                    <a:pt x="173" y="0"/>
                  </a:lnTo>
                  <a:lnTo>
                    <a:pt x="136" y="1"/>
                  </a:lnTo>
                  <a:lnTo>
                    <a:pt x="100" y="6"/>
                  </a:lnTo>
                  <a:lnTo>
                    <a:pt x="86" y="8"/>
                  </a:lnTo>
                  <a:lnTo>
                    <a:pt x="74" y="11"/>
                  </a:lnTo>
                  <a:lnTo>
                    <a:pt x="61" y="15"/>
                  </a:lnTo>
                  <a:lnTo>
                    <a:pt x="48" y="19"/>
                  </a:lnTo>
                  <a:lnTo>
                    <a:pt x="36" y="24"/>
                  </a:lnTo>
                  <a:lnTo>
                    <a:pt x="24" y="29"/>
                  </a:lnTo>
                  <a:lnTo>
                    <a:pt x="11" y="34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5" y="48"/>
                  </a:lnTo>
                  <a:lnTo>
                    <a:pt x="6" y="52"/>
                  </a:lnTo>
                  <a:lnTo>
                    <a:pt x="8" y="56"/>
                  </a:lnTo>
                  <a:lnTo>
                    <a:pt x="20" y="50"/>
                  </a:lnTo>
                  <a:lnTo>
                    <a:pt x="31" y="45"/>
                  </a:lnTo>
                  <a:lnTo>
                    <a:pt x="43" y="40"/>
                  </a:lnTo>
                  <a:lnTo>
                    <a:pt x="54" y="35"/>
                  </a:lnTo>
                  <a:lnTo>
                    <a:pt x="67" y="32"/>
                  </a:lnTo>
                  <a:lnTo>
                    <a:pt x="78" y="29"/>
                  </a:lnTo>
                  <a:lnTo>
                    <a:pt x="91" y="25"/>
                  </a:lnTo>
                  <a:lnTo>
                    <a:pt x="104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06" name="Oval 18"/>
            <p:cNvSpPr>
              <a:spLocks noChangeArrowheads="1"/>
            </p:cNvSpPr>
            <p:nvPr/>
          </p:nvSpPr>
          <p:spPr bwMode="auto">
            <a:xfrm rot="19351136">
              <a:off x="7463192" y="992929"/>
              <a:ext cx="3770" cy="1884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07" name="Freeform 19"/>
            <p:cNvSpPr>
              <a:spLocks/>
            </p:cNvSpPr>
            <p:nvPr/>
          </p:nvSpPr>
          <p:spPr bwMode="auto">
            <a:xfrm rot="19351136">
              <a:off x="7338898" y="453663"/>
              <a:ext cx="605040" cy="638966"/>
            </a:xfrm>
            <a:custGeom>
              <a:avLst/>
              <a:gdLst/>
              <a:ahLst/>
              <a:cxnLst>
                <a:cxn ang="0">
                  <a:pos x="123" y="203"/>
                </a:cxn>
                <a:cxn ang="0">
                  <a:pos x="180" y="218"/>
                </a:cxn>
                <a:cxn ang="0">
                  <a:pos x="200" y="225"/>
                </a:cxn>
                <a:cxn ang="0">
                  <a:pos x="216" y="274"/>
                </a:cxn>
                <a:cxn ang="0">
                  <a:pos x="218" y="326"/>
                </a:cxn>
                <a:cxn ang="0">
                  <a:pos x="215" y="346"/>
                </a:cxn>
                <a:cxn ang="0">
                  <a:pos x="218" y="356"/>
                </a:cxn>
                <a:cxn ang="0">
                  <a:pos x="214" y="403"/>
                </a:cxn>
                <a:cxn ang="0">
                  <a:pos x="230" y="421"/>
                </a:cxn>
                <a:cxn ang="0">
                  <a:pos x="259" y="424"/>
                </a:cxn>
                <a:cxn ang="0">
                  <a:pos x="280" y="429"/>
                </a:cxn>
                <a:cxn ang="0">
                  <a:pos x="283" y="430"/>
                </a:cxn>
                <a:cxn ang="0">
                  <a:pos x="292" y="425"/>
                </a:cxn>
                <a:cxn ang="0">
                  <a:pos x="305" y="418"/>
                </a:cxn>
                <a:cxn ang="0">
                  <a:pos x="320" y="415"/>
                </a:cxn>
                <a:cxn ang="0">
                  <a:pos x="375" y="422"/>
                </a:cxn>
                <a:cxn ang="0">
                  <a:pos x="418" y="458"/>
                </a:cxn>
                <a:cxn ang="0">
                  <a:pos x="435" y="513"/>
                </a:cxn>
                <a:cxn ang="0">
                  <a:pos x="418" y="566"/>
                </a:cxn>
                <a:cxn ang="0">
                  <a:pos x="373" y="601"/>
                </a:cxn>
                <a:cxn ang="0">
                  <a:pos x="332" y="609"/>
                </a:cxn>
                <a:cxn ang="0">
                  <a:pos x="298" y="599"/>
                </a:cxn>
                <a:cxn ang="0">
                  <a:pos x="269" y="580"/>
                </a:cxn>
                <a:cxn ang="0">
                  <a:pos x="215" y="592"/>
                </a:cxn>
                <a:cxn ang="0">
                  <a:pos x="175" y="598"/>
                </a:cxn>
                <a:cxn ang="0">
                  <a:pos x="310" y="637"/>
                </a:cxn>
                <a:cxn ang="0">
                  <a:pos x="326" y="663"/>
                </a:cxn>
                <a:cxn ang="0">
                  <a:pos x="348" y="677"/>
                </a:cxn>
                <a:cxn ang="0">
                  <a:pos x="400" y="665"/>
                </a:cxn>
                <a:cxn ang="0">
                  <a:pos x="490" y="622"/>
                </a:cxn>
                <a:cxn ang="0">
                  <a:pos x="564" y="557"/>
                </a:cxn>
                <a:cxn ang="0">
                  <a:pos x="615" y="474"/>
                </a:cxn>
                <a:cxn ang="0">
                  <a:pos x="640" y="379"/>
                </a:cxn>
                <a:cxn ang="0">
                  <a:pos x="637" y="278"/>
                </a:cxn>
                <a:cxn ang="0">
                  <a:pos x="603" y="181"/>
                </a:cxn>
                <a:cxn ang="0">
                  <a:pos x="545" y="101"/>
                </a:cxn>
                <a:cxn ang="0">
                  <a:pos x="467" y="43"/>
                </a:cxn>
                <a:cxn ang="0">
                  <a:pos x="375" y="8"/>
                </a:cxn>
                <a:cxn ang="0">
                  <a:pos x="275" y="1"/>
                </a:cxn>
                <a:cxn ang="0">
                  <a:pos x="215" y="12"/>
                </a:cxn>
                <a:cxn ang="0">
                  <a:pos x="180" y="23"/>
                </a:cxn>
                <a:cxn ang="0">
                  <a:pos x="145" y="39"/>
                </a:cxn>
                <a:cxn ang="0">
                  <a:pos x="151" y="63"/>
                </a:cxn>
                <a:cxn ang="0">
                  <a:pos x="143" y="108"/>
                </a:cxn>
                <a:cxn ang="0">
                  <a:pos x="115" y="145"/>
                </a:cxn>
                <a:cxn ang="0">
                  <a:pos x="78" y="156"/>
                </a:cxn>
                <a:cxn ang="0">
                  <a:pos x="56" y="156"/>
                </a:cxn>
                <a:cxn ang="0">
                  <a:pos x="32" y="157"/>
                </a:cxn>
                <a:cxn ang="0">
                  <a:pos x="11" y="166"/>
                </a:cxn>
                <a:cxn ang="0">
                  <a:pos x="0" y="188"/>
                </a:cxn>
                <a:cxn ang="0">
                  <a:pos x="22" y="189"/>
                </a:cxn>
                <a:cxn ang="0">
                  <a:pos x="49" y="191"/>
                </a:cxn>
              </a:cxnLst>
              <a:rect l="0" t="0" r="r" b="b"/>
              <a:pathLst>
                <a:path w="642" h="678">
                  <a:moveTo>
                    <a:pt x="71" y="194"/>
                  </a:moveTo>
                  <a:lnTo>
                    <a:pt x="99" y="198"/>
                  </a:lnTo>
                  <a:lnTo>
                    <a:pt x="123" y="203"/>
                  </a:lnTo>
                  <a:lnTo>
                    <a:pt x="145" y="209"/>
                  </a:lnTo>
                  <a:lnTo>
                    <a:pt x="165" y="213"/>
                  </a:lnTo>
                  <a:lnTo>
                    <a:pt x="180" y="218"/>
                  </a:lnTo>
                  <a:lnTo>
                    <a:pt x="191" y="221"/>
                  </a:lnTo>
                  <a:lnTo>
                    <a:pt x="198" y="224"/>
                  </a:lnTo>
                  <a:lnTo>
                    <a:pt x="200" y="225"/>
                  </a:lnTo>
                  <a:lnTo>
                    <a:pt x="204" y="231"/>
                  </a:lnTo>
                  <a:lnTo>
                    <a:pt x="211" y="248"/>
                  </a:lnTo>
                  <a:lnTo>
                    <a:pt x="216" y="274"/>
                  </a:lnTo>
                  <a:lnTo>
                    <a:pt x="219" y="308"/>
                  </a:lnTo>
                  <a:lnTo>
                    <a:pt x="219" y="317"/>
                  </a:lnTo>
                  <a:lnTo>
                    <a:pt x="218" y="326"/>
                  </a:lnTo>
                  <a:lnTo>
                    <a:pt x="215" y="334"/>
                  </a:lnTo>
                  <a:lnTo>
                    <a:pt x="214" y="342"/>
                  </a:lnTo>
                  <a:lnTo>
                    <a:pt x="215" y="346"/>
                  </a:lnTo>
                  <a:lnTo>
                    <a:pt x="216" y="349"/>
                  </a:lnTo>
                  <a:lnTo>
                    <a:pt x="216" y="353"/>
                  </a:lnTo>
                  <a:lnTo>
                    <a:pt x="218" y="356"/>
                  </a:lnTo>
                  <a:lnTo>
                    <a:pt x="220" y="372"/>
                  </a:lnTo>
                  <a:lnTo>
                    <a:pt x="219" y="388"/>
                  </a:lnTo>
                  <a:lnTo>
                    <a:pt x="214" y="403"/>
                  </a:lnTo>
                  <a:lnTo>
                    <a:pt x="208" y="418"/>
                  </a:lnTo>
                  <a:lnTo>
                    <a:pt x="220" y="420"/>
                  </a:lnTo>
                  <a:lnTo>
                    <a:pt x="230" y="421"/>
                  </a:lnTo>
                  <a:lnTo>
                    <a:pt x="241" y="422"/>
                  </a:lnTo>
                  <a:lnTo>
                    <a:pt x="251" y="423"/>
                  </a:lnTo>
                  <a:lnTo>
                    <a:pt x="259" y="424"/>
                  </a:lnTo>
                  <a:lnTo>
                    <a:pt x="267" y="425"/>
                  </a:lnTo>
                  <a:lnTo>
                    <a:pt x="274" y="428"/>
                  </a:lnTo>
                  <a:lnTo>
                    <a:pt x="280" y="429"/>
                  </a:lnTo>
                  <a:lnTo>
                    <a:pt x="281" y="429"/>
                  </a:lnTo>
                  <a:lnTo>
                    <a:pt x="282" y="429"/>
                  </a:lnTo>
                  <a:lnTo>
                    <a:pt x="283" y="430"/>
                  </a:lnTo>
                  <a:lnTo>
                    <a:pt x="284" y="430"/>
                  </a:lnTo>
                  <a:lnTo>
                    <a:pt x="288" y="428"/>
                  </a:lnTo>
                  <a:lnTo>
                    <a:pt x="292" y="425"/>
                  </a:lnTo>
                  <a:lnTo>
                    <a:pt x="297" y="423"/>
                  </a:lnTo>
                  <a:lnTo>
                    <a:pt x="300" y="421"/>
                  </a:lnTo>
                  <a:lnTo>
                    <a:pt x="305" y="418"/>
                  </a:lnTo>
                  <a:lnTo>
                    <a:pt x="310" y="417"/>
                  </a:lnTo>
                  <a:lnTo>
                    <a:pt x="315" y="416"/>
                  </a:lnTo>
                  <a:lnTo>
                    <a:pt x="320" y="415"/>
                  </a:lnTo>
                  <a:lnTo>
                    <a:pt x="340" y="414"/>
                  </a:lnTo>
                  <a:lnTo>
                    <a:pt x="358" y="416"/>
                  </a:lnTo>
                  <a:lnTo>
                    <a:pt x="375" y="422"/>
                  </a:lnTo>
                  <a:lnTo>
                    <a:pt x="393" y="431"/>
                  </a:lnTo>
                  <a:lnTo>
                    <a:pt x="406" y="443"/>
                  </a:lnTo>
                  <a:lnTo>
                    <a:pt x="418" y="458"/>
                  </a:lnTo>
                  <a:lnTo>
                    <a:pt x="427" y="475"/>
                  </a:lnTo>
                  <a:lnTo>
                    <a:pt x="433" y="493"/>
                  </a:lnTo>
                  <a:lnTo>
                    <a:pt x="435" y="513"/>
                  </a:lnTo>
                  <a:lnTo>
                    <a:pt x="433" y="531"/>
                  </a:lnTo>
                  <a:lnTo>
                    <a:pt x="427" y="550"/>
                  </a:lnTo>
                  <a:lnTo>
                    <a:pt x="418" y="566"/>
                  </a:lnTo>
                  <a:lnTo>
                    <a:pt x="405" y="580"/>
                  </a:lnTo>
                  <a:lnTo>
                    <a:pt x="390" y="592"/>
                  </a:lnTo>
                  <a:lnTo>
                    <a:pt x="373" y="601"/>
                  </a:lnTo>
                  <a:lnTo>
                    <a:pt x="355" y="606"/>
                  </a:lnTo>
                  <a:lnTo>
                    <a:pt x="343" y="609"/>
                  </a:lnTo>
                  <a:lnTo>
                    <a:pt x="332" y="609"/>
                  </a:lnTo>
                  <a:lnTo>
                    <a:pt x="320" y="606"/>
                  </a:lnTo>
                  <a:lnTo>
                    <a:pt x="309" y="604"/>
                  </a:lnTo>
                  <a:lnTo>
                    <a:pt x="298" y="599"/>
                  </a:lnTo>
                  <a:lnTo>
                    <a:pt x="288" y="594"/>
                  </a:lnTo>
                  <a:lnTo>
                    <a:pt x="279" y="588"/>
                  </a:lnTo>
                  <a:lnTo>
                    <a:pt x="269" y="580"/>
                  </a:lnTo>
                  <a:lnTo>
                    <a:pt x="251" y="584"/>
                  </a:lnTo>
                  <a:lnTo>
                    <a:pt x="233" y="589"/>
                  </a:lnTo>
                  <a:lnTo>
                    <a:pt x="215" y="592"/>
                  </a:lnTo>
                  <a:lnTo>
                    <a:pt x="199" y="595"/>
                  </a:lnTo>
                  <a:lnTo>
                    <a:pt x="185" y="597"/>
                  </a:lnTo>
                  <a:lnTo>
                    <a:pt x="175" y="598"/>
                  </a:lnTo>
                  <a:lnTo>
                    <a:pt x="168" y="599"/>
                  </a:lnTo>
                  <a:lnTo>
                    <a:pt x="166" y="599"/>
                  </a:lnTo>
                  <a:lnTo>
                    <a:pt x="310" y="637"/>
                  </a:lnTo>
                  <a:lnTo>
                    <a:pt x="312" y="641"/>
                  </a:lnTo>
                  <a:lnTo>
                    <a:pt x="318" y="650"/>
                  </a:lnTo>
                  <a:lnTo>
                    <a:pt x="326" y="663"/>
                  </a:lnTo>
                  <a:lnTo>
                    <a:pt x="333" y="678"/>
                  </a:lnTo>
                  <a:lnTo>
                    <a:pt x="340" y="678"/>
                  </a:lnTo>
                  <a:lnTo>
                    <a:pt x="348" y="677"/>
                  </a:lnTo>
                  <a:lnTo>
                    <a:pt x="357" y="674"/>
                  </a:lnTo>
                  <a:lnTo>
                    <a:pt x="365" y="673"/>
                  </a:lnTo>
                  <a:lnTo>
                    <a:pt x="400" y="665"/>
                  </a:lnTo>
                  <a:lnTo>
                    <a:pt x="432" y="654"/>
                  </a:lnTo>
                  <a:lnTo>
                    <a:pt x="462" y="640"/>
                  </a:lnTo>
                  <a:lnTo>
                    <a:pt x="490" y="622"/>
                  </a:lnTo>
                  <a:lnTo>
                    <a:pt x="517" y="603"/>
                  </a:lnTo>
                  <a:lnTo>
                    <a:pt x="541" y="581"/>
                  </a:lnTo>
                  <a:lnTo>
                    <a:pt x="564" y="557"/>
                  </a:lnTo>
                  <a:lnTo>
                    <a:pt x="584" y="531"/>
                  </a:lnTo>
                  <a:lnTo>
                    <a:pt x="600" y="504"/>
                  </a:lnTo>
                  <a:lnTo>
                    <a:pt x="615" y="474"/>
                  </a:lnTo>
                  <a:lnTo>
                    <a:pt x="626" y="444"/>
                  </a:lnTo>
                  <a:lnTo>
                    <a:pt x="634" y="412"/>
                  </a:lnTo>
                  <a:lnTo>
                    <a:pt x="640" y="379"/>
                  </a:lnTo>
                  <a:lnTo>
                    <a:pt x="642" y="346"/>
                  </a:lnTo>
                  <a:lnTo>
                    <a:pt x="641" y="312"/>
                  </a:lnTo>
                  <a:lnTo>
                    <a:pt x="637" y="278"/>
                  </a:lnTo>
                  <a:lnTo>
                    <a:pt x="629" y="243"/>
                  </a:lnTo>
                  <a:lnTo>
                    <a:pt x="617" y="211"/>
                  </a:lnTo>
                  <a:lnTo>
                    <a:pt x="603" y="181"/>
                  </a:lnTo>
                  <a:lnTo>
                    <a:pt x="586" y="152"/>
                  </a:lnTo>
                  <a:lnTo>
                    <a:pt x="566" y="126"/>
                  </a:lnTo>
                  <a:lnTo>
                    <a:pt x="545" y="101"/>
                  </a:lnTo>
                  <a:lnTo>
                    <a:pt x="520" y="78"/>
                  </a:lnTo>
                  <a:lnTo>
                    <a:pt x="495" y="59"/>
                  </a:lnTo>
                  <a:lnTo>
                    <a:pt x="467" y="43"/>
                  </a:lnTo>
                  <a:lnTo>
                    <a:pt x="438" y="28"/>
                  </a:lnTo>
                  <a:lnTo>
                    <a:pt x="408" y="16"/>
                  </a:lnTo>
                  <a:lnTo>
                    <a:pt x="375" y="8"/>
                  </a:lnTo>
                  <a:lnTo>
                    <a:pt x="343" y="2"/>
                  </a:lnTo>
                  <a:lnTo>
                    <a:pt x="309" y="0"/>
                  </a:lnTo>
                  <a:lnTo>
                    <a:pt x="275" y="1"/>
                  </a:lnTo>
                  <a:lnTo>
                    <a:pt x="241" y="6"/>
                  </a:lnTo>
                  <a:lnTo>
                    <a:pt x="228" y="8"/>
                  </a:lnTo>
                  <a:lnTo>
                    <a:pt x="215" y="12"/>
                  </a:lnTo>
                  <a:lnTo>
                    <a:pt x="204" y="15"/>
                  </a:lnTo>
                  <a:lnTo>
                    <a:pt x="191" y="18"/>
                  </a:lnTo>
                  <a:lnTo>
                    <a:pt x="180" y="23"/>
                  </a:lnTo>
                  <a:lnTo>
                    <a:pt x="168" y="28"/>
                  </a:lnTo>
                  <a:lnTo>
                    <a:pt x="157" y="33"/>
                  </a:lnTo>
                  <a:lnTo>
                    <a:pt x="145" y="39"/>
                  </a:lnTo>
                  <a:lnTo>
                    <a:pt x="148" y="47"/>
                  </a:lnTo>
                  <a:lnTo>
                    <a:pt x="150" y="55"/>
                  </a:lnTo>
                  <a:lnTo>
                    <a:pt x="151" y="63"/>
                  </a:lnTo>
                  <a:lnTo>
                    <a:pt x="151" y="73"/>
                  </a:lnTo>
                  <a:lnTo>
                    <a:pt x="148" y="91"/>
                  </a:lnTo>
                  <a:lnTo>
                    <a:pt x="143" y="108"/>
                  </a:lnTo>
                  <a:lnTo>
                    <a:pt x="136" y="123"/>
                  </a:lnTo>
                  <a:lnTo>
                    <a:pt x="127" y="136"/>
                  </a:lnTo>
                  <a:lnTo>
                    <a:pt x="115" y="145"/>
                  </a:lnTo>
                  <a:lnTo>
                    <a:pt x="104" y="152"/>
                  </a:lnTo>
                  <a:lnTo>
                    <a:pt x="91" y="156"/>
                  </a:lnTo>
                  <a:lnTo>
                    <a:pt x="78" y="156"/>
                  </a:lnTo>
                  <a:lnTo>
                    <a:pt x="71" y="156"/>
                  </a:lnTo>
                  <a:lnTo>
                    <a:pt x="64" y="156"/>
                  </a:lnTo>
                  <a:lnTo>
                    <a:pt x="56" y="156"/>
                  </a:lnTo>
                  <a:lnTo>
                    <a:pt x="48" y="156"/>
                  </a:lnTo>
                  <a:lnTo>
                    <a:pt x="40" y="156"/>
                  </a:lnTo>
                  <a:lnTo>
                    <a:pt x="32" y="157"/>
                  </a:lnTo>
                  <a:lnTo>
                    <a:pt x="24" y="157"/>
                  </a:lnTo>
                  <a:lnTo>
                    <a:pt x="16" y="158"/>
                  </a:lnTo>
                  <a:lnTo>
                    <a:pt x="11" y="166"/>
                  </a:lnTo>
                  <a:lnTo>
                    <a:pt x="8" y="173"/>
                  </a:lnTo>
                  <a:lnTo>
                    <a:pt x="3" y="180"/>
                  </a:lnTo>
                  <a:lnTo>
                    <a:pt x="0" y="188"/>
                  </a:lnTo>
                  <a:lnTo>
                    <a:pt x="7" y="188"/>
                  </a:lnTo>
                  <a:lnTo>
                    <a:pt x="14" y="188"/>
                  </a:lnTo>
                  <a:lnTo>
                    <a:pt x="22" y="189"/>
                  </a:lnTo>
                  <a:lnTo>
                    <a:pt x="31" y="189"/>
                  </a:lnTo>
                  <a:lnTo>
                    <a:pt x="39" y="190"/>
                  </a:lnTo>
                  <a:lnTo>
                    <a:pt x="49" y="191"/>
                  </a:lnTo>
                  <a:lnTo>
                    <a:pt x="60" y="193"/>
                  </a:lnTo>
                  <a:lnTo>
                    <a:pt x="71" y="1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08" name="Freeform 20"/>
            <p:cNvSpPr>
              <a:spLocks/>
            </p:cNvSpPr>
            <p:nvPr/>
          </p:nvSpPr>
          <p:spPr bwMode="auto">
            <a:xfrm rot="19351136">
              <a:off x="7685763" y="792013"/>
              <a:ext cx="156444" cy="182831"/>
            </a:xfrm>
            <a:custGeom>
              <a:avLst/>
              <a:gdLst/>
              <a:ahLst/>
              <a:cxnLst>
                <a:cxn ang="0">
                  <a:pos x="71" y="14"/>
                </a:cxn>
                <a:cxn ang="0">
                  <a:pos x="102" y="21"/>
                </a:cxn>
                <a:cxn ang="0">
                  <a:pos x="128" y="39"/>
                </a:cxn>
                <a:cxn ang="0">
                  <a:pos x="145" y="66"/>
                </a:cxn>
                <a:cxn ang="0">
                  <a:pos x="151" y="99"/>
                </a:cxn>
                <a:cxn ang="0">
                  <a:pos x="144" y="130"/>
                </a:cxn>
                <a:cxn ang="0">
                  <a:pos x="126" y="157"/>
                </a:cxn>
                <a:cxn ang="0">
                  <a:pos x="99" y="174"/>
                </a:cxn>
                <a:cxn ang="0">
                  <a:pos x="74" y="180"/>
                </a:cxn>
                <a:cxn ang="0">
                  <a:pos x="56" y="178"/>
                </a:cxn>
                <a:cxn ang="0">
                  <a:pos x="38" y="174"/>
                </a:cxn>
                <a:cxn ang="0">
                  <a:pos x="22" y="166"/>
                </a:cxn>
                <a:cxn ang="0">
                  <a:pos x="12" y="161"/>
                </a:cxn>
                <a:cxn ang="0">
                  <a:pos x="4" y="165"/>
                </a:cxn>
                <a:cxn ang="0">
                  <a:pos x="10" y="174"/>
                </a:cxn>
                <a:cxn ang="0">
                  <a:pos x="29" y="185"/>
                </a:cxn>
                <a:cxn ang="0">
                  <a:pos x="51" y="192"/>
                </a:cxn>
                <a:cxn ang="0">
                  <a:pos x="74" y="195"/>
                </a:cxn>
                <a:cxn ang="0">
                  <a:pos x="104" y="187"/>
                </a:cxn>
                <a:cxn ang="0">
                  <a:pos x="136" y="166"/>
                </a:cxn>
                <a:cxn ang="0">
                  <a:pos x="158" y="136"/>
                </a:cxn>
                <a:cxn ang="0">
                  <a:pos x="166" y="99"/>
                </a:cxn>
                <a:cxn ang="0">
                  <a:pos x="158" y="61"/>
                </a:cxn>
                <a:cxn ang="0">
                  <a:pos x="137" y="29"/>
                </a:cxn>
                <a:cxn ang="0">
                  <a:pos x="106" y="8"/>
                </a:cxn>
                <a:cxn ang="0">
                  <a:pos x="71" y="0"/>
                </a:cxn>
                <a:cxn ang="0">
                  <a:pos x="46" y="2"/>
                </a:cxn>
                <a:cxn ang="0">
                  <a:pos x="36" y="4"/>
                </a:cxn>
                <a:cxn ang="0">
                  <a:pos x="28" y="9"/>
                </a:cxn>
                <a:cxn ang="0">
                  <a:pos x="19" y="14"/>
                </a:cxn>
                <a:cxn ang="0">
                  <a:pos x="20" y="17"/>
                </a:cxn>
                <a:cxn ang="0">
                  <a:pos x="28" y="21"/>
                </a:cxn>
                <a:cxn ang="0">
                  <a:pos x="37" y="21"/>
                </a:cxn>
                <a:cxn ang="0">
                  <a:pos x="48" y="16"/>
                </a:cxn>
              </a:cxnLst>
              <a:rect l="0" t="0" r="r" b="b"/>
              <a:pathLst>
                <a:path w="166" h="195">
                  <a:moveTo>
                    <a:pt x="53" y="15"/>
                  </a:moveTo>
                  <a:lnTo>
                    <a:pt x="71" y="14"/>
                  </a:lnTo>
                  <a:lnTo>
                    <a:pt x="87" y="16"/>
                  </a:lnTo>
                  <a:lnTo>
                    <a:pt x="102" y="21"/>
                  </a:lnTo>
                  <a:lnTo>
                    <a:pt x="116" y="29"/>
                  </a:lnTo>
                  <a:lnTo>
                    <a:pt x="128" y="39"/>
                  </a:lnTo>
                  <a:lnTo>
                    <a:pt x="137" y="51"/>
                  </a:lnTo>
                  <a:lnTo>
                    <a:pt x="145" y="66"/>
                  </a:lnTo>
                  <a:lnTo>
                    <a:pt x="150" y="82"/>
                  </a:lnTo>
                  <a:lnTo>
                    <a:pt x="151" y="99"/>
                  </a:lnTo>
                  <a:lnTo>
                    <a:pt x="149" y="115"/>
                  </a:lnTo>
                  <a:lnTo>
                    <a:pt x="144" y="130"/>
                  </a:lnTo>
                  <a:lnTo>
                    <a:pt x="136" y="144"/>
                  </a:lnTo>
                  <a:lnTo>
                    <a:pt x="126" y="157"/>
                  </a:lnTo>
                  <a:lnTo>
                    <a:pt x="114" y="166"/>
                  </a:lnTo>
                  <a:lnTo>
                    <a:pt x="99" y="174"/>
                  </a:lnTo>
                  <a:lnTo>
                    <a:pt x="83" y="178"/>
                  </a:lnTo>
                  <a:lnTo>
                    <a:pt x="74" y="180"/>
                  </a:lnTo>
                  <a:lnTo>
                    <a:pt x="65" y="180"/>
                  </a:lnTo>
                  <a:lnTo>
                    <a:pt x="56" y="178"/>
                  </a:lnTo>
                  <a:lnTo>
                    <a:pt x="48" y="177"/>
                  </a:lnTo>
                  <a:lnTo>
                    <a:pt x="38" y="174"/>
                  </a:lnTo>
                  <a:lnTo>
                    <a:pt x="30" y="170"/>
                  </a:lnTo>
                  <a:lnTo>
                    <a:pt x="22" y="166"/>
                  </a:lnTo>
                  <a:lnTo>
                    <a:pt x="15" y="160"/>
                  </a:lnTo>
                  <a:lnTo>
                    <a:pt x="12" y="161"/>
                  </a:lnTo>
                  <a:lnTo>
                    <a:pt x="8" y="163"/>
                  </a:lnTo>
                  <a:lnTo>
                    <a:pt x="4" y="165"/>
                  </a:lnTo>
                  <a:lnTo>
                    <a:pt x="0" y="166"/>
                  </a:lnTo>
                  <a:lnTo>
                    <a:pt x="10" y="174"/>
                  </a:lnTo>
                  <a:lnTo>
                    <a:pt x="19" y="180"/>
                  </a:lnTo>
                  <a:lnTo>
                    <a:pt x="29" y="185"/>
                  </a:lnTo>
                  <a:lnTo>
                    <a:pt x="40" y="190"/>
                  </a:lnTo>
                  <a:lnTo>
                    <a:pt x="51" y="192"/>
                  </a:lnTo>
                  <a:lnTo>
                    <a:pt x="63" y="195"/>
                  </a:lnTo>
                  <a:lnTo>
                    <a:pt x="74" y="195"/>
                  </a:lnTo>
                  <a:lnTo>
                    <a:pt x="86" y="192"/>
                  </a:lnTo>
                  <a:lnTo>
                    <a:pt x="104" y="187"/>
                  </a:lnTo>
                  <a:lnTo>
                    <a:pt x="121" y="178"/>
                  </a:lnTo>
                  <a:lnTo>
                    <a:pt x="136" y="166"/>
                  </a:lnTo>
                  <a:lnTo>
                    <a:pt x="149" y="152"/>
                  </a:lnTo>
                  <a:lnTo>
                    <a:pt x="158" y="136"/>
                  </a:lnTo>
                  <a:lnTo>
                    <a:pt x="164" y="117"/>
                  </a:lnTo>
                  <a:lnTo>
                    <a:pt x="166" y="99"/>
                  </a:lnTo>
                  <a:lnTo>
                    <a:pt x="164" y="79"/>
                  </a:lnTo>
                  <a:lnTo>
                    <a:pt x="158" y="61"/>
                  </a:lnTo>
                  <a:lnTo>
                    <a:pt x="149" y="44"/>
                  </a:lnTo>
                  <a:lnTo>
                    <a:pt x="137" y="29"/>
                  </a:lnTo>
                  <a:lnTo>
                    <a:pt x="124" y="17"/>
                  </a:lnTo>
                  <a:lnTo>
                    <a:pt x="106" y="8"/>
                  </a:lnTo>
                  <a:lnTo>
                    <a:pt x="89" y="2"/>
                  </a:lnTo>
                  <a:lnTo>
                    <a:pt x="71" y="0"/>
                  </a:lnTo>
                  <a:lnTo>
                    <a:pt x="51" y="1"/>
                  </a:lnTo>
                  <a:lnTo>
                    <a:pt x="46" y="2"/>
                  </a:lnTo>
                  <a:lnTo>
                    <a:pt x="41" y="3"/>
                  </a:lnTo>
                  <a:lnTo>
                    <a:pt x="36" y="4"/>
                  </a:lnTo>
                  <a:lnTo>
                    <a:pt x="31" y="7"/>
                  </a:lnTo>
                  <a:lnTo>
                    <a:pt x="28" y="9"/>
                  </a:lnTo>
                  <a:lnTo>
                    <a:pt x="23" y="11"/>
                  </a:lnTo>
                  <a:lnTo>
                    <a:pt x="19" y="14"/>
                  </a:lnTo>
                  <a:lnTo>
                    <a:pt x="15" y="16"/>
                  </a:lnTo>
                  <a:lnTo>
                    <a:pt x="20" y="17"/>
                  </a:lnTo>
                  <a:lnTo>
                    <a:pt x="23" y="19"/>
                  </a:lnTo>
                  <a:lnTo>
                    <a:pt x="28" y="21"/>
                  </a:lnTo>
                  <a:lnTo>
                    <a:pt x="31" y="23"/>
                  </a:lnTo>
                  <a:lnTo>
                    <a:pt x="37" y="21"/>
                  </a:lnTo>
                  <a:lnTo>
                    <a:pt x="43" y="18"/>
                  </a:lnTo>
                  <a:lnTo>
                    <a:pt x="48" y="16"/>
                  </a:lnTo>
                  <a:lnTo>
                    <a:pt x="53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09" name="Freeform 21"/>
            <p:cNvSpPr>
              <a:spLocks/>
            </p:cNvSpPr>
            <p:nvPr/>
          </p:nvSpPr>
          <p:spPr bwMode="auto">
            <a:xfrm rot="19351136">
              <a:off x="7699152" y="805780"/>
              <a:ext cx="128170" cy="156443"/>
            </a:xfrm>
            <a:custGeom>
              <a:avLst/>
              <a:gdLst/>
              <a:ahLst/>
              <a:cxnLst>
                <a:cxn ang="0">
                  <a:pos x="68" y="164"/>
                </a:cxn>
                <a:cxn ang="0">
                  <a:pos x="84" y="160"/>
                </a:cxn>
                <a:cxn ang="0">
                  <a:pos x="99" y="152"/>
                </a:cxn>
                <a:cxn ang="0">
                  <a:pos x="111" y="143"/>
                </a:cxn>
                <a:cxn ang="0">
                  <a:pos x="121" y="130"/>
                </a:cxn>
                <a:cxn ang="0">
                  <a:pos x="129" y="116"/>
                </a:cxn>
                <a:cxn ang="0">
                  <a:pos x="134" y="101"/>
                </a:cxn>
                <a:cxn ang="0">
                  <a:pos x="136" y="85"/>
                </a:cxn>
                <a:cxn ang="0">
                  <a:pos x="135" y="68"/>
                </a:cxn>
                <a:cxn ang="0">
                  <a:pos x="130" y="52"/>
                </a:cxn>
                <a:cxn ang="0">
                  <a:pos x="122" y="37"/>
                </a:cxn>
                <a:cxn ang="0">
                  <a:pos x="113" y="25"/>
                </a:cxn>
                <a:cxn ang="0">
                  <a:pos x="101" y="15"/>
                </a:cxn>
                <a:cxn ang="0">
                  <a:pos x="87" y="7"/>
                </a:cxn>
                <a:cxn ang="0">
                  <a:pos x="72" y="2"/>
                </a:cxn>
                <a:cxn ang="0">
                  <a:pos x="56" y="0"/>
                </a:cxn>
                <a:cxn ang="0">
                  <a:pos x="38" y="1"/>
                </a:cxn>
                <a:cxn ang="0">
                  <a:pos x="33" y="2"/>
                </a:cxn>
                <a:cxn ang="0">
                  <a:pos x="28" y="4"/>
                </a:cxn>
                <a:cxn ang="0">
                  <a:pos x="22" y="7"/>
                </a:cxn>
                <a:cxn ang="0">
                  <a:pos x="16" y="9"/>
                </a:cxn>
                <a:cxn ang="0">
                  <a:pos x="26" y="13"/>
                </a:cxn>
                <a:cxn ang="0">
                  <a:pos x="33" y="18"/>
                </a:cxn>
                <a:cxn ang="0">
                  <a:pos x="40" y="24"/>
                </a:cxn>
                <a:cxn ang="0">
                  <a:pos x="45" y="30"/>
                </a:cxn>
                <a:cxn ang="0">
                  <a:pos x="50" y="37"/>
                </a:cxn>
                <a:cxn ang="0">
                  <a:pos x="52" y="46"/>
                </a:cxn>
                <a:cxn ang="0">
                  <a:pos x="54" y="55"/>
                </a:cxn>
                <a:cxn ang="0">
                  <a:pos x="56" y="65"/>
                </a:cxn>
                <a:cxn ang="0">
                  <a:pos x="60" y="66"/>
                </a:cxn>
                <a:cxn ang="0">
                  <a:pos x="64" y="70"/>
                </a:cxn>
                <a:cxn ang="0">
                  <a:pos x="67" y="73"/>
                </a:cxn>
                <a:cxn ang="0">
                  <a:pos x="68" y="78"/>
                </a:cxn>
                <a:cxn ang="0">
                  <a:pos x="68" y="79"/>
                </a:cxn>
                <a:cxn ang="0">
                  <a:pos x="68" y="80"/>
                </a:cxn>
                <a:cxn ang="0">
                  <a:pos x="68" y="83"/>
                </a:cxn>
                <a:cxn ang="0">
                  <a:pos x="68" y="84"/>
                </a:cxn>
                <a:cxn ang="0">
                  <a:pos x="95" y="105"/>
                </a:cxn>
                <a:cxn ang="0">
                  <a:pos x="88" y="113"/>
                </a:cxn>
                <a:cxn ang="0">
                  <a:pos x="64" y="91"/>
                </a:cxn>
                <a:cxn ang="0">
                  <a:pos x="61" y="92"/>
                </a:cxn>
                <a:cxn ang="0">
                  <a:pos x="60" y="94"/>
                </a:cxn>
                <a:cxn ang="0">
                  <a:pos x="58" y="95"/>
                </a:cxn>
                <a:cxn ang="0">
                  <a:pos x="56" y="95"/>
                </a:cxn>
                <a:cxn ang="0">
                  <a:pos x="54" y="103"/>
                </a:cxn>
                <a:cxn ang="0">
                  <a:pos x="51" y="111"/>
                </a:cxn>
                <a:cxn ang="0">
                  <a:pos x="45" y="118"/>
                </a:cxn>
                <a:cxn ang="0">
                  <a:pos x="38" y="125"/>
                </a:cxn>
                <a:cxn ang="0">
                  <a:pos x="30" y="131"/>
                </a:cxn>
                <a:cxn ang="0">
                  <a:pos x="21" y="137"/>
                </a:cxn>
                <a:cxn ang="0">
                  <a:pos x="11" y="141"/>
                </a:cxn>
                <a:cxn ang="0">
                  <a:pos x="0" y="146"/>
                </a:cxn>
                <a:cxn ang="0">
                  <a:pos x="7" y="152"/>
                </a:cxn>
                <a:cxn ang="0">
                  <a:pos x="15" y="156"/>
                </a:cxn>
                <a:cxn ang="0">
                  <a:pos x="23" y="160"/>
                </a:cxn>
                <a:cxn ang="0">
                  <a:pos x="33" y="163"/>
                </a:cxn>
                <a:cxn ang="0">
                  <a:pos x="41" y="164"/>
                </a:cxn>
                <a:cxn ang="0">
                  <a:pos x="50" y="166"/>
                </a:cxn>
                <a:cxn ang="0">
                  <a:pos x="59" y="166"/>
                </a:cxn>
                <a:cxn ang="0">
                  <a:pos x="68" y="164"/>
                </a:cxn>
              </a:cxnLst>
              <a:rect l="0" t="0" r="r" b="b"/>
              <a:pathLst>
                <a:path w="136" h="166">
                  <a:moveTo>
                    <a:pt x="68" y="164"/>
                  </a:moveTo>
                  <a:lnTo>
                    <a:pt x="84" y="160"/>
                  </a:lnTo>
                  <a:lnTo>
                    <a:pt x="99" y="152"/>
                  </a:lnTo>
                  <a:lnTo>
                    <a:pt x="111" y="143"/>
                  </a:lnTo>
                  <a:lnTo>
                    <a:pt x="121" y="130"/>
                  </a:lnTo>
                  <a:lnTo>
                    <a:pt x="129" y="116"/>
                  </a:lnTo>
                  <a:lnTo>
                    <a:pt x="134" y="101"/>
                  </a:lnTo>
                  <a:lnTo>
                    <a:pt x="136" y="85"/>
                  </a:lnTo>
                  <a:lnTo>
                    <a:pt x="135" y="68"/>
                  </a:lnTo>
                  <a:lnTo>
                    <a:pt x="130" y="52"/>
                  </a:lnTo>
                  <a:lnTo>
                    <a:pt x="122" y="37"/>
                  </a:lnTo>
                  <a:lnTo>
                    <a:pt x="113" y="25"/>
                  </a:lnTo>
                  <a:lnTo>
                    <a:pt x="101" y="15"/>
                  </a:lnTo>
                  <a:lnTo>
                    <a:pt x="87" y="7"/>
                  </a:lnTo>
                  <a:lnTo>
                    <a:pt x="72" y="2"/>
                  </a:lnTo>
                  <a:lnTo>
                    <a:pt x="56" y="0"/>
                  </a:lnTo>
                  <a:lnTo>
                    <a:pt x="38" y="1"/>
                  </a:lnTo>
                  <a:lnTo>
                    <a:pt x="33" y="2"/>
                  </a:lnTo>
                  <a:lnTo>
                    <a:pt x="28" y="4"/>
                  </a:lnTo>
                  <a:lnTo>
                    <a:pt x="22" y="7"/>
                  </a:lnTo>
                  <a:lnTo>
                    <a:pt x="16" y="9"/>
                  </a:lnTo>
                  <a:lnTo>
                    <a:pt x="26" y="13"/>
                  </a:lnTo>
                  <a:lnTo>
                    <a:pt x="33" y="18"/>
                  </a:lnTo>
                  <a:lnTo>
                    <a:pt x="40" y="24"/>
                  </a:lnTo>
                  <a:lnTo>
                    <a:pt x="45" y="30"/>
                  </a:lnTo>
                  <a:lnTo>
                    <a:pt x="50" y="37"/>
                  </a:lnTo>
                  <a:lnTo>
                    <a:pt x="52" y="46"/>
                  </a:lnTo>
                  <a:lnTo>
                    <a:pt x="54" y="55"/>
                  </a:lnTo>
                  <a:lnTo>
                    <a:pt x="56" y="65"/>
                  </a:lnTo>
                  <a:lnTo>
                    <a:pt x="60" y="66"/>
                  </a:lnTo>
                  <a:lnTo>
                    <a:pt x="64" y="70"/>
                  </a:lnTo>
                  <a:lnTo>
                    <a:pt x="67" y="73"/>
                  </a:lnTo>
                  <a:lnTo>
                    <a:pt x="68" y="78"/>
                  </a:lnTo>
                  <a:lnTo>
                    <a:pt x="68" y="79"/>
                  </a:lnTo>
                  <a:lnTo>
                    <a:pt x="68" y="80"/>
                  </a:lnTo>
                  <a:lnTo>
                    <a:pt x="68" y="83"/>
                  </a:lnTo>
                  <a:lnTo>
                    <a:pt x="68" y="84"/>
                  </a:lnTo>
                  <a:lnTo>
                    <a:pt x="95" y="105"/>
                  </a:lnTo>
                  <a:lnTo>
                    <a:pt x="88" y="113"/>
                  </a:lnTo>
                  <a:lnTo>
                    <a:pt x="64" y="91"/>
                  </a:lnTo>
                  <a:lnTo>
                    <a:pt x="61" y="92"/>
                  </a:lnTo>
                  <a:lnTo>
                    <a:pt x="60" y="94"/>
                  </a:lnTo>
                  <a:lnTo>
                    <a:pt x="58" y="95"/>
                  </a:lnTo>
                  <a:lnTo>
                    <a:pt x="56" y="95"/>
                  </a:lnTo>
                  <a:lnTo>
                    <a:pt x="54" y="103"/>
                  </a:lnTo>
                  <a:lnTo>
                    <a:pt x="51" y="111"/>
                  </a:lnTo>
                  <a:lnTo>
                    <a:pt x="45" y="118"/>
                  </a:lnTo>
                  <a:lnTo>
                    <a:pt x="38" y="125"/>
                  </a:lnTo>
                  <a:lnTo>
                    <a:pt x="30" y="131"/>
                  </a:lnTo>
                  <a:lnTo>
                    <a:pt x="21" y="137"/>
                  </a:lnTo>
                  <a:lnTo>
                    <a:pt x="11" y="141"/>
                  </a:lnTo>
                  <a:lnTo>
                    <a:pt x="0" y="146"/>
                  </a:lnTo>
                  <a:lnTo>
                    <a:pt x="7" y="152"/>
                  </a:lnTo>
                  <a:lnTo>
                    <a:pt x="15" y="156"/>
                  </a:lnTo>
                  <a:lnTo>
                    <a:pt x="23" y="160"/>
                  </a:lnTo>
                  <a:lnTo>
                    <a:pt x="33" y="163"/>
                  </a:lnTo>
                  <a:lnTo>
                    <a:pt x="41" y="164"/>
                  </a:lnTo>
                  <a:lnTo>
                    <a:pt x="50" y="166"/>
                  </a:lnTo>
                  <a:lnTo>
                    <a:pt x="59" y="166"/>
                  </a:lnTo>
                  <a:lnTo>
                    <a:pt x="68" y="1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10" name="Freeform 22"/>
            <p:cNvSpPr>
              <a:spLocks/>
            </p:cNvSpPr>
            <p:nvPr/>
          </p:nvSpPr>
          <p:spPr bwMode="auto">
            <a:xfrm rot="19351136">
              <a:off x="7757499" y="888170"/>
              <a:ext cx="7539" cy="11309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" y="11"/>
                </a:cxn>
                <a:cxn ang="0">
                  <a:pos x="4" y="10"/>
                </a:cxn>
                <a:cxn ang="0">
                  <a:pos x="5" y="8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9"/>
                </a:cxn>
                <a:cxn ang="0">
                  <a:pos x="0" y="11"/>
                </a:cxn>
              </a:cxnLst>
              <a:rect l="0" t="0" r="r" b="b"/>
              <a:pathLst>
                <a:path w="8" h="11">
                  <a:moveTo>
                    <a:pt x="0" y="11"/>
                  </a:moveTo>
                  <a:lnTo>
                    <a:pt x="2" y="11"/>
                  </a:lnTo>
                  <a:lnTo>
                    <a:pt x="4" y="10"/>
                  </a:lnTo>
                  <a:lnTo>
                    <a:pt x="5" y="8"/>
                  </a:lnTo>
                  <a:lnTo>
                    <a:pt x="8" y="7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11" name="Freeform 23"/>
            <p:cNvSpPr>
              <a:spLocks/>
            </p:cNvSpPr>
            <p:nvPr/>
          </p:nvSpPr>
          <p:spPr bwMode="auto">
            <a:xfrm rot="19351136">
              <a:off x="7748508" y="872978"/>
              <a:ext cx="11309" cy="1696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2" y="19"/>
                </a:cxn>
                <a:cxn ang="0">
                  <a:pos x="12" y="18"/>
                </a:cxn>
                <a:cxn ang="0">
                  <a:pos x="12" y="15"/>
                </a:cxn>
                <a:cxn ang="0">
                  <a:pos x="12" y="14"/>
                </a:cxn>
                <a:cxn ang="0">
                  <a:pos x="12" y="13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8"/>
                </a:cxn>
                <a:cxn ang="0">
                  <a:pos x="1" y="11"/>
                </a:cxn>
              </a:cxnLst>
              <a:rect l="0" t="0" r="r" b="b"/>
              <a:pathLst>
                <a:path w="12" h="19">
                  <a:moveTo>
                    <a:pt x="1" y="11"/>
                  </a:moveTo>
                  <a:lnTo>
                    <a:pt x="12" y="19"/>
                  </a:lnTo>
                  <a:lnTo>
                    <a:pt x="12" y="18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1" y="8"/>
                  </a:lnTo>
                  <a:lnTo>
                    <a:pt x="8" y="5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8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12" name="Freeform 24"/>
            <p:cNvSpPr>
              <a:spLocks/>
            </p:cNvSpPr>
            <p:nvPr/>
          </p:nvSpPr>
          <p:spPr bwMode="auto">
            <a:xfrm rot="19351136">
              <a:off x="7765930" y="875718"/>
              <a:ext cx="28273" cy="2638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4" y="29"/>
                </a:cxn>
                <a:cxn ang="0">
                  <a:pos x="31" y="2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4"/>
                </a:cxn>
                <a:cxn ang="0">
                  <a:pos x="0" y="7"/>
                </a:cxn>
              </a:cxnLst>
              <a:rect l="0" t="0" r="r" b="b"/>
              <a:pathLst>
                <a:path w="31" h="29">
                  <a:moveTo>
                    <a:pt x="0" y="7"/>
                  </a:moveTo>
                  <a:lnTo>
                    <a:pt x="24" y="29"/>
                  </a:lnTo>
                  <a:lnTo>
                    <a:pt x="31" y="21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13" name="Freeform 25"/>
            <p:cNvSpPr>
              <a:spLocks/>
            </p:cNvSpPr>
            <p:nvPr/>
          </p:nvSpPr>
          <p:spPr bwMode="auto">
            <a:xfrm rot="19351136">
              <a:off x="7753096" y="880846"/>
              <a:ext cx="11309" cy="1319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5"/>
                </a:cxn>
                <a:cxn ang="0">
                  <a:pos x="9" y="12"/>
                </a:cxn>
                <a:cxn ang="0">
                  <a:pos x="10" y="11"/>
                </a:cxn>
                <a:cxn ang="0">
                  <a:pos x="11" y="9"/>
                </a:cxn>
                <a:cxn ang="0">
                  <a:pos x="12" y="8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0" y="8"/>
                </a:cxn>
              </a:cxnLst>
              <a:rect l="0" t="0" r="r" b="b"/>
              <a:pathLst>
                <a:path w="12" h="15">
                  <a:moveTo>
                    <a:pt x="0" y="8"/>
                  </a:moveTo>
                  <a:lnTo>
                    <a:pt x="8" y="15"/>
                  </a:lnTo>
                  <a:lnTo>
                    <a:pt x="9" y="12"/>
                  </a:lnTo>
                  <a:lnTo>
                    <a:pt x="10" y="11"/>
                  </a:lnTo>
                  <a:lnTo>
                    <a:pt x="11" y="9"/>
                  </a:lnTo>
                  <a:lnTo>
                    <a:pt x="12" y="8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14" name="Freeform 26"/>
            <p:cNvSpPr>
              <a:spLocks/>
            </p:cNvSpPr>
            <p:nvPr/>
          </p:nvSpPr>
          <p:spPr bwMode="auto">
            <a:xfrm rot="19351136">
              <a:off x="7463296" y="984008"/>
              <a:ext cx="15079" cy="377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9" y="1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7" y="2"/>
                </a:cxn>
                <a:cxn ang="0">
                  <a:pos x="10" y="2"/>
                </a:cxn>
                <a:cxn ang="0">
                  <a:pos x="16" y="3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6" h="3">
                  <a:moveTo>
                    <a:pt x="14" y="0"/>
                  </a:moveTo>
                  <a:lnTo>
                    <a:pt x="9" y="1"/>
                  </a:lnTo>
                  <a:lnTo>
                    <a:pt x="6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6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15" name="Freeform 27"/>
            <p:cNvSpPr>
              <a:spLocks/>
            </p:cNvSpPr>
            <p:nvPr/>
          </p:nvSpPr>
          <p:spPr bwMode="auto">
            <a:xfrm rot="19351136">
              <a:off x="7565730" y="833945"/>
              <a:ext cx="26388" cy="71625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5" y="75"/>
                </a:cxn>
                <a:cxn ang="0">
                  <a:pos x="8" y="75"/>
                </a:cxn>
                <a:cxn ang="0">
                  <a:pos x="12" y="75"/>
                </a:cxn>
                <a:cxn ang="0">
                  <a:pos x="16" y="76"/>
                </a:cxn>
                <a:cxn ang="0">
                  <a:pos x="22" y="61"/>
                </a:cxn>
                <a:cxn ang="0">
                  <a:pos x="27" y="46"/>
                </a:cxn>
                <a:cxn ang="0">
                  <a:pos x="28" y="30"/>
                </a:cxn>
                <a:cxn ang="0">
                  <a:pos x="26" y="14"/>
                </a:cxn>
                <a:cxn ang="0">
                  <a:pos x="24" y="11"/>
                </a:cxn>
                <a:cxn ang="0">
                  <a:pos x="24" y="7"/>
                </a:cxn>
                <a:cxn ang="0">
                  <a:pos x="23" y="4"/>
                </a:cxn>
                <a:cxn ang="0">
                  <a:pos x="22" y="0"/>
                </a:cxn>
                <a:cxn ang="0">
                  <a:pos x="20" y="7"/>
                </a:cxn>
                <a:cxn ang="0">
                  <a:pos x="18" y="13"/>
                </a:cxn>
                <a:cxn ang="0">
                  <a:pos x="15" y="18"/>
                </a:cxn>
                <a:cxn ang="0">
                  <a:pos x="13" y="22"/>
                </a:cxn>
                <a:cxn ang="0">
                  <a:pos x="13" y="37"/>
                </a:cxn>
                <a:cxn ang="0">
                  <a:pos x="12" y="50"/>
                </a:cxn>
                <a:cxn ang="0">
                  <a:pos x="7" y="64"/>
                </a:cxn>
                <a:cxn ang="0">
                  <a:pos x="0" y="75"/>
                </a:cxn>
              </a:cxnLst>
              <a:rect l="0" t="0" r="r" b="b"/>
              <a:pathLst>
                <a:path w="28" h="76">
                  <a:moveTo>
                    <a:pt x="0" y="75"/>
                  </a:moveTo>
                  <a:lnTo>
                    <a:pt x="5" y="75"/>
                  </a:lnTo>
                  <a:lnTo>
                    <a:pt x="8" y="75"/>
                  </a:lnTo>
                  <a:lnTo>
                    <a:pt x="12" y="75"/>
                  </a:lnTo>
                  <a:lnTo>
                    <a:pt x="16" y="76"/>
                  </a:lnTo>
                  <a:lnTo>
                    <a:pt x="22" y="61"/>
                  </a:lnTo>
                  <a:lnTo>
                    <a:pt x="27" y="46"/>
                  </a:lnTo>
                  <a:lnTo>
                    <a:pt x="28" y="30"/>
                  </a:lnTo>
                  <a:lnTo>
                    <a:pt x="26" y="14"/>
                  </a:lnTo>
                  <a:lnTo>
                    <a:pt x="24" y="11"/>
                  </a:lnTo>
                  <a:lnTo>
                    <a:pt x="24" y="7"/>
                  </a:lnTo>
                  <a:lnTo>
                    <a:pt x="23" y="4"/>
                  </a:lnTo>
                  <a:lnTo>
                    <a:pt x="22" y="0"/>
                  </a:lnTo>
                  <a:lnTo>
                    <a:pt x="20" y="7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3" y="22"/>
                  </a:lnTo>
                  <a:lnTo>
                    <a:pt x="13" y="37"/>
                  </a:lnTo>
                  <a:lnTo>
                    <a:pt x="12" y="50"/>
                  </a:lnTo>
                  <a:lnTo>
                    <a:pt x="7" y="64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16" name="Freeform 28"/>
            <p:cNvSpPr>
              <a:spLocks/>
            </p:cNvSpPr>
            <p:nvPr/>
          </p:nvSpPr>
          <p:spPr bwMode="auto">
            <a:xfrm rot="19351136">
              <a:off x="7448513" y="899563"/>
              <a:ext cx="150789" cy="50891"/>
            </a:xfrm>
            <a:custGeom>
              <a:avLst/>
              <a:gdLst/>
              <a:ahLst/>
              <a:cxnLst>
                <a:cxn ang="0">
                  <a:pos x="147" y="53"/>
                </a:cxn>
                <a:cxn ang="0">
                  <a:pos x="154" y="42"/>
                </a:cxn>
                <a:cxn ang="0">
                  <a:pos x="159" y="28"/>
                </a:cxn>
                <a:cxn ang="0">
                  <a:pos x="160" y="15"/>
                </a:cxn>
                <a:cxn ang="0">
                  <a:pos x="160" y="0"/>
                </a:cxn>
                <a:cxn ang="0">
                  <a:pos x="156" y="6"/>
                </a:cxn>
                <a:cxn ang="0">
                  <a:pos x="152" y="11"/>
                </a:cxn>
                <a:cxn ang="0">
                  <a:pos x="148" y="14"/>
                </a:cxn>
                <a:cxn ang="0">
                  <a:pos x="144" y="18"/>
                </a:cxn>
                <a:cxn ang="0">
                  <a:pos x="139" y="20"/>
                </a:cxn>
                <a:cxn ang="0">
                  <a:pos x="135" y="22"/>
                </a:cxn>
                <a:cxn ang="0">
                  <a:pos x="129" y="23"/>
                </a:cxn>
                <a:cxn ang="0">
                  <a:pos x="124" y="23"/>
                </a:cxn>
                <a:cxn ang="0">
                  <a:pos x="115" y="24"/>
                </a:cxn>
                <a:cxn ang="0">
                  <a:pos x="101" y="26"/>
                </a:cxn>
                <a:cxn ang="0">
                  <a:pos x="85" y="28"/>
                </a:cxn>
                <a:cxn ang="0">
                  <a:pos x="67" y="31"/>
                </a:cxn>
                <a:cxn ang="0">
                  <a:pos x="48" y="34"/>
                </a:cxn>
                <a:cxn ang="0">
                  <a:pos x="30" y="37"/>
                </a:cxn>
                <a:cxn ang="0">
                  <a:pos x="14" y="41"/>
                </a:cxn>
                <a:cxn ang="0">
                  <a:pos x="0" y="43"/>
                </a:cxn>
                <a:cxn ang="0">
                  <a:pos x="1" y="44"/>
                </a:cxn>
                <a:cxn ang="0">
                  <a:pos x="1" y="45"/>
                </a:cxn>
                <a:cxn ang="0">
                  <a:pos x="1" y="45"/>
                </a:cxn>
                <a:cxn ang="0">
                  <a:pos x="2" y="46"/>
                </a:cxn>
                <a:cxn ang="0">
                  <a:pos x="15" y="46"/>
                </a:cxn>
                <a:cxn ang="0">
                  <a:pos x="30" y="46"/>
                </a:cxn>
                <a:cxn ang="0">
                  <a:pos x="47" y="48"/>
                </a:cxn>
                <a:cxn ang="0">
                  <a:pos x="67" y="48"/>
                </a:cxn>
                <a:cxn ang="0">
                  <a:pos x="86" y="49"/>
                </a:cxn>
                <a:cxn ang="0">
                  <a:pos x="107" y="50"/>
                </a:cxn>
                <a:cxn ang="0">
                  <a:pos x="127" y="52"/>
                </a:cxn>
                <a:cxn ang="0">
                  <a:pos x="147" y="53"/>
                </a:cxn>
              </a:cxnLst>
              <a:rect l="0" t="0" r="r" b="b"/>
              <a:pathLst>
                <a:path w="160" h="53">
                  <a:moveTo>
                    <a:pt x="147" y="53"/>
                  </a:moveTo>
                  <a:lnTo>
                    <a:pt x="154" y="42"/>
                  </a:lnTo>
                  <a:lnTo>
                    <a:pt x="159" y="28"/>
                  </a:lnTo>
                  <a:lnTo>
                    <a:pt x="160" y="15"/>
                  </a:lnTo>
                  <a:lnTo>
                    <a:pt x="160" y="0"/>
                  </a:lnTo>
                  <a:lnTo>
                    <a:pt x="156" y="6"/>
                  </a:lnTo>
                  <a:lnTo>
                    <a:pt x="152" y="11"/>
                  </a:lnTo>
                  <a:lnTo>
                    <a:pt x="148" y="14"/>
                  </a:lnTo>
                  <a:lnTo>
                    <a:pt x="144" y="18"/>
                  </a:lnTo>
                  <a:lnTo>
                    <a:pt x="139" y="20"/>
                  </a:lnTo>
                  <a:lnTo>
                    <a:pt x="135" y="22"/>
                  </a:lnTo>
                  <a:lnTo>
                    <a:pt x="129" y="23"/>
                  </a:lnTo>
                  <a:lnTo>
                    <a:pt x="124" y="23"/>
                  </a:lnTo>
                  <a:lnTo>
                    <a:pt x="115" y="24"/>
                  </a:lnTo>
                  <a:lnTo>
                    <a:pt x="101" y="26"/>
                  </a:lnTo>
                  <a:lnTo>
                    <a:pt x="85" y="28"/>
                  </a:lnTo>
                  <a:lnTo>
                    <a:pt x="67" y="31"/>
                  </a:lnTo>
                  <a:lnTo>
                    <a:pt x="48" y="34"/>
                  </a:lnTo>
                  <a:lnTo>
                    <a:pt x="30" y="37"/>
                  </a:lnTo>
                  <a:lnTo>
                    <a:pt x="14" y="41"/>
                  </a:lnTo>
                  <a:lnTo>
                    <a:pt x="0" y="43"/>
                  </a:lnTo>
                  <a:lnTo>
                    <a:pt x="1" y="44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2" y="46"/>
                  </a:lnTo>
                  <a:lnTo>
                    <a:pt x="15" y="46"/>
                  </a:lnTo>
                  <a:lnTo>
                    <a:pt x="30" y="46"/>
                  </a:lnTo>
                  <a:lnTo>
                    <a:pt x="47" y="48"/>
                  </a:lnTo>
                  <a:lnTo>
                    <a:pt x="67" y="48"/>
                  </a:lnTo>
                  <a:lnTo>
                    <a:pt x="86" y="49"/>
                  </a:lnTo>
                  <a:lnTo>
                    <a:pt x="107" y="50"/>
                  </a:lnTo>
                  <a:lnTo>
                    <a:pt x="127" y="52"/>
                  </a:lnTo>
                  <a:lnTo>
                    <a:pt x="147" y="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17" name="Freeform 29"/>
            <p:cNvSpPr>
              <a:spLocks/>
            </p:cNvSpPr>
            <p:nvPr/>
          </p:nvSpPr>
          <p:spPr bwMode="auto">
            <a:xfrm rot="19351136">
              <a:off x="7738929" y="880064"/>
              <a:ext cx="9425" cy="942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1" y="11"/>
                </a:cxn>
                <a:cxn ang="0">
                  <a:pos x="11" y="8"/>
                </a:cxn>
                <a:cxn ang="0">
                  <a:pos x="11" y="5"/>
                </a:cxn>
                <a:cxn ang="0">
                  <a:pos x="10" y="3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3"/>
                </a:cxn>
              </a:cxnLst>
              <a:rect l="0" t="0" r="r" b="b"/>
              <a:pathLst>
                <a:path w="11" h="11">
                  <a:moveTo>
                    <a:pt x="0" y="3"/>
                  </a:moveTo>
                  <a:lnTo>
                    <a:pt x="11" y="11"/>
                  </a:lnTo>
                  <a:lnTo>
                    <a:pt x="11" y="8"/>
                  </a:lnTo>
                  <a:lnTo>
                    <a:pt x="11" y="5"/>
                  </a:lnTo>
                  <a:lnTo>
                    <a:pt x="10" y="3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18" name="Freeform 30"/>
            <p:cNvSpPr>
              <a:spLocks/>
            </p:cNvSpPr>
            <p:nvPr/>
          </p:nvSpPr>
          <p:spPr bwMode="auto">
            <a:xfrm rot="19351136">
              <a:off x="7762683" y="1040100"/>
              <a:ext cx="706822" cy="605038"/>
            </a:xfrm>
            <a:custGeom>
              <a:avLst/>
              <a:gdLst/>
              <a:ahLst/>
              <a:cxnLst>
                <a:cxn ang="0">
                  <a:pos x="90" y="35"/>
                </a:cxn>
                <a:cxn ang="0">
                  <a:pos x="48" y="101"/>
                </a:cxn>
                <a:cxn ang="0">
                  <a:pos x="18" y="172"/>
                </a:cxn>
                <a:cxn ang="0">
                  <a:pos x="2" y="248"/>
                </a:cxn>
                <a:cxn ang="0">
                  <a:pos x="2" y="325"/>
                </a:cxn>
                <a:cxn ang="0">
                  <a:pos x="20" y="394"/>
                </a:cxn>
                <a:cxn ang="0">
                  <a:pos x="54" y="455"/>
                </a:cxn>
                <a:cxn ang="0">
                  <a:pos x="105" y="509"/>
                </a:cxn>
                <a:cxn ang="0">
                  <a:pos x="155" y="545"/>
                </a:cxn>
                <a:cxn ang="0">
                  <a:pos x="197" y="565"/>
                </a:cxn>
                <a:cxn ang="0">
                  <a:pos x="237" y="583"/>
                </a:cxn>
                <a:cxn ang="0">
                  <a:pos x="280" y="595"/>
                </a:cxn>
                <a:cxn ang="0">
                  <a:pos x="322" y="606"/>
                </a:cxn>
                <a:cxn ang="0">
                  <a:pos x="365" y="615"/>
                </a:cxn>
                <a:cxn ang="0">
                  <a:pos x="409" y="621"/>
                </a:cxn>
                <a:cxn ang="0">
                  <a:pos x="453" y="628"/>
                </a:cxn>
                <a:cxn ang="0">
                  <a:pos x="491" y="632"/>
                </a:cxn>
                <a:cxn ang="0">
                  <a:pos x="523" y="636"/>
                </a:cxn>
                <a:cxn ang="0">
                  <a:pos x="556" y="638"/>
                </a:cxn>
                <a:cxn ang="0">
                  <a:pos x="588" y="640"/>
                </a:cxn>
                <a:cxn ang="0">
                  <a:pos x="621" y="642"/>
                </a:cxn>
                <a:cxn ang="0">
                  <a:pos x="653" y="639"/>
                </a:cxn>
                <a:cxn ang="0">
                  <a:pos x="686" y="636"/>
                </a:cxn>
                <a:cxn ang="0">
                  <a:pos x="719" y="630"/>
                </a:cxn>
                <a:cxn ang="0">
                  <a:pos x="743" y="621"/>
                </a:cxn>
                <a:cxn ang="0">
                  <a:pos x="751" y="606"/>
                </a:cxn>
                <a:cxn ang="0">
                  <a:pos x="745" y="589"/>
                </a:cxn>
                <a:cxn ang="0">
                  <a:pos x="730" y="580"/>
                </a:cxn>
                <a:cxn ang="0">
                  <a:pos x="706" y="585"/>
                </a:cxn>
                <a:cxn ang="0">
                  <a:pos x="677" y="591"/>
                </a:cxn>
                <a:cxn ang="0">
                  <a:pos x="647" y="594"/>
                </a:cxn>
                <a:cxn ang="0">
                  <a:pos x="617" y="595"/>
                </a:cxn>
                <a:cxn ang="0">
                  <a:pos x="587" y="595"/>
                </a:cxn>
                <a:cxn ang="0">
                  <a:pos x="557" y="593"/>
                </a:cxn>
                <a:cxn ang="0">
                  <a:pos x="527" y="591"/>
                </a:cxn>
                <a:cxn ang="0">
                  <a:pos x="498" y="587"/>
                </a:cxn>
                <a:cxn ang="0">
                  <a:pos x="462" y="583"/>
                </a:cxn>
                <a:cxn ang="0">
                  <a:pos x="422" y="577"/>
                </a:cxn>
                <a:cxn ang="0">
                  <a:pos x="381" y="571"/>
                </a:cxn>
                <a:cxn ang="0">
                  <a:pos x="341" y="564"/>
                </a:cxn>
                <a:cxn ang="0">
                  <a:pos x="302" y="555"/>
                </a:cxn>
                <a:cxn ang="0">
                  <a:pos x="263" y="544"/>
                </a:cxn>
                <a:cxn ang="0">
                  <a:pos x="223" y="527"/>
                </a:cxn>
                <a:cxn ang="0">
                  <a:pos x="185" y="509"/>
                </a:cxn>
                <a:cxn ang="0">
                  <a:pos x="151" y="487"/>
                </a:cxn>
                <a:cxn ang="0">
                  <a:pos x="123" y="465"/>
                </a:cxn>
                <a:cxn ang="0">
                  <a:pos x="98" y="440"/>
                </a:cxn>
                <a:cxn ang="0">
                  <a:pos x="77" y="411"/>
                </a:cxn>
                <a:cxn ang="0">
                  <a:pos x="58" y="370"/>
                </a:cxn>
                <a:cxn ang="0">
                  <a:pos x="48" y="318"/>
                </a:cxn>
                <a:cxn ang="0">
                  <a:pos x="48" y="257"/>
                </a:cxn>
                <a:cxn ang="0">
                  <a:pos x="61" y="189"/>
                </a:cxn>
                <a:cxn ang="0">
                  <a:pos x="88" y="124"/>
                </a:cxn>
                <a:cxn ang="0">
                  <a:pos x="124" y="65"/>
                </a:cxn>
                <a:cxn ang="0">
                  <a:pos x="152" y="31"/>
                </a:cxn>
                <a:cxn ang="0">
                  <a:pos x="152" y="13"/>
                </a:cxn>
                <a:cxn ang="0">
                  <a:pos x="139" y="1"/>
                </a:cxn>
                <a:cxn ang="0">
                  <a:pos x="122" y="1"/>
                </a:cxn>
                <a:cxn ang="0">
                  <a:pos x="114" y="5"/>
                </a:cxn>
              </a:cxnLst>
              <a:rect l="0" t="0" r="r" b="b"/>
              <a:pathLst>
                <a:path w="751" h="642">
                  <a:moveTo>
                    <a:pt x="114" y="5"/>
                  </a:moveTo>
                  <a:lnTo>
                    <a:pt x="90" y="35"/>
                  </a:lnTo>
                  <a:lnTo>
                    <a:pt x="68" y="68"/>
                  </a:lnTo>
                  <a:lnTo>
                    <a:pt x="48" y="101"/>
                  </a:lnTo>
                  <a:lnTo>
                    <a:pt x="32" y="136"/>
                  </a:lnTo>
                  <a:lnTo>
                    <a:pt x="18" y="172"/>
                  </a:lnTo>
                  <a:lnTo>
                    <a:pt x="9" y="209"/>
                  </a:lnTo>
                  <a:lnTo>
                    <a:pt x="2" y="248"/>
                  </a:lnTo>
                  <a:lnTo>
                    <a:pt x="0" y="288"/>
                  </a:lnTo>
                  <a:lnTo>
                    <a:pt x="2" y="325"/>
                  </a:lnTo>
                  <a:lnTo>
                    <a:pt x="8" y="360"/>
                  </a:lnTo>
                  <a:lnTo>
                    <a:pt x="20" y="394"/>
                  </a:lnTo>
                  <a:lnTo>
                    <a:pt x="35" y="425"/>
                  </a:lnTo>
                  <a:lnTo>
                    <a:pt x="54" y="455"/>
                  </a:lnTo>
                  <a:lnTo>
                    <a:pt x="77" y="484"/>
                  </a:lnTo>
                  <a:lnTo>
                    <a:pt x="105" y="509"/>
                  </a:lnTo>
                  <a:lnTo>
                    <a:pt x="136" y="532"/>
                  </a:lnTo>
                  <a:lnTo>
                    <a:pt x="155" y="545"/>
                  </a:lnTo>
                  <a:lnTo>
                    <a:pt x="176" y="555"/>
                  </a:lnTo>
                  <a:lnTo>
                    <a:pt x="197" y="565"/>
                  </a:lnTo>
                  <a:lnTo>
                    <a:pt x="217" y="575"/>
                  </a:lnTo>
                  <a:lnTo>
                    <a:pt x="237" y="583"/>
                  </a:lnTo>
                  <a:lnTo>
                    <a:pt x="259" y="590"/>
                  </a:lnTo>
                  <a:lnTo>
                    <a:pt x="280" y="595"/>
                  </a:lnTo>
                  <a:lnTo>
                    <a:pt x="301" y="601"/>
                  </a:lnTo>
                  <a:lnTo>
                    <a:pt x="322" y="606"/>
                  </a:lnTo>
                  <a:lnTo>
                    <a:pt x="343" y="610"/>
                  </a:lnTo>
                  <a:lnTo>
                    <a:pt x="365" y="615"/>
                  </a:lnTo>
                  <a:lnTo>
                    <a:pt x="387" y="618"/>
                  </a:lnTo>
                  <a:lnTo>
                    <a:pt x="409" y="621"/>
                  </a:lnTo>
                  <a:lnTo>
                    <a:pt x="431" y="624"/>
                  </a:lnTo>
                  <a:lnTo>
                    <a:pt x="453" y="628"/>
                  </a:lnTo>
                  <a:lnTo>
                    <a:pt x="474" y="630"/>
                  </a:lnTo>
                  <a:lnTo>
                    <a:pt x="491" y="632"/>
                  </a:lnTo>
                  <a:lnTo>
                    <a:pt x="507" y="633"/>
                  </a:lnTo>
                  <a:lnTo>
                    <a:pt x="523" y="636"/>
                  </a:lnTo>
                  <a:lnTo>
                    <a:pt x="539" y="637"/>
                  </a:lnTo>
                  <a:lnTo>
                    <a:pt x="556" y="638"/>
                  </a:lnTo>
                  <a:lnTo>
                    <a:pt x="572" y="639"/>
                  </a:lnTo>
                  <a:lnTo>
                    <a:pt x="588" y="640"/>
                  </a:lnTo>
                  <a:lnTo>
                    <a:pt x="605" y="642"/>
                  </a:lnTo>
                  <a:lnTo>
                    <a:pt x="621" y="642"/>
                  </a:lnTo>
                  <a:lnTo>
                    <a:pt x="637" y="640"/>
                  </a:lnTo>
                  <a:lnTo>
                    <a:pt x="653" y="639"/>
                  </a:lnTo>
                  <a:lnTo>
                    <a:pt x="670" y="638"/>
                  </a:lnTo>
                  <a:lnTo>
                    <a:pt x="686" y="636"/>
                  </a:lnTo>
                  <a:lnTo>
                    <a:pt x="702" y="633"/>
                  </a:lnTo>
                  <a:lnTo>
                    <a:pt x="719" y="630"/>
                  </a:lnTo>
                  <a:lnTo>
                    <a:pt x="735" y="625"/>
                  </a:lnTo>
                  <a:lnTo>
                    <a:pt x="743" y="621"/>
                  </a:lnTo>
                  <a:lnTo>
                    <a:pt x="747" y="614"/>
                  </a:lnTo>
                  <a:lnTo>
                    <a:pt x="751" y="606"/>
                  </a:lnTo>
                  <a:lnTo>
                    <a:pt x="750" y="597"/>
                  </a:lnTo>
                  <a:lnTo>
                    <a:pt x="745" y="589"/>
                  </a:lnTo>
                  <a:lnTo>
                    <a:pt x="738" y="583"/>
                  </a:lnTo>
                  <a:lnTo>
                    <a:pt x="730" y="580"/>
                  </a:lnTo>
                  <a:lnTo>
                    <a:pt x="721" y="582"/>
                  </a:lnTo>
                  <a:lnTo>
                    <a:pt x="706" y="585"/>
                  </a:lnTo>
                  <a:lnTo>
                    <a:pt x="691" y="589"/>
                  </a:lnTo>
                  <a:lnTo>
                    <a:pt x="677" y="591"/>
                  </a:lnTo>
                  <a:lnTo>
                    <a:pt x="662" y="593"/>
                  </a:lnTo>
                  <a:lnTo>
                    <a:pt x="647" y="594"/>
                  </a:lnTo>
                  <a:lnTo>
                    <a:pt x="632" y="595"/>
                  </a:lnTo>
                  <a:lnTo>
                    <a:pt x="617" y="595"/>
                  </a:lnTo>
                  <a:lnTo>
                    <a:pt x="602" y="595"/>
                  </a:lnTo>
                  <a:lnTo>
                    <a:pt x="587" y="595"/>
                  </a:lnTo>
                  <a:lnTo>
                    <a:pt x="572" y="594"/>
                  </a:lnTo>
                  <a:lnTo>
                    <a:pt x="557" y="593"/>
                  </a:lnTo>
                  <a:lnTo>
                    <a:pt x="542" y="592"/>
                  </a:lnTo>
                  <a:lnTo>
                    <a:pt x="527" y="591"/>
                  </a:lnTo>
                  <a:lnTo>
                    <a:pt x="512" y="589"/>
                  </a:lnTo>
                  <a:lnTo>
                    <a:pt x="498" y="587"/>
                  </a:lnTo>
                  <a:lnTo>
                    <a:pt x="483" y="585"/>
                  </a:lnTo>
                  <a:lnTo>
                    <a:pt x="462" y="583"/>
                  </a:lnTo>
                  <a:lnTo>
                    <a:pt x="441" y="580"/>
                  </a:lnTo>
                  <a:lnTo>
                    <a:pt x="422" y="577"/>
                  </a:lnTo>
                  <a:lnTo>
                    <a:pt x="401" y="575"/>
                  </a:lnTo>
                  <a:lnTo>
                    <a:pt x="381" y="571"/>
                  </a:lnTo>
                  <a:lnTo>
                    <a:pt x="360" y="568"/>
                  </a:lnTo>
                  <a:lnTo>
                    <a:pt x="341" y="564"/>
                  </a:lnTo>
                  <a:lnTo>
                    <a:pt x="321" y="560"/>
                  </a:lnTo>
                  <a:lnTo>
                    <a:pt x="302" y="555"/>
                  </a:lnTo>
                  <a:lnTo>
                    <a:pt x="282" y="549"/>
                  </a:lnTo>
                  <a:lnTo>
                    <a:pt x="263" y="544"/>
                  </a:lnTo>
                  <a:lnTo>
                    <a:pt x="243" y="535"/>
                  </a:lnTo>
                  <a:lnTo>
                    <a:pt x="223" y="527"/>
                  </a:lnTo>
                  <a:lnTo>
                    <a:pt x="204" y="519"/>
                  </a:lnTo>
                  <a:lnTo>
                    <a:pt x="185" y="509"/>
                  </a:lnTo>
                  <a:lnTo>
                    <a:pt x="166" y="497"/>
                  </a:lnTo>
                  <a:lnTo>
                    <a:pt x="151" y="487"/>
                  </a:lnTo>
                  <a:lnTo>
                    <a:pt x="136" y="477"/>
                  </a:lnTo>
                  <a:lnTo>
                    <a:pt x="123" y="465"/>
                  </a:lnTo>
                  <a:lnTo>
                    <a:pt x="111" y="453"/>
                  </a:lnTo>
                  <a:lnTo>
                    <a:pt x="98" y="440"/>
                  </a:lnTo>
                  <a:lnTo>
                    <a:pt x="88" y="426"/>
                  </a:lnTo>
                  <a:lnTo>
                    <a:pt x="77" y="411"/>
                  </a:lnTo>
                  <a:lnTo>
                    <a:pt x="68" y="395"/>
                  </a:lnTo>
                  <a:lnTo>
                    <a:pt x="58" y="370"/>
                  </a:lnTo>
                  <a:lnTo>
                    <a:pt x="52" y="344"/>
                  </a:lnTo>
                  <a:lnTo>
                    <a:pt x="48" y="318"/>
                  </a:lnTo>
                  <a:lnTo>
                    <a:pt x="47" y="291"/>
                  </a:lnTo>
                  <a:lnTo>
                    <a:pt x="48" y="257"/>
                  </a:lnTo>
                  <a:lnTo>
                    <a:pt x="53" y="222"/>
                  </a:lnTo>
                  <a:lnTo>
                    <a:pt x="61" y="189"/>
                  </a:lnTo>
                  <a:lnTo>
                    <a:pt x="73" y="155"/>
                  </a:lnTo>
                  <a:lnTo>
                    <a:pt x="88" y="124"/>
                  </a:lnTo>
                  <a:lnTo>
                    <a:pt x="105" y="94"/>
                  </a:lnTo>
                  <a:lnTo>
                    <a:pt x="124" y="65"/>
                  </a:lnTo>
                  <a:lnTo>
                    <a:pt x="146" y="38"/>
                  </a:lnTo>
                  <a:lnTo>
                    <a:pt x="152" y="31"/>
                  </a:lnTo>
                  <a:lnTo>
                    <a:pt x="153" y="21"/>
                  </a:lnTo>
                  <a:lnTo>
                    <a:pt x="152" y="13"/>
                  </a:lnTo>
                  <a:lnTo>
                    <a:pt x="146" y="5"/>
                  </a:lnTo>
                  <a:lnTo>
                    <a:pt x="139" y="1"/>
                  </a:lnTo>
                  <a:lnTo>
                    <a:pt x="130" y="0"/>
                  </a:lnTo>
                  <a:lnTo>
                    <a:pt x="122" y="1"/>
                  </a:lnTo>
                  <a:lnTo>
                    <a:pt x="114" y="5"/>
                  </a:lnTo>
                  <a:lnTo>
                    <a:pt x="114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19" name="Freeform 31"/>
            <p:cNvSpPr>
              <a:spLocks/>
            </p:cNvSpPr>
            <p:nvPr/>
          </p:nvSpPr>
          <p:spPr bwMode="auto">
            <a:xfrm rot="19351136">
              <a:off x="7215974" y="87365"/>
              <a:ext cx="648391" cy="695512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50" y="27"/>
                </a:cxn>
                <a:cxn ang="0">
                  <a:pos x="98" y="60"/>
                </a:cxn>
                <a:cxn ang="0">
                  <a:pos x="149" y="82"/>
                </a:cxn>
                <a:cxn ang="0">
                  <a:pos x="187" y="82"/>
                </a:cxn>
                <a:cxn ang="0">
                  <a:pos x="210" y="73"/>
                </a:cxn>
                <a:cxn ang="0">
                  <a:pos x="227" y="68"/>
                </a:cxn>
                <a:cxn ang="0">
                  <a:pos x="247" y="67"/>
                </a:cxn>
                <a:cxn ang="0">
                  <a:pos x="275" y="75"/>
                </a:cxn>
                <a:cxn ang="0">
                  <a:pos x="306" y="100"/>
                </a:cxn>
                <a:cxn ang="0">
                  <a:pos x="334" y="133"/>
                </a:cxn>
                <a:cxn ang="0">
                  <a:pos x="357" y="166"/>
                </a:cxn>
                <a:cxn ang="0">
                  <a:pos x="371" y="185"/>
                </a:cxn>
                <a:cxn ang="0">
                  <a:pos x="386" y="205"/>
                </a:cxn>
                <a:cxn ang="0">
                  <a:pos x="408" y="231"/>
                </a:cxn>
                <a:cxn ang="0">
                  <a:pos x="433" y="261"/>
                </a:cxn>
                <a:cxn ang="0">
                  <a:pos x="462" y="295"/>
                </a:cxn>
                <a:cxn ang="0">
                  <a:pos x="491" y="328"/>
                </a:cxn>
                <a:cxn ang="0">
                  <a:pos x="520" y="359"/>
                </a:cxn>
                <a:cxn ang="0">
                  <a:pos x="545" y="387"/>
                </a:cxn>
                <a:cxn ang="0">
                  <a:pos x="576" y="423"/>
                </a:cxn>
                <a:cxn ang="0">
                  <a:pos x="613" y="486"/>
                </a:cxn>
                <a:cxn ang="0">
                  <a:pos x="648" y="569"/>
                </a:cxn>
                <a:cxn ang="0">
                  <a:pos x="675" y="666"/>
                </a:cxn>
                <a:cxn ang="0">
                  <a:pos x="688" y="737"/>
                </a:cxn>
                <a:cxn ang="0">
                  <a:pos x="674" y="705"/>
                </a:cxn>
                <a:cxn ang="0">
                  <a:pos x="634" y="612"/>
                </a:cxn>
                <a:cxn ang="0">
                  <a:pos x="567" y="498"/>
                </a:cxn>
                <a:cxn ang="0">
                  <a:pos x="509" y="430"/>
                </a:cxn>
                <a:cxn ang="0">
                  <a:pos x="482" y="402"/>
                </a:cxn>
                <a:cxn ang="0">
                  <a:pos x="455" y="378"/>
                </a:cxn>
                <a:cxn ang="0">
                  <a:pos x="429" y="357"/>
                </a:cxn>
                <a:cxn ang="0">
                  <a:pos x="405" y="339"/>
                </a:cxn>
                <a:cxn ang="0">
                  <a:pos x="382" y="324"/>
                </a:cxn>
                <a:cxn ang="0">
                  <a:pos x="362" y="312"/>
                </a:cxn>
                <a:cxn ang="0">
                  <a:pos x="344" y="304"/>
                </a:cxn>
                <a:cxn ang="0">
                  <a:pos x="321" y="295"/>
                </a:cxn>
                <a:cxn ang="0">
                  <a:pos x="290" y="271"/>
                </a:cxn>
                <a:cxn ang="0">
                  <a:pos x="266" y="238"/>
                </a:cxn>
                <a:cxn ang="0">
                  <a:pos x="255" y="206"/>
                </a:cxn>
                <a:cxn ang="0">
                  <a:pos x="257" y="184"/>
                </a:cxn>
                <a:cxn ang="0">
                  <a:pos x="248" y="174"/>
                </a:cxn>
                <a:cxn ang="0">
                  <a:pos x="228" y="170"/>
                </a:cxn>
                <a:cxn ang="0">
                  <a:pos x="203" y="168"/>
                </a:cxn>
                <a:cxn ang="0">
                  <a:pos x="179" y="163"/>
                </a:cxn>
                <a:cxn ang="0">
                  <a:pos x="148" y="150"/>
                </a:cxn>
                <a:cxn ang="0">
                  <a:pos x="114" y="130"/>
                </a:cxn>
                <a:cxn ang="0">
                  <a:pos x="82" y="109"/>
                </a:cxn>
                <a:cxn ang="0">
                  <a:pos x="55" y="87"/>
                </a:cxn>
                <a:cxn ang="0">
                  <a:pos x="25" y="56"/>
                </a:cxn>
                <a:cxn ang="0">
                  <a:pos x="4" y="24"/>
                </a:cxn>
                <a:cxn ang="0">
                  <a:pos x="4" y="3"/>
                </a:cxn>
              </a:cxnLst>
              <a:rect l="0" t="0" r="r" b="b"/>
              <a:pathLst>
                <a:path w="688" h="737">
                  <a:moveTo>
                    <a:pt x="14" y="0"/>
                  </a:moveTo>
                  <a:lnTo>
                    <a:pt x="19" y="3"/>
                  </a:lnTo>
                  <a:lnTo>
                    <a:pt x="32" y="14"/>
                  </a:lnTo>
                  <a:lnTo>
                    <a:pt x="50" y="27"/>
                  </a:lnTo>
                  <a:lnTo>
                    <a:pt x="73" y="43"/>
                  </a:lnTo>
                  <a:lnTo>
                    <a:pt x="98" y="60"/>
                  </a:lnTo>
                  <a:lnTo>
                    <a:pt x="124" y="72"/>
                  </a:lnTo>
                  <a:lnTo>
                    <a:pt x="149" y="82"/>
                  </a:lnTo>
                  <a:lnTo>
                    <a:pt x="170" y="84"/>
                  </a:lnTo>
                  <a:lnTo>
                    <a:pt x="187" y="82"/>
                  </a:lnTo>
                  <a:lnTo>
                    <a:pt x="200" y="78"/>
                  </a:lnTo>
                  <a:lnTo>
                    <a:pt x="210" y="73"/>
                  </a:lnTo>
                  <a:lnTo>
                    <a:pt x="219" y="70"/>
                  </a:lnTo>
                  <a:lnTo>
                    <a:pt x="227" y="68"/>
                  </a:lnTo>
                  <a:lnTo>
                    <a:pt x="237" y="67"/>
                  </a:lnTo>
                  <a:lnTo>
                    <a:pt x="247" y="67"/>
                  </a:lnTo>
                  <a:lnTo>
                    <a:pt x="260" y="69"/>
                  </a:lnTo>
                  <a:lnTo>
                    <a:pt x="275" y="75"/>
                  </a:lnTo>
                  <a:lnTo>
                    <a:pt x="291" y="86"/>
                  </a:lnTo>
                  <a:lnTo>
                    <a:pt x="306" y="100"/>
                  </a:lnTo>
                  <a:lnTo>
                    <a:pt x="321" y="116"/>
                  </a:lnTo>
                  <a:lnTo>
                    <a:pt x="334" y="133"/>
                  </a:lnTo>
                  <a:lnTo>
                    <a:pt x="347" y="150"/>
                  </a:lnTo>
                  <a:lnTo>
                    <a:pt x="357" y="166"/>
                  </a:lnTo>
                  <a:lnTo>
                    <a:pt x="367" y="178"/>
                  </a:lnTo>
                  <a:lnTo>
                    <a:pt x="371" y="185"/>
                  </a:lnTo>
                  <a:lnTo>
                    <a:pt x="378" y="194"/>
                  </a:lnTo>
                  <a:lnTo>
                    <a:pt x="386" y="205"/>
                  </a:lnTo>
                  <a:lnTo>
                    <a:pt x="397" y="218"/>
                  </a:lnTo>
                  <a:lnTo>
                    <a:pt x="408" y="231"/>
                  </a:lnTo>
                  <a:lnTo>
                    <a:pt x="420" y="246"/>
                  </a:lnTo>
                  <a:lnTo>
                    <a:pt x="433" y="261"/>
                  </a:lnTo>
                  <a:lnTo>
                    <a:pt x="447" y="277"/>
                  </a:lnTo>
                  <a:lnTo>
                    <a:pt x="462" y="295"/>
                  </a:lnTo>
                  <a:lnTo>
                    <a:pt x="476" y="311"/>
                  </a:lnTo>
                  <a:lnTo>
                    <a:pt x="491" y="328"/>
                  </a:lnTo>
                  <a:lnTo>
                    <a:pt x="506" y="343"/>
                  </a:lnTo>
                  <a:lnTo>
                    <a:pt x="520" y="359"/>
                  </a:lnTo>
                  <a:lnTo>
                    <a:pt x="532" y="373"/>
                  </a:lnTo>
                  <a:lnTo>
                    <a:pt x="545" y="387"/>
                  </a:lnTo>
                  <a:lnTo>
                    <a:pt x="557" y="398"/>
                  </a:lnTo>
                  <a:lnTo>
                    <a:pt x="576" y="423"/>
                  </a:lnTo>
                  <a:lnTo>
                    <a:pt x="595" y="451"/>
                  </a:lnTo>
                  <a:lnTo>
                    <a:pt x="613" y="486"/>
                  </a:lnTo>
                  <a:lnTo>
                    <a:pt x="632" y="525"/>
                  </a:lnTo>
                  <a:lnTo>
                    <a:pt x="648" y="569"/>
                  </a:lnTo>
                  <a:lnTo>
                    <a:pt x="663" y="616"/>
                  </a:lnTo>
                  <a:lnTo>
                    <a:pt x="675" y="666"/>
                  </a:lnTo>
                  <a:lnTo>
                    <a:pt x="686" y="719"/>
                  </a:lnTo>
                  <a:lnTo>
                    <a:pt x="688" y="737"/>
                  </a:lnTo>
                  <a:lnTo>
                    <a:pt x="685" y="732"/>
                  </a:lnTo>
                  <a:lnTo>
                    <a:pt x="674" y="705"/>
                  </a:lnTo>
                  <a:lnTo>
                    <a:pt x="657" y="664"/>
                  </a:lnTo>
                  <a:lnTo>
                    <a:pt x="634" y="612"/>
                  </a:lnTo>
                  <a:lnTo>
                    <a:pt x="604" y="555"/>
                  </a:lnTo>
                  <a:lnTo>
                    <a:pt x="567" y="498"/>
                  </a:lnTo>
                  <a:lnTo>
                    <a:pt x="523" y="443"/>
                  </a:lnTo>
                  <a:lnTo>
                    <a:pt x="509" y="430"/>
                  </a:lnTo>
                  <a:lnTo>
                    <a:pt x="496" y="416"/>
                  </a:lnTo>
                  <a:lnTo>
                    <a:pt x="482" y="402"/>
                  </a:lnTo>
                  <a:lnTo>
                    <a:pt x="468" y="389"/>
                  </a:lnTo>
                  <a:lnTo>
                    <a:pt x="455" y="378"/>
                  </a:lnTo>
                  <a:lnTo>
                    <a:pt x="443" y="367"/>
                  </a:lnTo>
                  <a:lnTo>
                    <a:pt x="429" y="357"/>
                  </a:lnTo>
                  <a:lnTo>
                    <a:pt x="417" y="347"/>
                  </a:lnTo>
                  <a:lnTo>
                    <a:pt x="405" y="339"/>
                  </a:lnTo>
                  <a:lnTo>
                    <a:pt x="393" y="330"/>
                  </a:lnTo>
                  <a:lnTo>
                    <a:pt x="382" y="324"/>
                  </a:lnTo>
                  <a:lnTo>
                    <a:pt x="371" y="317"/>
                  </a:lnTo>
                  <a:lnTo>
                    <a:pt x="362" y="312"/>
                  </a:lnTo>
                  <a:lnTo>
                    <a:pt x="352" y="307"/>
                  </a:lnTo>
                  <a:lnTo>
                    <a:pt x="344" y="304"/>
                  </a:lnTo>
                  <a:lnTo>
                    <a:pt x="336" y="302"/>
                  </a:lnTo>
                  <a:lnTo>
                    <a:pt x="321" y="295"/>
                  </a:lnTo>
                  <a:lnTo>
                    <a:pt x="304" y="284"/>
                  </a:lnTo>
                  <a:lnTo>
                    <a:pt x="290" y="271"/>
                  </a:lnTo>
                  <a:lnTo>
                    <a:pt x="277" y="256"/>
                  </a:lnTo>
                  <a:lnTo>
                    <a:pt x="266" y="238"/>
                  </a:lnTo>
                  <a:lnTo>
                    <a:pt x="258" y="222"/>
                  </a:lnTo>
                  <a:lnTo>
                    <a:pt x="255" y="206"/>
                  </a:lnTo>
                  <a:lnTo>
                    <a:pt x="256" y="193"/>
                  </a:lnTo>
                  <a:lnTo>
                    <a:pt x="257" y="184"/>
                  </a:lnTo>
                  <a:lnTo>
                    <a:pt x="255" y="177"/>
                  </a:lnTo>
                  <a:lnTo>
                    <a:pt x="248" y="174"/>
                  </a:lnTo>
                  <a:lnTo>
                    <a:pt x="239" y="171"/>
                  </a:lnTo>
                  <a:lnTo>
                    <a:pt x="228" y="170"/>
                  </a:lnTo>
                  <a:lnTo>
                    <a:pt x="216" y="169"/>
                  </a:lnTo>
                  <a:lnTo>
                    <a:pt x="203" y="168"/>
                  </a:lnTo>
                  <a:lnTo>
                    <a:pt x="192" y="167"/>
                  </a:lnTo>
                  <a:lnTo>
                    <a:pt x="179" y="163"/>
                  </a:lnTo>
                  <a:lnTo>
                    <a:pt x="164" y="158"/>
                  </a:lnTo>
                  <a:lnTo>
                    <a:pt x="148" y="150"/>
                  </a:lnTo>
                  <a:lnTo>
                    <a:pt x="132" y="140"/>
                  </a:lnTo>
                  <a:lnTo>
                    <a:pt x="114" y="130"/>
                  </a:lnTo>
                  <a:lnTo>
                    <a:pt x="98" y="120"/>
                  </a:lnTo>
                  <a:lnTo>
                    <a:pt x="82" y="109"/>
                  </a:lnTo>
                  <a:lnTo>
                    <a:pt x="68" y="99"/>
                  </a:lnTo>
                  <a:lnTo>
                    <a:pt x="55" y="87"/>
                  </a:lnTo>
                  <a:lnTo>
                    <a:pt x="40" y="72"/>
                  </a:lnTo>
                  <a:lnTo>
                    <a:pt x="25" y="56"/>
                  </a:lnTo>
                  <a:lnTo>
                    <a:pt x="13" y="40"/>
                  </a:lnTo>
                  <a:lnTo>
                    <a:pt x="4" y="24"/>
                  </a:lnTo>
                  <a:lnTo>
                    <a:pt x="0" y="11"/>
                  </a:lnTo>
                  <a:lnTo>
                    <a:pt x="4" y="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20" name="Freeform 32"/>
            <p:cNvSpPr>
              <a:spLocks/>
            </p:cNvSpPr>
            <p:nvPr/>
          </p:nvSpPr>
          <p:spPr bwMode="auto">
            <a:xfrm rot="19351136">
              <a:off x="7094725" y="270834"/>
              <a:ext cx="133825" cy="75394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6" y="11"/>
                </a:cxn>
                <a:cxn ang="0">
                  <a:pos x="19" y="20"/>
                </a:cxn>
                <a:cxn ang="0">
                  <a:pos x="37" y="30"/>
                </a:cxn>
                <a:cxn ang="0">
                  <a:pos x="59" y="43"/>
                </a:cxn>
                <a:cxn ang="0">
                  <a:pos x="81" y="56"/>
                </a:cxn>
                <a:cxn ang="0">
                  <a:pos x="102" y="67"/>
                </a:cxn>
                <a:cxn ang="0">
                  <a:pos x="119" y="75"/>
                </a:cxn>
                <a:cxn ang="0">
                  <a:pos x="128" y="78"/>
                </a:cxn>
                <a:cxn ang="0">
                  <a:pos x="136" y="77"/>
                </a:cxn>
                <a:cxn ang="0">
                  <a:pos x="141" y="73"/>
                </a:cxn>
                <a:cxn ang="0">
                  <a:pos x="143" y="67"/>
                </a:cxn>
                <a:cxn ang="0">
                  <a:pos x="142" y="62"/>
                </a:cxn>
                <a:cxn ang="0">
                  <a:pos x="134" y="58"/>
                </a:cxn>
                <a:cxn ang="0">
                  <a:pos x="115" y="46"/>
                </a:cxn>
                <a:cxn ang="0">
                  <a:pos x="90" y="33"/>
                </a:cxn>
                <a:cxn ang="0">
                  <a:pos x="61" y="20"/>
                </a:cxn>
                <a:cxn ang="0">
                  <a:pos x="35" y="8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1" y="8"/>
                </a:cxn>
              </a:cxnLst>
              <a:rect l="0" t="0" r="r" b="b"/>
              <a:pathLst>
                <a:path w="143" h="78">
                  <a:moveTo>
                    <a:pt x="1" y="8"/>
                  </a:moveTo>
                  <a:lnTo>
                    <a:pt x="6" y="11"/>
                  </a:lnTo>
                  <a:lnTo>
                    <a:pt x="19" y="20"/>
                  </a:lnTo>
                  <a:lnTo>
                    <a:pt x="37" y="30"/>
                  </a:lnTo>
                  <a:lnTo>
                    <a:pt x="59" y="43"/>
                  </a:lnTo>
                  <a:lnTo>
                    <a:pt x="81" y="56"/>
                  </a:lnTo>
                  <a:lnTo>
                    <a:pt x="102" y="67"/>
                  </a:lnTo>
                  <a:lnTo>
                    <a:pt x="119" y="75"/>
                  </a:lnTo>
                  <a:lnTo>
                    <a:pt x="128" y="78"/>
                  </a:lnTo>
                  <a:lnTo>
                    <a:pt x="136" y="77"/>
                  </a:lnTo>
                  <a:lnTo>
                    <a:pt x="141" y="73"/>
                  </a:lnTo>
                  <a:lnTo>
                    <a:pt x="143" y="67"/>
                  </a:lnTo>
                  <a:lnTo>
                    <a:pt x="142" y="62"/>
                  </a:lnTo>
                  <a:lnTo>
                    <a:pt x="134" y="58"/>
                  </a:lnTo>
                  <a:lnTo>
                    <a:pt x="115" y="46"/>
                  </a:lnTo>
                  <a:lnTo>
                    <a:pt x="90" y="33"/>
                  </a:lnTo>
                  <a:lnTo>
                    <a:pt x="61" y="20"/>
                  </a:lnTo>
                  <a:lnTo>
                    <a:pt x="35" y="8"/>
                  </a:lnTo>
                  <a:lnTo>
                    <a:pt x="13" y="0"/>
                  </a:lnTo>
                  <a:lnTo>
                    <a:pt x="0" y="0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21" name="Freeform 33"/>
            <p:cNvSpPr>
              <a:spLocks/>
            </p:cNvSpPr>
            <p:nvPr/>
          </p:nvSpPr>
          <p:spPr bwMode="auto">
            <a:xfrm rot="19351136">
              <a:off x="7120870" y="877098"/>
              <a:ext cx="424093" cy="158328"/>
            </a:xfrm>
            <a:custGeom>
              <a:avLst/>
              <a:gdLst/>
              <a:ahLst/>
              <a:cxnLst>
                <a:cxn ang="0">
                  <a:pos x="17" y="18"/>
                </a:cxn>
                <a:cxn ang="0">
                  <a:pos x="26" y="12"/>
                </a:cxn>
                <a:cxn ang="0">
                  <a:pos x="39" y="8"/>
                </a:cxn>
                <a:cxn ang="0">
                  <a:pos x="55" y="4"/>
                </a:cxn>
                <a:cxn ang="0">
                  <a:pos x="72" y="2"/>
                </a:cxn>
                <a:cxn ang="0">
                  <a:pos x="92" y="1"/>
                </a:cxn>
                <a:cxn ang="0">
                  <a:pos x="114" y="0"/>
                </a:cxn>
                <a:cxn ang="0">
                  <a:pos x="136" y="0"/>
                </a:cxn>
                <a:cxn ang="0">
                  <a:pos x="159" y="1"/>
                </a:cxn>
                <a:cxn ang="0">
                  <a:pos x="183" y="2"/>
                </a:cxn>
                <a:cxn ang="0">
                  <a:pos x="206" y="3"/>
                </a:cxn>
                <a:cxn ang="0">
                  <a:pos x="229" y="6"/>
                </a:cxn>
                <a:cxn ang="0">
                  <a:pos x="251" y="7"/>
                </a:cxn>
                <a:cxn ang="0">
                  <a:pos x="273" y="9"/>
                </a:cxn>
                <a:cxn ang="0">
                  <a:pos x="292" y="11"/>
                </a:cxn>
                <a:cxn ang="0">
                  <a:pos x="311" y="14"/>
                </a:cxn>
                <a:cxn ang="0">
                  <a:pos x="326" y="15"/>
                </a:cxn>
                <a:cxn ang="0">
                  <a:pos x="353" y="18"/>
                </a:cxn>
                <a:cxn ang="0">
                  <a:pos x="379" y="22"/>
                </a:cxn>
                <a:cxn ang="0">
                  <a:pos x="402" y="25"/>
                </a:cxn>
                <a:cxn ang="0">
                  <a:pos x="420" y="29"/>
                </a:cxn>
                <a:cxn ang="0">
                  <a:pos x="435" y="33"/>
                </a:cxn>
                <a:cxn ang="0">
                  <a:pos x="444" y="37"/>
                </a:cxn>
                <a:cxn ang="0">
                  <a:pos x="449" y="39"/>
                </a:cxn>
                <a:cxn ang="0">
                  <a:pos x="447" y="41"/>
                </a:cxn>
                <a:cxn ang="0">
                  <a:pos x="435" y="42"/>
                </a:cxn>
                <a:cxn ang="0">
                  <a:pos x="413" y="44"/>
                </a:cxn>
                <a:cxn ang="0">
                  <a:pos x="385" y="45"/>
                </a:cxn>
                <a:cxn ang="0">
                  <a:pos x="353" y="47"/>
                </a:cxn>
                <a:cxn ang="0">
                  <a:pos x="324" y="52"/>
                </a:cxn>
                <a:cxn ang="0">
                  <a:pos x="297" y="57"/>
                </a:cxn>
                <a:cxn ang="0">
                  <a:pos x="279" y="67"/>
                </a:cxn>
                <a:cxn ang="0">
                  <a:pos x="272" y="79"/>
                </a:cxn>
                <a:cxn ang="0">
                  <a:pos x="273" y="93"/>
                </a:cxn>
                <a:cxn ang="0">
                  <a:pos x="276" y="107"/>
                </a:cxn>
                <a:cxn ang="0">
                  <a:pos x="279" y="120"/>
                </a:cxn>
                <a:cxn ang="0">
                  <a:pos x="281" y="130"/>
                </a:cxn>
                <a:cxn ang="0">
                  <a:pos x="280" y="139"/>
                </a:cxn>
                <a:cxn ang="0">
                  <a:pos x="275" y="147"/>
                </a:cxn>
                <a:cxn ang="0">
                  <a:pos x="266" y="153"/>
                </a:cxn>
                <a:cxn ang="0">
                  <a:pos x="250" y="155"/>
                </a:cxn>
                <a:cxn ang="0">
                  <a:pos x="224" y="157"/>
                </a:cxn>
                <a:cxn ang="0">
                  <a:pos x="198" y="160"/>
                </a:cxn>
                <a:cxn ang="0">
                  <a:pos x="172" y="162"/>
                </a:cxn>
                <a:cxn ang="0">
                  <a:pos x="145" y="165"/>
                </a:cxn>
                <a:cxn ang="0">
                  <a:pos x="121" y="167"/>
                </a:cxn>
                <a:cxn ang="0">
                  <a:pos x="99" y="168"/>
                </a:cxn>
                <a:cxn ang="0">
                  <a:pos x="81" y="168"/>
                </a:cxn>
                <a:cxn ang="0">
                  <a:pos x="67" y="167"/>
                </a:cxn>
                <a:cxn ang="0">
                  <a:pos x="47" y="159"/>
                </a:cxn>
                <a:cxn ang="0">
                  <a:pos x="30" y="144"/>
                </a:cxn>
                <a:cxn ang="0">
                  <a:pos x="15" y="124"/>
                </a:cxn>
                <a:cxn ang="0">
                  <a:pos x="6" y="101"/>
                </a:cxn>
                <a:cxn ang="0">
                  <a:pos x="0" y="77"/>
                </a:cxn>
                <a:cxn ang="0">
                  <a:pos x="0" y="54"/>
                </a:cxn>
                <a:cxn ang="0">
                  <a:pos x="6" y="34"/>
                </a:cxn>
                <a:cxn ang="0">
                  <a:pos x="17" y="18"/>
                </a:cxn>
              </a:cxnLst>
              <a:rect l="0" t="0" r="r" b="b"/>
              <a:pathLst>
                <a:path w="449" h="168">
                  <a:moveTo>
                    <a:pt x="17" y="18"/>
                  </a:moveTo>
                  <a:lnTo>
                    <a:pt x="26" y="12"/>
                  </a:lnTo>
                  <a:lnTo>
                    <a:pt x="39" y="8"/>
                  </a:lnTo>
                  <a:lnTo>
                    <a:pt x="55" y="4"/>
                  </a:lnTo>
                  <a:lnTo>
                    <a:pt x="72" y="2"/>
                  </a:lnTo>
                  <a:lnTo>
                    <a:pt x="92" y="1"/>
                  </a:lnTo>
                  <a:lnTo>
                    <a:pt x="114" y="0"/>
                  </a:lnTo>
                  <a:lnTo>
                    <a:pt x="136" y="0"/>
                  </a:lnTo>
                  <a:lnTo>
                    <a:pt x="159" y="1"/>
                  </a:lnTo>
                  <a:lnTo>
                    <a:pt x="183" y="2"/>
                  </a:lnTo>
                  <a:lnTo>
                    <a:pt x="206" y="3"/>
                  </a:lnTo>
                  <a:lnTo>
                    <a:pt x="229" y="6"/>
                  </a:lnTo>
                  <a:lnTo>
                    <a:pt x="251" y="7"/>
                  </a:lnTo>
                  <a:lnTo>
                    <a:pt x="273" y="9"/>
                  </a:lnTo>
                  <a:lnTo>
                    <a:pt x="292" y="11"/>
                  </a:lnTo>
                  <a:lnTo>
                    <a:pt x="311" y="14"/>
                  </a:lnTo>
                  <a:lnTo>
                    <a:pt x="326" y="15"/>
                  </a:lnTo>
                  <a:lnTo>
                    <a:pt x="353" y="18"/>
                  </a:lnTo>
                  <a:lnTo>
                    <a:pt x="379" y="22"/>
                  </a:lnTo>
                  <a:lnTo>
                    <a:pt x="402" y="25"/>
                  </a:lnTo>
                  <a:lnTo>
                    <a:pt x="420" y="29"/>
                  </a:lnTo>
                  <a:lnTo>
                    <a:pt x="435" y="33"/>
                  </a:lnTo>
                  <a:lnTo>
                    <a:pt x="444" y="37"/>
                  </a:lnTo>
                  <a:lnTo>
                    <a:pt x="449" y="39"/>
                  </a:lnTo>
                  <a:lnTo>
                    <a:pt x="447" y="41"/>
                  </a:lnTo>
                  <a:lnTo>
                    <a:pt x="435" y="42"/>
                  </a:lnTo>
                  <a:lnTo>
                    <a:pt x="413" y="44"/>
                  </a:lnTo>
                  <a:lnTo>
                    <a:pt x="385" y="45"/>
                  </a:lnTo>
                  <a:lnTo>
                    <a:pt x="353" y="47"/>
                  </a:lnTo>
                  <a:lnTo>
                    <a:pt x="324" y="52"/>
                  </a:lnTo>
                  <a:lnTo>
                    <a:pt x="297" y="57"/>
                  </a:lnTo>
                  <a:lnTo>
                    <a:pt x="279" y="67"/>
                  </a:lnTo>
                  <a:lnTo>
                    <a:pt x="272" y="79"/>
                  </a:lnTo>
                  <a:lnTo>
                    <a:pt x="273" y="93"/>
                  </a:lnTo>
                  <a:lnTo>
                    <a:pt x="276" y="107"/>
                  </a:lnTo>
                  <a:lnTo>
                    <a:pt x="279" y="120"/>
                  </a:lnTo>
                  <a:lnTo>
                    <a:pt x="281" y="130"/>
                  </a:lnTo>
                  <a:lnTo>
                    <a:pt x="280" y="139"/>
                  </a:lnTo>
                  <a:lnTo>
                    <a:pt x="275" y="147"/>
                  </a:lnTo>
                  <a:lnTo>
                    <a:pt x="266" y="153"/>
                  </a:lnTo>
                  <a:lnTo>
                    <a:pt x="250" y="155"/>
                  </a:lnTo>
                  <a:lnTo>
                    <a:pt x="224" y="157"/>
                  </a:lnTo>
                  <a:lnTo>
                    <a:pt x="198" y="160"/>
                  </a:lnTo>
                  <a:lnTo>
                    <a:pt x="172" y="162"/>
                  </a:lnTo>
                  <a:lnTo>
                    <a:pt x="145" y="165"/>
                  </a:lnTo>
                  <a:lnTo>
                    <a:pt x="121" y="167"/>
                  </a:lnTo>
                  <a:lnTo>
                    <a:pt x="99" y="168"/>
                  </a:lnTo>
                  <a:lnTo>
                    <a:pt x="81" y="168"/>
                  </a:lnTo>
                  <a:lnTo>
                    <a:pt x="67" y="167"/>
                  </a:lnTo>
                  <a:lnTo>
                    <a:pt x="47" y="159"/>
                  </a:lnTo>
                  <a:lnTo>
                    <a:pt x="30" y="144"/>
                  </a:lnTo>
                  <a:lnTo>
                    <a:pt x="15" y="124"/>
                  </a:lnTo>
                  <a:lnTo>
                    <a:pt x="6" y="101"/>
                  </a:lnTo>
                  <a:lnTo>
                    <a:pt x="0" y="77"/>
                  </a:lnTo>
                  <a:lnTo>
                    <a:pt x="0" y="54"/>
                  </a:lnTo>
                  <a:lnTo>
                    <a:pt x="6" y="34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22" name="Freeform 34"/>
            <p:cNvSpPr>
              <a:spLocks/>
            </p:cNvSpPr>
            <p:nvPr/>
          </p:nvSpPr>
          <p:spPr bwMode="auto">
            <a:xfrm rot="19351136">
              <a:off x="7364145" y="1024616"/>
              <a:ext cx="341160" cy="309117"/>
            </a:xfrm>
            <a:custGeom>
              <a:avLst/>
              <a:gdLst/>
              <a:ahLst/>
              <a:cxnLst>
                <a:cxn ang="0">
                  <a:pos x="12" y="7"/>
                </a:cxn>
                <a:cxn ang="0">
                  <a:pos x="29" y="6"/>
                </a:cxn>
                <a:cxn ang="0">
                  <a:pos x="58" y="4"/>
                </a:cxn>
                <a:cxn ang="0">
                  <a:pos x="94" y="3"/>
                </a:cxn>
                <a:cxn ang="0">
                  <a:pos x="135" y="2"/>
                </a:cxn>
                <a:cxn ang="0">
                  <a:pos x="173" y="0"/>
                </a:cxn>
                <a:cxn ang="0">
                  <a:pos x="206" y="2"/>
                </a:cxn>
                <a:cxn ang="0">
                  <a:pos x="228" y="5"/>
                </a:cxn>
                <a:cxn ang="0">
                  <a:pos x="243" y="26"/>
                </a:cxn>
                <a:cxn ang="0">
                  <a:pos x="248" y="72"/>
                </a:cxn>
                <a:cxn ang="0">
                  <a:pos x="257" y="64"/>
                </a:cxn>
                <a:cxn ang="0">
                  <a:pos x="264" y="43"/>
                </a:cxn>
                <a:cxn ang="0">
                  <a:pos x="272" y="26"/>
                </a:cxn>
                <a:cxn ang="0">
                  <a:pos x="281" y="17"/>
                </a:cxn>
                <a:cxn ang="0">
                  <a:pos x="294" y="27"/>
                </a:cxn>
                <a:cxn ang="0">
                  <a:pos x="295" y="51"/>
                </a:cxn>
                <a:cxn ang="0">
                  <a:pos x="302" y="83"/>
                </a:cxn>
                <a:cxn ang="0">
                  <a:pos x="313" y="100"/>
                </a:cxn>
                <a:cxn ang="0">
                  <a:pos x="331" y="108"/>
                </a:cxn>
                <a:cxn ang="0">
                  <a:pos x="349" y="112"/>
                </a:cxn>
                <a:cxn ang="0">
                  <a:pos x="362" y="114"/>
                </a:cxn>
                <a:cxn ang="0">
                  <a:pos x="352" y="117"/>
                </a:cxn>
                <a:cxn ang="0">
                  <a:pos x="329" y="121"/>
                </a:cxn>
                <a:cxn ang="0">
                  <a:pos x="297" y="126"/>
                </a:cxn>
                <a:cxn ang="0">
                  <a:pos x="260" y="131"/>
                </a:cxn>
                <a:cxn ang="0">
                  <a:pos x="223" y="134"/>
                </a:cxn>
                <a:cxn ang="0">
                  <a:pos x="193" y="138"/>
                </a:cxn>
                <a:cxn ang="0">
                  <a:pos x="174" y="140"/>
                </a:cxn>
                <a:cxn ang="0">
                  <a:pos x="168" y="142"/>
                </a:cxn>
                <a:cxn ang="0">
                  <a:pos x="180" y="158"/>
                </a:cxn>
                <a:cxn ang="0">
                  <a:pos x="204" y="180"/>
                </a:cxn>
                <a:cxn ang="0">
                  <a:pos x="234" y="197"/>
                </a:cxn>
                <a:cxn ang="0">
                  <a:pos x="263" y="202"/>
                </a:cxn>
                <a:cxn ang="0">
                  <a:pos x="289" y="207"/>
                </a:cxn>
                <a:cxn ang="0">
                  <a:pos x="311" y="216"/>
                </a:cxn>
                <a:cxn ang="0">
                  <a:pos x="327" y="238"/>
                </a:cxn>
                <a:cxn ang="0">
                  <a:pos x="335" y="271"/>
                </a:cxn>
                <a:cxn ang="0">
                  <a:pos x="329" y="301"/>
                </a:cxn>
                <a:cxn ang="0">
                  <a:pos x="310" y="322"/>
                </a:cxn>
                <a:cxn ang="0">
                  <a:pos x="278" y="329"/>
                </a:cxn>
                <a:cxn ang="0">
                  <a:pos x="234" y="323"/>
                </a:cxn>
                <a:cxn ang="0">
                  <a:pos x="184" y="319"/>
                </a:cxn>
                <a:cxn ang="0">
                  <a:pos x="141" y="306"/>
                </a:cxn>
                <a:cxn ang="0">
                  <a:pos x="109" y="274"/>
                </a:cxn>
                <a:cxn ang="0">
                  <a:pos x="96" y="214"/>
                </a:cxn>
                <a:cxn ang="0">
                  <a:pos x="91" y="172"/>
                </a:cxn>
                <a:cxn ang="0">
                  <a:pos x="83" y="149"/>
                </a:cxn>
                <a:cxn ang="0">
                  <a:pos x="59" y="123"/>
                </a:cxn>
                <a:cxn ang="0">
                  <a:pos x="23" y="89"/>
                </a:cxn>
                <a:cxn ang="0">
                  <a:pos x="6" y="63"/>
                </a:cxn>
                <a:cxn ang="0">
                  <a:pos x="0" y="36"/>
                </a:cxn>
                <a:cxn ang="0">
                  <a:pos x="3" y="15"/>
                </a:cxn>
              </a:cxnLst>
              <a:rect l="0" t="0" r="r" b="b"/>
              <a:pathLst>
                <a:path w="362" h="329">
                  <a:moveTo>
                    <a:pt x="9" y="7"/>
                  </a:moveTo>
                  <a:lnTo>
                    <a:pt x="12" y="7"/>
                  </a:lnTo>
                  <a:lnTo>
                    <a:pt x="18" y="6"/>
                  </a:lnTo>
                  <a:lnTo>
                    <a:pt x="29" y="6"/>
                  </a:lnTo>
                  <a:lnTo>
                    <a:pt x="41" y="5"/>
                  </a:lnTo>
                  <a:lnTo>
                    <a:pt x="58" y="4"/>
                  </a:lnTo>
                  <a:lnTo>
                    <a:pt x="75" y="4"/>
                  </a:lnTo>
                  <a:lnTo>
                    <a:pt x="94" y="3"/>
                  </a:lnTo>
                  <a:lnTo>
                    <a:pt x="114" y="2"/>
                  </a:lnTo>
                  <a:lnTo>
                    <a:pt x="135" y="2"/>
                  </a:lnTo>
                  <a:lnTo>
                    <a:pt x="154" y="0"/>
                  </a:lnTo>
                  <a:lnTo>
                    <a:pt x="173" y="0"/>
                  </a:lnTo>
                  <a:lnTo>
                    <a:pt x="190" y="2"/>
                  </a:lnTo>
                  <a:lnTo>
                    <a:pt x="206" y="2"/>
                  </a:lnTo>
                  <a:lnTo>
                    <a:pt x="219" y="3"/>
                  </a:lnTo>
                  <a:lnTo>
                    <a:pt x="228" y="5"/>
                  </a:lnTo>
                  <a:lnTo>
                    <a:pt x="234" y="7"/>
                  </a:lnTo>
                  <a:lnTo>
                    <a:pt x="243" y="26"/>
                  </a:lnTo>
                  <a:lnTo>
                    <a:pt x="245" y="52"/>
                  </a:lnTo>
                  <a:lnTo>
                    <a:pt x="248" y="72"/>
                  </a:lnTo>
                  <a:lnTo>
                    <a:pt x="252" y="72"/>
                  </a:lnTo>
                  <a:lnTo>
                    <a:pt x="257" y="64"/>
                  </a:lnTo>
                  <a:lnTo>
                    <a:pt x="260" y="53"/>
                  </a:lnTo>
                  <a:lnTo>
                    <a:pt x="264" y="43"/>
                  </a:lnTo>
                  <a:lnTo>
                    <a:pt x="268" y="34"/>
                  </a:lnTo>
                  <a:lnTo>
                    <a:pt x="272" y="26"/>
                  </a:lnTo>
                  <a:lnTo>
                    <a:pt x="276" y="20"/>
                  </a:lnTo>
                  <a:lnTo>
                    <a:pt x="281" y="17"/>
                  </a:lnTo>
                  <a:lnTo>
                    <a:pt x="287" y="19"/>
                  </a:lnTo>
                  <a:lnTo>
                    <a:pt x="294" y="27"/>
                  </a:lnTo>
                  <a:lnTo>
                    <a:pt x="295" y="36"/>
                  </a:lnTo>
                  <a:lnTo>
                    <a:pt x="295" y="51"/>
                  </a:lnTo>
                  <a:lnTo>
                    <a:pt x="298" y="72"/>
                  </a:lnTo>
                  <a:lnTo>
                    <a:pt x="302" y="83"/>
                  </a:lnTo>
                  <a:lnTo>
                    <a:pt x="307" y="93"/>
                  </a:lnTo>
                  <a:lnTo>
                    <a:pt x="313" y="100"/>
                  </a:lnTo>
                  <a:lnTo>
                    <a:pt x="321" y="104"/>
                  </a:lnTo>
                  <a:lnTo>
                    <a:pt x="331" y="108"/>
                  </a:lnTo>
                  <a:lnTo>
                    <a:pt x="340" y="110"/>
                  </a:lnTo>
                  <a:lnTo>
                    <a:pt x="349" y="112"/>
                  </a:lnTo>
                  <a:lnTo>
                    <a:pt x="359" y="113"/>
                  </a:lnTo>
                  <a:lnTo>
                    <a:pt x="362" y="114"/>
                  </a:lnTo>
                  <a:lnTo>
                    <a:pt x="359" y="116"/>
                  </a:lnTo>
                  <a:lnTo>
                    <a:pt x="352" y="117"/>
                  </a:lnTo>
                  <a:lnTo>
                    <a:pt x="342" y="119"/>
                  </a:lnTo>
                  <a:lnTo>
                    <a:pt x="329" y="121"/>
                  </a:lnTo>
                  <a:lnTo>
                    <a:pt x="314" y="124"/>
                  </a:lnTo>
                  <a:lnTo>
                    <a:pt x="297" y="126"/>
                  </a:lnTo>
                  <a:lnTo>
                    <a:pt x="279" y="128"/>
                  </a:lnTo>
                  <a:lnTo>
                    <a:pt x="260" y="131"/>
                  </a:lnTo>
                  <a:lnTo>
                    <a:pt x="242" y="133"/>
                  </a:lnTo>
                  <a:lnTo>
                    <a:pt x="223" y="134"/>
                  </a:lnTo>
                  <a:lnTo>
                    <a:pt x="207" y="136"/>
                  </a:lnTo>
                  <a:lnTo>
                    <a:pt x="193" y="138"/>
                  </a:lnTo>
                  <a:lnTo>
                    <a:pt x="182" y="139"/>
                  </a:lnTo>
                  <a:lnTo>
                    <a:pt x="174" y="140"/>
                  </a:lnTo>
                  <a:lnTo>
                    <a:pt x="169" y="140"/>
                  </a:lnTo>
                  <a:lnTo>
                    <a:pt x="168" y="142"/>
                  </a:lnTo>
                  <a:lnTo>
                    <a:pt x="172" y="149"/>
                  </a:lnTo>
                  <a:lnTo>
                    <a:pt x="180" y="158"/>
                  </a:lnTo>
                  <a:lnTo>
                    <a:pt x="190" y="169"/>
                  </a:lnTo>
                  <a:lnTo>
                    <a:pt x="204" y="180"/>
                  </a:lnTo>
                  <a:lnTo>
                    <a:pt x="219" y="189"/>
                  </a:lnTo>
                  <a:lnTo>
                    <a:pt x="234" y="197"/>
                  </a:lnTo>
                  <a:lnTo>
                    <a:pt x="249" y="201"/>
                  </a:lnTo>
                  <a:lnTo>
                    <a:pt x="263" y="202"/>
                  </a:lnTo>
                  <a:lnTo>
                    <a:pt x="276" y="203"/>
                  </a:lnTo>
                  <a:lnTo>
                    <a:pt x="289" y="207"/>
                  </a:lnTo>
                  <a:lnTo>
                    <a:pt x="301" y="210"/>
                  </a:lnTo>
                  <a:lnTo>
                    <a:pt x="311" y="216"/>
                  </a:lnTo>
                  <a:lnTo>
                    <a:pt x="320" y="225"/>
                  </a:lnTo>
                  <a:lnTo>
                    <a:pt x="327" y="238"/>
                  </a:lnTo>
                  <a:lnTo>
                    <a:pt x="333" y="254"/>
                  </a:lnTo>
                  <a:lnTo>
                    <a:pt x="335" y="271"/>
                  </a:lnTo>
                  <a:lnTo>
                    <a:pt x="334" y="287"/>
                  </a:lnTo>
                  <a:lnTo>
                    <a:pt x="329" y="301"/>
                  </a:lnTo>
                  <a:lnTo>
                    <a:pt x="321" y="313"/>
                  </a:lnTo>
                  <a:lnTo>
                    <a:pt x="310" y="322"/>
                  </a:lnTo>
                  <a:lnTo>
                    <a:pt x="296" y="327"/>
                  </a:lnTo>
                  <a:lnTo>
                    <a:pt x="278" y="329"/>
                  </a:lnTo>
                  <a:lnTo>
                    <a:pt x="257" y="327"/>
                  </a:lnTo>
                  <a:lnTo>
                    <a:pt x="234" y="323"/>
                  </a:lnTo>
                  <a:lnTo>
                    <a:pt x="208" y="321"/>
                  </a:lnTo>
                  <a:lnTo>
                    <a:pt x="184" y="319"/>
                  </a:lnTo>
                  <a:lnTo>
                    <a:pt x="161" y="314"/>
                  </a:lnTo>
                  <a:lnTo>
                    <a:pt x="141" y="306"/>
                  </a:lnTo>
                  <a:lnTo>
                    <a:pt x="123" y="293"/>
                  </a:lnTo>
                  <a:lnTo>
                    <a:pt x="109" y="274"/>
                  </a:lnTo>
                  <a:lnTo>
                    <a:pt x="100" y="247"/>
                  </a:lnTo>
                  <a:lnTo>
                    <a:pt x="96" y="214"/>
                  </a:lnTo>
                  <a:lnTo>
                    <a:pt x="92" y="189"/>
                  </a:lnTo>
                  <a:lnTo>
                    <a:pt x="91" y="172"/>
                  </a:lnTo>
                  <a:lnTo>
                    <a:pt x="89" y="159"/>
                  </a:lnTo>
                  <a:lnTo>
                    <a:pt x="83" y="149"/>
                  </a:lnTo>
                  <a:lnTo>
                    <a:pt x="74" y="138"/>
                  </a:lnTo>
                  <a:lnTo>
                    <a:pt x="59" y="123"/>
                  </a:lnTo>
                  <a:lnTo>
                    <a:pt x="36" y="102"/>
                  </a:lnTo>
                  <a:lnTo>
                    <a:pt x="23" y="89"/>
                  </a:lnTo>
                  <a:lnTo>
                    <a:pt x="13" y="75"/>
                  </a:lnTo>
                  <a:lnTo>
                    <a:pt x="6" y="63"/>
                  </a:lnTo>
                  <a:lnTo>
                    <a:pt x="1" y="49"/>
                  </a:lnTo>
                  <a:lnTo>
                    <a:pt x="0" y="36"/>
                  </a:lnTo>
                  <a:lnTo>
                    <a:pt x="0" y="25"/>
                  </a:lnTo>
                  <a:lnTo>
                    <a:pt x="3" y="15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23" name="Freeform 35"/>
            <p:cNvSpPr>
              <a:spLocks/>
            </p:cNvSpPr>
            <p:nvPr/>
          </p:nvSpPr>
          <p:spPr bwMode="auto">
            <a:xfrm rot="19351136">
              <a:off x="8237841" y="1091009"/>
              <a:ext cx="388281" cy="320426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6"/>
                </a:cxn>
                <a:cxn ang="0">
                  <a:pos x="8" y="40"/>
                </a:cxn>
                <a:cxn ang="0">
                  <a:pos x="16" y="61"/>
                </a:cxn>
                <a:cxn ang="0">
                  <a:pos x="27" y="89"/>
                </a:cxn>
                <a:cxn ang="0">
                  <a:pos x="39" y="121"/>
                </a:cxn>
                <a:cxn ang="0">
                  <a:pos x="52" y="156"/>
                </a:cxn>
                <a:cxn ang="0">
                  <a:pos x="65" y="192"/>
                </a:cxn>
                <a:cxn ang="0">
                  <a:pos x="76" y="225"/>
                </a:cxn>
                <a:cxn ang="0">
                  <a:pos x="86" y="255"/>
                </a:cxn>
                <a:cxn ang="0">
                  <a:pos x="96" y="280"/>
                </a:cxn>
                <a:cxn ang="0">
                  <a:pos x="104" y="300"/>
                </a:cxn>
                <a:cxn ang="0">
                  <a:pos x="109" y="315"/>
                </a:cxn>
                <a:cxn ang="0">
                  <a:pos x="113" y="326"/>
                </a:cxn>
                <a:cxn ang="0">
                  <a:pos x="116" y="333"/>
                </a:cxn>
                <a:cxn ang="0">
                  <a:pos x="119" y="338"/>
                </a:cxn>
                <a:cxn ang="0">
                  <a:pos x="119" y="339"/>
                </a:cxn>
                <a:cxn ang="0">
                  <a:pos x="411" y="187"/>
                </a:cxn>
                <a:cxn ang="0">
                  <a:pos x="187" y="229"/>
                </a:cxn>
                <a:cxn ang="0">
                  <a:pos x="185" y="225"/>
                </a:cxn>
                <a:cxn ang="0">
                  <a:pos x="182" y="216"/>
                </a:cxn>
                <a:cxn ang="0">
                  <a:pos x="176" y="201"/>
                </a:cxn>
                <a:cxn ang="0">
                  <a:pos x="168" y="182"/>
                </a:cxn>
                <a:cxn ang="0">
                  <a:pos x="159" y="161"/>
                </a:cxn>
                <a:cxn ang="0">
                  <a:pos x="147" y="136"/>
                </a:cxn>
                <a:cxn ang="0">
                  <a:pos x="135" y="112"/>
                </a:cxn>
                <a:cxn ang="0">
                  <a:pos x="122" y="87"/>
                </a:cxn>
                <a:cxn ang="0">
                  <a:pos x="107" y="64"/>
                </a:cxn>
                <a:cxn ang="0">
                  <a:pos x="92" y="42"/>
                </a:cxn>
                <a:cxn ang="0">
                  <a:pos x="77" y="25"/>
                </a:cxn>
                <a:cxn ang="0">
                  <a:pos x="61" y="11"/>
                </a:cxn>
                <a:cxn ang="0">
                  <a:pos x="45" y="3"/>
                </a:cxn>
                <a:cxn ang="0">
                  <a:pos x="30" y="0"/>
                </a:cxn>
                <a:cxn ang="0">
                  <a:pos x="15" y="6"/>
                </a:cxn>
                <a:cxn ang="0">
                  <a:pos x="0" y="20"/>
                </a:cxn>
              </a:cxnLst>
              <a:rect l="0" t="0" r="r" b="b"/>
              <a:pathLst>
                <a:path w="411" h="339">
                  <a:moveTo>
                    <a:pt x="0" y="20"/>
                  </a:moveTo>
                  <a:lnTo>
                    <a:pt x="2" y="26"/>
                  </a:lnTo>
                  <a:lnTo>
                    <a:pt x="8" y="40"/>
                  </a:lnTo>
                  <a:lnTo>
                    <a:pt x="16" y="61"/>
                  </a:lnTo>
                  <a:lnTo>
                    <a:pt x="27" y="89"/>
                  </a:lnTo>
                  <a:lnTo>
                    <a:pt x="39" y="121"/>
                  </a:lnTo>
                  <a:lnTo>
                    <a:pt x="52" y="156"/>
                  </a:lnTo>
                  <a:lnTo>
                    <a:pt x="65" y="192"/>
                  </a:lnTo>
                  <a:lnTo>
                    <a:pt x="76" y="225"/>
                  </a:lnTo>
                  <a:lnTo>
                    <a:pt x="86" y="255"/>
                  </a:lnTo>
                  <a:lnTo>
                    <a:pt x="96" y="280"/>
                  </a:lnTo>
                  <a:lnTo>
                    <a:pt x="104" y="300"/>
                  </a:lnTo>
                  <a:lnTo>
                    <a:pt x="109" y="315"/>
                  </a:lnTo>
                  <a:lnTo>
                    <a:pt x="113" y="326"/>
                  </a:lnTo>
                  <a:lnTo>
                    <a:pt x="116" y="333"/>
                  </a:lnTo>
                  <a:lnTo>
                    <a:pt x="119" y="338"/>
                  </a:lnTo>
                  <a:lnTo>
                    <a:pt x="119" y="339"/>
                  </a:lnTo>
                  <a:lnTo>
                    <a:pt x="411" y="187"/>
                  </a:lnTo>
                  <a:lnTo>
                    <a:pt x="187" y="229"/>
                  </a:lnTo>
                  <a:lnTo>
                    <a:pt x="185" y="225"/>
                  </a:lnTo>
                  <a:lnTo>
                    <a:pt x="182" y="216"/>
                  </a:lnTo>
                  <a:lnTo>
                    <a:pt x="176" y="201"/>
                  </a:lnTo>
                  <a:lnTo>
                    <a:pt x="168" y="182"/>
                  </a:lnTo>
                  <a:lnTo>
                    <a:pt x="159" y="161"/>
                  </a:lnTo>
                  <a:lnTo>
                    <a:pt x="147" y="136"/>
                  </a:lnTo>
                  <a:lnTo>
                    <a:pt x="135" y="112"/>
                  </a:lnTo>
                  <a:lnTo>
                    <a:pt x="122" y="87"/>
                  </a:lnTo>
                  <a:lnTo>
                    <a:pt x="107" y="64"/>
                  </a:lnTo>
                  <a:lnTo>
                    <a:pt x="92" y="42"/>
                  </a:lnTo>
                  <a:lnTo>
                    <a:pt x="77" y="25"/>
                  </a:lnTo>
                  <a:lnTo>
                    <a:pt x="61" y="11"/>
                  </a:lnTo>
                  <a:lnTo>
                    <a:pt x="45" y="3"/>
                  </a:lnTo>
                  <a:lnTo>
                    <a:pt x="30" y="0"/>
                  </a:lnTo>
                  <a:lnTo>
                    <a:pt x="15" y="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24" name="Freeform 36"/>
            <p:cNvSpPr>
              <a:spLocks/>
            </p:cNvSpPr>
            <p:nvPr/>
          </p:nvSpPr>
          <p:spPr bwMode="auto">
            <a:xfrm rot="19351136">
              <a:off x="7243458" y="454466"/>
              <a:ext cx="41467" cy="28272"/>
            </a:xfrm>
            <a:custGeom>
              <a:avLst/>
              <a:gdLst/>
              <a:ahLst/>
              <a:cxnLst>
                <a:cxn ang="0">
                  <a:pos x="27" y="30"/>
                </a:cxn>
                <a:cxn ang="0">
                  <a:pos x="35" y="26"/>
                </a:cxn>
                <a:cxn ang="0">
                  <a:pos x="41" y="20"/>
                </a:cxn>
                <a:cxn ang="0">
                  <a:pos x="44" y="15"/>
                </a:cxn>
                <a:cxn ang="0">
                  <a:pos x="44" y="9"/>
                </a:cxn>
                <a:cxn ang="0">
                  <a:pos x="41" y="4"/>
                </a:cxn>
                <a:cxn ang="0">
                  <a:pos x="35" y="1"/>
                </a:cxn>
                <a:cxn ang="0">
                  <a:pos x="27" y="0"/>
                </a:cxn>
                <a:cxn ang="0">
                  <a:pos x="18" y="1"/>
                </a:cxn>
                <a:cxn ang="0">
                  <a:pos x="9" y="4"/>
                </a:cxn>
                <a:cxn ang="0">
                  <a:pos x="4" y="9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6"/>
                </a:cxn>
                <a:cxn ang="0">
                  <a:pos x="9" y="30"/>
                </a:cxn>
                <a:cxn ang="0">
                  <a:pos x="18" y="31"/>
                </a:cxn>
                <a:cxn ang="0">
                  <a:pos x="27" y="30"/>
                </a:cxn>
              </a:cxnLst>
              <a:rect l="0" t="0" r="r" b="b"/>
              <a:pathLst>
                <a:path w="44" h="31">
                  <a:moveTo>
                    <a:pt x="27" y="30"/>
                  </a:moveTo>
                  <a:lnTo>
                    <a:pt x="35" y="26"/>
                  </a:lnTo>
                  <a:lnTo>
                    <a:pt x="41" y="20"/>
                  </a:lnTo>
                  <a:lnTo>
                    <a:pt x="44" y="15"/>
                  </a:lnTo>
                  <a:lnTo>
                    <a:pt x="44" y="9"/>
                  </a:lnTo>
                  <a:lnTo>
                    <a:pt x="41" y="4"/>
                  </a:lnTo>
                  <a:lnTo>
                    <a:pt x="35" y="1"/>
                  </a:lnTo>
                  <a:lnTo>
                    <a:pt x="27" y="0"/>
                  </a:lnTo>
                  <a:lnTo>
                    <a:pt x="18" y="1"/>
                  </a:lnTo>
                  <a:lnTo>
                    <a:pt x="9" y="4"/>
                  </a:lnTo>
                  <a:lnTo>
                    <a:pt x="4" y="9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8" y="31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25" name="Freeform 37"/>
            <p:cNvSpPr>
              <a:spLocks/>
            </p:cNvSpPr>
            <p:nvPr/>
          </p:nvSpPr>
          <p:spPr bwMode="auto">
            <a:xfrm rot="19351136">
              <a:off x="7888833" y="1137015"/>
              <a:ext cx="518336" cy="314770"/>
            </a:xfrm>
            <a:custGeom>
              <a:avLst/>
              <a:gdLst/>
              <a:ahLst/>
              <a:cxnLst>
                <a:cxn ang="0">
                  <a:pos x="546" y="295"/>
                </a:cxn>
                <a:cxn ang="0">
                  <a:pos x="532" y="285"/>
                </a:cxn>
                <a:cxn ang="0">
                  <a:pos x="503" y="287"/>
                </a:cxn>
                <a:cxn ang="0">
                  <a:pos x="465" y="289"/>
                </a:cxn>
                <a:cxn ang="0">
                  <a:pos x="427" y="289"/>
                </a:cxn>
                <a:cxn ang="0">
                  <a:pos x="388" y="287"/>
                </a:cxn>
                <a:cxn ang="0">
                  <a:pos x="350" y="281"/>
                </a:cxn>
                <a:cxn ang="0">
                  <a:pos x="312" y="273"/>
                </a:cxn>
                <a:cxn ang="0">
                  <a:pos x="274" y="263"/>
                </a:cxn>
                <a:cxn ang="0">
                  <a:pos x="237" y="249"/>
                </a:cxn>
                <a:cxn ang="0">
                  <a:pos x="189" y="227"/>
                </a:cxn>
                <a:cxn ang="0">
                  <a:pos x="135" y="185"/>
                </a:cxn>
                <a:cxn ang="0">
                  <a:pos x="92" y="129"/>
                </a:cxn>
                <a:cxn ang="0">
                  <a:pos x="61" y="67"/>
                </a:cxn>
                <a:cxn ang="0">
                  <a:pos x="46" y="30"/>
                </a:cxn>
                <a:cxn ang="0">
                  <a:pos x="33" y="22"/>
                </a:cxn>
                <a:cxn ang="0">
                  <a:pos x="20" y="14"/>
                </a:cxn>
                <a:cxn ang="0">
                  <a:pos x="7" y="5"/>
                </a:cxn>
                <a:cxn ang="0">
                  <a:pos x="5" y="37"/>
                </a:cxn>
                <a:cxn ang="0">
                  <a:pos x="28" y="108"/>
                </a:cxn>
                <a:cxn ang="0">
                  <a:pos x="67" y="173"/>
                </a:cxn>
                <a:cxn ang="0">
                  <a:pos x="120" y="229"/>
                </a:cxn>
                <a:cxn ang="0">
                  <a:pos x="173" y="267"/>
                </a:cxn>
                <a:cxn ang="0">
                  <a:pos x="218" y="292"/>
                </a:cxn>
                <a:cxn ang="0">
                  <a:pos x="264" y="309"/>
                </a:cxn>
                <a:cxn ang="0">
                  <a:pos x="311" y="323"/>
                </a:cxn>
                <a:cxn ang="0">
                  <a:pos x="359" y="331"/>
                </a:cxn>
                <a:cxn ang="0">
                  <a:pos x="409" y="335"/>
                </a:cxn>
                <a:cxn ang="0">
                  <a:pos x="458" y="335"/>
                </a:cxn>
                <a:cxn ang="0">
                  <a:pos x="508" y="332"/>
                </a:cxn>
                <a:cxn ang="0">
                  <a:pos x="540" y="326"/>
                </a:cxn>
                <a:cxn ang="0">
                  <a:pos x="549" y="312"/>
                </a:cxn>
              </a:cxnLst>
              <a:rect l="0" t="0" r="r" b="b"/>
              <a:pathLst>
                <a:path w="549" h="335">
                  <a:moveTo>
                    <a:pt x="549" y="303"/>
                  </a:moveTo>
                  <a:lnTo>
                    <a:pt x="546" y="295"/>
                  </a:lnTo>
                  <a:lnTo>
                    <a:pt x="540" y="288"/>
                  </a:lnTo>
                  <a:lnTo>
                    <a:pt x="532" y="285"/>
                  </a:lnTo>
                  <a:lnTo>
                    <a:pt x="523" y="285"/>
                  </a:lnTo>
                  <a:lnTo>
                    <a:pt x="503" y="287"/>
                  </a:lnTo>
                  <a:lnTo>
                    <a:pt x="485" y="288"/>
                  </a:lnTo>
                  <a:lnTo>
                    <a:pt x="465" y="289"/>
                  </a:lnTo>
                  <a:lnTo>
                    <a:pt x="446" y="289"/>
                  </a:lnTo>
                  <a:lnTo>
                    <a:pt x="427" y="289"/>
                  </a:lnTo>
                  <a:lnTo>
                    <a:pt x="408" y="288"/>
                  </a:lnTo>
                  <a:lnTo>
                    <a:pt x="388" y="287"/>
                  </a:lnTo>
                  <a:lnTo>
                    <a:pt x="370" y="284"/>
                  </a:lnTo>
                  <a:lnTo>
                    <a:pt x="350" y="281"/>
                  </a:lnTo>
                  <a:lnTo>
                    <a:pt x="330" y="278"/>
                  </a:lnTo>
                  <a:lnTo>
                    <a:pt x="312" y="273"/>
                  </a:lnTo>
                  <a:lnTo>
                    <a:pt x="292" y="269"/>
                  </a:lnTo>
                  <a:lnTo>
                    <a:pt x="274" y="263"/>
                  </a:lnTo>
                  <a:lnTo>
                    <a:pt x="256" y="256"/>
                  </a:lnTo>
                  <a:lnTo>
                    <a:pt x="237" y="249"/>
                  </a:lnTo>
                  <a:lnTo>
                    <a:pt x="219" y="242"/>
                  </a:lnTo>
                  <a:lnTo>
                    <a:pt x="189" y="227"/>
                  </a:lnTo>
                  <a:lnTo>
                    <a:pt x="161" y="208"/>
                  </a:lnTo>
                  <a:lnTo>
                    <a:pt x="135" y="185"/>
                  </a:lnTo>
                  <a:lnTo>
                    <a:pt x="112" y="158"/>
                  </a:lnTo>
                  <a:lnTo>
                    <a:pt x="92" y="129"/>
                  </a:lnTo>
                  <a:lnTo>
                    <a:pt x="75" y="99"/>
                  </a:lnTo>
                  <a:lnTo>
                    <a:pt x="61" y="67"/>
                  </a:lnTo>
                  <a:lnTo>
                    <a:pt x="52" y="34"/>
                  </a:lnTo>
                  <a:lnTo>
                    <a:pt x="46" y="30"/>
                  </a:lnTo>
                  <a:lnTo>
                    <a:pt x="39" y="27"/>
                  </a:lnTo>
                  <a:lnTo>
                    <a:pt x="33" y="22"/>
                  </a:lnTo>
                  <a:lnTo>
                    <a:pt x="26" y="19"/>
                  </a:lnTo>
                  <a:lnTo>
                    <a:pt x="20" y="14"/>
                  </a:lnTo>
                  <a:lnTo>
                    <a:pt x="13" y="9"/>
                  </a:lnTo>
                  <a:lnTo>
                    <a:pt x="7" y="5"/>
                  </a:lnTo>
                  <a:lnTo>
                    <a:pt x="0" y="0"/>
                  </a:lnTo>
                  <a:lnTo>
                    <a:pt x="5" y="37"/>
                  </a:lnTo>
                  <a:lnTo>
                    <a:pt x="15" y="73"/>
                  </a:lnTo>
                  <a:lnTo>
                    <a:pt x="28" y="108"/>
                  </a:lnTo>
                  <a:lnTo>
                    <a:pt x="45" y="142"/>
                  </a:lnTo>
                  <a:lnTo>
                    <a:pt x="67" y="173"/>
                  </a:lnTo>
                  <a:lnTo>
                    <a:pt x="91" y="203"/>
                  </a:lnTo>
                  <a:lnTo>
                    <a:pt x="120" y="229"/>
                  </a:lnTo>
                  <a:lnTo>
                    <a:pt x="151" y="254"/>
                  </a:lnTo>
                  <a:lnTo>
                    <a:pt x="173" y="267"/>
                  </a:lnTo>
                  <a:lnTo>
                    <a:pt x="195" y="280"/>
                  </a:lnTo>
                  <a:lnTo>
                    <a:pt x="218" y="292"/>
                  </a:lnTo>
                  <a:lnTo>
                    <a:pt x="241" y="301"/>
                  </a:lnTo>
                  <a:lnTo>
                    <a:pt x="264" y="309"/>
                  </a:lnTo>
                  <a:lnTo>
                    <a:pt x="287" y="316"/>
                  </a:lnTo>
                  <a:lnTo>
                    <a:pt x="311" y="323"/>
                  </a:lnTo>
                  <a:lnTo>
                    <a:pt x="335" y="327"/>
                  </a:lnTo>
                  <a:lnTo>
                    <a:pt x="359" y="331"/>
                  </a:lnTo>
                  <a:lnTo>
                    <a:pt x="385" y="333"/>
                  </a:lnTo>
                  <a:lnTo>
                    <a:pt x="409" y="335"/>
                  </a:lnTo>
                  <a:lnTo>
                    <a:pt x="434" y="335"/>
                  </a:lnTo>
                  <a:lnTo>
                    <a:pt x="458" y="335"/>
                  </a:lnTo>
                  <a:lnTo>
                    <a:pt x="482" y="334"/>
                  </a:lnTo>
                  <a:lnTo>
                    <a:pt x="508" y="332"/>
                  </a:lnTo>
                  <a:lnTo>
                    <a:pt x="532" y="330"/>
                  </a:lnTo>
                  <a:lnTo>
                    <a:pt x="540" y="326"/>
                  </a:lnTo>
                  <a:lnTo>
                    <a:pt x="546" y="319"/>
                  </a:lnTo>
                  <a:lnTo>
                    <a:pt x="549" y="312"/>
                  </a:lnTo>
                  <a:lnTo>
                    <a:pt x="549" y="3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26" name="Freeform 38"/>
            <p:cNvSpPr>
              <a:spLocks/>
            </p:cNvSpPr>
            <p:nvPr/>
          </p:nvSpPr>
          <p:spPr bwMode="auto">
            <a:xfrm rot="19351136">
              <a:off x="7736187" y="1206133"/>
              <a:ext cx="339274" cy="148903"/>
            </a:xfrm>
            <a:custGeom>
              <a:avLst/>
              <a:gdLst/>
              <a:ahLst/>
              <a:cxnLst>
                <a:cxn ang="0">
                  <a:pos x="254" y="77"/>
                </a:cxn>
                <a:cxn ang="0">
                  <a:pos x="225" y="79"/>
                </a:cxn>
                <a:cxn ang="0">
                  <a:pos x="196" y="78"/>
                </a:cxn>
                <a:cxn ang="0">
                  <a:pos x="171" y="71"/>
                </a:cxn>
                <a:cxn ang="0">
                  <a:pos x="161" y="58"/>
                </a:cxn>
                <a:cxn ang="0">
                  <a:pos x="173" y="45"/>
                </a:cxn>
                <a:cxn ang="0">
                  <a:pos x="189" y="33"/>
                </a:cxn>
                <a:cxn ang="0">
                  <a:pos x="196" y="25"/>
                </a:cxn>
                <a:cxn ang="0">
                  <a:pos x="186" y="23"/>
                </a:cxn>
                <a:cxn ang="0">
                  <a:pos x="178" y="21"/>
                </a:cxn>
                <a:cxn ang="0">
                  <a:pos x="168" y="20"/>
                </a:cxn>
                <a:cxn ang="0">
                  <a:pos x="155" y="19"/>
                </a:cxn>
                <a:cxn ang="0">
                  <a:pos x="143" y="17"/>
                </a:cxn>
                <a:cxn ang="0">
                  <a:pos x="132" y="16"/>
                </a:cxn>
                <a:cxn ang="0">
                  <a:pos x="121" y="15"/>
                </a:cxn>
                <a:cxn ang="0">
                  <a:pos x="108" y="13"/>
                </a:cxn>
                <a:cxn ang="0">
                  <a:pos x="84" y="10"/>
                </a:cxn>
                <a:cxn ang="0">
                  <a:pos x="48" y="5"/>
                </a:cxn>
                <a:cxn ang="0">
                  <a:pos x="19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18" y="15"/>
                </a:cxn>
                <a:cxn ang="0">
                  <a:pos x="46" y="38"/>
                </a:cxn>
                <a:cxn ang="0">
                  <a:pos x="80" y="65"/>
                </a:cxn>
                <a:cxn ang="0">
                  <a:pos x="107" y="84"/>
                </a:cxn>
                <a:cxn ang="0">
                  <a:pos x="120" y="93"/>
                </a:cxn>
                <a:cxn ang="0">
                  <a:pos x="133" y="101"/>
                </a:cxn>
                <a:cxn ang="0">
                  <a:pos x="146" y="109"/>
                </a:cxn>
                <a:cxn ang="0">
                  <a:pos x="156" y="115"/>
                </a:cxn>
                <a:cxn ang="0">
                  <a:pos x="166" y="119"/>
                </a:cxn>
                <a:cxn ang="0">
                  <a:pos x="174" y="124"/>
                </a:cxn>
                <a:cxn ang="0">
                  <a:pos x="183" y="127"/>
                </a:cxn>
                <a:cxn ang="0">
                  <a:pos x="213" y="139"/>
                </a:cxn>
                <a:cxn ang="0">
                  <a:pos x="268" y="152"/>
                </a:cxn>
                <a:cxn ang="0">
                  <a:pos x="318" y="157"/>
                </a:cxn>
                <a:cxn ang="0">
                  <a:pos x="351" y="152"/>
                </a:cxn>
                <a:cxn ang="0">
                  <a:pos x="359" y="136"/>
                </a:cxn>
                <a:cxn ang="0">
                  <a:pos x="342" y="111"/>
                </a:cxn>
                <a:cxn ang="0">
                  <a:pos x="310" y="89"/>
                </a:cxn>
                <a:cxn ang="0">
                  <a:pos x="277" y="77"/>
                </a:cxn>
              </a:cxnLst>
              <a:rect l="0" t="0" r="r" b="b"/>
              <a:pathLst>
                <a:path w="359" h="157">
                  <a:moveTo>
                    <a:pt x="266" y="76"/>
                  </a:moveTo>
                  <a:lnTo>
                    <a:pt x="254" y="77"/>
                  </a:lnTo>
                  <a:lnTo>
                    <a:pt x="240" y="79"/>
                  </a:lnTo>
                  <a:lnTo>
                    <a:pt x="225" y="79"/>
                  </a:lnTo>
                  <a:lnTo>
                    <a:pt x="211" y="79"/>
                  </a:lnTo>
                  <a:lnTo>
                    <a:pt x="196" y="78"/>
                  </a:lnTo>
                  <a:lnTo>
                    <a:pt x="182" y="76"/>
                  </a:lnTo>
                  <a:lnTo>
                    <a:pt x="171" y="71"/>
                  </a:lnTo>
                  <a:lnTo>
                    <a:pt x="163" y="65"/>
                  </a:lnTo>
                  <a:lnTo>
                    <a:pt x="161" y="58"/>
                  </a:lnTo>
                  <a:lnTo>
                    <a:pt x="164" y="51"/>
                  </a:lnTo>
                  <a:lnTo>
                    <a:pt x="173" y="45"/>
                  </a:lnTo>
                  <a:lnTo>
                    <a:pt x="181" y="39"/>
                  </a:lnTo>
                  <a:lnTo>
                    <a:pt x="189" y="33"/>
                  </a:lnTo>
                  <a:lnTo>
                    <a:pt x="194" y="28"/>
                  </a:lnTo>
                  <a:lnTo>
                    <a:pt x="196" y="25"/>
                  </a:lnTo>
                  <a:lnTo>
                    <a:pt x="190" y="23"/>
                  </a:lnTo>
                  <a:lnTo>
                    <a:pt x="186" y="23"/>
                  </a:lnTo>
                  <a:lnTo>
                    <a:pt x="183" y="21"/>
                  </a:lnTo>
                  <a:lnTo>
                    <a:pt x="178" y="21"/>
                  </a:lnTo>
                  <a:lnTo>
                    <a:pt x="174" y="20"/>
                  </a:lnTo>
                  <a:lnTo>
                    <a:pt x="168" y="20"/>
                  </a:lnTo>
                  <a:lnTo>
                    <a:pt x="162" y="19"/>
                  </a:lnTo>
                  <a:lnTo>
                    <a:pt x="155" y="19"/>
                  </a:lnTo>
                  <a:lnTo>
                    <a:pt x="148" y="18"/>
                  </a:lnTo>
                  <a:lnTo>
                    <a:pt x="143" y="17"/>
                  </a:lnTo>
                  <a:lnTo>
                    <a:pt x="138" y="17"/>
                  </a:lnTo>
                  <a:lnTo>
                    <a:pt x="132" y="16"/>
                  </a:lnTo>
                  <a:lnTo>
                    <a:pt x="126" y="15"/>
                  </a:lnTo>
                  <a:lnTo>
                    <a:pt x="121" y="15"/>
                  </a:lnTo>
                  <a:lnTo>
                    <a:pt x="114" y="13"/>
                  </a:lnTo>
                  <a:lnTo>
                    <a:pt x="108" y="13"/>
                  </a:lnTo>
                  <a:lnTo>
                    <a:pt x="102" y="12"/>
                  </a:lnTo>
                  <a:lnTo>
                    <a:pt x="84" y="10"/>
                  </a:lnTo>
                  <a:lnTo>
                    <a:pt x="65" y="8"/>
                  </a:lnTo>
                  <a:lnTo>
                    <a:pt x="48" y="5"/>
                  </a:lnTo>
                  <a:lnTo>
                    <a:pt x="32" y="4"/>
                  </a:lnTo>
                  <a:lnTo>
                    <a:pt x="19" y="2"/>
                  </a:lnTo>
                  <a:lnTo>
                    <a:pt x="9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8" y="6"/>
                  </a:lnTo>
                  <a:lnTo>
                    <a:pt x="18" y="15"/>
                  </a:lnTo>
                  <a:lnTo>
                    <a:pt x="31" y="25"/>
                  </a:lnTo>
                  <a:lnTo>
                    <a:pt x="46" y="38"/>
                  </a:lnTo>
                  <a:lnTo>
                    <a:pt x="62" y="51"/>
                  </a:lnTo>
                  <a:lnTo>
                    <a:pt x="80" y="65"/>
                  </a:lnTo>
                  <a:lnTo>
                    <a:pt x="100" y="79"/>
                  </a:lnTo>
                  <a:lnTo>
                    <a:pt x="107" y="84"/>
                  </a:lnTo>
                  <a:lnTo>
                    <a:pt x="113" y="88"/>
                  </a:lnTo>
                  <a:lnTo>
                    <a:pt x="120" y="93"/>
                  </a:lnTo>
                  <a:lnTo>
                    <a:pt x="126" y="98"/>
                  </a:lnTo>
                  <a:lnTo>
                    <a:pt x="133" y="101"/>
                  </a:lnTo>
                  <a:lnTo>
                    <a:pt x="139" y="106"/>
                  </a:lnTo>
                  <a:lnTo>
                    <a:pt x="146" y="109"/>
                  </a:lnTo>
                  <a:lnTo>
                    <a:pt x="152" y="113"/>
                  </a:lnTo>
                  <a:lnTo>
                    <a:pt x="156" y="115"/>
                  </a:lnTo>
                  <a:lnTo>
                    <a:pt x="161" y="117"/>
                  </a:lnTo>
                  <a:lnTo>
                    <a:pt x="166" y="119"/>
                  </a:lnTo>
                  <a:lnTo>
                    <a:pt x="170" y="122"/>
                  </a:lnTo>
                  <a:lnTo>
                    <a:pt x="174" y="124"/>
                  </a:lnTo>
                  <a:lnTo>
                    <a:pt x="178" y="126"/>
                  </a:lnTo>
                  <a:lnTo>
                    <a:pt x="183" y="127"/>
                  </a:lnTo>
                  <a:lnTo>
                    <a:pt x="186" y="130"/>
                  </a:lnTo>
                  <a:lnTo>
                    <a:pt x="213" y="139"/>
                  </a:lnTo>
                  <a:lnTo>
                    <a:pt x="240" y="147"/>
                  </a:lnTo>
                  <a:lnTo>
                    <a:pt x="268" y="152"/>
                  </a:lnTo>
                  <a:lnTo>
                    <a:pt x="293" y="156"/>
                  </a:lnTo>
                  <a:lnTo>
                    <a:pt x="318" y="157"/>
                  </a:lnTo>
                  <a:lnTo>
                    <a:pt x="337" y="156"/>
                  </a:lnTo>
                  <a:lnTo>
                    <a:pt x="351" y="152"/>
                  </a:lnTo>
                  <a:lnTo>
                    <a:pt x="359" y="145"/>
                  </a:lnTo>
                  <a:lnTo>
                    <a:pt x="359" y="136"/>
                  </a:lnTo>
                  <a:lnTo>
                    <a:pt x="353" y="124"/>
                  </a:lnTo>
                  <a:lnTo>
                    <a:pt x="342" y="111"/>
                  </a:lnTo>
                  <a:lnTo>
                    <a:pt x="327" y="100"/>
                  </a:lnTo>
                  <a:lnTo>
                    <a:pt x="310" y="89"/>
                  </a:lnTo>
                  <a:lnTo>
                    <a:pt x="293" y="81"/>
                  </a:lnTo>
                  <a:lnTo>
                    <a:pt x="277" y="77"/>
                  </a:lnTo>
                  <a:lnTo>
                    <a:pt x="266" y="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27" name="Freeform 39"/>
            <p:cNvSpPr>
              <a:spLocks/>
            </p:cNvSpPr>
            <p:nvPr/>
          </p:nvSpPr>
          <p:spPr bwMode="auto">
            <a:xfrm rot="19351136">
              <a:off x="7076642" y="699106"/>
              <a:ext cx="239377" cy="139479"/>
            </a:xfrm>
            <a:custGeom>
              <a:avLst/>
              <a:gdLst/>
              <a:ahLst/>
              <a:cxnLst>
                <a:cxn ang="0">
                  <a:pos x="119" y="106"/>
                </a:cxn>
                <a:cxn ang="0">
                  <a:pos x="107" y="73"/>
                </a:cxn>
                <a:cxn ang="0">
                  <a:pos x="112" y="68"/>
                </a:cxn>
                <a:cxn ang="0">
                  <a:pos x="127" y="84"/>
                </a:cxn>
                <a:cxn ang="0">
                  <a:pos x="142" y="93"/>
                </a:cxn>
                <a:cxn ang="0">
                  <a:pos x="161" y="95"/>
                </a:cxn>
                <a:cxn ang="0">
                  <a:pos x="185" y="96"/>
                </a:cxn>
                <a:cxn ang="0">
                  <a:pos x="208" y="96"/>
                </a:cxn>
                <a:cxn ang="0">
                  <a:pos x="226" y="97"/>
                </a:cxn>
                <a:cxn ang="0">
                  <a:pos x="240" y="97"/>
                </a:cxn>
                <a:cxn ang="0">
                  <a:pos x="251" y="85"/>
                </a:cxn>
                <a:cxn ang="0">
                  <a:pos x="253" y="56"/>
                </a:cxn>
                <a:cxn ang="0">
                  <a:pos x="244" y="31"/>
                </a:cxn>
                <a:cxn ang="0">
                  <a:pos x="218" y="15"/>
                </a:cxn>
                <a:cxn ang="0">
                  <a:pos x="184" y="10"/>
                </a:cxn>
                <a:cxn ang="0">
                  <a:pos x="147" y="5"/>
                </a:cxn>
                <a:cxn ang="0">
                  <a:pos x="102" y="1"/>
                </a:cxn>
                <a:cxn ang="0">
                  <a:pos x="58" y="0"/>
                </a:cxn>
                <a:cxn ang="0">
                  <a:pos x="23" y="9"/>
                </a:cxn>
                <a:cxn ang="0">
                  <a:pos x="4" y="31"/>
                </a:cxn>
                <a:cxn ang="0">
                  <a:pos x="0" y="61"/>
                </a:cxn>
                <a:cxn ang="0">
                  <a:pos x="4" y="94"/>
                </a:cxn>
                <a:cxn ang="0">
                  <a:pos x="17" y="125"/>
                </a:cxn>
                <a:cxn ang="0">
                  <a:pos x="30" y="93"/>
                </a:cxn>
                <a:cxn ang="0">
                  <a:pos x="41" y="62"/>
                </a:cxn>
                <a:cxn ang="0">
                  <a:pos x="50" y="110"/>
                </a:cxn>
                <a:cxn ang="0">
                  <a:pos x="62" y="145"/>
                </a:cxn>
                <a:cxn ang="0">
                  <a:pos x="106" y="148"/>
                </a:cxn>
                <a:cxn ang="0">
                  <a:pos x="164" y="142"/>
                </a:cxn>
                <a:cxn ang="0">
                  <a:pos x="215" y="131"/>
                </a:cxn>
                <a:cxn ang="0">
                  <a:pos x="230" y="124"/>
                </a:cxn>
                <a:cxn ang="0">
                  <a:pos x="231" y="123"/>
                </a:cxn>
                <a:cxn ang="0">
                  <a:pos x="222" y="123"/>
                </a:cxn>
                <a:cxn ang="0">
                  <a:pos x="195" y="123"/>
                </a:cxn>
                <a:cxn ang="0">
                  <a:pos x="168" y="121"/>
                </a:cxn>
                <a:cxn ang="0">
                  <a:pos x="144" y="118"/>
                </a:cxn>
              </a:cxnLst>
              <a:rect l="0" t="0" r="r" b="b"/>
              <a:pathLst>
                <a:path w="253" h="148">
                  <a:moveTo>
                    <a:pt x="134" y="116"/>
                  </a:moveTo>
                  <a:lnTo>
                    <a:pt x="119" y="106"/>
                  </a:lnTo>
                  <a:lnTo>
                    <a:pt x="110" y="89"/>
                  </a:lnTo>
                  <a:lnTo>
                    <a:pt x="107" y="73"/>
                  </a:lnTo>
                  <a:lnTo>
                    <a:pt x="108" y="65"/>
                  </a:lnTo>
                  <a:lnTo>
                    <a:pt x="112" y="68"/>
                  </a:lnTo>
                  <a:lnTo>
                    <a:pt x="119" y="74"/>
                  </a:lnTo>
                  <a:lnTo>
                    <a:pt x="127" y="84"/>
                  </a:lnTo>
                  <a:lnTo>
                    <a:pt x="137" y="91"/>
                  </a:lnTo>
                  <a:lnTo>
                    <a:pt x="142" y="93"/>
                  </a:lnTo>
                  <a:lnTo>
                    <a:pt x="150" y="94"/>
                  </a:lnTo>
                  <a:lnTo>
                    <a:pt x="161" y="95"/>
                  </a:lnTo>
                  <a:lnTo>
                    <a:pt x="172" y="95"/>
                  </a:lnTo>
                  <a:lnTo>
                    <a:pt x="185" y="96"/>
                  </a:lnTo>
                  <a:lnTo>
                    <a:pt x="196" y="96"/>
                  </a:lnTo>
                  <a:lnTo>
                    <a:pt x="208" y="96"/>
                  </a:lnTo>
                  <a:lnTo>
                    <a:pt x="218" y="97"/>
                  </a:lnTo>
                  <a:lnTo>
                    <a:pt x="226" y="97"/>
                  </a:lnTo>
                  <a:lnTo>
                    <a:pt x="233" y="97"/>
                  </a:lnTo>
                  <a:lnTo>
                    <a:pt x="240" y="97"/>
                  </a:lnTo>
                  <a:lnTo>
                    <a:pt x="247" y="97"/>
                  </a:lnTo>
                  <a:lnTo>
                    <a:pt x="251" y="85"/>
                  </a:lnTo>
                  <a:lnTo>
                    <a:pt x="253" y="70"/>
                  </a:lnTo>
                  <a:lnTo>
                    <a:pt x="253" y="56"/>
                  </a:lnTo>
                  <a:lnTo>
                    <a:pt x="251" y="42"/>
                  </a:lnTo>
                  <a:lnTo>
                    <a:pt x="244" y="31"/>
                  </a:lnTo>
                  <a:lnTo>
                    <a:pt x="233" y="20"/>
                  </a:lnTo>
                  <a:lnTo>
                    <a:pt x="218" y="15"/>
                  </a:lnTo>
                  <a:lnTo>
                    <a:pt x="199" y="11"/>
                  </a:lnTo>
                  <a:lnTo>
                    <a:pt x="184" y="10"/>
                  </a:lnTo>
                  <a:lnTo>
                    <a:pt x="167" y="8"/>
                  </a:lnTo>
                  <a:lnTo>
                    <a:pt x="147" y="5"/>
                  </a:lnTo>
                  <a:lnTo>
                    <a:pt x="125" y="2"/>
                  </a:lnTo>
                  <a:lnTo>
                    <a:pt x="102" y="1"/>
                  </a:lnTo>
                  <a:lnTo>
                    <a:pt x="80" y="0"/>
                  </a:lnTo>
                  <a:lnTo>
                    <a:pt x="58" y="0"/>
                  </a:lnTo>
                  <a:lnTo>
                    <a:pt x="39" y="3"/>
                  </a:lnTo>
                  <a:lnTo>
                    <a:pt x="23" y="9"/>
                  </a:lnTo>
                  <a:lnTo>
                    <a:pt x="11" y="19"/>
                  </a:lnTo>
                  <a:lnTo>
                    <a:pt x="4" y="31"/>
                  </a:lnTo>
                  <a:lnTo>
                    <a:pt x="1" y="44"/>
                  </a:lnTo>
                  <a:lnTo>
                    <a:pt x="0" y="61"/>
                  </a:lnTo>
                  <a:lnTo>
                    <a:pt x="2" y="77"/>
                  </a:lnTo>
                  <a:lnTo>
                    <a:pt x="4" y="94"/>
                  </a:lnTo>
                  <a:lnTo>
                    <a:pt x="9" y="110"/>
                  </a:lnTo>
                  <a:lnTo>
                    <a:pt x="17" y="125"/>
                  </a:lnTo>
                  <a:lnTo>
                    <a:pt x="24" y="116"/>
                  </a:lnTo>
                  <a:lnTo>
                    <a:pt x="30" y="93"/>
                  </a:lnTo>
                  <a:lnTo>
                    <a:pt x="35" y="68"/>
                  </a:lnTo>
                  <a:lnTo>
                    <a:pt x="41" y="62"/>
                  </a:lnTo>
                  <a:lnTo>
                    <a:pt x="47" y="81"/>
                  </a:lnTo>
                  <a:lnTo>
                    <a:pt x="50" y="110"/>
                  </a:lnTo>
                  <a:lnTo>
                    <a:pt x="54" y="137"/>
                  </a:lnTo>
                  <a:lnTo>
                    <a:pt x="62" y="145"/>
                  </a:lnTo>
                  <a:lnTo>
                    <a:pt x="80" y="148"/>
                  </a:lnTo>
                  <a:lnTo>
                    <a:pt x="106" y="148"/>
                  </a:lnTo>
                  <a:lnTo>
                    <a:pt x="134" y="146"/>
                  </a:lnTo>
                  <a:lnTo>
                    <a:pt x="164" y="142"/>
                  </a:lnTo>
                  <a:lnTo>
                    <a:pt x="192" y="137"/>
                  </a:lnTo>
                  <a:lnTo>
                    <a:pt x="215" y="131"/>
                  </a:lnTo>
                  <a:lnTo>
                    <a:pt x="229" y="125"/>
                  </a:lnTo>
                  <a:lnTo>
                    <a:pt x="230" y="124"/>
                  </a:lnTo>
                  <a:lnTo>
                    <a:pt x="231" y="124"/>
                  </a:lnTo>
                  <a:lnTo>
                    <a:pt x="231" y="123"/>
                  </a:lnTo>
                  <a:lnTo>
                    <a:pt x="232" y="123"/>
                  </a:lnTo>
                  <a:lnTo>
                    <a:pt x="222" y="123"/>
                  </a:lnTo>
                  <a:lnTo>
                    <a:pt x="209" y="123"/>
                  </a:lnTo>
                  <a:lnTo>
                    <a:pt x="195" y="123"/>
                  </a:lnTo>
                  <a:lnTo>
                    <a:pt x="182" y="122"/>
                  </a:lnTo>
                  <a:lnTo>
                    <a:pt x="168" y="121"/>
                  </a:lnTo>
                  <a:lnTo>
                    <a:pt x="154" y="119"/>
                  </a:lnTo>
                  <a:lnTo>
                    <a:pt x="144" y="118"/>
                  </a:lnTo>
                  <a:lnTo>
                    <a:pt x="134" y="1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28" name="Freeform 40"/>
            <p:cNvSpPr>
              <a:spLocks/>
            </p:cNvSpPr>
            <p:nvPr/>
          </p:nvSpPr>
          <p:spPr bwMode="auto">
            <a:xfrm rot="19351136">
              <a:off x="7402162" y="572548"/>
              <a:ext cx="26388" cy="37697"/>
            </a:xfrm>
            <a:custGeom>
              <a:avLst/>
              <a:gdLst/>
              <a:ahLst/>
              <a:cxnLst>
                <a:cxn ang="0">
                  <a:pos x="26" y="37"/>
                </a:cxn>
                <a:cxn ang="0">
                  <a:pos x="19" y="0"/>
                </a:cxn>
                <a:cxn ang="0">
                  <a:pos x="0" y="3"/>
                </a:cxn>
                <a:cxn ang="0">
                  <a:pos x="7" y="40"/>
                </a:cxn>
                <a:cxn ang="0">
                  <a:pos x="26" y="37"/>
                </a:cxn>
              </a:cxnLst>
              <a:rect l="0" t="0" r="r" b="b"/>
              <a:pathLst>
                <a:path w="26" h="40">
                  <a:moveTo>
                    <a:pt x="26" y="37"/>
                  </a:moveTo>
                  <a:lnTo>
                    <a:pt x="19" y="0"/>
                  </a:lnTo>
                  <a:lnTo>
                    <a:pt x="0" y="3"/>
                  </a:lnTo>
                  <a:lnTo>
                    <a:pt x="7" y="40"/>
                  </a:lnTo>
                  <a:lnTo>
                    <a:pt x="26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29" name="Freeform 41"/>
            <p:cNvSpPr>
              <a:spLocks/>
            </p:cNvSpPr>
            <p:nvPr/>
          </p:nvSpPr>
          <p:spPr bwMode="auto">
            <a:xfrm rot="19351136">
              <a:off x="7826757" y="953127"/>
              <a:ext cx="24504" cy="37697"/>
            </a:xfrm>
            <a:custGeom>
              <a:avLst/>
              <a:gdLst/>
              <a:ahLst/>
              <a:cxnLst>
                <a:cxn ang="0">
                  <a:pos x="27" y="37"/>
                </a:cxn>
                <a:cxn ang="0">
                  <a:pos x="20" y="0"/>
                </a:cxn>
                <a:cxn ang="0">
                  <a:pos x="0" y="4"/>
                </a:cxn>
                <a:cxn ang="0">
                  <a:pos x="7" y="41"/>
                </a:cxn>
                <a:cxn ang="0">
                  <a:pos x="27" y="37"/>
                </a:cxn>
              </a:cxnLst>
              <a:rect l="0" t="0" r="r" b="b"/>
              <a:pathLst>
                <a:path w="27" h="41">
                  <a:moveTo>
                    <a:pt x="27" y="37"/>
                  </a:moveTo>
                  <a:lnTo>
                    <a:pt x="20" y="0"/>
                  </a:lnTo>
                  <a:lnTo>
                    <a:pt x="0" y="4"/>
                  </a:lnTo>
                  <a:lnTo>
                    <a:pt x="7" y="41"/>
                  </a:lnTo>
                  <a:lnTo>
                    <a:pt x="27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30" name="Freeform 42"/>
            <p:cNvSpPr>
              <a:spLocks/>
            </p:cNvSpPr>
            <p:nvPr/>
          </p:nvSpPr>
          <p:spPr bwMode="auto">
            <a:xfrm rot="19351136">
              <a:off x="7803373" y="553128"/>
              <a:ext cx="37697" cy="22618"/>
            </a:xfrm>
            <a:custGeom>
              <a:avLst/>
              <a:gdLst/>
              <a:ahLst/>
              <a:cxnLst>
                <a:cxn ang="0">
                  <a:pos x="4" y="26"/>
                </a:cxn>
                <a:cxn ang="0">
                  <a:pos x="41" y="20"/>
                </a:cxn>
                <a:cxn ang="0">
                  <a:pos x="37" y="0"/>
                </a:cxn>
                <a:cxn ang="0">
                  <a:pos x="0" y="6"/>
                </a:cxn>
                <a:cxn ang="0">
                  <a:pos x="4" y="26"/>
                </a:cxn>
              </a:cxnLst>
              <a:rect l="0" t="0" r="r" b="b"/>
              <a:pathLst>
                <a:path w="41" h="26">
                  <a:moveTo>
                    <a:pt x="4" y="26"/>
                  </a:moveTo>
                  <a:lnTo>
                    <a:pt x="41" y="20"/>
                  </a:lnTo>
                  <a:lnTo>
                    <a:pt x="37" y="0"/>
                  </a:lnTo>
                  <a:lnTo>
                    <a:pt x="0" y="6"/>
                  </a:lnTo>
                  <a:lnTo>
                    <a:pt x="4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31" name="Freeform 43"/>
            <p:cNvSpPr>
              <a:spLocks/>
            </p:cNvSpPr>
            <p:nvPr/>
          </p:nvSpPr>
          <p:spPr bwMode="auto">
            <a:xfrm rot="19351136">
              <a:off x="7409957" y="575593"/>
              <a:ext cx="182832" cy="184716"/>
            </a:xfrm>
            <a:custGeom>
              <a:avLst/>
              <a:gdLst/>
              <a:ahLst/>
              <a:cxnLst>
                <a:cxn ang="0">
                  <a:pos x="116" y="194"/>
                </a:cxn>
                <a:cxn ang="0">
                  <a:pos x="135" y="188"/>
                </a:cxn>
                <a:cxn ang="0">
                  <a:pos x="152" y="179"/>
                </a:cxn>
                <a:cxn ang="0">
                  <a:pos x="166" y="167"/>
                </a:cxn>
                <a:cxn ang="0">
                  <a:pos x="177" y="152"/>
                </a:cxn>
                <a:cxn ang="0">
                  <a:pos x="186" y="136"/>
                </a:cxn>
                <a:cxn ang="0">
                  <a:pos x="192" y="119"/>
                </a:cxn>
                <a:cxn ang="0">
                  <a:pos x="194" y="99"/>
                </a:cxn>
                <a:cxn ang="0">
                  <a:pos x="192" y="80"/>
                </a:cxn>
                <a:cxn ang="0">
                  <a:pos x="186" y="61"/>
                </a:cxn>
                <a:cxn ang="0">
                  <a:pos x="178" y="44"/>
                </a:cxn>
                <a:cxn ang="0">
                  <a:pos x="167" y="29"/>
                </a:cxn>
                <a:cxn ang="0">
                  <a:pos x="153" y="17"/>
                </a:cxn>
                <a:cxn ang="0">
                  <a:pos x="137" y="8"/>
                </a:cxn>
                <a:cxn ang="0">
                  <a:pos x="118" y="2"/>
                </a:cxn>
                <a:cxn ang="0">
                  <a:pos x="100" y="0"/>
                </a:cxn>
                <a:cxn ang="0">
                  <a:pos x="80" y="2"/>
                </a:cxn>
                <a:cxn ang="0">
                  <a:pos x="62" y="8"/>
                </a:cxn>
                <a:cxn ang="0">
                  <a:pos x="45" y="16"/>
                </a:cxn>
                <a:cxn ang="0">
                  <a:pos x="30" y="29"/>
                </a:cxn>
                <a:cxn ang="0">
                  <a:pos x="17" y="43"/>
                </a:cxn>
                <a:cxn ang="0">
                  <a:pos x="8" y="60"/>
                </a:cxn>
                <a:cxn ang="0">
                  <a:pos x="2" y="77"/>
                </a:cxn>
                <a:cxn ang="0">
                  <a:pos x="0" y="97"/>
                </a:cxn>
                <a:cxn ang="0">
                  <a:pos x="2" y="117"/>
                </a:cxn>
                <a:cxn ang="0">
                  <a:pos x="8" y="135"/>
                </a:cxn>
                <a:cxn ang="0">
                  <a:pos x="17" y="152"/>
                </a:cxn>
                <a:cxn ang="0">
                  <a:pos x="29" y="166"/>
                </a:cxn>
                <a:cxn ang="0">
                  <a:pos x="44" y="179"/>
                </a:cxn>
                <a:cxn ang="0">
                  <a:pos x="60" y="188"/>
                </a:cxn>
                <a:cxn ang="0">
                  <a:pos x="77" y="194"/>
                </a:cxn>
                <a:cxn ang="0">
                  <a:pos x="97" y="196"/>
                </a:cxn>
                <a:cxn ang="0">
                  <a:pos x="116" y="194"/>
                </a:cxn>
              </a:cxnLst>
              <a:rect l="0" t="0" r="r" b="b"/>
              <a:pathLst>
                <a:path w="194" h="196">
                  <a:moveTo>
                    <a:pt x="116" y="194"/>
                  </a:moveTo>
                  <a:lnTo>
                    <a:pt x="135" y="188"/>
                  </a:lnTo>
                  <a:lnTo>
                    <a:pt x="152" y="179"/>
                  </a:lnTo>
                  <a:lnTo>
                    <a:pt x="166" y="167"/>
                  </a:lnTo>
                  <a:lnTo>
                    <a:pt x="177" y="152"/>
                  </a:lnTo>
                  <a:lnTo>
                    <a:pt x="186" y="136"/>
                  </a:lnTo>
                  <a:lnTo>
                    <a:pt x="192" y="119"/>
                  </a:lnTo>
                  <a:lnTo>
                    <a:pt x="194" y="99"/>
                  </a:lnTo>
                  <a:lnTo>
                    <a:pt x="192" y="80"/>
                  </a:lnTo>
                  <a:lnTo>
                    <a:pt x="186" y="61"/>
                  </a:lnTo>
                  <a:lnTo>
                    <a:pt x="178" y="44"/>
                  </a:lnTo>
                  <a:lnTo>
                    <a:pt x="167" y="29"/>
                  </a:lnTo>
                  <a:lnTo>
                    <a:pt x="153" y="17"/>
                  </a:lnTo>
                  <a:lnTo>
                    <a:pt x="137" y="8"/>
                  </a:lnTo>
                  <a:lnTo>
                    <a:pt x="118" y="2"/>
                  </a:lnTo>
                  <a:lnTo>
                    <a:pt x="100" y="0"/>
                  </a:lnTo>
                  <a:lnTo>
                    <a:pt x="80" y="2"/>
                  </a:lnTo>
                  <a:lnTo>
                    <a:pt x="62" y="8"/>
                  </a:lnTo>
                  <a:lnTo>
                    <a:pt x="45" y="16"/>
                  </a:lnTo>
                  <a:lnTo>
                    <a:pt x="30" y="29"/>
                  </a:lnTo>
                  <a:lnTo>
                    <a:pt x="17" y="43"/>
                  </a:lnTo>
                  <a:lnTo>
                    <a:pt x="8" y="60"/>
                  </a:lnTo>
                  <a:lnTo>
                    <a:pt x="2" y="77"/>
                  </a:lnTo>
                  <a:lnTo>
                    <a:pt x="0" y="97"/>
                  </a:lnTo>
                  <a:lnTo>
                    <a:pt x="2" y="117"/>
                  </a:lnTo>
                  <a:lnTo>
                    <a:pt x="8" y="135"/>
                  </a:lnTo>
                  <a:lnTo>
                    <a:pt x="17" y="152"/>
                  </a:lnTo>
                  <a:lnTo>
                    <a:pt x="29" y="166"/>
                  </a:lnTo>
                  <a:lnTo>
                    <a:pt x="44" y="179"/>
                  </a:lnTo>
                  <a:lnTo>
                    <a:pt x="60" y="188"/>
                  </a:lnTo>
                  <a:lnTo>
                    <a:pt x="77" y="194"/>
                  </a:lnTo>
                  <a:lnTo>
                    <a:pt x="97" y="196"/>
                  </a:lnTo>
                  <a:lnTo>
                    <a:pt x="116" y="1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32" name="Freeform 44"/>
            <p:cNvSpPr>
              <a:spLocks/>
            </p:cNvSpPr>
            <p:nvPr/>
          </p:nvSpPr>
          <p:spPr bwMode="auto">
            <a:xfrm rot="19351136">
              <a:off x="7422578" y="588982"/>
              <a:ext cx="156444" cy="156443"/>
            </a:xfrm>
            <a:custGeom>
              <a:avLst/>
              <a:gdLst/>
              <a:ahLst/>
              <a:cxnLst>
                <a:cxn ang="0">
                  <a:pos x="99" y="165"/>
                </a:cxn>
                <a:cxn ang="0">
                  <a:pos x="115" y="160"/>
                </a:cxn>
                <a:cxn ang="0">
                  <a:pos x="129" y="152"/>
                </a:cxn>
                <a:cxn ang="0">
                  <a:pos x="141" y="143"/>
                </a:cxn>
                <a:cxn ang="0">
                  <a:pos x="152" y="130"/>
                </a:cxn>
                <a:cxn ang="0">
                  <a:pos x="159" y="117"/>
                </a:cxn>
                <a:cxn ang="0">
                  <a:pos x="163" y="102"/>
                </a:cxn>
                <a:cxn ang="0">
                  <a:pos x="164" y="85"/>
                </a:cxn>
                <a:cxn ang="0">
                  <a:pos x="163" y="68"/>
                </a:cxn>
                <a:cxn ang="0">
                  <a:pos x="159" y="52"/>
                </a:cxn>
                <a:cxn ang="0">
                  <a:pos x="152" y="37"/>
                </a:cxn>
                <a:cxn ang="0">
                  <a:pos x="141" y="24"/>
                </a:cxn>
                <a:cxn ang="0">
                  <a:pos x="130" y="14"/>
                </a:cxn>
                <a:cxn ang="0">
                  <a:pos x="116" y="6"/>
                </a:cxn>
                <a:cxn ang="0">
                  <a:pos x="100" y="1"/>
                </a:cxn>
                <a:cxn ang="0">
                  <a:pos x="84" y="0"/>
                </a:cxn>
                <a:cxn ang="0">
                  <a:pos x="68" y="1"/>
                </a:cxn>
                <a:cxn ang="0">
                  <a:pos x="52" y="6"/>
                </a:cxn>
                <a:cxn ang="0">
                  <a:pos x="38" y="14"/>
                </a:cxn>
                <a:cxn ang="0">
                  <a:pos x="25" y="23"/>
                </a:cxn>
                <a:cxn ang="0">
                  <a:pos x="15" y="36"/>
                </a:cxn>
                <a:cxn ang="0">
                  <a:pos x="7" y="50"/>
                </a:cxn>
                <a:cxn ang="0">
                  <a:pos x="2" y="65"/>
                </a:cxn>
                <a:cxn ang="0">
                  <a:pos x="0" y="81"/>
                </a:cxn>
                <a:cxn ang="0">
                  <a:pos x="1" y="98"/>
                </a:cxn>
                <a:cxn ang="0">
                  <a:pos x="6" y="114"/>
                </a:cxn>
                <a:cxn ang="0">
                  <a:pos x="14" y="129"/>
                </a:cxn>
                <a:cxn ang="0">
                  <a:pos x="24" y="142"/>
                </a:cxn>
                <a:cxn ang="0">
                  <a:pos x="37" y="152"/>
                </a:cxn>
                <a:cxn ang="0">
                  <a:pos x="50" y="159"/>
                </a:cxn>
                <a:cxn ang="0">
                  <a:pos x="65" y="165"/>
                </a:cxn>
                <a:cxn ang="0">
                  <a:pos x="82" y="166"/>
                </a:cxn>
                <a:cxn ang="0">
                  <a:pos x="99" y="165"/>
                </a:cxn>
              </a:cxnLst>
              <a:rect l="0" t="0" r="r" b="b"/>
              <a:pathLst>
                <a:path w="164" h="166">
                  <a:moveTo>
                    <a:pt x="99" y="165"/>
                  </a:moveTo>
                  <a:lnTo>
                    <a:pt x="115" y="160"/>
                  </a:lnTo>
                  <a:lnTo>
                    <a:pt x="129" y="152"/>
                  </a:lnTo>
                  <a:lnTo>
                    <a:pt x="141" y="143"/>
                  </a:lnTo>
                  <a:lnTo>
                    <a:pt x="152" y="130"/>
                  </a:lnTo>
                  <a:lnTo>
                    <a:pt x="159" y="117"/>
                  </a:lnTo>
                  <a:lnTo>
                    <a:pt x="163" y="102"/>
                  </a:lnTo>
                  <a:lnTo>
                    <a:pt x="164" y="85"/>
                  </a:lnTo>
                  <a:lnTo>
                    <a:pt x="163" y="68"/>
                  </a:lnTo>
                  <a:lnTo>
                    <a:pt x="159" y="52"/>
                  </a:lnTo>
                  <a:lnTo>
                    <a:pt x="152" y="37"/>
                  </a:lnTo>
                  <a:lnTo>
                    <a:pt x="141" y="24"/>
                  </a:lnTo>
                  <a:lnTo>
                    <a:pt x="130" y="14"/>
                  </a:lnTo>
                  <a:lnTo>
                    <a:pt x="116" y="6"/>
                  </a:lnTo>
                  <a:lnTo>
                    <a:pt x="100" y="1"/>
                  </a:lnTo>
                  <a:lnTo>
                    <a:pt x="84" y="0"/>
                  </a:lnTo>
                  <a:lnTo>
                    <a:pt x="68" y="1"/>
                  </a:lnTo>
                  <a:lnTo>
                    <a:pt x="52" y="6"/>
                  </a:lnTo>
                  <a:lnTo>
                    <a:pt x="38" y="14"/>
                  </a:lnTo>
                  <a:lnTo>
                    <a:pt x="25" y="23"/>
                  </a:lnTo>
                  <a:lnTo>
                    <a:pt x="15" y="36"/>
                  </a:lnTo>
                  <a:lnTo>
                    <a:pt x="7" y="50"/>
                  </a:lnTo>
                  <a:lnTo>
                    <a:pt x="2" y="65"/>
                  </a:lnTo>
                  <a:lnTo>
                    <a:pt x="0" y="81"/>
                  </a:lnTo>
                  <a:lnTo>
                    <a:pt x="1" y="98"/>
                  </a:lnTo>
                  <a:lnTo>
                    <a:pt x="6" y="114"/>
                  </a:lnTo>
                  <a:lnTo>
                    <a:pt x="14" y="129"/>
                  </a:lnTo>
                  <a:lnTo>
                    <a:pt x="24" y="142"/>
                  </a:lnTo>
                  <a:lnTo>
                    <a:pt x="37" y="152"/>
                  </a:lnTo>
                  <a:lnTo>
                    <a:pt x="50" y="159"/>
                  </a:lnTo>
                  <a:lnTo>
                    <a:pt x="65" y="165"/>
                  </a:lnTo>
                  <a:lnTo>
                    <a:pt x="82" y="166"/>
                  </a:lnTo>
                  <a:lnTo>
                    <a:pt x="99" y="16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33" name="Freeform 45"/>
            <p:cNvSpPr>
              <a:spLocks/>
            </p:cNvSpPr>
            <p:nvPr/>
          </p:nvSpPr>
          <p:spPr bwMode="auto">
            <a:xfrm rot="19351136">
              <a:off x="7440947" y="615935"/>
              <a:ext cx="13195" cy="13193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2" y="12"/>
                </a:cxn>
                <a:cxn ang="0">
                  <a:pos x="12" y="11"/>
                </a:cxn>
              </a:cxnLst>
              <a:rect l="0" t="0" r="r" b="b"/>
              <a:pathLst>
                <a:path w="12" h="12">
                  <a:moveTo>
                    <a:pt x="12" y="1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2" y="12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34" name="Freeform 46"/>
            <p:cNvSpPr>
              <a:spLocks/>
            </p:cNvSpPr>
            <p:nvPr/>
          </p:nvSpPr>
          <p:spPr bwMode="auto">
            <a:xfrm rot="19351136">
              <a:off x="7542941" y="706843"/>
              <a:ext cx="11309" cy="11309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1" y="0"/>
                </a:cxn>
                <a:cxn ang="0">
                  <a:pos x="0" y="1"/>
                </a:cxn>
                <a:cxn ang="0">
                  <a:pos x="2" y="13"/>
                </a:cxn>
                <a:cxn ang="0">
                  <a:pos x="13" y="11"/>
                </a:cxn>
              </a:cxnLst>
              <a:rect l="0" t="0" r="r" b="b"/>
              <a:pathLst>
                <a:path w="13" h="13">
                  <a:moveTo>
                    <a:pt x="13" y="11"/>
                  </a:moveTo>
                  <a:lnTo>
                    <a:pt x="11" y="0"/>
                  </a:lnTo>
                  <a:lnTo>
                    <a:pt x="0" y="1"/>
                  </a:lnTo>
                  <a:lnTo>
                    <a:pt x="2" y="13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35" name="Freeform 47"/>
            <p:cNvSpPr>
              <a:spLocks/>
            </p:cNvSpPr>
            <p:nvPr/>
          </p:nvSpPr>
          <p:spPr bwMode="auto">
            <a:xfrm rot="19351136">
              <a:off x="7537223" y="611713"/>
              <a:ext cx="11309" cy="13193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0" y="0"/>
                </a:cxn>
                <a:cxn ang="0">
                  <a:pos x="0" y="3"/>
                </a:cxn>
                <a:cxn ang="0">
                  <a:pos x="2" y="13"/>
                </a:cxn>
                <a:cxn ang="0">
                  <a:pos x="11" y="12"/>
                </a:cxn>
              </a:cxnLst>
              <a:rect l="0" t="0" r="r" b="b"/>
              <a:pathLst>
                <a:path w="11" h="13">
                  <a:moveTo>
                    <a:pt x="11" y="12"/>
                  </a:moveTo>
                  <a:lnTo>
                    <a:pt x="10" y="0"/>
                  </a:lnTo>
                  <a:lnTo>
                    <a:pt x="0" y="3"/>
                  </a:lnTo>
                  <a:lnTo>
                    <a:pt x="2" y="13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36" name="Freeform 48"/>
            <p:cNvSpPr>
              <a:spLocks/>
            </p:cNvSpPr>
            <p:nvPr/>
          </p:nvSpPr>
          <p:spPr bwMode="auto">
            <a:xfrm rot="19351136">
              <a:off x="7450424" y="709150"/>
              <a:ext cx="11309" cy="13193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0" y="0"/>
                </a:cxn>
                <a:cxn ang="0">
                  <a:pos x="0" y="2"/>
                </a:cxn>
                <a:cxn ang="0">
                  <a:pos x="2" y="13"/>
                </a:cxn>
                <a:cxn ang="0">
                  <a:pos x="12" y="10"/>
                </a:cxn>
              </a:cxnLst>
              <a:rect l="0" t="0" r="r" b="b"/>
              <a:pathLst>
                <a:path w="12" h="13">
                  <a:moveTo>
                    <a:pt x="12" y="10"/>
                  </a:moveTo>
                  <a:lnTo>
                    <a:pt x="10" y="0"/>
                  </a:lnTo>
                  <a:lnTo>
                    <a:pt x="0" y="2"/>
                  </a:lnTo>
                  <a:lnTo>
                    <a:pt x="2" y="13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37" name="Freeform 49"/>
            <p:cNvSpPr>
              <a:spLocks/>
            </p:cNvSpPr>
            <p:nvPr/>
          </p:nvSpPr>
          <p:spPr bwMode="auto">
            <a:xfrm rot="19351136">
              <a:off x="7476029" y="724898"/>
              <a:ext cx="11309" cy="11309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3" y="12"/>
                </a:cxn>
                <a:cxn ang="0">
                  <a:pos x="13" y="10"/>
                </a:cxn>
              </a:cxnLst>
              <a:rect l="0" t="0" r="r" b="b"/>
              <a:pathLst>
                <a:path w="13" h="12">
                  <a:moveTo>
                    <a:pt x="13" y="10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3" y="12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38" name="Freeform 50"/>
            <p:cNvSpPr>
              <a:spLocks/>
            </p:cNvSpPr>
            <p:nvPr/>
          </p:nvSpPr>
          <p:spPr bwMode="auto">
            <a:xfrm rot="19351136">
              <a:off x="7469436" y="601692"/>
              <a:ext cx="11309" cy="11309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0" y="0"/>
                </a:cxn>
                <a:cxn ang="0">
                  <a:pos x="0" y="1"/>
                </a:cxn>
                <a:cxn ang="0">
                  <a:pos x="2" y="13"/>
                </a:cxn>
                <a:cxn ang="0">
                  <a:pos x="13" y="11"/>
                </a:cxn>
              </a:cxnLst>
              <a:rect l="0" t="0" r="r" b="b"/>
              <a:pathLst>
                <a:path w="13" h="13">
                  <a:moveTo>
                    <a:pt x="13" y="11"/>
                  </a:moveTo>
                  <a:lnTo>
                    <a:pt x="10" y="0"/>
                  </a:lnTo>
                  <a:lnTo>
                    <a:pt x="0" y="1"/>
                  </a:lnTo>
                  <a:lnTo>
                    <a:pt x="2" y="13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39" name="Freeform 51"/>
            <p:cNvSpPr>
              <a:spLocks/>
            </p:cNvSpPr>
            <p:nvPr/>
          </p:nvSpPr>
          <p:spPr bwMode="auto">
            <a:xfrm rot="19351136">
              <a:off x="7499930" y="596833"/>
              <a:ext cx="13195" cy="13193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0" y="0"/>
                </a:cxn>
                <a:cxn ang="0">
                  <a:pos x="0" y="2"/>
                </a:cxn>
                <a:cxn ang="0">
                  <a:pos x="2" y="12"/>
                </a:cxn>
                <a:cxn ang="0">
                  <a:pos x="13" y="11"/>
                </a:cxn>
              </a:cxnLst>
              <a:rect l="0" t="0" r="r" b="b"/>
              <a:pathLst>
                <a:path w="13" h="12">
                  <a:moveTo>
                    <a:pt x="13" y="11"/>
                  </a:moveTo>
                  <a:lnTo>
                    <a:pt x="10" y="0"/>
                  </a:lnTo>
                  <a:lnTo>
                    <a:pt x="0" y="2"/>
                  </a:lnTo>
                  <a:lnTo>
                    <a:pt x="2" y="12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40" name="Freeform 52"/>
            <p:cNvSpPr>
              <a:spLocks/>
            </p:cNvSpPr>
            <p:nvPr/>
          </p:nvSpPr>
          <p:spPr bwMode="auto">
            <a:xfrm rot="19351136">
              <a:off x="7508213" y="719466"/>
              <a:ext cx="11309" cy="13193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1" y="14"/>
                </a:cxn>
                <a:cxn ang="0">
                  <a:pos x="13" y="11"/>
                </a:cxn>
              </a:cxnLst>
              <a:rect l="0" t="0" r="r" b="b"/>
              <a:pathLst>
                <a:path w="13" h="14">
                  <a:moveTo>
                    <a:pt x="13" y="1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" y="14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41" name="Freeform 53"/>
            <p:cNvSpPr>
              <a:spLocks/>
            </p:cNvSpPr>
            <p:nvPr/>
          </p:nvSpPr>
          <p:spPr bwMode="auto">
            <a:xfrm rot="19351136">
              <a:off x="7559068" y="680470"/>
              <a:ext cx="11309" cy="13193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12" y="0"/>
                </a:cxn>
                <a:cxn ang="0">
                  <a:pos x="0" y="1"/>
                </a:cxn>
                <a:cxn ang="0">
                  <a:pos x="3" y="13"/>
                </a:cxn>
                <a:cxn ang="0">
                  <a:pos x="13" y="10"/>
                </a:cxn>
              </a:cxnLst>
              <a:rect l="0" t="0" r="r" b="b"/>
              <a:pathLst>
                <a:path w="13" h="13">
                  <a:moveTo>
                    <a:pt x="13" y="1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" y="13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42" name="Freeform 54"/>
            <p:cNvSpPr>
              <a:spLocks/>
            </p:cNvSpPr>
            <p:nvPr/>
          </p:nvSpPr>
          <p:spPr bwMode="auto">
            <a:xfrm rot="19351136">
              <a:off x="7434644" y="679902"/>
              <a:ext cx="13195" cy="11309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10" y="0"/>
                </a:cxn>
                <a:cxn ang="0">
                  <a:pos x="0" y="1"/>
                </a:cxn>
                <a:cxn ang="0">
                  <a:pos x="2" y="13"/>
                </a:cxn>
                <a:cxn ang="0">
                  <a:pos x="12" y="11"/>
                </a:cxn>
              </a:cxnLst>
              <a:rect l="0" t="0" r="r" b="b"/>
              <a:pathLst>
                <a:path w="12" h="13">
                  <a:moveTo>
                    <a:pt x="12" y="11"/>
                  </a:moveTo>
                  <a:lnTo>
                    <a:pt x="10" y="0"/>
                  </a:lnTo>
                  <a:lnTo>
                    <a:pt x="0" y="1"/>
                  </a:lnTo>
                  <a:lnTo>
                    <a:pt x="2" y="13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43" name="Freeform 55"/>
            <p:cNvSpPr>
              <a:spLocks/>
            </p:cNvSpPr>
            <p:nvPr/>
          </p:nvSpPr>
          <p:spPr bwMode="auto">
            <a:xfrm rot="19351136">
              <a:off x="7429826" y="651312"/>
              <a:ext cx="11309" cy="13193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3" y="12"/>
                </a:cxn>
                <a:cxn ang="0">
                  <a:pos x="13" y="11"/>
                </a:cxn>
              </a:cxnLst>
              <a:rect l="0" t="0" r="r" b="b"/>
              <a:pathLst>
                <a:path w="13" h="12">
                  <a:moveTo>
                    <a:pt x="13" y="1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3" y="12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44" name="Freeform 56"/>
            <p:cNvSpPr>
              <a:spLocks/>
            </p:cNvSpPr>
            <p:nvPr/>
          </p:nvSpPr>
          <p:spPr bwMode="auto">
            <a:xfrm rot="19351136">
              <a:off x="7560008" y="644845"/>
              <a:ext cx="9425" cy="13193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9" y="0"/>
                </a:cxn>
                <a:cxn ang="0">
                  <a:pos x="0" y="2"/>
                </a:cxn>
                <a:cxn ang="0">
                  <a:pos x="1" y="13"/>
                </a:cxn>
                <a:cxn ang="0">
                  <a:pos x="12" y="10"/>
                </a:cxn>
              </a:cxnLst>
              <a:rect l="0" t="0" r="r" b="b"/>
              <a:pathLst>
                <a:path w="12" h="13">
                  <a:moveTo>
                    <a:pt x="12" y="10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45" name="Freeform 57"/>
            <p:cNvSpPr>
              <a:spLocks/>
            </p:cNvSpPr>
            <p:nvPr/>
          </p:nvSpPr>
          <p:spPr bwMode="auto">
            <a:xfrm rot="19351136">
              <a:off x="7485516" y="651570"/>
              <a:ext cx="28273" cy="28272"/>
            </a:xfrm>
            <a:custGeom>
              <a:avLst/>
              <a:gdLst/>
              <a:ahLst/>
              <a:cxnLst>
                <a:cxn ang="0">
                  <a:pos x="17" y="30"/>
                </a:cxn>
                <a:cxn ang="0">
                  <a:pos x="23" y="27"/>
                </a:cxn>
                <a:cxn ang="0">
                  <a:pos x="27" y="24"/>
                </a:cxn>
                <a:cxn ang="0">
                  <a:pos x="30" y="18"/>
                </a:cxn>
                <a:cxn ang="0">
                  <a:pos x="30" y="12"/>
                </a:cxn>
                <a:cxn ang="0">
                  <a:pos x="27" y="7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1" y="0"/>
                </a:cxn>
                <a:cxn ang="0">
                  <a:pos x="5" y="2"/>
                </a:cxn>
                <a:cxn ang="0">
                  <a:pos x="2" y="6"/>
                </a:cxn>
                <a:cxn ang="0">
                  <a:pos x="0" y="11"/>
                </a:cxn>
                <a:cxn ang="0">
                  <a:pos x="0" y="18"/>
                </a:cxn>
                <a:cxn ang="0">
                  <a:pos x="2" y="24"/>
                </a:cxn>
                <a:cxn ang="0">
                  <a:pos x="5" y="27"/>
                </a:cxn>
                <a:cxn ang="0">
                  <a:pos x="11" y="30"/>
                </a:cxn>
                <a:cxn ang="0">
                  <a:pos x="17" y="30"/>
                </a:cxn>
              </a:cxnLst>
              <a:rect l="0" t="0" r="r" b="b"/>
              <a:pathLst>
                <a:path w="30" h="30">
                  <a:moveTo>
                    <a:pt x="17" y="30"/>
                  </a:moveTo>
                  <a:lnTo>
                    <a:pt x="23" y="27"/>
                  </a:lnTo>
                  <a:lnTo>
                    <a:pt x="27" y="24"/>
                  </a:lnTo>
                  <a:lnTo>
                    <a:pt x="30" y="18"/>
                  </a:lnTo>
                  <a:lnTo>
                    <a:pt x="30" y="12"/>
                  </a:lnTo>
                  <a:lnTo>
                    <a:pt x="27" y="7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5" y="2"/>
                  </a:lnTo>
                  <a:lnTo>
                    <a:pt x="2" y="6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5" y="27"/>
                  </a:lnTo>
                  <a:lnTo>
                    <a:pt x="11" y="30"/>
                  </a:lnTo>
                  <a:lnTo>
                    <a:pt x="17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46" name="Freeform 58"/>
            <p:cNvSpPr>
              <a:spLocks/>
            </p:cNvSpPr>
            <p:nvPr/>
          </p:nvSpPr>
          <p:spPr bwMode="auto">
            <a:xfrm rot="19351136">
              <a:off x="7468707" y="620082"/>
              <a:ext cx="64085" cy="84818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70" y="0"/>
                </a:cxn>
                <a:cxn ang="0">
                  <a:pos x="9" y="88"/>
                </a:cxn>
                <a:cxn ang="0">
                  <a:pos x="0" y="80"/>
                </a:cxn>
              </a:cxnLst>
              <a:rect l="0" t="0" r="r" b="b"/>
              <a:pathLst>
                <a:path w="70" h="88">
                  <a:moveTo>
                    <a:pt x="0" y="80"/>
                  </a:moveTo>
                  <a:lnTo>
                    <a:pt x="70" y="0"/>
                  </a:lnTo>
                  <a:lnTo>
                    <a:pt x="9" y="88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47" name="Freeform 59"/>
            <p:cNvSpPr>
              <a:spLocks/>
            </p:cNvSpPr>
            <p:nvPr/>
          </p:nvSpPr>
          <p:spPr bwMode="auto">
            <a:xfrm rot="19351136">
              <a:off x="7694431" y="842452"/>
              <a:ext cx="11309" cy="11309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2" y="13"/>
                </a:cxn>
                <a:cxn ang="0">
                  <a:pos x="13" y="11"/>
                </a:cxn>
              </a:cxnLst>
              <a:rect l="0" t="0" r="r" b="b"/>
              <a:pathLst>
                <a:path w="13" h="13">
                  <a:moveTo>
                    <a:pt x="13" y="1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2" y="13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48" name="Freeform 60"/>
            <p:cNvSpPr>
              <a:spLocks/>
            </p:cNvSpPr>
            <p:nvPr/>
          </p:nvSpPr>
          <p:spPr bwMode="auto">
            <a:xfrm rot="19351136">
              <a:off x="7791897" y="931127"/>
              <a:ext cx="13195" cy="13193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2" y="13"/>
                </a:cxn>
                <a:cxn ang="0">
                  <a:pos x="13" y="10"/>
                </a:cxn>
              </a:cxnLst>
              <a:rect l="0" t="0" r="r" b="b"/>
              <a:pathLst>
                <a:path w="13" h="13">
                  <a:moveTo>
                    <a:pt x="13" y="10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2" y="13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49" name="Freeform 61"/>
            <p:cNvSpPr>
              <a:spLocks/>
            </p:cNvSpPr>
            <p:nvPr/>
          </p:nvSpPr>
          <p:spPr bwMode="auto">
            <a:xfrm rot="19351136">
              <a:off x="7788822" y="838232"/>
              <a:ext cx="13195" cy="11309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11" y="0"/>
                </a:cxn>
                <a:cxn ang="0">
                  <a:pos x="0" y="1"/>
                </a:cxn>
                <a:cxn ang="0">
                  <a:pos x="3" y="13"/>
                </a:cxn>
                <a:cxn ang="0">
                  <a:pos x="13" y="10"/>
                </a:cxn>
              </a:cxnLst>
              <a:rect l="0" t="0" r="r" b="b"/>
              <a:pathLst>
                <a:path w="13" h="13">
                  <a:moveTo>
                    <a:pt x="13" y="10"/>
                  </a:moveTo>
                  <a:lnTo>
                    <a:pt x="11" y="0"/>
                  </a:lnTo>
                  <a:lnTo>
                    <a:pt x="0" y="1"/>
                  </a:lnTo>
                  <a:lnTo>
                    <a:pt x="3" y="13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50" name="Freeform 62"/>
            <p:cNvSpPr>
              <a:spLocks/>
            </p:cNvSpPr>
            <p:nvPr/>
          </p:nvSpPr>
          <p:spPr bwMode="auto">
            <a:xfrm rot="19351136">
              <a:off x="7718392" y="825977"/>
              <a:ext cx="13195" cy="13193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2" y="13"/>
                </a:cxn>
                <a:cxn ang="0">
                  <a:pos x="12" y="10"/>
                </a:cxn>
              </a:cxnLst>
              <a:rect l="0" t="0" r="r" b="b"/>
              <a:pathLst>
                <a:path w="12" h="13">
                  <a:moveTo>
                    <a:pt x="12" y="10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2" y="13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51" name="Freeform 63"/>
            <p:cNvSpPr>
              <a:spLocks/>
            </p:cNvSpPr>
            <p:nvPr/>
          </p:nvSpPr>
          <p:spPr bwMode="auto">
            <a:xfrm rot="19351136">
              <a:off x="7751151" y="822234"/>
              <a:ext cx="13195" cy="13193"/>
            </a:xfrm>
            <a:custGeom>
              <a:avLst/>
              <a:gdLst/>
              <a:ahLst/>
              <a:cxnLst>
                <a:cxn ang="0">
                  <a:pos x="13" y="12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2" y="14"/>
                </a:cxn>
                <a:cxn ang="0">
                  <a:pos x="13" y="12"/>
                </a:cxn>
              </a:cxnLst>
              <a:rect l="0" t="0" r="r" b="b"/>
              <a:pathLst>
                <a:path w="13" h="14">
                  <a:moveTo>
                    <a:pt x="13" y="12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3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52" name="Freeform 64"/>
            <p:cNvSpPr>
              <a:spLocks/>
            </p:cNvSpPr>
            <p:nvPr/>
          </p:nvSpPr>
          <p:spPr bwMode="auto">
            <a:xfrm rot="19351136">
              <a:off x="7758316" y="947131"/>
              <a:ext cx="13195" cy="11309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0" y="0"/>
                </a:cxn>
                <a:cxn ang="0">
                  <a:pos x="0" y="1"/>
                </a:cxn>
                <a:cxn ang="0">
                  <a:pos x="2" y="12"/>
                </a:cxn>
                <a:cxn ang="0">
                  <a:pos x="12" y="10"/>
                </a:cxn>
              </a:cxnLst>
              <a:rect l="0" t="0" r="r" b="b"/>
              <a:pathLst>
                <a:path w="12" h="12">
                  <a:moveTo>
                    <a:pt x="12" y="10"/>
                  </a:moveTo>
                  <a:lnTo>
                    <a:pt x="10" y="0"/>
                  </a:lnTo>
                  <a:lnTo>
                    <a:pt x="0" y="1"/>
                  </a:lnTo>
                  <a:lnTo>
                    <a:pt x="2" y="12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53" name="Freeform 65"/>
            <p:cNvSpPr>
              <a:spLocks/>
            </p:cNvSpPr>
            <p:nvPr/>
          </p:nvSpPr>
          <p:spPr bwMode="auto">
            <a:xfrm rot="19351136">
              <a:off x="7810288" y="905871"/>
              <a:ext cx="11309" cy="13193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0" y="0"/>
                </a:cxn>
                <a:cxn ang="0">
                  <a:pos x="0" y="3"/>
                </a:cxn>
                <a:cxn ang="0">
                  <a:pos x="2" y="13"/>
                </a:cxn>
                <a:cxn ang="0">
                  <a:pos x="13" y="11"/>
                </a:cxn>
              </a:cxnLst>
              <a:rect l="0" t="0" r="r" b="b"/>
              <a:pathLst>
                <a:path w="13" h="13">
                  <a:moveTo>
                    <a:pt x="13" y="11"/>
                  </a:moveTo>
                  <a:lnTo>
                    <a:pt x="10" y="0"/>
                  </a:lnTo>
                  <a:lnTo>
                    <a:pt x="0" y="3"/>
                  </a:lnTo>
                  <a:lnTo>
                    <a:pt x="2" y="13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54" name="Freeform 66"/>
            <p:cNvSpPr>
              <a:spLocks/>
            </p:cNvSpPr>
            <p:nvPr/>
          </p:nvSpPr>
          <p:spPr bwMode="auto">
            <a:xfrm rot="19351136">
              <a:off x="7809537" y="870819"/>
              <a:ext cx="11309" cy="13193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0" y="0"/>
                </a:cxn>
                <a:cxn ang="0">
                  <a:pos x="0" y="2"/>
                </a:cxn>
                <a:cxn ang="0">
                  <a:pos x="2" y="12"/>
                </a:cxn>
                <a:cxn ang="0">
                  <a:pos x="12" y="10"/>
                </a:cxn>
              </a:cxnLst>
              <a:rect l="0" t="0" r="r" b="b"/>
              <a:pathLst>
                <a:path w="12" h="12">
                  <a:moveTo>
                    <a:pt x="12" y="10"/>
                  </a:moveTo>
                  <a:lnTo>
                    <a:pt x="10" y="0"/>
                  </a:lnTo>
                  <a:lnTo>
                    <a:pt x="0" y="2"/>
                  </a:lnTo>
                  <a:lnTo>
                    <a:pt x="2" y="12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55" name="Freeform 67"/>
            <p:cNvSpPr>
              <a:spLocks/>
            </p:cNvSpPr>
            <p:nvPr/>
          </p:nvSpPr>
          <p:spPr bwMode="auto">
            <a:xfrm rot="19351136">
              <a:off x="7654649" y="561108"/>
              <a:ext cx="182832" cy="182831"/>
            </a:xfrm>
            <a:custGeom>
              <a:avLst/>
              <a:gdLst/>
              <a:ahLst/>
              <a:cxnLst>
                <a:cxn ang="0">
                  <a:pos x="115" y="194"/>
                </a:cxn>
                <a:cxn ang="0">
                  <a:pos x="134" y="188"/>
                </a:cxn>
                <a:cxn ang="0">
                  <a:pos x="151" y="180"/>
                </a:cxn>
                <a:cxn ang="0">
                  <a:pos x="166" y="168"/>
                </a:cxn>
                <a:cxn ang="0">
                  <a:pos x="178" y="154"/>
                </a:cxn>
                <a:cxn ang="0">
                  <a:pos x="187" y="137"/>
                </a:cxn>
                <a:cxn ang="0">
                  <a:pos x="193" y="119"/>
                </a:cxn>
                <a:cxn ang="0">
                  <a:pos x="195" y="100"/>
                </a:cxn>
                <a:cxn ang="0">
                  <a:pos x="194" y="80"/>
                </a:cxn>
                <a:cxn ang="0">
                  <a:pos x="188" y="62"/>
                </a:cxn>
                <a:cxn ang="0">
                  <a:pos x="179" y="44"/>
                </a:cxn>
                <a:cxn ang="0">
                  <a:pos x="167" y="29"/>
                </a:cxn>
                <a:cxn ang="0">
                  <a:pos x="152" y="18"/>
                </a:cxn>
                <a:cxn ang="0">
                  <a:pos x="136" y="9"/>
                </a:cxn>
                <a:cxn ang="0">
                  <a:pos x="119" y="3"/>
                </a:cxn>
                <a:cxn ang="0">
                  <a:pos x="99" y="0"/>
                </a:cxn>
                <a:cxn ang="0">
                  <a:pos x="80" y="3"/>
                </a:cxn>
                <a:cxn ang="0">
                  <a:pos x="61" y="9"/>
                </a:cxn>
                <a:cxn ang="0">
                  <a:pos x="44" y="17"/>
                </a:cxn>
                <a:cxn ang="0">
                  <a:pos x="29" y="29"/>
                </a:cxn>
                <a:cxn ang="0">
                  <a:pos x="18" y="43"/>
                </a:cxn>
                <a:cxn ang="0">
                  <a:pos x="8" y="60"/>
                </a:cxn>
                <a:cxn ang="0">
                  <a:pos x="3" y="78"/>
                </a:cxn>
                <a:cxn ang="0">
                  <a:pos x="0" y="97"/>
                </a:cxn>
                <a:cxn ang="0">
                  <a:pos x="1" y="117"/>
                </a:cxn>
                <a:cxn ang="0">
                  <a:pos x="7" y="135"/>
                </a:cxn>
                <a:cxn ang="0">
                  <a:pos x="16" y="153"/>
                </a:cxn>
                <a:cxn ang="0">
                  <a:pos x="28" y="168"/>
                </a:cxn>
                <a:cxn ang="0">
                  <a:pos x="43" y="179"/>
                </a:cxn>
                <a:cxn ang="0">
                  <a:pos x="59" y="187"/>
                </a:cxn>
                <a:cxn ang="0">
                  <a:pos x="76" y="193"/>
                </a:cxn>
                <a:cxn ang="0">
                  <a:pos x="96" y="195"/>
                </a:cxn>
                <a:cxn ang="0">
                  <a:pos x="115" y="194"/>
                </a:cxn>
              </a:cxnLst>
              <a:rect l="0" t="0" r="r" b="b"/>
              <a:pathLst>
                <a:path w="195" h="195">
                  <a:moveTo>
                    <a:pt x="115" y="194"/>
                  </a:moveTo>
                  <a:lnTo>
                    <a:pt x="134" y="188"/>
                  </a:lnTo>
                  <a:lnTo>
                    <a:pt x="151" y="180"/>
                  </a:lnTo>
                  <a:lnTo>
                    <a:pt x="166" y="168"/>
                  </a:lnTo>
                  <a:lnTo>
                    <a:pt x="178" y="154"/>
                  </a:lnTo>
                  <a:lnTo>
                    <a:pt x="187" y="137"/>
                  </a:lnTo>
                  <a:lnTo>
                    <a:pt x="193" y="119"/>
                  </a:lnTo>
                  <a:lnTo>
                    <a:pt x="195" y="100"/>
                  </a:lnTo>
                  <a:lnTo>
                    <a:pt x="194" y="80"/>
                  </a:lnTo>
                  <a:lnTo>
                    <a:pt x="188" y="62"/>
                  </a:lnTo>
                  <a:lnTo>
                    <a:pt x="179" y="44"/>
                  </a:lnTo>
                  <a:lnTo>
                    <a:pt x="167" y="29"/>
                  </a:lnTo>
                  <a:lnTo>
                    <a:pt x="152" y="18"/>
                  </a:lnTo>
                  <a:lnTo>
                    <a:pt x="136" y="9"/>
                  </a:lnTo>
                  <a:lnTo>
                    <a:pt x="119" y="3"/>
                  </a:lnTo>
                  <a:lnTo>
                    <a:pt x="99" y="0"/>
                  </a:lnTo>
                  <a:lnTo>
                    <a:pt x="80" y="3"/>
                  </a:lnTo>
                  <a:lnTo>
                    <a:pt x="61" y="9"/>
                  </a:lnTo>
                  <a:lnTo>
                    <a:pt x="44" y="17"/>
                  </a:lnTo>
                  <a:lnTo>
                    <a:pt x="29" y="29"/>
                  </a:lnTo>
                  <a:lnTo>
                    <a:pt x="18" y="43"/>
                  </a:lnTo>
                  <a:lnTo>
                    <a:pt x="8" y="60"/>
                  </a:lnTo>
                  <a:lnTo>
                    <a:pt x="3" y="78"/>
                  </a:lnTo>
                  <a:lnTo>
                    <a:pt x="0" y="97"/>
                  </a:lnTo>
                  <a:lnTo>
                    <a:pt x="1" y="117"/>
                  </a:lnTo>
                  <a:lnTo>
                    <a:pt x="7" y="135"/>
                  </a:lnTo>
                  <a:lnTo>
                    <a:pt x="16" y="153"/>
                  </a:lnTo>
                  <a:lnTo>
                    <a:pt x="28" y="168"/>
                  </a:lnTo>
                  <a:lnTo>
                    <a:pt x="43" y="179"/>
                  </a:lnTo>
                  <a:lnTo>
                    <a:pt x="59" y="187"/>
                  </a:lnTo>
                  <a:lnTo>
                    <a:pt x="76" y="193"/>
                  </a:lnTo>
                  <a:lnTo>
                    <a:pt x="96" y="195"/>
                  </a:lnTo>
                  <a:lnTo>
                    <a:pt x="115" y="1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56" name="Freeform 68"/>
            <p:cNvSpPr>
              <a:spLocks/>
            </p:cNvSpPr>
            <p:nvPr/>
          </p:nvSpPr>
          <p:spPr bwMode="auto">
            <a:xfrm rot="19351136">
              <a:off x="7667649" y="573728"/>
              <a:ext cx="158328" cy="156443"/>
            </a:xfrm>
            <a:custGeom>
              <a:avLst/>
              <a:gdLst/>
              <a:ahLst/>
              <a:cxnLst>
                <a:cxn ang="0">
                  <a:pos x="99" y="165"/>
                </a:cxn>
                <a:cxn ang="0">
                  <a:pos x="115" y="161"/>
                </a:cxn>
                <a:cxn ang="0">
                  <a:pos x="130" y="153"/>
                </a:cxn>
                <a:cxn ang="0">
                  <a:pos x="142" y="143"/>
                </a:cxn>
                <a:cxn ang="0">
                  <a:pos x="152" y="131"/>
                </a:cxn>
                <a:cxn ang="0">
                  <a:pos x="160" y="117"/>
                </a:cxn>
                <a:cxn ang="0">
                  <a:pos x="165" y="102"/>
                </a:cxn>
                <a:cxn ang="0">
                  <a:pos x="167" y="86"/>
                </a:cxn>
                <a:cxn ang="0">
                  <a:pos x="166" y="68"/>
                </a:cxn>
                <a:cxn ang="0">
                  <a:pos x="161" y="52"/>
                </a:cxn>
                <a:cxn ang="0">
                  <a:pos x="153" y="37"/>
                </a:cxn>
                <a:cxn ang="0">
                  <a:pos x="143" y="25"/>
                </a:cxn>
                <a:cxn ang="0">
                  <a:pos x="130" y="14"/>
                </a:cxn>
                <a:cxn ang="0">
                  <a:pos x="116" y="6"/>
                </a:cxn>
                <a:cxn ang="0">
                  <a:pos x="101" y="2"/>
                </a:cxn>
                <a:cxn ang="0">
                  <a:pos x="85" y="0"/>
                </a:cxn>
                <a:cxn ang="0">
                  <a:pos x="68" y="2"/>
                </a:cxn>
                <a:cxn ang="0">
                  <a:pos x="52" y="6"/>
                </a:cxn>
                <a:cxn ang="0">
                  <a:pos x="38" y="14"/>
                </a:cxn>
                <a:cxn ang="0">
                  <a:pos x="25" y="24"/>
                </a:cxn>
                <a:cxn ang="0">
                  <a:pos x="15" y="36"/>
                </a:cxn>
                <a:cxn ang="0">
                  <a:pos x="7" y="50"/>
                </a:cxn>
                <a:cxn ang="0">
                  <a:pos x="2" y="65"/>
                </a:cxn>
                <a:cxn ang="0">
                  <a:pos x="0" y="81"/>
                </a:cxn>
                <a:cxn ang="0">
                  <a:pos x="1" y="98"/>
                </a:cxn>
                <a:cxn ang="0">
                  <a:pos x="6" y="115"/>
                </a:cxn>
                <a:cxn ang="0">
                  <a:pos x="14" y="130"/>
                </a:cxn>
                <a:cxn ang="0">
                  <a:pos x="24" y="142"/>
                </a:cxn>
                <a:cxn ang="0">
                  <a:pos x="37" y="153"/>
                </a:cxn>
                <a:cxn ang="0">
                  <a:pos x="51" y="160"/>
                </a:cxn>
                <a:cxn ang="0">
                  <a:pos x="66" y="165"/>
                </a:cxn>
                <a:cxn ang="0">
                  <a:pos x="82" y="166"/>
                </a:cxn>
                <a:cxn ang="0">
                  <a:pos x="99" y="165"/>
                </a:cxn>
              </a:cxnLst>
              <a:rect l="0" t="0" r="r" b="b"/>
              <a:pathLst>
                <a:path w="167" h="166">
                  <a:moveTo>
                    <a:pt x="99" y="165"/>
                  </a:moveTo>
                  <a:lnTo>
                    <a:pt x="115" y="161"/>
                  </a:lnTo>
                  <a:lnTo>
                    <a:pt x="130" y="153"/>
                  </a:lnTo>
                  <a:lnTo>
                    <a:pt x="142" y="143"/>
                  </a:lnTo>
                  <a:lnTo>
                    <a:pt x="152" y="131"/>
                  </a:lnTo>
                  <a:lnTo>
                    <a:pt x="160" y="117"/>
                  </a:lnTo>
                  <a:lnTo>
                    <a:pt x="165" y="102"/>
                  </a:lnTo>
                  <a:lnTo>
                    <a:pt x="167" y="86"/>
                  </a:lnTo>
                  <a:lnTo>
                    <a:pt x="166" y="68"/>
                  </a:lnTo>
                  <a:lnTo>
                    <a:pt x="161" y="52"/>
                  </a:lnTo>
                  <a:lnTo>
                    <a:pt x="153" y="37"/>
                  </a:lnTo>
                  <a:lnTo>
                    <a:pt x="143" y="25"/>
                  </a:lnTo>
                  <a:lnTo>
                    <a:pt x="130" y="14"/>
                  </a:lnTo>
                  <a:lnTo>
                    <a:pt x="116" y="6"/>
                  </a:lnTo>
                  <a:lnTo>
                    <a:pt x="101" y="2"/>
                  </a:lnTo>
                  <a:lnTo>
                    <a:pt x="85" y="0"/>
                  </a:lnTo>
                  <a:lnTo>
                    <a:pt x="68" y="2"/>
                  </a:lnTo>
                  <a:lnTo>
                    <a:pt x="52" y="6"/>
                  </a:lnTo>
                  <a:lnTo>
                    <a:pt x="38" y="14"/>
                  </a:lnTo>
                  <a:lnTo>
                    <a:pt x="25" y="24"/>
                  </a:lnTo>
                  <a:lnTo>
                    <a:pt x="15" y="36"/>
                  </a:lnTo>
                  <a:lnTo>
                    <a:pt x="7" y="50"/>
                  </a:lnTo>
                  <a:lnTo>
                    <a:pt x="2" y="65"/>
                  </a:lnTo>
                  <a:lnTo>
                    <a:pt x="0" y="81"/>
                  </a:lnTo>
                  <a:lnTo>
                    <a:pt x="1" y="98"/>
                  </a:lnTo>
                  <a:lnTo>
                    <a:pt x="6" y="115"/>
                  </a:lnTo>
                  <a:lnTo>
                    <a:pt x="14" y="130"/>
                  </a:lnTo>
                  <a:lnTo>
                    <a:pt x="24" y="142"/>
                  </a:lnTo>
                  <a:lnTo>
                    <a:pt x="37" y="153"/>
                  </a:lnTo>
                  <a:lnTo>
                    <a:pt x="51" y="160"/>
                  </a:lnTo>
                  <a:lnTo>
                    <a:pt x="66" y="165"/>
                  </a:lnTo>
                  <a:lnTo>
                    <a:pt x="82" y="166"/>
                  </a:lnTo>
                  <a:lnTo>
                    <a:pt x="99" y="16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57" name="Freeform 69"/>
            <p:cNvSpPr>
              <a:spLocks/>
            </p:cNvSpPr>
            <p:nvPr/>
          </p:nvSpPr>
          <p:spPr bwMode="auto">
            <a:xfrm rot="19351136">
              <a:off x="7686981" y="603519"/>
              <a:ext cx="11309" cy="11309"/>
            </a:xfrm>
            <a:custGeom>
              <a:avLst/>
              <a:gdLst/>
              <a:ahLst/>
              <a:cxnLst>
                <a:cxn ang="0">
                  <a:pos x="13" y="12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2" y="13"/>
                </a:cxn>
                <a:cxn ang="0">
                  <a:pos x="13" y="12"/>
                </a:cxn>
              </a:cxnLst>
              <a:rect l="0" t="0" r="r" b="b"/>
              <a:pathLst>
                <a:path w="13" h="13">
                  <a:moveTo>
                    <a:pt x="13" y="12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2" y="13"/>
                  </a:lnTo>
                  <a:lnTo>
                    <a:pt x="13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58" name="Freeform 70"/>
            <p:cNvSpPr>
              <a:spLocks/>
            </p:cNvSpPr>
            <p:nvPr/>
          </p:nvSpPr>
          <p:spPr bwMode="auto">
            <a:xfrm rot="19351136">
              <a:off x="7786516" y="692737"/>
              <a:ext cx="13195" cy="11309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3" y="12"/>
                </a:cxn>
                <a:cxn ang="0">
                  <a:pos x="13" y="10"/>
                </a:cxn>
              </a:cxnLst>
              <a:rect l="0" t="0" r="r" b="b"/>
              <a:pathLst>
                <a:path w="13" h="12">
                  <a:moveTo>
                    <a:pt x="13" y="10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3" y="12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59" name="Freeform 71"/>
            <p:cNvSpPr>
              <a:spLocks/>
            </p:cNvSpPr>
            <p:nvPr/>
          </p:nvSpPr>
          <p:spPr bwMode="auto">
            <a:xfrm rot="19351136">
              <a:off x="7783985" y="595887"/>
              <a:ext cx="11309" cy="13193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1" y="14"/>
                </a:cxn>
                <a:cxn ang="0">
                  <a:pos x="13" y="11"/>
                </a:cxn>
              </a:cxnLst>
              <a:rect l="0" t="0" r="r" b="b"/>
              <a:pathLst>
                <a:path w="13" h="14">
                  <a:moveTo>
                    <a:pt x="13" y="1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" y="14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60" name="Freeform 72"/>
            <p:cNvSpPr>
              <a:spLocks/>
            </p:cNvSpPr>
            <p:nvPr/>
          </p:nvSpPr>
          <p:spPr bwMode="auto">
            <a:xfrm rot="19351136">
              <a:off x="7696263" y="696160"/>
              <a:ext cx="11309" cy="11309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0" y="0"/>
                </a:cxn>
                <a:cxn ang="0">
                  <a:pos x="0" y="3"/>
                </a:cxn>
                <a:cxn ang="0">
                  <a:pos x="2" y="13"/>
                </a:cxn>
                <a:cxn ang="0">
                  <a:pos x="13" y="11"/>
                </a:cxn>
              </a:cxnLst>
              <a:rect l="0" t="0" r="r" b="b"/>
              <a:pathLst>
                <a:path w="13" h="13">
                  <a:moveTo>
                    <a:pt x="13" y="11"/>
                  </a:moveTo>
                  <a:lnTo>
                    <a:pt x="10" y="0"/>
                  </a:lnTo>
                  <a:lnTo>
                    <a:pt x="0" y="3"/>
                  </a:lnTo>
                  <a:lnTo>
                    <a:pt x="2" y="13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61" name="Freeform 73"/>
            <p:cNvSpPr>
              <a:spLocks/>
            </p:cNvSpPr>
            <p:nvPr/>
          </p:nvSpPr>
          <p:spPr bwMode="auto">
            <a:xfrm rot="19351136">
              <a:off x="7721295" y="710219"/>
              <a:ext cx="11309" cy="11309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0" y="0"/>
                </a:cxn>
                <a:cxn ang="0">
                  <a:pos x="0" y="2"/>
                </a:cxn>
                <a:cxn ang="0">
                  <a:pos x="1" y="13"/>
                </a:cxn>
                <a:cxn ang="0">
                  <a:pos x="12" y="10"/>
                </a:cxn>
              </a:cxnLst>
              <a:rect l="0" t="0" r="r" b="b"/>
              <a:pathLst>
                <a:path w="12" h="13">
                  <a:moveTo>
                    <a:pt x="12" y="10"/>
                  </a:moveTo>
                  <a:lnTo>
                    <a:pt x="10" y="0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62" name="Freeform 74"/>
            <p:cNvSpPr>
              <a:spLocks/>
            </p:cNvSpPr>
            <p:nvPr/>
          </p:nvSpPr>
          <p:spPr bwMode="auto">
            <a:xfrm rot="19351136">
              <a:off x="7714702" y="587013"/>
              <a:ext cx="11309" cy="11309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11" y="0"/>
                </a:cxn>
                <a:cxn ang="0">
                  <a:pos x="0" y="1"/>
                </a:cxn>
                <a:cxn ang="0">
                  <a:pos x="3" y="12"/>
                </a:cxn>
                <a:cxn ang="0">
                  <a:pos x="13" y="10"/>
                </a:cxn>
              </a:cxnLst>
              <a:rect l="0" t="0" r="r" b="b"/>
              <a:pathLst>
                <a:path w="13" h="12">
                  <a:moveTo>
                    <a:pt x="13" y="10"/>
                  </a:moveTo>
                  <a:lnTo>
                    <a:pt x="11" y="0"/>
                  </a:lnTo>
                  <a:lnTo>
                    <a:pt x="0" y="1"/>
                  </a:lnTo>
                  <a:lnTo>
                    <a:pt x="3" y="12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63" name="Freeform 75"/>
            <p:cNvSpPr>
              <a:spLocks/>
            </p:cNvSpPr>
            <p:nvPr/>
          </p:nvSpPr>
          <p:spPr bwMode="auto">
            <a:xfrm rot="19351136">
              <a:off x="7745391" y="582727"/>
              <a:ext cx="11309" cy="13193"/>
            </a:xfrm>
            <a:custGeom>
              <a:avLst/>
              <a:gdLst/>
              <a:ahLst/>
              <a:cxnLst>
                <a:cxn ang="0">
                  <a:pos x="13" y="12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2" y="13"/>
                </a:cxn>
                <a:cxn ang="0">
                  <a:pos x="13" y="12"/>
                </a:cxn>
              </a:cxnLst>
              <a:rect l="0" t="0" r="r" b="b"/>
              <a:pathLst>
                <a:path w="13" h="13">
                  <a:moveTo>
                    <a:pt x="13" y="12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2" y="13"/>
                  </a:lnTo>
                  <a:lnTo>
                    <a:pt x="13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64" name="Freeform 76"/>
            <p:cNvSpPr>
              <a:spLocks/>
            </p:cNvSpPr>
            <p:nvPr/>
          </p:nvSpPr>
          <p:spPr bwMode="auto">
            <a:xfrm rot="19351136">
              <a:off x="7752936" y="706855"/>
              <a:ext cx="13195" cy="13193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2" y="13"/>
                </a:cxn>
                <a:cxn ang="0">
                  <a:pos x="13" y="11"/>
                </a:cxn>
              </a:cxnLst>
              <a:rect l="0" t="0" r="r" b="b"/>
              <a:pathLst>
                <a:path w="13" h="13">
                  <a:moveTo>
                    <a:pt x="13" y="1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2" y="13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65" name="Freeform 77"/>
            <p:cNvSpPr>
              <a:spLocks/>
            </p:cNvSpPr>
            <p:nvPr/>
          </p:nvSpPr>
          <p:spPr bwMode="auto">
            <a:xfrm rot="19351136">
              <a:off x="7804713" y="666907"/>
              <a:ext cx="13195" cy="11309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11" y="0"/>
                </a:cxn>
                <a:cxn ang="0">
                  <a:pos x="0" y="3"/>
                </a:cxn>
                <a:cxn ang="0">
                  <a:pos x="2" y="13"/>
                </a:cxn>
                <a:cxn ang="0">
                  <a:pos x="13" y="11"/>
                </a:cxn>
              </a:cxnLst>
              <a:rect l="0" t="0" r="r" b="b"/>
              <a:pathLst>
                <a:path w="13" h="13">
                  <a:moveTo>
                    <a:pt x="13" y="11"/>
                  </a:moveTo>
                  <a:lnTo>
                    <a:pt x="11" y="0"/>
                  </a:lnTo>
                  <a:lnTo>
                    <a:pt x="0" y="3"/>
                  </a:lnTo>
                  <a:lnTo>
                    <a:pt x="2" y="13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66" name="Freeform 78"/>
            <p:cNvSpPr>
              <a:spLocks/>
            </p:cNvSpPr>
            <p:nvPr/>
          </p:nvSpPr>
          <p:spPr bwMode="auto">
            <a:xfrm rot="19351136">
              <a:off x="7680678" y="665602"/>
              <a:ext cx="11309" cy="13193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10" y="0"/>
                </a:cxn>
                <a:cxn ang="0">
                  <a:pos x="0" y="2"/>
                </a:cxn>
                <a:cxn ang="0">
                  <a:pos x="2" y="12"/>
                </a:cxn>
                <a:cxn ang="0">
                  <a:pos x="13" y="10"/>
                </a:cxn>
              </a:cxnLst>
              <a:rect l="0" t="0" r="r" b="b"/>
              <a:pathLst>
                <a:path w="13" h="12">
                  <a:moveTo>
                    <a:pt x="13" y="10"/>
                  </a:moveTo>
                  <a:lnTo>
                    <a:pt x="10" y="0"/>
                  </a:lnTo>
                  <a:lnTo>
                    <a:pt x="0" y="2"/>
                  </a:lnTo>
                  <a:lnTo>
                    <a:pt x="2" y="12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67" name="Freeform 79"/>
            <p:cNvSpPr>
              <a:spLocks/>
            </p:cNvSpPr>
            <p:nvPr/>
          </p:nvSpPr>
          <p:spPr bwMode="auto">
            <a:xfrm rot="19351136">
              <a:off x="7673401" y="637206"/>
              <a:ext cx="13195" cy="13193"/>
            </a:xfrm>
            <a:custGeom>
              <a:avLst/>
              <a:gdLst/>
              <a:ahLst/>
              <a:cxnLst>
                <a:cxn ang="0">
                  <a:pos x="12" y="12"/>
                </a:cxn>
                <a:cxn ang="0">
                  <a:pos x="10" y="0"/>
                </a:cxn>
                <a:cxn ang="0">
                  <a:pos x="0" y="2"/>
                </a:cxn>
                <a:cxn ang="0">
                  <a:pos x="2" y="13"/>
                </a:cxn>
                <a:cxn ang="0">
                  <a:pos x="12" y="12"/>
                </a:cxn>
              </a:cxnLst>
              <a:rect l="0" t="0" r="r" b="b"/>
              <a:pathLst>
                <a:path w="12" h="13">
                  <a:moveTo>
                    <a:pt x="12" y="12"/>
                  </a:moveTo>
                  <a:lnTo>
                    <a:pt x="10" y="0"/>
                  </a:lnTo>
                  <a:lnTo>
                    <a:pt x="0" y="2"/>
                  </a:lnTo>
                  <a:lnTo>
                    <a:pt x="2" y="13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68" name="Freeform 80"/>
            <p:cNvSpPr>
              <a:spLocks/>
            </p:cNvSpPr>
            <p:nvPr/>
          </p:nvSpPr>
          <p:spPr bwMode="auto">
            <a:xfrm rot="19351136">
              <a:off x="7803963" y="631855"/>
              <a:ext cx="13195" cy="11309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10" y="0"/>
                </a:cxn>
                <a:cxn ang="0">
                  <a:pos x="0" y="3"/>
                </a:cxn>
                <a:cxn ang="0">
                  <a:pos x="2" y="13"/>
                </a:cxn>
                <a:cxn ang="0">
                  <a:pos x="12" y="11"/>
                </a:cxn>
              </a:cxnLst>
              <a:rect l="0" t="0" r="r" b="b"/>
              <a:pathLst>
                <a:path w="12" h="13">
                  <a:moveTo>
                    <a:pt x="12" y="11"/>
                  </a:moveTo>
                  <a:lnTo>
                    <a:pt x="10" y="0"/>
                  </a:lnTo>
                  <a:lnTo>
                    <a:pt x="0" y="3"/>
                  </a:lnTo>
                  <a:lnTo>
                    <a:pt x="2" y="13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69" name="Freeform 81"/>
            <p:cNvSpPr>
              <a:spLocks/>
            </p:cNvSpPr>
            <p:nvPr/>
          </p:nvSpPr>
          <p:spPr bwMode="auto">
            <a:xfrm rot="19351136">
              <a:off x="7730782" y="636891"/>
              <a:ext cx="28273" cy="28272"/>
            </a:xfrm>
            <a:custGeom>
              <a:avLst/>
              <a:gdLst/>
              <a:ahLst/>
              <a:cxnLst>
                <a:cxn ang="0">
                  <a:pos x="18" y="30"/>
                </a:cxn>
                <a:cxn ang="0">
                  <a:pos x="24" y="28"/>
                </a:cxn>
                <a:cxn ang="0">
                  <a:pos x="28" y="24"/>
                </a:cxn>
                <a:cxn ang="0">
                  <a:pos x="30" y="19"/>
                </a:cxn>
                <a:cxn ang="0">
                  <a:pos x="30" y="13"/>
                </a:cxn>
                <a:cxn ang="0">
                  <a:pos x="28" y="7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3" y="0"/>
                </a:cxn>
                <a:cxn ang="0">
                  <a:pos x="7" y="2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2" y="24"/>
                </a:cxn>
                <a:cxn ang="0">
                  <a:pos x="6" y="28"/>
                </a:cxn>
                <a:cxn ang="0">
                  <a:pos x="12" y="30"/>
                </a:cxn>
                <a:cxn ang="0">
                  <a:pos x="18" y="30"/>
                </a:cxn>
              </a:cxnLst>
              <a:rect l="0" t="0" r="r" b="b"/>
              <a:pathLst>
                <a:path w="30" h="30">
                  <a:moveTo>
                    <a:pt x="18" y="30"/>
                  </a:moveTo>
                  <a:lnTo>
                    <a:pt x="24" y="28"/>
                  </a:lnTo>
                  <a:lnTo>
                    <a:pt x="28" y="24"/>
                  </a:lnTo>
                  <a:lnTo>
                    <a:pt x="30" y="19"/>
                  </a:lnTo>
                  <a:lnTo>
                    <a:pt x="30" y="13"/>
                  </a:lnTo>
                  <a:lnTo>
                    <a:pt x="28" y="7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3" y="0"/>
                  </a:lnTo>
                  <a:lnTo>
                    <a:pt x="7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2" y="24"/>
                  </a:lnTo>
                  <a:lnTo>
                    <a:pt x="6" y="28"/>
                  </a:lnTo>
                  <a:lnTo>
                    <a:pt x="12" y="30"/>
                  </a:lnTo>
                  <a:lnTo>
                    <a:pt x="18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70" name="Freeform 82"/>
            <p:cNvSpPr>
              <a:spLocks/>
            </p:cNvSpPr>
            <p:nvPr/>
          </p:nvSpPr>
          <p:spPr bwMode="auto">
            <a:xfrm rot="19351136">
              <a:off x="7702274" y="621218"/>
              <a:ext cx="90473" cy="5089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7" y="56"/>
                </a:cxn>
                <a:cxn ang="0">
                  <a:pos x="0" y="9"/>
                </a:cxn>
                <a:cxn ang="0">
                  <a:pos x="6" y="0"/>
                </a:cxn>
              </a:cxnLst>
              <a:rect l="0" t="0" r="r" b="b"/>
              <a:pathLst>
                <a:path w="97" h="56">
                  <a:moveTo>
                    <a:pt x="6" y="0"/>
                  </a:moveTo>
                  <a:lnTo>
                    <a:pt x="97" y="56"/>
                  </a:lnTo>
                  <a:lnTo>
                    <a:pt x="0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71" name="Freeform 83"/>
            <p:cNvSpPr>
              <a:spLocks/>
            </p:cNvSpPr>
            <p:nvPr/>
          </p:nvSpPr>
          <p:spPr bwMode="auto">
            <a:xfrm rot="19351136">
              <a:off x="7569811" y="892404"/>
              <a:ext cx="13195" cy="13193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11" y="0"/>
                </a:cxn>
                <a:cxn ang="0">
                  <a:pos x="0" y="2"/>
                </a:cxn>
                <a:cxn ang="0">
                  <a:pos x="3" y="12"/>
                </a:cxn>
                <a:cxn ang="0">
                  <a:pos x="13" y="10"/>
                </a:cxn>
              </a:cxnLst>
              <a:rect l="0" t="0" r="r" b="b"/>
              <a:pathLst>
                <a:path w="13" h="12">
                  <a:moveTo>
                    <a:pt x="13" y="10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3" y="12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72" name="Freeform 84"/>
            <p:cNvSpPr>
              <a:spLocks/>
            </p:cNvSpPr>
            <p:nvPr/>
          </p:nvSpPr>
          <p:spPr bwMode="auto">
            <a:xfrm rot="19351136">
              <a:off x="7604804" y="761014"/>
              <a:ext cx="50892" cy="50891"/>
            </a:xfrm>
            <a:custGeom>
              <a:avLst/>
              <a:gdLst/>
              <a:ahLst/>
              <a:cxnLst>
                <a:cxn ang="0">
                  <a:pos x="31" y="53"/>
                </a:cxn>
                <a:cxn ang="0">
                  <a:pos x="42" y="48"/>
                </a:cxn>
                <a:cxn ang="0">
                  <a:pos x="49" y="41"/>
                </a:cxn>
                <a:cxn ang="0">
                  <a:pos x="53" y="32"/>
                </a:cxn>
                <a:cxn ang="0">
                  <a:pos x="53" y="22"/>
                </a:cxn>
                <a:cxn ang="0">
                  <a:pos x="50" y="12"/>
                </a:cxn>
                <a:cxn ang="0">
                  <a:pos x="42" y="5"/>
                </a:cxn>
                <a:cxn ang="0">
                  <a:pos x="33" y="0"/>
                </a:cxn>
                <a:cxn ang="0">
                  <a:pos x="22" y="0"/>
                </a:cxn>
                <a:cxn ang="0">
                  <a:pos x="12" y="3"/>
                </a:cxn>
                <a:cxn ang="0">
                  <a:pos x="5" y="10"/>
                </a:cxn>
                <a:cxn ang="0">
                  <a:pos x="0" y="21"/>
                </a:cxn>
                <a:cxn ang="0">
                  <a:pos x="0" y="31"/>
                </a:cxn>
                <a:cxn ang="0">
                  <a:pos x="5" y="41"/>
                </a:cxn>
                <a:cxn ang="0">
                  <a:pos x="12" y="48"/>
                </a:cxn>
                <a:cxn ang="0">
                  <a:pos x="21" y="53"/>
                </a:cxn>
                <a:cxn ang="0">
                  <a:pos x="31" y="53"/>
                </a:cxn>
              </a:cxnLst>
              <a:rect l="0" t="0" r="r" b="b"/>
              <a:pathLst>
                <a:path w="53" h="53">
                  <a:moveTo>
                    <a:pt x="31" y="53"/>
                  </a:moveTo>
                  <a:lnTo>
                    <a:pt x="42" y="48"/>
                  </a:lnTo>
                  <a:lnTo>
                    <a:pt x="49" y="41"/>
                  </a:lnTo>
                  <a:lnTo>
                    <a:pt x="53" y="32"/>
                  </a:lnTo>
                  <a:lnTo>
                    <a:pt x="53" y="22"/>
                  </a:lnTo>
                  <a:lnTo>
                    <a:pt x="50" y="12"/>
                  </a:lnTo>
                  <a:lnTo>
                    <a:pt x="42" y="5"/>
                  </a:lnTo>
                  <a:lnTo>
                    <a:pt x="33" y="0"/>
                  </a:lnTo>
                  <a:lnTo>
                    <a:pt x="22" y="0"/>
                  </a:lnTo>
                  <a:lnTo>
                    <a:pt x="12" y="3"/>
                  </a:lnTo>
                  <a:lnTo>
                    <a:pt x="5" y="10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5" y="41"/>
                  </a:lnTo>
                  <a:lnTo>
                    <a:pt x="12" y="48"/>
                  </a:lnTo>
                  <a:lnTo>
                    <a:pt x="21" y="53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73" name="Freeform 85"/>
            <p:cNvSpPr>
              <a:spLocks/>
            </p:cNvSpPr>
            <p:nvPr/>
          </p:nvSpPr>
          <p:spPr bwMode="auto">
            <a:xfrm rot="19351136">
              <a:off x="7665440" y="713652"/>
              <a:ext cx="186601" cy="133824"/>
            </a:xfrm>
            <a:custGeom>
              <a:avLst/>
              <a:gdLst/>
              <a:ahLst/>
              <a:cxnLst>
                <a:cxn ang="0">
                  <a:pos x="196" y="141"/>
                </a:cxn>
                <a:cxn ang="0">
                  <a:pos x="200" y="135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196" y="141"/>
                </a:cxn>
              </a:cxnLst>
              <a:rect l="0" t="0" r="r" b="b"/>
              <a:pathLst>
                <a:path w="200" h="141">
                  <a:moveTo>
                    <a:pt x="196" y="141"/>
                  </a:moveTo>
                  <a:lnTo>
                    <a:pt x="200" y="135"/>
                  </a:lnTo>
                  <a:lnTo>
                    <a:pt x="5" y="0"/>
                  </a:lnTo>
                  <a:lnTo>
                    <a:pt x="0" y="6"/>
                  </a:lnTo>
                  <a:lnTo>
                    <a:pt x="196" y="1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74" name="Freeform 86"/>
            <p:cNvSpPr>
              <a:spLocks/>
            </p:cNvSpPr>
            <p:nvPr/>
          </p:nvSpPr>
          <p:spPr bwMode="auto">
            <a:xfrm rot="19351136">
              <a:off x="7854946" y="755450"/>
              <a:ext cx="28273" cy="28272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30"/>
                </a:cxn>
                <a:cxn ang="0">
                  <a:pos x="0" y="29"/>
                </a:cxn>
                <a:cxn ang="0">
                  <a:pos x="15" y="0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lnTo>
                    <a:pt x="31" y="30"/>
                  </a:lnTo>
                  <a:lnTo>
                    <a:pt x="0" y="2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75" name="Freeform 87"/>
            <p:cNvSpPr>
              <a:spLocks/>
            </p:cNvSpPr>
            <p:nvPr/>
          </p:nvSpPr>
          <p:spPr bwMode="auto">
            <a:xfrm rot="19351136">
              <a:off x="7583246" y="651737"/>
              <a:ext cx="84819" cy="114976"/>
            </a:xfrm>
            <a:custGeom>
              <a:avLst/>
              <a:gdLst/>
              <a:ahLst/>
              <a:cxnLst>
                <a:cxn ang="0">
                  <a:pos x="90" y="11"/>
                </a:cxn>
                <a:cxn ang="0">
                  <a:pos x="76" y="0"/>
                </a:cxn>
                <a:cxn ang="0">
                  <a:pos x="0" y="112"/>
                </a:cxn>
                <a:cxn ang="0">
                  <a:pos x="14" y="122"/>
                </a:cxn>
                <a:cxn ang="0">
                  <a:pos x="90" y="11"/>
                </a:cxn>
              </a:cxnLst>
              <a:rect l="0" t="0" r="r" b="b"/>
              <a:pathLst>
                <a:path w="90" h="122">
                  <a:moveTo>
                    <a:pt x="90" y="11"/>
                  </a:moveTo>
                  <a:lnTo>
                    <a:pt x="76" y="0"/>
                  </a:lnTo>
                  <a:lnTo>
                    <a:pt x="0" y="112"/>
                  </a:lnTo>
                  <a:lnTo>
                    <a:pt x="14" y="122"/>
                  </a:lnTo>
                  <a:lnTo>
                    <a:pt x="9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376" name="Freeform 88"/>
            <p:cNvSpPr>
              <a:spLocks/>
            </p:cNvSpPr>
            <p:nvPr/>
          </p:nvSpPr>
          <p:spPr bwMode="auto">
            <a:xfrm rot="19351136">
              <a:off x="7605336" y="627852"/>
              <a:ext cx="30158" cy="28272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32" y="0"/>
                </a:cxn>
                <a:cxn ang="0">
                  <a:pos x="26" y="30"/>
                </a:cxn>
                <a:cxn ang="0">
                  <a:pos x="0" y="10"/>
                </a:cxn>
              </a:cxnLst>
              <a:rect l="0" t="0" r="r" b="b"/>
              <a:pathLst>
                <a:path w="32" h="30">
                  <a:moveTo>
                    <a:pt x="0" y="10"/>
                  </a:moveTo>
                  <a:lnTo>
                    <a:pt x="32" y="0"/>
                  </a:lnTo>
                  <a:lnTo>
                    <a:pt x="26" y="3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cxnSp>
        <p:nvCxnSpPr>
          <p:cNvPr id="164" name="AutoShape 85"/>
          <p:cNvCxnSpPr>
            <a:cxnSpLocks noChangeShapeType="1"/>
          </p:cNvCxnSpPr>
          <p:nvPr/>
        </p:nvCxnSpPr>
        <p:spPr bwMode="auto">
          <a:xfrm rot="10800000">
            <a:off x="3707904" y="5229200"/>
            <a:ext cx="288036" cy="216024"/>
          </a:xfrm>
          <a:prstGeom prst="straightConnector1">
            <a:avLst/>
          </a:prstGeom>
          <a:noFill/>
          <a:ln w="12700">
            <a:solidFill>
              <a:schemeClr val="tx2"/>
            </a:solidFill>
            <a:prstDash val="lgDash"/>
            <a:round/>
            <a:headEnd type="triangle" w="med" len="med"/>
            <a:tailEnd type="none"/>
          </a:ln>
        </p:spPr>
      </p:cxnSp>
      <p:cxnSp>
        <p:nvCxnSpPr>
          <p:cNvPr id="165" name="AutoShape 85"/>
          <p:cNvCxnSpPr>
            <a:cxnSpLocks noChangeShapeType="1"/>
          </p:cNvCxnSpPr>
          <p:nvPr/>
        </p:nvCxnSpPr>
        <p:spPr bwMode="auto">
          <a:xfrm rot="10800000">
            <a:off x="5868144" y="5229200"/>
            <a:ext cx="288036" cy="216024"/>
          </a:xfrm>
          <a:prstGeom prst="straightConnector1">
            <a:avLst/>
          </a:prstGeom>
          <a:noFill/>
          <a:ln w="12700">
            <a:solidFill>
              <a:schemeClr val="tx2"/>
            </a:solidFill>
            <a:prstDash val="lgDash"/>
            <a:round/>
            <a:headEnd type="triangle" w="med" len="med"/>
            <a:tailEnd type="none"/>
          </a:ln>
        </p:spPr>
      </p:cxnSp>
      <p:cxnSp>
        <p:nvCxnSpPr>
          <p:cNvPr id="166" name="AutoShape 85"/>
          <p:cNvCxnSpPr>
            <a:cxnSpLocks noChangeShapeType="1"/>
          </p:cNvCxnSpPr>
          <p:nvPr/>
        </p:nvCxnSpPr>
        <p:spPr bwMode="auto">
          <a:xfrm rot="10800000">
            <a:off x="7956376" y="5229200"/>
            <a:ext cx="288036" cy="216024"/>
          </a:xfrm>
          <a:prstGeom prst="straightConnector1">
            <a:avLst/>
          </a:prstGeom>
          <a:noFill/>
          <a:ln w="12700">
            <a:solidFill>
              <a:schemeClr val="tx2"/>
            </a:solidFill>
            <a:prstDash val="lgDash"/>
            <a:round/>
            <a:headEnd type="triangle" w="med" len="med"/>
            <a:tailEnd type="none"/>
          </a:ln>
        </p:spPr>
      </p:cxnSp>
      <p:sp>
        <p:nvSpPr>
          <p:cNvPr id="178" name="자유형 177"/>
          <p:cNvSpPr/>
          <p:nvPr/>
        </p:nvSpPr>
        <p:spPr bwMode="auto">
          <a:xfrm>
            <a:off x="2673531" y="4737463"/>
            <a:ext cx="843280" cy="566057"/>
          </a:xfrm>
          <a:custGeom>
            <a:avLst/>
            <a:gdLst>
              <a:gd name="connsiteX0" fmla="*/ 0 w 843280"/>
              <a:gd name="connsiteY0" fmla="*/ 0 h 566057"/>
              <a:gd name="connsiteX1" fmla="*/ 757646 w 843280"/>
              <a:gd name="connsiteY1" fmla="*/ 252548 h 566057"/>
              <a:gd name="connsiteX2" fmla="*/ 513806 w 843280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3280" h="566057">
                <a:moveTo>
                  <a:pt x="0" y="0"/>
                </a:moveTo>
                <a:cubicBezTo>
                  <a:pt x="336006" y="79102"/>
                  <a:pt x="672012" y="158205"/>
                  <a:pt x="757646" y="252548"/>
                </a:cubicBezTo>
                <a:cubicBezTo>
                  <a:pt x="843280" y="346891"/>
                  <a:pt x="678543" y="456474"/>
                  <a:pt x="513806" y="566057"/>
                </a:cubicBezTo>
              </a:path>
            </a:pathLst>
          </a:custGeom>
          <a:noFill/>
          <a:ln w="12700" cap="flat" cmpd="sng" algn="ctr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9" name="자유형 178"/>
          <p:cNvSpPr/>
          <p:nvPr/>
        </p:nvSpPr>
        <p:spPr bwMode="auto">
          <a:xfrm>
            <a:off x="6876256" y="4725144"/>
            <a:ext cx="843280" cy="566057"/>
          </a:xfrm>
          <a:custGeom>
            <a:avLst/>
            <a:gdLst>
              <a:gd name="connsiteX0" fmla="*/ 0 w 843280"/>
              <a:gd name="connsiteY0" fmla="*/ 0 h 566057"/>
              <a:gd name="connsiteX1" fmla="*/ 757646 w 843280"/>
              <a:gd name="connsiteY1" fmla="*/ 252548 h 566057"/>
              <a:gd name="connsiteX2" fmla="*/ 513806 w 843280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3280" h="566057">
                <a:moveTo>
                  <a:pt x="0" y="0"/>
                </a:moveTo>
                <a:cubicBezTo>
                  <a:pt x="336006" y="79102"/>
                  <a:pt x="672012" y="158205"/>
                  <a:pt x="757646" y="252548"/>
                </a:cubicBezTo>
                <a:cubicBezTo>
                  <a:pt x="843280" y="346891"/>
                  <a:pt x="678543" y="456474"/>
                  <a:pt x="513806" y="566057"/>
                </a:cubicBezTo>
              </a:path>
            </a:pathLst>
          </a:custGeom>
          <a:noFill/>
          <a:ln w="12700" cap="flat" cmpd="sng" algn="ctr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81" name="자유형 180"/>
          <p:cNvSpPr/>
          <p:nvPr/>
        </p:nvSpPr>
        <p:spPr bwMode="auto">
          <a:xfrm>
            <a:off x="4789714" y="4293326"/>
            <a:ext cx="1917337" cy="1001485"/>
          </a:xfrm>
          <a:custGeom>
            <a:avLst/>
            <a:gdLst>
              <a:gd name="connsiteX0" fmla="*/ 0 w 1917337"/>
              <a:gd name="connsiteY0" fmla="*/ 0 h 1001485"/>
              <a:gd name="connsiteX1" fmla="*/ 1767840 w 1917337"/>
              <a:gd name="connsiteY1" fmla="*/ 269965 h 1001485"/>
              <a:gd name="connsiteX2" fmla="*/ 896983 w 1917337"/>
              <a:gd name="connsiteY2" fmla="*/ 548640 h 1001485"/>
              <a:gd name="connsiteX3" fmla="*/ 461555 w 1917337"/>
              <a:gd name="connsiteY3" fmla="*/ 1001485 h 100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7337" h="1001485">
                <a:moveTo>
                  <a:pt x="0" y="0"/>
                </a:moveTo>
                <a:cubicBezTo>
                  <a:pt x="809171" y="89262"/>
                  <a:pt x="1618343" y="178525"/>
                  <a:pt x="1767840" y="269965"/>
                </a:cubicBezTo>
                <a:cubicBezTo>
                  <a:pt x="1917337" y="361405"/>
                  <a:pt x="1114697" y="426720"/>
                  <a:pt x="896983" y="548640"/>
                </a:cubicBezTo>
                <a:cubicBezTo>
                  <a:pt x="679269" y="670560"/>
                  <a:pt x="570412" y="836022"/>
                  <a:pt x="461555" y="1001485"/>
                </a:cubicBezTo>
              </a:path>
            </a:pathLst>
          </a:custGeom>
          <a:noFill/>
          <a:ln w="12700" cap="flat" cmpd="sng" algn="ctr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Documents and Settings\Administrator\Local Settings\Temporary Internet Files\Content.IE5\AZWW28UO\MC90028693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88640"/>
            <a:ext cx="1570101" cy="1594547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응용문제</a:t>
            </a:r>
            <a:r>
              <a:rPr lang="en-US" altLang="ko-KR" dirty="0"/>
              <a:t>: </a:t>
            </a:r>
            <a:r>
              <a:rPr lang="ko-KR" altLang="en-US" dirty="0" err="1"/>
              <a:t>힙의</a:t>
            </a:r>
            <a:r>
              <a:rPr lang="ko-KR" altLang="en-US" dirty="0"/>
              <a:t> 마지막 </a:t>
            </a:r>
            <a:r>
              <a:rPr lang="ko-KR" altLang="en-US" dirty="0" err="1"/>
              <a:t>노드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864096"/>
          </a:xfrm>
        </p:spPr>
        <p:txBody>
          <a:bodyPr/>
          <a:lstStyle/>
          <a:p>
            <a:pPr latinLnBrk="0"/>
            <a:r>
              <a:rPr lang="ko-KR" altLang="en-US" sz="1800" dirty="0" err="1"/>
              <a:t>이진트리의</a:t>
            </a:r>
            <a:r>
              <a:rPr lang="ko-KR" altLang="en-US" sz="1800" dirty="0"/>
              <a:t> 루트로부터 어떤 </a:t>
            </a:r>
            <a:r>
              <a:rPr lang="ko-KR" altLang="en-US" sz="1800" dirty="0" err="1"/>
              <a:t>노드까지의</a:t>
            </a:r>
            <a:r>
              <a:rPr lang="ko-KR" altLang="en-US" sz="1800" dirty="0"/>
              <a:t> 경로를 </a:t>
            </a:r>
            <a:r>
              <a:rPr lang="ko-KR" altLang="en-US" sz="1800" b="1" dirty="0"/>
              <a:t>이진수열</a:t>
            </a:r>
            <a:r>
              <a:rPr lang="en-US" altLang="ko-KR" sz="1800" dirty="0"/>
              <a:t>(binary string)</a:t>
            </a:r>
            <a:r>
              <a:rPr lang="ko-KR" altLang="en-US" sz="1800" dirty="0"/>
              <a:t>로 표현할 수 있다 </a:t>
            </a:r>
            <a:r>
              <a:rPr lang="en-US" altLang="ko-KR" sz="1800" dirty="0"/>
              <a:t>– </a:t>
            </a:r>
            <a:r>
              <a:rPr lang="ko-KR" altLang="en-US" sz="1800" dirty="0"/>
              <a:t>여기서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ko-KR" altLang="en-US" sz="1800" dirty="0"/>
              <a:t>은 </a:t>
            </a:r>
            <a:r>
              <a:rPr lang="en-US" altLang="ko-KR" sz="1800" dirty="0"/>
              <a:t>“</a:t>
            </a:r>
            <a:r>
              <a:rPr lang="ko-KR" altLang="en-US" sz="1800" dirty="0"/>
              <a:t>왼쪽으로 이동</a:t>
            </a:r>
            <a:r>
              <a:rPr lang="en-US" altLang="ko-KR" sz="1800" dirty="0"/>
              <a:t>”</a:t>
            </a:r>
            <a:r>
              <a:rPr lang="ko-KR" altLang="en-US" sz="1800" dirty="0"/>
              <a:t>을</a:t>
            </a:r>
            <a:r>
              <a:rPr lang="en-US" altLang="ko-KR" sz="1800" dirty="0"/>
              <a:t>,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1800" dirty="0"/>
              <a:t>은 </a:t>
            </a:r>
            <a:r>
              <a:rPr lang="en-US" altLang="ko-KR" sz="1800" dirty="0"/>
              <a:t>“</a:t>
            </a:r>
            <a:r>
              <a:rPr lang="ko-KR" altLang="en-US" sz="1800" dirty="0"/>
              <a:t>오른쪽으로 이동</a:t>
            </a:r>
            <a:r>
              <a:rPr lang="en-US" altLang="ko-KR" sz="1800" dirty="0"/>
              <a:t>”</a:t>
            </a:r>
            <a:r>
              <a:rPr lang="ko-KR" altLang="en-US" sz="1800" dirty="0"/>
              <a:t>을 의미</a:t>
            </a:r>
            <a:endParaRPr lang="en-US" altLang="ko-KR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힙과 힙 정렬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42</a:t>
            </a:fld>
            <a:endParaRPr lang="en-US" altLang="ko-KR" dirty="0"/>
          </a:p>
        </p:txBody>
      </p:sp>
      <p:sp>
        <p:nvSpPr>
          <p:cNvPr id="7" name="Oval 69"/>
          <p:cNvSpPr>
            <a:spLocks noChangeArrowheads="1"/>
          </p:cNvSpPr>
          <p:nvPr/>
        </p:nvSpPr>
        <p:spPr bwMode="auto">
          <a:xfrm>
            <a:off x="7143768" y="2786058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cxnSp>
        <p:nvCxnSpPr>
          <p:cNvPr id="8" name="AutoShape 70"/>
          <p:cNvCxnSpPr>
            <a:cxnSpLocks noChangeShapeType="1"/>
            <a:stCxn id="7" idx="3"/>
            <a:endCxn id="10" idx="7"/>
          </p:cNvCxnSpPr>
          <p:nvPr/>
        </p:nvCxnSpPr>
        <p:spPr bwMode="auto">
          <a:xfrm rot="5400000">
            <a:off x="6529060" y="2885729"/>
            <a:ext cx="513679" cy="7994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AutoShape 71"/>
          <p:cNvCxnSpPr>
            <a:cxnSpLocks noChangeShapeType="1"/>
            <a:stCxn id="23" idx="1"/>
            <a:endCxn id="7" idx="5"/>
          </p:cNvCxnSpPr>
          <p:nvPr/>
        </p:nvCxnSpPr>
        <p:spPr bwMode="auto">
          <a:xfrm rot="16200000" flipV="1">
            <a:off x="7351159" y="3065119"/>
            <a:ext cx="513679" cy="4406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Oval 72"/>
          <p:cNvSpPr>
            <a:spLocks noChangeArrowheads="1"/>
          </p:cNvSpPr>
          <p:nvPr/>
        </p:nvSpPr>
        <p:spPr bwMode="auto">
          <a:xfrm>
            <a:off x="6143636" y="3500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11" name="Oval 73"/>
          <p:cNvSpPr>
            <a:spLocks noChangeArrowheads="1"/>
          </p:cNvSpPr>
          <p:nvPr/>
        </p:nvSpPr>
        <p:spPr bwMode="auto">
          <a:xfrm>
            <a:off x="6786578" y="421481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cxnSp>
        <p:nvCxnSpPr>
          <p:cNvPr id="14" name="AutoShape 76"/>
          <p:cNvCxnSpPr>
            <a:cxnSpLocks noChangeShapeType="1"/>
            <a:stCxn id="117" idx="0"/>
            <a:endCxn id="11" idx="5"/>
          </p:cNvCxnSpPr>
          <p:nvPr/>
        </p:nvCxnSpPr>
        <p:spPr bwMode="auto">
          <a:xfrm rot="16200000" flipV="1">
            <a:off x="6795927" y="4693276"/>
            <a:ext cx="541915" cy="7280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77"/>
          <p:cNvCxnSpPr>
            <a:cxnSpLocks noChangeShapeType="1"/>
            <a:stCxn id="109" idx="0"/>
            <a:endCxn id="11" idx="3"/>
          </p:cNvCxnSpPr>
          <p:nvPr/>
        </p:nvCxnSpPr>
        <p:spPr bwMode="auto">
          <a:xfrm rot="5400000" flipH="1" flipV="1">
            <a:off x="6500428" y="4601202"/>
            <a:ext cx="470477" cy="1855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78"/>
          <p:cNvCxnSpPr>
            <a:cxnSpLocks noChangeShapeType="1"/>
            <a:stCxn id="18" idx="7"/>
            <a:endCxn id="10" idx="3"/>
          </p:cNvCxnSpPr>
          <p:nvPr/>
        </p:nvCxnSpPr>
        <p:spPr bwMode="auto">
          <a:xfrm rot="5400000" flipH="1" flipV="1">
            <a:off x="5743803" y="3815218"/>
            <a:ext cx="512324" cy="37057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79"/>
          <p:cNvCxnSpPr>
            <a:cxnSpLocks noChangeShapeType="1"/>
            <a:stCxn id="11" idx="1"/>
            <a:endCxn id="10" idx="5"/>
          </p:cNvCxnSpPr>
          <p:nvPr/>
        </p:nvCxnSpPr>
        <p:spPr bwMode="auto">
          <a:xfrm rot="16200000" flipV="1">
            <a:off x="6351142" y="3779382"/>
            <a:ext cx="512324" cy="44224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80"/>
          <p:cNvSpPr>
            <a:spLocks noChangeArrowheads="1"/>
          </p:cNvSpPr>
          <p:nvPr/>
        </p:nvSpPr>
        <p:spPr bwMode="auto">
          <a:xfrm>
            <a:off x="5572132" y="421481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14</a:t>
            </a:r>
          </a:p>
        </p:txBody>
      </p:sp>
      <p:cxnSp>
        <p:nvCxnSpPr>
          <p:cNvPr id="21" name="AutoShape 83"/>
          <p:cNvCxnSpPr>
            <a:cxnSpLocks noChangeShapeType="1"/>
            <a:stCxn id="96" idx="0"/>
            <a:endCxn id="18" idx="5"/>
          </p:cNvCxnSpPr>
          <p:nvPr/>
        </p:nvCxnSpPr>
        <p:spPr bwMode="auto">
          <a:xfrm rot="16200000" flipV="1">
            <a:off x="5672085" y="4601317"/>
            <a:ext cx="470477" cy="1852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84"/>
          <p:cNvCxnSpPr>
            <a:cxnSpLocks noChangeShapeType="1"/>
            <a:stCxn id="87" idx="0"/>
            <a:endCxn id="18" idx="3"/>
          </p:cNvCxnSpPr>
          <p:nvPr/>
        </p:nvCxnSpPr>
        <p:spPr bwMode="auto">
          <a:xfrm rot="5400000" flipH="1" flipV="1">
            <a:off x="5250147" y="4565599"/>
            <a:ext cx="470477" cy="256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85"/>
          <p:cNvSpPr>
            <a:spLocks noChangeArrowheads="1"/>
          </p:cNvSpPr>
          <p:nvPr/>
        </p:nvSpPr>
        <p:spPr bwMode="auto">
          <a:xfrm>
            <a:off x="7786710" y="3500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cxnSp>
        <p:nvCxnSpPr>
          <p:cNvPr id="25" name="AutoShape 91"/>
          <p:cNvCxnSpPr>
            <a:cxnSpLocks noChangeShapeType="1"/>
            <a:stCxn id="27" idx="0"/>
            <a:endCxn id="23" idx="3"/>
          </p:cNvCxnSpPr>
          <p:nvPr/>
        </p:nvCxnSpPr>
        <p:spPr bwMode="auto">
          <a:xfrm rot="5400000" flipH="1" flipV="1">
            <a:off x="7500444" y="3886938"/>
            <a:ext cx="470477" cy="1852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92"/>
          <p:cNvCxnSpPr>
            <a:cxnSpLocks noChangeShapeType="1"/>
            <a:stCxn id="146" idx="0"/>
            <a:endCxn id="23" idx="5"/>
          </p:cNvCxnSpPr>
          <p:nvPr/>
        </p:nvCxnSpPr>
        <p:spPr bwMode="auto">
          <a:xfrm rot="16200000" flipV="1">
            <a:off x="7922382" y="3851217"/>
            <a:ext cx="470477" cy="256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Oval 93"/>
          <p:cNvSpPr>
            <a:spLocks noChangeArrowheads="1"/>
          </p:cNvSpPr>
          <p:nvPr/>
        </p:nvSpPr>
        <p:spPr bwMode="auto">
          <a:xfrm>
            <a:off x="7500958" y="421481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12</a:t>
            </a:r>
          </a:p>
        </p:txBody>
      </p:sp>
      <p:sp>
        <p:nvSpPr>
          <p:cNvPr id="28" name="Rectangle 94"/>
          <p:cNvSpPr>
            <a:spLocks noChangeAspect="1" noChangeArrowheads="1"/>
          </p:cNvSpPr>
          <p:nvPr/>
        </p:nvSpPr>
        <p:spPr bwMode="auto">
          <a:xfrm>
            <a:off x="7358082" y="5000636"/>
            <a:ext cx="204788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95"/>
          <p:cNvSpPr>
            <a:spLocks noChangeAspect="1" noChangeArrowheads="1"/>
          </p:cNvSpPr>
          <p:nvPr/>
        </p:nvSpPr>
        <p:spPr bwMode="auto">
          <a:xfrm>
            <a:off x="7715272" y="5000636"/>
            <a:ext cx="204787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AutoShape 96"/>
          <p:cNvCxnSpPr>
            <a:cxnSpLocks noChangeShapeType="1"/>
            <a:stCxn id="29" idx="0"/>
            <a:endCxn id="27" idx="5"/>
          </p:cNvCxnSpPr>
          <p:nvPr/>
        </p:nvCxnSpPr>
        <p:spPr bwMode="auto">
          <a:xfrm rot="16200000" flipV="1">
            <a:off x="7509629" y="4692599"/>
            <a:ext cx="541915" cy="741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97"/>
          <p:cNvCxnSpPr>
            <a:cxnSpLocks noChangeShapeType="1"/>
            <a:stCxn id="28" idx="0"/>
            <a:endCxn id="27" idx="3"/>
          </p:cNvCxnSpPr>
          <p:nvPr/>
        </p:nvCxnSpPr>
        <p:spPr bwMode="auto">
          <a:xfrm rot="5400000" flipH="1" flipV="1">
            <a:off x="7230567" y="4688631"/>
            <a:ext cx="541915" cy="820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직사각형 76"/>
          <p:cNvSpPr/>
          <p:nvPr/>
        </p:nvSpPr>
        <p:spPr bwMode="auto">
          <a:xfrm>
            <a:off x="6643702" y="2928934"/>
            <a:ext cx="35719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7429520" y="2928934"/>
            <a:ext cx="35719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5857884" y="3643314"/>
            <a:ext cx="35719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6429388" y="3643314"/>
            <a:ext cx="35719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7500958" y="3643314"/>
            <a:ext cx="35719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5500694" y="3929066"/>
            <a:ext cx="428628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00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6072198" y="3214686"/>
            <a:ext cx="428628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7715272" y="3214686"/>
            <a:ext cx="428628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Oval 93"/>
          <p:cNvSpPr>
            <a:spLocks noChangeArrowheads="1"/>
          </p:cNvSpPr>
          <p:nvPr/>
        </p:nvSpPr>
        <p:spPr bwMode="auto">
          <a:xfrm>
            <a:off x="5214942" y="492919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</a:p>
        </p:txBody>
      </p:sp>
      <p:sp>
        <p:nvSpPr>
          <p:cNvPr id="89" name="Rectangle 95"/>
          <p:cNvSpPr>
            <a:spLocks noChangeAspect="1" noChangeArrowheads="1"/>
          </p:cNvSpPr>
          <p:nvPr/>
        </p:nvSpPr>
        <p:spPr bwMode="auto">
          <a:xfrm>
            <a:off x="5429256" y="5715016"/>
            <a:ext cx="204787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0" name="AutoShape 96"/>
          <p:cNvCxnSpPr>
            <a:cxnSpLocks noChangeShapeType="1"/>
            <a:stCxn id="89" idx="0"/>
            <a:endCxn id="87" idx="5"/>
          </p:cNvCxnSpPr>
          <p:nvPr/>
        </p:nvCxnSpPr>
        <p:spPr bwMode="auto">
          <a:xfrm rot="16200000" flipV="1">
            <a:off x="5223613" y="5406979"/>
            <a:ext cx="541915" cy="741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6" name="Oval 93"/>
          <p:cNvSpPr>
            <a:spLocks noChangeArrowheads="1"/>
          </p:cNvSpPr>
          <p:nvPr/>
        </p:nvSpPr>
        <p:spPr bwMode="auto">
          <a:xfrm>
            <a:off x="5857884" y="492919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97" name="Rectangle 94"/>
          <p:cNvSpPr>
            <a:spLocks noChangeAspect="1" noChangeArrowheads="1"/>
          </p:cNvSpPr>
          <p:nvPr/>
        </p:nvSpPr>
        <p:spPr bwMode="auto">
          <a:xfrm>
            <a:off x="5715008" y="5715016"/>
            <a:ext cx="204788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Rectangle 95"/>
          <p:cNvSpPr>
            <a:spLocks noChangeAspect="1" noChangeArrowheads="1"/>
          </p:cNvSpPr>
          <p:nvPr/>
        </p:nvSpPr>
        <p:spPr bwMode="auto">
          <a:xfrm>
            <a:off x="6072198" y="5715016"/>
            <a:ext cx="204787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9" name="AutoShape 96"/>
          <p:cNvCxnSpPr>
            <a:cxnSpLocks noChangeShapeType="1"/>
            <a:stCxn id="98" idx="0"/>
            <a:endCxn id="96" idx="5"/>
          </p:cNvCxnSpPr>
          <p:nvPr/>
        </p:nvCxnSpPr>
        <p:spPr bwMode="auto">
          <a:xfrm rot="16200000" flipV="1">
            <a:off x="5866555" y="5406979"/>
            <a:ext cx="541915" cy="741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" name="AutoShape 97"/>
          <p:cNvCxnSpPr>
            <a:cxnSpLocks noChangeShapeType="1"/>
            <a:stCxn id="97" idx="0"/>
            <a:endCxn id="96" idx="3"/>
          </p:cNvCxnSpPr>
          <p:nvPr/>
        </p:nvCxnSpPr>
        <p:spPr bwMode="auto">
          <a:xfrm rot="5400000" flipH="1" flipV="1">
            <a:off x="5587493" y="5403011"/>
            <a:ext cx="541915" cy="820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9" name="Oval 93"/>
          <p:cNvSpPr>
            <a:spLocks noChangeArrowheads="1"/>
          </p:cNvSpPr>
          <p:nvPr/>
        </p:nvSpPr>
        <p:spPr bwMode="auto">
          <a:xfrm>
            <a:off x="6500826" y="492919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110" name="Rectangle 94"/>
          <p:cNvSpPr>
            <a:spLocks noChangeAspect="1" noChangeArrowheads="1"/>
          </p:cNvSpPr>
          <p:nvPr/>
        </p:nvSpPr>
        <p:spPr bwMode="auto">
          <a:xfrm>
            <a:off x="6357950" y="5715016"/>
            <a:ext cx="204788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Rectangle 95"/>
          <p:cNvSpPr>
            <a:spLocks noChangeAspect="1" noChangeArrowheads="1"/>
          </p:cNvSpPr>
          <p:nvPr/>
        </p:nvSpPr>
        <p:spPr bwMode="auto">
          <a:xfrm>
            <a:off x="6715140" y="5715016"/>
            <a:ext cx="204787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2" name="AutoShape 96"/>
          <p:cNvCxnSpPr>
            <a:cxnSpLocks noChangeShapeType="1"/>
            <a:stCxn id="111" idx="0"/>
            <a:endCxn id="109" idx="5"/>
          </p:cNvCxnSpPr>
          <p:nvPr/>
        </p:nvCxnSpPr>
        <p:spPr bwMode="auto">
          <a:xfrm rot="16200000" flipV="1">
            <a:off x="6509497" y="5406979"/>
            <a:ext cx="541915" cy="741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3" name="AutoShape 97"/>
          <p:cNvCxnSpPr>
            <a:cxnSpLocks noChangeShapeType="1"/>
            <a:stCxn id="110" idx="0"/>
            <a:endCxn id="109" idx="3"/>
          </p:cNvCxnSpPr>
          <p:nvPr/>
        </p:nvCxnSpPr>
        <p:spPr bwMode="auto">
          <a:xfrm rot="5400000" flipH="1" flipV="1">
            <a:off x="6230435" y="5403011"/>
            <a:ext cx="541915" cy="820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7" name="Rectangle 95"/>
          <p:cNvSpPr>
            <a:spLocks noChangeAspect="1" noChangeArrowheads="1"/>
          </p:cNvSpPr>
          <p:nvPr/>
        </p:nvSpPr>
        <p:spPr bwMode="auto">
          <a:xfrm>
            <a:off x="7000892" y="5000636"/>
            <a:ext cx="204787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Oval 93"/>
          <p:cNvSpPr>
            <a:spLocks noChangeArrowheads="1"/>
          </p:cNvSpPr>
          <p:nvPr/>
        </p:nvSpPr>
        <p:spPr bwMode="auto">
          <a:xfrm>
            <a:off x="8143900" y="421481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</a:p>
        </p:txBody>
      </p:sp>
      <p:sp>
        <p:nvSpPr>
          <p:cNvPr id="147" name="Rectangle 94"/>
          <p:cNvSpPr>
            <a:spLocks noChangeAspect="1" noChangeArrowheads="1"/>
          </p:cNvSpPr>
          <p:nvPr/>
        </p:nvSpPr>
        <p:spPr bwMode="auto">
          <a:xfrm>
            <a:off x="8001024" y="5000636"/>
            <a:ext cx="204788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Rectangle 95"/>
          <p:cNvSpPr>
            <a:spLocks noChangeAspect="1" noChangeArrowheads="1"/>
          </p:cNvSpPr>
          <p:nvPr/>
        </p:nvSpPr>
        <p:spPr bwMode="auto">
          <a:xfrm>
            <a:off x="8358214" y="5000636"/>
            <a:ext cx="204787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9" name="AutoShape 96"/>
          <p:cNvCxnSpPr>
            <a:cxnSpLocks noChangeShapeType="1"/>
            <a:stCxn id="148" idx="0"/>
            <a:endCxn id="146" idx="5"/>
          </p:cNvCxnSpPr>
          <p:nvPr/>
        </p:nvCxnSpPr>
        <p:spPr bwMode="auto">
          <a:xfrm rot="16200000" flipV="1">
            <a:off x="8152571" y="4692599"/>
            <a:ext cx="541915" cy="741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0" name="AutoShape 97"/>
          <p:cNvCxnSpPr>
            <a:cxnSpLocks noChangeShapeType="1"/>
            <a:stCxn id="147" idx="0"/>
            <a:endCxn id="146" idx="3"/>
          </p:cNvCxnSpPr>
          <p:nvPr/>
        </p:nvCxnSpPr>
        <p:spPr bwMode="auto">
          <a:xfrm rot="5400000" flipH="1" flipV="1">
            <a:off x="7873509" y="4688631"/>
            <a:ext cx="541915" cy="820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71" name="직사각형 170"/>
          <p:cNvSpPr/>
          <p:nvPr/>
        </p:nvSpPr>
        <p:spPr bwMode="auto">
          <a:xfrm>
            <a:off x="8001024" y="3643314"/>
            <a:ext cx="35719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2" name="직사각형 171"/>
          <p:cNvSpPr/>
          <p:nvPr/>
        </p:nvSpPr>
        <p:spPr bwMode="auto">
          <a:xfrm>
            <a:off x="5286380" y="4357694"/>
            <a:ext cx="35719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직사각형 172"/>
          <p:cNvSpPr/>
          <p:nvPr/>
        </p:nvSpPr>
        <p:spPr bwMode="auto">
          <a:xfrm>
            <a:off x="5786446" y="4357694"/>
            <a:ext cx="35719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" name="직사각형 173"/>
          <p:cNvSpPr/>
          <p:nvPr/>
        </p:nvSpPr>
        <p:spPr bwMode="auto">
          <a:xfrm>
            <a:off x="6715140" y="3929066"/>
            <a:ext cx="428628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01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" name="직사각형 174"/>
          <p:cNvSpPr/>
          <p:nvPr/>
        </p:nvSpPr>
        <p:spPr bwMode="auto">
          <a:xfrm>
            <a:off x="7429520" y="3929066"/>
            <a:ext cx="428628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" name="직사각형 175"/>
          <p:cNvSpPr/>
          <p:nvPr/>
        </p:nvSpPr>
        <p:spPr bwMode="auto">
          <a:xfrm>
            <a:off x="8072462" y="3929066"/>
            <a:ext cx="428628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" name="직사각형 176"/>
          <p:cNvSpPr/>
          <p:nvPr/>
        </p:nvSpPr>
        <p:spPr bwMode="auto">
          <a:xfrm>
            <a:off x="5143504" y="4643446"/>
            <a:ext cx="428628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000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8" name="직사각형 177"/>
          <p:cNvSpPr/>
          <p:nvPr/>
        </p:nvSpPr>
        <p:spPr bwMode="auto">
          <a:xfrm>
            <a:off x="6500826" y="4357694"/>
            <a:ext cx="35719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5786446" y="4643446"/>
            <a:ext cx="428628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001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직사각형 180"/>
          <p:cNvSpPr/>
          <p:nvPr/>
        </p:nvSpPr>
        <p:spPr bwMode="auto">
          <a:xfrm>
            <a:off x="6429388" y="4643446"/>
            <a:ext cx="428628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010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" name="내용 개체 틀 2"/>
          <p:cNvSpPr txBox="1">
            <a:spLocks/>
          </p:cNvSpPr>
          <p:nvPr/>
        </p:nvSpPr>
        <p:spPr bwMode="auto">
          <a:xfrm>
            <a:off x="755576" y="2420888"/>
            <a:ext cx="4320480" cy="3722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예를 들어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이진수열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“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010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”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은 루트로부터 시작하는 다음의 경로를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의미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  <a:p>
            <a:pPr marL="742950" marR="0" lvl="1" indent="-28575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왼쪽자식으로 이동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,</a:t>
            </a:r>
          </a:p>
          <a:p>
            <a:pPr marL="742950" marR="0" lvl="1" indent="-28575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오른쪽 자식으로 이동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,</a:t>
            </a:r>
          </a:p>
          <a:p>
            <a:pPr marL="742950" marR="0" lvl="1" indent="-28575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마지막으로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왼쪽 자식으로 이동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이 표현법에 기초하여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,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</a:t>
            </a:r>
            <a:r>
              <a:rPr lang="en-US" altLang="ko-KR" sz="1800" b="1" i="1" kern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개의 원소를 가지는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힙의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마지막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노드를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찾기 위한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로그시간</a:t>
            </a:r>
            <a:r>
              <a:rPr lang="en-US" altLang="ko-KR" sz="1800" kern="0" dirty="0">
                <a:latin typeface="맑은 고딕" pitchFamily="50" charset="-127"/>
              </a:rPr>
              <a:t>(logarithmic-time)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알고리즘을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의사코드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로 작성하라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</a:rPr>
              <a:t>findLastNode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(v, n):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루트가 </a:t>
            </a:r>
            <a:r>
              <a:rPr lang="en-US" altLang="ko-KR" sz="1600" b="1" i="1" kern="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며 </a:t>
            </a:r>
            <a:r>
              <a:rPr lang="en-US" altLang="ko-KR" sz="1600" b="1" i="1" kern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개의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원소로 이루어진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힙의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 마지막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노드를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 반환</a:t>
            </a:r>
          </a:p>
        </p:txBody>
      </p:sp>
      <p:sp>
        <p:nvSpPr>
          <p:cNvPr id="196" name="Rectangle 94"/>
          <p:cNvSpPr>
            <a:spLocks noChangeAspect="1" noChangeArrowheads="1"/>
          </p:cNvSpPr>
          <p:nvPr/>
        </p:nvSpPr>
        <p:spPr bwMode="auto">
          <a:xfrm>
            <a:off x="5072066" y="5715016"/>
            <a:ext cx="204788" cy="204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7" name="AutoShape 97"/>
          <p:cNvCxnSpPr>
            <a:cxnSpLocks noChangeShapeType="1"/>
            <a:stCxn id="196" idx="0"/>
            <a:endCxn id="87" idx="3"/>
          </p:cNvCxnSpPr>
          <p:nvPr/>
        </p:nvCxnSpPr>
        <p:spPr bwMode="auto">
          <a:xfrm rot="5400000" flipH="1" flipV="1">
            <a:off x="4944551" y="5403011"/>
            <a:ext cx="541915" cy="820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616574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500990" cy="2937508"/>
          </a:xfrm>
        </p:spPr>
        <p:txBody>
          <a:bodyPr/>
          <a:lstStyle/>
          <a:p>
            <a:pPr latinLnBrk="0"/>
            <a:r>
              <a:rPr lang="ko-KR" altLang="en-US" dirty="0" err="1"/>
              <a:t>힙의</a:t>
            </a:r>
            <a:r>
              <a:rPr lang="ko-KR" altLang="en-US" dirty="0"/>
              <a:t> 마지막 </a:t>
            </a:r>
            <a:r>
              <a:rPr lang="ko-KR" altLang="en-US" dirty="0" err="1"/>
              <a:t>노드에</a:t>
            </a:r>
            <a:r>
              <a:rPr lang="ko-KR" altLang="en-US" dirty="0"/>
              <a:t> 이르는 경로는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dirty="0"/>
              <a:t>의 이진수 표기에서 최상위 </a:t>
            </a:r>
            <a:r>
              <a:rPr lang="ko-KR" altLang="en-US" dirty="0" err="1"/>
              <a:t>비트를</a:t>
            </a:r>
            <a:r>
              <a:rPr lang="ko-KR" altLang="en-US" dirty="0"/>
              <a:t> 제거하여 얻은 경로로 주어진다</a:t>
            </a:r>
            <a:endParaRPr lang="en-US" altLang="ko-KR" dirty="0"/>
          </a:p>
          <a:p>
            <a:pPr lvl="1" latinLnBrk="0"/>
            <a:r>
              <a:rPr lang="ko-KR" altLang="en-US" b="1" dirty="0"/>
              <a:t>예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10</a:t>
            </a:r>
            <a:r>
              <a:rPr lang="ko-KR" altLang="en-US" dirty="0"/>
              <a:t>인 경우</a:t>
            </a:r>
            <a:r>
              <a:rPr lang="en-US" altLang="ko-KR" dirty="0"/>
              <a:t>, </a:t>
            </a:r>
            <a:r>
              <a:rPr lang="ko-KR" altLang="en-US" dirty="0"/>
              <a:t>경로는</a:t>
            </a:r>
            <a:r>
              <a:rPr lang="en-US" altLang="ko-KR" dirty="0"/>
              <a:t> “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010</a:t>
            </a:r>
            <a:r>
              <a:rPr lang="en-US" altLang="ko-KR" dirty="0"/>
              <a:t>”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힙과 힙 정렬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43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12950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5786" y="1643050"/>
            <a:ext cx="7643866" cy="4286280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</a:t>
            </a:r>
            <a:r>
              <a:rPr lang="en-US" altLang="ko-KR" dirty="0"/>
              <a:t> 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힙과 힙 정렬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44</a:t>
            </a:fld>
            <a:endParaRPr lang="en-US" altLang="ko-KR" dirty="0"/>
          </a:p>
        </p:txBody>
      </p:sp>
      <p:sp>
        <p:nvSpPr>
          <p:cNvPr id="7" name="Text Box 78"/>
          <p:cNvSpPr txBox="1">
            <a:spLocks noChangeArrowheads="1"/>
          </p:cNvSpPr>
          <p:nvPr/>
        </p:nvSpPr>
        <p:spPr bwMode="auto">
          <a:xfrm>
            <a:off x="785786" y="1643050"/>
            <a:ext cx="421484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findLastNode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root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of a heap, integer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last node of the heap with 		root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empty stack</a:t>
            </a:r>
            <a:endParaRPr lang="en-US" altLang="ko-KR" sz="20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binaryExpansion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{remove highest-order bit}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bit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0)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altLang="ko-KR" sz="2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sym typeface="Symbol" pitchFamily="18" charset="2"/>
              </a:rPr>
              <a:t> 1}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000628" y="1643051"/>
            <a:ext cx="3429024" cy="3139321"/>
          </a:xfrm>
          <a:prstGeom prst="rect">
            <a:avLst/>
          </a:prstGeom>
          <a:ln w="9525"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0438" algn="l"/>
              </a:tabLst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Alg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binaryExpansion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altLang="ko-KR" sz="200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0438" algn="l"/>
              </a:tabLst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input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integer </a:t>
            </a:r>
            <a:r>
              <a:rPr kumimoji="0" lang="en-US" altLang="ko-KR" sz="20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altLang="ko-KR" sz="20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empty stack 		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S</a:t>
            </a:r>
            <a:endParaRPr kumimoji="0" lang="en-US" altLang="ko-KR" sz="20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0438" algn="l"/>
              </a:tabLst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binary representation 		of </a:t>
            </a:r>
            <a:r>
              <a:rPr lang="en-US" altLang="ko-KR" sz="20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in stack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043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0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04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% 2)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043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/2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043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043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38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r>
              <a:rPr lang="ko-KR" altLang="en-US" dirty="0" err="1">
                <a:ea typeface="맑은 고딕" pitchFamily="50" charset="-127"/>
              </a:rPr>
              <a:t>힙과</a:t>
            </a:r>
            <a:r>
              <a:rPr lang="ko-KR" altLang="en-US" dirty="0">
                <a:ea typeface="맑은 고딕" pitchFamily="50" charset="-127"/>
              </a:rPr>
              <a:t> 우선순위 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1576463"/>
          </a:xfrm>
        </p:spPr>
        <p:txBody>
          <a:bodyPr/>
          <a:lstStyle/>
          <a:p>
            <a:pPr latinLnBrk="0"/>
            <a:r>
              <a:rPr lang="ko-KR" altLang="en-US" sz="2000" dirty="0" err="1">
                <a:ea typeface="맑은 고딕" pitchFamily="50" charset="-127"/>
              </a:rPr>
              <a:t>힙을</a:t>
            </a:r>
            <a:r>
              <a:rPr lang="ko-KR" altLang="en-US" sz="2000" dirty="0">
                <a:ea typeface="맑은 고딕" pitchFamily="50" charset="-127"/>
              </a:rPr>
              <a:t> 사용하여 </a:t>
            </a:r>
            <a:r>
              <a:rPr lang="ko-KR" altLang="en-US" sz="2000" b="1" dirty="0">
                <a:ea typeface="맑은 고딕" pitchFamily="50" charset="-127"/>
              </a:rPr>
              <a:t>우선순위 큐</a:t>
            </a:r>
            <a:r>
              <a:rPr lang="en-US" altLang="ko-KR" sz="2000" dirty="0">
                <a:ea typeface="맑은 고딕" pitchFamily="50" charset="-127"/>
              </a:rPr>
              <a:t>(priority queue)</a:t>
            </a:r>
            <a:r>
              <a:rPr lang="ko-KR" altLang="en-US" sz="2000" dirty="0">
                <a:ea typeface="맑은 고딕" pitchFamily="50" charset="-127"/>
              </a:rPr>
              <a:t> 구현 가능</a:t>
            </a:r>
            <a:endParaRPr lang="en-US" altLang="ko-KR" sz="2000" dirty="0">
              <a:ea typeface="맑은 고딕" pitchFamily="50" charset="-127"/>
            </a:endParaRPr>
          </a:p>
          <a:p>
            <a:pPr latinLnBrk="0"/>
            <a:r>
              <a:rPr lang="ko-KR" altLang="en-US" sz="2000" b="1" dirty="0" smtClean="0">
                <a:ea typeface="맑은 고딕" pitchFamily="50" charset="-127"/>
              </a:rPr>
              <a:t>전제</a:t>
            </a:r>
            <a:r>
              <a:rPr lang="en-US" altLang="ko-KR" sz="2000" b="1" dirty="0" smtClean="0"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ea typeface="맑은 고딕" pitchFamily="50" charset="-127"/>
              </a:rPr>
              <a:t>적정이진트리</a:t>
            </a:r>
            <a:r>
              <a:rPr lang="ko-KR" altLang="en-US" sz="2000" dirty="0" smtClean="0">
                <a:ea typeface="맑은 고딕" pitchFamily="50" charset="-127"/>
              </a:rPr>
              <a:t>로 구현</a:t>
            </a:r>
            <a:endParaRPr lang="en-US" altLang="ko-KR" sz="2000" dirty="0" smtClean="0">
              <a:ea typeface="맑은 고딕" pitchFamily="50" charset="-127"/>
            </a:endParaRPr>
          </a:p>
          <a:p>
            <a:pPr latinLnBrk="0"/>
            <a:r>
              <a:rPr lang="ko-KR" altLang="en-US" sz="2000" b="1" dirty="0" smtClean="0">
                <a:ea typeface="맑은 고딕" pitchFamily="50" charset="-127"/>
              </a:rPr>
              <a:t>마지막 </a:t>
            </a:r>
            <a:r>
              <a:rPr lang="ko-KR" altLang="en-US" sz="2000" b="1" dirty="0">
                <a:ea typeface="맑은 고딕" pitchFamily="50" charset="-127"/>
              </a:rPr>
              <a:t>노드</a:t>
            </a:r>
            <a:r>
              <a:rPr lang="ko-KR" altLang="en-US" sz="2000" dirty="0">
                <a:ea typeface="맑은 고딕" pitchFamily="50" charset="-127"/>
              </a:rPr>
              <a:t>의 위치를 관리</a:t>
            </a:r>
            <a:endParaRPr lang="en-US" altLang="ko-KR" sz="2000" b="1" dirty="0">
              <a:ea typeface="맑은 고딕" pitchFamily="50" charset="-127"/>
            </a:endParaRPr>
          </a:p>
          <a:p>
            <a:pPr latinLnBrk="0"/>
            <a:r>
              <a:rPr lang="ko-KR" altLang="en-US" sz="2000" b="1" dirty="0" smtClean="0">
                <a:ea typeface="맑은 고딕" pitchFamily="50" charset="-127"/>
              </a:rPr>
              <a:t>그림 표기</a:t>
            </a:r>
            <a:r>
              <a:rPr lang="en-US" altLang="ko-KR" sz="2000" b="1" dirty="0" smtClean="0">
                <a:ea typeface="맑은 고딕" pitchFamily="50" charset="-127"/>
              </a:rPr>
              <a:t>: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ea typeface="맑은 고딕" pitchFamily="50" charset="-127"/>
              </a:rPr>
              <a:t>내부노드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내에 간단히 키만 표시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655720" y="378904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6186070" y="439864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909470" y="439864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611145" y="500824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" name="Rectangle 8"/>
          <p:cNvSpPr>
            <a:spLocks noChangeAspect="1" noChangeArrowheads="1"/>
          </p:cNvSpPr>
          <p:nvPr/>
        </p:nvSpPr>
        <p:spPr bwMode="auto">
          <a:xfrm>
            <a:off x="3314283" y="5694040"/>
            <a:ext cx="274637" cy="27463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9"/>
          <p:cNvSpPr>
            <a:spLocks noChangeAspect="1" noChangeArrowheads="1"/>
          </p:cNvSpPr>
          <p:nvPr/>
        </p:nvSpPr>
        <p:spPr bwMode="auto">
          <a:xfrm>
            <a:off x="4014370" y="5694040"/>
            <a:ext cx="274638" cy="27463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11"/>
          <p:cNvSpPr>
            <a:spLocks noChangeAspect="1" noChangeArrowheads="1"/>
          </p:cNvSpPr>
          <p:nvPr/>
        </p:nvSpPr>
        <p:spPr bwMode="auto">
          <a:xfrm>
            <a:off x="6590883" y="5008240"/>
            <a:ext cx="274637" cy="27463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AutoShape 12"/>
          <p:cNvCxnSpPr>
            <a:cxnSpLocks noChangeShapeType="1"/>
            <a:stCxn id="7" idx="3"/>
            <a:endCxn id="9" idx="7"/>
          </p:cNvCxnSpPr>
          <p:nvPr/>
        </p:nvCxnSpPr>
        <p:spPr bwMode="auto">
          <a:xfrm rot="5400000">
            <a:off x="3802999" y="3545919"/>
            <a:ext cx="340192" cy="147684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/>
          <p:cNvCxnSpPr>
            <a:cxnSpLocks noChangeShapeType="1"/>
            <a:stCxn id="8" idx="1"/>
            <a:endCxn id="7" idx="5"/>
          </p:cNvCxnSpPr>
          <p:nvPr/>
        </p:nvCxnSpPr>
        <p:spPr bwMode="auto">
          <a:xfrm rot="16200000" flipV="1">
            <a:off x="5441299" y="3653869"/>
            <a:ext cx="340192" cy="126094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/>
          <p:cNvCxnSpPr>
            <a:cxnSpLocks noChangeShapeType="1"/>
            <a:stCxn id="14" idx="0"/>
            <a:endCxn id="8" idx="5"/>
          </p:cNvCxnSpPr>
          <p:nvPr/>
        </p:nvCxnSpPr>
        <p:spPr bwMode="auto">
          <a:xfrm rot="16200000" flipV="1">
            <a:off x="6477540" y="4757578"/>
            <a:ext cx="284396" cy="21692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/>
          <p:cNvCxnSpPr>
            <a:cxnSpLocks noChangeShapeType="1"/>
            <a:stCxn id="45" idx="7"/>
            <a:endCxn id="8" idx="3"/>
          </p:cNvCxnSpPr>
          <p:nvPr/>
        </p:nvCxnSpPr>
        <p:spPr bwMode="auto">
          <a:xfrm flipV="1">
            <a:off x="5811187" y="4723844"/>
            <a:ext cx="430679" cy="3401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/>
          <p:cNvCxnSpPr>
            <a:cxnSpLocks noChangeShapeType="1"/>
            <a:stCxn id="12" idx="0"/>
            <a:endCxn id="10" idx="5"/>
          </p:cNvCxnSpPr>
          <p:nvPr/>
        </p:nvCxnSpPr>
        <p:spPr bwMode="auto">
          <a:xfrm rot="16200000" flipV="1">
            <a:off x="3863721" y="5406072"/>
            <a:ext cx="360596" cy="2153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/>
          <p:cNvCxnSpPr>
            <a:cxnSpLocks noChangeShapeType="1"/>
            <a:stCxn id="11" idx="0"/>
            <a:endCxn id="10" idx="3"/>
          </p:cNvCxnSpPr>
          <p:nvPr/>
        </p:nvCxnSpPr>
        <p:spPr bwMode="auto">
          <a:xfrm rot="5400000" flipH="1" flipV="1">
            <a:off x="3378973" y="5406073"/>
            <a:ext cx="360596" cy="2153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/>
          <p:cNvCxnSpPr>
            <a:cxnSpLocks noChangeShapeType="1"/>
            <a:stCxn id="23" idx="7"/>
            <a:endCxn id="9" idx="3"/>
          </p:cNvCxnSpPr>
          <p:nvPr/>
        </p:nvCxnSpPr>
        <p:spPr bwMode="auto">
          <a:xfrm rot="5400000" flipH="1" flipV="1">
            <a:off x="2579830" y="4678601"/>
            <a:ext cx="340192" cy="4306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19"/>
          <p:cNvCxnSpPr>
            <a:cxnSpLocks noChangeShapeType="1"/>
            <a:stCxn id="10" idx="1"/>
            <a:endCxn id="9" idx="5"/>
          </p:cNvCxnSpPr>
          <p:nvPr/>
        </p:nvCxnSpPr>
        <p:spPr bwMode="auto">
          <a:xfrm flipH="1" flipV="1">
            <a:off x="3234908" y="4733603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2209383" y="500824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" name="Rectangle 21"/>
          <p:cNvSpPr>
            <a:spLocks noChangeAspect="1" noChangeArrowheads="1"/>
          </p:cNvSpPr>
          <p:nvPr/>
        </p:nvSpPr>
        <p:spPr bwMode="auto">
          <a:xfrm>
            <a:off x="1912520" y="5694040"/>
            <a:ext cx="274638" cy="27463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22"/>
          <p:cNvSpPr>
            <a:spLocks noChangeAspect="1" noChangeArrowheads="1"/>
          </p:cNvSpPr>
          <p:nvPr/>
        </p:nvSpPr>
        <p:spPr bwMode="auto">
          <a:xfrm>
            <a:off x="2612608" y="5694040"/>
            <a:ext cx="274637" cy="27463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" name="AutoShape 23"/>
          <p:cNvCxnSpPr>
            <a:cxnSpLocks noChangeShapeType="1"/>
            <a:stCxn id="25" idx="0"/>
            <a:endCxn id="23" idx="5"/>
          </p:cNvCxnSpPr>
          <p:nvPr/>
        </p:nvCxnSpPr>
        <p:spPr bwMode="auto">
          <a:xfrm rot="16200000" flipV="1">
            <a:off x="2461959" y="5406072"/>
            <a:ext cx="360596" cy="2153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24"/>
          <p:cNvCxnSpPr>
            <a:cxnSpLocks noChangeShapeType="1"/>
            <a:stCxn id="24" idx="0"/>
            <a:endCxn id="23" idx="3"/>
          </p:cNvCxnSpPr>
          <p:nvPr/>
        </p:nvCxnSpPr>
        <p:spPr bwMode="auto">
          <a:xfrm rot="5400000" flipH="1" flipV="1">
            <a:off x="1977211" y="5406072"/>
            <a:ext cx="360596" cy="2153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AutoShape 26"/>
          <p:cNvSpPr>
            <a:spLocks noChangeArrowheads="1"/>
          </p:cNvSpPr>
          <p:nvPr/>
        </p:nvSpPr>
        <p:spPr bwMode="auto">
          <a:xfrm>
            <a:off x="5371050" y="3336285"/>
            <a:ext cx="941066" cy="4086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지은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6970456" y="3945885"/>
            <a:ext cx="941066" cy="4086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동아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AutoShape 28"/>
          <p:cNvSpPr>
            <a:spLocks noChangeArrowheads="1"/>
          </p:cNvSpPr>
          <p:nvPr/>
        </p:nvSpPr>
        <p:spPr bwMode="auto">
          <a:xfrm>
            <a:off x="1636455" y="3945885"/>
            <a:ext cx="941066" cy="4086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유진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AutoShape 29"/>
          <p:cNvSpPr>
            <a:spLocks noChangeArrowheads="1"/>
          </p:cNvSpPr>
          <p:nvPr/>
        </p:nvSpPr>
        <p:spPr bwMode="auto">
          <a:xfrm>
            <a:off x="919698" y="4555485"/>
            <a:ext cx="941066" cy="4086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9,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민아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AutoShape 30"/>
          <p:cNvSpPr>
            <a:spLocks noChangeArrowheads="1"/>
          </p:cNvSpPr>
          <p:nvPr/>
        </p:nvSpPr>
        <p:spPr bwMode="auto">
          <a:xfrm>
            <a:off x="4350287" y="4555485"/>
            <a:ext cx="941066" cy="4086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7,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서림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Freeform 36"/>
          <p:cNvSpPr>
            <a:spLocks/>
          </p:cNvSpPr>
          <p:nvPr/>
        </p:nvSpPr>
        <p:spPr bwMode="auto">
          <a:xfrm>
            <a:off x="6389270" y="4370065"/>
            <a:ext cx="1038225" cy="341313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34" name="Freeform 37"/>
          <p:cNvSpPr>
            <a:spLocks/>
          </p:cNvSpPr>
          <p:nvPr/>
        </p:nvSpPr>
        <p:spPr bwMode="auto">
          <a:xfrm flipH="1">
            <a:off x="2055395" y="4362128"/>
            <a:ext cx="1038225" cy="341312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35" name="Freeform 38"/>
          <p:cNvSpPr>
            <a:spLocks/>
          </p:cNvSpPr>
          <p:nvPr/>
        </p:nvSpPr>
        <p:spPr bwMode="auto">
          <a:xfrm flipH="1">
            <a:off x="1350545" y="4971728"/>
            <a:ext cx="1038225" cy="341312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36" name="Freeform 39"/>
          <p:cNvSpPr>
            <a:spLocks/>
          </p:cNvSpPr>
          <p:nvPr/>
        </p:nvSpPr>
        <p:spPr bwMode="auto">
          <a:xfrm>
            <a:off x="4855745" y="3750940"/>
            <a:ext cx="1038225" cy="341313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37" name="Freeform 40"/>
          <p:cNvSpPr>
            <a:spLocks/>
          </p:cNvSpPr>
          <p:nvPr/>
        </p:nvSpPr>
        <p:spPr bwMode="auto">
          <a:xfrm>
            <a:off x="3807995" y="4979665"/>
            <a:ext cx="1038225" cy="341313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45" name="Oval 7"/>
          <p:cNvSpPr>
            <a:spLocks noChangeArrowheads="1"/>
          </p:cNvSpPr>
          <p:nvPr/>
        </p:nvSpPr>
        <p:spPr bwMode="auto">
          <a:xfrm>
            <a:off x="5485983" y="500824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ko-KR" altLang="ko-KR" sz="200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6" name="Rectangle 8"/>
          <p:cNvSpPr>
            <a:spLocks noChangeAspect="1" noChangeArrowheads="1"/>
          </p:cNvSpPr>
          <p:nvPr/>
        </p:nvSpPr>
        <p:spPr bwMode="auto">
          <a:xfrm>
            <a:off x="5189121" y="5694040"/>
            <a:ext cx="274637" cy="27463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9"/>
          <p:cNvSpPr>
            <a:spLocks noChangeAspect="1" noChangeArrowheads="1"/>
          </p:cNvSpPr>
          <p:nvPr/>
        </p:nvSpPr>
        <p:spPr bwMode="auto">
          <a:xfrm>
            <a:off x="5889208" y="5694040"/>
            <a:ext cx="274638" cy="27463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8" name="AutoShape 16"/>
          <p:cNvCxnSpPr>
            <a:cxnSpLocks noChangeShapeType="1"/>
            <a:stCxn id="47" idx="0"/>
            <a:endCxn id="45" idx="5"/>
          </p:cNvCxnSpPr>
          <p:nvPr/>
        </p:nvCxnSpPr>
        <p:spPr bwMode="auto">
          <a:xfrm rot="16200000" flipV="1">
            <a:off x="5738559" y="5406072"/>
            <a:ext cx="360596" cy="2153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AutoShape 17"/>
          <p:cNvCxnSpPr>
            <a:cxnSpLocks noChangeShapeType="1"/>
            <a:stCxn id="46" idx="0"/>
            <a:endCxn id="45" idx="3"/>
          </p:cNvCxnSpPr>
          <p:nvPr/>
        </p:nvCxnSpPr>
        <p:spPr bwMode="auto">
          <a:xfrm rot="5400000" flipH="1" flipV="1">
            <a:off x="5253811" y="5406073"/>
            <a:ext cx="360596" cy="2153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0" name="AutoShape 27"/>
          <p:cNvSpPr>
            <a:spLocks noChangeArrowheads="1"/>
          </p:cNvSpPr>
          <p:nvPr/>
        </p:nvSpPr>
        <p:spPr bwMode="auto">
          <a:xfrm>
            <a:off x="7514089" y="4555484"/>
            <a:ext cx="941066" cy="4086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8,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소희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자유형 62"/>
          <p:cNvSpPr/>
          <p:nvPr/>
        </p:nvSpPr>
        <p:spPr bwMode="auto">
          <a:xfrm>
            <a:off x="5684990" y="4973299"/>
            <a:ext cx="2311603" cy="474938"/>
          </a:xfrm>
          <a:custGeom>
            <a:avLst/>
            <a:gdLst>
              <a:gd name="connsiteX0" fmla="*/ 0 w 2311603"/>
              <a:gd name="connsiteY0" fmla="*/ 234086 h 474938"/>
              <a:gd name="connsiteX1" fmla="*/ 1733702 w 2311603"/>
              <a:gd name="connsiteY1" fmla="*/ 468173 h 474938"/>
              <a:gd name="connsiteX2" fmla="*/ 2311603 w 2311603"/>
              <a:gd name="connsiteY2" fmla="*/ 0 h 47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1603" h="474938">
                <a:moveTo>
                  <a:pt x="0" y="234086"/>
                </a:moveTo>
                <a:cubicBezTo>
                  <a:pt x="674217" y="370636"/>
                  <a:pt x="1348435" y="507187"/>
                  <a:pt x="1733702" y="468173"/>
                </a:cubicBezTo>
                <a:cubicBezTo>
                  <a:pt x="2118969" y="429159"/>
                  <a:pt x="2215286" y="214579"/>
                  <a:pt x="2311603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8824" cy="1143000"/>
          </a:xfrm>
        </p:spPr>
        <p:txBody>
          <a:bodyPr/>
          <a:lstStyle/>
          <a:p>
            <a:r>
              <a:rPr lang="ko-KR" altLang="en-US">
                <a:ea typeface="맑은 고딕" pitchFamily="50" charset="-127"/>
              </a:rPr>
              <a:t>힙에 삽입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5" y="1571612"/>
            <a:ext cx="3347007" cy="4424320"/>
          </a:xfrm>
        </p:spPr>
        <p:txBody>
          <a:bodyPr/>
          <a:lstStyle/>
          <a:p>
            <a:pPr latinLnBrk="0"/>
            <a:r>
              <a:rPr lang="ko-KR" altLang="en-US" sz="1800" dirty="0">
                <a:solidFill>
                  <a:schemeClr val="tx2"/>
                </a:solidFill>
                <a:ea typeface="맑은 고딕" pitchFamily="50" charset="-127"/>
              </a:rPr>
              <a:t>우선순위 큐</a:t>
            </a:r>
            <a:r>
              <a:rPr lang="en-US" altLang="ko-KR" sz="2000" dirty="0">
                <a:ea typeface="맑은 고딕" pitchFamily="50" charset="-127"/>
              </a:rPr>
              <a:t> ADT</a:t>
            </a:r>
            <a:r>
              <a:rPr lang="ko-KR" altLang="en-US" sz="2000" dirty="0">
                <a:ea typeface="맑은 고딕" pitchFamily="50" charset="-127"/>
              </a:rPr>
              <a:t>의 </a:t>
            </a:r>
            <a:r>
              <a:rPr lang="ko-KR" altLang="en-US" sz="2000" dirty="0" err="1">
                <a:ea typeface="맑은 고딕" pitchFamily="50" charset="-127"/>
              </a:rPr>
              <a:t>메쏘드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ko-KR" altLang="en-US" sz="2000" dirty="0">
                <a:ea typeface="맑은 고딕" pitchFamily="50" charset="-127"/>
              </a:rPr>
              <a:t>은 </a:t>
            </a:r>
            <a:r>
              <a:rPr lang="ko-KR" altLang="en-US" sz="2000" dirty="0" err="1">
                <a:ea typeface="맑은 고딕" pitchFamily="50" charset="-127"/>
              </a:rPr>
              <a:t>힙에</a:t>
            </a:r>
            <a:r>
              <a:rPr lang="ko-KR" altLang="en-US" sz="2000" dirty="0">
                <a:ea typeface="맑은 고딕" pitchFamily="50" charset="-127"/>
              </a:rPr>
              <a:t> 키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000" dirty="0">
                <a:ea typeface="맑은 고딕" pitchFamily="50" charset="-127"/>
              </a:rPr>
              <a:t>를 </a:t>
            </a:r>
            <a:r>
              <a:rPr lang="ko-KR" altLang="en-US" sz="2000" b="1" dirty="0">
                <a:ea typeface="맑은 고딕" pitchFamily="50" charset="-127"/>
              </a:rPr>
              <a:t>삽입</a:t>
            </a:r>
            <a:r>
              <a:rPr lang="ko-KR" altLang="en-US" sz="2000" dirty="0">
                <a:ea typeface="맑은 고딕" pitchFamily="50" charset="-127"/>
              </a:rPr>
              <a:t>하는 것에 해당</a:t>
            </a:r>
            <a:endParaRPr lang="en-US" altLang="ko-KR" sz="2000" dirty="0">
              <a:ea typeface="맑은 고딕" pitchFamily="50" charset="-127"/>
            </a:endParaRPr>
          </a:p>
          <a:p>
            <a:pPr latinLnBrk="0"/>
            <a:r>
              <a:rPr lang="ko-KR" altLang="en-US" sz="2000" dirty="0">
                <a:ea typeface="맑은 고딕" pitchFamily="50" charset="-127"/>
              </a:rPr>
              <a:t>삽입 알고리즘의 세 단계</a:t>
            </a:r>
            <a:endParaRPr lang="en-US" altLang="ko-KR" sz="2000" dirty="0"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sz="1800" dirty="0">
                <a:ea typeface="맑은 고딕" pitchFamily="50" charset="-127"/>
              </a:rPr>
              <a:t>삽입 </a:t>
            </a:r>
            <a:r>
              <a:rPr lang="ko-KR" altLang="en-US" sz="1800" dirty="0" err="1">
                <a:ea typeface="맑은 고딕" pitchFamily="50" charset="-127"/>
              </a:rPr>
              <a:t>노드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즉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새로운 마지막 </a:t>
            </a:r>
            <a:r>
              <a:rPr lang="ko-KR" altLang="en-US" sz="1800" dirty="0" err="1">
                <a:ea typeface="맑은 고딕" pitchFamily="50" charset="-127"/>
              </a:rPr>
              <a:t>노드를</a:t>
            </a:r>
            <a:r>
              <a:rPr lang="ko-KR" altLang="en-US" sz="1800" dirty="0">
                <a:ea typeface="맑은 고딕" pitchFamily="50" charset="-127"/>
              </a:rPr>
              <a:t> 찾는다</a:t>
            </a:r>
            <a:endParaRPr lang="en-US" altLang="ko-KR" sz="1800" dirty="0"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1800" dirty="0">
                <a:ea typeface="맑은 고딕" pitchFamily="50" charset="-127"/>
              </a:rPr>
              <a:t>를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ko-KR" altLang="en-US" sz="1800" dirty="0">
                <a:ea typeface="맑은 고딕" pitchFamily="50" charset="-127"/>
              </a:rPr>
              <a:t>에 저장한 후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expandExternal</a:t>
            </a:r>
            <a:r>
              <a:rPr lang="en-US" altLang="ko-KR" sz="1800" dirty="0" smtClean="0">
                <a:ea typeface="맑은 고딕" pitchFamily="50" charset="-127"/>
              </a:rPr>
              <a:t>(z) </a:t>
            </a:r>
            <a:r>
              <a:rPr lang="ko-KR" altLang="en-US" sz="1800" dirty="0">
                <a:ea typeface="맑은 고딕" pitchFamily="50" charset="-127"/>
              </a:rPr>
              <a:t>작업을 사용하여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ko-KR" altLang="en-US" sz="1800" dirty="0">
                <a:ea typeface="맑은 고딕" pitchFamily="50" charset="-127"/>
              </a:rPr>
              <a:t>을 </a:t>
            </a:r>
            <a:r>
              <a:rPr lang="ko-KR" altLang="en-US" sz="1800" dirty="0" err="1">
                <a:ea typeface="맑은 고딕" pitchFamily="50" charset="-127"/>
              </a:rPr>
              <a:t>내부노드로</a:t>
            </a:r>
            <a:r>
              <a:rPr lang="ko-KR" altLang="en-US" sz="1800" dirty="0">
                <a:ea typeface="맑은 고딕" pitchFamily="50" charset="-127"/>
              </a:rPr>
              <a:t> 확장</a:t>
            </a:r>
            <a:endParaRPr lang="en-US" altLang="ko-KR" sz="1800" dirty="0"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sz="1800" b="1" dirty="0" err="1">
                <a:ea typeface="맑은 고딕" pitchFamily="50" charset="-127"/>
              </a:rPr>
              <a:t>힙순서</a:t>
            </a:r>
            <a:r>
              <a:rPr lang="ko-KR" altLang="en-US" sz="1800" b="1" dirty="0">
                <a:ea typeface="맑은 고딕" pitchFamily="50" charset="-127"/>
              </a:rPr>
              <a:t> 속성</a:t>
            </a:r>
            <a:r>
              <a:rPr lang="ko-KR" altLang="en-US" sz="1800" dirty="0">
                <a:ea typeface="맑은 고딕" pitchFamily="50" charset="-127"/>
              </a:rPr>
              <a:t>을 복구</a:t>
            </a:r>
            <a:endParaRPr lang="ko-KR" altLang="en-US" sz="1800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6201994" y="1599623"/>
            <a:ext cx="319554" cy="31967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7012861" y="2111101"/>
            <a:ext cx="319554" cy="31967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5248659" y="2111101"/>
            <a:ext cx="319554" cy="31967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837170" y="2622579"/>
            <a:ext cx="319554" cy="31967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12" name="Rectangle 9"/>
          <p:cNvSpPr>
            <a:spLocks noChangeAspect="1" noChangeArrowheads="1"/>
          </p:cNvSpPr>
          <p:nvPr/>
        </p:nvSpPr>
        <p:spPr bwMode="auto">
          <a:xfrm>
            <a:off x="5588185" y="3197992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spect="1" noChangeArrowheads="1"/>
          </p:cNvSpPr>
          <p:nvPr/>
        </p:nvSpPr>
        <p:spPr bwMode="auto">
          <a:xfrm>
            <a:off x="6175365" y="3197992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11"/>
          <p:cNvSpPr>
            <a:spLocks noChangeAspect="1" noChangeArrowheads="1"/>
          </p:cNvSpPr>
          <p:nvPr/>
        </p:nvSpPr>
        <p:spPr bwMode="auto">
          <a:xfrm>
            <a:off x="6763876" y="2622579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12"/>
          <p:cNvSpPr>
            <a:spLocks noChangeAspect="1" noChangeArrowheads="1"/>
          </p:cNvSpPr>
          <p:nvPr/>
        </p:nvSpPr>
        <p:spPr bwMode="auto">
          <a:xfrm>
            <a:off x="7352387" y="2622579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AutoShape 13"/>
          <p:cNvCxnSpPr>
            <a:cxnSpLocks noChangeShapeType="1"/>
            <a:stCxn id="8" idx="3"/>
            <a:endCxn id="10" idx="7"/>
          </p:cNvCxnSpPr>
          <p:nvPr/>
        </p:nvCxnSpPr>
        <p:spPr bwMode="auto">
          <a:xfrm rot="5400000">
            <a:off x="5742387" y="1651511"/>
            <a:ext cx="285434" cy="7273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/>
          <p:cNvCxnSpPr>
            <a:cxnSpLocks noChangeShapeType="1"/>
            <a:stCxn id="9" idx="1"/>
            <a:endCxn id="8" idx="5"/>
          </p:cNvCxnSpPr>
          <p:nvPr/>
        </p:nvCxnSpPr>
        <p:spPr bwMode="auto">
          <a:xfrm flipH="1" flipV="1">
            <a:off x="6474946" y="1880669"/>
            <a:ext cx="584517" cy="26905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/>
          <p:cNvCxnSpPr>
            <a:cxnSpLocks noChangeShapeType="1"/>
            <a:stCxn id="15" idx="0"/>
            <a:endCxn id="9" idx="5"/>
          </p:cNvCxnSpPr>
          <p:nvPr/>
        </p:nvCxnSpPr>
        <p:spPr bwMode="auto">
          <a:xfrm rot="16200000" flipV="1">
            <a:off x="7257280" y="2412298"/>
            <a:ext cx="238619" cy="18194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/>
          <p:cNvCxnSpPr>
            <a:cxnSpLocks noChangeShapeType="1"/>
            <a:stCxn id="14" idx="0"/>
            <a:endCxn id="9" idx="3"/>
          </p:cNvCxnSpPr>
          <p:nvPr/>
        </p:nvCxnSpPr>
        <p:spPr bwMode="auto">
          <a:xfrm rot="5400000" flipH="1" flipV="1">
            <a:off x="6850045" y="2412965"/>
            <a:ext cx="238619" cy="1806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/>
          <p:cNvCxnSpPr>
            <a:cxnSpLocks noChangeShapeType="1"/>
            <a:stCxn id="13" idx="0"/>
            <a:endCxn id="11" idx="5"/>
          </p:cNvCxnSpPr>
          <p:nvPr/>
        </p:nvCxnSpPr>
        <p:spPr bwMode="auto">
          <a:xfrm flipH="1" flipV="1">
            <a:off x="6110122" y="2903625"/>
            <a:ext cx="181080" cy="2863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/>
          <p:cNvCxnSpPr>
            <a:cxnSpLocks noChangeShapeType="1"/>
            <a:stCxn id="12" idx="0"/>
            <a:endCxn id="11" idx="3"/>
          </p:cNvCxnSpPr>
          <p:nvPr/>
        </p:nvCxnSpPr>
        <p:spPr bwMode="auto">
          <a:xfrm flipV="1">
            <a:off x="5704023" y="2903625"/>
            <a:ext cx="179749" cy="2863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19"/>
          <p:cNvCxnSpPr>
            <a:cxnSpLocks noChangeShapeType="1"/>
            <a:stCxn id="24" idx="7"/>
            <a:endCxn id="10" idx="3"/>
          </p:cNvCxnSpPr>
          <p:nvPr/>
        </p:nvCxnSpPr>
        <p:spPr bwMode="auto">
          <a:xfrm flipV="1">
            <a:off x="4934432" y="2392147"/>
            <a:ext cx="360829" cy="26905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0"/>
          <p:cNvCxnSpPr>
            <a:cxnSpLocks noChangeShapeType="1"/>
            <a:stCxn id="11" idx="1"/>
            <a:endCxn id="10" idx="5"/>
          </p:cNvCxnSpPr>
          <p:nvPr/>
        </p:nvCxnSpPr>
        <p:spPr bwMode="auto">
          <a:xfrm flipH="1" flipV="1">
            <a:off x="5521611" y="2392147"/>
            <a:ext cx="362161" cy="26905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4661480" y="2622579"/>
            <a:ext cx="319554" cy="31967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25" name="Rectangle 22"/>
          <p:cNvSpPr>
            <a:spLocks noChangeAspect="1" noChangeArrowheads="1"/>
          </p:cNvSpPr>
          <p:nvPr/>
        </p:nvSpPr>
        <p:spPr bwMode="auto">
          <a:xfrm>
            <a:off x="4412494" y="3197992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23"/>
          <p:cNvSpPr>
            <a:spLocks noChangeAspect="1" noChangeArrowheads="1"/>
          </p:cNvSpPr>
          <p:nvPr/>
        </p:nvSpPr>
        <p:spPr bwMode="auto">
          <a:xfrm>
            <a:off x="4999674" y="3197992"/>
            <a:ext cx="230345" cy="230431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AutoShape 24"/>
          <p:cNvCxnSpPr>
            <a:cxnSpLocks noChangeShapeType="1"/>
            <a:stCxn id="26" idx="0"/>
            <a:endCxn id="24" idx="5"/>
          </p:cNvCxnSpPr>
          <p:nvPr/>
        </p:nvCxnSpPr>
        <p:spPr bwMode="auto">
          <a:xfrm rot="16200000" flipV="1">
            <a:off x="4873265" y="2956409"/>
            <a:ext cx="302554" cy="1806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5"/>
          <p:cNvCxnSpPr>
            <a:cxnSpLocks noChangeShapeType="1"/>
            <a:stCxn id="25" idx="0"/>
            <a:endCxn id="24" idx="3"/>
          </p:cNvCxnSpPr>
          <p:nvPr/>
        </p:nvCxnSpPr>
        <p:spPr bwMode="auto">
          <a:xfrm rot="5400000" flipH="1" flipV="1">
            <a:off x="4466695" y="2956410"/>
            <a:ext cx="302554" cy="1806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201994" y="4242829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7613281" y="4754004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5249494" y="4754004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5836869" y="5249304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35" name="Rectangle 34"/>
          <p:cNvSpPr>
            <a:spLocks noChangeAspect="1" noChangeArrowheads="1"/>
          </p:cNvSpPr>
          <p:nvPr/>
        </p:nvSpPr>
        <p:spPr bwMode="auto">
          <a:xfrm>
            <a:off x="5589219" y="5825567"/>
            <a:ext cx="230187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Rectangle 35"/>
          <p:cNvSpPr>
            <a:spLocks noChangeAspect="1" noChangeArrowheads="1"/>
          </p:cNvSpPr>
          <p:nvPr/>
        </p:nvSpPr>
        <p:spPr bwMode="auto">
          <a:xfrm>
            <a:off x="6175006" y="5825567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Rectangle 37"/>
          <p:cNvSpPr>
            <a:spLocks noChangeAspect="1" noChangeArrowheads="1"/>
          </p:cNvSpPr>
          <p:nvPr/>
        </p:nvSpPr>
        <p:spPr bwMode="auto">
          <a:xfrm>
            <a:off x="8145094" y="5293754"/>
            <a:ext cx="230187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AutoShape 38"/>
          <p:cNvCxnSpPr>
            <a:cxnSpLocks noChangeShapeType="1"/>
            <a:stCxn id="31" idx="3"/>
            <a:endCxn id="33" idx="7"/>
          </p:cNvCxnSpPr>
          <p:nvPr/>
        </p:nvCxnSpPr>
        <p:spPr bwMode="auto">
          <a:xfrm rot="5400000">
            <a:off x="5742515" y="4294525"/>
            <a:ext cx="285778" cy="7271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39"/>
          <p:cNvCxnSpPr>
            <a:cxnSpLocks noChangeShapeType="1"/>
            <a:stCxn id="32" idx="1"/>
            <a:endCxn id="31" idx="5"/>
          </p:cNvCxnSpPr>
          <p:nvPr/>
        </p:nvCxnSpPr>
        <p:spPr bwMode="auto">
          <a:xfrm rot="16200000" flipV="1">
            <a:off x="6924970" y="4065925"/>
            <a:ext cx="285778" cy="11843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40"/>
          <p:cNvCxnSpPr>
            <a:cxnSpLocks noChangeShapeType="1"/>
            <a:stCxn id="37" idx="0"/>
            <a:endCxn id="32" idx="5"/>
          </p:cNvCxnSpPr>
          <p:nvPr/>
        </p:nvCxnSpPr>
        <p:spPr bwMode="auto">
          <a:xfrm rot="16200000" flipV="1">
            <a:off x="7939896" y="4973462"/>
            <a:ext cx="266037" cy="3745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41"/>
          <p:cNvCxnSpPr>
            <a:cxnSpLocks noChangeShapeType="1"/>
            <a:stCxn id="51" idx="7"/>
            <a:endCxn id="32" idx="3"/>
          </p:cNvCxnSpPr>
          <p:nvPr/>
        </p:nvCxnSpPr>
        <p:spPr bwMode="auto">
          <a:xfrm flipV="1">
            <a:off x="7392619" y="5036579"/>
            <a:ext cx="26670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42"/>
          <p:cNvCxnSpPr>
            <a:cxnSpLocks noChangeShapeType="1"/>
            <a:stCxn id="36" idx="0"/>
            <a:endCxn id="34" idx="5"/>
          </p:cNvCxnSpPr>
          <p:nvPr/>
        </p:nvCxnSpPr>
        <p:spPr bwMode="auto">
          <a:xfrm flipH="1" flipV="1">
            <a:off x="6109919" y="5531879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AutoShape 43"/>
          <p:cNvCxnSpPr>
            <a:cxnSpLocks noChangeShapeType="1"/>
            <a:stCxn id="35" idx="0"/>
            <a:endCxn id="34" idx="3"/>
          </p:cNvCxnSpPr>
          <p:nvPr/>
        </p:nvCxnSpPr>
        <p:spPr bwMode="auto">
          <a:xfrm rot="5400000" flipH="1" flipV="1">
            <a:off x="5642797" y="5584533"/>
            <a:ext cx="302550" cy="179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44"/>
          <p:cNvCxnSpPr>
            <a:cxnSpLocks noChangeShapeType="1"/>
            <a:stCxn id="46" idx="7"/>
            <a:endCxn id="33" idx="3"/>
          </p:cNvCxnSpPr>
          <p:nvPr/>
        </p:nvCxnSpPr>
        <p:spPr bwMode="auto">
          <a:xfrm rot="5400000" flipH="1" flipV="1">
            <a:off x="4981076" y="4981119"/>
            <a:ext cx="268549" cy="36174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AutoShape 45"/>
          <p:cNvCxnSpPr>
            <a:cxnSpLocks noChangeShapeType="1"/>
            <a:stCxn id="34" idx="1"/>
            <a:endCxn id="33" idx="5"/>
          </p:cNvCxnSpPr>
          <p:nvPr/>
        </p:nvCxnSpPr>
        <p:spPr bwMode="auto">
          <a:xfrm rot="16200000" flipV="1">
            <a:off x="5568568" y="4981002"/>
            <a:ext cx="268549" cy="3619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46"/>
          <p:cNvSpPr>
            <a:spLocks noChangeArrowheads="1"/>
          </p:cNvSpPr>
          <p:nvPr/>
        </p:nvSpPr>
        <p:spPr bwMode="auto">
          <a:xfrm>
            <a:off x="4662119" y="5249304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47" name="Rectangle 47"/>
          <p:cNvSpPr>
            <a:spLocks noChangeAspect="1" noChangeArrowheads="1"/>
          </p:cNvSpPr>
          <p:nvPr/>
        </p:nvSpPr>
        <p:spPr bwMode="auto">
          <a:xfrm>
            <a:off x="4412881" y="5825567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Rectangle 48"/>
          <p:cNvSpPr>
            <a:spLocks noChangeAspect="1" noChangeArrowheads="1"/>
          </p:cNvSpPr>
          <p:nvPr/>
        </p:nvSpPr>
        <p:spPr bwMode="auto">
          <a:xfrm>
            <a:off x="5000256" y="5825567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AutoShape 49"/>
          <p:cNvCxnSpPr>
            <a:cxnSpLocks noChangeShapeType="1"/>
            <a:stCxn id="48" idx="0"/>
            <a:endCxn id="46" idx="5"/>
          </p:cNvCxnSpPr>
          <p:nvPr/>
        </p:nvCxnSpPr>
        <p:spPr bwMode="auto">
          <a:xfrm rot="16200000" flipV="1">
            <a:off x="4873639" y="5583855"/>
            <a:ext cx="302550" cy="1808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50"/>
          <p:cNvCxnSpPr>
            <a:cxnSpLocks noChangeShapeType="1"/>
            <a:stCxn id="47" idx="0"/>
            <a:endCxn id="46" idx="3"/>
          </p:cNvCxnSpPr>
          <p:nvPr/>
        </p:nvCxnSpPr>
        <p:spPr bwMode="auto">
          <a:xfrm rot="5400000" flipH="1" flipV="1">
            <a:off x="4467136" y="5583856"/>
            <a:ext cx="302550" cy="1808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Rectangle 52"/>
          <p:cNvSpPr>
            <a:spLocks noChangeAspect="1" noChangeArrowheads="1"/>
          </p:cNvSpPr>
          <p:nvPr/>
        </p:nvSpPr>
        <p:spPr bwMode="auto">
          <a:xfrm>
            <a:off x="6871919" y="5825567"/>
            <a:ext cx="230187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Rectangle 53"/>
          <p:cNvSpPr>
            <a:spLocks noChangeAspect="1" noChangeArrowheads="1"/>
          </p:cNvSpPr>
          <p:nvPr/>
        </p:nvSpPr>
        <p:spPr bwMode="auto">
          <a:xfrm>
            <a:off x="7457706" y="5825567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AutoShape 54"/>
          <p:cNvCxnSpPr>
            <a:cxnSpLocks noChangeShapeType="1"/>
            <a:stCxn id="53" idx="0"/>
            <a:endCxn id="51" idx="5"/>
          </p:cNvCxnSpPr>
          <p:nvPr/>
        </p:nvCxnSpPr>
        <p:spPr bwMode="auto">
          <a:xfrm rot="16200000" flipV="1">
            <a:off x="7332163" y="5584136"/>
            <a:ext cx="302550" cy="180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5" name="AutoShape 55"/>
          <p:cNvCxnSpPr>
            <a:cxnSpLocks noChangeShapeType="1"/>
            <a:stCxn id="52" idx="0"/>
            <a:endCxn id="51" idx="3"/>
          </p:cNvCxnSpPr>
          <p:nvPr/>
        </p:nvCxnSpPr>
        <p:spPr bwMode="auto">
          <a:xfrm rot="5400000" flipH="1" flipV="1">
            <a:off x="6925497" y="5584533"/>
            <a:ext cx="302550" cy="179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Text Box 57"/>
          <p:cNvSpPr txBox="1">
            <a:spLocks noChangeArrowheads="1"/>
          </p:cNvSpPr>
          <p:nvPr/>
        </p:nvSpPr>
        <p:spPr bwMode="auto">
          <a:xfrm>
            <a:off x="6559184" y="2242565"/>
            <a:ext cx="28405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z</a:t>
            </a:r>
          </a:p>
        </p:txBody>
      </p:sp>
      <p:sp>
        <p:nvSpPr>
          <p:cNvPr id="57" name="Text Box 58"/>
          <p:cNvSpPr txBox="1">
            <a:spLocks noChangeArrowheads="1"/>
          </p:cNvSpPr>
          <p:nvPr/>
        </p:nvSpPr>
        <p:spPr bwMode="auto">
          <a:xfrm>
            <a:off x="6862449" y="5004829"/>
            <a:ext cx="28405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z</a:t>
            </a:r>
          </a:p>
        </p:txBody>
      </p:sp>
      <p:sp>
        <p:nvSpPr>
          <p:cNvPr id="77" name="위쪽 화살표 68"/>
          <p:cNvSpPr>
            <a:spLocks noChangeArrowheads="1"/>
          </p:cNvSpPr>
          <p:nvPr/>
        </p:nvSpPr>
        <p:spPr bwMode="auto">
          <a:xfrm rot="10800000">
            <a:off x="6201994" y="3599887"/>
            <a:ext cx="381000" cy="471486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Oval 51"/>
          <p:cNvSpPr>
            <a:spLocks noChangeArrowheads="1"/>
          </p:cNvSpPr>
          <p:nvPr/>
        </p:nvSpPr>
        <p:spPr bwMode="auto">
          <a:xfrm>
            <a:off x="7119569" y="5249304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6855812" y="3421149"/>
            <a:ext cx="1708353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insertion node</a:t>
            </a:r>
          </a:p>
        </p:txBody>
      </p:sp>
      <p:sp>
        <p:nvSpPr>
          <p:cNvPr id="59" name="자유형 58"/>
          <p:cNvSpPr/>
          <p:nvPr/>
        </p:nvSpPr>
        <p:spPr bwMode="auto">
          <a:xfrm>
            <a:off x="7026654" y="2782416"/>
            <a:ext cx="811987" cy="724205"/>
          </a:xfrm>
          <a:custGeom>
            <a:avLst/>
            <a:gdLst>
              <a:gd name="connsiteX0" fmla="*/ 0 w 811987"/>
              <a:gd name="connsiteY0" fmla="*/ 0 h 724205"/>
              <a:gd name="connsiteX1" fmla="*/ 541324 w 811987"/>
              <a:gd name="connsiteY1" fmla="*/ 219456 h 724205"/>
              <a:gd name="connsiteX2" fmla="*/ 811987 w 811987"/>
              <a:gd name="connsiteY2" fmla="*/ 724205 h 7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1987" h="724205">
                <a:moveTo>
                  <a:pt x="0" y="0"/>
                </a:moveTo>
                <a:cubicBezTo>
                  <a:pt x="202996" y="49377"/>
                  <a:pt x="405993" y="98755"/>
                  <a:pt x="541324" y="219456"/>
                </a:cubicBezTo>
                <a:cubicBezTo>
                  <a:pt x="676655" y="340157"/>
                  <a:pt x="744321" y="532181"/>
                  <a:pt x="811987" y="724205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0" name="Freeform 26"/>
          <p:cNvSpPr>
            <a:spLocks/>
          </p:cNvSpPr>
          <p:nvPr/>
        </p:nvSpPr>
        <p:spPr bwMode="auto">
          <a:xfrm>
            <a:off x="6158495" y="2775633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 algn="ctr"/>
            <a:endParaRPr lang="ko-KR" altLang="en-US" sz="1800">
              <a:latin typeface="맑은 고딕" pitchFamily="50" charset="-127"/>
            </a:endParaRPr>
          </a:p>
        </p:txBody>
      </p:sp>
      <p:sp>
        <p:nvSpPr>
          <p:cNvPr id="61" name="Text Box 27"/>
          <p:cNvSpPr txBox="1">
            <a:spLocks noChangeArrowheads="1"/>
          </p:cNvSpPr>
          <p:nvPr/>
        </p:nvSpPr>
        <p:spPr bwMode="auto">
          <a:xfrm>
            <a:off x="6434818" y="3153457"/>
            <a:ext cx="115608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last node</a:t>
            </a:r>
          </a:p>
        </p:txBody>
      </p:sp>
      <p:sp>
        <p:nvSpPr>
          <p:cNvPr id="62" name="Freeform 26"/>
          <p:cNvSpPr>
            <a:spLocks/>
          </p:cNvSpPr>
          <p:nvPr/>
        </p:nvSpPr>
        <p:spPr bwMode="auto">
          <a:xfrm>
            <a:off x="7466981" y="5504022"/>
            <a:ext cx="678113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 algn="ctr"/>
            <a:endParaRPr lang="ko-KR" altLang="en-US" sz="1800">
              <a:latin typeface="맑은 고딕" pitchFamily="50" charset="-127"/>
            </a:endParaRP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7671012" y="5888998"/>
            <a:ext cx="115608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last node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Upheap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14776" cy="4643470"/>
          </a:xfrm>
        </p:spPr>
        <p:txBody>
          <a:bodyPr/>
          <a:lstStyle/>
          <a:p>
            <a:pPr latinLnBrk="0"/>
            <a:r>
              <a:rPr lang="ko-KR" altLang="en-US" sz="2000" dirty="0">
                <a:ea typeface="맑은 고딕" pitchFamily="50" charset="-127"/>
              </a:rPr>
              <a:t>새로운 키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000" dirty="0">
                <a:ea typeface="맑은 고딕" pitchFamily="50" charset="-127"/>
              </a:rPr>
              <a:t>가 삽입된 후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b="1" dirty="0" err="1">
                <a:ea typeface="맑은 고딕" pitchFamily="50" charset="-127"/>
              </a:rPr>
              <a:t>힙순서</a:t>
            </a:r>
            <a:r>
              <a:rPr lang="ko-KR" altLang="en-US" sz="2000" b="1" dirty="0">
                <a:ea typeface="맑은 고딕" pitchFamily="50" charset="-127"/>
              </a:rPr>
              <a:t> 속성</a:t>
            </a:r>
            <a:r>
              <a:rPr lang="ko-KR" altLang="en-US" sz="2000" dirty="0">
                <a:ea typeface="맑은 고딕" pitchFamily="50" charset="-127"/>
              </a:rPr>
              <a:t>이 위배될 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있다</a:t>
            </a:r>
            <a:endParaRPr lang="en-US" altLang="ko-KR" sz="2000" dirty="0">
              <a:ea typeface="맑은 고딕" pitchFamily="50" charset="-127"/>
            </a:endParaRPr>
          </a:p>
          <a:p>
            <a:pPr latinLnBrk="0"/>
            <a:r>
              <a:rPr lang="ko-KR" altLang="en-US" sz="2000" dirty="0">
                <a:ea typeface="맑은 고딕" pitchFamily="50" charset="-127"/>
              </a:rPr>
              <a:t>알고리즘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upheap</a:t>
            </a:r>
            <a:r>
              <a:rPr lang="ko-KR" altLang="en-US" sz="2000" dirty="0">
                <a:ea typeface="맑은 고딕" pitchFamily="50" charset="-127"/>
              </a:rPr>
              <a:t>은 </a:t>
            </a:r>
            <a:r>
              <a:rPr lang="ko-KR" altLang="en-US" sz="2000" dirty="0" err="1">
                <a:ea typeface="맑은 고딕" pitchFamily="50" charset="-127"/>
              </a:rPr>
              <a:t>삽입노드로부터</a:t>
            </a:r>
            <a:r>
              <a:rPr lang="ko-KR" altLang="en-US" sz="2000" dirty="0">
                <a:ea typeface="맑은 고딕" pitchFamily="50" charset="-127"/>
              </a:rPr>
              <a:t> 상향 경로를 따라가며 키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000" dirty="0">
                <a:ea typeface="맑은 고딕" pitchFamily="50" charset="-127"/>
              </a:rPr>
              <a:t>를 교환함으로써 </a:t>
            </a:r>
            <a:r>
              <a:rPr lang="ko-KR" altLang="en-US" sz="2000" dirty="0" err="1">
                <a:ea typeface="맑은 고딕" pitchFamily="50" charset="-127"/>
              </a:rPr>
              <a:t>힙순서</a:t>
            </a:r>
            <a:r>
              <a:rPr lang="ko-KR" altLang="en-US" sz="2000" dirty="0">
                <a:ea typeface="맑은 고딕" pitchFamily="50" charset="-127"/>
              </a:rPr>
              <a:t> 속성을 복구</a:t>
            </a:r>
            <a:endParaRPr lang="en-US" altLang="ko-KR" sz="2000" dirty="0">
              <a:ea typeface="맑은 고딕" pitchFamily="50" charset="-127"/>
            </a:endParaRPr>
          </a:p>
          <a:p>
            <a:pPr latinLnBrk="0"/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upheap</a:t>
            </a:r>
            <a:r>
              <a:rPr lang="ko-KR" altLang="en-US" sz="2000" dirty="0">
                <a:ea typeface="맑은 고딕" pitchFamily="50" charset="-127"/>
              </a:rPr>
              <a:t>은 키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000" dirty="0">
                <a:ea typeface="맑은 고딕" pitchFamily="50" charset="-127"/>
              </a:rPr>
              <a:t>가 루트에</a:t>
            </a:r>
            <a:r>
              <a:rPr lang="en-US" altLang="ko-KR" sz="2000" dirty="0">
                <a:ea typeface="맑은 고딕" pitchFamily="50" charset="-127"/>
              </a:rPr>
              <a:t>,</a:t>
            </a:r>
            <a:r>
              <a:rPr lang="ko-KR" altLang="en-US" sz="2000" dirty="0">
                <a:ea typeface="맑은 고딕" pitchFamily="50" charset="-127"/>
              </a:rPr>
              <a:t> 또는 부모의 키가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000" dirty="0">
                <a:ea typeface="맑은 고딕" pitchFamily="50" charset="-127"/>
              </a:rPr>
              <a:t>보다 작거나 같은 노드에 도달하면 정지</a:t>
            </a:r>
            <a:endParaRPr lang="en-US" altLang="ko-KR" sz="2000" dirty="0">
              <a:ea typeface="맑은 고딕" pitchFamily="50" charset="-127"/>
            </a:endParaRPr>
          </a:p>
          <a:p>
            <a:pPr latinLnBrk="0"/>
            <a:r>
              <a:rPr lang="ko-KR" altLang="en-US" sz="2000" dirty="0" err="1">
                <a:ea typeface="맑은 고딕" pitchFamily="50" charset="-127"/>
              </a:rPr>
              <a:t>힙의</a:t>
            </a:r>
            <a:r>
              <a:rPr lang="ko-KR" altLang="en-US" sz="2000" dirty="0">
                <a:ea typeface="맑은 고딕" pitchFamily="50" charset="-127"/>
              </a:rPr>
              <a:t> 높이는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ko-KR" altLang="en-US" sz="2000" dirty="0">
                <a:ea typeface="맑은 고딕" pitchFamily="50" charset="-127"/>
              </a:rPr>
              <a:t>이므로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upheap</a:t>
            </a:r>
            <a:r>
              <a:rPr lang="ko-KR" altLang="en-US" sz="2000" dirty="0">
                <a:ea typeface="맑은 고딕" pitchFamily="50" charset="-127"/>
              </a:rPr>
              <a:t>은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시간에 수행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357950" y="164305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769238" y="2154225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5405450" y="215422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5992825" y="264952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11" name="Rectangle 8"/>
          <p:cNvSpPr>
            <a:spLocks noChangeAspect="1" noChangeArrowheads="1"/>
          </p:cNvSpPr>
          <p:nvPr/>
        </p:nvSpPr>
        <p:spPr bwMode="auto">
          <a:xfrm>
            <a:off x="5745175" y="3225788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9"/>
          <p:cNvSpPr>
            <a:spLocks noChangeAspect="1" noChangeArrowheads="1"/>
          </p:cNvSpPr>
          <p:nvPr/>
        </p:nvSpPr>
        <p:spPr bwMode="auto">
          <a:xfrm>
            <a:off x="6330963" y="3225788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spect="1" noChangeArrowheads="1"/>
          </p:cNvSpPr>
          <p:nvPr/>
        </p:nvSpPr>
        <p:spPr bwMode="auto">
          <a:xfrm>
            <a:off x="8301050" y="2693975"/>
            <a:ext cx="230188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AutoShape 11"/>
          <p:cNvCxnSpPr>
            <a:cxnSpLocks noChangeShapeType="1"/>
            <a:stCxn id="7" idx="3"/>
            <a:endCxn id="9" idx="7"/>
          </p:cNvCxnSpPr>
          <p:nvPr/>
        </p:nvCxnSpPr>
        <p:spPr bwMode="auto">
          <a:xfrm flipH="1">
            <a:off x="5678500" y="192403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2"/>
          <p:cNvCxnSpPr>
            <a:cxnSpLocks noChangeShapeType="1"/>
            <a:stCxn id="8" idx="1"/>
            <a:endCxn id="7" idx="5"/>
          </p:cNvCxnSpPr>
          <p:nvPr/>
        </p:nvCxnSpPr>
        <p:spPr bwMode="auto">
          <a:xfrm flipH="1" flipV="1">
            <a:off x="6631000" y="1925625"/>
            <a:ext cx="11842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/>
          <p:cNvCxnSpPr>
            <a:cxnSpLocks noChangeShapeType="1"/>
            <a:stCxn id="13" idx="0"/>
            <a:endCxn id="8" idx="5"/>
          </p:cNvCxnSpPr>
          <p:nvPr/>
        </p:nvCxnSpPr>
        <p:spPr bwMode="auto">
          <a:xfrm flipH="1" flipV="1">
            <a:off x="8042288" y="2446325"/>
            <a:ext cx="374650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/>
          <p:cNvCxnSpPr>
            <a:cxnSpLocks noChangeShapeType="1"/>
            <a:stCxn id="27" idx="7"/>
            <a:endCxn id="8" idx="3"/>
          </p:cNvCxnSpPr>
          <p:nvPr/>
        </p:nvCxnSpPr>
        <p:spPr bwMode="auto">
          <a:xfrm flipV="1">
            <a:off x="7548575" y="2446325"/>
            <a:ext cx="266700" cy="23177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8" name="AutoShape 15"/>
          <p:cNvCxnSpPr>
            <a:cxnSpLocks noChangeShapeType="1"/>
            <a:stCxn id="12" idx="0"/>
            <a:endCxn id="10" idx="5"/>
          </p:cNvCxnSpPr>
          <p:nvPr/>
        </p:nvCxnSpPr>
        <p:spPr bwMode="auto">
          <a:xfrm flipH="1" flipV="1">
            <a:off x="6265875" y="293210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/>
          <p:cNvCxnSpPr>
            <a:cxnSpLocks noChangeShapeType="1"/>
            <a:stCxn id="11" idx="0"/>
            <a:endCxn id="10" idx="3"/>
          </p:cNvCxnSpPr>
          <p:nvPr/>
        </p:nvCxnSpPr>
        <p:spPr bwMode="auto">
          <a:xfrm flipV="1">
            <a:off x="5861063" y="293210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/>
          <p:cNvCxnSpPr>
            <a:cxnSpLocks noChangeShapeType="1"/>
            <a:stCxn id="22" idx="7"/>
            <a:endCxn id="9" idx="3"/>
          </p:cNvCxnSpPr>
          <p:nvPr/>
        </p:nvCxnSpPr>
        <p:spPr bwMode="auto">
          <a:xfrm flipV="1">
            <a:off x="5091125" y="2436800"/>
            <a:ext cx="360363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/>
          <p:cNvCxnSpPr>
            <a:cxnSpLocks noChangeShapeType="1"/>
            <a:stCxn id="10" idx="1"/>
            <a:endCxn id="9" idx="5"/>
          </p:cNvCxnSpPr>
          <p:nvPr/>
        </p:nvCxnSpPr>
        <p:spPr bwMode="auto">
          <a:xfrm flipH="1" flipV="1">
            <a:off x="5678500" y="2436800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4818075" y="264952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23" name="Rectangle 20"/>
          <p:cNvSpPr>
            <a:spLocks noChangeAspect="1" noChangeArrowheads="1"/>
          </p:cNvSpPr>
          <p:nvPr/>
        </p:nvSpPr>
        <p:spPr bwMode="auto">
          <a:xfrm>
            <a:off x="4568838" y="3225788"/>
            <a:ext cx="230187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Rectangle 21"/>
          <p:cNvSpPr>
            <a:spLocks noChangeAspect="1" noChangeArrowheads="1"/>
          </p:cNvSpPr>
          <p:nvPr/>
        </p:nvSpPr>
        <p:spPr bwMode="auto">
          <a:xfrm>
            <a:off x="5156213" y="3225788"/>
            <a:ext cx="230187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AutoShape 22"/>
          <p:cNvCxnSpPr>
            <a:cxnSpLocks noChangeShapeType="1"/>
            <a:stCxn id="24" idx="0"/>
            <a:endCxn id="22" idx="5"/>
          </p:cNvCxnSpPr>
          <p:nvPr/>
        </p:nvCxnSpPr>
        <p:spPr bwMode="auto">
          <a:xfrm flipH="1" flipV="1">
            <a:off x="5091125" y="293210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3"/>
          <p:cNvCxnSpPr>
            <a:cxnSpLocks noChangeShapeType="1"/>
            <a:stCxn id="23" idx="0"/>
            <a:endCxn id="22" idx="3"/>
          </p:cNvCxnSpPr>
          <p:nvPr/>
        </p:nvCxnSpPr>
        <p:spPr bwMode="auto">
          <a:xfrm flipV="1">
            <a:off x="4684725" y="2932100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7275525" y="264952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28" name="Rectangle 25"/>
          <p:cNvSpPr>
            <a:spLocks noChangeAspect="1" noChangeArrowheads="1"/>
          </p:cNvSpPr>
          <p:nvPr/>
        </p:nvSpPr>
        <p:spPr bwMode="auto">
          <a:xfrm>
            <a:off x="7027875" y="3225788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26"/>
          <p:cNvSpPr>
            <a:spLocks noChangeAspect="1" noChangeArrowheads="1"/>
          </p:cNvSpPr>
          <p:nvPr/>
        </p:nvSpPr>
        <p:spPr bwMode="auto">
          <a:xfrm>
            <a:off x="7613663" y="3225788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AutoShape 27"/>
          <p:cNvCxnSpPr>
            <a:cxnSpLocks noChangeShapeType="1"/>
            <a:stCxn id="29" idx="0"/>
            <a:endCxn id="27" idx="5"/>
          </p:cNvCxnSpPr>
          <p:nvPr/>
        </p:nvCxnSpPr>
        <p:spPr bwMode="auto">
          <a:xfrm flipH="1" flipV="1">
            <a:off x="7548575" y="2941625"/>
            <a:ext cx="180975" cy="274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28"/>
          <p:cNvCxnSpPr>
            <a:cxnSpLocks noChangeShapeType="1"/>
            <a:stCxn id="28" idx="0"/>
            <a:endCxn id="27" idx="3"/>
          </p:cNvCxnSpPr>
          <p:nvPr/>
        </p:nvCxnSpPr>
        <p:spPr bwMode="auto">
          <a:xfrm flipV="1">
            <a:off x="7143763" y="2941625"/>
            <a:ext cx="179387" cy="274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7018405" y="2405050"/>
            <a:ext cx="28405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z</a:t>
            </a:r>
          </a:p>
        </p:txBody>
      </p: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6357950" y="4286256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auto">
          <a:xfrm>
            <a:off x="7769238" y="4797431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auto">
          <a:xfrm>
            <a:off x="5405450" y="4797431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5992825" y="5292731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37" name="Rectangle 34"/>
          <p:cNvSpPr>
            <a:spLocks noChangeAspect="1" noChangeArrowheads="1"/>
          </p:cNvSpPr>
          <p:nvPr/>
        </p:nvSpPr>
        <p:spPr bwMode="auto">
          <a:xfrm>
            <a:off x="5745175" y="586899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35"/>
          <p:cNvSpPr>
            <a:spLocks noChangeAspect="1" noChangeArrowheads="1"/>
          </p:cNvSpPr>
          <p:nvPr/>
        </p:nvSpPr>
        <p:spPr bwMode="auto">
          <a:xfrm>
            <a:off x="6330963" y="586899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Rectangle 36"/>
          <p:cNvSpPr>
            <a:spLocks noChangeAspect="1" noChangeArrowheads="1"/>
          </p:cNvSpPr>
          <p:nvPr/>
        </p:nvSpPr>
        <p:spPr bwMode="auto">
          <a:xfrm>
            <a:off x="8301050" y="5337181"/>
            <a:ext cx="230188" cy="23177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AutoShape 37"/>
          <p:cNvCxnSpPr>
            <a:cxnSpLocks noChangeShapeType="1"/>
            <a:stCxn id="33" idx="3"/>
            <a:endCxn id="35" idx="7"/>
          </p:cNvCxnSpPr>
          <p:nvPr/>
        </p:nvCxnSpPr>
        <p:spPr bwMode="auto">
          <a:xfrm flipH="1">
            <a:off x="5678500" y="4578356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/>
          <p:cNvCxnSpPr>
            <a:cxnSpLocks noChangeShapeType="1"/>
            <a:stCxn id="34" idx="1"/>
            <a:endCxn id="33" idx="5"/>
          </p:cNvCxnSpPr>
          <p:nvPr/>
        </p:nvCxnSpPr>
        <p:spPr bwMode="auto">
          <a:xfrm flipH="1" flipV="1">
            <a:off x="6631000" y="4578356"/>
            <a:ext cx="1184275" cy="24765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42" name="AutoShape 39"/>
          <p:cNvCxnSpPr>
            <a:cxnSpLocks noChangeShapeType="1"/>
            <a:stCxn id="39" idx="0"/>
            <a:endCxn id="34" idx="5"/>
          </p:cNvCxnSpPr>
          <p:nvPr/>
        </p:nvCxnSpPr>
        <p:spPr bwMode="auto">
          <a:xfrm rot="16200000" flipV="1">
            <a:off x="8095852" y="5016889"/>
            <a:ext cx="266037" cy="3745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AutoShape 40"/>
          <p:cNvCxnSpPr>
            <a:cxnSpLocks noChangeShapeType="1"/>
            <a:stCxn id="53" idx="7"/>
            <a:endCxn id="34" idx="3"/>
          </p:cNvCxnSpPr>
          <p:nvPr/>
        </p:nvCxnSpPr>
        <p:spPr bwMode="auto">
          <a:xfrm flipV="1">
            <a:off x="7548575" y="5089531"/>
            <a:ext cx="266700" cy="23177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44" name="AutoShape 41"/>
          <p:cNvCxnSpPr>
            <a:cxnSpLocks noChangeShapeType="1"/>
            <a:stCxn id="38" idx="0"/>
            <a:endCxn id="36" idx="5"/>
          </p:cNvCxnSpPr>
          <p:nvPr/>
        </p:nvCxnSpPr>
        <p:spPr bwMode="auto">
          <a:xfrm flipH="1" flipV="1">
            <a:off x="6265875" y="5575306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AutoShape 42"/>
          <p:cNvCxnSpPr>
            <a:cxnSpLocks noChangeShapeType="1"/>
            <a:stCxn id="37" idx="0"/>
            <a:endCxn id="36" idx="3"/>
          </p:cNvCxnSpPr>
          <p:nvPr/>
        </p:nvCxnSpPr>
        <p:spPr bwMode="auto">
          <a:xfrm flipV="1">
            <a:off x="5861063" y="5575306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43"/>
          <p:cNvCxnSpPr>
            <a:cxnSpLocks noChangeShapeType="1"/>
            <a:stCxn id="48" idx="7"/>
            <a:endCxn id="35" idx="3"/>
          </p:cNvCxnSpPr>
          <p:nvPr/>
        </p:nvCxnSpPr>
        <p:spPr bwMode="auto">
          <a:xfrm flipV="1">
            <a:off x="5091125" y="5080006"/>
            <a:ext cx="360363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44"/>
          <p:cNvCxnSpPr>
            <a:cxnSpLocks noChangeShapeType="1"/>
            <a:stCxn id="36" idx="1"/>
            <a:endCxn id="35" idx="5"/>
          </p:cNvCxnSpPr>
          <p:nvPr/>
        </p:nvCxnSpPr>
        <p:spPr bwMode="auto">
          <a:xfrm flipH="1" flipV="1">
            <a:off x="5678500" y="5080006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45"/>
          <p:cNvSpPr>
            <a:spLocks noChangeArrowheads="1"/>
          </p:cNvSpPr>
          <p:nvPr/>
        </p:nvSpPr>
        <p:spPr bwMode="auto">
          <a:xfrm>
            <a:off x="4818075" y="5292731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49" name="Rectangle 46"/>
          <p:cNvSpPr>
            <a:spLocks noChangeAspect="1" noChangeArrowheads="1"/>
          </p:cNvSpPr>
          <p:nvPr/>
        </p:nvSpPr>
        <p:spPr bwMode="auto">
          <a:xfrm>
            <a:off x="4568838" y="5868994"/>
            <a:ext cx="230187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Rectangle 47"/>
          <p:cNvSpPr>
            <a:spLocks noChangeAspect="1" noChangeArrowheads="1"/>
          </p:cNvSpPr>
          <p:nvPr/>
        </p:nvSpPr>
        <p:spPr bwMode="auto">
          <a:xfrm>
            <a:off x="5156213" y="5868994"/>
            <a:ext cx="230187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" name="AutoShape 48"/>
          <p:cNvCxnSpPr>
            <a:cxnSpLocks noChangeShapeType="1"/>
            <a:stCxn id="50" idx="0"/>
            <a:endCxn id="48" idx="5"/>
          </p:cNvCxnSpPr>
          <p:nvPr/>
        </p:nvCxnSpPr>
        <p:spPr bwMode="auto">
          <a:xfrm flipH="1" flipV="1">
            <a:off x="5091125" y="5575306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/>
          <p:cNvCxnSpPr>
            <a:cxnSpLocks noChangeShapeType="1"/>
            <a:stCxn id="49" idx="0"/>
            <a:endCxn id="48" idx="3"/>
          </p:cNvCxnSpPr>
          <p:nvPr/>
        </p:nvCxnSpPr>
        <p:spPr bwMode="auto">
          <a:xfrm flipV="1">
            <a:off x="4684725" y="5575306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Oval 50"/>
          <p:cNvSpPr>
            <a:spLocks noChangeArrowheads="1"/>
          </p:cNvSpPr>
          <p:nvPr/>
        </p:nvSpPr>
        <p:spPr bwMode="auto">
          <a:xfrm>
            <a:off x="7275525" y="5292731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sp>
        <p:nvSpPr>
          <p:cNvPr id="54" name="Rectangle 51"/>
          <p:cNvSpPr>
            <a:spLocks noChangeAspect="1" noChangeArrowheads="1"/>
          </p:cNvSpPr>
          <p:nvPr/>
        </p:nvSpPr>
        <p:spPr bwMode="auto">
          <a:xfrm>
            <a:off x="7027875" y="5868994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Rectangle 52"/>
          <p:cNvSpPr>
            <a:spLocks noChangeAspect="1" noChangeArrowheads="1"/>
          </p:cNvSpPr>
          <p:nvPr/>
        </p:nvSpPr>
        <p:spPr bwMode="auto">
          <a:xfrm>
            <a:off x="7613663" y="5868994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AutoShape 53"/>
          <p:cNvCxnSpPr>
            <a:cxnSpLocks noChangeShapeType="1"/>
            <a:stCxn id="55" idx="0"/>
            <a:endCxn id="53" idx="5"/>
          </p:cNvCxnSpPr>
          <p:nvPr/>
        </p:nvCxnSpPr>
        <p:spPr bwMode="auto">
          <a:xfrm flipH="1" flipV="1">
            <a:off x="7548575" y="5584831"/>
            <a:ext cx="180975" cy="274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AutoShape 54"/>
          <p:cNvCxnSpPr>
            <a:cxnSpLocks noChangeShapeType="1"/>
            <a:stCxn id="54" idx="0"/>
            <a:endCxn id="53" idx="3"/>
          </p:cNvCxnSpPr>
          <p:nvPr/>
        </p:nvCxnSpPr>
        <p:spPr bwMode="auto">
          <a:xfrm flipV="1">
            <a:off x="7143763" y="5584831"/>
            <a:ext cx="179387" cy="274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7018405" y="5048256"/>
            <a:ext cx="28405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i="1">
                <a:latin typeface="Times New Roman" pitchFamily="18" charset="0"/>
                <a:ea typeface="맑은 고딕" pitchFamily="50" charset="-127"/>
              </a:rPr>
              <a:t>z</a:t>
            </a:r>
          </a:p>
        </p:txBody>
      </p:sp>
      <p:cxnSp>
        <p:nvCxnSpPr>
          <p:cNvPr id="59" name="AutoShape 58"/>
          <p:cNvCxnSpPr>
            <a:cxnSpLocks noChangeShapeType="1"/>
            <a:stCxn id="34" idx="0"/>
            <a:endCxn id="33" idx="7"/>
          </p:cNvCxnSpPr>
          <p:nvPr/>
        </p:nvCxnSpPr>
        <p:spPr bwMode="auto">
          <a:xfrm rot="5400000" flipH="1">
            <a:off x="7047719" y="3896525"/>
            <a:ext cx="465137" cy="1298575"/>
          </a:xfrm>
          <a:prstGeom prst="curvedConnector3">
            <a:avLst>
              <a:gd name="adj1" fmla="val 125597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" name="AutoShape 60"/>
          <p:cNvCxnSpPr>
            <a:cxnSpLocks noChangeShapeType="1"/>
            <a:stCxn id="8" idx="2"/>
            <a:endCxn id="27" idx="0"/>
          </p:cNvCxnSpPr>
          <p:nvPr/>
        </p:nvCxnSpPr>
        <p:spPr bwMode="auto">
          <a:xfrm rot="10800000" flipV="1">
            <a:off x="7435863" y="2314563"/>
            <a:ext cx="314325" cy="315912"/>
          </a:xfrm>
          <a:prstGeom prst="curvedConnector2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62" name="위쪽 화살표 68"/>
          <p:cNvSpPr>
            <a:spLocks noChangeArrowheads="1"/>
          </p:cNvSpPr>
          <p:nvPr/>
        </p:nvSpPr>
        <p:spPr bwMode="auto">
          <a:xfrm rot="10800000">
            <a:off x="6357950" y="3643314"/>
            <a:ext cx="381000" cy="471486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Picture 12" descr="C:\Documents and Settings\kook\Local Settings\Temporary Internet Files\Content.IE5\UFN9XQ5L\MC9002177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481889" cy="1798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755576" y="1628800"/>
            <a:ext cx="7704856" cy="2862322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힙 삽입 알고리즘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64" name="내용 개체 틀 2"/>
          <p:cNvSpPr>
            <a:spLocks noGrp="1"/>
          </p:cNvSpPr>
          <p:nvPr>
            <p:ph idx="1"/>
          </p:nvPr>
        </p:nvSpPr>
        <p:spPr>
          <a:xfrm>
            <a:off x="755576" y="1628800"/>
            <a:ext cx="3852428" cy="2862322"/>
          </a:xfrm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976438" algn="l"/>
                <a:tab pos="2333625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insertItem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976438" algn="l"/>
                <a:tab pos="2333625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key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, node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last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976438" algn="l"/>
                <a:tab pos="2333625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none</a:t>
            </a:r>
            <a:endParaRPr lang="en-US" altLang="ko-KR" sz="2000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976438" algn="l"/>
                <a:tab pos="2333625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advanceLast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 node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expandExternal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upHeap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</p:txBody>
      </p:sp>
      <p:sp>
        <p:nvSpPr>
          <p:cNvPr id="65" name="내용 개체 틀 2"/>
          <p:cNvSpPr txBox="1">
            <a:spLocks/>
          </p:cNvSpPr>
          <p:nvPr/>
        </p:nvSpPr>
        <p:spPr>
          <a:xfrm>
            <a:off x="4608004" y="1628800"/>
            <a:ext cx="3852428" cy="2862322"/>
          </a:xfrm>
          <a:prstGeom prst="rect">
            <a:avLst/>
          </a:prstGeom>
          <a:ln w="9525"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2333625" algn="l"/>
                <a:tab pos="2690813" algn="l"/>
              </a:tabLst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Alg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upHeap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9875" algn="l"/>
                <a:tab pos="539750" algn="l"/>
                <a:tab pos="896938" algn="l"/>
                <a:tab pos="1254125" algn="l"/>
                <a:tab pos="2333625" algn="l"/>
                <a:tab pos="2690813" algn="l"/>
              </a:tabLst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input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node </a:t>
            </a: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2333625" algn="l"/>
                <a:tab pos="2690813" algn="l"/>
              </a:tabLst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none</a:t>
            </a:r>
            <a:endParaRPr lang="en-US" altLang="ko-KR" sz="2000" b="1" i="1" dirty="0">
              <a:latin typeface="Times New Roman" pitchFamily="18" charset="0"/>
              <a:cs typeface="Times New Roman" pitchFamily="18" charset="0"/>
            </a:endParaRP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9875" algn="l"/>
                <a:tab pos="539750" algn="l"/>
                <a:tab pos="896938" algn="l"/>
                <a:tab pos="1254125" algn="l"/>
                <a:tab pos="2333625" algn="l"/>
                <a:tab pos="2690813" algn="l"/>
              </a:tabLst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2333625" algn="l"/>
                <a:tab pos="26908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</a:t>
            </a:r>
            <a:r>
              <a:rPr kumimoji="0" lang="en-US" altLang="ko-KR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isRoot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2333625" algn="l"/>
                <a:tab pos="269081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2333625" algn="l"/>
                <a:tab pos="2690813" algn="l"/>
              </a:tabLst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</a:t>
            </a: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key</a:t>
            </a:r>
            <a:r>
              <a:rPr kumimoji="0" lang="en-US" altLang="ko-KR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/>
              </a:rPr>
              <a:t>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2333625" algn="l"/>
                <a:tab pos="269081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2333625" algn="l"/>
                <a:tab pos="2690813" algn="l"/>
              </a:tabLst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3. </a:t>
            </a:r>
            <a:r>
              <a:rPr kumimoji="0" lang="en-US" altLang="ko-KR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swapElements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lvl="0" algn="l" fontAlgn="auto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2333625" algn="l"/>
                <a:tab pos="2690813" algn="l"/>
              </a:tabLst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4. </a:t>
            </a:r>
            <a:r>
              <a:rPr kumimoji="0" lang="en-US" altLang="ko-KR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upHeap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755576" y="4491122"/>
            <a:ext cx="7704856" cy="882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2pPr>
            <a:lvl3pPr marL="11430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1800">
                <a:solidFill>
                  <a:schemeClr val="tx1"/>
                </a:solidFill>
                <a:latin typeface="맑은 고딕" pitchFamily="50" charset="-127"/>
              </a:defRPr>
            </a:lvl3pPr>
            <a:lvl4pPr marL="16002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맑은 고딕" pitchFamily="50" charset="-127"/>
              </a:defRPr>
            </a:lvl4pPr>
            <a:lvl5pPr marL="20574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ko-KR" altLang="en-US" sz="2000" dirty="0">
                <a:ea typeface="맑은 고딕" pitchFamily="50" charset="-127"/>
              </a:rPr>
              <a:t>알고리즘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ko-KR" altLang="en-US" sz="2000" dirty="0">
                <a:ea typeface="맑은 고딕" pitchFamily="50" charset="-127"/>
              </a:rPr>
              <a:t>과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upHeap</a:t>
            </a:r>
            <a:r>
              <a:rPr lang="ko-KR" altLang="en-US" sz="2000" dirty="0">
                <a:ea typeface="맑은 고딕" pitchFamily="50" charset="-127"/>
              </a:rPr>
              <a:t>의 작업 대상 </a:t>
            </a:r>
            <a:r>
              <a:rPr lang="ko-KR" altLang="en-US" sz="2000" dirty="0" err="1">
                <a:ea typeface="맑은 고딕" pitchFamily="50" charset="-127"/>
              </a:rPr>
              <a:t>힙은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ko-KR" altLang="en-US" sz="2000" b="1" dirty="0">
                <a:ea typeface="맑은 고딕" pitchFamily="50" charset="-127"/>
              </a:rPr>
              <a:t>일반</a:t>
            </a:r>
            <a:r>
              <a:rPr lang="en-US" altLang="ko-KR" sz="2000" dirty="0">
                <a:ea typeface="맑은 고딕" pitchFamily="50" charset="-127"/>
              </a:rPr>
              <a:t>(generic)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ea typeface="맑은 고딕" pitchFamily="50" charset="-127"/>
              </a:rPr>
              <a:t>힙</a:t>
            </a:r>
            <a:endParaRPr lang="en-US" altLang="ko-KR" sz="2000" dirty="0"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삽입</a:t>
            </a:r>
            <a:r>
              <a:rPr lang="en-US" altLang="ko-KR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힙과 힙 정렬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628800"/>
            <a:ext cx="3744416" cy="4261567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expandExternal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{linked}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external node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none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내용 개체 틀 2"/>
          <p:cNvSpPr txBox="1">
            <a:spLocks/>
          </p:cNvSpPr>
          <p:nvPr/>
        </p:nvSpPr>
        <p:spPr bwMode="auto">
          <a:xfrm>
            <a:off x="4644008" y="1628800"/>
            <a:ext cx="381642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22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expandExternal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(z)</a:t>
            </a:r>
            <a:endParaRPr lang="en-US" altLang="ko-KR" sz="2200" b="1" i="1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35" name="위쪽 화살표 68"/>
          <p:cNvSpPr>
            <a:spLocks noChangeArrowheads="1"/>
          </p:cNvSpPr>
          <p:nvPr/>
        </p:nvSpPr>
        <p:spPr bwMode="auto">
          <a:xfrm rot="5400000">
            <a:off x="6361720" y="2988568"/>
            <a:ext cx="381000" cy="685800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 anchorCtr="0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AutoShape 47"/>
          <p:cNvCxnSpPr>
            <a:cxnSpLocks noChangeShapeType="1"/>
          </p:cNvCxnSpPr>
          <p:nvPr/>
        </p:nvCxnSpPr>
        <p:spPr bwMode="auto">
          <a:xfrm rot="5400000" flipH="1" flipV="1">
            <a:off x="7885117" y="2864028"/>
            <a:ext cx="268549" cy="3617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" name="AutoShape 45"/>
          <p:cNvCxnSpPr>
            <a:cxnSpLocks noChangeShapeType="1"/>
            <a:stCxn id="44" idx="0"/>
            <a:endCxn id="45" idx="5"/>
          </p:cNvCxnSpPr>
          <p:nvPr/>
        </p:nvCxnSpPr>
        <p:spPr bwMode="auto">
          <a:xfrm rot="16200000" flipV="1">
            <a:off x="7801117" y="3464749"/>
            <a:ext cx="302351" cy="202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" name="AutoShape 46"/>
          <p:cNvCxnSpPr>
            <a:cxnSpLocks noChangeShapeType="1"/>
            <a:stCxn id="46" idx="0"/>
            <a:endCxn id="45" idx="3"/>
          </p:cNvCxnSpPr>
          <p:nvPr/>
        </p:nvCxnSpPr>
        <p:spPr bwMode="auto">
          <a:xfrm rot="5400000" flipH="1" flipV="1">
            <a:off x="7399312" y="3491911"/>
            <a:ext cx="302351" cy="147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Rectangle 61"/>
          <p:cNvSpPr>
            <a:spLocks noChangeAspect="1" noChangeArrowheads="1"/>
          </p:cNvSpPr>
          <p:nvPr/>
        </p:nvSpPr>
        <p:spPr bwMode="auto">
          <a:xfrm>
            <a:off x="7937511" y="3717032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45" name="Oval 37"/>
          <p:cNvSpPr>
            <a:spLocks noChangeArrowheads="1"/>
          </p:cNvSpPr>
          <p:nvPr/>
        </p:nvSpPr>
        <p:spPr bwMode="auto">
          <a:xfrm>
            <a:off x="7577471" y="314096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0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46" name="Rectangle 38"/>
          <p:cNvSpPr>
            <a:spLocks noChangeAspect="1" noChangeArrowheads="1"/>
          </p:cNvSpPr>
          <p:nvPr/>
        </p:nvSpPr>
        <p:spPr bwMode="auto">
          <a:xfrm>
            <a:off x="7361447" y="3717032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47" name="Text Box 69"/>
          <p:cNvSpPr txBox="1">
            <a:spLocks noChangeArrowheads="1"/>
          </p:cNvSpPr>
          <p:nvPr/>
        </p:nvSpPr>
        <p:spPr bwMode="auto">
          <a:xfrm>
            <a:off x="7577472" y="2780928"/>
            <a:ext cx="28803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z</a:t>
            </a:r>
          </a:p>
        </p:txBody>
      </p:sp>
      <p:cxnSp>
        <p:nvCxnSpPr>
          <p:cNvPr id="49" name="AutoShape 47"/>
          <p:cNvCxnSpPr>
            <a:cxnSpLocks noChangeShapeType="1"/>
            <a:stCxn id="55" idx="0"/>
          </p:cNvCxnSpPr>
          <p:nvPr/>
        </p:nvCxnSpPr>
        <p:spPr bwMode="auto">
          <a:xfrm rot="5400000" flipH="1" flipV="1">
            <a:off x="5367164" y="2874876"/>
            <a:ext cx="288032" cy="3881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5" name="Rectangle 61"/>
          <p:cNvSpPr>
            <a:spLocks noChangeAspect="1" noChangeArrowheads="1"/>
          </p:cNvSpPr>
          <p:nvPr/>
        </p:nvSpPr>
        <p:spPr bwMode="auto">
          <a:xfrm>
            <a:off x="5201208" y="3212976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lang="ko-KR" altLang="ko-KR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 Box 69"/>
          <p:cNvSpPr txBox="1">
            <a:spLocks noChangeArrowheads="1"/>
          </p:cNvSpPr>
          <p:nvPr/>
        </p:nvSpPr>
        <p:spPr bwMode="auto">
          <a:xfrm>
            <a:off x="5129200" y="2852936"/>
            <a:ext cx="28803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482280945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7020</TotalTime>
  <Words>3198</Words>
  <Application>Microsoft Office PowerPoint</Application>
  <PresentationFormat>화면 슬라이드 쇼(4:3)</PresentationFormat>
  <Paragraphs>936</Paragraphs>
  <Slides>44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2" baseType="lpstr">
      <vt:lpstr>굴림</vt:lpstr>
      <vt:lpstr>맑은 고딕</vt:lpstr>
      <vt:lpstr>Symbol</vt:lpstr>
      <vt:lpstr>Tahoma</vt:lpstr>
      <vt:lpstr>Times New Roman</vt:lpstr>
      <vt:lpstr>Wingdings</vt:lpstr>
      <vt:lpstr>lecture</vt:lpstr>
      <vt:lpstr>Clip</vt:lpstr>
      <vt:lpstr>힙과 힙 정렬</vt:lpstr>
      <vt:lpstr>Outline</vt:lpstr>
      <vt:lpstr>힙</vt:lpstr>
      <vt:lpstr>힙의 높이</vt:lpstr>
      <vt:lpstr>힙과 우선순위 큐</vt:lpstr>
      <vt:lpstr>힙에 삽입</vt:lpstr>
      <vt:lpstr>Upheap</vt:lpstr>
      <vt:lpstr>힙 삽입 알고리즘</vt:lpstr>
      <vt:lpstr>삽입 (conti.)</vt:lpstr>
      <vt:lpstr>힙으로부터 삭제</vt:lpstr>
      <vt:lpstr>Downheap</vt:lpstr>
      <vt:lpstr>힙 삭제 알고리즘</vt:lpstr>
      <vt:lpstr>삭제 (conti.)</vt:lpstr>
      <vt:lpstr>마지막 노드 갱신</vt:lpstr>
      <vt:lpstr>배열에 기초한 힙 구현</vt:lpstr>
      <vt:lpstr>성능 요약</vt:lpstr>
      <vt:lpstr>힙 정렬</vt:lpstr>
      <vt:lpstr>힙 정렬 개선</vt:lpstr>
      <vt:lpstr>제자리 힙 정렬</vt:lpstr>
      <vt:lpstr>제자리 힙 정렬 알고리즘</vt:lpstr>
      <vt:lpstr>제자리 힙 정렬 (conti.)</vt:lpstr>
      <vt:lpstr>제자리 힙 정렬 (conti.)</vt:lpstr>
      <vt:lpstr>제자리 힙 정렬 예</vt:lpstr>
      <vt:lpstr>제자리 힙 정렬 예 (conti.)</vt:lpstr>
      <vt:lpstr>제자리 힙 정렬 예 (conti.)</vt:lpstr>
      <vt:lpstr>제자리 힙 정렬 예 (conti.)</vt:lpstr>
      <vt:lpstr>제자리 힙 정렬 예 (conti.)</vt:lpstr>
      <vt:lpstr>제자리 힙 정렬 예 (conti.)</vt:lpstr>
      <vt:lpstr>제자리 힙 정렬 예 (conti.)</vt:lpstr>
      <vt:lpstr>상향식 힙생성</vt:lpstr>
      <vt:lpstr>convertToCompleteBinaryTree</vt:lpstr>
      <vt:lpstr>상향식 힙생성 (conti.)</vt:lpstr>
      <vt:lpstr>두 개의 힙을 합병</vt:lpstr>
      <vt:lpstr>“상향식”이라 불리는 이유?</vt:lpstr>
      <vt:lpstr>상향식 힙생성 예</vt:lpstr>
      <vt:lpstr>상향식 힙생성 예 (conti.)</vt:lpstr>
      <vt:lpstr>상향식 힙생성 예 (conti.)</vt:lpstr>
      <vt:lpstr>상향식 힙생성 예 (conti.)</vt:lpstr>
      <vt:lpstr>상향식 힙생성 예 (conti.)</vt:lpstr>
      <vt:lpstr>비재귀적 상향식 힙생성</vt:lpstr>
      <vt:lpstr>분석</vt:lpstr>
      <vt:lpstr>응용문제: 힙의 마지막 노드</vt:lpstr>
      <vt:lpstr>해결</vt:lpstr>
      <vt:lpstr>해결 (conti.)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</dc:creator>
  <cp:lastModifiedBy>user</cp:lastModifiedBy>
  <cp:revision>384</cp:revision>
  <dcterms:created xsi:type="dcterms:W3CDTF">2009-07-21T09:46:05Z</dcterms:created>
  <dcterms:modified xsi:type="dcterms:W3CDTF">2021-07-05T18:36:13Z</dcterms:modified>
</cp:coreProperties>
</file>