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CCDEF0-64FB-468E-86CE-5FE167F68148}">
  <a:tblStyle styleId="{51CCDEF0-64FB-468E-86CE-5FE167F681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434" autoAdjust="0"/>
  </p:normalViewPr>
  <p:slideViewPr>
    <p:cSldViewPr snapToGrid="0">
      <p:cViewPr varScale="1">
        <p:scale>
          <a:sx n="70" d="100"/>
          <a:sy n="70" d="100"/>
        </p:scale>
        <p:origin x="1810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안녕하세요 </a:t>
            </a:r>
            <a:r>
              <a:rPr lang="en-US" altLang="ko-KR" dirty="0"/>
              <a:t>12</a:t>
            </a:r>
            <a:r>
              <a:rPr lang="ko-KR" altLang="en-US" dirty="0"/>
              <a:t>조 발표를 맡은 김세연</a:t>
            </a:r>
            <a:r>
              <a:rPr lang="en-US" altLang="ko-KR" dirty="0"/>
              <a:t>, </a:t>
            </a:r>
            <a:r>
              <a:rPr lang="ko-KR" altLang="en-US" dirty="0"/>
              <a:t>김진이입니다</a:t>
            </a:r>
            <a:r>
              <a:rPr lang="en-US" altLang="ko-KR" dirty="0"/>
              <a:t>. </a:t>
            </a:r>
            <a:r>
              <a:rPr lang="ko-KR" altLang="en-US" dirty="0"/>
              <a:t>지금부터 저희 프로젝트의 최종 발표를 시작하겠습니다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e45a7ea5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e45a7ea5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원하는 아이디를 입력하고 중복체크를 누르면 데이터베이스 상에 중복되는 아이디가 있는지 확인한 뒤 사용 가능 여부를 토스트 메시지로 알려줍니다</a:t>
            </a:r>
            <a:r>
              <a:rPr lang="en-US" altLang="ko-KR" dirty="0"/>
              <a:t>. </a:t>
            </a:r>
            <a:r>
              <a:rPr lang="ko-KR" altLang="en-US" dirty="0"/>
              <a:t>비밀번호 입력 후 재확인을 위해 다시 입력한 뒤 원하는 닉네임까지 입력하고 회원가입을 누르면 </a:t>
            </a:r>
            <a:r>
              <a:rPr lang="en-US" altLang="ko-KR" dirty="0" err="1"/>
              <a:t>Register.php</a:t>
            </a:r>
            <a:r>
              <a:rPr lang="ko-KR" altLang="en-US" dirty="0"/>
              <a:t>에 회원정보가 넘어가고</a:t>
            </a:r>
            <a:r>
              <a:rPr lang="en-US" altLang="ko-KR" dirty="0"/>
              <a:t>, </a:t>
            </a:r>
            <a:r>
              <a:rPr lang="ko-KR" altLang="en-US" dirty="0"/>
              <a:t>데이터베이스의 </a:t>
            </a:r>
            <a:r>
              <a:rPr lang="en-US" altLang="ko-KR" dirty="0" err="1"/>
              <a:t>userinfo</a:t>
            </a:r>
            <a:r>
              <a:rPr lang="en-US" altLang="ko-KR" dirty="0"/>
              <a:t> </a:t>
            </a:r>
            <a:r>
              <a:rPr lang="ko-KR" altLang="en-US" dirty="0"/>
              <a:t>테이블에 </a:t>
            </a:r>
            <a:r>
              <a:rPr lang="ko-KR" altLang="en-US" dirty="0" err="1"/>
              <a:t>튜플이</a:t>
            </a:r>
            <a:r>
              <a:rPr lang="ko-KR" altLang="en-US" dirty="0"/>
              <a:t> 한 줄 추가됩니다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초기화를 위해서 누적 수거 횟수와 누적걸음 수는 </a:t>
            </a:r>
            <a:r>
              <a:rPr lang="en-US" altLang="ko-KR" dirty="0"/>
              <a:t>0</a:t>
            </a:r>
            <a:r>
              <a:rPr lang="ko-KR" altLang="en-US" dirty="0"/>
              <a:t>으로 하고</a:t>
            </a:r>
            <a:r>
              <a:rPr lang="en-US" altLang="ko-KR" dirty="0"/>
              <a:t>, </a:t>
            </a:r>
            <a:r>
              <a:rPr lang="ko-KR" altLang="en-US" dirty="0"/>
              <a:t>최고 순위는 </a:t>
            </a:r>
            <a:r>
              <a:rPr lang="en-US" altLang="ko-KR" dirty="0"/>
              <a:t>999</a:t>
            </a:r>
            <a:r>
              <a:rPr lang="ko-KR" altLang="en-US" dirty="0"/>
              <a:t>로 저장되게 했습니다</a:t>
            </a:r>
            <a:r>
              <a:rPr lang="en-US" altLang="ko-KR" dirty="0"/>
              <a:t>. </a:t>
            </a:r>
            <a:r>
              <a:rPr lang="ko-KR" altLang="en-US" dirty="0"/>
              <a:t>회원가입 성공 시 토스트 메시지와 함께 </a:t>
            </a:r>
            <a:r>
              <a:rPr lang="en-US" altLang="ko-KR" dirty="0" err="1"/>
              <a:t>LoginActivity</a:t>
            </a:r>
            <a:r>
              <a:rPr lang="ko-KR" altLang="en-US" dirty="0"/>
              <a:t>로 넘어갑니다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e45a7ea5a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e45a7ea5a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LoginActivity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e45a7ea5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e45a7ea5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 err="1"/>
              <a:t>LoginActivity</a:t>
            </a:r>
            <a:r>
              <a:rPr lang="ko-KR" altLang="en-US" dirty="0"/>
              <a:t>에서는 </a:t>
            </a:r>
            <a:r>
              <a:rPr lang="en-US" altLang="ko-KR" dirty="0"/>
              <a:t>Login </a:t>
            </a:r>
            <a:r>
              <a:rPr lang="en-US" altLang="ko-KR" dirty="0" err="1"/>
              <a:t>php</a:t>
            </a:r>
            <a:r>
              <a:rPr lang="ko-KR" altLang="en-US" dirty="0"/>
              <a:t>파일에 대한 설명이 필요합니다</a:t>
            </a:r>
            <a:r>
              <a:rPr lang="en-US" altLang="ko-KR" dirty="0"/>
              <a:t>. </a:t>
            </a:r>
            <a:r>
              <a:rPr lang="ko-KR" altLang="en-US" dirty="0"/>
              <a:t>아이디와 비밀번호 입력 후 로그인 버튼을 누르면 </a:t>
            </a:r>
            <a:r>
              <a:rPr lang="en-US" altLang="ko-KR" dirty="0" err="1"/>
              <a:t>EditText</a:t>
            </a:r>
            <a:r>
              <a:rPr lang="ko-KR" altLang="en-US" dirty="0"/>
              <a:t>에 입력한 아이디와 비밀번호에 해당하는 회원이 데이터베이스에 존재하는지 확인합니다</a:t>
            </a:r>
            <a:r>
              <a:rPr lang="en-US" altLang="ko-KR" dirty="0"/>
              <a:t>. </a:t>
            </a:r>
            <a:r>
              <a:rPr lang="ko-KR" altLang="en-US" dirty="0"/>
              <a:t>존재할 경우 로그인 성공 토스트 메시지와 함께 </a:t>
            </a:r>
            <a:r>
              <a:rPr lang="en-US" altLang="ko-KR" dirty="0" err="1"/>
              <a:t>MainActivity</a:t>
            </a:r>
            <a:r>
              <a:rPr lang="ko-KR" altLang="en-US" dirty="0"/>
              <a:t>로 넘어가고</a:t>
            </a:r>
            <a:r>
              <a:rPr lang="en-US" altLang="ko-KR" dirty="0"/>
              <a:t>, </a:t>
            </a:r>
            <a:r>
              <a:rPr lang="ko-KR" altLang="en-US" dirty="0"/>
              <a:t>존재하지 않는 경우 로그인 실패 토스트 메시지가 뜹니다</a:t>
            </a:r>
            <a:r>
              <a:rPr lang="en-US" altLang="ko-KR" dirty="0"/>
              <a:t>. (</a:t>
            </a:r>
            <a:r>
              <a:rPr lang="ko-KR" altLang="en-US" dirty="0"/>
              <a:t>실패와 성공 보여주기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e45a7ea5a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e45a7ea5a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ManagementActivity</a:t>
            </a:r>
            <a:r>
              <a:rPr lang="ko-KR" altLang="en-US" dirty="0"/>
              <a:t>에 대해 설명하겠습니다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d883e088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d883e088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프로젝트 변동 사항 발표에서 회원 관리 기능을 추가했다고 말씀드렸는데요</a:t>
            </a:r>
            <a:r>
              <a:rPr lang="en-US" altLang="ko-KR" dirty="0"/>
              <a:t>, </a:t>
            </a:r>
            <a:r>
              <a:rPr lang="ko-KR" altLang="en-US" dirty="0"/>
              <a:t>그 기능과 관련된 액티비티입니다</a:t>
            </a:r>
            <a:r>
              <a:rPr lang="en-US" altLang="ko-KR" dirty="0"/>
              <a:t>. </a:t>
            </a:r>
            <a:r>
              <a:rPr lang="ko-KR" altLang="en-US" dirty="0"/>
              <a:t>회원관리 모드</a:t>
            </a:r>
            <a:r>
              <a:rPr lang="en-US" altLang="ko-KR" dirty="0"/>
              <a:t>, </a:t>
            </a:r>
            <a:r>
              <a:rPr lang="ko-KR" altLang="en-US" dirty="0"/>
              <a:t>즉 관리자 모드는 </a:t>
            </a:r>
            <a:r>
              <a:rPr lang="en-US" altLang="ko-KR" dirty="0" err="1"/>
              <a:t>LoginActivity</a:t>
            </a:r>
            <a:r>
              <a:rPr lang="ko-KR" altLang="en-US" dirty="0"/>
              <a:t>에서 특정 아이디와 비밀번호로 로그인하면 진입할 수 있습니다</a:t>
            </a:r>
            <a:r>
              <a:rPr lang="en-US" altLang="ko-KR" dirty="0"/>
              <a:t>. </a:t>
            </a:r>
            <a:r>
              <a:rPr lang="ko-KR" altLang="en-US" dirty="0"/>
              <a:t>저희는 아이디를 ‘</a:t>
            </a:r>
            <a:r>
              <a:rPr lang="en-US" altLang="ko-KR" dirty="0"/>
              <a:t>admin’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비밀번호를 ‘</a:t>
            </a:r>
            <a:r>
              <a:rPr lang="en-US" altLang="ko-KR" dirty="0"/>
              <a:t>1234’</a:t>
            </a:r>
            <a:r>
              <a:rPr lang="ko-KR" altLang="en-US" dirty="0"/>
              <a:t>로 설정했습니다</a:t>
            </a:r>
            <a:r>
              <a:rPr lang="en-US" altLang="ko-KR" dirty="0"/>
              <a:t>. </a:t>
            </a:r>
            <a:r>
              <a:rPr lang="ko-KR" altLang="en-US" dirty="0"/>
              <a:t>똑같이 로그인 버튼을 누르면 </a:t>
            </a:r>
            <a:r>
              <a:rPr lang="en-US" altLang="ko-KR" dirty="0" err="1"/>
              <a:t>managementActivity</a:t>
            </a:r>
            <a:r>
              <a:rPr lang="ko-KR" altLang="en-US" dirty="0"/>
              <a:t>로 이동합니다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안드로이드 스튜디오 내에서 데이터를 리스트화해서 출력하기 위해서는 </a:t>
            </a:r>
            <a:r>
              <a:rPr lang="en-US" altLang="ko-KR" dirty="0" err="1"/>
              <a:t>listView</a:t>
            </a:r>
            <a:r>
              <a:rPr lang="ko-KR" altLang="en-US" dirty="0"/>
              <a:t>를 사용하여 내림차순으로 출력해야 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그렇기 때문에 </a:t>
            </a:r>
            <a:r>
              <a:rPr lang="en-US" altLang="ko-KR" dirty="0" err="1"/>
              <a:t>listView</a:t>
            </a:r>
            <a:r>
              <a:rPr lang="ko-KR" altLang="en-US" dirty="0"/>
              <a:t>를 이용하여 순차적으로 출력을 하고 </a:t>
            </a:r>
            <a:r>
              <a:rPr lang="en-US" altLang="ko-KR" dirty="0" err="1"/>
              <a:t>listView</a:t>
            </a:r>
            <a:r>
              <a:rPr lang="en-US" altLang="ko-KR" dirty="0"/>
              <a:t> </a:t>
            </a:r>
            <a:r>
              <a:rPr lang="ko-KR" altLang="en-US" dirty="0"/>
              <a:t>내에 </a:t>
            </a:r>
            <a:r>
              <a:rPr lang="en-US" altLang="ko-KR" dirty="0" err="1"/>
              <a:t>id,password,name,userTotal</a:t>
            </a:r>
            <a:r>
              <a:rPr lang="ko-KR" altLang="en-US" dirty="0"/>
              <a:t>을 출력하기 위해서는 </a:t>
            </a:r>
            <a:r>
              <a:rPr lang="en-US" altLang="ko-KR" dirty="0" err="1"/>
              <a:t>userAdapter</a:t>
            </a:r>
            <a:r>
              <a:rPr lang="ko-KR" altLang="en-US" dirty="0"/>
              <a:t>의 기능을 이용하여 </a:t>
            </a:r>
            <a:r>
              <a:rPr lang="en-US" altLang="ko-KR" dirty="0" err="1"/>
              <a:t>php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ko-KR" altLang="en-US" dirty="0" err="1"/>
              <a:t>저장되어있는</a:t>
            </a:r>
            <a:r>
              <a:rPr lang="ko-KR" altLang="en-US" dirty="0"/>
              <a:t> 로그인 정보들을 가지고 옵니다</a:t>
            </a:r>
            <a:r>
              <a:rPr lang="en-US" altLang="ko-KR" dirty="0"/>
              <a:t>. </a:t>
            </a:r>
            <a:r>
              <a:rPr lang="ko-KR" altLang="en-US" dirty="0"/>
              <a:t>그 후에 가져온 </a:t>
            </a:r>
            <a:r>
              <a:rPr lang="en-US" altLang="ko-KR" dirty="0" err="1"/>
              <a:t>php</a:t>
            </a:r>
            <a:r>
              <a:rPr lang="en-US" altLang="ko-KR" dirty="0"/>
              <a:t> </a:t>
            </a:r>
            <a:r>
              <a:rPr lang="ko-KR" altLang="en-US" dirty="0"/>
              <a:t>데이터를 </a:t>
            </a:r>
            <a:r>
              <a:rPr lang="en-US" altLang="ko-KR" dirty="0"/>
              <a:t>User </a:t>
            </a:r>
            <a:r>
              <a:rPr lang="ko-KR" altLang="en-US" dirty="0"/>
              <a:t>클래스에 저장을 하여 </a:t>
            </a:r>
            <a:r>
              <a:rPr lang="en-US" altLang="ko-KR" dirty="0"/>
              <a:t>User</a:t>
            </a:r>
            <a:r>
              <a:rPr lang="ko-KR" altLang="en-US" dirty="0"/>
              <a:t>클래스로 이동시킨 큰 집합체들을 </a:t>
            </a:r>
            <a:r>
              <a:rPr lang="en-US" altLang="ko-KR" dirty="0" err="1"/>
              <a:t>listView</a:t>
            </a:r>
            <a:r>
              <a:rPr lang="ko-KR" altLang="en-US" dirty="0"/>
              <a:t>로 연결시켜 최종적으로 출력합니다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d883e088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d883e088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삭제 버튼을 누르면 데이터가 삭제되고 밑에 있던 데이터들이 한 칸 씩 올라옵니다</a:t>
            </a:r>
            <a:r>
              <a:rPr lang="en-US" altLang="ko-KR" dirty="0"/>
              <a:t>. </a:t>
            </a:r>
            <a:r>
              <a:rPr lang="ko-KR" altLang="en-US" dirty="0"/>
              <a:t>또 이 액티비티에서는 회원정보 중 아이디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별명</a:t>
            </a:r>
            <a:r>
              <a:rPr lang="en-US" altLang="ko-KR" dirty="0"/>
              <a:t>, </a:t>
            </a:r>
            <a:r>
              <a:rPr lang="ko-KR" altLang="en-US" dirty="0"/>
              <a:t>총점을 확인할 수 있습니다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45a7ea5a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e45a7ea5a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지금부터 </a:t>
            </a:r>
            <a:r>
              <a:rPr lang="en-US" dirty="0"/>
              <a:t>5</a:t>
            </a:r>
            <a:r>
              <a:rPr lang="ko-KR" altLang="en-US" dirty="0"/>
              <a:t>번째 모듈이면서 저희가 개발한 앱의 가장 핵심적인 기능들을 담고 있는 메인 액티비티에 대하여 설명하도록 하겠습니다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d883e0883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d883e0883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LoginActivity</a:t>
            </a:r>
            <a:r>
              <a:rPr lang="ko-KR" altLang="en-US" dirty="0"/>
              <a:t>에서 로그인에 성공한 경우 로그인에 성공하였다는 </a:t>
            </a:r>
            <a:r>
              <a:rPr lang="en-US" altLang="ko-KR" dirty="0"/>
              <a:t>Toast</a:t>
            </a:r>
            <a:r>
              <a:rPr lang="ko-KR" altLang="en-US" dirty="0"/>
              <a:t> 메시지가 발생합니다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 </a:t>
            </a:r>
            <a:r>
              <a:rPr lang="ko-KR" altLang="en-US" dirty="0" err="1"/>
              <a:t>걸음수를</a:t>
            </a:r>
            <a:r>
              <a:rPr lang="ko-KR" altLang="en-US" dirty="0"/>
              <a:t> 측정하기 위한 센서를 사용하기 위해서는 사용자로부터 신체활동정보 권한 </a:t>
            </a:r>
            <a:r>
              <a:rPr lang="ko-KR" altLang="en-US" dirty="0" err="1"/>
              <a:t>퍼미션을</a:t>
            </a:r>
            <a:r>
              <a:rPr lang="ko-KR" altLang="en-US" dirty="0"/>
              <a:t> 얻어야 하기 때문에 허용 여부를 묻는 팝업이 발생하도록 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MainActivity</a:t>
            </a:r>
            <a:r>
              <a:rPr lang="ko-KR" altLang="en-US" dirty="0"/>
              <a:t>가 하는 기능은 사용자의 실시간 위치를 표시해주고</a:t>
            </a:r>
            <a:r>
              <a:rPr lang="en-US" altLang="ko-KR" dirty="0"/>
              <a:t>, </a:t>
            </a:r>
            <a:r>
              <a:rPr lang="en-US" altLang="ko-KR" dirty="0" err="1"/>
              <a:t>MainActivity</a:t>
            </a:r>
            <a:r>
              <a:rPr lang="ko-KR" altLang="en-US" dirty="0"/>
              <a:t>에 진입했을 </a:t>
            </a:r>
            <a:r>
              <a:rPr lang="ko-KR" altLang="en-US" dirty="0" err="1"/>
              <a:t>떄</a:t>
            </a:r>
            <a:r>
              <a:rPr lang="ko-KR" altLang="en-US" dirty="0"/>
              <a:t> 사용자의 현재위치를 기준으로 쓰레기통의 위치를 알려주고</a:t>
            </a:r>
            <a:r>
              <a:rPr lang="en-US" altLang="ko-KR" dirty="0"/>
              <a:t>, </a:t>
            </a:r>
            <a:r>
              <a:rPr lang="ko-KR" altLang="en-US" dirty="0"/>
              <a:t>걸음 수를 측정하고</a:t>
            </a:r>
            <a:r>
              <a:rPr lang="en-US" altLang="ko-KR" dirty="0"/>
              <a:t>, </a:t>
            </a:r>
            <a:r>
              <a:rPr lang="ko-KR" altLang="en-US" dirty="0"/>
              <a:t>사용자가 정말 쓰레기통 부근까지 걸어갔는지 확인하는 것인데 이중에서 쓰레기통 표시 관련으로 뜨는 </a:t>
            </a:r>
            <a:r>
              <a:rPr lang="en-US" altLang="ko-KR" dirty="0"/>
              <a:t>toast</a:t>
            </a:r>
            <a:r>
              <a:rPr lang="ko-KR" altLang="en-US" dirty="0"/>
              <a:t>를 하나 설명하도록 하겠습니다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MainActivity</a:t>
            </a:r>
            <a:r>
              <a:rPr lang="ko-KR" altLang="en-US" dirty="0"/>
              <a:t>에 진입한 순간부터 현재위치를 추적하는 함수가 주기적으로 발생하는데 그 중에서도 최초 좌표를 기준으로</a:t>
            </a:r>
            <a:r>
              <a:rPr lang="en-US" altLang="ko-KR" dirty="0"/>
              <a:t> </a:t>
            </a:r>
            <a:r>
              <a:rPr lang="ko-KR" altLang="en-US" dirty="0"/>
              <a:t>가장 가까운 쓰레기통의 위치를 탐색합니다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쓰레기통의 위치를 찾는 데 성공했을 때 이를 알리기 위한 </a:t>
            </a:r>
            <a:r>
              <a:rPr lang="en-US" altLang="ko-KR" dirty="0"/>
              <a:t>Toast </a:t>
            </a:r>
            <a:r>
              <a:rPr lang="ko-KR" altLang="en-US" dirty="0"/>
              <a:t>메시지가 발생합니다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d883e088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d883e088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이제부터 </a:t>
            </a:r>
            <a:r>
              <a:rPr lang="en-US" altLang="ko-KR" dirty="0"/>
              <a:t>Activity</a:t>
            </a:r>
            <a:r>
              <a:rPr lang="ko-KR" altLang="en-US" dirty="0"/>
              <a:t>를 요소별로 나눠서 설명하도록 하겠습니다</a:t>
            </a:r>
            <a:r>
              <a:rPr lang="en-US" altLang="ko-KR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MainActivity</a:t>
            </a:r>
            <a:r>
              <a:rPr lang="ko-KR" altLang="en-US" dirty="0"/>
              <a:t>의 요소는 크게 </a:t>
            </a:r>
            <a:r>
              <a:rPr lang="en-US" altLang="ko-KR" dirty="0"/>
              <a:t>4</a:t>
            </a:r>
            <a:r>
              <a:rPr lang="ko-KR" altLang="en-US" dirty="0"/>
              <a:t>가지로 구분이 가능합니다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맵</a:t>
            </a:r>
            <a:r>
              <a:rPr lang="en-US" altLang="ko-KR" dirty="0"/>
              <a:t>, </a:t>
            </a:r>
            <a:r>
              <a:rPr lang="ko-KR" altLang="en-US" dirty="0"/>
              <a:t>별명</a:t>
            </a:r>
            <a:r>
              <a:rPr lang="en-US" altLang="ko-KR" dirty="0"/>
              <a:t>, </a:t>
            </a:r>
            <a:r>
              <a:rPr lang="ko-KR" altLang="en-US" dirty="0" err="1"/>
              <a:t>누적걸음수</a:t>
            </a:r>
            <a:r>
              <a:rPr lang="en-US" altLang="ko-KR" dirty="0"/>
              <a:t>, </a:t>
            </a:r>
            <a:r>
              <a:rPr lang="ko-KR" altLang="en-US" dirty="0" err="1"/>
              <a:t>수거완료버튼인데요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e45a7ea5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e45a7ea5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화면에서 가장 큰 비중을 차지하는 </a:t>
            </a:r>
            <a:r>
              <a:rPr lang="ko-KR" altLang="en-US" dirty="0" err="1"/>
              <a:t>맵부터</a:t>
            </a:r>
            <a:r>
              <a:rPr lang="ko-KR" altLang="en-US" dirty="0"/>
              <a:t> 설명해드리도록 하겠습니다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맵은</a:t>
            </a:r>
            <a:r>
              <a:rPr lang="ko-KR" altLang="en-US" dirty="0"/>
              <a:t> 지도</a:t>
            </a:r>
            <a:r>
              <a:rPr lang="en-US" altLang="ko-KR" dirty="0"/>
              <a:t>, </a:t>
            </a:r>
            <a:r>
              <a:rPr lang="ko-KR" altLang="en-US" dirty="0"/>
              <a:t>사용자의 현재 위치</a:t>
            </a:r>
            <a:r>
              <a:rPr lang="en-US" altLang="ko-KR" dirty="0"/>
              <a:t>, </a:t>
            </a:r>
            <a:r>
              <a:rPr lang="ko-KR" altLang="en-US" dirty="0"/>
              <a:t>쓰레기통 마커를 담고 있습니다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그림에서 노란색 박스가 쳐진 부분에 있는 파란색 원이 사용자의 현재 위치이고</a:t>
            </a:r>
            <a:r>
              <a:rPr lang="en-US" altLang="ko-KR" dirty="0"/>
              <a:t> </a:t>
            </a:r>
            <a:r>
              <a:rPr lang="ko-KR" altLang="en-US" dirty="0"/>
              <a:t>파란색 마커는 사용자의 현재위치에 가장 가까운 쓰레기통의 위치를 표시해줍니다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동적지도와 사용자 위치 추적</a:t>
            </a:r>
            <a:r>
              <a:rPr lang="en-US" altLang="ko-KR" dirty="0"/>
              <a:t>, </a:t>
            </a:r>
            <a:r>
              <a:rPr lang="ko-KR" altLang="en-US" dirty="0"/>
              <a:t>마커 표시는 </a:t>
            </a:r>
            <a:r>
              <a:rPr lang="ko-KR" altLang="en-US" dirty="0" err="1"/>
              <a:t>카카오맵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안드로이드 버전을 활용했으며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MainActivity</a:t>
            </a:r>
            <a:r>
              <a:rPr lang="ko-KR" altLang="en-US" dirty="0"/>
              <a:t>에 진입한 순간의 사용자의 위치를 기준으로 가장 가까운 쓰레기통의 위치는 </a:t>
            </a:r>
            <a:r>
              <a:rPr lang="en-US" altLang="ko-KR" dirty="0" err="1"/>
              <a:t>getCan.php</a:t>
            </a:r>
            <a:r>
              <a:rPr lang="ko-KR" altLang="en-US" dirty="0"/>
              <a:t>를 통한 데이터베이스와의 정보 전달을 통해 알 수 있게끔 구현했습니다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getCan.php</a:t>
            </a:r>
            <a:r>
              <a:rPr lang="ko-KR" altLang="en-US" dirty="0"/>
              <a:t>는 데이터베이스의 </a:t>
            </a:r>
            <a:r>
              <a:rPr lang="en-US" altLang="ko-KR" dirty="0" err="1"/>
              <a:t>trashcandata</a:t>
            </a:r>
            <a:r>
              <a:rPr lang="en-US" altLang="ko-KR" dirty="0"/>
              <a:t> </a:t>
            </a:r>
            <a:r>
              <a:rPr lang="ko-KR" altLang="en-US" dirty="0"/>
              <a:t>테이블과  연결되어 있으며</a:t>
            </a:r>
            <a:r>
              <a:rPr lang="en-US" altLang="ko-K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테이블은 공공</a:t>
            </a:r>
            <a:r>
              <a:rPr lang="en-US" altLang="ko-KR" dirty="0"/>
              <a:t>API</a:t>
            </a:r>
            <a:r>
              <a:rPr lang="ko-KR" altLang="en-US" dirty="0"/>
              <a:t>의 광진구 쓰레기통 위치 자료에 적힌 주소에 실제로 쓰레기통이 존재하는지 확인하고 직접 위도와 경도까지 조사한 총 </a:t>
            </a:r>
            <a:r>
              <a:rPr lang="en-US" altLang="ko-KR" dirty="0"/>
              <a:t>96</a:t>
            </a:r>
            <a:r>
              <a:rPr lang="ko-KR" altLang="en-US" dirty="0"/>
              <a:t>개의 </a:t>
            </a:r>
            <a:r>
              <a:rPr lang="ko-KR" altLang="en-US" dirty="0" err="1"/>
              <a:t>튜플들로</a:t>
            </a:r>
            <a:r>
              <a:rPr lang="ko-KR" altLang="en-US" dirty="0"/>
              <a:t> 구성되어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본격적인 발표 전 저희 프로젝트에 대해서 간단히 설명해 드리겠습니다</a:t>
            </a:r>
            <a:r>
              <a:rPr lang="en-US" altLang="ko-KR" dirty="0"/>
              <a:t>. </a:t>
            </a:r>
            <a:r>
              <a:rPr lang="ko-KR" altLang="en-US" dirty="0"/>
              <a:t>저희는 쓰레기통 위치 안내와 함께 쓰레기 수거 횟수와 </a:t>
            </a:r>
            <a:r>
              <a:rPr lang="ko-KR" altLang="en-US" dirty="0" err="1"/>
              <a:t>걸음수에</a:t>
            </a:r>
            <a:r>
              <a:rPr lang="ko-KR" altLang="en-US" dirty="0"/>
              <a:t> 따라 </a:t>
            </a:r>
            <a:r>
              <a:rPr lang="ko-KR" altLang="en-US" dirty="0" err="1"/>
              <a:t>사용자간의</a:t>
            </a:r>
            <a:r>
              <a:rPr lang="ko-KR" altLang="en-US" dirty="0"/>
              <a:t> 랭킹을 측정하여 환경과 건강 두 마리의 토끼를 잡는 앱을 개발하였습니다</a:t>
            </a:r>
            <a:r>
              <a:rPr lang="en-US" altLang="ko-KR" dirty="0"/>
              <a:t>. </a:t>
            </a:r>
            <a:r>
              <a:rPr lang="ko-KR" altLang="en-US" dirty="0"/>
              <a:t>이에 따라 앱 이름을 </a:t>
            </a:r>
            <a:r>
              <a:rPr lang="en-US" altLang="ko-KR" dirty="0"/>
              <a:t>Can</a:t>
            </a:r>
            <a:r>
              <a:rPr lang="ko-KR" altLang="en-US" dirty="0"/>
              <a:t>으로 지었는데</a:t>
            </a:r>
            <a:r>
              <a:rPr lang="en-US" altLang="ko-KR" dirty="0"/>
              <a:t>, </a:t>
            </a:r>
            <a:r>
              <a:rPr lang="ko-KR" altLang="en-US" dirty="0"/>
              <a:t>쓰레기통이라는 뜻의 </a:t>
            </a:r>
            <a:r>
              <a:rPr lang="en-US" altLang="ko-KR" dirty="0"/>
              <a:t>can</a:t>
            </a:r>
            <a:r>
              <a:rPr lang="ko-KR" altLang="en-US" dirty="0"/>
              <a:t>과 할 수 있다라는 뜻의 </a:t>
            </a:r>
            <a:r>
              <a:rPr lang="en-US" altLang="ko-KR" dirty="0"/>
              <a:t>can</a:t>
            </a:r>
            <a:r>
              <a:rPr lang="ko-KR" altLang="en-US" dirty="0"/>
              <a:t>의 이중적 의미를 담고 있습니다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 프로젝트는 </a:t>
            </a:r>
            <a:r>
              <a:rPr lang="en-US" altLang="ko-KR" dirty="0"/>
              <a:t>java</a:t>
            </a:r>
            <a:r>
              <a:rPr lang="ko-KR" altLang="en-US" dirty="0"/>
              <a:t>로 코드를 작성하였고</a:t>
            </a:r>
            <a:r>
              <a:rPr lang="en-US" altLang="ko-KR" dirty="0"/>
              <a:t>, Git</a:t>
            </a:r>
            <a:r>
              <a:rPr lang="ko-KR" altLang="en-US" dirty="0"/>
              <a:t>으로 버전관리와 협업을 진행하였습니다</a:t>
            </a:r>
            <a:r>
              <a:rPr lang="en-US" altLang="ko-KR" dirty="0"/>
              <a:t>. Android Studio</a:t>
            </a:r>
            <a:r>
              <a:rPr lang="ko-KR" altLang="en-US" dirty="0"/>
              <a:t>로 앱을 개발하였으며 </a:t>
            </a:r>
            <a:r>
              <a:rPr lang="en-US" altLang="ko-KR" dirty="0"/>
              <a:t>Figma</a:t>
            </a:r>
            <a:r>
              <a:rPr lang="ko-KR" altLang="en-US" dirty="0"/>
              <a:t>로 와이어프레임을 제작하고 앱을 디자인하였습니다</a:t>
            </a:r>
            <a:r>
              <a:rPr lang="en-US" altLang="ko-KR" dirty="0"/>
              <a:t>. </a:t>
            </a:r>
            <a:r>
              <a:rPr lang="ko-KR" altLang="en-US" dirty="0"/>
              <a:t>데이터베이스는 </a:t>
            </a:r>
            <a:r>
              <a:rPr lang="en-US" altLang="ko-KR" dirty="0"/>
              <a:t>MySQL</a:t>
            </a:r>
            <a:r>
              <a:rPr lang="ko-KR" altLang="en-US" dirty="0"/>
              <a:t>을 사용하였습니다</a:t>
            </a:r>
            <a:r>
              <a:rPr lang="en-US" altLang="ko-KR" dirty="0"/>
              <a:t>. FileZilla</a:t>
            </a:r>
            <a:r>
              <a:rPr lang="ko-KR" altLang="en-US" dirty="0"/>
              <a:t>는 서버관리를 위해 사용한 중요한 툴이었습니다</a:t>
            </a:r>
            <a:r>
              <a:rPr lang="en-US" altLang="ko-KR" dirty="0"/>
              <a:t>. </a:t>
            </a:r>
            <a:r>
              <a:rPr lang="en-US" altLang="ko-KR" dirty="0" err="1"/>
              <a:t>Php</a:t>
            </a:r>
            <a:r>
              <a:rPr lang="ko-KR" altLang="en-US" dirty="0"/>
              <a:t>파일을 공용으로 저장해서 </a:t>
            </a:r>
            <a:r>
              <a:rPr lang="en-US" altLang="ko-KR" dirty="0" err="1"/>
              <a:t>phpMyadmin</a:t>
            </a:r>
            <a:r>
              <a:rPr lang="ko-KR" altLang="en-US" dirty="0"/>
              <a:t>에 </a:t>
            </a:r>
            <a:r>
              <a:rPr lang="ko-KR" altLang="en-US" dirty="0" err="1"/>
              <a:t>송출시켜</a:t>
            </a:r>
            <a:r>
              <a:rPr lang="ko-KR" altLang="en-US" dirty="0"/>
              <a:t> 실시간으로 데이터를 사용할 수 있었습니다</a:t>
            </a:r>
            <a:r>
              <a:rPr lang="en-US" altLang="ko-KR" dirty="0"/>
              <a:t>. </a:t>
            </a:r>
            <a:r>
              <a:rPr lang="ko-KR" altLang="en-US" dirty="0"/>
              <a:t>쓰레기통 위치 정보를 얻기 위해 공공 </a:t>
            </a:r>
            <a:r>
              <a:rPr lang="en-US" altLang="ko-KR" dirty="0"/>
              <a:t>API</a:t>
            </a:r>
            <a:r>
              <a:rPr lang="ko-KR" altLang="en-US" dirty="0"/>
              <a:t>를 사용하였고</a:t>
            </a:r>
            <a:r>
              <a:rPr lang="en-US" altLang="ko-KR" dirty="0"/>
              <a:t>, </a:t>
            </a:r>
            <a:r>
              <a:rPr lang="ko-KR" altLang="en-US" dirty="0"/>
              <a:t>사용자와 쓰레기통 위치를 표시하기 위해 </a:t>
            </a:r>
            <a:r>
              <a:rPr lang="ko-KR" altLang="en-US" dirty="0" err="1"/>
              <a:t>카카오맵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사용하였습니다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752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e45a7ea5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e45a7ea5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이번에는 별명 출력 부분을 설명하겠습니다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로그인에 성공했을 때 </a:t>
            </a:r>
            <a:r>
              <a:rPr lang="en-US" altLang="ko-KR" dirty="0" err="1"/>
              <a:t>Login.php</a:t>
            </a:r>
            <a:r>
              <a:rPr lang="ko-KR" altLang="en-US" dirty="0"/>
              <a:t>는 입력된 </a:t>
            </a:r>
            <a:r>
              <a:rPr lang="en-US" altLang="ko-KR" dirty="0"/>
              <a:t>ID, </a:t>
            </a:r>
            <a:r>
              <a:rPr lang="ko-KR" altLang="en-US" dirty="0"/>
              <a:t>비번과 동일한 값을 갖는 사용자의 저장된 모든 정보들을 </a:t>
            </a:r>
            <a:r>
              <a:rPr lang="en-US" altLang="ko-KR" dirty="0" err="1"/>
              <a:t>LoginActivity</a:t>
            </a:r>
            <a:r>
              <a:rPr lang="ko-KR" altLang="en-US" dirty="0"/>
              <a:t>로 반환하고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LoginActivity</a:t>
            </a:r>
            <a:r>
              <a:rPr lang="ko-KR" altLang="en-US" dirty="0"/>
              <a:t>는 이를 다시 </a:t>
            </a:r>
            <a:r>
              <a:rPr lang="en-US" altLang="ko-KR" dirty="0" err="1"/>
              <a:t>MainActivity</a:t>
            </a:r>
            <a:r>
              <a:rPr lang="ko-KR" altLang="en-US" dirty="0"/>
              <a:t>로 전달합니다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이때 전달받은 것들 중에 사용자의 별명을 출력하도록 만들었습니다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d883e0883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d883e0883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누적 걸음 수는 사용자들의 순위를 내는 기준인 총점에 합산되는 요소 중 하나입니다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걸음 센서 이벤트가 발생할 때마다 걸음수가 </a:t>
            </a:r>
            <a:r>
              <a:rPr lang="en-US" altLang="ko-KR" dirty="0"/>
              <a:t>1</a:t>
            </a:r>
            <a:r>
              <a:rPr lang="ko-KR" altLang="en-US" dirty="0"/>
              <a:t>씩 증가하며 이를 실시간으로 사용자에게 보여줄 수 있도록 화면을 구성하였습니다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이전 페이지의 화면과 비교했을 때 걸음수가 증가한 것을 보실 수 있을 겁니다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하지만 폰 자체의 센서를 통해서 걸음 수를 측정하기 때문에 </a:t>
            </a:r>
            <a:r>
              <a:rPr lang="en-US" altLang="ko-KR" dirty="0"/>
              <a:t>step sensor</a:t>
            </a:r>
            <a:r>
              <a:rPr lang="ko-KR" altLang="en-US" dirty="0"/>
              <a:t>가 없는 기기에서 이 앱을 실행할 경우 걸음수가 측정이 되지 않을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경우에는 </a:t>
            </a:r>
            <a:r>
              <a:rPr lang="en-US" altLang="ko-KR" dirty="0"/>
              <a:t>step sensor</a:t>
            </a:r>
            <a:r>
              <a:rPr lang="ko-KR" altLang="en-US" dirty="0"/>
              <a:t>가 존재하지 않는다는 </a:t>
            </a:r>
            <a:r>
              <a:rPr lang="en-US" altLang="ko-KR" dirty="0"/>
              <a:t>toast </a:t>
            </a:r>
            <a:r>
              <a:rPr lang="ko-KR" altLang="en-US" dirty="0"/>
              <a:t>메시지를 띄울 수 있도록 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 캡쳐 화면에서 버튼의 색상과 사용자와 쓰레기통 마커 사이의 간격이 어떻게 변화하는지 잘 기억해주시길 바랍니다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d883e0883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d883e0883_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자 무엇이 </a:t>
            </a:r>
            <a:r>
              <a:rPr lang="ko-KR" altLang="en-US" dirty="0" err="1"/>
              <a:t>달라진게</a:t>
            </a:r>
            <a:r>
              <a:rPr lang="ko-KR" altLang="en-US" dirty="0"/>
              <a:t> 보이시나요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이전 화면과는 달리 사용자와 쓰레기통의 거리가 가까워졌고</a:t>
            </a:r>
            <a:r>
              <a:rPr lang="en-US" altLang="ko-KR" dirty="0"/>
              <a:t>, </a:t>
            </a:r>
            <a:r>
              <a:rPr lang="ko-KR" altLang="en-US" dirty="0"/>
              <a:t>또 버튼이 초록색으로 변한 것이 보이시나요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통해 어느 정도 수준으로 사용자와 쓰레기통이 가까워지면 버튼이 초록색으로 변한다는 사실을 추측하실 수 있을 겁니다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이는 랭킹을 올리기 위한 조작을 방지하기 위한 기능으로 사용자와 쓰레기통 사이의 거리가 </a:t>
            </a:r>
            <a:r>
              <a:rPr lang="en-US" altLang="ko-KR" dirty="0"/>
              <a:t>3m</a:t>
            </a:r>
            <a:r>
              <a:rPr lang="ko-KR" altLang="en-US" dirty="0"/>
              <a:t> 정도일 때만 활성화된 버튼을 눌러 데이터를 업데이트하고 다음 액티비티인 랭킹으로 이동합니다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이벤트는 색상이 다른 </a:t>
            </a:r>
            <a:r>
              <a:rPr lang="en-US" altLang="ko-KR" dirty="0"/>
              <a:t>2</a:t>
            </a:r>
            <a:r>
              <a:rPr lang="ko-KR" altLang="en-US" dirty="0"/>
              <a:t>개의 버튼을 완전히 동일한 위치에 두고 사용자와 쓰레기통의 위치가 가까워졌을 때 회색버튼을 </a:t>
            </a:r>
            <a:r>
              <a:rPr lang="en-US" altLang="ko-KR" dirty="0"/>
              <a:t>INVISIBLE, </a:t>
            </a:r>
            <a:r>
              <a:rPr lang="ko-KR" altLang="en-US" dirty="0"/>
              <a:t>초록버튼을 </a:t>
            </a:r>
            <a:r>
              <a:rPr lang="en-US" altLang="ko-KR" dirty="0"/>
              <a:t>VISIBLE</a:t>
            </a:r>
            <a:r>
              <a:rPr lang="ko-KR" altLang="en-US" dirty="0"/>
              <a:t>로 설정함으로써 구현했습니다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e45a7ea5a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e45a7ea5a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 모듈인 </a:t>
            </a:r>
            <a:r>
              <a:rPr lang="en-US" altLang="ko-KR" dirty="0" err="1"/>
              <a:t>RankingActivity</a:t>
            </a:r>
            <a:r>
              <a:rPr lang="ko-KR" altLang="en-US" dirty="0"/>
              <a:t>에 대한 설명을 시작하도록 하겠습니다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d883e088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d883e088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랭킹 액티비티의 화면은 크게 </a:t>
            </a:r>
            <a:r>
              <a:rPr lang="en-US" altLang="ko-KR" dirty="0"/>
              <a:t>2</a:t>
            </a:r>
            <a:r>
              <a:rPr lang="ko-KR" altLang="en-US" dirty="0"/>
              <a:t>가지로 나눌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사용자의 개인기록을 보여주는 상단부와 전체 서비스 가입자들 중 상위 </a:t>
            </a:r>
            <a:r>
              <a:rPr lang="en-US" altLang="ko-KR" dirty="0"/>
              <a:t>10</a:t>
            </a:r>
            <a:r>
              <a:rPr lang="ko-KR" altLang="en-US" dirty="0"/>
              <a:t>명의 별명을 보여주는 하단부입니다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e45a7ea5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e45a7ea5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상단부는 이전 페이지에서 말씀드렸듯이 사용자의 정보들로 구성되어 있는 부분입니다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별명</a:t>
            </a:r>
            <a:r>
              <a:rPr lang="en-US" altLang="ko-KR" dirty="0"/>
              <a:t>, </a:t>
            </a:r>
            <a:r>
              <a:rPr lang="ko-KR" altLang="en-US" dirty="0"/>
              <a:t>현재순위</a:t>
            </a:r>
            <a:r>
              <a:rPr lang="en-US" altLang="ko-KR" dirty="0"/>
              <a:t>, </a:t>
            </a:r>
            <a:r>
              <a:rPr lang="ko-KR" altLang="en-US" dirty="0"/>
              <a:t>최고순위</a:t>
            </a:r>
            <a:r>
              <a:rPr lang="en-US" altLang="ko-KR" dirty="0"/>
              <a:t>, </a:t>
            </a:r>
            <a:r>
              <a:rPr lang="ko-KR" altLang="en-US" dirty="0"/>
              <a:t>누적수거횟수</a:t>
            </a:r>
            <a:r>
              <a:rPr lang="en-US" altLang="ko-KR" dirty="0"/>
              <a:t>, </a:t>
            </a:r>
            <a:r>
              <a:rPr lang="ko-KR" altLang="en-US" dirty="0" err="1"/>
              <a:t>누적걸음수로</a:t>
            </a:r>
            <a:r>
              <a:rPr lang="ko-KR" altLang="en-US" dirty="0"/>
              <a:t> </a:t>
            </a:r>
            <a:r>
              <a:rPr lang="ko-KR" altLang="en-US" dirty="0" err="1"/>
              <a:t>이루어져있습니다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중 누적수거횟수와 </a:t>
            </a:r>
            <a:r>
              <a:rPr lang="ko-KR" altLang="en-US" dirty="0" err="1"/>
              <a:t>누적걸음수는</a:t>
            </a:r>
            <a:r>
              <a:rPr lang="ko-KR" altLang="en-US" dirty="0"/>
              <a:t> 가입시점으로부터 지금까지 누적된 값을 의미하며 </a:t>
            </a:r>
            <a:r>
              <a:rPr lang="en-US" altLang="ko-KR" dirty="0" err="1"/>
              <a:t>MainAcrtivity</a:t>
            </a:r>
            <a:r>
              <a:rPr lang="ko-KR" altLang="en-US" dirty="0"/>
              <a:t>에서 활성화된 수거완료 버튼을 눌렀을 때</a:t>
            </a:r>
            <a:r>
              <a:rPr lang="en-US" altLang="ko-KR" dirty="0"/>
              <a:t> </a:t>
            </a:r>
            <a:r>
              <a:rPr lang="ko-KR" altLang="en-US" dirty="0"/>
              <a:t>방금 측정을 완료한 오늘의 </a:t>
            </a:r>
            <a:r>
              <a:rPr lang="ko-KR" altLang="en-US" dirty="0" err="1"/>
              <a:t>누적걸음수를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하여 업데이트됩니다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업데이트 과정은 이렇습니다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방금 막 측정된 </a:t>
            </a:r>
            <a:r>
              <a:rPr lang="ko-KR" altLang="en-US" dirty="0" err="1"/>
              <a:t>누적걸음수는</a:t>
            </a:r>
            <a:r>
              <a:rPr lang="ko-KR" altLang="en-US" dirty="0"/>
              <a:t> </a:t>
            </a:r>
            <a:r>
              <a:rPr lang="en-US" altLang="ko-KR" dirty="0" err="1"/>
              <a:t>Update.php</a:t>
            </a:r>
            <a:r>
              <a:rPr lang="ko-KR" altLang="en-US" dirty="0"/>
              <a:t>에 전달되고</a:t>
            </a:r>
            <a:r>
              <a:rPr lang="en-US" altLang="ko-KR" dirty="0"/>
              <a:t>, </a:t>
            </a:r>
            <a:r>
              <a:rPr lang="en-US" altLang="ko-KR" dirty="0" err="1"/>
              <a:t>php</a:t>
            </a:r>
            <a:r>
              <a:rPr lang="en-US" altLang="ko-KR" dirty="0"/>
              <a:t> </a:t>
            </a:r>
            <a:r>
              <a:rPr lang="ko-KR" altLang="en-US" dirty="0"/>
              <a:t>파일은 데이터베이스로 접근해 기존의 데이터를 업데이트하게 되는 것입니다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캡쳐 화면을 예시로 들어보겠습니다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뉴라는 별명을 가진 사용자는 방금 막 가입한 회원으로 이번이 처음으로 앱을 사용하는 것입니다</a:t>
            </a:r>
            <a:r>
              <a:rPr lang="en-US" altLang="ko-KR" dirty="0"/>
              <a:t>. </a:t>
            </a:r>
            <a:r>
              <a:rPr lang="ko-KR" altLang="en-US" dirty="0"/>
              <a:t>그는 쓰레기를 버렸고 활성화된 버튼을 눌러 랭킹 액티비티로 넘어왔습니다</a:t>
            </a:r>
            <a:r>
              <a:rPr lang="en-US" altLang="ko-KR" dirty="0"/>
              <a:t>. </a:t>
            </a:r>
            <a:r>
              <a:rPr lang="ko-KR" altLang="en-US" dirty="0"/>
              <a:t>그는 총 </a:t>
            </a:r>
            <a:r>
              <a:rPr lang="en-US" altLang="ko-KR" dirty="0"/>
              <a:t>165</a:t>
            </a:r>
            <a:r>
              <a:rPr lang="ko-KR" altLang="en-US" dirty="0"/>
              <a:t>보를 걸었고 이 기록이 전달되어 초기 횟수 </a:t>
            </a:r>
            <a:r>
              <a:rPr lang="en-US" altLang="ko-KR" dirty="0"/>
              <a:t>0 </a:t>
            </a:r>
            <a:r>
              <a:rPr lang="ko-KR" altLang="en-US" dirty="0" err="1"/>
              <a:t>걸음수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인 상태에서 위의 화면과 같이 보이게 된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그러나 </a:t>
            </a:r>
            <a:r>
              <a:rPr lang="en-US" dirty="0" err="1"/>
              <a:t>Update.php</a:t>
            </a:r>
            <a:r>
              <a:rPr lang="ko-KR" altLang="en-US" dirty="0"/>
              <a:t>가 하는 기능은 이뿐이 아닙니다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한명의</a:t>
            </a:r>
            <a:r>
              <a:rPr lang="ko-KR" altLang="en-US" dirty="0"/>
              <a:t> 사용자의 데이터가 업데이트된다는 것은 곧 이 사용자의 총점이 변화했다는 뜻입니다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따라서 전체의 순위가 변동할 수 있기 때문에 서비스에 가입한 모든 사람들의 랭킹을 측정하고 필요한 경우 최고순위를 수정할 필요가 있습니다</a:t>
            </a:r>
            <a:r>
              <a:rPr lang="en-US" altLang="ko-KR" dirty="0"/>
              <a:t>. </a:t>
            </a:r>
            <a:r>
              <a:rPr lang="ko-KR" altLang="en-US" dirty="0"/>
              <a:t>이 작업을 수행한 후</a:t>
            </a:r>
            <a:r>
              <a:rPr lang="en-US" altLang="ko-KR" dirty="0"/>
              <a:t> </a:t>
            </a:r>
            <a:r>
              <a:rPr lang="ko-KR" altLang="en-US" dirty="0"/>
              <a:t>하단부에 출력하기 위해 최고순위</a:t>
            </a:r>
            <a:r>
              <a:rPr lang="en-US" altLang="ko-KR" dirty="0"/>
              <a:t>, </a:t>
            </a:r>
            <a:r>
              <a:rPr lang="ko-KR" altLang="en-US" dirty="0"/>
              <a:t>현재순위를 반환해주는 것이 </a:t>
            </a:r>
            <a:r>
              <a:rPr lang="en-US" altLang="ko-KR" dirty="0" err="1"/>
              <a:t>Update.php</a:t>
            </a:r>
            <a:r>
              <a:rPr lang="ko-KR" altLang="en-US" dirty="0"/>
              <a:t>의 또다른 중요한 기능입니다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e45a7ea5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e45a7ea5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하단부는 상위 </a:t>
            </a:r>
            <a:r>
              <a:rPr lang="en-US" altLang="ko-KR" dirty="0"/>
              <a:t>10</a:t>
            </a:r>
            <a:r>
              <a:rPr lang="ko-KR" altLang="en-US" dirty="0"/>
              <a:t>명의 별명으로 이뤄져 있습니다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이는 </a:t>
            </a:r>
            <a:r>
              <a:rPr lang="en-US" altLang="ko-KR" dirty="0" err="1"/>
              <a:t>TopRankers.php</a:t>
            </a:r>
            <a:r>
              <a:rPr lang="ko-KR" altLang="en-US" dirty="0"/>
              <a:t>의 간단한 </a:t>
            </a:r>
            <a:r>
              <a:rPr lang="en-US" altLang="ko-KR" dirty="0"/>
              <a:t>SQL </a:t>
            </a:r>
            <a:r>
              <a:rPr lang="ko-KR" altLang="en-US" dirty="0"/>
              <a:t>구문을 통해 얻은 정보들을 활용한 것입니다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이전의 </a:t>
            </a:r>
            <a:r>
              <a:rPr lang="en-US" altLang="ko-KR" dirty="0" err="1"/>
              <a:t>Update.php</a:t>
            </a:r>
            <a:r>
              <a:rPr lang="ko-KR" altLang="en-US" dirty="0"/>
              <a:t>에서 업데이트 된 가입자 정보들을 바탕으로 총점 상위 </a:t>
            </a:r>
            <a:r>
              <a:rPr lang="en-US" altLang="ko-KR" dirty="0"/>
              <a:t>10</a:t>
            </a:r>
            <a:r>
              <a:rPr lang="ko-KR" altLang="en-US" dirty="0"/>
              <a:t>명의 별명을 배열로 전달받고 이를 가공하여 사진과 같은 화면의 구성이 가능합니다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e45a7ea5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e45a7ea5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이상으로 </a:t>
            </a:r>
            <a:r>
              <a:rPr lang="en-US" altLang="ko-KR" dirty="0"/>
              <a:t>12</a:t>
            </a:r>
            <a:r>
              <a:rPr lang="ko-KR" altLang="en-US" dirty="0"/>
              <a:t>조의 발표를 마치도록 하겠습니다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327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e45a7ea5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e45a7ea5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이제부터 프로젝트 변동사항과 팀원 참여도를 말씀 드린 뒤 저희가 만든 앱을 모듈 별로 설명해드리겠습니다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d883e08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d883e08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각각 삭제한 기능</a:t>
            </a:r>
            <a:r>
              <a:rPr lang="en-US" altLang="ko-KR" dirty="0"/>
              <a:t>, </a:t>
            </a:r>
            <a:r>
              <a:rPr lang="ko-KR" altLang="en-US" dirty="0"/>
              <a:t>수정한 기능</a:t>
            </a:r>
            <a:r>
              <a:rPr lang="en-US" altLang="ko-KR" dirty="0"/>
              <a:t>, </a:t>
            </a:r>
            <a:r>
              <a:rPr lang="ko-KR" altLang="en-US" dirty="0"/>
              <a:t>추가한 기능입니다</a:t>
            </a:r>
            <a:r>
              <a:rPr lang="en-US" altLang="ko-KR" dirty="0"/>
              <a:t>. </a:t>
            </a:r>
            <a:r>
              <a:rPr lang="ko-KR" altLang="en-US" dirty="0"/>
              <a:t>삭제한 기능은 쓰레기통까지 남은 거리 출력 기능과 쓰레기통까지 </a:t>
            </a:r>
            <a:r>
              <a:rPr lang="ko-KR" altLang="en-US" dirty="0" err="1"/>
              <a:t>길찾기</a:t>
            </a:r>
            <a:r>
              <a:rPr lang="ko-KR" altLang="en-US" dirty="0"/>
              <a:t> 기능입니다</a:t>
            </a:r>
            <a:r>
              <a:rPr lang="en-US" altLang="ko-KR" dirty="0"/>
              <a:t>. </a:t>
            </a:r>
            <a:r>
              <a:rPr lang="ko-KR" altLang="en-US" dirty="0" err="1"/>
              <a:t>카카오맵</a:t>
            </a:r>
            <a:r>
              <a:rPr lang="ko-KR" altLang="en-US" dirty="0"/>
              <a:t> 앱을 연결하면 구현할 수는 있지만 스스로 만든 기능이 </a:t>
            </a:r>
            <a:r>
              <a:rPr lang="ko-KR" altLang="en-US" dirty="0" err="1"/>
              <a:t>아니라서</a:t>
            </a:r>
            <a:r>
              <a:rPr lang="ko-KR" altLang="en-US" dirty="0"/>
              <a:t> 빼는게 맞다고 판단하여 구현하지 않게 되었습니다</a:t>
            </a:r>
            <a:r>
              <a:rPr lang="en-US" altLang="ko-KR" dirty="0"/>
              <a:t>. </a:t>
            </a:r>
            <a:r>
              <a:rPr lang="ko-KR" altLang="en-US" dirty="0"/>
              <a:t>그리고 쓰레기통 범위 설정에서 수정이 있었습니다</a:t>
            </a:r>
            <a:r>
              <a:rPr lang="en-US" altLang="ko-KR" dirty="0"/>
              <a:t>. </a:t>
            </a:r>
            <a:r>
              <a:rPr lang="ko-KR" altLang="en-US" dirty="0"/>
              <a:t>저희가 공공 </a:t>
            </a:r>
            <a:r>
              <a:rPr lang="en-US" altLang="ko-KR" dirty="0"/>
              <a:t>API</a:t>
            </a:r>
            <a:r>
              <a:rPr lang="ko-KR" altLang="en-US" dirty="0"/>
              <a:t>데이터를 가져와서 쓰레기통의 위치를 확인해보았는데</a:t>
            </a:r>
            <a:r>
              <a:rPr lang="en-US" altLang="ko-KR" dirty="0"/>
              <a:t>, </a:t>
            </a:r>
            <a:r>
              <a:rPr lang="ko-KR" altLang="en-US" dirty="0"/>
              <a:t>주소가 정확하지 않아서 그 주소를 위도</a:t>
            </a:r>
            <a:r>
              <a:rPr lang="en-US" altLang="ko-KR" dirty="0"/>
              <a:t>, </a:t>
            </a:r>
            <a:r>
              <a:rPr lang="ko-KR" altLang="en-US" dirty="0"/>
              <a:t>경도로 변환하는 것에 어려움이 있을 것이라고 판단했습니다</a:t>
            </a:r>
            <a:r>
              <a:rPr lang="en-US" altLang="ko-KR" dirty="0"/>
              <a:t>. </a:t>
            </a:r>
            <a:r>
              <a:rPr lang="ko-KR" altLang="en-US" dirty="0"/>
              <a:t>따라서 쓰레기통 위치를 </a:t>
            </a:r>
            <a:r>
              <a:rPr lang="ko-KR" altLang="en-US" dirty="0" err="1"/>
              <a:t>로드뷰로</a:t>
            </a:r>
            <a:r>
              <a:rPr lang="ko-KR" altLang="en-US" dirty="0"/>
              <a:t> 확인하면서 위도와 경도를 </a:t>
            </a:r>
            <a:r>
              <a:rPr lang="ko-KR" altLang="en-US" dirty="0" err="1"/>
              <a:t>일일히</a:t>
            </a:r>
            <a:r>
              <a:rPr lang="ko-KR" altLang="en-US" dirty="0"/>
              <a:t> 찾는 작업이 필요했기 때문에 범위를 학교가 위치한 광진구로 축소하여 기능 구현에 집중했습니다</a:t>
            </a:r>
            <a:r>
              <a:rPr lang="en-US" altLang="ko-KR" dirty="0"/>
              <a:t>. </a:t>
            </a:r>
            <a:r>
              <a:rPr lang="ko-KR" altLang="en-US" dirty="0"/>
              <a:t>마지막으로 회원관리 기능을 추가했습니다</a:t>
            </a:r>
            <a:r>
              <a:rPr lang="en-US" altLang="ko-KR" dirty="0"/>
              <a:t>. </a:t>
            </a:r>
            <a:r>
              <a:rPr lang="ko-KR" altLang="en-US" dirty="0"/>
              <a:t>저희가 생성해 놓은 특정 계정으로 로그인하면 저희 서비스에 가입한 회원들의 정보를 확인할 수도 있고 그 정보를 삭제할 수도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d883e08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d883e088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</a:t>
            </a:r>
            <a:r>
              <a:rPr lang="ko-KR" altLang="en-US" dirty="0"/>
              <a:t>팀원 참여도입니다</a:t>
            </a:r>
            <a:r>
              <a:rPr lang="en-US" altLang="ko-KR" dirty="0"/>
              <a:t>. </a:t>
            </a:r>
            <a:r>
              <a:rPr lang="ko-KR" altLang="en-US" dirty="0"/>
              <a:t>저희는 팀원 모두가 최선을 다해 열심히 프로젝트에 임했기 때문에 똑같이 </a:t>
            </a:r>
            <a:r>
              <a:rPr lang="en-US" altLang="ko-KR" dirty="0"/>
              <a:t>33.3%</a:t>
            </a:r>
            <a:r>
              <a:rPr lang="ko-KR" altLang="en-US" dirty="0"/>
              <a:t>를 부여했습니다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e45a7ea5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e45a7ea5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이제 모듈 별 설명이 있겠습니다</a:t>
            </a:r>
            <a:r>
              <a:rPr lang="en-US" altLang="ko-KR" dirty="0"/>
              <a:t>. </a:t>
            </a:r>
            <a:r>
              <a:rPr lang="ko-KR" altLang="en-US" dirty="0"/>
              <a:t>앱을 실행하면 보이는 액티비티 순서대로 설명하겠습니다</a:t>
            </a:r>
            <a:r>
              <a:rPr lang="en-US" altLang="ko-KR" dirty="0"/>
              <a:t>. </a:t>
            </a:r>
            <a:r>
              <a:rPr lang="ko-KR" altLang="en-US" dirty="0"/>
              <a:t> 맨 처음 화면인 </a:t>
            </a:r>
            <a:r>
              <a:rPr lang="en-US" altLang="ko-KR" dirty="0" err="1"/>
              <a:t>TitleActivity</a:t>
            </a:r>
            <a:r>
              <a:rPr lang="en-US" altLang="ko-KR" dirty="0"/>
              <a:t>,  </a:t>
            </a:r>
            <a:r>
              <a:rPr lang="ko-KR" altLang="en-US" dirty="0"/>
              <a:t>회원가입을 할 수 있는 </a:t>
            </a:r>
            <a:r>
              <a:rPr lang="en-US" altLang="ko-KR" dirty="0" err="1"/>
              <a:t>SignUpActivity</a:t>
            </a:r>
            <a:r>
              <a:rPr lang="en-US" altLang="ko-KR" dirty="0"/>
              <a:t>,  </a:t>
            </a:r>
            <a:r>
              <a:rPr lang="ko-KR" altLang="en-US" dirty="0"/>
              <a:t>로그인을 할 수 있는 </a:t>
            </a:r>
            <a:r>
              <a:rPr lang="en-US" altLang="ko-KR" dirty="0" err="1"/>
              <a:t>LoginActivity</a:t>
            </a:r>
            <a:r>
              <a:rPr lang="en-US" altLang="ko-KR" dirty="0"/>
              <a:t>, </a:t>
            </a:r>
            <a:r>
              <a:rPr lang="ko-KR" altLang="en-US" dirty="0"/>
              <a:t>회원정보를 관리하는</a:t>
            </a:r>
            <a:r>
              <a:rPr lang="en-US" altLang="ko-KR" dirty="0"/>
              <a:t> </a:t>
            </a:r>
            <a:r>
              <a:rPr lang="en-US" altLang="ko-KR" dirty="0" err="1"/>
              <a:t>ManagementActivity</a:t>
            </a:r>
            <a:r>
              <a:rPr lang="en-US" altLang="ko-KR" dirty="0"/>
              <a:t>,</a:t>
            </a:r>
            <a:r>
              <a:rPr lang="ko-KR" altLang="en-US" dirty="0"/>
              <a:t>  핵심 기능들이 있는</a:t>
            </a:r>
            <a:r>
              <a:rPr lang="en-US" altLang="ko-KR" dirty="0"/>
              <a:t> </a:t>
            </a:r>
            <a:r>
              <a:rPr lang="en-US" altLang="ko-KR" dirty="0" err="1"/>
              <a:t>MainActivity</a:t>
            </a:r>
            <a:r>
              <a:rPr lang="en-US" altLang="ko-KR" dirty="0"/>
              <a:t>, </a:t>
            </a:r>
            <a:r>
              <a:rPr lang="ko-KR" altLang="en-US" dirty="0"/>
              <a:t>사용자들의 순위 정보를 보여주는 </a:t>
            </a:r>
            <a:r>
              <a:rPr lang="en-US" altLang="ko-KR" dirty="0" err="1"/>
              <a:t>RankingActivity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e45a7ea5a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e45a7ea5a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Title Activity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d883e088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d883e088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타이틀 액티비티는 첫번째 화면으로</a:t>
            </a:r>
            <a:r>
              <a:rPr lang="en-US" altLang="ko-KR" dirty="0"/>
              <a:t>, </a:t>
            </a:r>
            <a:r>
              <a:rPr lang="ko-KR" altLang="en-US" dirty="0"/>
              <a:t>앱을 실행하자마자 위치 권한 </a:t>
            </a:r>
            <a:r>
              <a:rPr lang="ko-KR" altLang="en-US" dirty="0" err="1"/>
              <a:t>퍼미션</a:t>
            </a:r>
            <a:r>
              <a:rPr lang="ko-KR" altLang="en-US" dirty="0"/>
              <a:t> 팝업이 가장 먼저 나타납니다</a:t>
            </a:r>
            <a:r>
              <a:rPr lang="en-US" altLang="ko-KR" dirty="0"/>
              <a:t>. </a:t>
            </a:r>
            <a:r>
              <a:rPr lang="ko-KR" altLang="en-US" dirty="0"/>
              <a:t>여기서 허용을 해줘야 나중에 </a:t>
            </a:r>
            <a:r>
              <a:rPr lang="en-US" altLang="ko-KR" dirty="0" err="1"/>
              <a:t>MainActivity</a:t>
            </a:r>
            <a:r>
              <a:rPr lang="ko-KR" altLang="en-US" dirty="0"/>
              <a:t>에서 지도가 나타납니다</a:t>
            </a:r>
            <a:r>
              <a:rPr lang="en-US" altLang="ko-KR" dirty="0"/>
              <a:t>. </a:t>
            </a:r>
            <a:r>
              <a:rPr lang="ko-KR" altLang="en-US" dirty="0"/>
              <a:t>만약 거부를 했다면 핸드폰 설정에서 다시 허용해주면 됩니다</a:t>
            </a:r>
            <a:r>
              <a:rPr lang="en-US" altLang="ko-KR" dirty="0"/>
              <a:t>. </a:t>
            </a:r>
            <a:r>
              <a:rPr lang="ko-KR" altLang="en-US" dirty="0"/>
              <a:t>팝업이 사라지면 로그인 버튼과 회원가입 버튼을 누를 수 있는데</a:t>
            </a:r>
            <a:r>
              <a:rPr lang="en-US" altLang="ko-KR" dirty="0"/>
              <a:t>, </a:t>
            </a:r>
            <a:r>
              <a:rPr lang="ko-KR" altLang="en-US" dirty="0"/>
              <a:t>로그인 버튼을 누르면 </a:t>
            </a:r>
            <a:r>
              <a:rPr lang="en-US" altLang="ko-KR" dirty="0" err="1"/>
              <a:t>LoginActivity</a:t>
            </a:r>
            <a:r>
              <a:rPr lang="ko-KR" altLang="en-US" dirty="0"/>
              <a:t>로 넘어가고 회원가입 버튼을 누르면 </a:t>
            </a:r>
            <a:r>
              <a:rPr lang="en-US" altLang="ko-KR" dirty="0" err="1"/>
              <a:t>SignUpActivity</a:t>
            </a:r>
            <a:r>
              <a:rPr lang="ko-KR" altLang="en-US" dirty="0"/>
              <a:t>로 넘어갑니다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e45a7ea5a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e45a7ea5a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SignUpActivity</a:t>
            </a:r>
            <a:r>
              <a:rPr lang="ko-KR" altLang="en-US" dirty="0"/>
              <a:t>부터 살펴보겠습니다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72650"/>
            <a:ext cx="8520600" cy="8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 dirty="0"/>
              <a:t>프로젝트 최종 보고서</a:t>
            </a:r>
            <a:endParaRPr sz="40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96350"/>
            <a:ext cx="85206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000000"/>
                </a:solidFill>
              </a:rPr>
              <a:t>12조</a:t>
            </a:r>
            <a:endParaRPr sz="15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</a:rPr>
              <a:t>16011295 김승현</a:t>
            </a:r>
            <a:endParaRPr sz="15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</a:rPr>
              <a:t>20011783 김세연</a:t>
            </a:r>
            <a:endParaRPr sz="15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</a:rPr>
              <a:t>20011790 김진이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044150"/>
            <a:ext cx="8520600" cy="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1"/>
                </a:solidFill>
                <a:highlight>
                  <a:srgbClr val="53E97D"/>
                </a:highlight>
              </a:rPr>
              <a:t>https://github.com/trankill1127/CAN</a:t>
            </a:r>
            <a:endParaRPr sz="1800" dirty="0">
              <a:solidFill>
                <a:schemeClr val="dk1"/>
              </a:solidFill>
              <a:highlight>
                <a:srgbClr val="53E97D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177046-9A0A-95FE-8B82-594FA123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460" y="513677"/>
            <a:ext cx="2574375" cy="4116146"/>
          </a:xfrm>
          <a:prstGeom prst="rect">
            <a:avLst/>
          </a:prstGeom>
        </p:spPr>
      </p:pic>
      <p:sp>
        <p:nvSpPr>
          <p:cNvPr id="123" name="Google Shape;123;p21"/>
          <p:cNvSpPr/>
          <p:nvPr/>
        </p:nvSpPr>
        <p:spPr>
          <a:xfrm>
            <a:off x="4694215" y="1461416"/>
            <a:ext cx="539400" cy="19821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4">
            <a:alphaModFix/>
          </a:blip>
          <a:srcRect l="10748" t="17878" r="14136" b="49067"/>
          <a:stretch/>
        </p:blipFill>
        <p:spPr>
          <a:xfrm>
            <a:off x="6305763" y="599425"/>
            <a:ext cx="1466751" cy="13260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1020000" algn="bl" rotWithShape="0">
              <a:srgbClr val="000000">
                <a:alpha val="40000"/>
              </a:srgbClr>
            </a:outerShdw>
          </a:effectLst>
        </p:spPr>
      </p:pic>
      <p:cxnSp>
        <p:nvCxnSpPr>
          <p:cNvPr id="125" name="Google Shape;125;p21"/>
          <p:cNvCxnSpPr>
            <a:cxnSpLocks/>
            <a:stCxn id="123" idx="3"/>
            <a:endCxn id="124" idx="1"/>
          </p:cNvCxnSpPr>
          <p:nvPr/>
        </p:nvCxnSpPr>
        <p:spPr>
          <a:xfrm flipV="1">
            <a:off x="5233615" y="1262462"/>
            <a:ext cx="1072148" cy="29806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1"/>
          <p:cNvSpPr txBox="1"/>
          <p:nvPr/>
        </p:nvSpPr>
        <p:spPr>
          <a:xfrm>
            <a:off x="6305540" y="1868176"/>
            <a:ext cx="146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chemeClr val="dk1"/>
                </a:solidFill>
              </a:rPr>
              <a:t>id Data의 중복을 방지</a:t>
            </a:r>
            <a:endParaRPr sz="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845288" y="1361424"/>
            <a:ext cx="1320900" cy="323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b="1" dirty="0">
                <a:solidFill>
                  <a:schemeClr val="dk1"/>
                </a:solidFill>
              </a:rPr>
              <a:t>user가 원하는 id 입력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3585410" y="1461765"/>
            <a:ext cx="1043293" cy="19821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3579395" y="2295413"/>
            <a:ext cx="1654220" cy="18910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3585410" y="2655555"/>
            <a:ext cx="1648205" cy="18165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3609956" y="3468702"/>
            <a:ext cx="1178611" cy="198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" name="Google Shape;132;p21"/>
          <p:cNvCxnSpPr>
            <a:cxnSpLocks/>
          </p:cNvCxnSpPr>
          <p:nvPr/>
        </p:nvCxnSpPr>
        <p:spPr>
          <a:xfrm>
            <a:off x="3166188" y="1522974"/>
            <a:ext cx="419222" cy="4907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21"/>
          <p:cNvSpPr txBox="1"/>
          <p:nvPr/>
        </p:nvSpPr>
        <p:spPr>
          <a:xfrm>
            <a:off x="1371760" y="2021148"/>
            <a:ext cx="1784700" cy="323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b="1" dirty="0">
                <a:solidFill>
                  <a:schemeClr val="dk1"/>
                </a:solidFill>
              </a:rPr>
              <a:t>user가 원하는 password 입력</a:t>
            </a:r>
            <a:endParaRPr sz="900" dirty="0">
              <a:solidFill>
                <a:schemeClr val="dk1"/>
              </a:solidFill>
            </a:endParaRPr>
          </a:p>
        </p:txBody>
      </p:sp>
      <p:cxnSp>
        <p:nvCxnSpPr>
          <p:cNvPr id="134" name="Google Shape;134;p21"/>
          <p:cNvCxnSpPr>
            <a:cxnSpLocks/>
          </p:cNvCxnSpPr>
          <p:nvPr/>
        </p:nvCxnSpPr>
        <p:spPr>
          <a:xfrm>
            <a:off x="3166188" y="2189438"/>
            <a:ext cx="412933" cy="18551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21"/>
          <p:cNvSpPr txBox="1"/>
          <p:nvPr/>
        </p:nvSpPr>
        <p:spPr>
          <a:xfrm>
            <a:off x="1762626" y="2775800"/>
            <a:ext cx="1357834" cy="323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b="1">
                <a:solidFill>
                  <a:schemeClr val="dk1"/>
                </a:solidFill>
              </a:rPr>
              <a:t>password 재확인 입력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36" name="Google Shape;136;p21"/>
          <p:cNvCxnSpPr>
            <a:cxnSpLocks/>
            <a:stCxn id="135" idx="3"/>
          </p:cNvCxnSpPr>
          <p:nvPr/>
        </p:nvCxnSpPr>
        <p:spPr>
          <a:xfrm flipV="1">
            <a:off x="3120460" y="2730198"/>
            <a:ext cx="458661" cy="20715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21"/>
          <p:cNvSpPr txBox="1"/>
          <p:nvPr/>
        </p:nvSpPr>
        <p:spPr>
          <a:xfrm>
            <a:off x="1424860" y="3505752"/>
            <a:ext cx="1695600" cy="323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b="1">
                <a:solidFill>
                  <a:schemeClr val="dk1"/>
                </a:solidFill>
              </a:rPr>
              <a:t>앱 사용시 원하는 닉네임 입력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38" name="Google Shape;138;p21"/>
          <p:cNvCxnSpPr>
            <a:cxnSpLocks/>
            <a:stCxn id="137" idx="3"/>
            <a:endCxn id="131" idx="1"/>
          </p:cNvCxnSpPr>
          <p:nvPr/>
        </p:nvCxnSpPr>
        <p:spPr>
          <a:xfrm flipV="1">
            <a:off x="3120460" y="3568002"/>
            <a:ext cx="489496" cy="99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9" name="Google Shape;139;p21"/>
          <p:cNvPicPr preferRelativeResize="0"/>
          <p:nvPr/>
        </p:nvPicPr>
        <p:blipFill rotWithShape="1">
          <a:blip r:embed="rId5">
            <a:alphaModFix/>
          </a:blip>
          <a:srcRect l="12322" t="24411" r="6502" b="10610"/>
          <a:stretch/>
        </p:blipFill>
        <p:spPr>
          <a:xfrm>
            <a:off x="6321572" y="2207447"/>
            <a:ext cx="1320900" cy="2172378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162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40" name="Google Shape;140;p21"/>
          <p:cNvSpPr/>
          <p:nvPr/>
        </p:nvSpPr>
        <p:spPr>
          <a:xfrm>
            <a:off x="4181970" y="3995658"/>
            <a:ext cx="1069801" cy="27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" name="Google Shape;141;p21"/>
          <p:cNvCxnSpPr>
            <a:cxnSpLocks/>
            <a:stCxn id="140" idx="3"/>
            <a:endCxn id="139" idx="1"/>
          </p:cNvCxnSpPr>
          <p:nvPr/>
        </p:nvCxnSpPr>
        <p:spPr>
          <a:xfrm flipV="1">
            <a:off x="5251771" y="3293636"/>
            <a:ext cx="1069801" cy="83732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1"/>
          <p:cNvSpPr txBox="1"/>
          <p:nvPr/>
        </p:nvSpPr>
        <p:spPr>
          <a:xfrm>
            <a:off x="6321563" y="4379825"/>
            <a:ext cx="1320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chemeClr val="dk1"/>
                </a:solidFill>
              </a:rPr>
              <a:t>LoginActivity로 이동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45BFFFD-3935-C5E5-8A91-73247D1E2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771" y="675985"/>
            <a:ext cx="1371924" cy="557815"/>
          </a:xfrm>
          <a:prstGeom prst="rect">
            <a:avLst/>
          </a:prstGeom>
        </p:spPr>
      </p:pic>
      <p:sp>
        <p:nvSpPr>
          <p:cNvPr id="26" name="Google Shape;137;p21">
            <a:extLst>
              <a:ext uri="{FF2B5EF4-FFF2-40B4-BE49-F238E27FC236}">
                <a16:creationId xmlns:a16="http://schemas.microsoft.com/office/drawing/2014/main" id="{6C169B6A-8B83-79FE-9E1B-2CE626F764ED}"/>
              </a:ext>
            </a:extLst>
          </p:cNvPr>
          <p:cNvSpPr txBox="1"/>
          <p:nvPr/>
        </p:nvSpPr>
        <p:spPr>
          <a:xfrm>
            <a:off x="3971955" y="4274163"/>
            <a:ext cx="178776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 dirty="0" err="1">
                <a:solidFill>
                  <a:schemeClr val="dk1"/>
                </a:solidFill>
              </a:rPr>
              <a:t>Register.php</a:t>
            </a:r>
            <a:r>
              <a:rPr lang="ko-KR" altLang="en-US" sz="900" b="1" dirty="0">
                <a:solidFill>
                  <a:schemeClr val="dk1"/>
                </a:solidFill>
              </a:rPr>
              <a:t>로 </a:t>
            </a:r>
            <a:r>
              <a:rPr lang="ko-KR" altLang="en-US" sz="900" b="1" dirty="0" err="1">
                <a:solidFill>
                  <a:schemeClr val="dk1"/>
                </a:solidFill>
              </a:rPr>
              <a:t>입력받은</a:t>
            </a:r>
            <a:r>
              <a:rPr lang="ko-KR" altLang="en-US" sz="900" b="1" dirty="0">
                <a:solidFill>
                  <a:schemeClr val="dk1"/>
                </a:solidFill>
              </a:rPr>
              <a:t> 정보들을 전달</a:t>
            </a:r>
            <a:endParaRPr sz="9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 amt="30000"/>
          </a:blip>
          <a:srcRect t="4511" b="7723"/>
          <a:stretch/>
        </p:blipFill>
        <p:spPr>
          <a:xfrm>
            <a:off x="3537425" y="868375"/>
            <a:ext cx="2069150" cy="373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2345700" y="1699600"/>
            <a:ext cx="4452600" cy="18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5700" b="1" i="1"/>
              <a:t>Login Activity</a:t>
            </a:r>
            <a:endParaRPr sz="6419" b="1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901" y="446163"/>
            <a:ext cx="2069137" cy="425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/>
          <p:nvPr/>
        </p:nvSpPr>
        <p:spPr>
          <a:xfrm>
            <a:off x="1889625" y="3060213"/>
            <a:ext cx="874800" cy="215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" name="Google Shape;155;p23"/>
          <p:cNvCxnSpPr>
            <a:stCxn id="154" idx="3"/>
            <a:endCxn id="156" idx="1"/>
          </p:cNvCxnSpPr>
          <p:nvPr/>
        </p:nvCxnSpPr>
        <p:spPr>
          <a:xfrm rot="10800000" flipH="1">
            <a:off x="2764425" y="1200363"/>
            <a:ext cx="1101300" cy="19674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3"/>
          <p:cNvSpPr txBox="1"/>
          <p:nvPr/>
        </p:nvSpPr>
        <p:spPr>
          <a:xfrm>
            <a:off x="3865800" y="446163"/>
            <a:ext cx="4338300" cy="1508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로그인 버튼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u="sng"/>
              <a:t>Login.php</a:t>
            </a:r>
            <a:endParaRPr sz="12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EditText에 입력한 아이디, 비번에 해당하는 회원이 데이터베이스에 존재하는지 확인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-존재할 경우, MainActivity로 이동+로그인 성공 Toast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-존재하지 않는 경우, 로그인 실패 Toast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 amt="30000"/>
          </a:blip>
          <a:srcRect t="3315" b="7310"/>
          <a:stretch/>
        </p:blipFill>
        <p:spPr>
          <a:xfrm>
            <a:off x="3533825" y="836325"/>
            <a:ext cx="2076350" cy="37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2026800" y="1724875"/>
            <a:ext cx="50904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5700" b="1" i="1"/>
              <a:t>Management Activity</a:t>
            </a:r>
            <a:endParaRPr sz="6419" b="1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4429444" y="935600"/>
            <a:ext cx="963600" cy="2814900"/>
          </a:xfrm>
          <a:prstGeom prst="rightArrow">
            <a:avLst>
              <a:gd name="adj1" fmla="val 50003"/>
              <a:gd name="adj2" fmla="val 64063"/>
            </a:avLst>
          </a:prstGeom>
          <a:solidFill>
            <a:srgbClr val="53E97D"/>
          </a:solidFill>
          <a:ln>
            <a:noFill/>
          </a:ln>
          <a:effectLst>
            <a:outerShdw blurRad="57150" dist="19050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5"/>
          <p:cNvGrpSpPr/>
          <p:nvPr/>
        </p:nvGrpSpPr>
        <p:grpSpPr>
          <a:xfrm>
            <a:off x="929538" y="1164299"/>
            <a:ext cx="2625791" cy="3608774"/>
            <a:chOff x="1550209" y="1471309"/>
            <a:chExt cx="2898447" cy="3560922"/>
          </a:xfrm>
        </p:grpSpPr>
        <p:pic>
          <p:nvPicPr>
            <p:cNvPr id="169" name="Google Shape;169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50209" y="1471309"/>
              <a:ext cx="2898447" cy="27775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25"/>
            <p:cNvSpPr txBox="1"/>
            <p:nvPr/>
          </p:nvSpPr>
          <p:spPr>
            <a:xfrm>
              <a:off x="2014626" y="4430944"/>
              <a:ext cx="2199600" cy="601287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1"/>
                  </a:solidFill>
                </a:rPr>
                <a:t>관리자 모드는 </a:t>
              </a:r>
              <a:r>
                <a:rPr lang="ko-KR" altLang="en-US" sz="1200" b="1" dirty="0">
                  <a:solidFill>
                    <a:schemeClr val="dk1"/>
                  </a:solidFill>
                </a:rPr>
                <a:t>특정 </a:t>
              </a:r>
              <a:r>
                <a:rPr lang="en-US" altLang="ko-KR" sz="1200" b="1" dirty="0">
                  <a:solidFill>
                    <a:schemeClr val="dk1"/>
                  </a:solidFill>
                </a:rPr>
                <a:t>ID</a:t>
              </a:r>
              <a:r>
                <a:rPr lang="ko" sz="1200" b="1" dirty="0">
                  <a:solidFill>
                    <a:schemeClr val="dk1"/>
                  </a:solidFill>
                </a:rPr>
                <a:t>로 </a:t>
              </a:r>
              <a:endParaRPr sz="1200" b="1" dirty="0">
                <a:solidFill>
                  <a:schemeClr val="dk1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1"/>
                  </a:solidFill>
                </a:rPr>
                <a:t>로그인해서 진</a:t>
              </a:r>
              <a:r>
                <a:rPr lang="ko-KR" altLang="en-US" sz="1200" b="1" dirty="0">
                  <a:solidFill>
                    <a:schemeClr val="dk1"/>
                  </a:solidFill>
                </a:rPr>
                <a:t>입</a:t>
              </a:r>
              <a:r>
                <a:rPr lang="en-US" altLang="ko-KR" sz="1200" b="1" dirty="0">
                  <a:solidFill>
                    <a:schemeClr val="dk1"/>
                  </a:solidFill>
                </a:rPr>
                <a:t> </a:t>
              </a:r>
              <a:r>
                <a:rPr lang="ko-KR" altLang="en-US" sz="1200" b="1" dirty="0">
                  <a:solidFill>
                    <a:schemeClr val="dk1"/>
                  </a:solidFill>
                </a:rPr>
                <a:t>가능</a:t>
              </a:r>
              <a:endParaRPr sz="1200" b="1" dirty="0">
                <a:solidFill>
                  <a:schemeClr val="dk1"/>
                </a:solidFill>
              </a:endParaRPr>
            </a:p>
          </p:txBody>
        </p:sp>
      </p:grp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130" y="675109"/>
            <a:ext cx="1946339" cy="333588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5801049" y="4160591"/>
            <a:ext cx="2608500" cy="6156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28575" dir="5400000" algn="bl" rotWithShape="0">
              <a:srgbClr val="000000">
                <a:alpha val="44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chemeClr val="dk1"/>
                </a:solidFill>
              </a:rPr>
              <a:t>로그인 버튼을 통해 management Activity로 이동</a:t>
            </a:r>
            <a:endParaRPr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/>
          <p:nvPr/>
        </p:nvSpPr>
        <p:spPr>
          <a:xfrm>
            <a:off x="4271222" y="1864144"/>
            <a:ext cx="611100" cy="1520100"/>
          </a:xfrm>
          <a:prstGeom prst="rightArrow">
            <a:avLst>
              <a:gd name="adj1" fmla="val 50003"/>
              <a:gd name="adj2" fmla="val 64063"/>
            </a:avLst>
          </a:prstGeom>
          <a:solidFill>
            <a:srgbClr val="53E97D"/>
          </a:solidFill>
          <a:ln>
            <a:noFill/>
          </a:ln>
          <a:effectLst>
            <a:outerShdw blurRad="57150" dist="19050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26"/>
          <p:cNvGrpSpPr/>
          <p:nvPr/>
        </p:nvGrpSpPr>
        <p:grpSpPr>
          <a:xfrm>
            <a:off x="1638246" y="577741"/>
            <a:ext cx="2447875" cy="3700451"/>
            <a:chOff x="2677375" y="946575"/>
            <a:chExt cx="2447875" cy="3700451"/>
          </a:xfrm>
        </p:grpSpPr>
        <p:pic>
          <p:nvPicPr>
            <p:cNvPr id="184" name="Google Shape;184;p26"/>
            <p:cNvPicPr preferRelativeResize="0"/>
            <p:nvPr/>
          </p:nvPicPr>
          <p:blipFill rotWithShape="1">
            <a:blip r:embed="rId3">
              <a:alphaModFix/>
            </a:blip>
            <a:srcRect t="3315" b="7310"/>
            <a:stretch/>
          </p:blipFill>
          <p:spPr>
            <a:xfrm>
              <a:off x="2830950" y="946575"/>
              <a:ext cx="2076350" cy="3700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26"/>
            <p:cNvSpPr/>
            <p:nvPr/>
          </p:nvSpPr>
          <p:spPr>
            <a:xfrm>
              <a:off x="2923425" y="2115250"/>
              <a:ext cx="1983900" cy="2338200"/>
            </a:xfrm>
            <a:prstGeom prst="rect">
              <a:avLst/>
            </a:prstGeom>
            <a:noFill/>
            <a:ln w="19050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2923425" y="946575"/>
              <a:ext cx="1983900" cy="11736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653950" y="1793625"/>
              <a:ext cx="471300" cy="4620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677375" y="1784800"/>
              <a:ext cx="471300" cy="4620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26"/>
          <p:cNvGrpSpPr/>
          <p:nvPr/>
        </p:nvGrpSpPr>
        <p:grpSpPr>
          <a:xfrm>
            <a:off x="84812" y="1374091"/>
            <a:ext cx="1872677" cy="690180"/>
            <a:chOff x="513676" y="3732050"/>
            <a:chExt cx="2246100" cy="882163"/>
          </a:xfrm>
        </p:grpSpPr>
        <p:pic>
          <p:nvPicPr>
            <p:cNvPr id="190" name="Google Shape;190;p26"/>
            <p:cNvPicPr preferRelativeResize="0"/>
            <p:nvPr/>
          </p:nvPicPr>
          <p:blipFill rotWithShape="1">
            <a:blip r:embed="rId4">
              <a:alphaModFix/>
            </a:blip>
            <a:srcRect t="17040" r="9247" b="11841"/>
            <a:stretch/>
          </p:blipFill>
          <p:spPr>
            <a:xfrm>
              <a:off x="1178738" y="3732050"/>
              <a:ext cx="915977" cy="432375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91" name="Google Shape;191;p26"/>
            <p:cNvSpPr txBox="1"/>
            <p:nvPr/>
          </p:nvSpPr>
          <p:spPr>
            <a:xfrm>
              <a:off x="513676" y="4060113"/>
              <a:ext cx="2246100" cy="5541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1"/>
                  </a:solidFill>
                </a:rPr>
                <a:t>버튼을 누를 시 </a:t>
              </a:r>
              <a:endParaRPr sz="1200" b="1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1"/>
                  </a:solidFill>
                </a:rPr>
                <a:t>데이터 삭제</a:t>
              </a:r>
              <a:endParaRPr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4" name="Google Shape;194;p26"/>
          <p:cNvSpPr txBox="1"/>
          <p:nvPr/>
        </p:nvSpPr>
        <p:spPr>
          <a:xfrm>
            <a:off x="1058958" y="4196459"/>
            <a:ext cx="3049185" cy="369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chemeClr val="dk1"/>
                </a:solidFill>
              </a:rPr>
              <a:t>삭제된 데이터를 제외하고 위로 올라옴</a:t>
            </a:r>
            <a:endParaRPr sz="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5" name="Google Shape;195;p26"/>
          <p:cNvGrpSpPr/>
          <p:nvPr/>
        </p:nvGrpSpPr>
        <p:grpSpPr>
          <a:xfrm>
            <a:off x="5334718" y="1392345"/>
            <a:ext cx="2076325" cy="2463699"/>
            <a:chOff x="5484388" y="1395150"/>
            <a:chExt cx="2076325" cy="2463699"/>
          </a:xfrm>
        </p:grpSpPr>
        <p:pic>
          <p:nvPicPr>
            <p:cNvPr id="196" name="Google Shape;196;p26"/>
            <p:cNvPicPr preferRelativeResize="0"/>
            <p:nvPr/>
          </p:nvPicPr>
          <p:blipFill rotWithShape="1">
            <a:blip r:embed="rId5">
              <a:alphaModFix/>
            </a:blip>
            <a:srcRect t="4314" b="37928"/>
            <a:stretch/>
          </p:blipFill>
          <p:spPr>
            <a:xfrm>
              <a:off x="5484388" y="1395150"/>
              <a:ext cx="2076325" cy="2463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/>
            <p:nvPr/>
          </p:nvSpPr>
          <p:spPr>
            <a:xfrm>
              <a:off x="5530613" y="1440600"/>
              <a:ext cx="1983900" cy="2262300"/>
            </a:xfrm>
            <a:prstGeom prst="rect">
              <a:avLst/>
            </a:prstGeom>
            <a:noFill/>
            <a:ln w="19050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5">
            <a:alphaModFix/>
          </a:blip>
          <a:srcRect t="32045" r="21476" b="56291"/>
          <a:stretch/>
        </p:blipFill>
        <p:spPr>
          <a:xfrm>
            <a:off x="5285398" y="2332053"/>
            <a:ext cx="3415999" cy="1042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9" name="Google Shape;199;p26"/>
          <p:cNvSpPr/>
          <p:nvPr/>
        </p:nvSpPr>
        <p:spPr>
          <a:xfrm>
            <a:off x="6735431" y="2377371"/>
            <a:ext cx="1776300" cy="917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4735781" y="4211846"/>
            <a:ext cx="3660000" cy="3693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/>
              <a:t>회원정보</a:t>
            </a:r>
            <a:r>
              <a:rPr lang="ko-KR" altLang="en-US" sz="1200" b="1" dirty="0"/>
              <a:t> 중</a:t>
            </a:r>
            <a:r>
              <a:rPr lang="ko" sz="1200" b="1" dirty="0"/>
              <a:t> 아이디, 패스워드, 별명, 총</a:t>
            </a:r>
            <a:r>
              <a:rPr lang="ko-KR" altLang="en-US" sz="1200" b="1" dirty="0"/>
              <a:t>점 확인 가능</a:t>
            </a:r>
            <a:endParaRPr sz="1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E1A7AF-981E-F402-B564-06D7ED9B1628}"/>
              </a:ext>
            </a:extLst>
          </p:cNvPr>
          <p:cNvCxnSpPr>
            <a:stCxn id="199" idx="2"/>
          </p:cNvCxnSpPr>
          <p:nvPr/>
        </p:nvCxnSpPr>
        <p:spPr>
          <a:xfrm flipH="1">
            <a:off x="7622005" y="3294771"/>
            <a:ext cx="1576" cy="917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7"/>
          <p:cNvGrpSpPr/>
          <p:nvPr/>
        </p:nvGrpSpPr>
        <p:grpSpPr>
          <a:xfrm>
            <a:off x="1008988" y="889350"/>
            <a:ext cx="6973626" cy="3393875"/>
            <a:chOff x="1008988" y="813150"/>
            <a:chExt cx="6973626" cy="3393875"/>
          </a:xfrm>
        </p:grpSpPr>
        <p:pic>
          <p:nvPicPr>
            <p:cNvPr id="207" name="Google Shape;207;p27"/>
            <p:cNvPicPr preferRelativeResize="0"/>
            <p:nvPr/>
          </p:nvPicPr>
          <p:blipFill rotWithShape="1">
            <a:blip r:embed="rId3">
              <a:alphaModFix amt="30000"/>
            </a:blip>
            <a:srcRect t="2626" b="8342"/>
            <a:stretch/>
          </p:blipFill>
          <p:spPr>
            <a:xfrm>
              <a:off x="1008987" y="813161"/>
              <a:ext cx="1975022" cy="339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27"/>
            <p:cNvPicPr preferRelativeResize="0"/>
            <p:nvPr/>
          </p:nvPicPr>
          <p:blipFill rotWithShape="1">
            <a:blip r:embed="rId4">
              <a:alphaModFix amt="30000"/>
            </a:blip>
            <a:srcRect t="2974" b="5517"/>
            <a:stretch/>
          </p:blipFill>
          <p:spPr>
            <a:xfrm>
              <a:off x="3417955" y="813150"/>
              <a:ext cx="2039311" cy="339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27"/>
            <p:cNvPicPr preferRelativeResize="0"/>
            <p:nvPr/>
          </p:nvPicPr>
          <p:blipFill rotWithShape="1">
            <a:blip r:embed="rId5">
              <a:alphaModFix amt="30000"/>
            </a:blip>
            <a:srcRect t="2903" b="5487"/>
            <a:stretch/>
          </p:blipFill>
          <p:spPr>
            <a:xfrm>
              <a:off x="5891210" y="813161"/>
              <a:ext cx="2091403" cy="33938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1950613" y="1716125"/>
            <a:ext cx="50904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5700" b="1" i="1"/>
              <a:t>Main</a:t>
            </a:r>
            <a:endParaRPr sz="5700" b="1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5700" b="1" i="1"/>
              <a:t> Activity</a:t>
            </a:r>
            <a:endParaRPr sz="6419" b="1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/>
        </p:nvSpPr>
        <p:spPr>
          <a:xfrm>
            <a:off x="2621100" y="2180250"/>
            <a:ext cx="2602800" cy="548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>
                <a:solidFill>
                  <a:schemeClr val="dk1"/>
                </a:solidFill>
              </a:rPr>
              <a:t>신체활동정보 권한 퍼미션 팝업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>
                <a:solidFill>
                  <a:schemeClr val="dk1"/>
                </a:solidFill>
              </a:rPr>
              <a:t>→ 허용해야 걸음 센서 활성화 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1395550" y="4021200"/>
            <a:ext cx="194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56" y="497800"/>
            <a:ext cx="1977089" cy="4062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150" y="507338"/>
            <a:ext cx="1967800" cy="40429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8"/>
          <p:cNvCxnSpPr>
            <a:endCxn id="215" idx="1"/>
          </p:cNvCxnSpPr>
          <p:nvPr/>
        </p:nvCxnSpPr>
        <p:spPr>
          <a:xfrm rot="10800000" flipH="1">
            <a:off x="1686000" y="2454600"/>
            <a:ext cx="935100" cy="783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8"/>
          <p:cNvCxnSpPr>
            <a:endCxn id="221" idx="1"/>
          </p:cNvCxnSpPr>
          <p:nvPr/>
        </p:nvCxnSpPr>
        <p:spPr>
          <a:xfrm rot="10800000" flipH="1">
            <a:off x="2064425" y="3375075"/>
            <a:ext cx="938700" cy="542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28"/>
          <p:cNvSpPr txBox="1"/>
          <p:nvPr/>
        </p:nvSpPr>
        <p:spPr>
          <a:xfrm>
            <a:off x="3003125" y="3198075"/>
            <a:ext cx="1346100" cy="354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로그인 성공 Toast</a:t>
            </a:r>
            <a:endParaRPr sz="1100" b="1"/>
          </a:p>
        </p:txBody>
      </p:sp>
      <p:cxnSp>
        <p:nvCxnSpPr>
          <p:cNvPr id="222" name="Google Shape;222;p28"/>
          <p:cNvCxnSpPr>
            <a:endCxn id="223" idx="1"/>
          </p:cNvCxnSpPr>
          <p:nvPr/>
        </p:nvCxnSpPr>
        <p:spPr>
          <a:xfrm rot="10800000" flipH="1">
            <a:off x="6717525" y="3444375"/>
            <a:ext cx="439500" cy="404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28"/>
          <p:cNvSpPr txBox="1"/>
          <p:nvPr/>
        </p:nvSpPr>
        <p:spPr>
          <a:xfrm>
            <a:off x="7157025" y="3198075"/>
            <a:ext cx="1828500" cy="4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가장 가까운 쓰레기통 위치 탐색 성공 Toast 메세지</a:t>
            </a:r>
            <a:endParaRPr sz="10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452" y="192666"/>
            <a:ext cx="2249050" cy="462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/>
          <p:nvPr/>
        </p:nvSpPr>
        <p:spPr>
          <a:xfrm>
            <a:off x="3629178" y="3533453"/>
            <a:ext cx="412200" cy="197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0" name="Google Shape;230;p29"/>
          <p:cNvCxnSpPr>
            <a:stCxn id="229" idx="3"/>
          </p:cNvCxnSpPr>
          <p:nvPr/>
        </p:nvCxnSpPr>
        <p:spPr>
          <a:xfrm rot="10800000" flipH="1">
            <a:off x="4041378" y="3017303"/>
            <a:ext cx="1419300" cy="615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9"/>
          <p:cNvSpPr/>
          <p:nvPr/>
        </p:nvSpPr>
        <p:spPr>
          <a:xfrm>
            <a:off x="2902278" y="3731166"/>
            <a:ext cx="726900" cy="180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3629178" y="3954766"/>
            <a:ext cx="903000" cy="262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" name="Google Shape;233;p29"/>
          <p:cNvCxnSpPr>
            <a:stCxn id="232" idx="3"/>
          </p:cNvCxnSpPr>
          <p:nvPr/>
        </p:nvCxnSpPr>
        <p:spPr>
          <a:xfrm>
            <a:off x="4532178" y="4085866"/>
            <a:ext cx="903000" cy="709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9"/>
          <p:cNvCxnSpPr>
            <a:stCxn id="231" idx="3"/>
          </p:cNvCxnSpPr>
          <p:nvPr/>
        </p:nvCxnSpPr>
        <p:spPr>
          <a:xfrm rot="10800000" flipH="1">
            <a:off x="3629178" y="3799866"/>
            <a:ext cx="1986900" cy="21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29"/>
          <p:cNvSpPr/>
          <p:nvPr/>
        </p:nvSpPr>
        <p:spPr>
          <a:xfrm>
            <a:off x="2581328" y="310191"/>
            <a:ext cx="2249100" cy="289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6" name="Google Shape;236;p29"/>
          <p:cNvCxnSpPr>
            <a:stCxn id="235" idx="3"/>
          </p:cNvCxnSpPr>
          <p:nvPr/>
        </p:nvCxnSpPr>
        <p:spPr>
          <a:xfrm rot="10800000" flipH="1">
            <a:off x="4830428" y="908241"/>
            <a:ext cx="1047900" cy="850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29"/>
          <p:cNvSpPr txBox="1"/>
          <p:nvPr/>
        </p:nvSpPr>
        <p:spPr>
          <a:xfrm>
            <a:off x="5878328" y="716141"/>
            <a:ext cx="4122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맵</a:t>
            </a:r>
            <a:endParaRPr b="1"/>
          </a:p>
        </p:txBody>
      </p:sp>
      <p:sp>
        <p:nvSpPr>
          <p:cNvPr id="238" name="Google Shape;238;p29"/>
          <p:cNvSpPr txBox="1"/>
          <p:nvPr/>
        </p:nvSpPr>
        <p:spPr>
          <a:xfrm>
            <a:off x="5460675" y="2806500"/>
            <a:ext cx="5874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별명</a:t>
            </a:r>
            <a:endParaRPr b="1"/>
          </a:p>
        </p:txBody>
      </p:sp>
      <p:sp>
        <p:nvSpPr>
          <p:cNvPr id="239" name="Google Shape;239;p29"/>
          <p:cNvSpPr txBox="1"/>
          <p:nvPr/>
        </p:nvSpPr>
        <p:spPr>
          <a:xfrm>
            <a:off x="5400575" y="4550625"/>
            <a:ext cx="14193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수거 완료 버튼</a:t>
            </a:r>
            <a:endParaRPr b="1"/>
          </a:p>
        </p:txBody>
      </p:sp>
      <p:sp>
        <p:nvSpPr>
          <p:cNvPr id="240" name="Google Shape;240;p29"/>
          <p:cNvSpPr txBox="1"/>
          <p:nvPr/>
        </p:nvSpPr>
        <p:spPr>
          <a:xfrm>
            <a:off x="5616075" y="3610575"/>
            <a:ext cx="12879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누적 걸음 수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0"/>
          <p:cNvPicPr preferRelativeResize="0"/>
          <p:nvPr/>
        </p:nvPicPr>
        <p:blipFill rotWithShape="1">
          <a:blip r:embed="rId3">
            <a:alphaModFix/>
          </a:blip>
          <a:srcRect t="2544" b="34770"/>
          <a:stretch/>
        </p:blipFill>
        <p:spPr>
          <a:xfrm>
            <a:off x="244300" y="451500"/>
            <a:ext cx="3292525" cy="424037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/>
          <p:nvPr/>
        </p:nvSpPr>
        <p:spPr>
          <a:xfrm>
            <a:off x="244225" y="451438"/>
            <a:ext cx="3292500" cy="4240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30"/>
          <p:cNvCxnSpPr>
            <a:stCxn id="246" idx="3"/>
            <a:endCxn id="248" idx="1"/>
          </p:cNvCxnSpPr>
          <p:nvPr/>
        </p:nvCxnSpPr>
        <p:spPr>
          <a:xfrm flipV="1">
            <a:off x="3536725" y="967138"/>
            <a:ext cx="449720" cy="160455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30"/>
          <p:cNvSpPr txBox="1"/>
          <p:nvPr/>
        </p:nvSpPr>
        <p:spPr>
          <a:xfrm>
            <a:off x="3986445" y="451438"/>
            <a:ext cx="4668000" cy="1031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맵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-지도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-사용자의 </a:t>
            </a:r>
            <a:r>
              <a:rPr lang="ko" sz="1100">
                <a:solidFill>
                  <a:schemeClr val="dk1"/>
                </a:solidFill>
                <a:highlight>
                  <a:srgbClr val="FFFF00"/>
                </a:highlight>
              </a:rPr>
              <a:t>현재 위치</a:t>
            </a:r>
            <a:r>
              <a:rPr lang="ko" sz="1100"/>
              <a:t> 표시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-사용자의 현재 위치에서 가장 가까운 </a:t>
            </a:r>
            <a:r>
              <a:rPr lang="ko" sz="1100">
                <a:solidFill>
                  <a:schemeClr val="lt1"/>
                </a:solidFill>
                <a:highlight>
                  <a:srgbClr val="4A86E8"/>
                </a:highlight>
              </a:rPr>
              <a:t>쓰레기 통 마커</a:t>
            </a:r>
            <a:r>
              <a:rPr lang="ko" sz="1100">
                <a:solidFill>
                  <a:schemeClr val="dk1"/>
                </a:solidFill>
              </a:rPr>
              <a:t> 표시 </a:t>
            </a:r>
            <a:endParaRPr sz="1100"/>
          </a:p>
        </p:txBody>
      </p:sp>
      <p:sp>
        <p:nvSpPr>
          <p:cNvPr id="249" name="Google Shape;249;p30"/>
          <p:cNvSpPr txBox="1"/>
          <p:nvPr/>
        </p:nvSpPr>
        <p:spPr>
          <a:xfrm>
            <a:off x="4007594" y="1719688"/>
            <a:ext cx="4718959" cy="120029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 u="sng" dirty="0">
                <a:solidFill>
                  <a:schemeClr val="dk1"/>
                </a:solidFill>
              </a:rPr>
              <a:t>카카오맵 API</a:t>
            </a:r>
            <a:endParaRPr sz="1100"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dirty="0">
                <a:solidFill>
                  <a:schemeClr val="dk1"/>
                </a:solidFill>
              </a:rPr>
              <a:t>지도, 사용자 현재 위치 추적 및 표시, 마커 표시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 u="sng" dirty="0">
                <a:solidFill>
                  <a:schemeClr val="dk1"/>
                </a:solidFill>
              </a:rPr>
              <a:t>getCan.php</a:t>
            </a:r>
            <a:endParaRPr sz="1100"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1100" dirty="0">
                <a:solidFill>
                  <a:schemeClr val="dk1"/>
                </a:solidFill>
              </a:rPr>
              <a:t>-</a:t>
            </a:r>
            <a:r>
              <a:rPr lang="ko" sz="1100" dirty="0">
                <a:solidFill>
                  <a:schemeClr val="dk1"/>
                </a:solidFill>
              </a:rPr>
              <a:t>사용자의 현재위치에서 가장 가까운 쓰레기 통을 찾아서 위도, 경도 반환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1100" dirty="0">
                <a:solidFill>
                  <a:schemeClr val="dk1"/>
                </a:solidFill>
              </a:rPr>
              <a:t>-</a:t>
            </a:r>
            <a:r>
              <a:rPr lang="ko" sz="1100" dirty="0">
                <a:solidFill>
                  <a:schemeClr val="dk1"/>
                </a:solidFill>
              </a:rPr>
              <a:t>쓰레기통의 위치를 찾</a:t>
            </a:r>
            <a:r>
              <a:rPr lang="ko-KR" altLang="en-US" sz="1100" dirty="0">
                <a:solidFill>
                  <a:schemeClr val="dk1"/>
                </a:solidFill>
              </a:rPr>
              <a:t>는 것에 성공했다는 </a:t>
            </a:r>
            <a:r>
              <a:rPr lang="ko" sz="1100" dirty="0">
                <a:solidFill>
                  <a:schemeClr val="dk1"/>
                </a:solidFill>
              </a:rPr>
              <a:t>Toast 발생</a:t>
            </a:r>
            <a:r>
              <a:rPr lang="en-US" altLang="ko" sz="1100" dirty="0">
                <a:solidFill>
                  <a:schemeClr val="dk1"/>
                </a:solidFill>
              </a:rPr>
              <a:t> </a:t>
            </a:r>
            <a:r>
              <a:rPr lang="ko-KR" altLang="en-US" sz="1100" dirty="0">
                <a:solidFill>
                  <a:schemeClr val="dk1"/>
                </a:solidFill>
              </a:rPr>
              <a:t>위한 </a:t>
            </a:r>
            <a:r>
              <a:rPr lang="en-US" altLang="ko-KR" sz="1100" dirty="0">
                <a:solidFill>
                  <a:schemeClr val="dk1"/>
                </a:solidFill>
              </a:rPr>
              <a:t>flag </a:t>
            </a:r>
            <a:r>
              <a:rPr lang="ko-KR" altLang="en-US" sz="1100" dirty="0">
                <a:solidFill>
                  <a:schemeClr val="dk1"/>
                </a:solidFill>
              </a:rPr>
              <a:t>반환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1892425" y="2698100"/>
            <a:ext cx="266700" cy="2649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1808825" y="2533000"/>
            <a:ext cx="163500" cy="1650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8D6A53-839A-0148-2002-954C0D97C7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995"/>
          <a:stretch/>
        </p:blipFill>
        <p:spPr>
          <a:xfrm>
            <a:off x="3905254" y="3156836"/>
            <a:ext cx="4923638" cy="13074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1C18F63A-18AB-C20C-F247-A5B9E0AF6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13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49" y="261325"/>
            <a:ext cx="2249050" cy="462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/>
          <p:nvPr/>
        </p:nvSpPr>
        <p:spPr>
          <a:xfrm>
            <a:off x="1767775" y="3602113"/>
            <a:ext cx="412200" cy="197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" name="Google Shape;258;p31"/>
          <p:cNvCxnSpPr>
            <a:stCxn id="257" idx="3"/>
          </p:cNvCxnSpPr>
          <p:nvPr/>
        </p:nvCxnSpPr>
        <p:spPr>
          <a:xfrm rot="10800000" flipH="1">
            <a:off x="2179975" y="3085963"/>
            <a:ext cx="1419300" cy="615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Google Shape;259;p31"/>
          <p:cNvSpPr txBox="1"/>
          <p:nvPr/>
        </p:nvSpPr>
        <p:spPr>
          <a:xfrm>
            <a:off x="3599275" y="2876425"/>
            <a:ext cx="4274700" cy="92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별명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로그인에 성공하면서 LoginActivity에서 사용자 데이터를 MainActivity로 보냈으므로 그 중에서 별명을 출력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675" y="163625"/>
            <a:ext cx="2344175" cy="48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/>
          <p:nvPr/>
        </p:nvSpPr>
        <p:spPr>
          <a:xfrm>
            <a:off x="1040900" y="3827925"/>
            <a:ext cx="825600" cy="180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2"/>
          <p:cNvSpPr txBox="1"/>
          <p:nvPr/>
        </p:nvSpPr>
        <p:spPr>
          <a:xfrm>
            <a:off x="3948200" y="2443725"/>
            <a:ext cx="4905000" cy="70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1"/>
                </a:solidFill>
              </a:rPr>
              <a:t>누적 걸음 수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걸음 센서 이벤트 발생할 때마다 걸음수 +1</a:t>
            </a:r>
            <a:endParaRPr/>
          </a:p>
        </p:txBody>
      </p:sp>
      <p:cxnSp>
        <p:nvCxnSpPr>
          <p:cNvPr id="267" name="Google Shape;267;p32"/>
          <p:cNvCxnSpPr>
            <a:stCxn id="265" idx="3"/>
          </p:cNvCxnSpPr>
          <p:nvPr/>
        </p:nvCxnSpPr>
        <p:spPr>
          <a:xfrm rot="10800000" flipH="1">
            <a:off x="1866500" y="2623725"/>
            <a:ext cx="2081700" cy="1294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450" y="202325"/>
            <a:ext cx="2306500" cy="473885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3"/>
          <p:cNvSpPr/>
          <p:nvPr/>
        </p:nvSpPr>
        <p:spPr>
          <a:xfrm>
            <a:off x="1746275" y="4051575"/>
            <a:ext cx="989100" cy="27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4" name="Google Shape;274;p33"/>
          <p:cNvCxnSpPr>
            <a:stCxn id="273" idx="3"/>
          </p:cNvCxnSpPr>
          <p:nvPr/>
        </p:nvCxnSpPr>
        <p:spPr>
          <a:xfrm rot="10800000" flipH="1">
            <a:off x="2735375" y="3475275"/>
            <a:ext cx="791400" cy="714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3"/>
          <p:cNvSpPr txBox="1"/>
          <p:nvPr/>
        </p:nvSpPr>
        <p:spPr>
          <a:xfrm>
            <a:off x="3526775" y="2865675"/>
            <a:ext cx="5197200" cy="1108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수거 완료 버튼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사용자의 위치가 변경될 때마다 사용자와 쓰레기통 사이의 거리 계산하여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기준값 이하가 되었을 때  '수거 완료' 버튼 활성화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→ 이때 VISIBLE, INVISIBLE 메서드로 버튼 색 바뀐 것처럼 보이게 함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4"/>
          <p:cNvPicPr preferRelativeResize="0"/>
          <p:nvPr/>
        </p:nvPicPr>
        <p:blipFill rotWithShape="1">
          <a:blip r:embed="rId3">
            <a:alphaModFix amt="30000"/>
          </a:blip>
          <a:srcRect t="9647" b="6529"/>
          <a:stretch/>
        </p:blipFill>
        <p:spPr>
          <a:xfrm>
            <a:off x="3430175" y="605337"/>
            <a:ext cx="2283650" cy="393282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4"/>
          <p:cNvSpPr txBox="1">
            <a:spLocks noGrp="1"/>
          </p:cNvSpPr>
          <p:nvPr>
            <p:ph type="title"/>
          </p:nvPr>
        </p:nvSpPr>
        <p:spPr>
          <a:xfrm>
            <a:off x="2026800" y="1782150"/>
            <a:ext cx="50904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5700" b="1" i="1"/>
              <a:t>Ranking</a:t>
            </a:r>
            <a:endParaRPr sz="5700" b="1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5700" b="1" i="1"/>
              <a:t> Activity</a:t>
            </a:r>
            <a:endParaRPr sz="6419" b="1"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800" y="397750"/>
            <a:ext cx="2141290" cy="43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5"/>
          <p:cNvSpPr/>
          <p:nvPr/>
        </p:nvSpPr>
        <p:spPr>
          <a:xfrm>
            <a:off x="2470948" y="1160961"/>
            <a:ext cx="1961100" cy="1153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5"/>
          <p:cNvSpPr/>
          <p:nvPr/>
        </p:nvSpPr>
        <p:spPr>
          <a:xfrm>
            <a:off x="2470948" y="2571202"/>
            <a:ext cx="1961100" cy="185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9" name="Google Shape;289;p35"/>
          <p:cNvCxnSpPr/>
          <p:nvPr/>
        </p:nvCxnSpPr>
        <p:spPr>
          <a:xfrm flipH="1">
            <a:off x="4432109" y="1728750"/>
            <a:ext cx="1391400" cy="9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5"/>
          <p:cNvCxnSpPr>
            <a:stCxn id="291" idx="1"/>
          </p:cNvCxnSpPr>
          <p:nvPr/>
        </p:nvCxnSpPr>
        <p:spPr>
          <a:xfrm flipH="1">
            <a:off x="4432189" y="2604378"/>
            <a:ext cx="1391400" cy="867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Google Shape;292;p35"/>
          <p:cNvSpPr txBox="1"/>
          <p:nvPr/>
        </p:nvSpPr>
        <p:spPr>
          <a:xfrm>
            <a:off x="5823589" y="1528016"/>
            <a:ext cx="9396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상단부</a:t>
            </a:r>
            <a:endParaRPr b="1"/>
          </a:p>
        </p:txBody>
      </p:sp>
      <p:sp>
        <p:nvSpPr>
          <p:cNvPr id="291" name="Google Shape;291;p35"/>
          <p:cNvSpPr txBox="1"/>
          <p:nvPr/>
        </p:nvSpPr>
        <p:spPr>
          <a:xfrm>
            <a:off x="5823589" y="2404278"/>
            <a:ext cx="9396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하단부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095" y="222584"/>
            <a:ext cx="2325405" cy="465254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6"/>
          <p:cNvSpPr/>
          <p:nvPr/>
        </p:nvSpPr>
        <p:spPr>
          <a:xfrm>
            <a:off x="1491915" y="1114941"/>
            <a:ext cx="1855295" cy="1129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6"/>
          <p:cNvSpPr txBox="1"/>
          <p:nvPr/>
        </p:nvSpPr>
        <p:spPr>
          <a:xfrm>
            <a:off x="4499811" y="481941"/>
            <a:ext cx="108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상단부</a:t>
            </a:r>
            <a:endParaRPr b="1" dirty="0"/>
          </a:p>
        </p:txBody>
      </p:sp>
      <p:sp>
        <p:nvSpPr>
          <p:cNvPr id="300" name="Google Shape;300;p36"/>
          <p:cNvSpPr txBox="1"/>
          <p:nvPr/>
        </p:nvSpPr>
        <p:spPr>
          <a:xfrm>
            <a:off x="4572000" y="970562"/>
            <a:ext cx="3474900" cy="289306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 dirty="0"/>
              <a:t>개인 기록 </a:t>
            </a:r>
            <a:endParaRPr lang="en-US" altLang="ko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" b="1" dirty="0"/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" sz="1200" dirty="0"/>
              <a:t>-</a:t>
            </a:r>
            <a:r>
              <a:rPr lang="ko" sz="1200" dirty="0"/>
              <a:t>별명</a:t>
            </a:r>
            <a:endParaRPr sz="1200" dirty="0"/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" sz="1200" dirty="0"/>
              <a:t>-</a:t>
            </a:r>
            <a:r>
              <a:rPr lang="ko" sz="1200" dirty="0"/>
              <a:t>현재순위</a:t>
            </a:r>
            <a:endParaRPr sz="1200" dirty="0"/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" sz="1200" dirty="0"/>
              <a:t>-</a:t>
            </a:r>
            <a:r>
              <a:rPr lang="ko" sz="1200" dirty="0"/>
              <a:t>최고순위</a:t>
            </a:r>
            <a:endParaRPr sz="1200" dirty="0"/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" sz="1200" dirty="0"/>
              <a:t>-</a:t>
            </a:r>
            <a:r>
              <a:rPr lang="ko" sz="1200" dirty="0"/>
              <a:t>누적 수거 횟수</a:t>
            </a:r>
            <a:endParaRPr sz="1200" dirty="0"/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" sz="1200" dirty="0"/>
              <a:t>-</a:t>
            </a:r>
            <a:r>
              <a:rPr lang="ko" sz="1200" dirty="0"/>
              <a:t>누적 걸음수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 u="sng" dirty="0"/>
              <a:t>Update.php</a:t>
            </a:r>
            <a:endParaRPr lang="en-US" altLang="ko" sz="12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" b="1" u="sng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ko" sz="1200" dirty="0"/>
              <a:t>MainActivity에서 구한 사용자의 누적걸음수, 누적수거횟수를 업데이트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ko" sz="1200" dirty="0"/>
              <a:t>전체 사용자들의 순위 갱신해서 사용자의 현재 순위 계산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ko" sz="1200" dirty="0"/>
              <a:t>필요할 경우 사용자의 최고 순위 갱신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ko" sz="1200" dirty="0"/>
              <a:t>상단부에 출력할 개인 데이터 반환</a:t>
            </a:r>
            <a:endParaRPr sz="1200" dirty="0"/>
          </a:p>
        </p:txBody>
      </p:sp>
      <p:cxnSp>
        <p:nvCxnSpPr>
          <p:cNvPr id="301" name="Google Shape;301;p36"/>
          <p:cNvCxnSpPr>
            <a:cxnSpLocks/>
            <a:stCxn id="298" idx="3"/>
          </p:cNvCxnSpPr>
          <p:nvPr/>
        </p:nvCxnSpPr>
        <p:spPr>
          <a:xfrm flipV="1">
            <a:off x="3347210" y="682041"/>
            <a:ext cx="1152601" cy="997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446" y="227431"/>
            <a:ext cx="2337394" cy="468863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/>
          <p:nvPr/>
        </p:nvSpPr>
        <p:spPr>
          <a:xfrm>
            <a:off x="2056585" y="2612763"/>
            <a:ext cx="1850100" cy="192314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8" name="Google Shape;308;p37"/>
          <p:cNvCxnSpPr>
            <a:stCxn id="309" idx="1"/>
          </p:cNvCxnSpPr>
          <p:nvPr/>
        </p:nvCxnSpPr>
        <p:spPr>
          <a:xfrm flipH="1">
            <a:off x="3906835" y="2653513"/>
            <a:ext cx="1312800" cy="828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37"/>
          <p:cNvSpPr txBox="1"/>
          <p:nvPr/>
        </p:nvSpPr>
        <p:spPr>
          <a:xfrm>
            <a:off x="5219635" y="2453413"/>
            <a:ext cx="105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하단부</a:t>
            </a:r>
            <a:endParaRPr b="1"/>
          </a:p>
        </p:txBody>
      </p:sp>
      <p:sp>
        <p:nvSpPr>
          <p:cNvPr id="310" name="Google Shape;310;p37"/>
          <p:cNvSpPr txBox="1"/>
          <p:nvPr/>
        </p:nvSpPr>
        <p:spPr>
          <a:xfrm>
            <a:off x="5219635" y="2853613"/>
            <a:ext cx="2450497" cy="1231076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 dirty="0"/>
              <a:t>상위 10명의 기록</a:t>
            </a:r>
            <a:endParaRPr lang="en-US" altLang="ko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" dirty="0"/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" sz="1200" dirty="0"/>
              <a:t>-</a:t>
            </a:r>
            <a:r>
              <a:rPr lang="ko" sz="1200" dirty="0"/>
              <a:t>별명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u="sng" dirty="0"/>
              <a:t>TopRankers.php</a:t>
            </a:r>
            <a:endParaRPr lang="en-US" altLang="ko" sz="12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 b="1" u="sng" dirty="0"/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ko" sz="1200" dirty="0"/>
              <a:t>상위 10명의 </a:t>
            </a:r>
            <a:r>
              <a:rPr lang="ko-KR" altLang="en-US" sz="1200" dirty="0"/>
              <a:t>별명</a:t>
            </a:r>
            <a:r>
              <a:rPr lang="ko" sz="1200" dirty="0"/>
              <a:t> 반환 </a:t>
            </a:r>
            <a:endParaRPr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;p13">
            <a:extLst>
              <a:ext uri="{FF2B5EF4-FFF2-40B4-BE49-F238E27FC236}">
                <a16:creationId xmlns:a16="http://schemas.microsoft.com/office/drawing/2014/main" id="{EF2FE96D-818E-3692-9292-810F7A408D41}"/>
              </a:ext>
            </a:extLst>
          </p:cNvPr>
          <p:cNvSpPr txBox="1">
            <a:spLocks/>
          </p:cNvSpPr>
          <p:nvPr/>
        </p:nvSpPr>
        <p:spPr>
          <a:xfrm>
            <a:off x="311700" y="2044150"/>
            <a:ext cx="8520600" cy="1151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ko-KR" altLang="en-US" sz="4000" dirty="0" err="1">
                <a:solidFill>
                  <a:schemeClr val="dk1"/>
                </a:solidFill>
                <a:highlight>
                  <a:srgbClr val="53E97D"/>
                </a:highlight>
              </a:rPr>
              <a:t>들어주셔서</a:t>
            </a:r>
            <a:r>
              <a:rPr lang="ko-KR" altLang="en-US" sz="4000" dirty="0">
                <a:solidFill>
                  <a:schemeClr val="dk1"/>
                </a:solidFill>
                <a:highlight>
                  <a:srgbClr val="53E97D"/>
                </a:highlight>
              </a:rPr>
              <a:t> 감사합니다</a:t>
            </a:r>
            <a:r>
              <a:rPr lang="en-US" altLang="ko-KR" sz="4000" dirty="0">
                <a:solidFill>
                  <a:schemeClr val="dk1"/>
                </a:solidFill>
                <a:highlight>
                  <a:srgbClr val="53E97D"/>
                </a:highlight>
              </a:rPr>
              <a:t>!</a:t>
            </a:r>
            <a:endParaRPr lang="en-US" sz="4000" dirty="0">
              <a:solidFill>
                <a:schemeClr val="dk1"/>
              </a:solidFill>
              <a:highlight>
                <a:srgbClr val="53E97D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3350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12" y="2747530"/>
            <a:ext cx="1660775" cy="8968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731089" y="973400"/>
            <a:ext cx="5786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 u="sng" dirty="0"/>
              <a:t>Contents</a:t>
            </a:r>
            <a:endParaRPr sz="4000" b="1" u="sng"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002" y="3014474"/>
            <a:ext cx="1019225" cy="3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133600" y="2045115"/>
            <a:ext cx="2148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dk1"/>
                </a:solidFill>
              </a:rPr>
              <a:t>1. 프로젝트 변동사항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745139" y="2059675"/>
            <a:ext cx="1758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dk1"/>
                </a:solidFill>
              </a:rPr>
              <a:t>2. 팀원 참여도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966978" y="2059675"/>
            <a:ext cx="185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dk1"/>
                </a:solidFill>
              </a:rPr>
              <a:t>3. 모듈 별 설명</a:t>
            </a: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3087" y="2571750"/>
            <a:ext cx="1237825" cy="12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7324" y="2798237"/>
            <a:ext cx="905049" cy="6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6012" y="2595736"/>
            <a:ext cx="1148275" cy="11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713400" y="456075"/>
            <a:ext cx="7139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ko" sz="2500">
                <a:solidFill>
                  <a:schemeClr val="dk1"/>
                </a:solidFill>
              </a:rPr>
              <a:t>프로젝트 변동사항</a:t>
            </a:r>
            <a:endParaRPr sz="2500">
              <a:solidFill>
                <a:schemeClr val="dk1"/>
              </a:solidFill>
            </a:endParaRPr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952500" y="1171700"/>
          <a:ext cx="7239000" cy="3435260"/>
        </p:xfrm>
        <a:graphic>
          <a:graphicData uri="http://schemas.openxmlformats.org/drawingml/2006/table">
            <a:tbl>
              <a:tblPr>
                <a:noFill/>
                <a:tableStyleId>{51CCDEF0-64FB-468E-86CE-5FE167F68148}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-</a:t>
                      </a:r>
                      <a:endParaRPr sz="2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△</a:t>
                      </a:r>
                      <a:endParaRPr sz="2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+</a:t>
                      </a:r>
                      <a:endParaRPr sz="2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쓰레기통까지 남은 거리 출력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쓰레기통까지 길찾기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쓰레기통 범위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회원관리 기능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9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카카오맵 앱을 연결하면 구현할 수 있으나 스스로 만든 기능이 아니라 빼는 게 맞다고 판단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공공 API 데이터 상의 쓰레기통 주소가 정확하지 않아서 기존의 계획대로 코드를 통해 위도, 경도로 변환하는 데 어려움이 있을 것이라고 판단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⇾ 직접 쓰레기통 위치를 로드뷰로 확인하면서 위도, 경도를 일일히 확인해야 해서 범위를 광진구로 축소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서비스에 가입한 회원들의 정보 확인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회원 기록 삭제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715100" y="469025"/>
            <a:ext cx="269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팀원 참여도</a:t>
            </a:r>
            <a:endParaRPr/>
          </a:p>
        </p:txBody>
      </p:sp>
      <p:pic>
        <p:nvPicPr>
          <p:cNvPr id="81" name="Google Shape;81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188" y="1168750"/>
            <a:ext cx="5643625" cy="351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715100" y="469025"/>
            <a:ext cx="269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모듈 별 설명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980675" y="1359400"/>
            <a:ext cx="354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715100" y="923365"/>
            <a:ext cx="3500700" cy="3719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ko" sz="2000" dirty="0"/>
              <a:t>TitleActivity</a:t>
            </a:r>
            <a:endParaRPr sz="2000" dirty="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ko" sz="2000" dirty="0"/>
              <a:t>SignUpActivity</a:t>
            </a:r>
            <a:endParaRPr sz="2000" dirty="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ko" sz="2000" dirty="0"/>
              <a:t>LoginActivity</a:t>
            </a:r>
            <a:endParaRPr sz="2000" dirty="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ko" sz="2000" dirty="0"/>
              <a:t>ManagementActivity</a:t>
            </a:r>
            <a:endParaRPr sz="2000" dirty="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ko" sz="2000" dirty="0"/>
              <a:t>MainActivity</a:t>
            </a:r>
            <a:endParaRPr sz="2000" dirty="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ko" sz="2000" dirty="0"/>
              <a:t>RankingActivity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8"/>
          <p:cNvGrpSpPr/>
          <p:nvPr/>
        </p:nvGrpSpPr>
        <p:grpSpPr>
          <a:xfrm>
            <a:off x="2756950" y="984587"/>
            <a:ext cx="3437550" cy="3174325"/>
            <a:chOff x="1929426" y="1016441"/>
            <a:chExt cx="3719487" cy="3494029"/>
          </a:xfrm>
        </p:grpSpPr>
        <p:pic>
          <p:nvPicPr>
            <p:cNvPr id="94" name="Google Shape;94;p18"/>
            <p:cNvPicPr preferRelativeResize="0"/>
            <p:nvPr/>
          </p:nvPicPr>
          <p:blipFill rotWithShape="1">
            <a:blip r:embed="rId3">
              <a:alphaModFix amt="30000"/>
            </a:blip>
            <a:srcRect t="2752" b="5797"/>
            <a:stretch/>
          </p:blipFill>
          <p:spPr>
            <a:xfrm>
              <a:off x="1929426" y="1016441"/>
              <a:ext cx="1859744" cy="3494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8"/>
            <p:cNvPicPr preferRelativeResize="0"/>
            <p:nvPr/>
          </p:nvPicPr>
          <p:blipFill rotWithShape="1">
            <a:blip r:embed="rId4">
              <a:alphaModFix amt="30000"/>
            </a:blip>
            <a:srcRect t="2752" b="5797"/>
            <a:stretch/>
          </p:blipFill>
          <p:spPr>
            <a:xfrm>
              <a:off x="3789170" y="1016441"/>
              <a:ext cx="1859744" cy="34940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345700" y="1687400"/>
            <a:ext cx="44526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5700" b="1" i="1"/>
              <a:t>Title Activity</a:t>
            </a:r>
            <a:endParaRPr sz="6419" b="1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325" y="661263"/>
            <a:ext cx="1859741" cy="3820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9"/>
          <p:cNvCxnSpPr>
            <a:endCxn id="103" idx="1"/>
          </p:cNvCxnSpPr>
          <p:nvPr/>
        </p:nvCxnSpPr>
        <p:spPr>
          <a:xfrm rot="10800000" flipH="1">
            <a:off x="5822350" y="1696013"/>
            <a:ext cx="969300" cy="941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9"/>
          <p:cNvSpPr txBox="1"/>
          <p:nvPr/>
        </p:nvSpPr>
        <p:spPr>
          <a:xfrm>
            <a:off x="6791650" y="1421663"/>
            <a:ext cx="1614900" cy="548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'로그인'버튼 누르면 LoginActivity로 넘어감</a:t>
            </a:r>
            <a:endParaRPr sz="1100"/>
          </a:p>
        </p:txBody>
      </p:sp>
      <p:sp>
        <p:nvSpPr>
          <p:cNvPr id="104" name="Google Shape;104;p19"/>
          <p:cNvSpPr txBox="1"/>
          <p:nvPr/>
        </p:nvSpPr>
        <p:spPr>
          <a:xfrm>
            <a:off x="6791650" y="3042463"/>
            <a:ext cx="1936200" cy="57397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'회원가입'버튼 누르면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signUp</a:t>
            </a:r>
            <a:r>
              <a:rPr lang="ko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Activity로 넘어감</a:t>
            </a:r>
            <a:endParaRPr sz="1100" dirty="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150" y="661275"/>
            <a:ext cx="1859750" cy="3820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9"/>
          <p:cNvCxnSpPr>
            <a:endCxn id="104" idx="1"/>
          </p:cNvCxnSpPr>
          <p:nvPr/>
        </p:nvCxnSpPr>
        <p:spPr>
          <a:xfrm>
            <a:off x="5813650" y="2763313"/>
            <a:ext cx="978000" cy="56613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9"/>
          <p:cNvSpPr txBox="1"/>
          <p:nvPr/>
        </p:nvSpPr>
        <p:spPr>
          <a:xfrm>
            <a:off x="2381963" y="1808988"/>
            <a:ext cx="2019300" cy="1132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위치 권한 퍼미션 팝업 띄우기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→ 허용해야 MainActivity에서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지도 나타남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→ 거부했다면 설정에서 다시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 허용해주면 됨</a:t>
            </a:r>
            <a:endParaRPr sz="1000"/>
          </a:p>
        </p:txBody>
      </p:sp>
      <p:cxnSp>
        <p:nvCxnSpPr>
          <p:cNvPr id="108" name="Google Shape;108;p19"/>
          <p:cNvCxnSpPr>
            <a:endCxn id="107" idx="1"/>
          </p:cNvCxnSpPr>
          <p:nvPr/>
        </p:nvCxnSpPr>
        <p:spPr>
          <a:xfrm rot="10800000" flipH="1">
            <a:off x="1401263" y="2375388"/>
            <a:ext cx="980700" cy="846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0"/>
          <p:cNvGrpSpPr/>
          <p:nvPr/>
        </p:nvGrpSpPr>
        <p:grpSpPr>
          <a:xfrm>
            <a:off x="3763299" y="1146875"/>
            <a:ext cx="3361000" cy="2739727"/>
            <a:chOff x="3941425" y="1098598"/>
            <a:chExt cx="4057709" cy="3456006"/>
          </a:xfrm>
        </p:grpSpPr>
        <p:pic>
          <p:nvPicPr>
            <p:cNvPr id="115" name="Google Shape;115;p20"/>
            <p:cNvPicPr preferRelativeResize="0"/>
            <p:nvPr/>
          </p:nvPicPr>
          <p:blipFill rotWithShape="1">
            <a:blip r:embed="rId3">
              <a:alphaModFix amt="30000"/>
            </a:blip>
            <a:srcRect t="32763" b="6773"/>
            <a:stretch/>
          </p:blipFill>
          <p:spPr>
            <a:xfrm>
              <a:off x="3941425" y="2212959"/>
              <a:ext cx="1952644" cy="2341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0"/>
            <p:cNvPicPr preferRelativeResize="0"/>
            <p:nvPr/>
          </p:nvPicPr>
          <p:blipFill rotWithShape="1">
            <a:blip r:embed="rId4">
              <a:alphaModFix amt="30000"/>
            </a:blip>
            <a:srcRect t="7313" b="6546"/>
            <a:stretch/>
          </p:blipFill>
          <p:spPr>
            <a:xfrm>
              <a:off x="6046490" y="1098598"/>
              <a:ext cx="1952644" cy="34560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345700" y="1687400"/>
            <a:ext cx="44526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5700" b="1" i="1" dirty="0"/>
              <a:t>Sign-Up Activity</a:t>
            </a:r>
            <a:endParaRPr sz="6419" b="1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13510B-32B2-503F-8B68-E6549C8E292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2015618" y="1294109"/>
            <a:ext cx="1621432" cy="25924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5B261F-286A-252D-98D5-3C898E817D1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0000"/>
          </a:blip>
          <a:stretch>
            <a:fillRect/>
          </a:stretch>
        </p:blipFill>
        <p:spPr>
          <a:xfrm>
            <a:off x="4044354" y="1620079"/>
            <a:ext cx="1136571" cy="4621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1947</Words>
  <Application>Microsoft Office PowerPoint</Application>
  <PresentationFormat>화면 슬라이드 쇼(16:9)</PresentationFormat>
  <Paragraphs>192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Malgun Gothic</vt:lpstr>
      <vt:lpstr>Arial</vt:lpstr>
      <vt:lpstr>Simple Light</vt:lpstr>
      <vt:lpstr>프로젝트 최종 보고서</vt:lpstr>
      <vt:lpstr>PowerPoint 프레젠테이션</vt:lpstr>
      <vt:lpstr>PowerPoint 프레젠테이션</vt:lpstr>
      <vt:lpstr>PowerPoint 프레젠테이션</vt:lpstr>
      <vt:lpstr>2. 팀원 참여도</vt:lpstr>
      <vt:lpstr>3. 모듈 별 설명</vt:lpstr>
      <vt:lpstr>Title Activity</vt:lpstr>
      <vt:lpstr>PowerPoint 프레젠테이션</vt:lpstr>
      <vt:lpstr>Sign-Up Activity</vt:lpstr>
      <vt:lpstr>PowerPoint 프레젠테이션</vt:lpstr>
      <vt:lpstr>Login Activity</vt:lpstr>
      <vt:lpstr>PowerPoint 프레젠테이션</vt:lpstr>
      <vt:lpstr>Management Activity</vt:lpstr>
      <vt:lpstr>PowerPoint 프레젠테이션</vt:lpstr>
      <vt:lpstr>PowerPoint 프레젠테이션</vt:lpstr>
      <vt:lpstr>Main  Activity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Ranking  Activity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최종 보고서</dc:title>
  <cp:lastModifiedBy>김세연</cp:lastModifiedBy>
  <cp:revision>9</cp:revision>
  <dcterms:modified xsi:type="dcterms:W3CDTF">2022-06-01T02:22:02Z</dcterms:modified>
</cp:coreProperties>
</file>