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47"/>
  </p:notesMasterIdLst>
  <p:handoutMasterIdLst>
    <p:handoutMasterId r:id="rId48"/>
  </p:handoutMasterIdLst>
  <p:sldIdLst>
    <p:sldId id="473" r:id="rId2"/>
    <p:sldId id="555" r:id="rId3"/>
    <p:sldId id="558" r:id="rId4"/>
    <p:sldId id="559" r:id="rId5"/>
    <p:sldId id="556" r:id="rId6"/>
    <p:sldId id="557" r:id="rId7"/>
    <p:sldId id="560" r:id="rId8"/>
    <p:sldId id="561" r:id="rId9"/>
    <p:sldId id="562" r:id="rId10"/>
    <p:sldId id="563" r:id="rId11"/>
    <p:sldId id="564" r:id="rId12"/>
    <p:sldId id="565" r:id="rId13"/>
    <p:sldId id="566" r:id="rId14"/>
    <p:sldId id="567" r:id="rId15"/>
    <p:sldId id="568" r:id="rId16"/>
    <p:sldId id="569" r:id="rId17"/>
    <p:sldId id="570" r:id="rId18"/>
    <p:sldId id="571" r:id="rId19"/>
    <p:sldId id="572" r:id="rId20"/>
    <p:sldId id="573" r:id="rId21"/>
    <p:sldId id="574" r:id="rId22"/>
    <p:sldId id="575" r:id="rId23"/>
    <p:sldId id="519" r:id="rId24"/>
    <p:sldId id="553" r:id="rId25"/>
    <p:sldId id="550" r:id="rId26"/>
    <p:sldId id="551" r:id="rId27"/>
    <p:sldId id="552" r:id="rId28"/>
    <p:sldId id="509" r:id="rId29"/>
    <p:sldId id="510" r:id="rId30"/>
    <p:sldId id="511" r:id="rId31"/>
    <p:sldId id="529" r:id="rId32"/>
    <p:sldId id="528" r:id="rId33"/>
    <p:sldId id="532" r:id="rId34"/>
    <p:sldId id="533" r:id="rId35"/>
    <p:sldId id="534" r:id="rId36"/>
    <p:sldId id="535" r:id="rId37"/>
    <p:sldId id="536" r:id="rId38"/>
    <p:sldId id="537" r:id="rId39"/>
    <p:sldId id="538" r:id="rId40"/>
    <p:sldId id="539" r:id="rId41"/>
    <p:sldId id="540" r:id="rId42"/>
    <p:sldId id="541" r:id="rId43"/>
    <p:sldId id="542" r:id="rId44"/>
    <p:sldId id="543" r:id="rId45"/>
    <p:sldId id="544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0000"/>
    <a:srgbClr val="FF00FF"/>
    <a:srgbClr val="00CC99"/>
    <a:srgbClr val="00FF00"/>
    <a:srgbClr val="0000CC"/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83279" autoAdjust="0"/>
  </p:normalViewPr>
  <p:slideViewPr>
    <p:cSldViewPr>
      <p:cViewPr varScale="1">
        <p:scale>
          <a:sx n="106" d="100"/>
          <a:sy n="106" d="100"/>
        </p:scale>
        <p:origin x="16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3E277DA-EE6C-4C5B-BAF5-BCC7A7A4F1BD}" type="datetime1">
              <a:rPr lang="en-US" altLang="ko-KR"/>
              <a:pPr>
                <a:defRPr/>
              </a:pPr>
              <a:t>11/6/2022</a:t>
            </a:fld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9EA0FE3-1AB2-49BC-9D78-E0850ED919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26895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242DAF8-B97E-4726-B317-BBF7D09ED4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45805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C9ABB8C-5978-4577-84BE-14FAF9424799}" type="slidenum">
              <a:rPr kumimoji="1" lang="en-US" altLang="ko-KR" smtClean="0">
                <a:latin typeface="굴림" pitchFamily="50" charset="-127"/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</a:t>
            </a:fld>
            <a:endParaRPr kumimoji="1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9ED6C32F-0FCD-453B-B814-19423FC9AD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1EEC9934-4EDD-413A-8B1A-9ABBD7D87E19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7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2E7CB2E-0E20-4718-B38E-2B3F714D86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166B5D30-763F-46B9-A69F-7F026BAABA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7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05C01421-123F-48F2-A9B5-11DD27DA2A03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41395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433FACF-9C18-4C3D-83C5-AFD152DDBBDA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12051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0B31B702-E3E3-4858-8DFE-FC541CB7D9E7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5565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18E68E5-55C4-422C-967B-558BEE9A3FD5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3703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01534622-43F8-4112-BDE7-E28F2086F505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55483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8B28882-80CC-4B70-90C6-1A1C3AD82376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6994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7B5E43C-4A81-4EA7-9B46-31A43A4236F2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90314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244287E-491C-4066-BA9F-B7C61C4C6577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8972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9400958-4E40-4EF2-8738-66C29BA160BE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1260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7A30AFF-D0EC-4E11-9F7C-D4E798FDFA4F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97930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09494A6-1C22-4F87-AD8A-2AC1BF8C7223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4730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8991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Click to Edit Master Text Styles</a:t>
            </a:r>
          </a:p>
          <a:p>
            <a:pPr lvl="1"/>
            <a:r>
              <a:rPr lang="es-ES" altLang="ko-KR"/>
              <a:t>SECOND LEVEL</a:t>
            </a:r>
          </a:p>
          <a:p>
            <a:pPr lvl="2"/>
            <a:r>
              <a:rPr lang="es-ES" altLang="ko-KR"/>
              <a:t>THIRD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pitchFamily="34" charset="0"/>
              </a:defRPr>
            </a:lvl2pPr>
          </a:lstStyle>
          <a:p>
            <a:pPr lvl="1">
              <a:defRPr/>
            </a:pPr>
            <a:fld id="{A52A77DD-699D-46AE-B8C3-07BF73BCE6F8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  <p:sp>
        <p:nvSpPr>
          <p:cNvPr id="1029" name="Line 5"/>
          <p:cNvSpPr>
            <a:spLocks noChangeShapeType="1"/>
          </p:cNvSpPr>
          <p:nvPr userDrawn="1"/>
        </p:nvSpPr>
        <p:spPr bwMode="auto">
          <a:xfrm>
            <a:off x="0" y="11430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+mj-lt"/>
          <a:ea typeface="ＭＳ Ｐゴシック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itchFamily="34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pitchFamily="34" charset="-128"/>
          <a:cs typeface="ＭＳ Ｐゴシック" charset="-128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pitchFamily="34" charset="-128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google.com/url?sa=i&amp;rct=j&amp;q=&amp;esrc=s&amp;frm=1&amp;source=images&amp;cd=&amp;cad=rja&amp;docid=UxpURDeWxUf0jM&amp;tbnid=VDHQkK29NiceOM:&amp;ved=0CAUQjRw&amp;url=http://www.automotiveillustrations.com/tutorials/isometric-drawing-orthographic-projection.html&amp;ei=_JxSUp_ABobmiAex7YDACg&amp;bvm=bv.53537100,d.aGc&amp;psig=AFQjCNFM4oD6ypTpoHDhli9EOYoFOnTLWg&amp;ust=1381232166088199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//upload.wikimedia.org/wikipedia/commons/4/48/Axonometric_projection.sv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frm=1&amp;source=images&amp;cd=&amp;cad=rja&amp;docid=wCogEQEJPynfGM&amp;tbnid=0WCYNIi36ywrzM:&amp;ved=0CAUQjRw&amp;url=http://www.wired.com/magazine/2010/08/the-never-ending-stories-inceptions-penrose-staircase/&amp;ei=hKdPUoC6MoyziQfLnoAo&amp;bvm=bv.53537100,d.aGc&amp;psig=AFQjCNGoLm9RvhwSeccUwr7GcwR4hTNl6g&amp;ust=1381038297018614" TargetMode="External"/><Relationship Id="rId2" Type="http://schemas.openxmlformats.org/officeDocument/2006/relationships/hyperlink" Target="https://www.youtube.com/watch?v=QfICeBtVv8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://www.google.com/url?sa=i&amp;rct=j&amp;q=&amp;esrc=s&amp;frm=1&amp;source=images&amp;cd=&amp;cad=rja&amp;docid=lk9YFOstnJe44M&amp;tbnid=FLAkUActyl_8kM:&amp;ved=0CAUQjRw&amp;url=http://www.semioticon.com/seo/P/perspective.html&amp;ei=WJxSUvOgPIm8iAex-4DwCQ&amp;bvm=bv.53537100,d.aGc&amp;psig=AFQjCNHQtMwnBbFWYizxpPNoZdFMa9kPpQ&amp;ust=1381232041075314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25.wmf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image" Target="../media/image2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5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74.jpe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latin typeface="Tahoma" pitchFamily="34" charset="0"/>
              </a:rPr>
              <a:t>Perspective Matrix</a:t>
            </a:r>
            <a:br>
              <a:rPr lang="en-US" altLang="ko-KR" dirty="0">
                <a:latin typeface="Tahoma" pitchFamily="34" charset="0"/>
              </a:rPr>
            </a:br>
            <a:r>
              <a:rPr lang="en-US" altLang="ko-KR" dirty="0">
                <a:latin typeface="Tahoma" pitchFamily="34" charset="0"/>
              </a:rPr>
              <a:t>and its implementation</a:t>
            </a:r>
          </a:p>
        </p:txBody>
      </p:sp>
      <p:sp>
        <p:nvSpPr>
          <p:cNvPr id="2051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Sang Il Park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>
            <a:extLst>
              <a:ext uri="{FF2B5EF4-FFF2-40B4-BE49-F238E27FC236}">
                <a16:creationId xmlns:a16="http://schemas.microsoft.com/office/drawing/2014/main" id="{1415CFA6-5833-4649-AAE4-87372B3012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/>
              <a:t>Projection Matrices</a:t>
            </a:r>
            <a:endParaRPr lang="ko-KR" altLang="en-US"/>
          </a:p>
        </p:txBody>
      </p:sp>
      <p:sp>
        <p:nvSpPr>
          <p:cNvPr id="29699" name="내용 개체 틀 2">
            <a:extLst>
              <a:ext uri="{FF2B5EF4-FFF2-40B4-BE49-F238E27FC236}">
                <a16:creationId xmlns:a16="http://schemas.microsoft.com/office/drawing/2014/main" id="{DF18FB0E-A061-496F-8CC4-019ADBD9E8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Recall geometric pipeline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Projection takes 3D to 2D</a:t>
            </a:r>
          </a:p>
          <a:p>
            <a:r>
              <a:rPr lang="en-US" altLang="ko-KR"/>
              <a:t>Projections are not invertible</a:t>
            </a:r>
          </a:p>
          <a:p>
            <a:r>
              <a:rPr lang="en-US" altLang="ko-KR"/>
              <a:t>Projections also described by 4x4 matrix</a:t>
            </a:r>
          </a:p>
          <a:p>
            <a:r>
              <a:rPr lang="en-US" altLang="ko-KR"/>
              <a:t>Homogenous coordinates crucial</a:t>
            </a:r>
          </a:p>
          <a:p>
            <a:r>
              <a:rPr lang="en-US" altLang="ko-KR">
                <a:solidFill>
                  <a:srgbClr val="FF0066"/>
                </a:solidFill>
              </a:rPr>
              <a:t>Parallel </a:t>
            </a:r>
            <a:r>
              <a:rPr lang="en-US" altLang="ko-KR"/>
              <a:t>and </a:t>
            </a:r>
            <a:r>
              <a:rPr lang="en-US" altLang="ko-KR">
                <a:solidFill>
                  <a:srgbClr val="FF0066"/>
                </a:solidFill>
              </a:rPr>
              <a:t>perspective</a:t>
            </a:r>
            <a:r>
              <a:rPr lang="en-US" altLang="ko-KR"/>
              <a:t> projections</a:t>
            </a:r>
            <a:endParaRPr lang="ko-KR" altLang="en-US"/>
          </a:p>
        </p:txBody>
      </p:sp>
      <p:sp>
        <p:nvSpPr>
          <p:cNvPr id="29700" name="슬라이드 번호 개체 틀 3">
            <a:extLst>
              <a:ext uri="{FF2B5EF4-FFF2-40B4-BE49-F238E27FC236}">
                <a16:creationId xmlns:a16="http://schemas.microsoft.com/office/drawing/2014/main" id="{9B75B564-3700-4F2F-AD6E-17620F105D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D31EC72B-2536-42E5-A73B-2A66F3227B6B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10</a:t>
            </a:fld>
            <a:endParaRPr lang="es-ES" altLang="ko-KR" sz="1000"/>
          </a:p>
        </p:txBody>
      </p:sp>
      <p:pic>
        <p:nvPicPr>
          <p:cNvPr id="54274" name="Picture 2" descr="D:\My Courses\2013\Computer Graphics 2\book figures\CHAPTER04 JPEG\AN04F11.jpg">
            <a:extLst>
              <a:ext uri="{FF2B5EF4-FFF2-40B4-BE49-F238E27FC236}">
                <a16:creationId xmlns:a16="http://schemas.microsoft.com/office/drawing/2014/main" id="{E9CD7D54-354A-4383-BC29-047139A25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09800"/>
            <a:ext cx="6416675" cy="1371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915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4">
            <a:extLst>
              <a:ext uri="{FF2B5EF4-FFF2-40B4-BE49-F238E27FC236}">
                <a16:creationId xmlns:a16="http://schemas.microsoft.com/office/drawing/2014/main" id="{25004AAE-96D8-4208-869A-21EE73379E3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/>
          <a:p>
            <a:r>
              <a:rPr lang="en-US" altLang="ko-KR">
                <a:solidFill>
                  <a:srgbClr val="00B050"/>
                </a:solidFill>
              </a:rPr>
              <a:t>Simple Parallel Projection</a:t>
            </a:r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30723" name="부제목 5">
            <a:extLst>
              <a:ext uri="{FF2B5EF4-FFF2-40B4-BE49-F238E27FC236}">
                <a16:creationId xmlns:a16="http://schemas.microsoft.com/office/drawing/2014/main" id="{6141A79B-B52C-4739-95CF-76DE27E8059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4975"/>
            <a:ext cx="6400800" cy="1752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0724" name="슬라이드 번호 개체 틀 3">
            <a:extLst>
              <a:ext uri="{FF2B5EF4-FFF2-40B4-BE49-F238E27FC236}">
                <a16:creationId xmlns:a16="http://schemas.microsoft.com/office/drawing/2014/main" id="{56DF8C65-58B0-407E-B8EE-1A43E797E5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EF9CA51B-2C54-4D94-9798-349C462DAB6B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11</a:t>
            </a:fld>
            <a:endParaRPr lang="es-ES" altLang="ko-KR" sz="1000"/>
          </a:p>
        </p:txBody>
      </p:sp>
      <p:pic>
        <p:nvPicPr>
          <p:cNvPr id="30725" name="Picture 2" descr="http://www.automotiveillustrations.com/tutorials/tutorialimages/isometric-drawing-final-line-work.jpg">
            <a:hlinkClick r:id="rId2"/>
            <a:extLst>
              <a:ext uri="{FF2B5EF4-FFF2-40B4-BE49-F238E27FC236}">
                <a16:creationId xmlns:a16="http://schemas.microsoft.com/office/drawing/2014/main" id="{7763B731-4B06-4ED9-AC86-D9651EF7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5"/>
          <a:stretch>
            <a:fillRect/>
          </a:stretch>
        </p:blipFill>
        <p:spPr bwMode="auto">
          <a:xfrm>
            <a:off x="2209800" y="2311400"/>
            <a:ext cx="4419600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376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>
            <a:extLst>
              <a:ext uri="{FF2B5EF4-FFF2-40B4-BE49-F238E27FC236}">
                <a16:creationId xmlns:a16="http://schemas.microsoft.com/office/drawing/2014/main" id="{8C447056-18B1-4AD6-820F-458AFF882E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/>
              <a:t>Parallel Projection</a:t>
            </a:r>
            <a:endParaRPr lang="ko-KR" altLang="en-US"/>
          </a:p>
        </p:txBody>
      </p:sp>
      <p:sp>
        <p:nvSpPr>
          <p:cNvPr id="31747" name="내용 개체 틀 2">
            <a:extLst>
              <a:ext uri="{FF2B5EF4-FFF2-40B4-BE49-F238E27FC236}">
                <a16:creationId xmlns:a16="http://schemas.microsoft.com/office/drawing/2014/main" id="{A15D38CC-1116-4457-936C-78911CC3D3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Project 3D object to 2D via parallel lines</a:t>
            </a:r>
          </a:p>
          <a:p>
            <a:r>
              <a:rPr lang="en-US" altLang="ko-KR"/>
              <a:t>The lines are not necessarily orthogonal to projection plane</a:t>
            </a:r>
            <a:endParaRPr lang="ko-KR" altLang="en-US"/>
          </a:p>
        </p:txBody>
      </p:sp>
      <p:sp>
        <p:nvSpPr>
          <p:cNvPr id="31748" name="슬라이드 번호 개체 틀 3">
            <a:extLst>
              <a:ext uri="{FF2B5EF4-FFF2-40B4-BE49-F238E27FC236}">
                <a16:creationId xmlns:a16="http://schemas.microsoft.com/office/drawing/2014/main" id="{FE3C053C-3DBC-4C3A-A98A-4F51BB54F8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88AE6B80-F0E7-429B-8C53-7F928369A765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12</a:t>
            </a:fld>
            <a:endParaRPr lang="es-ES" altLang="ko-KR" sz="1000"/>
          </a:p>
        </p:txBody>
      </p:sp>
      <p:pic>
        <p:nvPicPr>
          <p:cNvPr id="31749" name="Picture 2" descr="File:Axonometric projection.svg">
            <a:hlinkClick r:id="rId2"/>
            <a:extLst>
              <a:ext uri="{FF2B5EF4-FFF2-40B4-BE49-F238E27FC236}">
                <a16:creationId xmlns:a16="http://schemas.microsoft.com/office/drawing/2014/main" id="{1C92001E-3F38-4686-A9F8-BCB15341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895600"/>
            <a:ext cx="444817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3182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>
            <a:extLst>
              <a:ext uri="{FF2B5EF4-FFF2-40B4-BE49-F238E27FC236}">
                <a16:creationId xmlns:a16="http://schemas.microsoft.com/office/drawing/2014/main" id="{76713A9E-1B68-4CBE-BFEE-AA8A6AF6C3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/>
              <a:t>Parallel Projection</a:t>
            </a:r>
            <a:endParaRPr lang="ko-KR" altLang="en-US"/>
          </a:p>
        </p:txBody>
      </p:sp>
      <p:sp>
        <p:nvSpPr>
          <p:cNvPr id="32771" name="내용 개체 틀 2">
            <a:extLst>
              <a:ext uri="{FF2B5EF4-FFF2-40B4-BE49-F238E27FC236}">
                <a16:creationId xmlns:a16="http://schemas.microsoft.com/office/drawing/2014/main" id="{3323D8A5-9C2F-4B07-AC6F-582F989B2D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229600" cy="4724400"/>
          </a:xfrm>
        </p:spPr>
        <p:txBody>
          <a:bodyPr/>
          <a:lstStyle/>
          <a:p>
            <a:r>
              <a:rPr lang="en-US" altLang="ko-KR" sz="2800"/>
              <a:t>Problem: objects far away do not appear smaller</a:t>
            </a:r>
          </a:p>
          <a:p>
            <a:r>
              <a:rPr lang="en-US" altLang="ko-KR" sz="2800"/>
              <a:t>Can lead to “impossible objects” :</a:t>
            </a:r>
          </a:p>
          <a:p>
            <a:endParaRPr lang="en-US" altLang="ko-KR" sz="2800"/>
          </a:p>
          <a:p>
            <a:endParaRPr lang="en-US" altLang="ko-KR" sz="2800"/>
          </a:p>
          <a:p>
            <a:endParaRPr lang="en-US" altLang="ko-KR" sz="2800"/>
          </a:p>
          <a:p>
            <a:endParaRPr lang="en-US" altLang="ko-KR" sz="2800"/>
          </a:p>
          <a:p>
            <a:endParaRPr lang="en-US" altLang="ko-KR" sz="2800"/>
          </a:p>
          <a:p>
            <a:endParaRPr lang="en-US" altLang="ko-KR" sz="2800"/>
          </a:p>
          <a:p>
            <a:endParaRPr lang="en-US" altLang="ko-KR" sz="2800"/>
          </a:p>
          <a:p>
            <a:r>
              <a:rPr lang="en-US" altLang="ko-KR" sz="2800"/>
              <a:t>Echochrome: </a:t>
            </a:r>
            <a:r>
              <a:rPr lang="en-US" altLang="ko-KR" sz="2000">
                <a:hlinkClick r:id="rId2"/>
              </a:rPr>
              <a:t>https://www.youtube.com/watch?v=QfICeBtVv8U</a:t>
            </a:r>
            <a:r>
              <a:rPr lang="en-US" altLang="ko-KR" sz="2000"/>
              <a:t> </a:t>
            </a:r>
            <a:endParaRPr lang="ko-KR" altLang="en-US" sz="2000"/>
          </a:p>
        </p:txBody>
      </p:sp>
      <p:sp>
        <p:nvSpPr>
          <p:cNvPr id="32772" name="슬라이드 번호 개체 틀 3">
            <a:extLst>
              <a:ext uri="{FF2B5EF4-FFF2-40B4-BE49-F238E27FC236}">
                <a16:creationId xmlns:a16="http://schemas.microsoft.com/office/drawing/2014/main" id="{FBEABE11-5D9A-46F8-8CC7-48E57C1FCA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CBB5F263-EAFC-432C-B1AC-72BCF178B1C7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13</a:t>
            </a:fld>
            <a:endParaRPr lang="es-ES" altLang="ko-KR" sz="1000"/>
          </a:p>
        </p:txBody>
      </p:sp>
      <p:pic>
        <p:nvPicPr>
          <p:cNvPr id="32773" name="Picture 2" descr="http://www.wired.com/images_blogs/magazine/2010/08/2000px-Impossible_staircase.svg_.png">
            <a:hlinkClick r:id="rId3"/>
            <a:extLst>
              <a:ext uri="{FF2B5EF4-FFF2-40B4-BE49-F238E27FC236}">
                <a16:creationId xmlns:a16="http://schemas.microsoft.com/office/drawing/2014/main" id="{F7DE6552-A9AB-4399-9CF0-A0F606E27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2249488"/>
            <a:ext cx="53848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TextBox 4">
            <a:extLst>
              <a:ext uri="{FF2B5EF4-FFF2-40B4-BE49-F238E27FC236}">
                <a16:creationId xmlns:a16="http://schemas.microsoft.com/office/drawing/2014/main" id="{FE427579-738E-4162-96D7-488ADB41E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486400"/>
            <a:ext cx="1885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Penrose stairs</a:t>
            </a:r>
            <a:endParaRPr lang="ko-KR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468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>
            <a:extLst>
              <a:ext uri="{FF2B5EF4-FFF2-40B4-BE49-F238E27FC236}">
                <a16:creationId xmlns:a16="http://schemas.microsoft.com/office/drawing/2014/main" id="{37E1EAD8-F157-434F-986D-CFC66329C7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/>
              <a:t>Orthographic Projection</a:t>
            </a:r>
            <a:endParaRPr lang="ko-KR" altLang="en-US"/>
          </a:p>
        </p:txBody>
      </p:sp>
      <p:sp>
        <p:nvSpPr>
          <p:cNvPr id="33795" name="내용 개체 틀 2">
            <a:extLst>
              <a:ext uri="{FF2B5EF4-FFF2-40B4-BE49-F238E27FC236}">
                <a16:creationId xmlns:a16="http://schemas.microsoft.com/office/drawing/2014/main" id="{0434F237-D70F-4F27-B9D8-94EE0DBE30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458200" cy="4724400"/>
          </a:xfrm>
        </p:spPr>
        <p:txBody>
          <a:bodyPr/>
          <a:lstStyle/>
          <a:p>
            <a:r>
              <a:rPr lang="en-US" altLang="ko-KR"/>
              <a:t>A special kind of parallel projection:</a:t>
            </a:r>
            <a:br>
              <a:rPr lang="en-US" altLang="ko-KR"/>
            </a:br>
            <a:r>
              <a:rPr lang="en-US" altLang="ko-KR"/>
              <a:t>  projectors perpendicular to projection plane</a:t>
            </a:r>
          </a:p>
          <a:p>
            <a:r>
              <a:rPr lang="en-US" altLang="ko-KR"/>
              <a:t>Simple, but not realistic</a:t>
            </a:r>
          </a:p>
          <a:p>
            <a:r>
              <a:rPr lang="en-US" altLang="ko-KR"/>
              <a:t>Used in blueprints (multiview projections)</a:t>
            </a:r>
            <a:endParaRPr lang="ko-KR" altLang="en-US"/>
          </a:p>
        </p:txBody>
      </p:sp>
      <p:sp>
        <p:nvSpPr>
          <p:cNvPr id="33796" name="슬라이드 번호 개체 틀 3">
            <a:extLst>
              <a:ext uri="{FF2B5EF4-FFF2-40B4-BE49-F238E27FC236}">
                <a16:creationId xmlns:a16="http://schemas.microsoft.com/office/drawing/2014/main" id="{F41E8268-D31E-4CDA-9454-032C01F2B2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1CFF95B8-D9FC-4275-A7C1-3097EAB5D04F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14</a:t>
            </a:fld>
            <a:endParaRPr lang="es-ES" altLang="ko-KR" sz="1000"/>
          </a:p>
        </p:txBody>
      </p:sp>
      <p:pic>
        <p:nvPicPr>
          <p:cNvPr id="70658" name="Picture 2" descr="D:\My Courses\2013\Computer Graphics 2\book figures\CHAPTER04 JPEG\AN04F04.jpg">
            <a:extLst>
              <a:ext uri="{FF2B5EF4-FFF2-40B4-BE49-F238E27FC236}">
                <a16:creationId xmlns:a16="http://schemas.microsoft.com/office/drawing/2014/main" id="{2A6E03D0-54A9-4113-82CF-28AE139C3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870325"/>
            <a:ext cx="3054350" cy="263683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59" name="Picture 3" descr="D:\My Courses\2013\Computer Graphics 2\book figures\CHAPTER04 JPEG\AN04F05.jpg">
            <a:extLst>
              <a:ext uri="{FF2B5EF4-FFF2-40B4-BE49-F238E27FC236}">
                <a16:creationId xmlns:a16="http://schemas.microsoft.com/office/drawing/2014/main" id="{945CD4DE-9106-41EB-A7BE-968D3A555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3886200"/>
            <a:ext cx="2640013" cy="262096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152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>
            <a:extLst>
              <a:ext uri="{FF2B5EF4-FFF2-40B4-BE49-F238E27FC236}">
                <a16:creationId xmlns:a16="http://schemas.microsoft.com/office/drawing/2014/main" id="{C6D56A41-82E7-4B85-83F8-94D9C1A76E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/>
              <a:t>Simple Orthographic Projection Matrix</a:t>
            </a:r>
            <a:endParaRPr lang="ko-KR" altLang="en-US"/>
          </a:p>
        </p:txBody>
      </p:sp>
      <p:sp>
        <p:nvSpPr>
          <p:cNvPr id="34819" name="내용 개체 틀 2">
            <a:extLst>
              <a:ext uri="{FF2B5EF4-FFF2-40B4-BE49-F238E27FC236}">
                <a16:creationId xmlns:a16="http://schemas.microsoft.com/office/drawing/2014/main" id="{5DF87014-0931-4B0D-BA00-40338A2986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Project onto z = 0</a:t>
            </a:r>
          </a:p>
          <a:p>
            <a:r>
              <a:rPr lang="es-ES" altLang="ko-KR"/>
              <a:t>x</a:t>
            </a:r>
            <a:r>
              <a:rPr lang="es-ES" altLang="ko-KR" baseline="-25000"/>
              <a:t>p</a:t>
            </a:r>
            <a:r>
              <a:rPr lang="es-ES" altLang="ko-KR"/>
              <a:t> = x, y</a:t>
            </a:r>
            <a:r>
              <a:rPr lang="es-ES" altLang="ko-KR" baseline="-25000"/>
              <a:t>p</a:t>
            </a:r>
            <a:r>
              <a:rPr lang="es-ES" altLang="ko-KR"/>
              <a:t> = y, z</a:t>
            </a:r>
            <a:r>
              <a:rPr lang="es-ES" altLang="ko-KR" baseline="-25000"/>
              <a:t>p</a:t>
            </a:r>
            <a:r>
              <a:rPr lang="es-ES" altLang="ko-KR"/>
              <a:t> = 0</a:t>
            </a:r>
          </a:p>
          <a:p>
            <a:r>
              <a:rPr lang="en-US" altLang="ko-KR"/>
              <a:t>In homogenous coordinates</a:t>
            </a:r>
            <a:endParaRPr lang="ko-KR" altLang="en-US"/>
          </a:p>
        </p:txBody>
      </p:sp>
      <p:sp>
        <p:nvSpPr>
          <p:cNvPr id="34820" name="슬라이드 번호 개체 틀 3">
            <a:extLst>
              <a:ext uri="{FF2B5EF4-FFF2-40B4-BE49-F238E27FC236}">
                <a16:creationId xmlns:a16="http://schemas.microsoft.com/office/drawing/2014/main" id="{5938E9CB-C877-4435-A58F-91E17815A5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CB307361-2D83-45B9-8E1E-C73FA983D807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15</a:t>
            </a:fld>
            <a:endParaRPr lang="es-ES" altLang="ko-KR" sz="1000"/>
          </a:p>
        </p:txBody>
      </p:sp>
      <p:pic>
        <p:nvPicPr>
          <p:cNvPr id="34821" name="Picture 2" descr="D:\My Courses\2013\Computer Graphics 2\book figures\CHAPTER04 JPEG\AN04F21.jpg">
            <a:extLst>
              <a:ext uri="{FF2B5EF4-FFF2-40B4-BE49-F238E27FC236}">
                <a16:creationId xmlns:a16="http://schemas.microsoft.com/office/drawing/2014/main" id="{E9FA8422-EF34-4A3D-8A33-0FCEF6CA2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3489325"/>
            <a:ext cx="358140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822" name="개체 4">
            <a:extLst>
              <a:ext uri="{FF2B5EF4-FFF2-40B4-BE49-F238E27FC236}">
                <a16:creationId xmlns:a16="http://schemas.microsoft.com/office/drawing/2014/main" id="{23807EA2-B8C0-45AC-86BA-BB2CE452D8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3657600"/>
          <a:ext cx="3257550" cy="193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3" imgW="2044440" imgH="1129320" progId="Equation.3">
                  <p:embed/>
                </p:oleObj>
              </mc:Choice>
              <mc:Fallback>
                <p:oleObj name="수식" r:id="rId3" imgW="2044440" imgH="1129320" progId="Equation.3">
                  <p:embed/>
                  <p:pic>
                    <p:nvPicPr>
                      <p:cNvPr id="34822" name="개체 4">
                        <a:extLst>
                          <a:ext uri="{FF2B5EF4-FFF2-40B4-BE49-F238E27FC236}">
                            <a16:creationId xmlns:a16="http://schemas.microsoft.com/office/drawing/2014/main" id="{23807EA2-B8C0-45AC-86BA-BB2CE452D8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657600"/>
                        <a:ext cx="3257550" cy="193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3684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>
            <a:extLst>
              <a:ext uri="{FF2B5EF4-FFF2-40B4-BE49-F238E27FC236}">
                <a16:creationId xmlns:a16="http://schemas.microsoft.com/office/drawing/2014/main" id="{3339AE2E-762A-4410-940E-9CE79F140C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/>
              <a:t>Orthographic Viewing in Old OpenGL</a:t>
            </a:r>
            <a:endParaRPr lang="ko-KR" altLang="en-US"/>
          </a:p>
        </p:txBody>
      </p:sp>
      <p:sp>
        <p:nvSpPr>
          <p:cNvPr id="35843" name="내용 개체 틀 2">
            <a:extLst>
              <a:ext uri="{FF2B5EF4-FFF2-40B4-BE49-F238E27FC236}">
                <a16:creationId xmlns:a16="http://schemas.microsoft.com/office/drawing/2014/main" id="{7E24BCE4-89B4-4F0F-919B-8A955AD500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229600" cy="4724400"/>
          </a:xfrm>
        </p:spPr>
        <p:txBody>
          <a:bodyPr/>
          <a:lstStyle/>
          <a:p>
            <a:r>
              <a:rPr lang="en-US" altLang="ko-KR"/>
              <a:t>glOrtho(xmin, xmax, ymin, ymax, near, far)</a:t>
            </a:r>
            <a:endParaRPr lang="ko-KR" altLang="en-US"/>
          </a:p>
        </p:txBody>
      </p:sp>
      <p:sp>
        <p:nvSpPr>
          <p:cNvPr id="35844" name="슬라이드 번호 개체 틀 3">
            <a:extLst>
              <a:ext uri="{FF2B5EF4-FFF2-40B4-BE49-F238E27FC236}">
                <a16:creationId xmlns:a16="http://schemas.microsoft.com/office/drawing/2014/main" id="{7F72D9B9-BC35-4681-B5ED-1D908CFA07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C7B3F01E-DEC7-4E7A-BC67-D07D17B156A2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16</a:t>
            </a:fld>
            <a:endParaRPr lang="es-ES" altLang="ko-KR" sz="1000"/>
          </a:p>
        </p:txBody>
      </p:sp>
      <p:pic>
        <p:nvPicPr>
          <p:cNvPr id="35845" name="Picture 2" descr="D:\My Courses\2013\Computer Graphics 2\book figures\CHAPTER04 JPEG\an04f22.jpg">
            <a:extLst>
              <a:ext uri="{FF2B5EF4-FFF2-40B4-BE49-F238E27FC236}">
                <a16:creationId xmlns:a16="http://schemas.microsoft.com/office/drawing/2014/main" id="{351C06D4-F045-48DC-A955-4207936AE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67000"/>
            <a:ext cx="4876800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329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>
            <a:extLst>
              <a:ext uri="{FF2B5EF4-FFF2-40B4-BE49-F238E27FC236}">
                <a16:creationId xmlns:a16="http://schemas.microsoft.com/office/drawing/2014/main" id="{E5853BD0-FBBA-4F6A-A66A-7490F40213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Normalized view volume</a:t>
            </a:r>
            <a:endParaRPr lang="ko-KR" altLang="en-US"/>
          </a:p>
        </p:txBody>
      </p:sp>
      <p:sp>
        <p:nvSpPr>
          <p:cNvPr id="36867" name="내용 개체 틀 2">
            <a:extLst>
              <a:ext uri="{FF2B5EF4-FFF2-40B4-BE49-F238E27FC236}">
                <a16:creationId xmlns:a16="http://schemas.microsoft.com/office/drawing/2014/main" id="{5EFCBF21-DB42-4348-8E2C-4008559598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7772400" cy="4724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ko-KR" sz="2000"/>
              <a:t>How exactly do we take contents of an arbitrary view volume and project them to a 2D surface?</a:t>
            </a:r>
          </a:p>
          <a:p>
            <a:pPr>
              <a:spcAft>
                <a:spcPts val="600"/>
              </a:spcAft>
            </a:pPr>
            <a:r>
              <a:rPr lang="en-US" altLang="ko-KR" sz="2000"/>
              <a:t>Arbitrary view volume is too complex…</a:t>
            </a:r>
          </a:p>
          <a:p>
            <a:pPr>
              <a:spcAft>
                <a:spcPts val="600"/>
              </a:spcAft>
            </a:pPr>
            <a:r>
              <a:rPr lang="en-US" altLang="ko-KR" sz="2000"/>
              <a:t>Reduce it to a simpler problem! The </a:t>
            </a:r>
            <a:r>
              <a:rPr lang="en-US" altLang="ko-KR" sz="2000" b="1">
                <a:solidFill>
                  <a:srgbClr val="FF0000"/>
                </a:solidFill>
              </a:rPr>
              <a:t>Normalized view volume</a:t>
            </a:r>
            <a:r>
              <a:rPr lang="en-US" altLang="ko-KR" sz="2000" b="1"/>
              <a:t>!</a:t>
            </a:r>
          </a:p>
          <a:p>
            <a:pPr>
              <a:spcAft>
                <a:spcPts val="600"/>
              </a:spcAft>
            </a:pPr>
            <a:r>
              <a:rPr lang="en-US" altLang="ko-KR" sz="2000"/>
              <a:t>Can also be called the </a:t>
            </a:r>
            <a:r>
              <a:rPr lang="en-US" altLang="ko-KR" sz="2000" i="1">
                <a:solidFill>
                  <a:srgbClr val="FF0000"/>
                </a:solidFill>
              </a:rPr>
              <a:t>standard</a:t>
            </a:r>
            <a:r>
              <a:rPr lang="en-US" altLang="ko-KR" sz="2000">
                <a:solidFill>
                  <a:srgbClr val="FF0000"/>
                </a:solidFill>
              </a:rPr>
              <a:t> </a:t>
            </a:r>
            <a:r>
              <a:rPr lang="en-US" altLang="ko-KR" sz="2000"/>
              <a:t>or </a:t>
            </a:r>
            <a:r>
              <a:rPr lang="en-US" altLang="ko-KR" sz="2000" i="1">
                <a:solidFill>
                  <a:srgbClr val="FF0000"/>
                </a:solidFill>
              </a:rPr>
              <a:t>unit</a:t>
            </a:r>
            <a:r>
              <a:rPr lang="en-US" altLang="ko-KR" sz="2000">
                <a:solidFill>
                  <a:srgbClr val="FF0000"/>
                </a:solidFill>
              </a:rPr>
              <a:t> </a:t>
            </a:r>
            <a:r>
              <a:rPr lang="en-US" altLang="ko-KR" sz="2000"/>
              <a:t>or </a:t>
            </a:r>
            <a:r>
              <a:rPr lang="en-US" altLang="ko-KR" sz="2000" i="1">
                <a:solidFill>
                  <a:srgbClr val="FF0000"/>
                </a:solidFill>
              </a:rPr>
              <a:t>canonical </a:t>
            </a:r>
            <a:r>
              <a:rPr lang="en-US" altLang="ko-KR" sz="2000"/>
              <a:t>view volume</a:t>
            </a:r>
          </a:p>
          <a:p>
            <a:endParaRPr lang="ko-KR" altLang="en-US" sz="2000"/>
          </a:p>
        </p:txBody>
      </p:sp>
      <p:sp>
        <p:nvSpPr>
          <p:cNvPr id="36868" name="슬라이드 번호 개체 틀 3">
            <a:extLst>
              <a:ext uri="{FF2B5EF4-FFF2-40B4-BE49-F238E27FC236}">
                <a16:creationId xmlns:a16="http://schemas.microsoft.com/office/drawing/2014/main" id="{FB184002-4EC2-47A2-85DA-9A7D6C2779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C386D5E0-1343-4D37-B3CD-5B97A6BAB40B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17</a:t>
            </a:fld>
            <a:endParaRPr lang="es-ES" altLang="ko-KR" sz="1000"/>
          </a:p>
        </p:txBody>
      </p:sp>
      <p:pic>
        <p:nvPicPr>
          <p:cNvPr id="5" name="Picture 2" descr="http://www.codeguru.com/dbfiles/get_image.php?id=10123&amp;lbl=3DPROJ02_GIF&amp;ds=20061023">
            <a:extLst>
              <a:ext uri="{FF2B5EF4-FFF2-40B4-BE49-F238E27FC236}">
                <a16:creationId xmlns:a16="http://schemas.microsoft.com/office/drawing/2014/main" id="{7109DE4B-EE2B-40FA-8A13-A74EC0DB0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733800"/>
            <a:ext cx="32131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038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>
            <a:extLst>
              <a:ext uri="{FF2B5EF4-FFF2-40B4-BE49-F238E27FC236}">
                <a16:creationId xmlns:a16="http://schemas.microsoft.com/office/drawing/2014/main" id="{02FBD946-0A29-434E-BBF0-7037FC2CDB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Clipping against </a:t>
            </a:r>
            <a:br>
              <a:rPr lang="en-US" altLang="ko-KR"/>
            </a:br>
            <a:r>
              <a:rPr lang="en-US" altLang="ko-KR"/>
              <a:t>the normalized view volume</a:t>
            </a:r>
            <a:endParaRPr lang="ko-KR" altLang="en-US"/>
          </a:p>
        </p:txBody>
      </p:sp>
      <p:sp>
        <p:nvSpPr>
          <p:cNvPr id="37891" name="슬라이드 번호 개체 틀 3">
            <a:extLst>
              <a:ext uri="{FF2B5EF4-FFF2-40B4-BE49-F238E27FC236}">
                <a16:creationId xmlns:a16="http://schemas.microsoft.com/office/drawing/2014/main" id="{D571A0AD-3FA4-491A-B7F2-F979256081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B610D803-BE61-4E39-804A-E0C86C8B7F3C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18</a:t>
            </a:fld>
            <a:endParaRPr lang="es-ES" altLang="ko-KR" sz="1000"/>
          </a:p>
        </p:txBody>
      </p:sp>
      <p:grpSp>
        <p:nvGrpSpPr>
          <p:cNvPr id="37892" name="그룹 11">
            <a:extLst>
              <a:ext uri="{FF2B5EF4-FFF2-40B4-BE49-F238E27FC236}">
                <a16:creationId xmlns:a16="http://schemas.microsoft.com/office/drawing/2014/main" id="{B1BD2912-CF64-471E-8148-4D8F44435740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505200"/>
            <a:ext cx="3814763" cy="2957513"/>
            <a:chOff x="2622034" y="3580954"/>
            <a:chExt cx="3814763" cy="2957513"/>
          </a:xfrm>
        </p:grpSpPr>
        <p:pic>
          <p:nvPicPr>
            <p:cNvPr id="37895" name="Picture 2">
              <a:extLst>
                <a:ext uri="{FF2B5EF4-FFF2-40B4-BE49-F238E27FC236}">
                  <a16:creationId xmlns:a16="http://schemas.microsoft.com/office/drawing/2014/main" id="{A66D4F1C-6FCA-41A6-A172-8FE03C181B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2034" y="3580954"/>
              <a:ext cx="3814763" cy="2957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CFAAF7D6-197B-47EC-96DE-E2CB2C04F0D6}"/>
                </a:ext>
              </a:extLst>
            </p:cNvPr>
            <p:cNvSpPr/>
            <p:nvPr/>
          </p:nvSpPr>
          <p:spPr>
            <a:xfrm>
              <a:off x="3268147" y="4323904"/>
              <a:ext cx="381000" cy="37306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28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BED67EFB-D511-4C3F-8199-AB4DBE3F7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0497" y="5046217"/>
              <a:ext cx="411162" cy="411162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9" name="Straight Connector 10">
              <a:extLst>
                <a:ext uri="{FF2B5EF4-FFF2-40B4-BE49-F238E27FC236}">
                  <a16:creationId xmlns:a16="http://schemas.microsoft.com/office/drawing/2014/main" id="{56DD2745-A436-48F7-AA83-DBB78194DAA9}"/>
                </a:ext>
              </a:extLst>
            </p:cNvPr>
            <p:cNvCxnSpPr/>
            <p:nvPr/>
          </p:nvCxnSpPr>
          <p:spPr>
            <a:xfrm>
              <a:off x="4363522" y="4660454"/>
              <a:ext cx="0" cy="159543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C6DCA9D0-8D24-46FC-BAB2-FB852F1341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0634" y="4665217"/>
              <a:ext cx="423863" cy="41275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28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25E2C15-F37B-4F44-A947-AB1A5EF11D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81000" y="1524000"/>
            <a:ext cx="7772400" cy="4724400"/>
          </a:xfrm>
          <a:blipFill rotWithShape="1">
            <a:blip r:embed="rId3"/>
            <a:stretch>
              <a:fillRect l="-706" t="-516" r="-1176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pic>
        <p:nvPicPr>
          <p:cNvPr id="13" name="Picture 22" descr="009">
            <a:extLst>
              <a:ext uri="{FF2B5EF4-FFF2-40B4-BE49-F238E27FC236}">
                <a16:creationId xmlns:a16="http://schemas.microsoft.com/office/drawing/2014/main" id="{258ADA3D-AFB2-445E-97B1-C2F85D7A6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962400"/>
            <a:ext cx="4594225" cy="19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29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>
            <a:extLst>
              <a:ext uri="{FF2B5EF4-FFF2-40B4-BE49-F238E27FC236}">
                <a16:creationId xmlns:a16="http://schemas.microsoft.com/office/drawing/2014/main" id="{AFEC9EBE-DDDB-4595-B277-4487FA59BD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731066E3-7F90-41AF-8090-C206E7734555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19</a:t>
            </a:fld>
            <a:endParaRPr lang="es-ES" altLang="ko-KR" sz="10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D459EB4B-222B-4491-825A-48D933505C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1066800"/>
          </a:xfrm>
        </p:spPr>
        <p:txBody>
          <a:bodyPr/>
          <a:lstStyle/>
          <a:p>
            <a:r>
              <a:rPr lang="en-US" altLang="ko-KR" sz="4100"/>
              <a:t>Orthogonal Normalization I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45AE7CF7-AAB3-4E0C-9F56-3F1AF0AFB7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058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700" b="1">
                <a:latin typeface="Courier New" panose="02070309020205020404" pitchFamily="49" charset="0"/>
              </a:rPr>
              <a:t>Ortho(left,right,bottom,top,near,far)</a:t>
            </a:r>
          </a:p>
        </p:txBody>
      </p:sp>
      <p:pic>
        <p:nvPicPr>
          <p:cNvPr id="38917" name="Picture 5" descr="C:\BOOK\OpenGL\Paul Final\Art\jpeg\AN05F33.jpg">
            <a:extLst>
              <a:ext uri="{FF2B5EF4-FFF2-40B4-BE49-F238E27FC236}">
                <a16:creationId xmlns:a16="http://schemas.microsoft.com/office/drawing/2014/main" id="{2288C369-F0B2-410E-AAF9-172791AB4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76600"/>
            <a:ext cx="6326188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Text Box 6">
            <a:extLst>
              <a:ext uri="{FF2B5EF4-FFF2-40B4-BE49-F238E27FC236}">
                <a16:creationId xmlns:a16="http://schemas.microsoft.com/office/drawing/2014/main" id="{0C0B9F02-F166-4BF6-B5F7-9794D3294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362200"/>
            <a:ext cx="6400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/>
              <a:t>normalization</a:t>
            </a:r>
            <a:r>
              <a:rPr lang="en-US" altLang="ko-KR" sz="2400">
                <a:latin typeface="Times New Roman" panose="02020603050405020304" pitchFamily="18" charset="0"/>
              </a:rPr>
              <a:t> </a:t>
            </a:r>
            <a:r>
              <a:rPr lang="en-US" altLang="ko-KR" sz="240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ko-KR" sz="2400"/>
              <a:t>find transformation to convert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400"/>
              <a:t>specified clipping volume to default</a:t>
            </a:r>
          </a:p>
        </p:txBody>
      </p:sp>
    </p:spTree>
    <p:extLst>
      <p:ext uri="{BB962C8B-B14F-4D97-AF65-F5344CB8AC3E}">
        <p14:creationId xmlns:p14="http://schemas.microsoft.com/office/powerpoint/2010/main" val="133815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550EAE45-5341-478A-936D-212244109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Review : Viewing in OpenGL</a:t>
            </a:r>
            <a:endParaRPr lang="ko-KR" altLang="en-US" dirty="0"/>
          </a:p>
        </p:txBody>
      </p:sp>
      <p:sp>
        <p:nvSpPr>
          <p:cNvPr id="19459" name="내용 개체 틀 2">
            <a:extLst>
              <a:ext uri="{FF2B5EF4-FFF2-40B4-BE49-F238E27FC236}">
                <a16:creationId xmlns:a16="http://schemas.microsoft.com/office/drawing/2014/main" id="{566F5D75-249E-4EFF-9F89-DF7E4FD2A1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/>
              <a:t>Remember: </a:t>
            </a:r>
            <a:br>
              <a:rPr lang="en-US" altLang="ko-KR" sz="2800"/>
            </a:br>
            <a:r>
              <a:rPr lang="en-US" altLang="ko-KR" sz="2800"/>
              <a:t>camera is pointing in the negative z direction</a:t>
            </a:r>
            <a:endParaRPr lang="ko-KR" altLang="en-US" sz="2800"/>
          </a:p>
        </p:txBody>
      </p:sp>
      <p:sp>
        <p:nvSpPr>
          <p:cNvPr id="19460" name="슬라이드 번호 개체 틀 3">
            <a:extLst>
              <a:ext uri="{FF2B5EF4-FFF2-40B4-BE49-F238E27FC236}">
                <a16:creationId xmlns:a16="http://schemas.microsoft.com/office/drawing/2014/main" id="{23627C75-5EEF-4680-A7DA-BD43C424B2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BC07ADCB-4588-4EB7-AF13-E4623DBB6838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2</a:t>
            </a:fld>
            <a:endParaRPr lang="es-ES" altLang="ko-KR" sz="1000"/>
          </a:p>
        </p:txBody>
      </p:sp>
      <p:pic>
        <p:nvPicPr>
          <p:cNvPr id="19461" name="Picture 2" descr="D:\My Courses\2013\Computer Graphics 2\book figures\CHAPTER04 JPEG\AN04F12.jpg">
            <a:extLst>
              <a:ext uri="{FF2B5EF4-FFF2-40B4-BE49-F238E27FC236}">
                <a16:creationId xmlns:a16="http://schemas.microsoft.com/office/drawing/2014/main" id="{3F8D16A4-9D21-43A2-878E-15E9FDA9D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819400"/>
            <a:ext cx="2438400" cy="304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6488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>
            <a:extLst>
              <a:ext uri="{FF2B5EF4-FFF2-40B4-BE49-F238E27FC236}">
                <a16:creationId xmlns:a16="http://schemas.microsoft.com/office/drawing/2014/main" id="{A146C2BA-3B43-4716-AFFC-053FE176A6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B0CC2F0B-653A-412C-A324-141E1C342263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20</a:t>
            </a:fld>
            <a:endParaRPr lang="es-ES" altLang="ko-KR" sz="1000"/>
          </a:p>
        </p:txBody>
      </p:sp>
      <p:sp>
        <p:nvSpPr>
          <p:cNvPr id="39939" name="Footer Placeholder 4">
            <a:extLst>
              <a:ext uri="{FF2B5EF4-FFF2-40B4-BE49-F238E27FC236}">
                <a16:creationId xmlns:a16="http://schemas.microsoft.com/office/drawing/2014/main" id="{6D396B48-9AD9-4994-87A3-9E37EA4AB75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400800"/>
            <a:ext cx="70104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AF284B5F-D0F8-4DD4-BAA6-E3136D36C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100"/>
              <a:t>Orthogonal Matrix I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D287A46E-2E5B-40F7-BA24-939E9A744D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10600" cy="4724400"/>
          </a:xfrm>
        </p:spPr>
        <p:txBody>
          <a:bodyPr/>
          <a:lstStyle/>
          <a:p>
            <a:r>
              <a:rPr lang="en-US" altLang="ko-KR" sz="2700"/>
              <a:t>Two steps</a:t>
            </a:r>
          </a:p>
          <a:p>
            <a:pPr lvl="1"/>
            <a:r>
              <a:rPr lang="en-US" altLang="ko-KR"/>
              <a:t>Move center to origin</a:t>
            </a:r>
          </a:p>
          <a:p>
            <a:pPr lvl="2"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T(-(left+right)/2, -(bottom+top)/2,  (near+far)/2)</a:t>
            </a:r>
          </a:p>
          <a:p>
            <a:pPr lvl="1"/>
            <a:r>
              <a:rPr lang="en-US" altLang="ko-KR"/>
              <a:t>Scale to have sides of length 2</a:t>
            </a:r>
          </a:p>
          <a:p>
            <a:pPr lvl="2"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S(2/(left-right),2/(top-bottom),2/(far-near))</a:t>
            </a:r>
          </a:p>
        </p:txBody>
      </p:sp>
      <p:graphicFrame>
        <p:nvGraphicFramePr>
          <p:cNvPr id="39942" name="Object 2">
            <a:extLst>
              <a:ext uri="{FF2B5EF4-FFF2-40B4-BE49-F238E27FC236}">
                <a16:creationId xmlns:a16="http://schemas.microsoft.com/office/drawing/2014/main" id="{C9FE55A2-81E7-41A3-9516-770272B73D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3962400"/>
          <a:ext cx="5257800" cy="204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2" imgW="3594100" imgH="1397000" progId="Equation.3">
                  <p:embed/>
                </p:oleObj>
              </mc:Choice>
              <mc:Fallback>
                <p:oleObj name="수식" r:id="rId2" imgW="3594100" imgH="1397000" progId="Equation.3">
                  <p:embed/>
                  <p:pic>
                    <p:nvPicPr>
                      <p:cNvPr id="39942" name="Object 2">
                        <a:extLst>
                          <a:ext uri="{FF2B5EF4-FFF2-40B4-BE49-F238E27FC236}">
                            <a16:creationId xmlns:a16="http://schemas.microsoft.com/office/drawing/2014/main" id="{C9FE55A2-81E7-41A3-9516-770272B73D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962400"/>
                        <a:ext cx="5257800" cy="204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3">
            <a:extLst>
              <a:ext uri="{FF2B5EF4-FFF2-40B4-BE49-F238E27FC236}">
                <a16:creationId xmlns:a16="http://schemas.microsoft.com/office/drawing/2014/main" id="{93A4DC4A-F098-45D2-BCA3-A37FA380C7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39943" name="Object 3">
                        <a:extLst>
                          <a:ext uri="{FF2B5EF4-FFF2-40B4-BE49-F238E27FC236}">
                            <a16:creationId xmlns:a16="http://schemas.microsoft.com/office/drawing/2014/main" id="{93A4DC4A-F098-45D2-BCA3-A37FA380C7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Text Box 8">
            <a:extLst>
              <a:ext uri="{FF2B5EF4-FFF2-40B4-BE49-F238E27FC236}">
                <a16:creationId xmlns:a16="http://schemas.microsoft.com/office/drawing/2014/main" id="{454144EA-3879-43C8-9162-390DB63C4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800600"/>
            <a:ext cx="1314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 b="1">
                <a:latin typeface="Times New Roman" panose="02020603050405020304" pitchFamily="18" charset="0"/>
              </a:rPr>
              <a:t>P</a:t>
            </a:r>
            <a:r>
              <a:rPr lang="en-US" altLang="ko-KR" sz="2400">
                <a:latin typeface="Times New Roman" panose="02020603050405020304" pitchFamily="18" charset="0"/>
              </a:rPr>
              <a:t> = </a:t>
            </a:r>
            <a:r>
              <a:rPr lang="en-US" altLang="ko-KR" sz="2400" b="1">
                <a:latin typeface="Times New Roman" panose="02020603050405020304" pitchFamily="18" charset="0"/>
              </a:rPr>
              <a:t>ST</a:t>
            </a:r>
            <a:r>
              <a:rPr lang="en-US" altLang="ko-KR" sz="2400">
                <a:latin typeface="Times New Roman" panose="02020603050405020304" pitchFamily="18" charset="0"/>
              </a:rPr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46909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>
            <a:extLst>
              <a:ext uri="{FF2B5EF4-FFF2-40B4-BE49-F238E27FC236}">
                <a16:creationId xmlns:a16="http://schemas.microsoft.com/office/drawing/2014/main" id="{0CE38214-B862-476D-BF14-7CAD716D39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02C65098-2F9A-412A-A9B4-05E79E99E0F5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21</a:t>
            </a:fld>
            <a:endParaRPr lang="es-ES" altLang="ko-KR" sz="10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7DACA0D2-A799-4856-A6D2-592783A69E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1066800"/>
          </a:xfrm>
        </p:spPr>
        <p:txBody>
          <a:bodyPr/>
          <a:lstStyle/>
          <a:p>
            <a:r>
              <a:rPr lang="en-US" altLang="ko-KR" sz="4100"/>
              <a:t> Orthogonal Normalization II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ACC60A2B-0088-474F-8B81-2018E33DBC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058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700" b="1">
                <a:latin typeface="Courier New" panose="02070309020205020404" pitchFamily="49" charset="0"/>
              </a:rPr>
              <a:t>Ortho(left,right,bottom,top,near,far)</a:t>
            </a:r>
          </a:p>
        </p:txBody>
      </p:sp>
      <p:pic>
        <p:nvPicPr>
          <p:cNvPr id="40965" name="Picture 5" descr="C:\BOOK\OpenGL\Paul Final\Art\jpeg\AN05F33.jpg">
            <a:extLst>
              <a:ext uri="{FF2B5EF4-FFF2-40B4-BE49-F238E27FC236}">
                <a16:creationId xmlns:a16="http://schemas.microsoft.com/office/drawing/2014/main" id="{72DCDA16-2B98-4E56-AD8F-065D91DDD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76600"/>
            <a:ext cx="6326188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Text Box 6">
            <a:extLst>
              <a:ext uri="{FF2B5EF4-FFF2-40B4-BE49-F238E27FC236}">
                <a16:creationId xmlns:a16="http://schemas.microsoft.com/office/drawing/2014/main" id="{D5219895-798B-4C26-987A-9988AB28D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362200"/>
            <a:ext cx="6400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/>
              <a:t>normalization</a:t>
            </a:r>
            <a:r>
              <a:rPr lang="en-US" altLang="ko-KR" sz="2400">
                <a:latin typeface="Times New Roman" panose="02020603050405020304" pitchFamily="18" charset="0"/>
              </a:rPr>
              <a:t> </a:t>
            </a:r>
            <a:r>
              <a:rPr lang="en-US" altLang="ko-KR" sz="240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ko-KR" sz="2400"/>
              <a:t>find transformation to convert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400"/>
              <a:t>specified clipping volume to default</a:t>
            </a:r>
          </a:p>
        </p:txBody>
      </p:sp>
      <p:sp>
        <p:nvSpPr>
          <p:cNvPr id="40967" name="직사각형 1">
            <a:extLst>
              <a:ext uri="{FF2B5EF4-FFF2-40B4-BE49-F238E27FC236}">
                <a16:creationId xmlns:a16="http://schemas.microsoft.com/office/drawing/2014/main" id="{FF3948C7-6DCA-4589-92E9-18A8B2458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538" y="5314950"/>
            <a:ext cx="152400" cy="2619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0</a:t>
            </a:r>
            <a:endParaRPr lang="ko-KR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40968" name="직선 연결선 3">
            <a:extLst>
              <a:ext uri="{FF2B5EF4-FFF2-40B4-BE49-F238E27FC236}">
                <a16:creationId xmlns:a16="http://schemas.microsoft.com/office/drawing/2014/main" id="{63B190B2-5C4F-4351-AD1E-D21DB1294FC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57800" y="5699125"/>
            <a:ext cx="91440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46045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>
            <a:extLst>
              <a:ext uri="{FF2B5EF4-FFF2-40B4-BE49-F238E27FC236}">
                <a16:creationId xmlns:a16="http://schemas.microsoft.com/office/drawing/2014/main" id="{E4B96D4C-AC85-4D0E-8BE5-BEED6981BD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11CB73A2-84EB-4E40-9278-22B244531BAA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22</a:t>
            </a:fld>
            <a:endParaRPr lang="es-ES" altLang="ko-KR" sz="10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D415464C-2D7A-4A49-96A2-52327BC827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100"/>
              <a:t>Orthogonal Matrix  II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71D60FBB-9C21-4C08-B22E-C888A327A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10600" cy="4724400"/>
          </a:xfrm>
        </p:spPr>
        <p:txBody>
          <a:bodyPr/>
          <a:lstStyle/>
          <a:p>
            <a:r>
              <a:rPr lang="en-US" altLang="ko-KR" sz="2700"/>
              <a:t>Two steps</a:t>
            </a:r>
          </a:p>
          <a:p>
            <a:pPr lvl="1"/>
            <a:r>
              <a:rPr lang="en-US" altLang="ko-KR"/>
              <a:t>Move center to origin</a:t>
            </a:r>
          </a:p>
          <a:p>
            <a:pPr lvl="2"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Translate(-(left+right)/2, -(bottom+top)/2, near)</a:t>
            </a:r>
          </a:p>
          <a:p>
            <a:pPr lvl="1"/>
            <a:r>
              <a:rPr lang="en-US" altLang="ko-KR"/>
              <a:t>Scale to have sides of length 2 for x, y, </a:t>
            </a:r>
            <a:br>
              <a:rPr lang="en-US" altLang="ko-KR"/>
            </a:br>
            <a:r>
              <a:rPr lang="en-US" altLang="ko-KR"/>
              <a:t>and length 1 for z</a:t>
            </a:r>
          </a:p>
          <a:p>
            <a:pPr lvl="2"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Scale(2/(left-right),2/(top-bottom),1/(far-near))</a:t>
            </a:r>
          </a:p>
        </p:txBody>
      </p:sp>
      <p:graphicFrame>
        <p:nvGraphicFramePr>
          <p:cNvPr id="41989" name="Object 2">
            <a:extLst>
              <a:ext uri="{FF2B5EF4-FFF2-40B4-BE49-F238E27FC236}">
                <a16:creationId xmlns:a16="http://schemas.microsoft.com/office/drawing/2014/main" id="{756DA84B-2020-46BB-A670-D8B9183C9E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4433888"/>
          <a:ext cx="5257800" cy="204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2" imgW="3594100" imgH="1397000" progId="Equation.3">
                  <p:embed/>
                </p:oleObj>
              </mc:Choice>
              <mc:Fallback>
                <p:oleObj name="수식" r:id="rId2" imgW="3594100" imgH="1397000" progId="Equation.3">
                  <p:embed/>
                  <p:pic>
                    <p:nvPicPr>
                      <p:cNvPr id="41989" name="Object 2">
                        <a:extLst>
                          <a:ext uri="{FF2B5EF4-FFF2-40B4-BE49-F238E27FC236}">
                            <a16:creationId xmlns:a16="http://schemas.microsoft.com/office/drawing/2014/main" id="{756DA84B-2020-46BB-A670-D8B9183C9E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433888"/>
                        <a:ext cx="5257800" cy="204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3">
            <a:extLst>
              <a:ext uri="{FF2B5EF4-FFF2-40B4-BE49-F238E27FC236}">
                <a16:creationId xmlns:a16="http://schemas.microsoft.com/office/drawing/2014/main" id="{568A3AD2-FC33-48CD-B79F-50536F41CD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41990" name="Object 3">
                        <a:extLst>
                          <a:ext uri="{FF2B5EF4-FFF2-40B4-BE49-F238E27FC236}">
                            <a16:creationId xmlns:a16="http://schemas.microsoft.com/office/drawing/2014/main" id="{568A3AD2-FC33-48CD-B79F-50536F41CD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Text Box 8">
            <a:extLst>
              <a:ext uri="{FF2B5EF4-FFF2-40B4-BE49-F238E27FC236}">
                <a16:creationId xmlns:a16="http://schemas.microsoft.com/office/drawing/2014/main" id="{77440A27-B764-4319-A611-99A6D012E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272088"/>
            <a:ext cx="1314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 b="1">
                <a:latin typeface="Times New Roman" panose="02020603050405020304" pitchFamily="18" charset="0"/>
              </a:rPr>
              <a:t>P</a:t>
            </a:r>
            <a:r>
              <a:rPr lang="en-US" altLang="ko-KR" sz="2400">
                <a:latin typeface="Times New Roman" panose="02020603050405020304" pitchFamily="18" charset="0"/>
              </a:rPr>
              <a:t> = </a:t>
            </a:r>
            <a:r>
              <a:rPr lang="en-US" altLang="ko-KR" sz="2400" b="1">
                <a:latin typeface="Times New Roman" panose="02020603050405020304" pitchFamily="18" charset="0"/>
              </a:rPr>
              <a:t>ST</a:t>
            </a:r>
            <a:r>
              <a:rPr lang="en-US" altLang="ko-KR" sz="2400">
                <a:latin typeface="Times New Roman" panose="02020603050405020304" pitchFamily="18" charset="0"/>
              </a:rPr>
              <a:t> =</a:t>
            </a:r>
          </a:p>
        </p:txBody>
      </p:sp>
      <p:cxnSp>
        <p:nvCxnSpPr>
          <p:cNvPr id="41992" name="직선 연결선 8">
            <a:extLst>
              <a:ext uri="{FF2B5EF4-FFF2-40B4-BE49-F238E27FC236}">
                <a16:creationId xmlns:a16="http://schemas.microsoft.com/office/drawing/2014/main" id="{0D6726F2-0080-4063-863F-18966D6B601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80138" y="2895600"/>
            <a:ext cx="677862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3" name="직선 연결선 9">
            <a:extLst>
              <a:ext uri="{FF2B5EF4-FFF2-40B4-BE49-F238E27FC236}">
                <a16:creationId xmlns:a16="http://schemas.microsoft.com/office/drawing/2014/main" id="{9E0CC947-12C7-4AFB-BFBC-68F696BE53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26275" y="5829300"/>
            <a:ext cx="45720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36993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4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/>
          <a:lstStyle/>
          <a:p>
            <a:r>
              <a:rPr lang="en-US" altLang="ko-KR">
                <a:solidFill>
                  <a:srgbClr val="00B050"/>
                </a:solidFill>
              </a:rPr>
              <a:t>Perspective Projection</a:t>
            </a:r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35843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FCF764A4-6BC0-496F-A1EF-1695565D0697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23</a:t>
            </a:fld>
            <a:endParaRPr lang="es-ES" altLang="ko-KR" sz="1000"/>
          </a:p>
        </p:txBody>
      </p:sp>
      <p:pic>
        <p:nvPicPr>
          <p:cNvPr id="35845" name="Picture 4" descr="http://www.semioticon.com/seo/P/images/perspective_1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667000"/>
            <a:ext cx="363855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277B8DBE-273C-43EE-A299-C158509C8CF7}" type="slidenum">
              <a:rPr lang="es-ES" altLang="ko-KR" sz="1000" smtClean="0">
                <a:latin typeface="Arial" charset="0"/>
              </a:rPr>
              <a:pPr lvl="1"/>
              <a:t>24</a:t>
            </a:fld>
            <a:endParaRPr lang="es-ES" altLang="ko-KR" sz="1000">
              <a:latin typeface="Arial" charset="0"/>
            </a:endParaRPr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400800"/>
            <a:ext cx="69342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ko-KR" sz="1400"/>
              <a:t>E. Angel and D. Shreiner: Interactive Computer Graphics 6E © Addison-Wesley 2012</a:t>
            </a: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100"/>
              <a:t>Simple Perspective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Center of projection at the origin</a:t>
            </a:r>
          </a:p>
          <a:p>
            <a:r>
              <a:rPr lang="en-US" altLang="ko-KR"/>
              <a:t>Projection plane </a:t>
            </a:r>
            <a:r>
              <a:rPr lang="en-US" altLang="ko-KR" i="1">
                <a:latin typeface="Times New Roman" pitchFamily="18" charset="0"/>
              </a:rPr>
              <a:t>z</a:t>
            </a:r>
            <a:r>
              <a:rPr lang="en-US" altLang="ko-KR">
                <a:latin typeface="Times New Roman" pitchFamily="18" charset="0"/>
              </a:rPr>
              <a:t> = </a:t>
            </a:r>
            <a:r>
              <a:rPr lang="en-US" altLang="ko-KR" i="1">
                <a:latin typeface="Times New Roman" pitchFamily="18" charset="0"/>
              </a:rPr>
              <a:t>d</a:t>
            </a:r>
            <a:r>
              <a:rPr lang="en-US" altLang="ko-KR">
                <a:latin typeface="Times New Roman" pitchFamily="18" charset="0"/>
              </a:rPr>
              <a:t>, </a:t>
            </a:r>
            <a:r>
              <a:rPr lang="en-US" altLang="ko-KR" i="1">
                <a:latin typeface="Times New Roman" pitchFamily="18" charset="0"/>
              </a:rPr>
              <a:t>d</a:t>
            </a:r>
            <a:r>
              <a:rPr lang="en-US" altLang="ko-KR">
                <a:latin typeface="Times New Roman" pitchFamily="18" charset="0"/>
              </a:rPr>
              <a:t> &lt; 0</a:t>
            </a:r>
          </a:p>
        </p:txBody>
      </p:sp>
      <p:pic>
        <p:nvPicPr>
          <p:cNvPr id="46086" name="Picture 5" descr="C:\BOOK\OpenGL\Paul Final\Art\jpeg\AN05F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28" b="9807"/>
          <a:stretch>
            <a:fillRect/>
          </a:stretch>
        </p:blipFill>
        <p:spPr bwMode="auto">
          <a:xfrm>
            <a:off x="2362200" y="2743200"/>
            <a:ext cx="3886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8003B044-665C-41CB-890B-E77E4A549B1B}" type="slidenum">
              <a:rPr lang="es-ES" altLang="ko-KR" sz="1000" smtClean="0">
                <a:latin typeface="Arial" charset="0"/>
              </a:rPr>
              <a:pPr lvl="1"/>
              <a:t>25</a:t>
            </a:fld>
            <a:endParaRPr lang="es-ES" altLang="ko-KR" sz="1000">
              <a:latin typeface="Arial" charset="0"/>
            </a:endParaRPr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400800"/>
            <a:ext cx="69342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ko-KR" sz="1400"/>
              <a:t>E. Angel and D. Shreiner: Interactive Computer Graphics 6E © Addison-Wesley 2012</a:t>
            </a: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100"/>
              <a:t>Perspective Equations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/>
              <a:t>Consider top and side views</a:t>
            </a:r>
          </a:p>
        </p:txBody>
      </p:sp>
      <p:pic>
        <p:nvPicPr>
          <p:cNvPr id="47110" name="Picture 5" descr="C:\BOOK\OpenGL\Paul Final\Art\jpeg\AN05F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20" b="10403"/>
          <a:stretch>
            <a:fillRect/>
          </a:stretch>
        </p:blipFill>
        <p:spPr bwMode="auto">
          <a:xfrm>
            <a:off x="533400" y="2133600"/>
            <a:ext cx="748665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1" name="Text Box 6"/>
          <p:cNvSpPr txBox="1">
            <a:spLocks noChangeArrowheads="1"/>
          </p:cNvSpPr>
          <p:nvPr/>
        </p:nvSpPr>
        <p:spPr bwMode="auto">
          <a:xfrm>
            <a:off x="962025" y="5375275"/>
            <a:ext cx="668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ko-KR" i="1"/>
              <a:t>x</a:t>
            </a:r>
            <a:r>
              <a:rPr lang="en-US" altLang="ko-KR" baseline="-25000"/>
              <a:t>p</a:t>
            </a:r>
            <a:r>
              <a:rPr lang="en-US" altLang="ko-KR"/>
              <a:t> =</a:t>
            </a:r>
          </a:p>
        </p:txBody>
      </p:sp>
      <p:graphicFrame>
        <p:nvGraphicFramePr>
          <p:cNvPr id="47112" name="Object 2"/>
          <p:cNvGraphicFramePr>
            <a:graphicFrameLocks noChangeAspect="1"/>
          </p:cNvGraphicFramePr>
          <p:nvPr/>
        </p:nvGraphicFramePr>
        <p:xfrm>
          <a:off x="4406900" y="323215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0057" imgH="393529" progId="Equation.3">
                  <p:embed/>
                </p:oleObj>
              </mc:Choice>
              <mc:Fallback>
                <p:oleObj name="Equation" r:id="rId3" imgW="330057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3232150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Object 3"/>
          <p:cNvGraphicFramePr>
            <a:graphicFrameLocks noChangeAspect="1"/>
          </p:cNvGraphicFramePr>
          <p:nvPr/>
        </p:nvGraphicFramePr>
        <p:xfrm>
          <a:off x="1676400" y="5257800"/>
          <a:ext cx="7032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0057" imgH="393529" progId="Equation.3">
                  <p:embed/>
                </p:oleObj>
              </mc:Choice>
              <mc:Fallback>
                <p:oleObj name="Equation" r:id="rId5" imgW="330057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257800"/>
                        <a:ext cx="7032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4" name="Text Box 11"/>
          <p:cNvSpPr txBox="1">
            <a:spLocks noChangeArrowheads="1"/>
          </p:cNvSpPr>
          <p:nvPr/>
        </p:nvSpPr>
        <p:spPr bwMode="auto">
          <a:xfrm>
            <a:off x="3095625" y="5375275"/>
            <a:ext cx="668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ko-KR" i="1"/>
              <a:t>y</a:t>
            </a:r>
            <a:r>
              <a:rPr lang="en-US" altLang="ko-KR" baseline="-25000"/>
              <a:t>p</a:t>
            </a:r>
            <a:r>
              <a:rPr lang="en-US" altLang="ko-KR"/>
              <a:t> =</a:t>
            </a:r>
          </a:p>
        </p:txBody>
      </p:sp>
      <p:graphicFrame>
        <p:nvGraphicFramePr>
          <p:cNvPr id="47115" name="Object 4"/>
          <p:cNvGraphicFramePr>
            <a:graphicFrameLocks noChangeAspect="1"/>
          </p:cNvGraphicFramePr>
          <p:nvPr/>
        </p:nvGraphicFramePr>
        <p:xfrm>
          <a:off x="3810000" y="5257800"/>
          <a:ext cx="7032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057" imgH="393529" progId="Equation.3">
                  <p:embed/>
                </p:oleObj>
              </mc:Choice>
              <mc:Fallback>
                <p:oleObj name="Equation" r:id="rId6" imgW="330057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257800"/>
                        <a:ext cx="7032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6" name="Text Box 13"/>
          <p:cNvSpPr txBox="1">
            <a:spLocks noChangeArrowheads="1"/>
          </p:cNvSpPr>
          <p:nvPr/>
        </p:nvSpPr>
        <p:spPr bwMode="auto">
          <a:xfrm>
            <a:off x="5334000" y="5410200"/>
            <a:ext cx="881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ko-KR" i="1"/>
              <a:t>z</a:t>
            </a:r>
            <a:r>
              <a:rPr lang="en-US" altLang="ko-KR" baseline="-25000"/>
              <a:t>p</a:t>
            </a:r>
            <a:r>
              <a:rPr lang="en-US" altLang="ko-KR"/>
              <a:t> = </a:t>
            </a:r>
            <a:r>
              <a:rPr lang="en-US" altLang="ko-KR" i="1"/>
              <a:t>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14E6540A-645C-41C8-9EFE-FADC01F8F596}" type="slidenum">
              <a:rPr lang="es-ES" altLang="ko-KR" sz="1000" smtClean="0">
                <a:latin typeface="Arial" charset="0"/>
              </a:rPr>
              <a:pPr lvl="1"/>
              <a:t>26</a:t>
            </a:fld>
            <a:endParaRPr lang="es-ES" altLang="ko-KR" sz="1000">
              <a:latin typeface="Arial" charset="0"/>
            </a:endParaRPr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400800"/>
            <a:ext cx="69342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ko-KR" sz="1400"/>
              <a:t>E. Angel and D. Shreiner: Interactive Computer Graphics 6E © Addison-Wesley 2012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100"/>
              <a:t>Homogeneous Coordinate Form</a:t>
            </a:r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4114800" y="2133600"/>
            <a:ext cx="795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ko-KR" b="1"/>
              <a:t>M</a:t>
            </a:r>
            <a:r>
              <a:rPr lang="en-US" altLang="ko-KR"/>
              <a:t> = </a:t>
            </a:r>
          </a:p>
        </p:txBody>
      </p:sp>
      <p:graphicFrame>
        <p:nvGraphicFramePr>
          <p:cNvPr id="48134" name="Object 2"/>
          <p:cNvGraphicFramePr>
            <a:graphicFrameLocks noChangeAspect="1"/>
          </p:cNvGraphicFramePr>
          <p:nvPr/>
        </p:nvGraphicFramePr>
        <p:xfrm>
          <a:off x="4800600" y="1524000"/>
          <a:ext cx="2514600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4100" imgH="914400" progId="Equation.3">
                  <p:embed/>
                </p:oleObj>
              </mc:Choice>
              <mc:Fallback>
                <p:oleObj name="Equation" r:id="rId2" imgW="105410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524000"/>
                        <a:ext cx="2514600" cy="218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Text Box 9"/>
          <p:cNvSpPr>
            <a:spLocks noGrp="1" noChangeArrowheads="1"/>
          </p:cNvSpPr>
          <p:nvPr>
            <p:ph type="body" idx="1"/>
          </p:nvPr>
        </p:nvSpPr>
        <p:spPr>
          <a:xfrm>
            <a:off x="914400" y="2133600"/>
            <a:ext cx="3352800" cy="533400"/>
          </a:xfrm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ko-KR" sz="2400"/>
              <a:t>consider</a:t>
            </a:r>
            <a:r>
              <a:rPr lang="en-US" altLang="ko-KR" sz="2400" b="1">
                <a:latin typeface="Times New Roman" pitchFamily="18" charset="0"/>
              </a:rPr>
              <a:t> q</a:t>
            </a:r>
            <a:r>
              <a:rPr lang="en-US" altLang="ko-KR" sz="2400">
                <a:latin typeface="Times New Roman" pitchFamily="18" charset="0"/>
              </a:rPr>
              <a:t> = </a:t>
            </a:r>
            <a:r>
              <a:rPr lang="en-US" altLang="ko-KR" sz="2400" b="1">
                <a:latin typeface="Times New Roman" pitchFamily="18" charset="0"/>
              </a:rPr>
              <a:t>Mp </a:t>
            </a:r>
            <a:r>
              <a:rPr lang="en-US" altLang="ko-KR" sz="2400"/>
              <a:t>where</a:t>
            </a:r>
          </a:p>
        </p:txBody>
      </p:sp>
      <p:graphicFrame>
        <p:nvGraphicFramePr>
          <p:cNvPr id="48136" name="Object 3"/>
          <p:cNvGraphicFramePr>
            <a:graphicFrameLocks noChangeAspect="1"/>
          </p:cNvGraphicFramePr>
          <p:nvPr/>
        </p:nvGraphicFramePr>
        <p:xfrm>
          <a:off x="2667000" y="3733800"/>
          <a:ext cx="75565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584" imgH="914003" progId="Equation.3">
                  <p:embed/>
                </p:oleObj>
              </mc:Choice>
              <mc:Fallback>
                <p:oleObj name="Equation" r:id="rId4" imgW="266584" imgH="91400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733800"/>
                        <a:ext cx="75565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4"/>
          <p:cNvGraphicFramePr>
            <a:graphicFrameLocks noChangeAspect="1"/>
          </p:cNvGraphicFramePr>
          <p:nvPr/>
        </p:nvGraphicFramePr>
        <p:xfrm>
          <a:off x="5181600" y="3733800"/>
          <a:ext cx="115252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1800" imgH="914400" progId="Equation.3">
                  <p:embed/>
                </p:oleObj>
              </mc:Choice>
              <mc:Fallback>
                <p:oleObj name="Equation" r:id="rId6" imgW="4318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733800"/>
                        <a:ext cx="1152525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8" name="Text Box 12"/>
          <p:cNvSpPr txBox="1">
            <a:spLocks noChangeArrowheads="1"/>
          </p:cNvSpPr>
          <p:nvPr/>
        </p:nvSpPr>
        <p:spPr bwMode="auto">
          <a:xfrm>
            <a:off x="1905000" y="4724400"/>
            <a:ext cx="606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ko-KR" b="1"/>
              <a:t>p</a:t>
            </a:r>
            <a:r>
              <a:rPr lang="en-US" altLang="ko-KR"/>
              <a:t> =</a:t>
            </a:r>
          </a:p>
        </p:txBody>
      </p:sp>
      <p:sp>
        <p:nvSpPr>
          <p:cNvPr id="48139" name="Text Box 13"/>
          <p:cNvSpPr txBox="1">
            <a:spLocks noChangeArrowheads="1"/>
          </p:cNvSpPr>
          <p:nvPr/>
        </p:nvSpPr>
        <p:spPr bwMode="auto">
          <a:xfrm>
            <a:off x="3816350" y="4683125"/>
            <a:ext cx="1373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ko-KR" b="1">
                <a:sym typeface="Symbol" pitchFamily="18" charset="2"/>
              </a:rPr>
              <a:t>     </a:t>
            </a:r>
            <a:r>
              <a:rPr lang="en-US" altLang="ko-KR" b="1"/>
              <a:t>q</a:t>
            </a:r>
            <a:r>
              <a:rPr lang="en-US" altLang="ko-KR"/>
              <a:t> =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0E6E1056-FC77-4245-A093-1DB2AD60BE1F}" type="slidenum">
              <a:rPr lang="es-ES" altLang="ko-KR" sz="1000" smtClean="0">
                <a:latin typeface="Arial" charset="0"/>
              </a:rPr>
              <a:pPr lvl="1"/>
              <a:t>27</a:t>
            </a:fld>
            <a:endParaRPr lang="es-ES" altLang="ko-KR" sz="1000">
              <a:latin typeface="Arial" charset="0"/>
            </a:endParaRPr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400800"/>
            <a:ext cx="69342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ko-KR" sz="1400"/>
              <a:t>E. Angel and D. Shreiner: Interactive Computer Graphics 6E © Addison-Wesley 2012</a:t>
            </a: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100"/>
              <a:t>Perspective Division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77200" cy="4724400"/>
          </a:xfrm>
        </p:spPr>
        <p:txBody>
          <a:bodyPr/>
          <a:lstStyle/>
          <a:p>
            <a:r>
              <a:rPr lang="en-US" altLang="ko-KR"/>
              <a:t>However </a:t>
            </a:r>
            <a:r>
              <a:rPr lang="en-US" altLang="ko-KR" i="1">
                <a:latin typeface="Times New Roman" pitchFamily="18" charset="0"/>
              </a:rPr>
              <a:t>w</a:t>
            </a:r>
            <a:r>
              <a:rPr lang="en-US" altLang="ko-KR"/>
              <a:t> </a:t>
            </a:r>
            <a:r>
              <a:rPr lang="en-US" altLang="ko-KR">
                <a:sym typeface="Symbol" pitchFamily="18" charset="2"/>
              </a:rPr>
              <a:t> 1, so we must divide by </a:t>
            </a:r>
            <a:r>
              <a:rPr lang="en-US" altLang="ko-KR" i="1">
                <a:latin typeface="Times New Roman" pitchFamily="18" charset="0"/>
                <a:sym typeface="Symbol" pitchFamily="18" charset="2"/>
              </a:rPr>
              <a:t>w</a:t>
            </a:r>
            <a:r>
              <a:rPr lang="en-US" altLang="ko-KR">
                <a:sym typeface="Symbol" pitchFamily="18" charset="2"/>
              </a:rPr>
              <a:t> to return from homogeneous coordinates</a:t>
            </a:r>
          </a:p>
          <a:p>
            <a:endParaRPr lang="en-US" altLang="ko-KR">
              <a:sym typeface="Symbol" pitchFamily="18" charset="2"/>
            </a:endParaRPr>
          </a:p>
          <a:p>
            <a:r>
              <a:rPr lang="en-US" altLang="ko-KR">
                <a:sym typeface="Symbol" pitchFamily="18" charset="2"/>
              </a:rPr>
              <a:t>This </a:t>
            </a:r>
            <a:r>
              <a:rPr lang="en-US" altLang="ko-KR" i="1">
                <a:sym typeface="Symbol" pitchFamily="18" charset="2"/>
              </a:rPr>
              <a:t>perspective division</a:t>
            </a:r>
            <a:r>
              <a:rPr lang="en-US" altLang="ko-KR">
                <a:sym typeface="Symbol" pitchFamily="18" charset="2"/>
              </a:rPr>
              <a:t> yields</a:t>
            </a:r>
          </a:p>
          <a:p>
            <a:endParaRPr lang="en-US" altLang="ko-KR">
              <a:sym typeface="Symbol" pitchFamily="18" charset="2"/>
            </a:endParaRPr>
          </a:p>
          <a:p>
            <a:endParaRPr lang="en-US" altLang="ko-KR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altLang="ko-KR">
                <a:sym typeface="Symbol" pitchFamily="18" charset="2"/>
              </a:rPr>
              <a:t>  the desired perspective equations </a:t>
            </a:r>
          </a:p>
        </p:txBody>
      </p:sp>
      <p:sp>
        <p:nvSpPr>
          <p:cNvPr id="49158" name="Text Box 4"/>
          <p:cNvSpPr txBox="1">
            <a:spLocks noChangeArrowheads="1"/>
          </p:cNvSpPr>
          <p:nvPr/>
        </p:nvSpPr>
        <p:spPr bwMode="auto">
          <a:xfrm>
            <a:off x="1295400" y="4003675"/>
            <a:ext cx="668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ko-KR" i="1"/>
              <a:t>x</a:t>
            </a:r>
            <a:r>
              <a:rPr lang="en-US" altLang="ko-KR" baseline="-25000"/>
              <a:t>p</a:t>
            </a:r>
            <a:r>
              <a:rPr lang="en-US" altLang="ko-KR"/>
              <a:t> =</a:t>
            </a:r>
          </a:p>
        </p:txBody>
      </p:sp>
      <p:graphicFrame>
        <p:nvGraphicFramePr>
          <p:cNvPr id="49159" name="Object 2"/>
          <p:cNvGraphicFramePr>
            <a:graphicFrameLocks noChangeAspect="1"/>
          </p:cNvGraphicFramePr>
          <p:nvPr/>
        </p:nvGraphicFramePr>
        <p:xfrm>
          <a:off x="2009775" y="3886200"/>
          <a:ext cx="7032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057" imgH="393529" progId="Equation.3">
                  <p:embed/>
                </p:oleObj>
              </mc:Choice>
              <mc:Fallback>
                <p:oleObj name="Equation" r:id="rId2" imgW="330057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3886200"/>
                        <a:ext cx="7032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Text Box 6"/>
          <p:cNvSpPr txBox="1">
            <a:spLocks noChangeArrowheads="1"/>
          </p:cNvSpPr>
          <p:nvPr/>
        </p:nvSpPr>
        <p:spPr bwMode="auto">
          <a:xfrm>
            <a:off x="3429000" y="4003675"/>
            <a:ext cx="668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ko-KR" i="1"/>
              <a:t>y</a:t>
            </a:r>
            <a:r>
              <a:rPr lang="en-US" altLang="ko-KR" baseline="-25000"/>
              <a:t>p</a:t>
            </a:r>
            <a:r>
              <a:rPr lang="en-US" altLang="ko-KR"/>
              <a:t> =</a:t>
            </a:r>
          </a:p>
        </p:txBody>
      </p:sp>
      <p:graphicFrame>
        <p:nvGraphicFramePr>
          <p:cNvPr id="49161" name="Object 3"/>
          <p:cNvGraphicFramePr>
            <a:graphicFrameLocks noChangeAspect="1"/>
          </p:cNvGraphicFramePr>
          <p:nvPr/>
        </p:nvGraphicFramePr>
        <p:xfrm>
          <a:off x="4143375" y="3886200"/>
          <a:ext cx="7032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057" imgH="393529" progId="Equation.3">
                  <p:embed/>
                </p:oleObj>
              </mc:Choice>
              <mc:Fallback>
                <p:oleObj name="Equation" r:id="rId4" imgW="330057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3886200"/>
                        <a:ext cx="7032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2" name="Text Box 8"/>
          <p:cNvSpPr txBox="1">
            <a:spLocks noChangeArrowheads="1"/>
          </p:cNvSpPr>
          <p:nvPr/>
        </p:nvSpPr>
        <p:spPr bwMode="auto">
          <a:xfrm>
            <a:off x="5667375" y="4038600"/>
            <a:ext cx="881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ko-KR" i="1"/>
              <a:t>z</a:t>
            </a:r>
            <a:r>
              <a:rPr lang="en-US" altLang="ko-KR" baseline="-25000"/>
              <a:t>p</a:t>
            </a:r>
            <a:r>
              <a:rPr lang="en-US" altLang="ko-KR"/>
              <a:t> = </a:t>
            </a:r>
            <a:r>
              <a:rPr lang="en-US" altLang="ko-KR" i="1"/>
              <a:t>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/>
              <a:t>Perspective Viewing in Old OpenGL</a:t>
            </a:r>
            <a:endParaRPr lang="ko-KR" altLang="en-US"/>
          </a:p>
        </p:txBody>
      </p:sp>
      <p:sp>
        <p:nvSpPr>
          <p:cNvPr id="50179" name="내용 개체 틀 2"/>
          <p:cNvSpPr>
            <a:spLocks noGrp="1"/>
          </p:cNvSpPr>
          <p:nvPr>
            <p:ph idx="1"/>
          </p:nvPr>
        </p:nvSpPr>
        <p:spPr>
          <a:xfrm>
            <a:off x="685800" y="1524000"/>
            <a:ext cx="8458200" cy="4724400"/>
          </a:xfrm>
        </p:spPr>
        <p:txBody>
          <a:bodyPr/>
          <a:lstStyle/>
          <a:p>
            <a:r>
              <a:rPr lang="en-US" altLang="ko-KR"/>
              <a:t>Two interfaces: glFrustum and gluPerspective</a:t>
            </a:r>
          </a:p>
          <a:p>
            <a:r>
              <a:rPr lang="en-US" altLang="ko-KR"/>
              <a:t>glFrustum(xmin, xmax, ymin, ymax, near, far);</a:t>
            </a:r>
            <a:endParaRPr lang="ko-KR" altLang="en-US"/>
          </a:p>
        </p:txBody>
      </p:sp>
      <p:sp>
        <p:nvSpPr>
          <p:cNvPr id="5018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33EECC8D-1D82-4C1B-97FD-58B443C77953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28</a:t>
            </a:fld>
            <a:endParaRPr lang="es-ES" altLang="ko-KR" sz="1000"/>
          </a:p>
        </p:txBody>
      </p:sp>
      <p:pic>
        <p:nvPicPr>
          <p:cNvPr id="50181" name="Picture 2" descr="D:\My Courses\2013\Computer Graphics 2\book figures\CHAPTER04 JPEG\an04f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48000"/>
            <a:ext cx="5965825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/>
              <a:t>Field of View Interface in Old OpenGL</a:t>
            </a:r>
            <a:endParaRPr lang="ko-KR" altLang="en-US"/>
          </a:p>
        </p:txBody>
      </p:sp>
      <p:sp>
        <p:nvSpPr>
          <p:cNvPr id="51203" name="내용 개체 틀 2"/>
          <p:cNvSpPr>
            <a:spLocks noGrp="1"/>
          </p:cNvSpPr>
          <p:nvPr>
            <p:ph idx="1"/>
          </p:nvPr>
        </p:nvSpPr>
        <p:spPr>
          <a:xfrm>
            <a:off x="685800" y="1524000"/>
            <a:ext cx="8305800" cy="4724400"/>
          </a:xfrm>
        </p:spPr>
        <p:txBody>
          <a:bodyPr/>
          <a:lstStyle/>
          <a:p>
            <a:r>
              <a:rPr lang="en-US" altLang="ko-KR"/>
              <a:t>gluPerspective(fovy, aspectRatio, near, far);</a:t>
            </a:r>
          </a:p>
          <a:p>
            <a:r>
              <a:rPr lang="en-US" altLang="ko-KR">
                <a:solidFill>
                  <a:srgbClr val="FF0066"/>
                </a:solidFill>
              </a:rPr>
              <a:t>aspectRatio</a:t>
            </a:r>
            <a:r>
              <a:rPr lang="en-US" altLang="ko-KR"/>
              <a:t> = w / h</a:t>
            </a:r>
          </a:p>
          <a:p>
            <a:r>
              <a:rPr lang="en-US" altLang="ko-KR">
                <a:solidFill>
                  <a:srgbClr val="FF0066"/>
                </a:solidFill>
              </a:rPr>
              <a:t>fovy</a:t>
            </a:r>
            <a:r>
              <a:rPr lang="en-US" altLang="ko-KR"/>
              <a:t> specifies field of view as height (y) angle</a:t>
            </a:r>
            <a:endParaRPr lang="ko-KR" altLang="en-US"/>
          </a:p>
        </p:txBody>
      </p:sp>
      <p:sp>
        <p:nvSpPr>
          <p:cNvPr id="5120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83F6ECD2-B961-4CD9-ABFA-7BBB2AF4CD99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29</a:t>
            </a:fld>
            <a:endParaRPr lang="es-ES" altLang="ko-KR" sz="1000"/>
          </a:p>
        </p:txBody>
      </p:sp>
      <p:pic>
        <p:nvPicPr>
          <p:cNvPr id="51205" name="Picture 2" descr="D:\My Courses\2013\Computer Graphics 2\book figures\CHAPTER04 JPEG\AN04F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429000"/>
            <a:ext cx="385603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그룹 10">
            <a:extLst>
              <a:ext uri="{FF2B5EF4-FFF2-40B4-BE49-F238E27FC236}">
                <a16:creationId xmlns:a16="http://schemas.microsoft.com/office/drawing/2014/main" id="{E9BC9380-91F4-4D7C-85D3-6904B913594D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5024438"/>
            <a:ext cx="1543050" cy="1300162"/>
            <a:chOff x="2640378" y="4523125"/>
            <a:chExt cx="1543098" cy="1299865"/>
          </a:xfrm>
        </p:grpSpPr>
        <p:cxnSp>
          <p:nvCxnSpPr>
            <p:cNvPr id="15403" name="직선 화살표 연결선 5">
              <a:extLst>
                <a:ext uri="{FF2B5EF4-FFF2-40B4-BE49-F238E27FC236}">
                  <a16:creationId xmlns:a16="http://schemas.microsoft.com/office/drawing/2014/main" id="{1C9D5990-E373-4FB7-86D6-0F9D7D8A773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40378" y="4523125"/>
              <a:ext cx="1295400" cy="0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04" name="직선 화살표 연결선 6">
              <a:extLst>
                <a:ext uri="{FF2B5EF4-FFF2-40B4-BE49-F238E27FC236}">
                  <a16:creationId xmlns:a16="http://schemas.microsoft.com/office/drawing/2014/main" id="{D30EAA0B-0532-4477-8F36-A859412CCB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40378" y="4523125"/>
              <a:ext cx="0" cy="1143000"/>
            </a:xfrm>
            <a:prstGeom prst="straightConnector1">
              <a:avLst/>
            </a:prstGeom>
            <a:noFill/>
            <a:ln w="38100" algn="ctr">
              <a:solidFill>
                <a:srgbClr val="0000CC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05" name="TextBox 8">
              <a:extLst>
                <a:ext uri="{FF2B5EF4-FFF2-40B4-BE49-F238E27FC236}">
                  <a16:creationId xmlns:a16="http://schemas.microsoft.com/office/drawing/2014/main" id="{C614349D-4E29-4A7F-A9D1-11A477F58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4778" y="4617720"/>
              <a:ext cx="6286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­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Wx</a:t>
              </a:r>
              <a:endParaRPr lang="ko-KR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6" name="TextBox 9">
              <a:extLst>
                <a:ext uri="{FF2B5EF4-FFF2-40B4-BE49-F238E27FC236}">
                  <a16:creationId xmlns:a16="http://schemas.microsoft.com/office/drawing/2014/main" id="{689FD2C6-0909-4FC8-804B-0384B0820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6578" y="5361325"/>
              <a:ext cx="61106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­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solidFill>
                    <a:srgbClr val="0000CC"/>
                  </a:solidFill>
                  <a:latin typeface="Times New Roman" panose="02020603050405020304" pitchFamily="18" charset="0"/>
                </a:rPr>
                <a:t>Wz</a:t>
              </a:r>
              <a:endParaRPr lang="ko-KR" altLang="en-US" sz="240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363" name="그룹 23">
            <a:extLst>
              <a:ext uri="{FF2B5EF4-FFF2-40B4-BE49-F238E27FC236}">
                <a16:creationId xmlns:a16="http://schemas.microsoft.com/office/drawing/2014/main" id="{04A4D8A4-7EB7-4C47-9177-6F3E1C7F9805}"/>
              </a:ext>
            </a:extLst>
          </p:cNvPr>
          <p:cNvGrpSpPr>
            <a:grpSpLocks/>
          </p:cNvGrpSpPr>
          <p:nvPr/>
        </p:nvGrpSpPr>
        <p:grpSpPr bwMode="auto">
          <a:xfrm>
            <a:off x="2913063" y="1141413"/>
            <a:ext cx="2636837" cy="2976562"/>
            <a:chOff x="2913233" y="1140648"/>
            <a:chExt cx="2637111" cy="297730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F376987-A3C1-432C-BCAB-2D776FA7D083}"/>
                </a:ext>
              </a:extLst>
            </p:cNvPr>
            <p:cNvSpPr/>
            <p:nvPr/>
          </p:nvSpPr>
          <p:spPr bwMode="auto">
            <a:xfrm>
              <a:off x="2913233" y="3317655"/>
              <a:ext cx="687458" cy="68597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 anchorCtr="1"/>
            <a:lstStyle/>
            <a:p>
              <a:pPr>
                <a:defRPr/>
              </a:pPr>
              <a:endParaRPr lang="ko-KR" alt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grpSp>
          <p:nvGrpSpPr>
            <p:cNvPr id="15389" name="그룹 12">
              <a:extLst>
                <a:ext uri="{FF2B5EF4-FFF2-40B4-BE49-F238E27FC236}">
                  <a16:creationId xmlns:a16="http://schemas.microsoft.com/office/drawing/2014/main" id="{832CF494-C05B-4CBF-93AF-B51E90307A0E}"/>
                </a:ext>
              </a:extLst>
            </p:cNvPr>
            <p:cNvGrpSpPr>
              <a:grpSpLocks/>
            </p:cNvGrpSpPr>
            <p:nvPr/>
          </p:nvGrpSpPr>
          <p:grpSpPr bwMode="auto">
            <a:xfrm rot="-7200000">
              <a:off x="4150103" y="1241025"/>
              <a:ext cx="1500618" cy="1299864"/>
              <a:chOff x="2640378" y="4523125"/>
              <a:chExt cx="1500618" cy="1299864"/>
            </a:xfrm>
          </p:grpSpPr>
          <p:cxnSp>
            <p:nvCxnSpPr>
              <p:cNvPr id="15399" name="직선 화살표 연결선 13">
                <a:extLst>
                  <a:ext uri="{FF2B5EF4-FFF2-40B4-BE49-F238E27FC236}">
                    <a16:creationId xmlns:a16="http://schemas.microsoft.com/office/drawing/2014/main" id="{698275D5-4D03-4ADA-A5F5-9B17183EDD4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640378" y="4523125"/>
                <a:ext cx="1295400" cy="0"/>
              </a:xfrm>
              <a:prstGeom prst="straightConnector1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400" name="직선 화살표 연결선 14">
                <a:extLst>
                  <a:ext uri="{FF2B5EF4-FFF2-40B4-BE49-F238E27FC236}">
                    <a16:creationId xmlns:a16="http://schemas.microsoft.com/office/drawing/2014/main" id="{C671848C-3E30-4C1C-B41D-6B35CA9A56B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640378" y="4523125"/>
                <a:ext cx="0" cy="1143000"/>
              </a:xfrm>
              <a:prstGeom prst="straightConnector1">
                <a:avLst/>
              </a:prstGeom>
              <a:noFill/>
              <a:ln w="38100" algn="ctr">
                <a:solidFill>
                  <a:srgbClr val="0000CC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5401" name="TextBox 15">
                <a:extLst>
                  <a:ext uri="{FF2B5EF4-FFF2-40B4-BE49-F238E27FC236}">
                    <a16:creationId xmlns:a16="http://schemas.microsoft.com/office/drawing/2014/main" id="{06BF9118-057B-464B-8E85-7F0CAED1E1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7257" y="4617720"/>
                <a:ext cx="54373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­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ko-KR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Cx</a:t>
                </a:r>
                <a:endParaRPr lang="ko-KR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02" name="TextBox 16">
                <a:extLst>
                  <a:ext uri="{FF2B5EF4-FFF2-40B4-BE49-F238E27FC236}">
                    <a16:creationId xmlns:a16="http://schemas.microsoft.com/office/drawing/2014/main" id="{437B9BB3-DA56-4103-865D-C09BB6BB34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9057" y="5361324"/>
                <a:ext cx="52610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­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ko-KR" sz="2400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Cz</a:t>
                </a:r>
                <a:endParaRPr lang="ko-KR" altLang="en-US" sz="2400">
                  <a:solidFill>
                    <a:srgbClr val="0000CC"/>
                  </a:solidFill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1024A99-C45D-469F-9300-C0489AB69ED0}"/>
                </a:ext>
              </a:extLst>
            </p:cNvPr>
            <p:cNvCxnSpPr/>
            <p:nvPr/>
          </p:nvCxnSpPr>
          <p:spPr bwMode="auto">
            <a:xfrm flipH="1">
              <a:off x="3286334" y="2865105"/>
              <a:ext cx="1419372" cy="7955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E1B2445-3516-45A1-8AB9-45176192ECBE}"/>
                </a:ext>
              </a:extLst>
            </p:cNvPr>
            <p:cNvSpPr/>
            <p:nvPr/>
          </p:nvSpPr>
          <p:spPr bwMode="auto">
            <a:xfrm>
              <a:off x="4596479" y="2756465"/>
              <a:ext cx="218490" cy="21849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>
                <a:defRPr/>
              </a:pPr>
              <a:endParaRPr lang="ko-KR" alt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DDE9494-378B-4691-BFF4-E51888989E66}"/>
                </a:ext>
              </a:extLst>
            </p:cNvPr>
            <p:cNvSpPr/>
            <p:nvPr/>
          </p:nvSpPr>
          <p:spPr bwMode="auto">
            <a:xfrm>
              <a:off x="3147620" y="3551510"/>
              <a:ext cx="218490" cy="21849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>
                <a:defRPr/>
              </a:pPr>
              <a:endParaRPr lang="ko-KR" alt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62A2F36-C15F-4793-825B-F3FD149CED80}"/>
                </a:ext>
              </a:extLst>
            </p:cNvPr>
            <p:cNvSpPr txBox="1"/>
            <p:nvPr/>
          </p:nvSpPr>
          <p:spPr>
            <a:xfrm>
              <a:off x="4564405" y="2817468"/>
              <a:ext cx="611251" cy="4620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eye</a:t>
              </a:r>
              <a:endParaRPr lang="ko-KR" alt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32B41E-3754-4DC3-A3F0-0BECAE6BFB24}"/>
                </a:ext>
              </a:extLst>
            </p:cNvPr>
            <p:cNvSpPr txBox="1"/>
            <p:nvPr/>
          </p:nvSpPr>
          <p:spPr>
            <a:xfrm>
              <a:off x="3245054" y="3655877"/>
              <a:ext cx="404855" cy="4620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at</a:t>
              </a:r>
              <a:endParaRPr lang="ko-KR" alt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364" name="제목 1">
            <a:extLst>
              <a:ext uri="{FF2B5EF4-FFF2-40B4-BE49-F238E27FC236}">
                <a16:creationId xmlns:a16="http://schemas.microsoft.com/office/drawing/2014/main" id="{FD432B57-3800-49F1-A6F9-8759EB389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 : Translate + Rotation 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C33DC0-EFAC-483F-845A-9DBDEB77C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1600200" cy="1493838"/>
          </a:xfrm>
          <a:prstGeom prst="rect">
            <a:avLst/>
          </a:prstGeom>
          <a:solidFill>
            <a:srgbClr val="FFFFFF">
              <a:alpha val="6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7DAB6A5-E526-4202-B6FD-027539294E5C}"/>
              </a:ext>
            </a:extLst>
          </p:cNvPr>
          <p:cNvGrpSpPr>
            <a:grpSpLocks/>
          </p:cNvGrpSpPr>
          <p:nvPr/>
        </p:nvGrpSpPr>
        <p:grpSpPr bwMode="auto">
          <a:xfrm>
            <a:off x="266700" y="3292475"/>
            <a:ext cx="2636838" cy="2976563"/>
            <a:chOff x="2913233" y="1140648"/>
            <a:chExt cx="2637111" cy="297730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9E09A5C-7C43-4036-B04E-488D6EDEDF8F}"/>
                </a:ext>
              </a:extLst>
            </p:cNvPr>
            <p:cNvSpPr/>
            <p:nvPr/>
          </p:nvSpPr>
          <p:spPr bwMode="auto">
            <a:xfrm>
              <a:off x="2913233" y="3317655"/>
              <a:ext cx="687459" cy="68597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 anchorCtr="1"/>
            <a:lstStyle/>
            <a:p>
              <a:pPr>
                <a:defRPr/>
              </a:pPr>
              <a:endParaRPr lang="ko-KR" alt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grpSp>
          <p:nvGrpSpPr>
            <p:cNvPr id="15374" name="그룹 27">
              <a:extLst>
                <a:ext uri="{FF2B5EF4-FFF2-40B4-BE49-F238E27FC236}">
                  <a16:creationId xmlns:a16="http://schemas.microsoft.com/office/drawing/2014/main" id="{55497584-4930-4C17-B9B1-EA2CAF9D98C0}"/>
                </a:ext>
              </a:extLst>
            </p:cNvPr>
            <p:cNvGrpSpPr>
              <a:grpSpLocks/>
            </p:cNvGrpSpPr>
            <p:nvPr/>
          </p:nvGrpSpPr>
          <p:grpSpPr bwMode="auto">
            <a:xfrm rot="-7200000">
              <a:off x="4150103" y="1241025"/>
              <a:ext cx="1500618" cy="1299864"/>
              <a:chOff x="2640378" y="4523125"/>
              <a:chExt cx="1500618" cy="1299864"/>
            </a:xfrm>
          </p:grpSpPr>
          <p:cxnSp>
            <p:nvCxnSpPr>
              <p:cNvPr id="15384" name="직선 화살표 연결선 33">
                <a:extLst>
                  <a:ext uri="{FF2B5EF4-FFF2-40B4-BE49-F238E27FC236}">
                    <a16:creationId xmlns:a16="http://schemas.microsoft.com/office/drawing/2014/main" id="{17F1B733-A886-4089-82DE-94E219D6AAB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640378" y="4523125"/>
                <a:ext cx="1295400" cy="0"/>
              </a:xfrm>
              <a:prstGeom prst="straightConnector1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385" name="직선 화살표 연결선 34">
                <a:extLst>
                  <a:ext uri="{FF2B5EF4-FFF2-40B4-BE49-F238E27FC236}">
                    <a16:creationId xmlns:a16="http://schemas.microsoft.com/office/drawing/2014/main" id="{9366EB02-5C8D-40B7-AD20-9373E4F19AF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640378" y="4523125"/>
                <a:ext cx="0" cy="1143000"/>
              </a:xfrm>
              <a:prstGeom prst="straightConnector1">
                <a:avLst/>
              </a:prstGeom>
              <a:noFill/>
              <a:ln w="38100" algn="ctr">
                <a:solidFill>
                  <a:srgbClr val="0000CC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5386" name="TextBox 35">
                <a:extLst>
                  <a:ext uri="{FF2B5EF4-FFF2-40B4-BE49-F238E27FC236}">
                    <a16:creationId xmlns:a16="http://schemas.microsoft.com/office/drawing/2014/main" id="{A074E79C-F6B8-4DA1-9CD1-5B3690E6FC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7257" y="4617720"/>
                <a:ext cx="54373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­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ko-KR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Cx</a:t>
                </a:r>
                <a:endParaRPr lang="ko-KR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87" name="TextBox 36">
                <a:extLst>
                  <a:ext uri="{FF2B5EF4-FFF2-40B4-BE49-F238E27FC236}">
                    <a16:creationId xmlns:a16="http://schemas.microsoft.com/office/drawing/2014/main" id="{FD04591A-AD05-4A1E-A0F5-14A1B22406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9057" y="5361324"/>
                <a:ext cx="52610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­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ko-KR" sz="2400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Cz</a:t>
                </a:r>
                <a:endParaRPr lang="ko-KR" altLang="en-US" sz="2400">
                  <a:solidFill>
                    <a:srgbClr val="0000CC"/>
                  </a:solidFill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7CDD9162-4F85-47A1-BA9C-DC1892FD617B}"/>
                </a:ext>
              </a:extLst>
            </p:cNvPr>
            <p:cNvCxnSpPr/>
            <p:nvPr/>
          </p:nvCxnSpPr>
          <p:spPr bwMode="auto">
            <a:xfrm flipH="1">
              <a:off x="3286335" y="2865104"/>
              <a:ext cx="1419372" cy="79553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569F85A7-C594-4C38-88B0-C69C08EC49BA}"/>
                </a:ext>
              </a:extLst>
            </p:cNvPr>
            <p:cNvSpPr/>
            <p:nvPr/>
          </p:nvSpPr>
          <p:spPr bwMode="auto">
            <a:xfrm>
              <a:off x="4596479" y="2756465"/>
              <a:ext cx="218490" cy="21849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>
                <a:defRPr/>
              </a:pPr>
              <a:endParaRPr lang="ko-KR" alt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B242C63-F647-4921-8EBD-49C34057CAFA}"/>
                </a:ext>
              </a:extLst>
            </p:cNvPr>
            <p:cNvSpPr/>
            <p:nvPr/>
          </p:nvSpPr>
          <p:spPr bwMode="auto">
            <a:xfrm>
              <a:off x="3147620" y="3551510"/>
              <a:ext cx="218490" cy="21849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>
                <a:defRPr/>
              </a:pPr>
              <a:endParaRPr lang="ko-KR" alt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0778F3-5AEA-4B86-A84F-C64D6D3BEF9C}"/>
                </a:ext>
              </a:extLst>
            </p:cNvPr>
            <p:cNvSpPr txBox="1"/>
            <p:nvPr/>
          </p:nvSpPr>
          <p:spPr>
            <a:xfrm>
              <a:off x="4564404" y="2817467"/>
              <a:ext cx="611251" cy="4620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eye</a:t>
              </a:r>
              <a:endParaRPr lang="ko-KR" alt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CF9496C-684B-4D96-B0E1-87DE905E8388}"/>
                </a:ext>
              </a:extLst>
            </p:cNvPr>
            <p:cNvSpPr txBox="1"/>
            <p:nvPr/>
          </p:nvSpPr>
          <p:spPr>
            <a:xfrm>
              <a:off x="3245055" y="3655877"/>
              <a:ext cx="404854" cy="4620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at</a:t>
              </a:r>
              <a:endParaRPr lang="ko-KR" alt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1239134-0B97-4136-B58C-50644B05DB6A}"/>
              </a:ext>
            </a:extLst>
          </p:cNvPr>
          <p:cNvGrpSpPr>
            <a:grpSpLocks/>
          </p:cNvGrpSpPr>
          <p:nvPr/>
        </p:nvGrpSpPr>
        <p:grpSpPr bwMode="auto">
          <a:xfrm>
            <a:off x="2628900" y="3406775"/>
            <a:ext cx="5181600" cy="1658938"/>
            <a:chOff x="2628900" y="3406140"/>
            <a:chExt cx="5182040" cy="1659791"/>
          </a:xfrm>
        </p:grpSpPr>
        <p:sp>
          <p:nvSpPr>
            <p:cNvPr id="15371" name="TextBox 4">
              <a:extLst>
                <a:ext uri="{FF2B5EF4-FFF2-40B4-BE49-F238E27FC236}">
                  <a16:creationId xmlns:a16="http://schemas.microsoft.com/office/drawing/2014/main" id="{138E3C16-38B9-4B4E-9197-FC0D88CE2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800" y="4419600"/>
              <a:ext cx="369614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­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3600" b="1">
                  <a:latin typeface="Times New Roman" panose="02020603050405020304" pitchFamily="18" charset="0"/>
                </a:rPr>
                <a:t>T</a:t>
              </a:r>
              <a:r>
                <a:rPr lang="en-US" altLang="ko-KR" sz="3600" b="1" baseline="-25000">
                  <a:latin typeface="Times New Roman" panose="02020603050405020304" pitchFamily="18" charset="0"/>
                </a:rPr>
                <a:t>c</a:t>
              </a:r>
              <a:r>
                <a:rPr lang="en-US" altLang="ko-KR" sz="3600" b="1">
                  <a:latin typeface="Times New Roman" panose="02020603050405020304" pitchFamily="18" charset="0"/>
                </a:rPr>
                <a:t>=translate(-eye)</a:t>
              </a:r>
              <a:endParaRPr lang="ko-KR" altLang="en-US" sz="3600" b="1">
                <a:latin typeface="Times New Roman" panose="02020603050405020304" pitchFamily="18" charset="0"/>
              </a:endParaRPr>
            </a:p>
          </p:txBody>
        </p:sp>
        <p:sp>
          <p:nvSpPr>
            <p:cNvPr id="15372" name="자유형 3">
              <a:extLst>
                <a:ext uri="{FF2B5EF4-FFF2-40B4-BE49-F238E27FC236}">
                  <a16:creationId xmlns:a16="http://schemas.microsoft.com/office/drawing/2014/main" id="{5D15C639-D958-4596-9E41-BEE46509D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8900" y="3406140"/>
              <a:ext cx="2148840" cy="1524000"/>
            </a:xfrm>
            <a:custGeom>
              <a:avLst/>
              <a:gdLst>
                <a:gd name="T0" fmla="*/ 2148840 w 2148840"/>
                <a:gd name="T1" fmla="*/ 0 h 1524000"/>
                <a:gd name="T2" fmla="*/ 1584960 w 2148840"/>
                <a:gd name="T3" fmla="*/ 1112520 h 1524000"/>
                <a:gd name="T4" fmla="*/ 0 w 2148840"/>
                <a:gd name="T5" fmla="*/ 1524000 h 15240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48840" h="1524000">
                  <a:moveTo>
                    <a:pt x="2148840" y="0"/>
                  </a:moveTo>
                  <a:cubicBezTo>
                    <a:pt x="2045970" y="429260"/>
                    <a:pt x="1943100" y="858520"/>
                    <a:pt x="1584960" y="1112520"/>
                  </a:cubicBezTo>
                  <a:cubicBezTo>
                    <a:pt x="1226820" y="1366520"/>
                    <a:pt x="613410" y="1445260"/>
                    <a:pt x="0" y="1524000"/>
                  </a:cubicBezTo>
                </a:path>
              </a:pathLst>
            </a:cu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3200071-D80C-4884-8882-5DCCF45B5B58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438650"/>
            <a:ext cx="1690688" cy="1060450"/>
            <a:chOff x="838200" y="4438111"/>
            <a:chExt cx="1690476" cy="1060720"/>
          </a:xfrm>
        </p:grpSpPr>
        <p:sp>
          <p:nvSpPr>
            <p:cNvPr id="38" name="원호 37">
              <a:extLst>
                <a:ext uri="{FF2B5EF4-FFF2-40B4-BE49-F238E27FC236}">
                  <a16:creationId xmlns:a16="http://schemas.microsoft.com/office/drawing/2014/main" id="{825E1631-35F9-48E4-98A8-191528212D42}"/>
                </a:ext>
              </a:extLst>
            </p:cNvPr>
            <p:cNvSpPr/>
            <p:nvPr/>
          </p:nvSpPr>
          <p:spPr bwMode="auto">
            <a:xfrm rot="19800000">
              <a:off x="1428676" y="4438111"/>
              <a:ext cx="1100000" cy="1060720"/>
            </a:xfrm>
            <a:prstGeom prst="arc">
              <a:avLst>
                <a:gd name="adj1" fmla="val 7723424"/>
                <a:gd name="adj2" fmla="val 0"/>
              </a:avLst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anchor="ctr" anchorCtr="1"/>
            <a:lstStyle/>
            <a:p>
              <a:pPr>
                <a:defRPr/>
              </a:pPr>
              <a:endParaRPr lang="ko-KR" altLang="en-US">
                <a:latin typeface="Times New Roman" charset="0"/>
              </a:endParaRPr>
            </a:p>
          </p:txBody>
        </p:sp>
        <p:sp>
          <p:nvSpPr>
            <p:cNvPr id="15370" name="TextBox 38">
              <a:extLst>
                <a:ext uri="{FF2B5EF4-FFF2-40B4-BE49-F238E27FC236}">
                  <a16:creationId xmlns:a16="http://schemas.microsoft.com/office/drawing/2014/main" id="{84BCB352-16AD-49A9-AF97-3F707D863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4452246"/>
              <a:ext cx="65434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­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3600" b="1">
                  <a:latin typeface="Times New Roman" panose="02020603050405020304" pitchFamily="18" charset="0"/>
                </a:rPr>
                <a:t>R</a:t>
              </a:r>
              <a:r>
                <a:rPr lang="en-US" altLang="ko-KR" sz="3600" b="1" baseline="-25000">
                  <a:latin typeface="Times New Roman" panose="02020603050405020304" pitchFamily="18" charset="0"/>
                </a:rPr>
                <a:t>c</a:t>
              </a:r>
              <a:endParaRPr lang="ko-KR" altLang="en-US" sz="3600" b="1" baseline="-250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52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/>
              <a:t>Old OpenGL code</a:t>
            </a:r>
            <a:endParaRPr lang="ko-KR" altLang="en-US"/>
          </a:p>
        </p:txBody>
      </p:sp>
      <p:sp>
        <p:nvSpPr>
          <p:cNvPr id="5222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4875D3EE-66D6-47EA-964B-4D7869179B38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30</a:t>
            </a:fld>
            <a:endParaRPr lang="es-ES" altLang="ko-KR" sz="1000"/>
          </a:p>
        </p:txBody>
      </p:sp>
      <p:sp>
        <p:nvSpPr>
          <p:cNvPr id="5" name="TextBox 4"/>
          <p:cNvSpPr txBox="1"/>
          <p:nvPr/>
        </p:nvSpPr>
        <p:spPr>
          <a:xfrm>
            <a:off x="204788" y="1828800"/>
            <a:ext cx="8753475" cy="26781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fr-FR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void reshape(int x, int y)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glViewport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(0, 0, x, y);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glMatrixMode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(GL_PROJECTION);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glLoadIdentity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gluPerspective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(60.0, x/float(y), 0.01, 10.0);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/>
              <a:t>Implementing your own Frustum Function</a:t>
            </a:r>
            <a:endParaRPr lang="ko-KR" altLang="en-US"/>
          </a:p>
        </p:txBody>
      </p:sp>
      <p:sp>
        <p:nvSpPr>
          <p:cNvPr id="53251" name="내용 개체 틀 2"/>
          <p:cNvSpPr>
            <a:spLocks noGrp="1"/>
          </p:cNvSpPr>
          <p:nvPr>
            <p:ph idx="1"/>
          </p:nvPr>
        </p:nvSpPr>
        <p:spPr>
          <a:xfrm>
            <a:off x="228600" y="1524000"/>
            <a:ext cx="9144000" cy="4724400"/>
          </a:xfrm>
        </p:spPr>
        <p:txBody>
          <a:bodyPr/>
          <a:lstStyle/>
          <a:p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glFrustum(xmin,xmax, ymin,ymax, near,far);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gluPerspective(fovy,aspectRatio, near,far);</a:t>
            </a:r>
          </a:p>
          <a:p>
            <a:endParaRPr lang="ko-KR" altLang="en-US" sz="2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25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97D50A2B-2DFE-40CB-8445-A1A84C1671EA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31</a:t>
            </a:fld>
            <a:endParaRPr lang="es-ES" altLang="ko-KR" sz="1000"/>
          </a:p>
        </p:txBody>
      </p:sp>
      <p:pic>
        <p:nvPicPr>
          <p:cNvPr id="53253" name="Picture 2" descr="D:\My Courses\2013\Computer Graphics 2\book figures\CHAPTER04 JPEG\an04f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2925763"/>
            <a:ext cx="5965825" cy="332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Perspective View Volume</a:t>
            </a:r>
            <a:endParaRPr lang="ko-KR" altLang="en-US"/>
          </a:p>
        </p:txBody>
      </p:sp>
      <p:sp>
        <p:nvSpPr>
          <p:cNvPr id="5427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Canonical view volume (frustum):</a:t>
            </a:r>
          </a:p>
          <a:p>
            <a:endParaRPr lang="ko-KR" altLang="en-US"/>
          </a:p>
        </p:txBody>
      </p:sp>
      <p:sp>
        <p:nvSpPr>
          <p:cNvPr id="5427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2723C1B1-F947-4A57-85D1-2CE8530EE955}" type="slidenum">
              <a:rPr lang="es-ES" altLang="ko-KR" sz="1000" smtClean="0">
                <a:latin typeface="Arial" charset="0"/>
              </a:rPr>
              <a:pPr lvl="1"/>
              <a:t>32</a:t>
            </a:fld>
            <a:endParaRPr lang="es-ES" altLang="ko-KR" sz="1000">
              <a:latin typeface="Arial" charset="0"/>
            </a:endParaRP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1644650" y="2590800"/>
            <a:ext cx="5137150" cy="2711450"/>
            <a:chOff x="2674826" y="1760297"/>
            <a:chExt cx="5136536" cy="2711544"/>
          </a:xfrm>
        </p:grpSpPr>
        <p:grpSp>
          <p:nvGrpSpPr>
            <p:cNvPr id="54278" name="Group 10"/>
            <p:cNvGrpSpPr>
              <a:grpSpLocks/>
            </p:cNvGrpSpPr>
            <p:nvPr/>
          </p:nvGrpSpPr>
          <p:grpSpPr bwMode="auto">
            <a:xfrm>
              <a:off x="2674826" y="1760297"/>
              <a:ext cx="5136536" cy="2690590"/>
              <a:chOff x="1905000" y="1793785"/>
              <a:chExt cx="5406880" cy="2832200"/>
            </a:xfrm>
          </p:grpSpPr>
          <p:grpSp>
            <p:nvGrpSpPr>
              <p:cNvPr id="54280" name="Group 107"/>
              <p:cNvGrpSpPr>
                <a:grpSpLocks/>
              </p:cNvGrpSpPr>
              <p:nvPr/>
            </p:nvGrpSpPr>
            <p:grpSpPr bwMode="auto">
              <a:xfrm>
                <a:off x="1905000" y="1793785"/>
                <a:ext cx="5406880" cy="2763798"/>
                <a:chOff x="2323383" y="1958374"/>
                <a:chExt cx="5406880" cy="2763798"/>
              </a:xfrm>
            </p:grpSpPr>
            <p:sp>
              <p:nvSpPr>
                <p:cNvPr id="54285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413295" y="3415786"/>
                  <a:ext cx="5316968" cy="7513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4286" name="Line 5"/>
                <p:cNvSpPr>
                  <a:spLocks noChangeShapeType="1"/>
                </p:cNvSpPr>
                <p:nvPr/>
              </p:nvSpPr>
              <p:spPr bwMode="auto">
                <a:xfrm flipH="1" flipV="1">
                  <a:off x="4114800" y="2327706"/>
                  <a:ext cx="0" cy="16002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4287" name="Line 5"/>
                <p:cNvSpPr>
                  <a:spLocks noChangeShapeType="1"/>
                </p:cNvSpPr>
                <p:nvPr/>
              </p:nvSpPr>
              <p:spPr bwMode="auto">
                <a:xfrm>
                  <a:off x="4114800" y="3927906"/>
                  <a:ext cx="1575095" cy="6096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cxnSp>
              <p:nvCxnSpPr>
                <p:cNvPr id="17" name="Straight Connector 63"/>
                <p:cNvCxnSpPr/>
                <p:nvPr/>
              </p:nvCxnSpPr>
              <p:spPr>
                <a:xfrm>
                  <a:off x="4729411" y="3960365"/>
                  <a:ext cx="549711" cy="20888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65"/>
                <p:cNvCxnSpPr/>
                <p:nvPr/>
              </p:nvCxnSpPr>
              <p:spPr>
                <a:xfrm>
                  <a:off x="4734424" y="3449005"/>
                  <a:ext cx="549710" cy="20888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68"/>
                <p:cNvCxnSpPr/>
                <p:nvPr/>
              </p:nvCxnSpPr>
              <p:spPr>
                <a:xfrm>
                  <a:off x="5279122" y="3656222"/>
                  <a:ext cx="0" cy="51303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71"/>
                <p:cNvCxnSpPr/>
                <p:nvPr/>
              </p:nvCxnSpPr>
              <p:spPr>
                <a:xfrm>
                  <a:off x="4736095" y="3450676"/>
                  <a:ext cx="0" cy="51470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73"/>
                <p:cNvCxnSpPr>
                  <a:endCxn id="54286" idx="0"/>
                </p:cNvCxnSpPr>
                <p:nvPr/>
              </p:nvCxnSpPr>
              <p:spPr>
                <a:xfrm flipH="1">
                  <a:off x="4114537" y="2808970"/>
                  <a:ext cx="1500426" cy="1119644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75"/>
                <p:cNvCxnSpPr/>
                <p:nvPr/>
              </p:nvCxnSpPr>
              <p:spPr>
                <a:xfrm flipH="1" flipV="1">
                  <a:off x="4114537" y="3935298"/>
                  <a:ext cx="1500426" cy="63502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78"/>
                <p:cNvCxnSpPr>
                  <a:endCxn id="54287" idx="0"/>
                </p:cNvCxnSpPr>
                <p:nvPr/>
              </p:nvCxnSpPr>
              <p:spPr>
                <a:xfrm flipH="1" flipV="1">
                  <a:off x="4114537" y="3928614"/>
                  <a:ext cx="2624910" cy="533084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81"/>
                <p:cNvCxnSpPr/>
                <p:nvPr/>
              </p:nvCxnSpPr>
              <p:spPr>
                <a:xfrm flipH="1">
                  <a:off x="4114537" y="3268525"/>
                  <a:ext cx="2624910" cy="67680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83"/>
                <p:cNvCxnSpPr/>
                <p:nvPr/>
              </p:nvCxnSpPr>
              <p:spPr>
                <a:xfrm>
                  <a:off x="5614963" y="2812312"/>
                  <a:ext cx="1142863" cy="45621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86"/>
                <p:cNvCxnSpPr/>
                <p:nvPr/>
              </p:nvCxnSpPr>
              <p:spPr>
                <a:xfrm flipV="1">
                  <a:off x="6739448" y="3253485"/>
                  <a:ext cx="0" cy="120821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91"/>
                <p:cNvCxnSpPr/>
                <p:nvPr/>
              </p:nvCxnSpPr>
              <p:spPr>
                <a:xfrm>
                  <a:off x="5614963" y="3998801"/>
                  <a:ext cx="1124485" cy="45788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92"/>
                <p:cNvCxnSpPr/>
                <p:nvPr/>
              </p:nvCxnSpPr>
              <p:spPr>
                <a:xfrm flipV="1">
                  <a:off x="5614963" y="2812312"/>
                  <a:ext cx="0" cy="120821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3383" y="3699821"/>
                  <a:ext cx="35137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352" y="1958374"/>
                  <a:ext cx="37061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6897" r="-8621" b="-465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5181" y="4352840"/>
                  <a:ext cx="36580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  <p:sp>
              <p:nvSpPr>
                <p:cNvPr id="3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1276" y="3743240"/>
                  <a:ext cx="97578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307" r="-26797" b="-258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  <p:sp>
              <p:nvSpPr>
                <p:cNvPr id="54304" name="TextBox 32"/>
                <p:cNvSpPr txBox="1">
                  <a:spLocks noChangeArrowheads="1"/>
                </p:cNvSpPr>
                <p:nvPr/>
              </p:nvSpPr>
              <p:spPr bwMode="auto">
                <a:xfrm>
                  <a:off x="5159784" y="2442174"/>
                  <a:ext cx="91082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altLang="ko-KR"/>
                    <a:t>(-1,1,-1)</a:t>
                  </a:r>
                </a:p>
              </p:txBody>
            </p:sp>
          </p:grpSp>
          <p:sp>
            <p:nvSpPr>
              <p:cNvPr id="54281" name="TextBox 9"/>
              <p:cNvSpPr txBox="1">
                <a:spLocks noChangeArrowheads="1"/>
              </p:cNvSpPr>
              <p:nvPr/>
            </p:nvSpPr>
            <p:spPr bwMode="auto">
              <a:xfrm>
                <a:off x="3357103" y="4348986"/>
                <a:ext cx="140775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ko-KR" sz="1200"/>
                  <a:t>Near clipping plane</a:t>
                </a:r>
              </a:p>
            </p:txBody>
          </p:sp>
          <p:cxnSp>
            <p:nvCxnSpPr>
              <p:cNvPr id="11" name="Straight Arrow Connector 6"/>
              <p:cNvCxnSpPr/>
              <p:nvPr/>
            </p:nvCxnSpPr>
            <p:spPr>
              <a:xfrm flipV="1">
                <a:off x="4133918" y="3855935"/>
                <a:ext cx="350879" cy="5247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283" name="TextBox 11"/>
              <p:cNvSpPr txBox="1">
                <a:spLocks noChangeArrowheads="1"/>
              </p:cNvSpPr>
              <p:nvPr/>
            </p:nvSpPr>
            <p:spPr bwMode="auto">
              <a:xfrm>
                <a:off x="5668617" y="1839951"/>
                <a:ext cx="130035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ko-KR" sz="1200"/>
                  <a:t>Far clipping plane</a:t>
                </a:r>
              </a:p>
            </p:txBody>
          </p:sp>
          <p:cxnSp>
            <p:nvCxnSpPr>
              <p:cNvPr id="13" name="Straight Arrow Connector 33"/>
              <p:cNvCxnSpPr/>
              <p:nvPr/>
            </p:nvCxnSpPr>
            <p:spPr>
              <a:xfrm flipH="1">
                <a:off x="5826492" y="2102941"/>
                <a:ext cx="449459" cy="772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279" name="TextBox 7"/>
            <p:cNvSpPr txBox="1">
              <a:spLocks noChangeArrowheads="1"/>
            </p:cNvSpPr>
            <p:nvPr/>
          </p:nvSpPr>
          <p:spPr bwMode="auto">
            <a:xfrm>
              <a:off x="6577579" y="4102509"/>
              <a:ext cx="9108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r>
                <a:rPr lang="en-US" altLang="ko-KR"/>
                <a:t>(1,-1,-1)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제목 1"/>
          <p:cNvSpPr>
            <a:spLocks noGrp="1"/>
          </p:cNvSpPr>
          <p:nvPr>
            <p:ph type="title"/>
          </p:nvPr>
        </p:nvSpPr>
        <p:spPr>
          <a:xfrm>
            <a:off x="-152400" y="76200"/>
            <a:ext cx="9296400" cy="1066800"/>
          </a:xfrm>
        </p:spPr>
        <p:txBody>
          <a:bodyPr/>
          <a:lstStyle/>
          <a:p>
            <a:r>
              <a:rPr lang="en-US" altLang="ko-KR"/>
              <a:t>Properties of the canonical view volume</a:t>
            </a:r>
            <a:endParaRPr lang="ko-KR" altLang="en-US"/>
          </a:p>
        </p:txBody>
      </p:sp>
      <p:sp>
        <p:nvSpPr>
          <p:cNvPr id="3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04800" y="1524000"/>
            <a:ext cx="7772400" cy="4724400"/>
          </a:xfrm>
          <a:blipFill rotWithShape="1">
            <a:blip r:embed="rId2"/>
            <a:stretch>
              <a:fillRect l="-235" t="-387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5530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72F19B11-C7EE-452A-BEA1-383D7AAE11F5}" type="slidenum">
              <a:rPr lang="es-ES" altLang="ko-KR" sz="1000" smtClean="0">
                <a:latin typeface="Arial" charset="0"/>
              </a:rPr>
              <a:pPr lvl="1"/>
              <a:t>33</a:t>
            </a:fld>
            <a:endParaRPr lang="es-ES" altLang="ko-KR" sz="1000">
              <a:latin typeface="Arial" charset="0"/>
            </a:endParaRPr>
          </a:p>
        </p:txBody>
      </p:sp>
      <p:grpSp>
        <p:nvGrpSpPr>
          <p:cNvPr id="55301" name="Group 85"/>
          <p:cNvGrpSpPr>
            <a:grpSpLocks/>
          </p:cNvGrpSpPr>
          <p:nvPr/>
        </p:nvGrpSpPr>
        <p:grpSpPr bwMode="auto">
          <a:xfrm>
            <a:off x="4435475" y="1392238"/>
            <a:ext cx="4367213" cy="2301875"/>
            <a:chOff x="1905000" y="1776164"/>
            <a:chExt cx="5406880" cy="2850877"/>
          </a:xfrm>
        </p:grpSpPr>
        <p:grpSp>
          <p:nvGrpSpPr>
            <p:cNvPr id="55302" name="Group 88"/>
            <p:cNvGrpSpPr>
              <a:grpSpLocks/>
            </p:cNvGrpSpPr>
            <p:nvPr/>
          </p:nvGrpSpPr>
          <p:grpSpPr bwMode="auto">
            <a:xfrm>
              <a:off x="1905000" y="1793785"/>
              <a:ext cx="5406880" cy="2763798"/>
              <a:chOff x="2323383" y="1958374"/>
              <a:chExt cx="5406880" cy="2763798"/>
            </a:xfrm>
          </p:grpSpPr>
          <p:sp>
            <p:nvSpPr>
              <p:cNvPr id="55307" name="Line 5"/>
              <p:cNvSpPr>
                <a:spLocks noChangeShapeType="1"/>
              </p:cNvSpPr>
              <p:nvPr/>
            </p:nvSpPr>
            <p:spPr bwMode="auto">
              <a:xfrm flipH="1">
                <a:off x="2413295" y="3415786"/>
                <a:ext cx="5316968" cy="7513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5308" name="Line 5"/>
              <p:cNvSpPr>
                <a:spLocks noChangeShapeType="1"/>
              </p:cNvSpPr>
              <p:nvPr/>
            </p:nvSpPr>
            <p:spPr bwMode="auto">
              <a:xfrm flipH="1" flipV="1">
                <a:off x="4114800" y="2327706"/>
                <a:ext cx="0" cy="1600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5309" name="Line 5"/>
              <p:cNvSpPr>
                <a:spLocks noChangeShapeType="1"/>
              </p:cNvSpPr>
              <p:nvPr/>
            </p:nvSpPr>
            <p:spPr bwMode="auto">
              <a:xfrm>
                <a:off x="4114800" y="3927906"/>
                <a:ext cx="1575095" cy="609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cxnSp>
            <p:nvCxnSpPr>
              <p:cNvPr id="14" name="Straight Connector 96"/>
              <p:cNvCxnSpPr/>
              <p:nvPr/>
            </p:nvCxnSpPr>
            <p:spPr>
              <a:xfrm>
                <a:off x="4729061" y="3959959"/>
                <a:ext cx="550319" cy="21037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97"/>
              <p:cNvCxnSpPr/>
              <p:nvPr/>
            </p:nvCxnSpPr>
            <p:spPr>
              <a:xfrm>
                <a:off x="4732992" y="3448768"/>
                <a:ext cx="550319" cy="20840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98"/>
              <p:cNvCxnSpPr/>
              <p:nvPr/>
            </p:nvCxnSpPr>
            <p:spPr>
              <a:xfrm>
                <a:off x="5279380" y="3655211"/>
                <a:ext cx="0" cy="51512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99"/>
              <p:cNvCxnSpPr/>
              <p:nvPr/>
            </p:nvCxnSpPr>
            <p:spPr>
              <a:xfrm>
                <a:off x="4734958" y="3450734"/>
                <a:ext cx="0" cy="51512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00"/>
              <p:cNvCxnSpPr>
                <a:endCxn id="55308" idx="0"/>
              </p:cNvCxnSpPr>
              <p:nvPr/>
            </p:nvCxnSpPr>
            <p:spPr>
              <a:xfrm flipH="1">
                <a:off x="4113884" y="2809779"/>
                <a:ext cx="1501583" cy="1118723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01"/>
              <p:cNvCxnSpPr/>
              <p:nvPr/>
            </p:nvCxnSpPr>
            <p:spPr>
              <a:xfrm flipH="1" flipV="1">
                <a:off x="4113884" y="3934400"/>
                <a:ext cx="1501583" cy="6488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02"/>
              <p:cNvCxnSpPr>
                <a:endCxn id="55309" idx="0"/>
              </p:cNvCxnSpPr>
              <p:nvPr/>
            </p:nvCxnSpPr>
            <p:spPr>
              <a:xfrm flipH="1" flipV="1">
                <a:off x="4113884" y="3928501"/>
                <a:ext cx="2625805" cy="5328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103"/>
              <p:cNvCxnSpPr/>
              <p:nvPr/>
            </p:nvCxnSpPr>
            <p:spPr>
              <a:xfrm flipH="1">
                <a:off x="4113884" y="3269851"/>
                <a:ext cx="2625805" cy="67437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104"/>
              <p:cNvCxnSpPr/>
              <p:nvPr/>
            </p:nvCxnSpPr>
            <p:spPr>
              <a:xfrm>
                <a:off x="5615468" y="2811744"/>
                <a:ext cx="1141910" cy="45810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105"/>
              <p:cNvCxnSpPr/>
              <p:nvPr/>
            </p:nvCxnSpPr>
            <p:spPr>
              <a:xfrm flipV="1">
                <a:off x="6739690" y="3252155"/>
                <a:ext cx="0" cy="12091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106"/>
              <p:cNvCxnSpPr/>
              <p:nvPr/>
            </p:nvCxnSpPr>
            <p:spPr>
              <a:xfrm>
                <a:off x="5615468" y="3999282"/>
                <a:ext cx="1124222" cy="45810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107"/>
              <p:cNvCxnSpPr/>
              <p:nvPr/>
            </p:nvCxnSpPr>
            <p:spPr>
              <a:xfrm flipV="1">
                <a:off x="5615468" y="2811744"/>
                <a:ext cx="0" cy="12091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383" y="3699821"/>
                <a:ext cx="351378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17391" b="-387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352" y="1958374"/>
                <a:ext cx="370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6122" r="-30612" b="-73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181" y="4352840"/>
                <a:ext cx="365806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18367" b="-387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  <p:sp>
            <p:nvSpPr>
              <p:cNvPr id="29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76" y="3743240"/>
                <a:ext cx="988919" cy="38114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  <p:sp>
            <p:nvSpPr>
              <p:cNvPr id="55326" name="TextBox 29"/>
              <p:cNvSpPr txBox="1">
                <a:spLocks noChangeArrowheads="1"/>
              </p:cNvSpPr>
              <p:nvPr/>
            </p:nvSpPr>
            <p:spPr bwMode="auto">
              <a:xfrm>
                <a:off x="5159784" y="2442174"/>
                <a:ext cx="927459" cy="381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ko-KR" sz="1400"/>
                  <a:t>(-1,1,-1)</a:t>
                </a:r>
              </a:p>
            </p:txBody>
          </p:sp>
        </p:grpSp>
        <p:sp>
          <p:nvSpPr>
            <p:cNvPr id="55303" name="TextBox 6"/>
            <p:cNvSpPr txBox="1">
              <a:spLocks noChangeArrowheads="1"/>
            </p:cNvSpPr>
            <p:nvPr/>
          </p:nvSpPr>
          <p:spPr bwMode="auto">
            <a:xfrm>
              <a:off x="3397576" y="4350041"/>
              <a:ext cx="1407758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r>
                <a:rPr lang="en-US" altLang="ko-KR" sz="1200"/>
                <a:t>Near clipping plane</a:t>
              </a:r>
            </a:p>
          </p:txBody>
        </p:sp>
        <p:cxnSp>
          <p:nvCxnSpPr>
            <p:cNvPr id="8" name="Straight Arrow Connector 90"/>
            <p:cNvCxnSpPr/>
            <p:nvPr/>
          </p:nvCxnSpPr>
          <p:spPr>
            <a:xfrm flipV="1">
              <a:off x="4133790" y="3856321"/>
              <a:ext cx="312503" cy="5249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305" name="TextBox 8"/>
            <p:cNvSpPr txBox="1">
              <a:spLocks noChangeArrowheads="1"/>
            </p:cNvSpPr>
            <p:nvPr/>
          </p:nvSpPr>
          <p:spPr bwMode="auto">
            <a:xfrm>
              <a:off x="5668617" y="1776164"/>
              <a:ext cx="13003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r>
                <a:rPr lang="en-US" altLang="ko-KR" sz="1200"/>
                <a:t>Far clipping plane</a:t>
              </a:r>
            </a:p>
          </p:txBody>
        </p:sp>
        <p:cxnSp>
          <p:nvCxnSpPr>
            <p:cNvPr id="10" name="Straight Arrow Connector 92"/>
            <p:cNvCxnSpPr/>
            <p:nvPr/>
          </p:nvCxnSpPr>
          <p:spPr>
            <a:xfrm flipH="1">
              <a:off x="5875155" y="2102540"/>
              <a:ext cx="400946" cy="7726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Scaling the perspective view volume (1/4)</a:t>
            </a:r>
            <a:endParaRPr lang="ko-KR" altLang="en-US"/>
          </a:p>
        </p:txBody>
      </p:sp>
      <p:sp>
        <p:nvSpPr>
          <p:cNvPr id="3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52400" y="1524000"/>
            <a:ext cx="7772400" cy="4724400"/>
          </a:xfrm>
          <a:blipFill rotWithShape="1">
            <a:blip r:embed="rId2"/>
            <a:stretch>
              <a:fillRect l="-627" t="-516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5632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ED437A20-1B1D-4D7C-8490-ACFBCF8D4A9C}" type="slidenum">
              <a:rPr lang="es-ES" altLang="ko-KR" sz="1000" smtClean="0">
                <a:latin typeface="Arial" charset="0"/>
              </a:rPr>
              <a:pPr lvl="1"/>
              <a:t>34</a:t>
            </a:fld>
            <a:endParaRPr lang="es-ES" altLang="ko-KR" sz="1000">
              <a:latin typeface="Arial" charset="0"/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5768975" y="533400"/>
            <a:ext cx="3222625" cy="2095500"/>
            <a:chOff x="5562600" y="133350"/>
            <a:chExt cx="3222656" cy="2095500"/>
          </a:xfrm>
        </p:grpSpPr>
        <p:pic>
          <p:nvPicPr>
            <p:cNvPr id="56327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133350"/>
              <a:ext cx="3143250" cy="209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6328" name="TextBox 6"/>
            <p:cNvSpPr txBox="1">
              <a:spLocks noChangeArrowheads="1"/>
            </p:cNvSpPr>
            <p:nvPr/>
          </p:nvSpPr>
          <p:spPr bwMode="auto">
            <a:xfrm>
              <a:off x="8480364" y="1042154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r>
                <a:rPr lang="en-US" altLang="ko-KR" i="1"/>
                <a:t>F</a:t>
              </a:r>
            </a:p>
          </p:txBody>
        </p:sp>
        <p:sp>
          <p:nvSpPr>
            <p:cNvPr id="56329" name="TextBox 7"/>
            <p:cNvSpPr txBox="1">
              <a:spLocks noChangeArrowheads="1"/>
            </p:cNvSpPr>
            <p:nvPr/>
          </p:nvSpPr>
          <p:spPr bwMode="auto">
            <a:xfrm>
              <a:off x="7711440" y="1015722"/>
              <a:ext cx="3529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r>
                <a:rPr lang="en-US" altLang="ko-KR" i="1"/>
                <a:t>F’</a:t>
              </a:r>
            </a:p>
          </p:txBody>
        </p:sp>
      </p:grp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488" y="4419600"/>
            <a:ext cx="314325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Scaling the perspective view volume (2/4)	</a:t>
            </a:r>
            <a:endParaRPr lang="ko-KR" altLang="en-US"/>
          </a:p>
        </p:txBody>
      </p:sp>
      <p:sp>
        <p:nvSpPr>
          <p:cNvPr id="57347" name="내용 개체 틀 2"/>
          <p:cNvSpPr>
            <a:spLocks noGrp="1"/>
          </p:cNvSpPr>
          <p:nvPr>
            <p:ph idx="1"/>
          </p:nvPr>
        </p:nvSpPr>
        <p:spPr>
          <a:xfrm>
            <a:off x="228600" y="1524000"/>
            <a:ext cx="7772400" cy="4724400"/>
          </a:xfrm>
        </p:spPr>
        <p:txBody>
          <a:bodyPr/>
          <a:lstStyle/>
          <a:p>
            <a:r>
              <a:rPr lang="en-US" altLang="ko-KR" sz="2400"/>
              <a:t>Next, scale along X direction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>
                <a:solidFill>
                  <a:srgbClr val="0070C0"/>
                </a:solidFill>
              </a:rPr>
              <a:t>Use the same trick: divide by size of volume along the X axis</a:t>
            </a:r>
          </a:p>
          <a:p>
            <a:pPr lvl="1"/>
            <a:endParaRPr lang="en-US" altLang="ko-KR" sz="2000"/>
          </a:p>
          <a:p>
            <a:r>
              <a:rPr lang="en-US" altLang="ko-KR" sz="2400"/>
              <a:t>How long is the side of the volume along X? Find out using trig…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>
                <a:solidFill>
                  <a:srgbClr val="0070C0"/>
                </a:solidFill>
              </a:rPr>
              <a:t>Start with the original volume</a:t>
            </a:r>
          </a:p>
          <a:p>
            <a:endParaRPr lang="ko-KR" altLang="en-US" sz="2400"/>
          </a:p>
        </p:txBody>
      </p:sp>
      <p:sp>
        <p:nvSpPr>
          <p:cNvPr id="573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6CCF054D-4ECB-4741-AFF0-DC3F78D586D1}" type="slidenum">
              <a:rPr lang="es-ES" altLang="ko-KR" sz="1000" smtClean="0">
                <a:latin typeface="Arial" charset="0"/>
              </a:rPr>
              <a:pPr lvl="1"/>
              <a:t>35</a:t>
            </a:fld>
            <a:endParaRPr lang="es-ES" altLang="ko-KR" sz="1000">
              <a:latin typeface="Arial" charset="0"/>
            </a:endParaRPr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066800" y="4197350"/>
            <a:ext cx="2495550" cy="1514475"/>
            <a:chOff x="1143000" y="2952750"/>
            <a:chExt cx="2495550" cy="1514475"/>
          </a:xfrm>
        </p:grpSpPr>
        <p:pic>
          <p:nvPicPr>
            <p:cNvPr id="5735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2952750"/>
              <a:ext cx="2495550" cy="151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7358" name="Group 10"/>
            <p:cNvGrpSpPr>
              <a:grpSpLocks/>
            </p:cNvGrpSpPr>
            <p:nvPr/>
          </p:nvGrpSpPr>
          <p:grpSpPr bwMode="auto">
            <a:xfrm>
              <a:off x="2390775" y="3367008"/>
              <a:ext cx="489585" cy="338554"/>
              <a:chOff x="2390775" y="3367008"/>
              <a:chExt cx="489585" cy="338554"/>
            </a:xfrm>
          </p:grpSpPr>
          <p:sp>
            <p:nvSpPr>
              <p:cNvPr id="8" name="Rectangle 9"/>
              <p:cNvSpPr/>
              <p:nvPr/>
            </p:nvSpPr>
            <p:spPr>
              <a:xfrm>
                <a:off x="2422525" y="3463925"/>
                <a:ext cx="457200" cy="1889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775" y="3367008"/>
                <a:ext cx="457200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p:grpSp>
      </p:grp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4495800" y="3521075"/>
            <a:ext cx="403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100">
                <a:solidFill>
                  <a:schemeClr val="tx1"/>
                </a:solidFill>
                <a:latin typeface="+mn-lt"/>
                <a:ea typeface="ＭＳ Ｐゴシック" pitchFamily="34" charset="-128"/>
                <a:cs typeface="ＭＳ Ｐゴシック" charset="-128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­"/>
              <a:defRPr sz="26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>
                <a:solidFill>
                  <a:srgbClr val="0070C0"/>
                </a:solidFill>
              </a:rPr>
              <a:t>Cut in half along the Z axis</a:t>
            </a:r>
          </a:p>
        </p:txBody>
      </p: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5334000" y="4191000"/>
            <a:ext cx="2495550" cy="1514475"/>
            <a:chOff x="5334000" y="2952750"/>
            <a:chExt cx="2495550" cy="1514475"/>
          </a:xfrm>
        </p:grpSpPr>
        <p:pic>
          <p:nvPicPr>
            <p:cNvPr id="57352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0" y="2952750"/>
              <a:ext cx="2495550" cy="151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Rectangle 4"/>
            <p:cNvSpPr/>
            <p:nvPr/>
          </p:nvSpPr>
          <p:spPr>
            <a:xfrm>
              <a:off x="6832600" y="33655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Rectangle 8"/>
            <p:cNvSpPr/>
            <p:nvPr/>
          </p:nvSpPr>
          <p:spPr>
            <a:xfrm>
              <a:off x="6819900" y="35941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TextBox 1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629400" y="3272571"/>
              <a:ext cx="838200" cy="307777"/>
            </a:xfrm>
            <a:prstGeom prst="rect">
              <a:avLst/>
            </a:prstGeom>
            <a:blipFill rotWithShape="1">
              <a:blip r:embed="rId5"/>
              <a:stretch>
                <a:fillRect b="-10000"/>
              </a:stretch>
            </a:blipFill>
          </p:spPr>
          <p:txBody>
            <a:bodyPr/>
            <a:lstStyle/>
            <a:p>
              <a:r>
                <a:rPr lang="ko-KR" altLang="en-US">
                  <a:noFill/>
                </a:rPr>
                <a:t> </a:t>
              </a:r>
            </a:p>
          </p:txBody>
        </p:sp>
        <p:sp>
          <p:nvSpPr>
            <p:cNvPr id="16" name="TextBox 15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619875" y="3509010"/>
              <a:ext cx="838200" cy="307777"/>
            </a:xfrm>
            <a:prstGeom prst="rect">
              <a:avLst/>
            </a:prstGeom>
            <a:blipFill rotWithShape="1">
              <a:blip r:embed="rId5"/>
              <a:stretch>
                <a:fillRect b="-10000"/>
              </a:stretch>
            </a:blipFill>
          </p:spPr>
          <p:txBody>
            <a:bodyPr/>
            <a:lstStyle/>
            <a:p>
              <a:r>
                <a:rPr lang="ko-KR" altLang="en-US">
                  <a:noFill/>
                </a:rPr>
                <a:t> 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Scaling the perspective view volume (3/4)</a:t>
            </a:r>
            <a:endParaRPr lang="ko-KR" altLang="en-US"/>
          </a:p>
        </p:txBody>
      </p:sp>
      <p:sp>
        <p:nvSpPr>
          <p:cNvPr id="3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81000" y="2057400"/>
            <a:ext cx="7772400" cy="4724400"/>
          </a:xfrm>
          <a:blipFill rotWithShape="1">
            <a:blip r:embed="rId2"/>
            <a:stretch>
              <a:fillRect l="-706" t="-516" r="-784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5837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FBD19847-9D2E-4049-BF41-773CA715C3DA}" type="slidenum">
              <a:rPr lang="es-ES" altLang="ko-KR" sz="1000" smtClean="0">
                <a:latin typeface="Arial" charset="0"/>
              </a:rPr>
              <a:pPr lvl="1"/>
              <a:t>36</a:t>
            </a:fld>
            <a:endParaRPr lang="es-ES" altLang="ko-KR" sz="1000">
              <a:latin typeface="Arial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95400"/>
            <a:ext cx="310515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Scaling the perspective view volume (4/4)</a:t>
            </a:r>
            <a:endParaRPr lang="ko-KR" altLang="en-US"/>
          </a:p>
        </p:txBody>
      </p:sp>
      <p:sp>
        <p:nvSpPr>
          <p:cNvPr id="3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1098" t="-903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5939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6B2B05BE-F05A-475E-82F2-0BC307856B85}" type="slidenum">
              <a:rPr lang="es-ES" altLang="ko-KR" sz="1000" smtClean="0">
                <a:latin typeface="Arial" charset="0"/>
              </a:rPr>
              <a:pPr lvl="1"/>
              <a:t>37</a:t>
            </a:fld>
            <a:endParaRPr lang="es-ES" altLang="ko-KR" sz="1000">
              <a:latin typeface="Arial" charset="0"/>
            </a:endParaRPr>
          </a:p>
        </p:txBody>
      </p:sp>
      <p:grpSp>
        <p:nvGrpSpPr>
          <p:cNvPr id="59397" name="그룹 6"/>
          <p:cNvGrpSpPr>
            <a:grpSpLocks/>
          </p:cNvGrpSpPr>
          <p:nvPr/>
        </p:nvGrpSpPr>
        <p:grpSpPr bwMode="auto">
          <a:xfrm>
            <a:off x="2133600" y="4267200"/>
            <a:ext cx="4557713" cy="1871663"/>
            <a:chOff x="2133600" y="4267200"/>
            <a:chExt cx="4557550" cy="1871923"/>
          </a:xfrm>
        </p:grpSpPr>
        <p:sp>
          <p:nvSpPr>
            <p:cNvPr id="5" name="TextBox 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819400" y="4267200"/>
              <a:ext cx="3871750" cy="1871923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</p:spPr>
          <p:txBody>
            <a:bodyPr/>
            <a:lstStyle/>
            <a:p>
              <a:r>
                <a:rPr lang="ko-KR" altLang="en-US">
                  <a:noFill/>
                </a:rPr>
                <a:t> </a:t>
              </a:r>
            </a:p>
          </p:txBody>
        </p:sp>
        <p:sp>
          <p:nvSpPr>
            <p:cNvPr id="6" name="Text Box 8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2133600" y="4974561"/>
              <a:ext cx="1002134" cy="495520"/>
            </a:xfrm>
            <a:prstGeom prst="rect">
              <a:avLst/>
            </a:prstGeom>
            <a:blipFill rotWithShape="1">
              <a:blip r:embed="rId4"/>
              <a:stretch>
                <a:fillRect l="-1220" t="-9877" r="-8537" b="-2098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r>
                <a:rPr lang="ko-KR" altLang="en-US">
                  <a:noFill/>
                </a:rPr>
                <a:t> 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28800"/>
            <a:ext cx="3757613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419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Perspective and Projection</a:t>
            </a:r>
            <a:endParaRPr lang="ko-KR" altLang="en-US"/>
          </a:p>
        </p:txBody>
      </p:sp>
      <p:sp>
        <p:nvSpPr>
          <p:cNvPr id="3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04800" y="1524000"/>
            <a:ext cx="5715000" cy="4724400"/>
          </a:xfrm>
          <a:blipFill rotWithShape="1">
            <a:blip r:embed="rId3"/>
            <a:stretch>
              <a:fillRect l="-853" t="-516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60421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C6B79112-7926-4344-ACC7-D4E90C566D5A}" type="slidenum">
              <a:rPr lang="es-ES" altLang="ko-KR" sz="1000" smtClean="0">
                <a:latin typeface="Arial" charset="0"/>
              </a:rPr>
              <a:pPr lvl="1"/>
              <a:t>38</a:t>
            </a:fld>
            <a:endParaRPr lang="es-ES" altLang="ko-KR" sz="10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Unhinging View Volume to Become a Parallel View Volume (1/4) </a:t>
            </a:r>
            <a:endParaRPr lang="ko-KR" altLang="en-US"/>
          </a:p>
        </p:txBody>
      </p:sp>
      <p:sp>
        <p:nvSpPr>
          <p:cNvPr id="3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633412" y="1557509"/>
            <a:ext cx="7772400" cy="4724400"/>
          </a:xfrm>
          <a:blipFill rotWithShape="1">
            <a:blip r:embed="rId2"/>
            <a:stretch>
              <a:fillRect l="-1333" t="-258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90B581D2-5A01-490A-AE7C-9E561AC9A8F1}" type="slidenum">
              <a:rPr lang="es-ES" altLang="ko-KR" sz="1000" smtClean="0">
                <a:latin typeface="Arial" charset="0"/>
              </a:rPr>
              <a:pPr lvl="1"/>
              <a:t>39</a:t>
            </a:fld>
            <a:endParaRPr lang="es-ES" altLang="ko-KR" sz="1000">
              <a:latin typeface="Arial" charset="0"/>
            </a:endParaRPr>
          </a:p>
        </p:txBody>
      </p:sp>
      <p:grpSp>
        <p:nvGrpSpPr>
          <p:cNvPr id="61445" name="Group 7170"/>
          <p:cNvGrpSpPr>
            <a:grpSpLocks/>
          </p:cNvGrpSpPr>
          <p:nvPr/>
        </p:nvGrpSpPr>
        <p:grpSpPr bwMode="auto">
          <a:xfrm>
            <a:off x="2819400" y="2908300"/>
            <a:ext cx="3348038" cy="3533775"/>
            <a:chOff x="5526057" y="900291"/>
            <a:chExt cx="3347433" cy="3533418"/>
          </a:xfrm>
        </p:grpSpPr>
        <p:sp>
          <p:nvSpPr>
            <p:cNvPr id="61446" name="TextBox 5"/>
            <p:cNvSpPr txBox="1">
              <a:spLocks noChangeArrowheads="1"/>
            </p:cNvSpPr>
            <p:nvPr/>
          </p:nvSpPr>
          <p:spPr bwMode="auto">
            <a:xfrm>
              <a:off x="8416290" y="2312670"/>
              <a:ext cx="457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r>
                <a:rPr lang="en-US" altLang="ko-KR"/>
                <a:t>-z</a:t>
              </a:r>
            </a:p>
          </p:txBody>
        </p:sp>
        <p:sp>
          <p:nvSpPr>
            <p:cNvPr id="7" name="TextBox 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024167" y="4156710"/>
              <a:ext cx="711605" cy="276999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</p:spPr>
          <p:txBody>
            <a:bodyPr/>
            <a:lstStyle/>
            <a:p>
              <a:r>
                <a:rPr lang="ko-KR" altLang="en-US">
                  <a:noFill/>
                </a:rPr>
                <a:t> </a:t>
              </a:r>
            </a:p>
          </p:txBody>
        </p:sp>
        <p:grpSp>
          <p:nvGrpSpPr>
            <p:cNvPr id="61448" name="Group 7168"/>
            <p:cNvGrpSpPr>
              <a:grpSpLocks/>
            </p:cNvGrpSpPr>
            <p:nvPr/>
          </p:nvGrpSpPr>
          <p:grpSpPr bwMode="auto">
            <a:xfrm>
              <a:off x="5526057" y="900291"/>
              <a:ext cx="2890233" cy="3256419"/>
              <a:chOff x="5526057" y="900291"/>
              <a:chExt cx="2890233" cy="3256419"/>
            </a:xfrm>
          </p:grpSpPr>
          <p:grpSp>
            <p:nvGrpSpPr>
              <p:cNvPr id="61449" name="Group 50"/>
              <p:cNvGrpSpPr>
                <a:grpSpLocks noChangeAspect="1"/>
              </p:cNvGrpSpPr>
              <p:nvPr/>
            </p:nvGrpSpPr>
            <p:grpSpPr bwMode="auto">
              <a:xfrm>
                <a:off x="6019800" y="1047750"/>
                <a:ext cx="2396490" cy="3108960"/>
                <a:chOff x="6172200" y="1047750"/>
                <a:chExt cx="2819400" cy="3657600"/>
              </a:xfrm>
            </p:grpSpPr>
            <p:cxnSp>
              <p:nvCxnSpPr>
                <p:cNvPr id="14" name="Straight Arrow Connector 16"/>
                <p:cNvCxnSpPr/>
                <p:nvPr/>
              </p:nvCxnSpPr>
              <p:spPr>
                <a:xfrm flipV="1">
                  <a:off x="6190733" y="1047943"/>
                  <a:ext cx="0" cy="171432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8"/>
                <p:cNvCxnSpPr>
                  <a:cxnSpLocks noChangeAspect="1"/>
                </p:cNvCxnSpPr>
                <p:nvPr/>
              </p:nvCxnSpPr>
              <p:spPr>
                <a:xfrm flipV="1">
                  <a:off x="6190733" y="2769740"/>
                  <a:ext cx="280096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21"/>
                <p:cNvCxnSpPr>
                  <a:cxnSpLocks noChangeAspect="1"/>
                </p:cNvCxnSpPr>
                <p:nvPr/>
              </p:nvCxnSpPr>
              <p:spPr>
                <a:xfrm flipV="1">
                  <a:off x="6172060" y="1201075"/>
                  <a:ext cx="1753403" cy="155185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23"/>
                <p:cNvCxnSpPr>
                  <a:cxnSpLocks noChangeAspect="1"/>
                </p:cNvCxnSpPr>
                <p:nvPr/>
              </p:nvCxnSpPr>
              <p:spPr>
                <a:xfrm>
                  <a:off x="6172060" y="2752932"/>
                  <a:ext cx="1753403" cy="195149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39"/>
                <p:cNvCxnSpPr>
                  <a:cxnSpLocks noChangeAspect="1"/>
                </p:cNvCxnSpPr>
                <p:nvPr/>
              </p:nvCxnSpPr>
              <p:spPr>
                <a:xfrm>
                  <a:off x="6780803" y="2209502"/>
                  <a:ext cx="0" cy="121945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42"/>
                <p:cNvCxnSpPr>
                  <a:cxnSpLocks noChangeAspect="1"/>
                </p:cNvCxnSpPr>
                <p:nvPr/>
              </p:nvCxnSpPr>
              <p:spPr>
                <a:xfrm>
                  <a:off x="7772344" y="1352338"/>
                  <a:ext cx="0" cy="317654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057" y="2462730"/>
                <a:ext cx="603050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167" y="900291"/>
                <a:ext cx="71160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402" y="3284722"/>
                <a:ext cx="979499" cy="440955"/>
              </a:xfrm>
              <a:prstGeom prst="rect">
                <a:avLst/>
              </a:prstGeom>
              <a:blipFill rotWithShape="1">
                <a:blip r:embed="rId5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280" y="1398270"/>
                <a:ext cx="979499" cy="440955"/>
              </a:xfrm>
              <a:prstGeom prst="rect">
                <a:avLst/>
              </a:prstGeom>
              <a:blipFill rotWithShape="1">
                <a:blip r:embed="rId6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5FB2B841-54CB-49DD-99EB-468003D9C7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220200" cy="1066800"/>
          </a:xfrm>
        </p:spPr>
        <p:txBody>
          <a:bodyPr/>
          <a:lstStyle/>
          <a:p>
            <a:r>
              <a:rPr lang="en-US" altLang="ko-KR" dirty="0"/>
              <a:t>Review : Think about inverse transform</a:t>
            </a:r>
            <a:endParaRPr lang="ko-KR" altLang="en-US" dirty="0"/>
          </a:p>
        </p:txBody>
      </p:sp>
      <p:sp>
        <p:nvSpPr>
          <p:cNvPr id="17411" name="슬라이드 번호 개체 틀 3">
            <a:extLst>
              <a:ext uri="{FF2B5EF4-FFF2-40B4-BE49-F238E27FC236}">
                <a16:creationId xmlns:a16="http://schemas.microsoft.com/office/drawing/2014/main" id="{FD4210BA-38B4-4145-AA7A-D9D163EA8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3D62A71C-FB1E-4E53-987B-D85BA24617CF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4</a:t>
            </a:fld>
            <a:endParaRPr lang="es-ES" altLang="ko-KR" sz="1000"/>
          </a:p>
        </p:txBody>
      </p:sp>
      <p:grpSp>
        <p:nvGrpSpPr>
          <p:cNvPr id="17412" name="그룹 4">
            <a:extLst>
              <a:ext uri="{FF2B5EF4-FFF2-40B4-BE49-F238E27FC236}">
                <a16:creationId xmlns:a16="http://schemas.microsoft.com/office/drawing/2014/main" id="{36F1BCDF-D01F-4AAC-B375-57070E10736D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5024438"/>
            <a:ext cx="1543050" cy="1300162"/>
            <a:chOff x="2640378" y="4523125"/>
            <a:chExt cx="1543098" cy="1299865"/>
          </a:xfrm>
        </p:grpSpPr>
        <p:cxnSp>
          <p:nvCxnSpPr>
            <p:cNvPr id="17440" name="직선 화살표 연결선 5">
              <a:extLst>
                <a:ext uri="{FF2B5EF4-FFF2-40B4-BE49-F238E27FC236}">
                  <a16:creationId xmlns:a16="http://schemas.microsoft.com/office/drawing/2014/main" id="{BEB70602-57CD-43B5-A432-8BF65FE5088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40378" y="4523125"/>
              <a:ext cx="1295400" cy="0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41" name="직선 화살표 연결선 6">
              <a:extLst>
                <a:ext uri="{FF2B5EF4-FFF2-40B4-BE49-F238E27FC236}">
                  <a16:creationId xmlns:a16="http://schemas.microsoft.com/office/drawing/2014/main" id="{7CB99D35-FD33-430E-BB6B-D9664B81945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40378" y="4523125"/>
              <a:ext cx="0" cy="1143000"/>
            </a:xfrm>
            <a:prstGeom prst="straightConnector1">
              <a:avLst/>
            </a:prstGeom>
            <a:noFill/>
            <a:ln w="38100" algn="ctr">
              <a:solidFill>
                <a:srgbClr val="0000CC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42" name="TextBox 7">
              <a:extLst>
                <a:ext uri="{FF2B5EF4-FFF2-40B4-BE49-F238E27FC236}">
                  <a16:creationId xmlns:a16="http://schemas.microsoft.com/office/drawing/2014/main" id="{BF13D72A-2D14-4ED5-9433-C928619C03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4778" y="4617720"/>
              <a:ext cx="6286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­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Wx</a:t>
              </a:r>
              <a:endParaRPr lang="ko-KR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3" name="TextBox 8">
              <a:extLst>
                <a:ext uri="{FF2B5EF4-FFF2-40B4-BE49-F238E27FC236}">
                  <a16:creationId xmlns:a16="http://schemas.microsoft.com/office/drawing/2014/main" id="{D7EEF349-B399-42A2-BC21-7972DA82C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6578" y="5361325"/>
              <a:ext cx="61106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­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solidFill>
                    <a:srgbClr val="0000CC"/>
                  </a:solidFill>
                  <a:latin typeface="Times New Roman" panose="02020603050405020304" pitchFamily="18" charset="0"/>
                </a:rPr>
                <a:t>Wz</a:t>
              </a:r>
              <a:endParaRPr lang="ko-KR" altLang="en-US" sz="240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413" name="그룹 9">
            <a:extLst>
              <a:ext uri="{FF2B5EF4-FFF2-40B4-BE49-F238E27FC236}">
                <a16:creationId xmlns:a16="http://schemas.microsoft.com/office/drawing/2014/main" id="{56D60B0F-EF86-432E-96B4-C75833863C48}"/>
              </a:ext>
            </a:extLst>
          </p:cNvPr>
          <p:cNvGrpSpPr>
            <a:grpSpLocks/>
          </p:cNvGrpSpPr>
          <p:nvPr/>
        </p:nvGrpSpPr>
        <p:grpSpPr bwMode="auto">
          <a:xfrm>
            <a:off x="2913063" y="1141413"/>
            <a:ext cx="2636837" cy="2976562"/>
            <a:chOff x="2913233" y="1140648"/>
            <a:chExt cx="2637111" cy="297730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99DC71-8CB3-4B1A-A9CC-B15C303F6B84}"/>
                </a:ext>
              </a:extLst>
            </p:cNvPr>
            <p:cNvSpPr/>
            <p:nvPr/>
          </p:nvSpPr>
          <p:spPr bwMode="auto">
            <a:xfrm>
              <a:off x="2913233" y="3317655"/>
              <a:ext cx="687458" cy="68597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 anchorCtr="1"/>
            <a:lstStyle/>
            <a:p>
              <a:pPr>
                <a:defRPr/>
              </a:pPr>
              <a:endParaRPr lang="ko-KR" alt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grpSp>
          <p:nvGrpSpPr>
            <p:cNvPr id="17426" name="그룹 11">
              <a:extLst>
                <a:ext uri="{FF2B5EF4-FFF2-40B4-BE49-F238E27FC236}">
                  <a16:creationId xmlns:a16="http://schemas.microsoft.com/office/drawing/2014/main" id="{564EB930-206D-4EE7-959D-8CB902C4D6EA}"/>
                </a:ext>
              </a:extLst>
            </p:cNvPr>
            <p:cNvGrpSpPr>
              <a:grpSpLocks/>
            </p:cNvGrpSpPr>
            <p:nvPr/>
          </p:nvGrpSpPr>
          <p:grpSpPr bwMode="auto">
            <a:xfrm rot="-7200000">
              <a:off x="4150103" y="1241025"/>
              <a:ext cx="1500618" cy="1299864"/>
              <a:chOff x="2640378" y="4523125"/>
              <a:chExt cx="1500618" cy="1299864"/>
            </a:xfrm>
          </p:grpSpPr>
          <p:cxnSp>
            <p:nvCxnSpPr>
              <p:cNvPr id="17436" name="직선 화살표 연결선 17">
                <a:extLst>
                  <a:ext uri="{FF2B5EF4-FFF2-40B4-BE49-F238E27FC236}">
                    <a16:creationId xmlns:a16="http://schemas.microsoft.com/office/drawing/2014/main" id="{599F68D6-297C-43A7-8BA6-4154AB41B28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640378" y="4523125"/>
                <a:ext cx="1295400" cy="0"/>
              </a:xfrm>
              <a:prstGeom prst="straightConnector1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37" name="직선 화살표 연결선 18">
                <a:extLst>
                  <a:ext uri="{FF2B5EF4-FFF2-40B4-BE49-F238E27FC236}">
                    <a16:creationId xmlns:a16="http://schemas.microsoft.com/office/drawing/2014/main" id="{6B45BB10-BAF3-499E-9FC2-0C372A1A3BF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640378" y="4523125"/>
                <a:ext cx="0" cy="1143000"/>
              </a:xfrm>
              <a:prstGeom prst="straightConnector1">
                <a:avLst/>
              </a:prstGeom>
              <a:noFill/>
              <a:ln w="38100" algn="ctr">
                <a:solidFill>
                  <a:srgbClr val="0000CC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7438" name="TextBox 19">
                <a:extLst>
                  <a:ext uri="{FF2B5EF4-FFF2-40B4-BE49-F238E27FC236}">
                    <a16:creationId xmlns:a16="http://schemas.microsoft.com/office/drawing/2014/main" id="{4DA58C8A-D216-4000-AD21-70E0A54EC6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7257" y="4617720"/>
                <a:ext cx="54373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­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ko-KR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Cx</a:t>
                </a:r>
                <a:endParaRPr lang="ko-KR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39" name="TextBox 20">
                <a:extLst>
                  <a:ext uri="{FF2B5EF4-FFF2-40B4-BE49-F238E27FC236}">
                    <a16:creationId xmlns:a16="http://schemas.microsoft.com/office/drawing/2014/main" id="{CAD09B35-FE2D-4054-8FD3-C398588D85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9057" y="5361324"/>
                <a:ext cx="52610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­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ko-KR" sz="2400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Cz</a:t>
                </a:r>
                <a:endParaRPr lang="ko-KR" altLang="en-US" sz="2400">
                  <a:solidFill>
                    <a:srgbClr val="0000CC"/>
                  </a:solidFill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C6D68A1-2C31-4DBE-A883-2C53BBF6007A}"/>
                </a:ext>
              </a:extLst>
            </p:cNvPr>
            <p:cNvCxnSpPr/>
            <p:nvPr/>
          </p:nvCxnSpPr>
          <p:spPr bwMode="auto">
            <a:xfrm flipH="1">
              <a:off x="3286334" y="2865105"/>
              <a:ext cx="1419372" cy="7955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4B3BC22-8857-4E51-AF8B-21D745701F9C}"/>
                </a:ext>
              </a:extLst>
            </p:cNvPr>
            <p:cNvSpPr/>
            <p:nvPr/>
          </p:nvSpPr>
          <p:spPr bwMode="auto">
            <a:xfrm>
              <a:off x="4596479" y="2756465"/>
              <a:ext cx="218490" cy="21849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>
                <a:defRPr/>
              </a:pPr>
              <a:endParaRPr lang="ko-KR" alt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152C56F-B0BC-4996-8102-BCAFA69A8C30}"/>
                </a:ext>
              </a:extLst>
            </p:cNvPr>
            <p:cNvSpPr/>
            <p:nvPr/>
          </p:nvSpPr>
          <p:spPr bwMode="auto">
            <a:xfrm>
              <a:off x="3147620" y="3551510"/>
              <a:ext cx="218490" cy="21849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>
                <a:defRPr/>
              </a:pPr>
              <a:endParaRPr lang="ko-KR" alt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3E565AA-65F1-49AB-B0BB-2C171CEE127A}"/>
                </a:ext>
              </a:extLst>
            </p:cNvPr>
            <p:cNvSpPr txBox="1"/>
            <p:nvPr/>
          </p:nvSpPr>
          <p:spPr>
            <a:xfrm>
              <a:off x="4564405" y="2817468"/>
              <a:ext cx="611251" cy="4620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eye</a:t>
              </a:r>
              <a:endParaRPr lang="ko-KR" alt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62D8C5-9D15-4714-90CD-F824A1A41739}"/>
                </a:ext>
              </a:extLst>
            </p:cNvPr>
            <p:cNvSpPr txBox="1"/>
            <p:nvPr/>
          </p:nvSpPr>
          <p:spPr>
            <a:xfrm>
              <a:off x="3245054" y="3655877"/>
              <a:ext cx="404855" cy="4620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at</a:t>
              </a:r>
              <a:endParaRPr lang="ko-KR" alt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99F9988-284E-43EC-8D7C-412B907D2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1695450" cy="1447800"/>
          </a:xfrm>
          <a:prstGeom prst="rect">
            <a:avLst/>
          </a:prstGeom>
          <a:solidFill>
            <a:srgbClr val="FFFFFF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61751AB-A0A7-45FC-B189-325AEB4EFA4B}"/>
              </a:ext>
            </a:extLst>
          </p:cNvPr>
          <p:cNvGrpSpPr>
            <a:grpSpLocks/>
          </p:cNvGrpSpPr>
          <p:nvPr/>
        </p:nvGrpSpPr>
        <p:grpSpPr bwMode="auto">
          <a:xfrm rot="-7200000">
            <a:off x="1466057" y="3391693"/>
            <a:ext cx="1543050" cy="1300163"/>
            <a:chOff x="2640378" y="4523125"/>
            <a:chExt cx="1543098" cy="1299865"/>
          </a:xfrm>
        </p:grpSpPr>
        <p:cxnSp>
          <p:nvCxnSpPr>
            <p:cNvPr id="17421" name="직선 화살표 연결선 25">
              <a:extLst>
                <a:ext uri="{FF2B5EF4-FFF2-40B4-BE49-F238E27FC236}">
                  <a16:creationId xmlns:a16="http://schemas.microsoft.com/office/drawing/2014/main" id="{A5C57DC3-D2FF-40E1-B8EC-03BD6C017A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40378" y="4523125"/>
              <a:ext cx="1295400" cy="0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2" name="직선 화살표 연결선 26">
              <a:extLst>
                <a:ext uri="{FF2B5EF4-FFF2-40B4-BE49-F238E27FC236}">
                  <a16:creationId xmlns:a16="http://schemas.microsoft.com/office/drawing/2014/main" id="{8840B104-C3C3-450F-8926-ED2847824DB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40378" y="4523125"/>
              <a:ext cx="0" cy="1143000"/>
            </a:xfrm>
            <a:prstGeom prst="straightConnector1">
              <a:avLst/>
            </a:prstGeom>
            <a:noFill/>
            <a:ln w="38100" algn="ctr">
              <a:solidFill>
                <a:srgbClr val="0000CC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23" name="TextBox 27">
              <a:extLst>
                <a:ext uri="{FF2B5EF4-FFF2-40B4-BE49-F238E27FC236}">
                  <a16:creationId xmlns:a16="http://schemas.microsoft.com/office/drawing/2014/main" id="{98E8DEEB-7567-4C78-A871-9D86121A4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4778" y="4617720"/>
              <a:ext cx="6286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­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Wx</a:t>
              </a:r>
              <a:endParaRPr lang="ko-KR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4" name="TextBox 28">
              <a:extLst>
                <a:ext uri="{FF2B5EF4-FFF2-40B4-BE49-F238E27FC236}">
                  <a16:creationId xmlns:a16="http://schemas.microsoft.com/office/drawing/2014/main" id="{911C0E88-E220-43BB-A476-59B5CA527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6578" y="5361325"/>
              <a:ext cx="61106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­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solidFill>
                    <a:srgbClr val="0000CC"/>
                  </a:solidFill>
                  <a:latin typeface="Times New Roman" panose="02020603050405020304" pitchFamily="18" charset="0"/>
                </a:rPr>
                <a:t>Wz</a:t>
              </a:r>
              <a:endParaRPr lang="ko-KR" altLang="en-US" sz="240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7AB0651-46F8-45F7-8021-C221A5F16922}"/>
              </a:ext>
            </a:extLst>
          </p:cNvPr>
          <p:cNvGrpSpPr>
            <a:grpSpLocks/>
          </p:cNvGrpSpPr>
          <p:nvPr/>
        </p:nvGrpSpPr>
        <p:grpSpPr bwMode="auto">
          <a:xfrm>
            <a:off x="1428750" y="4438650"/>
            <a:ext cx="1657350" cy="1438275"/>
            <a:chOff x="1428972" y="4438111"/>
            <a:chExt cx="1657688" cy="1439546"/>
          </a:xfrm>
        </p:grpSpPr>
        <p:sp>
          <p:nvSpPr>
            <p:cNvPr id="23" name="원호 22">
              <a:extLst>
                <a:ext uri="{FF2B5EF4-FFF2-40B4-BE49-F238E27FC236}">
                  <a16:creationId xmlns:a16="http://schemas.microsoft.com/office/drawing/2014/main" id="{B49AD7C5-F068-4BA1-B28D-7C76133E74B0}"/>
                </a:ext>
              </a:extLst>
            </p:cNvPr>
            <p:cNvSpPr/>
            <p:nvPr/>
          </p:nvSpPr>
          <p:spPr bwMode="auto">
            <a:xfrm rot="9900000">
              <a:off x="1428972" y="4438111"/>
              <a:ext cx="1100362" cy="1061387"/>
            </a:xfrm>
            <a:prstGeom prst="arc">
              <a:avLst>
                <a:gd name="adj1" fmla="val 7723424"/>
                <a:gd name="adj2" fmla="val 0"/>
              </a:avLst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 anchorCtr="1"/>
            <a:lstStyle/>
            <a:p>
              <a:pPr>
                <a:defRPr/>
              </a:pPr>
              <a:endParaRPr lang="ko-KR" altLang="en-US">
                <a:latin typeface="Times New Roman" charset="0"/>
              </a:endParaRPr>
            </a:p>
          </p:txBody>
        </p:sp>
        <p:sp>
          <p:nvSpPr>
            <p:cNvPr id="17420" name="TextBox 23">
              <a:extLst>
                <a:ext uri="{FF2B5EF4-FFF2-40B4-BE49-F238E27FC236}">
                  <a16:creationId xmlns:a16="http://schemas.microsoft.com/office/drawing/2014/main" id="{813595DD-FA9F-4C5F-8507-24790A5E2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5752" y="5231326"/>
              <a:ext cx="74090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­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3600" b="1">
                  <a:latin typeface="Times New Roman" panose="02020603050405020304" pitchFamily="18" charset="0"/>
                </a:rPr>
                <a:t>R</a:t>
              </a:r>
              <a:r>
                <a:rPr lang="en-US" altLang="ko-KR" sz="3600" b="1" baseline="-25000">
                  <a:latin typeface="Times New Roman" panose="02020603050405020304" pitchFamily="18" charset="0"/>
                </a:rPr>
                <a:t>w</a:t>
              </a:r>
              <a:endParaRPr lang="ko-KR" altLang="en-US" sz="3600" b="1" baseline="-25000">
                <a:latin typeface="Times New Roman" panose="02020603050405020304" pitchFamily="18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6B65842-734F-4E79-AE74-E8BE7A6B0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8338" y="3205163"/>
            <a:ext cx="2244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4000" b="1">
                <a:latin typeface="Times New Roman" panose="02020603050405020304" pitchFamily="18" charset="0"/>
              </a:rPr>
              <a:t>R</a:t>
            </a:r>
            <a:r>
              <a:rPr lang="en-US" altLang="ko-KR" sz="4000" b="1" baseline="-25000">
                <a:latin typeface="Times New Roman" panose="02020603050405020304" pitchFamily="18" charset="0"/>
              </a:rPr>
              <a:t>c</a:t>
            </a:r>
            <a:r>
              <a:rPr lang="en-US" altLang="ko-KR" sz="4000" b="1">
                <a:latin typeface="Times New Roman" panose="02020603050405020304" pitchFamily="18" charset="0"/>
              </a:rPr>
              <a:t>=(R</a:t>
            </a:r>
            <a:r>
              <a:rPr lang="en-US" altLang="ko-KR" sz="4000" b="1" baseline="-25000">
                <a:latin typeface="Times New Roman" panose="02020603050405020304" pitchFamily="18" charset="0"/>
              </a:rPr>
              <a:t>w</a:t>
            </a:r>
            <a:r>
              <a:rPr lang="en-US" altLang="ko-KR" sz="4000" b="1">
                <a:latin typeface="Times New Roman" panose="02020603050405020304" pitchFamily="18" charset="0"/>
              </a:rPr>
              <a:t>)</a:t>
            </a:r>
            <a:r>
              <a:rPr lang="en-US" altLang="ko-KR" sz="4000" b="1" baseline="30000">
                <a:latin typeface="Times New Roman" panose="02020603050405020304" pitchFamily="18" charset="0"/>
              </a:rPr>
              <a:t>-1</a:t>
            </a:r>
            <a:endParaRPr lang="ko-KR" altLang="en-US" sz="4000" b="1" baseline="30000">
              <a:latin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7A0351-C02D-43D5-AD68-D74884740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438" y="4003675"/>
            <a:ext cx="21780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4000" b="1">
                <a:latin typeface="Times New Roman" panose="02020603050405020304" pitchFamily="18" charset="0"/>
              </a:rPr>
              <a:t>    =(R</a:t>
            </a:r>
            <a:r>
              <a:rPr lang="en-US" altLang="ko-KR" sz="4000" b="1" baseline="-25000">
                <a:latin typeface="Times New Roman" panose="02020603050405020304" pitchFamily="18" charset="0"/>
              </a:rPr>
              <a:t>w</a:t>
            </a:r>
            <a:r>
              <a:rPr lang="en-US" altLang="ko-KR" sz="4000" b="1">
                <a:latin typeface="Times New Roman" panose="02020603050405020304" pitchFamily="18" charset="0"/>
              </a:rPr>
              <a:t>)</a:t>
            </a:r>
            <a:r>
              <a:rPr lang="en-US" altLang="ko-KR" sz="4000" b="1" baseline="30000">
                <a:latin typeface="Times New Roman" panose="02020603050405020304" pitchFamily="18" charset="0"/>
              </a:rPr>
              <a:t>T</a:t>
            </a:r>
            <a:endParaRPr lang="ko-KR" altLang="en-US" sz="4000" b="1" baseline="30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49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/>
      <p:bldP spid="3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Unhinging View Volume to Become a Parallel View Volume(2/4)</a:t>
            </a:r>
            <a:endParaRPr lang="ko-KR" altLang="en-US"/>
          </a:p>
        </p:txBody>
      </p:sp>
      <p:sp>
        <p:nvSpPr>
          <p:cNvPr id="3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1098" t="-903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6246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E8717D60-257F-43D7-AAE6-BC5C1C78CD2C}" type="slidenum">
              <a:rPr lang="es-ES" altLang="ko-KR" sz="1000" smtClean="0">
                <a:latin typeface="Arial" charset="0"/>
              </a:rPr>
              <a:pPr lvl="1"/>
              <a:t>40</a:t>
            </a:fld>
            <a:endParaRPr lang="es-ES" altLang="ko-KR" sz="100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/>
              <p:nvPr/>
            </p:nvSpPr>
            <p:spPr>
              <a:xfrm>
                <a:off x="2743200" y="4648200"/>
                <a:ext cx="3352800" cy="17692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648200"/>
                <a:ext cx="3352800" cy="176926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Unhinging View Volume to Become a Parallel View Volume(3/4)</a:t>
            </a:r>
            <a:endParaRPr lang="ko-KR" altLang="en-US"/>
          </a:p>
        </p:txBody>
      </p:sp>
      <p:sp>
        <p:nvSpPr>
          <p:cNvPr id="3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706" t="-516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361B5FA2-413B-4321-9F81-AD46B612E131}" type="slidenum">
              <a:rPr lang="es-ES" altLang="ko-KR" sz="1000" smtClean="0">
                <a:latin typeface="Arial" charset="0"/>
              </a:rPr>
              <a:pPr lvl="1"/>
              <a:t>41</a:t>
            </a:fld>
            <a:endParaRPr lang="es-ES" altLang="ko-KR" sz="100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/>
              <p:nvPr/>
            </p:nvSpPr>
            <p:spPr>
              <a:xfrm>
                <a:off x="1819743" y="4493277"/>
                <a:ext cx="3666657" cy="15927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+1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=</a:t>
                </a:r>
              </a:p>
            </p:txBody>
          </p:sp>
        </mc:Choice>
        <mc:Fallback xmlns="">
          <p:sp>
            <p:nvSpPr>
              <p:cNvPr id="7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743" y="4493277"/>
                <a:ext cx="3666657" cy="15927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/>
              <p:nvPr/>
            </p:nvSpPr>
            <p:spPr>
              <a:xfrm>
                <a:off x="4495800" y="4563168"/>
                <a:ext cx="2514600" cy="14529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563168"/>
                <a:ext cx="2514600" cy="145296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Unhinging View Volume to Become a Parallel View Volume(4/4)</a:t>
            </a:r>
            <a:endParaRPr lang="ko-KR" altLang="en-US"/>
          </a:p>
        </p:txBody>
      </p:sp>
      <p:sp>
        <p:nvSpPr>
          <p:cNvPr id="64515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0FB3586D-B472-4804-B921-612CE0F80184}" type="slidenum">
              <a:rPr lang="es-ES" altLang="ko-KR" sz="1000" smtClean="0">
                <a:latin typeface="Arial" charset="0"/>
              </a:rPr>
              <a:pPr lvl="1"/>
              <a:t>42</a:t>
            </a:fld>
            <a:endParaRPr lang="es-ES" altLang="ko-KR" sz="1000">
              <a:latin typeface="Arial" charset="0"/>
            </a:endParaRPr>
          </a:p>
        </p:txBody>
      </p:sp>
      <p:sp>
        <p:nvSpPr>
          <p:cNvPr id="5" name="Rectangle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18855" y="4696106"/>
            <a:ext cx="1529778" cy="942694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6" name="Rectangle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06386" y="3733800"/>
            <a:ext cx="1529778" cy="94269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7" name="Rectangle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18855" y="2819400"/>
            <a:ext cx="1529778" cy="942694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8" name="Rectangle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06385" y="1905000"/>
            <a:ext cx="1529778" cy="94269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9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17049" y="1905000"/>
            <a:ext cx="635302" cy="942694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10" name="TextBox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17049" y="2819400"/>
            <a:ext cx="635302" cy="942694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11" name="TextBox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29541" y="3765932"/>
            <a:ext cx="835677" cy="958468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12" name="TextBox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17049" y="4680332"/>
            <a:ext cx="835677" cy="958468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13" name="Right Arrow 16"/>
          <p:cNvSpPr/>
          <p:nvPr/>
        </p:nvSpPr>
        <p:spPr>
          <a:xfrm>
            <a:off x="4575175" y="2133600"/>
            <a:ext cx="979488" cy="36353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ight Arrow 17"/>
          <p:cNvSpPr/>
          <p:nvPr/>
        </p:nvSpPr>
        <p:spPr>
          <a:xfrm>
            <a:off x="4575175" y="3057525"/>
            <a:ext cx="979488" cy="36353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ight Arrow 18"/>
          <p:cNvSpPr/>
          <p:nvPr/>
        </p:nvSpPr>
        <p:spPr>
          <a:xfrm>
            <a:off x="4575175" y="4114800"/>
            <a:ext cx="979488" cy="36353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ight Arrow 19"/>
          <p:cNvSpPr/>
          <p:nvPr/>
        </p:nvSpPr>
        <p:spPr>
          <a:xfrm>
            <a:off x="4575175" y="4970463"/>
            <a:ext cx="979488" cy="36353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TextBox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79481" y="1905000"/>
            <a:ext cx="635302" cy="942694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18" name="TextBox 1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93240" y="2819400"/>
            <a:ext cx="635302" cy="942694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19" name="TextBox 1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72213" y="3736116"/>
            <a:ext cx="835677" cy="988284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20" name="TextBox 1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78384" y="4648200"/>
            <a:ext cx="835677" cy="988284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21" name="Right Arrow 24"/>
          <p:cNvSpPr/>
          <p:nvPr/>
        </p:nvSpPr>
        <p:spPr>
          <a:xfrm>
            <a:off x="6970713" y="4165600"/>
            <a:ext cx="838200" cy="3302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ight Arrow 25"/>
          <p:cNvSpPr/>
          <p:nvPr/>
        </p:nvSpPr>
        <p:spPr>
          <a:xfrm>
            <a:off x="6970713" y="5003800"/>
            <a:ext cx="838200" cy="3302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945313" y="3087688"/>
            <a:ext cx="1651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ko-KR"/>
              <a:t>Don’t forget to </a:t>
            </a:r>
          </a:p>
          <a:p>
            <a:r>
              <a:rPr lang="en-US" altLang="ko-KR"/>
              <a:t>homogenize!</a:t>
            </a:r>
          </a:p>
        </p:txBody>
      </p:sp>
      <p:sp>
        <p:nvSpPr>
          <p:cNvPr id="24" name="TextBox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960681" y="3781706"/>
            <a:ext cx="635302" cy="942694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25" name="TextBox 2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975298" y="4696106"/>
            <a:ext cx="635302" cy="942694"/>
          </a:xfrm>
          <a:prstGeom prst="rect">
            <a:avLst/>
          </a:prstGeom>
          <a:blipFill rotWithShape="1">
            <a:blip r:embed="rId14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pic>
        <p:nvPicPr>
          <p:cNvPr id="26" name="Picture 2" descr="See full size imag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1997075"/>
            <a:ext cx="606425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 descr="See full size imag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4581525"/>
            <a:ext cx="606425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 descr="See full size imag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687763"/>
            <a:ext cx="608012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 descr="See full size imag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838450"/>
            <a:ext cx="608012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1" grpId="0" animBg="1"/>
      <p:bldP spid="22" grpId="0" animBg="1"/>
      <p:bldP spid="2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normalizing transformation (perspective)</a:t>
            </a:r>
            <a:endParaRPr lang="ko-KR" altLang="en-US"/>
          </a:p>
        </p:txBody>
      </p:sp>
      <p:sp>
        <p:nvSpPr>
          <p:cNvPr id="3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1176" t="-903" r="-392"/>
            </a:stretch>
          </a:blipFill>
        </p:spPr>
        <p:txBody>
          <a:bodyPr/>
          <a:lstStyle/>
          <a:p>
            <a:r>
              <a:rPr lang="ko-KR" altLang="en-US" dirty="0">
                <a:noFill/>
              </a:rPr>
              <a:t> </a:t>
            </a:r>
          </a:p>
        </p:txBody>
      </p:sp>
      <p:sp>
        <p:nvSpPr>
          <p:cNvPr id="6554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9FAB394F-6D02-4A60-8F23-5886F974F5B7}" type="slidenum">
              <a:rPr lang="es-ES" altLang="ko-KR" sz="1000" smtClean="0">
                <a:latin typeface="Arial" charset="0"/>
              </a:rPr>
              <a:pPr lvl="1"/>
              <a:t>43</a:t>
            </a:fld>
            <a:endParaRPr lang="es-ES" altLang="ko-KR" sz="1000">
              <a:latin typeface="Arial" charset="0"/>
            </a:endParaRPr>
          </a:p>
        </p:txBody>
      </p:sp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80782" y="2271240"/>
            <a:ext cx="4654951" cy="1995483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/>
              <p:nvPr/>
            </p:nvSpPr>
            <p:spPr>
              <a:xfrm>
                <a:off x="1219200" y="2482216"/>
                <a:ext cx="3352800" cy="15927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+1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482216"/>
                <a:ext cx="3352800" cy="1592744"/>
              </a:xfrm>
              <a:prstGeom prst="rect">
                <a:avLst/>
              </a:prstGeom>
              <a:blipFill rotWithShape="1">
                <a:blip r:embed="rId4"/>
                <a:stretch>
                  <a:fillRect l="-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Why it works (1/2)</a:t>
            </a:r>
            <a:endParaRPr lang="ko-KR" altLang="en-US"/>
          </a:p>
        </p:txBody>
      </p:sp>
      <p:sp>
        <p:nvSpPr>
          <p:cNvPr id="66563" name="내용 개체 틀 2"/>
          <p:cNvSpPr>
            <a:spLocks noGrp="1"/>
          </p:cNvSpPr>
          <p:nvPr>
            <p:ph idx="1"/>
          </p:nvPr>
        </p:nvSpPr>
        <p:spPr>
          <a:xfrm>
            <a:off x="0" y="1524000"/>
            <a:ext cx="5486400" cy="4724400"/>
          </a:xfrm>
        </p:spPr>
        <p:txBody>
          <a:bodyPr/>
          <a:lstStyle/>
          <a:p>
            <a:r>
              <a:rPr lang="en-US" altLang="ko-KR" sz="2000"/>
              <a:t>The key is in the </a:t>
            </a:r>
            <a:r>
              <a:rPr lang="en-US" altLang="ko-KR" sz="2000" b="1">
                <a:solidFill>
                  <a:srgbClr val="FF0000"/>
                </a:solidFill>
              </a:rPr>
              <a:t>unhinging step</a:t>
            </a:r>
          </a:p>
          <a:p>
            <a:r>
              <a:rPr lang="en-US" altLang="ko-KR" sz="2000"/>
              <a:t>We can take an intuitive approach to see this</a:t>
            </a:r>
          </a:p>
          <a:p>
            <a:pPr lvl="1"/>
            <a:r>
              <a:rPr lang="en-US" altLang="ko-KR" sz="1800">
                <a:solidFill>
                  <a:srgbClr val="0070C0"/>
                </a:solidFill>
              </a:rPr>
              <a:t>The closer the object is to the near clipping plane, the more it is enlarged during the unhinging step</a:t>
            </a:r>
          </a:p>
          <a:p>
            <a:pPr lvl="1"/>
            <a:r>
              <a:rPr lang="en-US" altLang="ko-KR" sz="1800">
                <a:solidFill>
                  <a:srgbClr val="0070C0"/>
                </a:solidFill>
              </a:rPr>
              <a:t>Thus, closer objects are larger and farther away objects are smaller, as is to be expected</a:t>
            </a:r>
          </a:p>
          <a:p>
            <a:r>
              <a:rPr lang="en-US" altLang="ko-KR" sz="2000"/>
              <a:t>Another way to see it is to use the parallel lines</a:t>
            </a:r>
          </a:p>
          <a:p>
            <a:pPr lvl="1"/>
            <a:r>
              <a:rPr lang="en-US" altLang="ko-KR" sz="1800">
                <a:solidFill>
                  <a:srgbClr val="0070C0"/>
                </a:solidFill>
              </a:rPr>
              <a:t>Draw parallel lines in a perspective volume</a:t>
            </a:r>
          </a:p>
          <a:p>
            <a:pPr lvl="1"/>
            <a:r>
              <a:rPr lang="en-US" altLang="ko-KR" sz="1800">
                <a:solidFill>
                  <a:srgbClr val="0070C0"/>
                </a:solidFill>
              </a:rPr>
              <a:t>When we unhinge the volume, the lines fan out at the near clipping</a:t>
            </a:r>
          </a:p>
          <a:p>
            <a:pPr lvl="1"/>
            <a:r>
              <a:rPr lang="en-US" altLang="ko-KR" sz="1800">
                <a:solidFill>
                  <a:srgbClr val="0070C0"/>
                </a:solidFill>
              </a:rPr>
              <a:t>The result is converging lines, the railroad track</a:t>
            </a:r>
          </a:p>
          <a:p>
            <a:endParaRPr lang="ko-KR" altLang="en-US" sz="2000"/>
          </a:p>
        </p:txBody>
      </p:sp>
      <p:sp>
        <p:nvSpPr>
          <p:cNvPr id="6656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59E4AC9A-8018-4CD4-8DBD-CCAB33A23FB7}" type="slidenum">
              <a:rPr lang="es-ES" altLang="ko-KR" sz="1000" smtClean="0">
                <a:latin typeface="Arial" charset="0"/>
              </a:rPr>
              <a:pPr lvl="1"/>
              <a:t>44</a:t>
            </a:fld>
            <a:endParaRPr lang="es-ES" altLang="ko-KR" sz="1000">
              <a:latin typeface="Arial" charset="0"/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5138738" y="2363788"/>
            <a:ext cx="3865562" cy="1428750"/>
            <a:chOff x="4817189" y="2011481"/>
            <a:chExt cx="3865076" cy="1905000"/>
          </a:xfrm>
        </p:grpSpPr>
        <p:cxnSp>
          <p:nvCxnSpPr>
            <p:cNvPr id="6" name="Straight Arrow Connector 4"/>
            <p:cNvCxnSpPr/>
            <p:nvPr/>
          </p:nvCxnSpPr>
          <p:spPr>
            <a:xfrm>
              <a:off x="5434648" y="2011481"/>
              <a:ext cx="0" cy="1905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5206077" y="2963981"/>
              <a:ext cx="137142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8"/>
            <p:cNvCxnSpPr/>
            <p:nvPr/>
          </p:nvCxnSpPr>
          <p:spPr>
            <a:xfrm flipV="1">
              <a:off x="5434648" y="2240081"/>
              <a:ext cx="1142856" cy="723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9"/>
            <p:cNvCxnSpPr/>
            <p:nvPr/>
          </p:nvCxnSpPr>
          <p:spPr>
            <a:xfrm>
              <a:off x="5434648" y="2963981"/>
              <a:ext cx="1142856" cy="647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3"/>
            <p:cNvCxnSpPr/>
            <p:nvPr/>
          </p:nvCxnSpPr>
          <p:spPr>
            <a:xfrm>
              <a:off x="5739410" y="2773481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5"/>
            <p:cNvCxnSpPr/>
            <p:nvPr/>
          </p:nvCxnSpPr>
          <p:spPr>
            <a:xfrm>
              <a:off x="6425124" y="2354381"/>
              <a:ext cx="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21"/>
            <p:cNvSpPr/>
            <p:nvPr/>
          </p:nvSpPr>
          <p:spPr>
            <a:xfrm>
              <a:off x="5739410" y="2856030"/>
              <a:ext cx="161905" cy="2328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3" name="Oval 22"/>
            <p:cNvSpPr/>
            <p:nvPr/>
          </p:nvSpPr>
          <p:spPr>
            <a:xfrm>
              <a:off x="6129886" y="2735381"/>
              <a:ext cx="295238" cy="419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14" name="Straight Arrow Connector 23"/>
            <p:cNvCxnSpPr/>
            <p:nvPr/>
          </p:nvCxnSpPr>
          <p:spPr>
            <a:xfrm>
              <a:off x="7539409" y="2011481"/>
              <a:ext cx="0" cy="1905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24"/>
            <p:cNvCxnSpPr/>
            <p:nvPr/>
          </p:nvCxnSpPr>
          <p:spPr>
            <a:xfrm>
              <a:off x="7310837" y="2963981"/>
              <a:ext cx="137142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25"/>
            <p:cNvCxnSpPr/>
            <p:nvPr/>
          </p:nvCxnSpPr>
          <p:spPr>
            <a:xfrm>
              <a:off x="7539409" y="2240081"/>
              <a:ext cx="11428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26"/>
            <p:cNvCxnSpPr/>
            <p:nvPr/>
          </p:nvCxnSpPr>
          <p:spPr>
            <a:xfrm>
              <a:off x="7539409" y="3611681"/>
              <a:ext cx="11428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28"/>
            <p:cNvCxnSpPr/>
            <p:nvPr/>
          </p:nvCxnSpPr>
          <p:spPr>
            <a:xfrm>
              <a:off x="8529884" y="2259130"/>
              <a:ext cx="0" cy="13525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ight Arrow 31"/>
            <p:cNvSpPr/>
            <p:nvPr/>
          </p:nvSpPr>
          <p:spPr>
            <a:xfrm>
              <a:off x="6748933" y="2856030"/>
              <a:ext cx="380952" cy="190500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20" name="Oval 36"/>
            <p:cNvSpPr/>
            <p:nvPr/>
          </p:nvSpPr>
          <p:spPr>
            <a:xfrm>
              <a:off x="7539409" y="2578748"/>
              <a:ext cx="539682" cy="770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21" name="Oval 37"/>
            <p:cNvSpPr/>
            <p:nvPr/>
          </p:nvSpPr>
          <p:spPr>
            <a:xfrm>
              <a:off x="8218773" y="2754430"/>
              <a:ext cx="295238" cy="419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22" name="TextBox 21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817189" y="2446881"/>
              <a:ext cx="675185" cy="451405"/>
            </a:xfrm>
            <a:prstGeom prst="rect">
              <a:avLst/>
            </a:prstGeom>
            <a:blipFill rotWithShape="1">
              <a:blip r:embed="rId2"/>
              <a:stretch>
                <a:fillRect b="-10714"/>
              </a:stretch>
            </a:blipFill>
          </p:spPr>
          <p:txBody>
            <a:bodyPr/>
            <a:lstStyle/>
            <a:p>
              <a:r>
                <a:rPr lang="ko-KR" altLang="en-US">
                  <a:noFill/>
                </a:rPr>
                <a:t> </a:t>
              </a:r>
            </a:p>
          </p:txBody>
        </p:sp>
      </p:grpSp>
      <p:grpSp>
        <p:nvGrpSpPr>
          <p:cNvPr id="23" name="Group 5"/>
          <p:cNvGrpSpPr>
            <a:grpSpLocks/>
          </p:cNvGrpSpPr>
          <p:nvPr/>
        </p:nvGrpSpPr>
        <p:grpSpPr bwMode="auto">
          <a:xfrm>
            <a:off x="5094288" y="4090988"/>
            <a:ext cx="3910012" cy="1428750"/>
            <a:chOff x="4772265" y="4206559"/>
            <a:chExt cx="3910000" cy="1905000"/>
          </a:xfrm>
        </p:grpSpPr>
        <p:cxnSp>
          <p:nvCxnSpPr>
            <p:cNvPr id="24" name="Straight Arrow Connector 38"/>
            <p:cNvCxnSpPr/>
            <p:nvPr/>
          </p:nvCxnSpPr>
          <p:spPr>
            <a:xfrm>
              <a:off x="5434250" y="4206559"/>
              <a:ext cx="0" cy="1905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39"/>
            <p:cNvCxnSpPr/>
            <p:nvPr/>
          </p:nvCxnSpPr>
          <p:spPr>
            <a:xfrm>
              <a:off x="5205651" y="5159059"/>
              <a:ext cx="1371596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40"/>
            <p:cNvCxnSpPr/>
            <p:nvPr/>
          </p:nvCxnSpPr>
          <p:spPr>
            <a:xfrm flipV="1">
              <a:off x="5434250" y="4435159"/>
              <a:ext cx="1142996" cy="723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41"/>
            <p:cNvCxnSpPr/>
            <p:nvPr/>
          </p:nvCxnSpPr>
          <p:spPr>
            <a:xfrm>
              <a:off x="5434250" y="5159059"/>
              <a:ext cx="1142996" cy="647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42"/>
            <p:cNvCxnSpPr/>
            <p:nvPr/>
          </p:nvCxnSpPr>
          <p:spPr>
            <a:xfrm>
              <a:off x="5739049" y="4968559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43"/>
            <p:cNvCxnSpPr/>
            <p:nvPr/>
          </p:nvCxnSpPr>
          <p:spPr>
            <a:xfrm>
              <a:off x="6424847" y="4549459"/>
              <a:ext cx="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46"/>
            <p:cNvCxnSpPr/>
            <p:nvPr/>
          </p:nvCxnSpPr>
          <p:spPr>
            <a:xfrm>
              <a:off x="7539269" y="4206559"/>
              <a:ext cx="0" cy="1905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47"/>
            <p:cNvCxnSpPr/>
            <p:nvPr/>
          </p:nvCxnSpPr>
          <p:spPr>
            <a:xfrm>
              <a:off x="7310669" y="5159059"/>
              <a:ext cx="1371596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48"/>
            <p:cNvCxnSpPr/>
            <p:nvPr/>
          </p:nvCxnSpPr>
          <p:spPr>
            <a:xfrm>
              <a:off x="7539269" y="4435159"/>
              <a:ext cx="11429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49"/>
            <p:cNvCxnSpPr/>
            <p:nvPr/>
          </p:nvCxnSpPr>
          <p:spPr>
            <a:xfrm>
              <a:off x="7539269" y="5806759"/>
              <a:ext cx="11429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50"/>
            <p:cNvCxnSpPr/>
            <p:nvPr/>
          </p:nvCxnSpPr>
          <p:spPr>
            <a:xfrm>
              <a:off x="8529865" y="4454208"/>
              <a:ext cx="0" cy="13525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Arrow 51"/>
            <p:cNvSpPr/>
            <p:nvPr/>
          </p:nvSpPr>
          <p:spPr>
            <a:xfrm>
              <a:off x="6748696" y="5051108"/>
              <a:ext cx="380999" cy="190500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36" name="Straight Connector 55"/>
            <p:cNvCxnSpPr/>
            <p:nvPr/>
          </p:nvCxnSpPr>
          <p:spPr>
            <a:xfrm>
              <a:off x="5739049" y="5051108"/>
              <a:ext cx="685798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56"/>
            <p:cNvCxnSpPr/>
            <p:nvPr/>
          </p:nvCxnSpPr>
          <p:spPr>
            <a:xfrm>
              <a:off x="5739049" y="5275475"/>
              <a:ext cx="685798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58"/>
            <p:cNvCxnSpPr/>
            <p:nvPr/>
          </p:nvCxnSpPr>
          <p:spPr>
            <a:xfrm>
              <a:off x="7539269" y="4797108"/>
              <a:ext cx="990597" cy="254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60"/>
            <p:cNvCxnSpPr/>
            <p:nvPr/>
          </p:nvCxnSpPr>
          <p:spPr>
            <a:xfrm flipV="1">
              <a:off x="7539269" y="5275475"/>
              <a:ext cx="990597" cy="20743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772265" y="4575175"/>
              <a:ext cx="675185" cy="451405"/>
            </a:xfrm>
            <a:prstGeom prst="rect">
              <a:avLst/>
            </a:prstGeom>
            <a:blipFill rotWithShape="1">
              <a:blip r:embed="rId3"/>
              <a:stretch>
                <a:fillRect b="-10714"/>
              </a:stretch>
            </a:blipFill>
          </p:spPr>
          <p:txBody>
            <a:bodyPr/>
            <a:lstStyle/>
            <a:p>
              <a:r>
                <a:rPr lang="ko-KR" altLang="en-US">
                  <a:noFill/>
                </a:rPr>
                <a:t> 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Why it works (2/2)</a:t>
            </a:r>
            <a:endParaRPr lang="ko-KR" altLang="en-US"/>
          </a:p>
        </p:txBody>
      </p:sp>
      <p:sp>
        <p:nvSpPr>
          <p:cNvPr id="67587" name="내용 개체 틀 2"/>
          <p:cNvSpPr>
            <a:spLocks noGrp="1"/>
          </p:cNvSpPr>
          <p:nvPr>
            <p:ph idx="1"/>
          </p:nvPr>
        </p:nvSpPr>
        <p:spPr>
          <a:xfrm>
            <a:off x="76200" y="1295400"/>
            <a:ext cx="4648200" cy="4724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ko-KR" sz="2000"/>
              <a:t>Yet another way to demonstrate how this works is to use occlusion (when elements in the scene are blocked by other elements)</a:t>
            </a:r>
          </a:p>
          <a:p>
            <a:pPr>
              <a:spcAft>
                <a:spcPts val="600"/>
              </a:spcAft>
            </a:pPr>
            <a:r>
              <a:rPr lang="en-US" altLang="ko-KR" sz="2000"/>
              <a:t>Looking at the top view of the frustum, we see a square</a:t>
            </a:r>
          </a:p>
          <a:p>
            <a:pPr>
              <a:spcAft>
                <a:spcPts val="600"/>
              </a:spcAft>
            </a:pPr>
            <a:r>
              <a:rPr lang="en-US" altLang="ko-KR" sz="2000"/>
              <a:t>Draw a line from your eye point to the left corner of the square, we can see that points behind this corner are obscured</a:t>
            </a:r>
          </a:p>
          <a:p>
            <a:pPr>
              <a:spcAft>
                <a:spcPts val="600"/>
              </a:spcAft>
            </a:pPr>
            <a:r>
              <a:rPr lang="en-US" altLang="ko-KR" sz="2000"/>
              <a:t>Now unhinge the perspective and draw a line again to the left corner, we can see that all points obscured before are still obscured and all points that were visible before are still visible</a:t>
            </a:r>
          </a:p>
          <a:p>
            <a:endParaRPr lang="ko-KR" altLang="en-US" sz="2000"/>
          </a:p>
        </p:txBody>
      </p:sp>
      <p:sp>
        <p:nvSpPr>
          <p:cNvPr id="6758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7025ED78-DF94-4D71-B654-B5F29502DEB9}" type="slidenum">
              <a:rPr lang="es-ES" altLang="ko-KR" sz="1000" smtClean="0">
                <a:latin typeface="Arial" charset="0"/>
              </a:rPr>
              <a:pPr lvl="1"/>
              <a:t>45</a:t>
            </a:fld>
            <a:endParaRPr lang="es-ES" altLang="ko-KR" sz="1000">
              <a:latin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2413000"/>
            <a:ext cx="4429125" cy="269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reeform 5"/>
          <p:cNvSpPr/>
          <p:nvPr/>
        </p:nvSpPr>
        <p:spPr>
          <a:xfrm>
            <a:off x="5638800" y="3214688"/>
            <a:ext cx="650875" cy="277812"/>
          </a:xfrm>
          <a:custGeom>
            <a:avLst/>
            <a:gdLst>
              <a:gd name="connsiteX0" fmla="*/ 447152 w 452176"/>
              <a:gd name="connsiteY0" fmla="*/ 200967 h 205992"/>
              <a:gd name="connsiteX1" fmla="*/ 0 w 452176"/>
              <a:gd name="connsiteY1" fmla="*/ 205992 h 205992"/>
              <a:gd name="connsiteX2" fmla="*/ 452176 w 452176"/>
              <a:gd name="connsiteY2" fmla="*/ 0 h 205992"/>
              <a:gd name="connsiteX3" fmla="*/ 447152 w 452176"/>
              <a:gd name="connsiteY3" fmla="*/ 200967 h 20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176" h="205992">
                <a:moveTo>
                  <a:pt x="447152" y="200967"/>
                </a:moveTo>
                <a:lnTo>
                  <a:pt x="0" y="205992"/>
                </a:lnTo>
                <a:lnTo>
                  <a:pt x="452176" y="0"/>
                </a:lnTo>
                <a:lnTo>
                  <a:pt x="447152" y="200967"/>
                </a:lnTo>
                <a:close/>
              </a:path>
            </a:pathLst>
          </a:cu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7"/>
          <p:cNvSpPr/>
          <p:nvPr/>
        </p:nvSpPr>
        <p:spPr>
          <a:xfrm flipV="1">
            <a:off x="7620000" y="3306763"/>
            <a:ext cx="727075" cy="160337"/>
          </a:xfrm>
          <a:custGeom>
            <a:avLst/>
            <a:gdLst>
              <a:gd name="connsiteX0" fmla="*/ 447152 w 452176"/>
              <a:gd name="connsiteY0" fmla="*/ 200967 h 205992"/>
              <a:gd name="connsiteX1" fmla="*/ 0 w 452176"/>
              <a:gd name="connsiteY1" fmla="*/ 205992 h 205992"/>
              <a:gd name="connsiteX2" fmla="*/ 452176 w 452176"/>
              <a:gd name="connsiteY2" fmla="*/ 0 h 205992"/>
              <a:gd name="connsiteX3" fmla="*/ 447152 w 452176"/>
              <a:gd name="connsiteY3" fmla="*/ 200967 h 20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176" h="205992">
                <a:moveTo>
                  <a:pt x="447152" y="200967"/>
                </a:moveTo>
                <a:lnTo>
                  <a:pt x="0" y="205992"/>
                </a:lnTo>
                <a:lnTo>
                  <a:pt x="452176" y="0"/>
                </a:lnTo>
                <a:lnTo>
                  <a:pt x="447152" y="200967"/>
                </a:lnTo>
                <a:close/>
              </a:path>
            </a:pathLst>
          </a:cu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>
            <a:extLst>
              <a:ext uri="{FF2B5EF4-FFF2-40B4-BE49-F238E27FC236}">
                <a16:creationId xmlns:a16="http://schemas.microsoft.com/office/drawing/2014/main" id="{D561B83D-271C-48D2-9128-FD2CDD0299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Review : Summary of Rotation</a:t>
            </a:r>
            <a:endParaRPr lang="ko-KR" altLang="en-US" dirty="0"/>
          </a:p>
        </p:txBody>
      </p:sp>
      <p:sp>
        <p:nvSpPr>
          <p:cNvPr id="23555" name="내용 개체 틀 2">
            <a:extLst>
              <a:ext uri="{FF2B5EF4-FFF2-40B4-BE49-F238E27FC236}">
                <a16:creationId xmlns:a16="http://schemas.microsoft.com/office/drawing/2014/main" id="{E73C057D-771A-42A2-9CB3-4C62A9DE06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9067800" cy="4724400"/>
          </a:xfrm>
        </p:spPr>
        <p:txBody>
          <a:bodyPr/>
          <a:lstStyle/>
          <a:p>
            <a:r>
              <a:rPr lang="en-US" altLang="ko-KR" sz="2800" b="1">
                <a:solidFill>
                  <a:srgbClr val="FF0000"/>
                </a:solidFill>
                <a:latin typeface="Consolas" panose="020B0609020204030204" pitchFamily="49" charset="0"/>
              </a:rPr>
              <a:t>gluLookAt (ex,ey,ez, fx,fy,fz, ux,uy,uz);</a:t>
            </a:r>
          </a:p>
          <a:p>
            <a:r>
              <a:rPr lang="pt-BR" altLang="ko-KR" sz="2800"/>
              <a:t>n = (f – e) / |f – e|</a:t>
            </a:r>
          </a:p>
          <a:p>
            <a:r>
              <a:rPr lang="en-US" altLang="ko-KR" sz="2800"/>
              <a:t>v = (u – (u </a:t>
            </a:r>
            <a:r>
              <a:rPr lang="en-US" altLang="ko-KR" sz="2800" b="1"/>
              <a:t>· </a:t>
            </a:r>
            <a:r>
              <a:rPr lang="en-US" altLang="ko-KR" sz="2800"/>
              <a:t>n) n) / |u – (u </a:t>
            </a:r>
            <a:r>
              <a:rPr lang="en-US" altLang="ko-KR" sz="2800" b="1"/>
              <a:t>· </a:t>
            </a:r>
            <a:r>
              <a:rPr lang="en-US" altLang="ko-KR" sz="2800"/>
              <a:t>n) n|</a:t>
            </a:r>
          </a:p>
          <a:p>
            <a:r>
              <a:rPr lang="en-US" altLang="ko-KR" sz="2800"/>
              <a:t>w = n x v</a:t>
            </a:r>
          </a:p>
          <a:p>
            <a:endParaRPr lang="en-US" altLang="ko-KR" sz="2800"/>
          </a:p>
          <a:p>
            <a:r>
              <a:rPr lang="en-US" altLang="ko-KR" sz="2800"/>
              <a:t>Rotation must map: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/>
              <a:t>(1,0,0) to 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/>
              <a:t>(0,1,0) to v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/>
              <a:t>(0,0,-1) to n</a:t>
            </a:r>
            <a:endParaRPr lang="ko-KR" altLang="en-US"/>
          </a:p>
        </p:txBody>
      </p:sp>
      <p:sp>
        <p:nvSpPr>
          <p:cNvPr id="23556" name="슬라이드 번호 개체 틀 3">
            <a:extLst>
              <a:ext uri="{FF2B5EF4-FFF2-40B4-BE49-F238E27FC236}">
                <a16:creationId xmlns:a16="http://schemas.microsoft.com/office/drawing/2014/main" id="{5E23DBCE-137D-4D89-93BC-20B01036A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E6F28F1B-C220-4BB8-BD19-0F53E06873C3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5</a:t>
            </a:fld>
            <a:endParaRPr lang="es-ES" altLang="ko-KR" sz="1000"/>
          </a:p>
        </p:txBody>
      </p:sp>
      <p:graphicFrame>
        <p:nvGraphicFramePr>
          <p:cNvPr id="23557" name="개체 4">
            <a:extLst>
              <a:ext uri="{FF2B5EF4-FFF2-40B4-BE49-F238E27FC236}">
                <a16:creationId xmlns:a16="http://schemas.microsoft.com/office/drawing/2014/main" id="{B172FD80-4219-48C5-A18C-7B84F7A5A0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59325" y="4013200"/>
          <a:ext cx="4068763" cy="246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2" imgW="1517660" imgH="850795" progId="Equation.3">
                  <p:embed/>
                </p:oleObj>
              </mc:Choice>
              <mc:Fallback>
                <p:oleObj name="수식" r:id="rId2" imgW="1517660" imgH="850795" progId="Equation.3">
                  <p:embed/>
                  <p:pic>
                    <p:nvPicPr>
                      <p:cNvPr id="23557" name="개체 4">
                        <a:extLst>
                          <a:ext uri="{FF2B5EF4-FFF2-40B4-BE49-F238E27FC236}">
                            <a16:creationId xmlns:a16="http://schemas.microsoft.com/office/drawing/2014/main" id="{B172FD80-4219-48C5-A18C-7B84F7A5A0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325" y="4013200"/>
                        <a:ext cx="4068763" cy="246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58" name="그룹 1">
            <a:extLst>
              <a:ext uri="{FF2B5EF4-FFF2-40B4-BE49-F238E27FC236}">
                <a16:creationId xmlns:a16="http://schemas.microsoft.com/office/drawing/2014/main" id="{DC6C4A19-0315-4D33-A950-C9201A570BC0}"/>
              </a:ext>
            </a:extLst>
          </p:cNvPr>
          <p:cNvGrpSpPr>
            <a:grpSpLocks/>
          </p:cNvGrpSpPr>
          <p:nvPr/>
        </p:nvGrpSpPr>
        <p:grpSpPr bwMode="auto">
          <a:xfrm>
            <a:off x="6149975" y="2144713"/>
            <a:ext cx="2917825" cy="1824037"/>
            <a:chOff x="6076707" y="1549958"/>
            <a:chExt cx="4590861" cy="2741015"/>
          </a:xfrm>
        </p:grpSpPr>
        <p:cxnSp>
          <p:nvCxnSpPr>
            <p:cNvPr id="23559" name="직선 화살표 연결선 6">
              <a:extLst>
                <a:ext uri="{FF2B5EF4-FFF2-40B4-BE49-F238E27FC236}">
                  <a16:creationId xmlns:a16="http://schemas.microsoft.com/office/drawing/2014/main" id="{EE8F75FA-B67D-415D-856A-315DA24785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381507" y="2703138"/>
              <a:ext cx="838200" cy="0"/>
            </a:xfrm>
            <a:prstGeom prst="straightConnector1">
              <a:avLst/>
            </a:prstGeom>
            <a:noFill/>
            <a:ln w="12700" algn="ctr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0" name="평행 사변형 7">
              <a:extLst>
                <a:ext uri="{FF2B5EF4-FFF2-40B4-BE49-F238E27FC236}">
                  <a16:creationId xmlns:a16="http://schemas.microsoft.com/office/drawing/2014/main" id="{87044D8E-F140-4860-B42A-662ECF43C9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6076707" y="2311958"/>
              <a:ext cx="2286000" cy="762000"/>
            </a:xfrm>
            <a:prstGeom prst="parallelogram">
              <a:avLst>
                <a:gd name="adj" fmla="val 72889"/>
              </a:avLst>
            </a:prstGeom>
            <a:solidFill>
              <a:srgbClr val="00CC99">
                <a:alpha val="67842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­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 sz="1400">
                <a:latin typeface="Times New Roman" panose="02020603050405020304" pitchFamily="18" charset="0"/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92C290E1-A12E-4017-97EF-DA3C394741E7}"/>
                </a:ext>
              </a:extLst>
            </p:cNvPr>
            <p:cNvCxnSpPr/>
            <p:nvPr/>
          </p:nvCxnSpPr>
          <p:spPr bwMode="auto">
            <a:xfrm>
              <a:off x="7220676" y="2692644"/>
              <a:ext cx="319961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oval" w="med" len="med"/>
              <a:tailEnd type="oval" w="med" len="med"/>
            </a:ln>
            <a:effectLst/>
          </p:spPr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0CF2787-B36C-49CB-8A61-4750F9C8B3D4}"/>
                </a:ext>
              </a:extLst>
            </p:cNvPr>
            <p:cNvSpPr/>
            <p:nvPr/>
          </p:nvSpPr>
          <p:spPr bwMode="auto">
            <a:xfrm>
              <a:off x="7143507" y="2616758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>
                <a:defRPr/>
              </a:pPr>
              <a:endParaRPr lang="ko-KR" altLang="en-US" sz="1400">
                <a:solidFill>
                  <a:schemeClr val="tx1"/>
                </a:solidFill>
                <a:latin typeface="Times New Roman" charset="0"/>
              </a:endParaRPr>
            </a:p>
          </p:txBody>
        </p:sp>
        <p:cxnSp>
          <p:nvCxnSpPr>
            <p:cNvPr id="23565" name="직선 화살표 연결선 10">
              <a:extLst>
                <a:ext uri="{FF2B5EF4-FFF2-40B4-BE49-F238E27FC236}">
                  <a16:creationId xmlns:a16="http://schemas.microsoft.com/office/drawing/2014/main" id="{2CBE8AE1-6470-4A9C-B265-B503A4F784D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219707" y="2692958"/>
              <a:ext cx="990600" cy="0"/>
            </a:xfrm>
            <a:prstGeom prst="straightConnector1">
              <a:avLst/>
            </a:prstGeom>
            <a:noFill/>
            <a:ln w="38100" algn="ctr">
              <a:solidFill>
                <a:srgbClr val="00B0F0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6" name="TextBox 11">
              <a:extLst>
                <a:ext uri="{FF2B5EF4-FFF2-40B4-BE49-F238E27FC236}">
                  <a16:creationId xmlns:a16="http://schemas.microsoft.com/office/drawing/2014/main" id="{7EDCD441-4699-447D-B5C9-C2EC0FAA1C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1492" y="2616757"/>
              <a:ext cx="434013" cy="504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­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1600" b="1">
                  <a:latin typeface="Times New Roman" panose="02020603050405020304" pitchFamily="18" charset="0"/>
                </a:rPr>
                <a:t>e</a:t>
              </a:r>
              <a:endParaRPr lang="ko-KR" altLang="en-US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A8D42E-09A4-4397-92BC-3A5D3287AFC4}"/>
                </a:ext>
              </a:extLst>
            </p:cNvPr>
            <p:cNvSpPr txBox="1"/>
            <p:nvPr/>
          </p:nvSpPr>
          <p:spPr>
            <a:xfrm>
              <a:off x="10267928" y="2616305"/>
              <a:ext cx="399640" cy="50574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600" b="1" dirty="0">
                  <a:solidFill>
                    <a:schemeClr val="bg1">
                      <a:lumMod val="50000"/>
                    </a:schemeClr>
                  </a:solidFill>
                </a:rPr>
                <a:t>f</a:t>
              </a:r>
              <a:endParaRPr lang="ko-KR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568" name="TextBox 13">
              <a:extLst>
                <a:ext uri="{FF2B5EF4-FFF2-40B4-BE49-F238E27FC236}">
                  <a16:creationId xmlns:a16="http://schemas.microsoft.com/office/drawing/2014/main" id="{88619F1B-68A4-4DBD-B2D2-CBAF5CBB76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9215" y="2169738"/>
              <a:ext cx="465539" cy="504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­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1600" b="1">
                  <a:solidFill>
                    <a:srgbClr val="00B0F0"/>
                  </a:solidFill>
                  <a:latin typeface="Times New Roman" panose="02020603050405020304" pitchFamily="18" charset="0"/>
                </a:rPr>
                <a:t>n</a:t>
              </a:r>
              <a:endParaRPr lang="ko-KR" altLang="en-US" sz="1600" b="1">
                <a:solidFill>
                  <a:srgbClr val="00B0F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69" name="TextBox 14">
              <a:extLst>
                <a:ext uri="{FF2B5EF4-FFF2-40B4-BE49-F238E27FC236}">
                  <a16:creationId xmlns:a16="http://schemas.microsoft.com/office/drawing/2014/main" id="{184B4A53-60B8-4612-8480-8024D373B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1381" y="3828337"/>
              <a:ext cx="1992835" cy="462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­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1400" b="1">
                  <a:solidFill>
                    <a:srgbClr val="00CC99"/>
                  </a:solidFill>
                  <a:latin typeface="Times New Roman" panose="02020603050405020304" pitchFamily="18" charset="0"/>
                </a:rPr>
                <a:t>Camera plane</a:t>
              </a:r>
              <a:endParaRPr lang="ko-KR" altLang="en-US" sz="1400" b="1">
                <a:solidFill>
                  <a:srgbClr val="00CC99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23570" name="직선 화살표 연결선 15">
              <a:extLst>
                <a:ext uri="{FF2B5EF4-FFF2-40B4-BE49-F238E27FC236}">
                  <a16:creationId xmlns:a16="http://schemas.microsoft.com/office/drawing/2014/main" id="{FF0A66FF-4F40-44A3-B28A-AE18FC50E04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33907" y="2703138"/>
              <a:ext cx="685800" cy="533400"/>
            </a:xfrm>
            <a:prstGeom prst="straightConnector1">
              <a:avLst/>
            </a:prstGeom>
            <a:noFill/>
            <a:ln w="12700" algn="ctr">
              <a:solidFill>
                <a:srgbClr val="FF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직선 화살표 연결선 16">
              <a:extLst>
                <a:ext uri="{FF2B5EF4-FFF2-40B4-BE49-F238E27FC236}">
                  <a16:creationId xmlns:a16="http://schemas.microsoft.com/office/drawing/2014/main" id="{A2BFE70B-D24F-4554-9A92-59ABDE2489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219707" y="1930958"/>
              <a:ext cx="0" cy="772180"/>
            </a:xfrm>
            <a:prstGeom prst="straightConnector1">
              <a:avLst/>
            </a:prstGeom>
            <a:noFill/>
            <a:ln w="12700" algn="ctr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2" name="TextBox 17">
              <a:extLst>
                <a:ext uri="{FF2B5EF4-FFF2-40B4-BE49-F238E27FC236}">
                  <a16:creationId xmlns:a16="http://schemas.microsoft.com/office/drawing/2014/main" id="{783A5691-3A6C-474F-A1B8-67BE6C3BDB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9937" y="2981684"/>
              <a:ext cx="550288" cy="393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­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1100">
                  <a:solidFill>
                    <a:srgbClr val="FF0000"/>
                  </a:solidFill>
                  <a:latin typeface="Times New Roman" panose="02020603050405020304" pitchFamily="18" charset="0"/>
                </a:rPr>
                <a:t>Cx</a:t>
              </a:r>
              <a:endParaRPr lang="ko-KR" altLang="en-US" sz="11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73" name="TextBox 18">
              <a:extLst>
                <a:ext uri="{FF2B5EF4-FFF2-40B4-BE49-F238E27FC236}">
                  <a16:creationId xmlns:a16="http://schemas.microsoft.com/office/drawing/2014/main" id="{24EEAAEB-FCBF-40E2-A7A2-0FA8DA8EF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6707" y="2322138"/>
              <a:ext cx="537677" cy="393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­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1100">
                  <a:solidFill>
                    <a:srgbClr val="0000CC"/>
                  </a:solidFill>
                  <a:latin typeface="Times New Roman" panose="02020603050405020304" pitchFamily="18" charset="0"/>
                </a:rPr>
                <a:t>Cz</a:t>
              </a:r>
              <a:endParaRPr lang="ko-KR" altLang="en-US" sz="110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74" name="TextBox 19">
              <a:extLst>
                <a:ext uri="{FF2B5EF4-FFF2-40B4-BE49-F238E27FC236}">
                  <a16:creationId xmlns:a16="http://schemas.microsoft.com/office/drawing/2014/main" id="{9BD6F1A2-76EB-430F-9358-F1CE4A665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708" y="1560137"/>
              <a:ext cx="550288" cy="393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­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1100">
                  <a:solidFill>
                    <a:srgbClr val="00FF00"/>
                  </a:solidFill>
                  <a:latin typeface="Times New Roman" panose="02020603050405020304" pitchFamily="18" charset="0"/>
                </a:rPr>
                <a:t>Cy</a:t>
              </a:r>
              <a:endParaRPr lang="ko-KR" altLang="en-US" sz="1100">
                <a:solidFill>
                  <a:srgbClr val="00FF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5AAFF813-E76E-4391-ADE8-718053A63281}"/>
                </a:ext>
              </a:extLst>
            </p:cNvPr>
            <p:cNvCxnSpPr/>
            <p:nvPr/>
          </p:nvCxnSpPr>
          <p:spPr bwMode="auto">
            <a:xfrm flipH="1" flipV="1">
              <a:off x="7220676" y="1929262"/>
              <a:ext cx="0" cy="77292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3457EBB-DC97-4245-B05D-1299BB3426B3}"/>
                </a:ext>
              </a:extLst>
            </p:cNvPr>
            <p:cNvSpPr txBox="1"/>
            <p:nvPr/>
          </p:nvSpPr>
          <p:spPr>
            <a:xfrm>
              <a:off x="6786067" y="1986516"/>
              <a:ext cx="452093" cy="5033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600" b="1" dirty="0">
                  <a:solidFill>
                    <a:schemeClr val="accent5">
                      <a:lumMod val="50000"/>
                    </a:schemeClr>
                  </a:solidFill>
                </a:rPr>
                <a:t>v</a:t>
              </a:r>
              <a:endParaRPr lang="ko-KR" altLang="en-US" sz="1600" b="1" baseline="-25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23577" name="직선 화살표 연결선 22">
              <a:extLst>
                <a:ext uri="{FF2B5EF4-FFF2-40B4-BE49-F238E27FC236}">
                  <a16:creationId xmlns:a16="http://schemas.microsoft.com/office/drawing/2014/main" id="{FB36159F-27AD-4DA3-BAA9-B1390D884B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33907" y="2691470"/>
              <a:ext cx="691903" cy="545068"/>
            </a:xfrm>
            <a:prstGeom prst="straightConnector1">
              <a:avLst/>
            </a:prstGeom>
            <a:noFill/>
            <a:ln w="38100" algn="ctr">
              <a:solidFill>
                <a:srgbClr val="FF9900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8" name="TextBox 23">
              <a:extLst>
                <a:ext uri="{FF2B5EF4-FFF2-40B4-BE49-F238E27FC236}">
                  <a16:creationId xmlns:a16="http://schemas.microsoft.com/office/drawing/2014/main" id="{38F58E99-9207-468E-B720-ABD8D38CD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4505" y="3072469"/>
              <a:ext cx="522545" cy="508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­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1600" b="1">
                  <a:solidFill>
                    <a:srgbClr val="FF9900"/>
                  </a:solidFill>
                  <a:latin typeface="Times New Roman" panose="02020603050405020304" pitchFamily="18" charset="0"/>
                </a:rPr>
                <a:t>w</a:t>
              </a:r>
              <a:endParaRPr lang="ko-KR" altLang="en-US" sz="1600" b="1" baseline="-25000">
                <a:solidFill>
                  <a:srgbClr val="FF99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237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>
            <a:extLst>
              <a:ext uri="{FF2B5EF4-FFF2-40B4-BE49-F238E27FC236}">
                <a16:creationId xmlns:a16="http://schemas.microsoft.com/office/drawing/2014/main" id="{E41269DD-141D-443E-9C2C-A1C2BB5A6A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Review : Putting All Together</a:t>
            </a:r>
            <a:endParaRPr lang="ko-KR" altLang="en-US" dirty="0"/>
          </a:p>
        </p:txBody>
      </p:sp>
      <p:sp>
        <p:nvSpPr>
          <p:cNvPr id="26627" name="내용 개체 틀 2">
            <a:extLst>
              <a:ext uri="{FF2B5EF4-FFF2-40B4-BE49-F238E27FC236}">
                <a16:creationId xmlns:a16="http://schemas.microsoft.com/office/drawing/2014/main" id="{C5F30C7A-CEFA-405B-B3DE-A144EF9972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382000" cy="4724400"/>
          </a:xfrm>
        </p:spPr>
        <p:txBody>
          <a:bodyPr/>
          <a:lstStyle/>
          <a:p>
            <a:r>
              <a:rPr lang="en-US" altLang="ko-KR"/>
              <a:t>Calculate V = R</a:t>
            </a:r>
            <a:r>
              <a:rPr lang="en-US" altLang="ko-KR" baseline="-25000"/>
              <a:t>w</a:t>
            </a:r>
            <a:r>
              <a:rPr lang="en-US" altLang="ko-KR" baseline="30000"/>
              <a:t>-1</a:t>
            </a:r>
            <a:r>
              <a:rPr lang="en-US" altLang="ko-KR"/>
              <a:t> T</a:t>
            </a:r>
            <a:r>
              <a:rPr lang="en-US" altLang="ko-KR" baseline="-25000"/>
              <a:t>w</a:t>
            </a:r>
            <a:r>
              <a:rPr lang="en-US" altLang="ko-KR" baseline="30000"/>
              <a:t>-1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This is different from book </a:t>
            </a:r>
            <a:r>
              <a:rPr lang="en-US" altLang="ko-KR">
                <a:solidFill>
                  <a:srgbClr val="FFC000"/>
                </a:solidFill>
              </a:rPr>
              <a:t>[Angel, Ch. 4.3.2]</a:t>
            </a:r>
          </a:p>
          <a:p>
            <a:r>
              <a:rPr lang="en-US" altLang="ko-KR"/>
              <a:t>There, u, v, n are right-handed (here: u, v, -n)</a:t>
            </a:r>
            <a:endParaRPr lang="ko-KR" altLang="en-US"/>
          </a:p>
        </p:txBody>
      </p:sp>
      <p:sp>
        <p:nvSpPr>
          <p:cNvPr id="26628" name="슬라이드 번호 개체 틀 3">
            <a:extLst>
              <a:ext uri="{FF2B5EF4-FFF2-40B4-BE49-F238E27FC236}">
                <a16:creationId xmlns:a16="http://schemas.microsoft.com/office/drawing/2014/main" id="{06BBB1A5-E3BD-41AA-B0BB-17AEF65D3B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53764DF2-9B9C-4DE8-9896-4523D36366B1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6</a:t>
            </a:fld>
            <a:endParaRPr lang="es-ES" altLang="ko-KR" sz="1000"/>
          </a:p>
        </p:txBody>
      </p:sp>
      <p:graphicFrame>
        <p:nvGraphicFramePr>
          <p:cNvPr id="26629" name="개체 4">
            <a:extLst>
              <a:ext uri="{FF2B5EF4-FFF2-40B4-BE49-F238E27FC236}">
                <a16:creationId xmlns:a16="http://schemas.microsoft.com/office/drawing/2014/main" id="{05555413-B47E-4411-BB47-6E77FD22F8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133600"/>
          <a:ext cx="711517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2" imgW="3327495" imgH="819329" progId="Equation.3">
                  <p:embed/>
                </p:oleObj>
              </mc:Choice>
              <mc:Fallback>
                <p:oleObj name="수식" r:id="rId2" imgW="3327495" imgH="819329" progId="Equation.3">
                  <p:embed/>
                  <p:pic>
                    <p:nvPicPr>
                      <p:cNvPr id="26629" name="개체 4">
                        <a:extLst>
                          <a:ext uri="{FF2B5EF4-FFF2-40B4-BE49-F238E27FC236}">
                            <a16:creationId xmlns:a16="http://schemas.microsoft.com/office/drawing/2014/main" id="{05555413-B47E-4411-BB47-6E77FD22F8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33600"/>
                        <a:ext cx="7115175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320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1D80D95-7E6C-4643-8867-E9DFB19630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OpenGL Geometric Transformations</a:t>
            </a:r>
            <a:br>
              <a:rPr lang="en-US" altLang="ko-KR" sz="3600"/>
            </a:br>
            <a:r>
              <a:rPr lang="en-US" altLang="ko-KR" sz="3600" b="0"/>
              <a:t>(old style)</a:t>
            </a:r>
            <a:endParaRPr lang="en-US" altLang="ko-KR" sz="360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7669D18-EA8E-4F4C-A29A-C323063FCF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b="1">
                <a:latin typeface="Courier"/>
              </a:rPr>
              <a:t>glMatrixMode(GL_MODELVIEW);</a:t>
            </a:r>
          </a:p>
        </p:txBody>
      </p:sp>
      <p:pic>
        <p:nvPicPr>
          <p:cNvPr id="6148" name="Picture 4" descr="AADGHVQ0">
            <a:extLst>
              <a:ext uri="{FF2B5EF4-FFF2-40B4-BE49-F238E27FC236}">
                <a16:creationId xmlns:a16="http://schemas.microsoft.com/office/drawing/2014/main" id="{B39373A0-561E-49BE-A2E3-14FA8BF28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7" t="11157" r="10625" b="42639"/>
          <a:stretch>
            <a:fillRect/>
          </a:stretch>
        </p:blipFill>
        <p:spPr bwMode="auto">
          <a:xfrm>
            <a:off x="684213" y="2349500"/>
            <a:ext cx="8066087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710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4">
            <a:extLst>
              <a:ext uri="{FF2B5EF4-FFF2-40B4-BE49-F238E27FC236}">
                <a16:creationId xmlns:a16="http://schemas.microsoft.com/office/drawing/2014/main" id="{D25E1148-3380-4484-987B-91179B36864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latin typeface="Tahoma" panose="020B0604030504040204" pitchFamily="34" charset="0"/>
              </a:rPr>
              <a:t>Projection Matrix</a:t>
            </a:r>
            <a:br>
              <a:rPr lang="en-US" altLang="ko-KR">
                <a:latin typeface="Tahoma" panose="020B0604030504040204" pitchFamily="34" charset="0"/>
              </a:rPr>
            </a:br>
            <a:r>
              <a:rPr lang="en-US" altLang="ko-KR">
                <a:latin typeface="Tahoma" panose="020B0604030504040204" pitchFamily="34" charset="0"/>
              </a:rPr>
              <a:t>and its implementation</a:t>
            </a:r>
            <a:endParaRPr lang="ko-KR" altLang="en-US"/>
          </a:p>
        </p:txBody>
      </p:sp>
      <p:sp>
        <p:nvSpPr>
          <p:cNvPr id="27651" name="부제목 5">
            <a:extLst>
              <a:ext uri="{FF2B5EF4-FFF2-40B4-BE49-F238E27FC236}">
                <a16:creationId xmlns:a16="http://schemas.microsoft.com/office/drawing/2014/main" id="{6FAB1401-AF51-4223-A4C6-79483BD3E7E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>
            <a:extLst>
              <a:ext uri="{FF2B5EF4-FFF2-40B4-BE49-F238E27FC236}">
                <a16:creationId xmlns:a16="http://schemas.microsoft.com/office/drawing/2014/main" id="{C0F4B97E-9643-4396-8109-0CD0DF6BAC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27031DFE-E34E-4FD0-A0A4-042A156D12EC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8</a:t>
            </a:fld>
            <a:endParaRPr lang="es-ES" altLang="ko-KR" sz="1000"/>
          </a:p>
        </p:txBody>
      </p:sp>
    </p:spTree>
    <p:extLst>
      <p:ext uri="{BB962C8B-B14F-4D97-AF65-F5344CB8AC3E}">
        <p14:creationId xmlns:p14="http://schemas.microsoft.com/office/powerpoint/2010/main" val="1145518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>
            <a:extLst>
              <a:ext uri="{FF2B5EF4-FFF2-40B4-BE49-F238E27FC236}">
                <a16:creationId xmlns:a16="http://schemas.microsoft.com/office/drawing/2014/main" id="{C81E5216-750C-4165-BF6D-BA41822862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Topics</a:t>
            </a:r>
            <a:endParaRPr lang="ko-KR" altLang="en-US"/>
          </a:p>
        </p:txBody>
      </p:sp>
      <p:sp>
        <p:nvSpPr>
          <p:cNvPr id="28675" name="내용 개체 틀 2">
            <a:extLst>
              <a:ext uri="{FF2B5EF4-FFF2-40B4-BE49-F238E27FC236}">
                <a16:creationId xmlns:a16="http://schemas.microsoft.com/office/drawing/2014/main" id="{BE934F3C-6833-4F0F-B572-FB469C499E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Simple Parallel Projections</a:t>
            </a:r>
          </a:p>
          <a:p>
            <a:r>
              <a:rPr lang="en-US" altLang="ko-KR"/>
              <a:t>Simple Perspective Projections</a:t>
            </a:r>
          </a:p>
        </p:txBody>
      </p:sp>
      <p:sp>
        <p:nvSpPr>
          <p:cNvPr id="28676" name="슬라이드 번호 개체 틀 3">
            <a:extLst>
              <a:ext uri="{FF2B5EF4-FFF2-40B4-BE49-F238E27FC236}">
                <a16:creationId xmlns:a16="http://schemas.microsoft.com/office/drawing/2014/main" id="{B0E73642-1BB4-4F83-AC4F-C94ED0C6A1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41A6AF2D-D4D2-4E88-8D02-F0C20A0CEAAC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9</a:t>
            </a:fld>
            <a:endParaRPr lang="es-ES" altLang="ko-KR" sz="1000"/>
          </a:p>
        </p:txBody>
      </p:sp>
    </p:spTree>
    <p:extLst>
      <p:ext uri="{BB962C8B-B14F-4D97-AF65-F5344CB8AC3E}">
        <p14:creationId xmlns:p14="http://schemas.microsoft.com/office/powerpoint/2010/main" val="2589555000"/>
      </p:ext>
    </p:extLst>
  </p:cSld>
  <p:clrMapOvr>
    <a:masterClrMapping/>
  </p:clrMapOvr>
</p:sld>
</file>

<file path=ppt/theme/theme1.xml><?xml version="1.0" encoding="utf-8"?>
<a:theme xmlns:a="http://schemas.openxmlformats.org/drawingml/2006/main" name="ULA1">
  <a:themeElements>
    <a:clrScheme name="ULA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LA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ULA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A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C:\PPT\VENEZUELA\ULA1.PPT</Template>
  <TotalTime>11829</TotalTime>
  <Words>1415</Words>
  <Application>Microsoft Office PowerPoint</Application>
  <PresentationFormat>화면 슬라이드 쇼(4:3)</PresentationFormat>
  <Paragraphs>312</Paragraphs>
  <Slides>45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45</vt:i4>
      </vt:variant>
    </vt:vector>
  </HeadingPairs>
  <TitlesOfParts>
    <vt:vector size="57" baseType="lpstr">
      <vt:lpstr>Courier</vt:lpstr>
      <vt:lpstr>굴림</vt:lpstr>
      <vt:lpstr>Arial</vt:lpstr>
      <vt:lpstr>Cambria Math</vt:lpstr>
      <vt:lpstr>Consolas</vt:lpstr>
      <vt:lpstr>Courier New</vt:lpstr>
      <vt:lpstr>Tahoma</vt:lpstr>
      <vt:lpstr>Times New Roman</vt:lpstr>
      <vt:lpstr>Wingdings</vt:lpstr>
      <vt:lpstr>ULA1</vt:lpstr>
      <vt:lpstr>수식</vt:lpstr>
      <vt:lpstr>Equation</vt:lpstr>
      <vt:lpstr>Perspective Matrix and its implementation</vt:lpstr>
      <vt:lpstr>Review : Viewing in OpenGL</vt:lpstr>
      <vt:lpstr>Review : Translate + Rotation </vt:lpstr>
      <vt:lpstr>Review : Think about inverse transform</vt:lpstr>
      <vt:lpstr>Review : Summary of Rotation</vt:lpstr>
      <vt:lpstr>Review : Putting All Together</vt:lpstr>
      <vt:lpstr>OpenGL Geometric Transformations (old style)</vt:lpstr>
      <vt:lpstr>Projection Matrix and its implementation</vt:lpstr>
      <vt:lpstr>Topics</vt:lpstr>
      <vt:lpstr>Projection Matrices</vt:lpstr>
      <vt:lpstr>Simple Parallel Projection</vt:lpstr>
      <vt:lpstr>Parallel Projection</vt:lpstr>
      <vt:lpstr>Parallel Projection</vt:lpstr>
      <vt:lpstr>Orthographic Projection</vt:lpstr>
      <vt:lpstr>Simple Orthographic Projection Matrix</vt:lpstr>
      <vt:lpstr>Orthographic Viewing in Old OpenGL</vt:lpstr>
      <vt:lpstr>The Normalized view volume</vt:lpstr>
      <vt:lpstr>Clipping against  the normalized view volume</vt:lpstr>
      <vt:lpstr>Orthogonal Normalization I</vt:lpstr>
      <vt:lpstr>Orthogonal Matrix I</vt:lpstr>
      <vt:lpstr> Orthogonal Normalization II</vt:lpstr>
      <vt:lpstr>Orthogonal Matrix  II</vt:lpstr>
      <vt:lpstr>Perspective Projection</vt:lpstr>
      <vt:lpstr>Simple Perspective</vt:lpstr>
      <vt:lpstr>Perspective Equations</vt:lpstr>
      <vt:lpstr>Homogeneous Coordinate Form</vt:lpstr>
      <vt:lpstr>Perspective Division</vt:lpstr>
      <vt:lpstr>Perspective Viewing in Old OpenGL</vt:lpstr>
      <vt:lpstr>Field of View Interface in Old OpenGL</vt:lpstr>
      <vt:lpstr>Old OpenGL code</vt:lpstr>
      <vt:lpstr>Implementing your own Frustum Function</vt:lpstr>
      <vt:lpstr>The Perspective View Volume</vt:lpstr>
      <vt:lpstr>Properties of the canonical view volume</vt:lpstr>
      <vt:lpstr>Scaling the perspective view volume (1/4)</vt:lpstr>
      <vt:lpstr>Scaling the perspective view volume (2/4) </vt:lpstr>
      <vt:lpstr>Scaling the perspective view volume (3/4)</vt:lpstr>
      <vt:lpstr>Scaling the perspective view volume (4/4)</vt:lpstr>
      <vt:lpstr>Perspective and Projection</vt:lpstr>
      <vt:lpstr>Unhinging View Volume to Become a Parallel View Volume (1/4) </vt:lpstr>
      <vt:lpstr>Unhinging View Volume to Become a Parallel View Volume(2/4)</vt:lpstr>
      <vt:lpstr>Unhinging View Volume to Become a Parallel View Volume(3/4)</vt:lpstr>
      <vt:lpstr>Unhinging View Volume to Become a Parallel View Volume(4/4)</vt:lpstr>
      <vt:lpstr>The normalizing transformation (perspective)</vt:lpstr>
      <vt:lpstr>Why it works (1/2)</vt:lpstr>
      <vt:lpstr>Why it works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Angel</dc:creator>
  <cp:lastModifiedBy>PARK SANG IL</cp:lastModifiedBy>
  <cp:revision>179</cp:revision>
  <dcterms:created xsi:type="dcterms:W3CDTF">2011-03-01T21:39:54Z</dcterms:created>
  <dcterms:modified xsi:type="dcterms:W3CDTF">2022-11-06T10:20:08Z</dcterms:modified>
</cp:coreProperties>
</file>