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2FC68-6B8E-4F27-9B05-D191FC23D24E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8C7B1-B97E-4F0D-8774-E4AB60223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5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F0554-044D-419A-BF9D-DA00792496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2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주제입니다</a:t>
            </a:r>
            <a:r>
              <a:rPr lang="en-US" altLang="ko-KR" dirty="0"/>
              <a:t>. </a:t>
            </a:r>
            <a:r>
              <a:rPr lang="ko-KR" altLang="en-US" dirty="0"/>
              <a:t>저희는 인공지능이 결합된 </a:t>
            </a:r>
            <a:r>
              <a:rPr lang="en-US" altLang="ko-KR" dirty="0" err="1"/>
              <a:t>ocr</a:t>
            </a:r>
            <a:r>
              <a:rPr lang="en-US" altLang="ko-KR" dirty="0"/>
              <a:t> </a:t>
            </a:r>
            <a:r>
              <a:rPr lang="ko-KR" altLang="en-US" dirty="0"/>
              <a:t>기술로 이미지 속 글자를 추출하고</a:t>
            </a:r>
            <a:r>
              <a:rPr lang="en-US" altLang="ko-KR" dirty="0"/>
              <a:t>, </a:t>
            </a:r>
            <a:r>
              <a:rPr lang="ko-KR" altLang="en-US" dirty="0"/>
              <a:t>번역해주는 것을 주제로 이번 프로젝트를 진행하였습니다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F0554-044D-419A-BF9D-DA00792496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59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다음으로는 개요에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Ocr</a:t>
            </a:r>
            <a:r>
              <a:rPr lang="ko-KR" altLang="en-US" dirty="0"/>
              <a:t>은 단순히 이미지 속 글자를 추출한다고 말할 수 있는데요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이러한 </a:t>
            </a:r>
            <a:r>
              <a:rPr lang="en-US" altLang="ko-KR" dirty="0" err="1"/>
              <a:t>ocr</a:t>
            </a:r>
            <a:r>
              <a:rPr lang="en-US" altLang="ko-KR" dirty="0"/>
              <a:t> </a:t>
            </a:r>
            <a:r>
              <a:rPr lang="ko-KR" altLang="en-US" dirty="0"/>
              <a:t>기술은 </a:t>
            </a:r>
            <a:r>
              <a:rPr lang="ko-KR" altLang="en-US" dirty="0" err="1"/>
              <a:t>딥러닝의</a:t>
            </a:r>
            <a:r>
              <a:rPr lang="ko-KR" altLang="en-US" dirty="0"/>
              <a:t> 도입 이전과 이후로 나눌 수 있습니다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딥러닝 이전의 </a:t>
            </a:r>
            <a:r>
              <a:rPr lang="en-US" altLang="ko-KR" dirty="0" err="1"/>
              <a:t>ocr</a:t>
            </a:r>
            <a:r>
              <a:rPr lang="ko-KR" altLang="en-US" dirty="0"/>
              <a:t>은 어떠한 특정 조건에서만 </a:t>
            </a:r>
            <a:r>
              <a:rPr lang="ko-KR" altLang="en-US" dirty="0" err="1"/>
              <a:t>사용가능했다면</a:t>
            </a:r>
            <a:r>
              <a:rPr lang="en-US" altLang="ko-KR" dirty="0"/>
              <a:t>, </a:t>
            </a:r>
            <a:r>
              <a:rPr lang="ko-KR" altLang="en-US" dirty="0"/>
              <a:t>딥러닝 이후의 </a:t>
            </a:r>
            <a:r>
              <a:rPr lang="en-US" altLang="ko-KR" dirty="0" err="1"/>
              <a:t>ocr</a:t>
            </a:r>
            <a:r>
              <a:rPr lang="en-US" altLang="ko-KR" dirty="0"/>
              <a:t> </a:t>
            </a:r>
            <a:r>
              <a:rPr lang="ko-KR" altLang="en-US" dirty="0"/>
              <a:t>즉 </a:t>
            </a:r>
            <a:r>
              <a:rPr lang="en-US" altLang="ko-KR" dirty="0"/>
              <a:t>scene text </a:t>
            </a:r>
            <a:r>
              <a:rPr lang="ko-KR" altLang="en-US" dirty="0"/>
              <a:t>기술은 조금 더 복잡하고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다양한 상황 속에서 인식할 수 있다는 장점을 가졌습니다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F0554-044D-419A-BF9D-DA00792496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3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F0554-044D-419A-BF9D-DA00792496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1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기존의 방식은 데이터에서 지식을 추출해 학습이 이루어졌지만</a:t>
            </a:r>
            <a:r>
              <a:rPr lang="en-US" altLang="ko-KR" dirty="0" smtClean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CNN</a:t>
            </a:r>
            <a:r>
              <a:rPr lang="ko-KR" altLang="en-US" dirty="0" smtClean="0"/>
              <a:t>은 데이터의 특징을 추출하여 특징들의 패턴을 파악하는 구조입니다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알고리즘은 </a:t>
            </a:r>
            <a:r>
              <a:rPr lang="en-US" altLang="ko-KR" dirty="0" smtClean="0"/>
              <a:t>Convolution</a:t>
            </a:r>
            <a:r>
              <a:rPr lang="ko-KR" altLang="en-US" dirty="0" smtClean="0"/>
              <a:t>과정과 </a:t>
            </a:r>
            <a:r>
              <a:rPr lang="en-US" altLang="ko-KR" dirty="0" smtClean="0"/>
              <a:t>Pooling</a:t>
            </a:r>
            <a:r>
              <a:rPr lang="ko-KR" altLang="en-US" dirty="0" smtClean="0"/>
              <a:t>과정을 통해 진행됩니다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Convolution Layer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Pooling Layer</a:t>
            </a:r>
            <a:r>
              <a:rPr lang="ko-KR" altLang="en-US" dirty="0" smtClean="0"/>
              <a:t>를 복합적으로 구성하여 알고리즘을 만듭니다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F0554-044D-419A-BF9D-DA00792496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5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F0554-044D-419A-BF9D-DA00792496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D6C8-9CC2-4AAF-A7FF-6A11B3F5BCD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4AF-ABE8-419C-B65C-3BAB6EB9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4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D6C8-9CC2-4AAF-A7FF-6A11B3F5BCD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4AF-ABE8-419C-B65C-3BAB6EB9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07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D6C8-9CC2-4AAF-A7FF-6A11B3F5BCD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4AF-ABE8-419C-B65C-3BAB6EB9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26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D6C8-9CC2-4AAF-A7FF-6A11B3F5BCD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4AF-ABE8-419C-B65C-3BAB6EB9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D6C8-9CC2-4AAF-A7FF-6A11B3F5BCD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4AF-ABE8-419C-B65C-3BAB6EB9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5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D6C8-9CC2-4AAF-A7FF-6A11B3F5BCD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4AF-ABE8-419C-B65C-3BAB6EB9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8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D6C8-9CC2-4AAF-A7FF-6A11B3F5BCD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4AF-ABE8-419C-B65C-3BAB6EB9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02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D6C8-9CC2-4AAF-A7FF-6A11B3F5BCD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4AF-ABE8-419C-B65C-3BAB6EB9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1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D6C8-9CC2-4AAF-A7FF-6A11B3F5BCD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4AF-ABE8-419C-B65C-3BAB6EB9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63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D6C8-9CC2-4AAF-A7FF-6A11B3F5BCD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4AF-ABE8-419C-B65C-3BAB6EB9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2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D6C8-9CC2-4AAF-A7FF-6A11B3F5BCD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14AF-ABE8-419C-B65C-3BAB6EB9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6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D6C8-9CC2-4AAF-A7FF-6A11B3F5BCD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14AF-ABE8-419C-B65C-3BAB6EB9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0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193994" y="252467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b="1" dirty="0">
              <a:solidFill>
                <a:prstClr val="black"/>
              </a:solidFill>
            </a:endParaRPr>
          </a:p>
        </p:txBody>
      </p:sp>
      <p:sp>
        <p:nvSpPr>
          <p:cNvPr id="9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171221"/>
          </a:xfrm>
          <a:prstGeom prst="round2SameRect">
            <a:avLst/>
          </a:prstGeom>
          <a:solidFill>
            <a:srgbClr val="203864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3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 rot="16200000">
            <a:off x="-2951493" y="3484865"/>
            <a:ext cx="6594508" cy="15176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03864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 rot="16200000">
            <a:off x="8548987" y="3484866"/>
            <a:ext cx="6594508" cy="15176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03864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6686779"/>
            <a:ext cx="11652247" cy="171221"/>
          </a:xfrm>
          <a:prstGeom prst="round2SameRect">
            <a:avLst/>
          </a:prstGeom>
          <a:solidFill>
            <a:srgbClr val="203864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601237" y="3919701"/>
            <a:ext cx="2995317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1" t="49199"/>
          <a:stretch/>
        </p:blipFill>
        <p:spPr>
          <a:xfrm>
            <a:off x="1022722" y="2172029"/>
            <a:ext cx="1488718" cy="148994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8074">
            <a:off x="1529817" y="1278324"/>
            <a:ext cx="1787402" cy="1787402"/>
          </a:xfrm>
          <a:prstGeom prst="rect">
            <a:avLst/>
          </a:prstGeom>
        </p:spPr>
      </p:pic>
      <p:sp>
        <p:nvSpPr>
          <p:cNvPr id="29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5282632" y="5234066"/>
            <a:ext cx="1788727" cy="460824"/>
          </a:xfrm>
          <a:prstGeom prst="roundRect">
            <a:avLst>
              <a:gd name="adj" fmla="val 23687"/>
            </a:avLst>
          </a:prstGeom>
          <a:solidFill>
            <a:schemeClr val="bg2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b="1" kern="0" dirty="0" smtClean="0">
                <a:ln w="3175">
                  <a:noFill/>
                </a:ln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CLOZET</a:t>
            </a:r>
            <a:endParaRPr lang="en-US" altLang="ko-KR" sz="1600" b="1" kern="0" dirty="0">
              <a:ln w="3175">
                <a:noFill/>
              </a:ln>
              <a:solidFill>
                <a:srgbClr val="2038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2404" y="2502702"/>
            <a:ext cx="103671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 smtClean="0">
                <a:solidFill>
                  <a:srgbClr val="20386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Creating a Closet using</a:t>
            </a:r>
          </a:p>
          <a:p>
            <a:pPr algn="ctr" latinLnBrk="0">
              <a:defRPr/>
            </a:pPr>
            <a:r>
              <a:rPr lang="en-US" altLang="ko-KR" sz="4000" b="1" kern="0" dirty="0" smtClean="0">
                <a:solidFill>
                  <a:srgbClr val="20386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Artificial intelligence</a:t>
            </a:r>
            <a:endParaRPr lang="en-US" altLang="ko-KR" sz="4000" b="1" kern="0" dirty="0">
              <a:solidFill>
                <a:srgbClr val="20386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06378" y="4015625"/>
            <a:ext cx="497924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dirty="0" smtClean="0"/>
              <a:t>인공지능을 활용한 나만의 옷장 만들기 서비스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</a:t>
            </a:r>
            <a:fld id="{44538576-3682-4218-8146-87A4D0180224}" type="slidenum">
              <a:rPr lang="ko-KR" altLang="en-US" smtClean="0"/>
              <a:pPr/>
              <a:t>1</a:t>
            </a:fld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50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dirty="0">
              <a:solidFill>
                <a:prstClr val="black"/>
              </a:solidFill>
            </a:endParaRPr>
          </a:p>
        </p:txBody>
      </p:sp>
      <p:sp>
        <p:nvSpPr>
          <p:cNvPr id="149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203864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   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Subject</a:t>
            </a:r>
            <a:endParaRPr lang="ko-KR" altLang="en-US" sz="2000" b="1" i="1" kern="0" dirty="0">
              <a:solidFill>
                <a:prstClr val="white"/>
              </a:solidFill>
            </a:endParaRPr>
          </a:p>
        </p:txBody>
      </p:sp>
      <p:sp>
        <p:nvSpPr>
          <p:cNvPr id="15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8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25151" y="1344107"/>
            <a:ext cx="11499693" cy="2461937"/>
            <a:chOff x="-615457" y="1255883"/>
            <a:chExt cx="11775787" cy="254057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5457" y="1255883"/>
              <a:ext cx="8383910" cy="254057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275" y="1545265"/>
              <a:ext cx="2862055" cy="1649419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87" t="33164" r="48852" b="47701"/>
            <a:stretch/>
          </p:blipFill>
          <p:spPr>
            <a:xfrm>
              <a:off x="7150056" y="2152891"/>
              <a:ext cx="474562" cy="48613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528473" y="3198616"/>
              <a:ext cx="2177787" cy="476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587505" y="850990"/>
            <a:ext cx="2187841" cy="434392"/>
            <a:chOff x="269875" y="3437156"/>
            <a:chExt cx="2187841" cy="434392"/>
          </a:xfrm>
        </p:grpSpPr>
        <p:sp>
          <p:nvSpPr>
            <p:cNvPr id="169" name="자유형: 도형 43">
              <a:extLst>
                <a:ext uri="{FF2B5EF4-FFF2-40B4-BE49-F238E27FC236}">
                  <a16:creationId xmlns:a16="http://schemas.microsoft.com/office/drawing/2014/main" id="{05100E10-D4CE-4535-941F-865B91F9B39F}"/>
                </a:ext>
              </a:extLst>
            </p:cNvPr>
            <p:cNvSpPr/>
            <p:nvPr/>
          </p:nvSpPr>
          <p:spPr>
            <a:xfrm rot="10800000">
              <a:off x="269875" y="3437156"/>
              <a:ext cx="2187841" cy="434392"/>
            </a:xfrm>
            <a:custGeom>
              <a:avLst/>
              <a:gdLst>
                <a:gd name="connsiteX0" fmla="*/ 0 w 2187841"/>
                <a:gd name="connsiteY0" fmla="*/ 0 h 434392"/>
                <a:gd name="connsiteX1" fmla="*/ 1991230 w 2187841"/>
                <a:gd name="connsiteY1" fmla="*/ 0 h 434392"/>
                <a:gd name="connsiteX2" fmla="*/ 1991230 w 2187841"/>
                <a:gd name="connsiteY2" fmla="*/ 195296 h 434392"/>
                <a:gd name="connsiteX3" fmla="*/ 2185943 w 2187841"/>
                <a:gd name="connsiteY3" fmla="*/ 434200 h 434392"/>
                <a:gd name="connsiteX4" fmla="*/ 2187841 w 2187841"/>
                <a:gd name="connsiteY4" fmla="*/ 434392 h 434392"/>
                <a:gd name="connsiteX5" fmla="*/ 217196 w 2187841"/>
                <a:gd name="connsiteY5" fmla="*/ 434392 h 434392"/>
                <a:gd name="connsiteX6" fmla="*/ 0 w 2187841"/>
                <a:gd name="connsiteY6" fmla="*/ 217196 h 4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7841" h="434392">
                  <a:moveTo>
                    <a:pt x="0" y="0"/>
                  </a:moveTo>
                  <a:lnTo>
                    <a:pt x="1991230" y="0"/>
                  </a:lnTo>
                  <a:lnTo>
                    <a:pt x="1991230" y="195296"/>
                  </a:lnTo>
                  <a:cubicBezTo>
                    <a:pt x="1991230" y="313141"/>
                    <a:pt x="2074820" y="411462"/>
                    <a:pt x="2185943" y="434200"/>
                  </a:cubicBezTo>
                  <a:lnTo>
                    <a:pt x="2187841" y="434392"/>
                  </a:lnTo>
                  <a:lnTo>
                    <a:pt x="217196" y="434392"/>
                  </a:lnTo>
                  <a:cubicBezTo>
                    <a:pt x="97242" y="434392"/>
                    <a:pt x="0" y="337150"/>
                    <a:pt x="0" y="217196"/>
                  </a:cubicBezTo>
                  <a:close/>
                </a:path>
              </a:pathLst>
            </a:custGeom>
            <a:solidFill>
              <a:srgbClr val="203864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46800" rtlCol="0" anchor="ctr">
              <a:noAutofit/>
            </a:bodyPr>
            <a:lstStyle/>
            <a:p>
              <a:pPr algn="ctr">
                <a:defRPr/>
              </a:pP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flipH="1">
              <a:off x="593610" y="3469686"/>
              <a:ext cx="1829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Basic Concept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직선 연결선 15"/>
          <p:cNvCxnSpPr>
            <a:stCxn id="169" idx="4"/>
          </p:cNvCxnSpPr>
          <p:nvPr/>
        </p:nvCxnSpPr>
        <p:spPr>
          <a:xfrm flipH="1" flipV="1">
            <a:off x="387262" y="850989"/>
            <a:ext cx="9200243" cy="1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2563" y="850989"/>
            <a:ext cx="0" cy="3138338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76681" y="4010283"/>
            <a:ext cx="11398665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11776181" y="1225974"/>
            <a:ext cx="0" cy="2795884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785" y="4433299"/>
            <a:ext cx="4994152" cy="237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오른쪽 화살표 40"/>
          <p:cNvSpPr/>
          <p:nvPr/>
        </p:nvSpPr>
        <p:spPr>
          <a:xfrm rot="5400000">
            <a:off x="5620134" y="3701717"/>
            <a:ext cx="607359" cy="81601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27E2B7-9CBB-4DE5-922F-A4B8EEDA45B9}"/>
              </a:ext>
            </a:extLst>
          </p:cNvPr>
          <p:cNvSpPr/>
          <p:nvPr/>
        </p:nvSpPr>
        <p:spPr>
          <a:xfrm>
            <a:off x="259080" y="259684"/>
            <a:ext cx="45719" cy="4905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24F1EA-270D-4687-9150-8FE447B7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</a:t>
            </a:r>
            <a:fld id="{44538576-3682-4218-8146-87A4D0180224}" type="slidenum">
              <a:rPr lang="ko-KR" altLang="en-US" smtClean="0"/>
              <a:pPr/>
              <a:t>2</a:t>
            </a:fld>
            <a:r>
              <a:rPr lang="en-US" altLang="ko-KR"/>
              <a:t>&gt;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815" y="1499181"/>
            <a:ext cx="3249477" cy="180713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32635" y="3217375"/>
            <a:ext cx="212672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dirty="0">
              <a:solidFill>
                <a:prstClr val="black"/>
              </a:solidFill>
            </a:endParaRPr>
          </a:p>
        </p:txBody>
      </p:sp>
      <p:sp>
        <p:nvSpPr>
          <p:cNvPr id="149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203864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    Overview</a:t>
            </a:r>
            <a:endParaRPr lang="ko-KR" altLang="en-US" sz="2000" b="1" i="1" kern="0" dirty="0">
              <a:solidFill>
                <a:prstClr val="white"/>
              </a:solidFill>
            </a:endParaRPr>
          </a:p>
        </p:txBody>
      </p:sp>
      <p:sp>
        <p:nvSpPr>
          <p:cNvPr id="15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8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27E2B7-9CBB-4DE5-922F-A4B8EEDA45B9}"/>
              </a:ext>
            </a:extLst>
          </p:cNvPr>
          <p:cNvSpPr/>
          <p:nvPr/>
        </p:nvSpPr>
        <p:spPr>
          <a:xfrm>
            <a:off x="259080" y="259684"/>
            <a:ext cx="45719" cy="4905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831" y="905947"/>
            <a:ext cx="4347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203864"/>
                </a:solidFill>
                <a:latin typeface="Arial Black" panose="020B0A04020102020204" pitchFamily="34" charset="0"/>
              </a:rPr>
              <a:t>Artificial Intelligence</a:t>
            </a:r>
            <a:endParaRPr lang="ko-KR" altLang="en-US" sz="2800" b="1" dirty="0">
              <a:solidFill>
                <a:srgbClr val="203864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ACB4CF8-7491-49D7-A599-B379768A3734}"/>
              </a:ext>
            </a:extLst>
          </p:cNvPr>
          <p:cNvSpPr/>
          <p:nvPr/>
        </p:nvSpPr>
        <p:spPr>
          <a:xfrm>
            <a:off x="437660" y="1150891"/>
            <a:ext cx="84136" cy="84136"/>
          </a:xfrm>
          <a:prstGeom prst="ellipse">
            <a:avLst/>
          </a:prstGeom>
          <a:solidFill>
            <a:srgbClr val="203864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</a:t>
            </a:r>
            <a:fld id="{44538576-3682-4218-8146-87A4D0180224}" type="slidenum">
              <a:rPr lang="ko-KR" altLang="en-US" smtClean="0"/>
              <a:pPr/>
              <a:t>3</a:t>
            </a:fld>
            <a:r>
              <a:rPr lang="en-US" altLang="ko-KR"/>
              <a:t>&gt;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205" y="2181461"/>
            <a:ext cx="5048250" cy="45529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63C38F-2FFC-4182-86B1-35AD1D009BBD}"/>
              </a:ext>
            </a:extLst>
          </p:cNvPr>
          <p:cNvSpPr txBox="1"/>
          <p:nvPr/>
        </p:nvSpPr>
        <p:spPr>
          <a:xfrm>
            <a:off x="662818" y="1681821"/>
            <a:ext cx="1056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인공지능</a:t>
            </a:r>
            <a:r>
              <a:rPr lang="en-US" altLang="ko-KR" dirty="0">
                <a:latin typeface="+mn-ea"/>
              </a:rPr>
              <a:t>(Artificial Intelligence</a:t>
            </a:r>
            <a:r>
              <a:rPr lang="en-US" altLang="ko-KR" dirty="0" smtClean="0">
                <a:latin typeface="+mn-ea"/>
              </a:rPr>
              <a:t>) - </a:t>
            </a:r>
            <a:r>
              <a:rPr lang="ko-KR" altLang="en-US" b="1" dirty="0" err="1">
                <a:latin typeface="+mn-ea"/>
              </a:rPr>
              <a:t>머신러닝</a:t>
            </a:r>
            <a:r>
              <a:rPr lang="en-US" altLang="ko-KR" dirty="0">
                <a:latin typeface="+mn-ea"/>
              </a:rPr>
              <a:t>(Machine Learning</a:t>
            </a:r>
            <a:r>
              <a:rPr lang="en-US" altLang="ko-KR" dirty="0" smtClean="0">
                <a:latin typeface="+mn-ea"/>
              </a:rPr>
              <a:t>) - </a:t>
            </a:r>
            <a:r>
              <a:rPr lang="ko-KR" altLang="en-US" b="1" dirty="0" err="1">
                <a:latin typeface="+mn-ea"/>
              </a:rPr>
              <a:t>딥러닝</a:t>
            </a:r>
            <a:r>
              <a:rPr lang="en-US" altLang="ko-KR" dirty="0">
                <a:latin typeface="+mn-ea"/>
              </a:rPr>
              <a:t>(Deep Learning)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8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7" y="255873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dirty="0">
              <a:solidFill>
                <a:prstClr val="black"/>
              </a:solidFill>
            </a:endParaRPr>
          </a:p>
        </p:txBody>
      </p:sp>
      <p:sp>
        <p:nvSpPr>
          <p:cNvPr id="149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203864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    Overview</a:t>
            </a:r>
            <a:endParaRPr lang="ko-KR" altLang="en-US" sz="2000" b="1" i="1" kern="0" dirty="0">
              <a:solidFill>
                <a:prstClr val="white"/>
              </a:solidFill>
            </a:endParaRPr>
          </a:p>
        </p:txBody>
      </p:sp>
      <p:sp>
        <p:nvSpPr>
          <p:cNvPr id="15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8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27E2B7-9CBB-4DE5-922F-A4B8EEDA45B9}"/>
              </a:ext>
            </a:extLst>
          </p:cNvPr>
          <p:cNvSpPr/>
          <p:nvPr/>
        </p:nvSpPr>
        <p:spPr>
          <a:xfrm>
            <a:off x="259080" y="259684"/>
            <a:ext cx="45719" cy="4905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796" y="889281"/>
            <a:ext cx="902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203864"/>
                </a:solidFill>
                <a:latin typeface="Arial Black" panose="020B0A04020102020204" pitchFamily="34" charset="0"/>
              </a:rPr>
              <a:t>CNN </a:t>
            </a:r>
            <a:r>
              <a:rPr lang="en-US" altLang="ko-KR" sz="2600" b="1" dirty="0" smtClean="0">
                <a:solidFill>
                  <a:srgbClr val="203864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sz="2600" b="1" dirty="0" err="1" smtClean="0">
                <a:solidFill>
                  <a:srgbClr val="203864"/>
                </a:solidFill>
                <a:latin typeface="Arial Black" panose="020B0A04020102020204" pitchFamily="34" charset="0"/>
              </a:rPr>
              <a:t>합성곱</a:t>
            </a:r>
            <a:r>
              <a:rPr lang="ko-KR" altLang="en-US" sz="2600" b="1" dirty="0" smtClean="0">
                <a:solidFill>
                  <a:srgbClr val="203864"/>
                </a:solidFill>
                <a:latin typeface="Arial Black" panose="020B0A04020102020204" pitchFamily="34" charset="0"/>
              </a:rPr>
              <a:t> 신경망</a:t>
            </a:r>
            <a:r>
              <a:rPr lang="en-US" altLang="ko-KR" sz="2600" b="1" dirty="0" smtClean="0">
                <a:solidFill>
                  <a:srgbClr val="203864"/>
                </a:solidFill>
                <a:latin typeface="Arial Black" panose="020B0A04020102020204" pitchFamily="34" charset="0"/>
              </a:rPr>
              <a:t> : Convolution Neural Network)</a:t>
            </a:r>
            <a:endParaRPr lang="ko-KR" altLang="en-US" sz="2600" b="1" dirty="0">
              <a:solidFill>
                <a:srgbClr val="203864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ACB4CF8-7491-49D7-A599-B379768A3734}"/>
              </a:ext>
            </a:extLst>
          </p:cNvPr>
          <p:cNvSpPr/>
          <p:nvPr/>
        </p:nvSpPr>
        <p:spPr>
          <a:xfrm>
            <a:off x="437660" y="1150891"/>
            <a:ext cx="84136" cy="84136"/>
          </a:xfrm>
          <a:prstGeom prst="ellipse">
            <a:avLst/>
          </a:prstGeom>
          <a:solidFill>
            <a:srgbClr val="203864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</a:t>
            </a:r>
            <a:fld id="{44538576-3682-4218-8146-87A4D0180224}" type="slidenum">
              <a:rPr lang="ko-KR" altLang="en-US" smtClean="0"/>
              <a:pPr/>
              <a:t>4</a:t>
            </a:fld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63C38F-2FFC-4182-86B1-35AD1D009BBD}"/>
              </a:ext>
            </a:extLst>
          </p:cNvPr>
          <p:cNvSpPr txBox="1"/>
          <p:nvPr/>
        </p:nvSpPr>
        <p:spPr>
          <a:xfrm>
            <a:off x="812161" y="1985162"/>
            <a:ext cx="105676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이미지를 직접 </a:t>
            </a:r>
            <a:r>
              <a:rPr lang="ko-KR" altLang="en-US" sz="2000" b="1" dirty="0" smtClean="0"/>
              <a:t>학습</a:t>
            </a:r>
            <a:r>
              <a:rPr lang="ko-KR" altLang="en-US" sz="2000" dirty="0" smtClean="0"/>
              <a:t> 하고 패턴을 사용해 이미지를 </a:t>
            </a:r>
            <a:r>
              <a:rPr lang="ko-KR" altLang="en-US" sz="2000" b="1" dirty="0" smtClean="0"/>
              <a:t>분류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  <a:endParaRPr lang="ko-KR" altLang="en-US" sz="2000" b="1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1" y="2825370"/>
            <a:ext cx="11379836" cy="26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7" y="255873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dirty="0">
              <a:solidFill>
                <a:prstClr val="black"/>
              </a:solidFill>
            </a:endParaRPr>
          </a:p>
        </p:txBody>
      </p:sp>
      <p:sp>
        <p:nvSpPr>
          <p:cNvPr id="149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203864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    Overview</a:t>
            </a:r>
            <a:endParaRPr lang="ko-KR" altLang="en-US" sz="2000" b="1" i="1" kern="0" dirty="0">
              <a:solidFill>
                <a:prstClr val="white"/>
              </a:solidFill>
            </a:endParaRPr>
          </a:p>
        </p:txBody>
      </p:sp>
      <p:sp>
        <p:nvSpPr>
          <p:cNvPr id="15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8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27E2B7-9CBB-4DE5-922F-A4B8EEDA45B9}"/>
              </a:ext>
            </a:extLst>
          </p:cNvPr>
          <p:cNvSpPr/>
          <p:nvPr/>
        </p:nvSpPr>
        <p:spPr>
          <a:xfrm>
            <a:off x="259080" y="259684"/>
            <a:ext cx="45719" cy="4905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796" y="889281"/>
            <a:ext cx="902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203864"/>
                </a:solidFill>
                <a:latin typeface="Arial Black" panose="020B0A04020102020204" pitchFamily="34" charset="0"/>
              </a:rPr>
              <a:t>CNN </a:t>
            </a:r>
            <a:r>
              <a:rPr lang="en-US" altLang="ko-KR" sz="2600" b="1" dirty="0" smtClean="0">
                <a:solidFill>
                  <a:srgbClr val="203864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sz="2600" b="1" dirty="0" err="1" smtClean="0">
                <a:solidFill>
                  <a:srgbClr val="203864"/>
                </a:solidFill>
                <a:latin typeface="Arial Black" panose="020B0A04020102020204" pitchFamily="34" charset="0"/>
              </a:rPr>
              <a:t>합성곱</a:t>
            </a:r>
            <a:r>
              <a:rPr lang="ko-KR" altLang="en-US" sz="2600" b="1" dirty="0" smtClean="0">
                <a:solidFill>
                  <a:srgbClr val="203864"/>
                </a:solidFill>
                <a:latin typeface="Arial Black" panose="020B0A04020102020204" pitchFamily="34" charset="0"/>
              </a:rPr>
              <a:t> 신경망</a:t>
            </a:r>
            <a:r>
              <a:rPr lang="en-US" altLang="ko-KR" sz="2600" b="1" dirty="0" smtClean="0">
                <a:solidFill>
                  <a:srgbClr val="203864"/>
                </a:solidFill>
                <a:latin typeface="Arial Black" panose="020B0A04020102020204" pitchFamily="34" charset="0"/>
              </a:rPr>
              <a:t> : Convolution Neural Network)</a:t>
            </a:r>
            <a:endParaRPr lang="ko-KR" altLang="en-US" sz="2600" b="1" dirty="0">
              <a:solidFill>
                <a:srgbClr val="203864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ACB4CF8-7491-49D7-A599-B379768A3734}"/>
              </a:ext>
            </a:extLst>
          </p:cNvPr>
          <p:cNvSpPr/>
          <p:nvPr/>
        </p:nvSpPr>
        <p:spPr>
          <a:xfrm>
            <a:off x="437660" y="1150891"/>
            <a:ext cx="84136" cy="84136"/>
          </a:xfrm>
          <a:prstGeom prst="ellipse">
            <a:avLst/>
          </a:prstGeom>
          <a:solidFill>
            <a:srgbClr val="203864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</a:t>
            </a:r>
            <a:fld id="{44538576-3682-4218-8146-87A4D0180224}" type="slidenum">
              <a:rPr lang="ko-KR" altLang="en-US" smtClean="0"/>
              <a:pPr/>
              <a:t>5</a:t>
            </a:fld>
            <a:r>
              <a:rPr lang="en-US" altLang="ko-KR"/>
              <a:t>&gt;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0" y="2196600"/>
            <a:ext cx="4439089" cy="1613230"/>
          </a:xfrm>
          <a:prstGeom prst="rect">
            <a:avLst/>
          </a:prstGeom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26C77219-CB49-4564-9AB7-79356453214F}"/>
              </a:ext>
            </a:extLst>
          </p:cNvPr>
          <p:cNvSpPr/>
          <p:nvPr/>
        </p:nvSpPr>
        <p:spPr>
          <a:xfrm>
            <a:off x="6012189" y="1854127"/>
            <a:ext cx="0" cy="2563495"/>
          </a:xfrm>
          <a:custGeom>
            <a:avLst/>
            <a:gdLst/>
            <a:ahLst/>
            <a:cxnLst/>
            <a:rect l="l" t="t" r="r" b="b"/>
            <a:pathLst>
              <a:path h="2563495">
                <a:moveTo>
                  <a:pt x="0" y="0"/>
                </a:moveTo>
                <a:lnTo>
                  <a:pt x="1" y="256297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00" y="2188788"/>
            <a:ext cx="4651876" cy="1713252"/>
          </a:xfrm>
          <a:prstGeom prst="rect">
            <a:avLst/>
          </a:prstGeom>
        </p:spPr>
      </p:pic>
      <p:sp>
        <p:nvSpPr>
          <p:cNvPr id="16" name="object 48">
            <a:extLst>
              <a:ext uri="{FF2B5EF4-FFF2-40B4-BE49-F238E27FC236}">
                <a16:creationId xmlns:a16="http://schemas.microsoft.com/office/drawing/2014/main" id="{D119DDEB-08EE-444D-8A7F-A7A6AE91798C}"/>
              </a:ext>
            </a:extLst>
          </p:cNvPr>
          <p:cNvSpPr/>
          <p:nvPr/>
        </p:nvSpPr>
        <p:spPr>
          <a:xfrm rot="5400000">
            <a:off x="5717548" y="3532998"/>
            <a:ext cx="589280" cy="2711143"/>
          </a:xfrm>
          <a:custGeom>
            <a:avLst/>
            <a:gdLst/>
            <a:ahLst/>
            <a:cxnLst/>
            <a:rect l="l" t="t" r="r" b="b"/>
            <a:pathLst>
              <a:path w="589279" h="2443479">
                <a:moveTo>
                  <a:pt x="0" y="0"/>
                </a:moveTo>
                <a:lnTo>
                  <a:pt x="0" y="2442939"/>
                </a:lnTo>
                <a:lnTo>
                  <a:pt x="588846" y="1221469"/>
                </a:lnTo>
                <a:lnTo>
                  <a:pt x="0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233" y="5375024"/>
            <a:ext cx="1683910" cy="12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7" y="255873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dirty="0">
              <a:solidFill>
                <a:prstClr val="black"/>
              </a:solidFill>
            </a:endParaRPr>
          </a:p>
        </p:txBody>
      </p:sp>
      <p:sp>
        <p:nvSpPr>
          <p:cNvPr id="149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203864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    Overview</a:t>
            </a:r>
            <a:endParaRPr lang="ko-KR" altLang="en-US" sz="2000" b="1" i="1" kern="0" dirty="0">
              <a:solidFill>
                <a:prstClr val="white"/>
              </a:solidFill>
            </a:endParaRPr>
          </a:p>
        </p:txBody>
      </p:sp>
      <p:sp>
        <p:nvSpPr>
          <p:cNvPr id="15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8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27E2B7-9CBB-4DE5-922F-A4B8EEDA45B9}"/>
              </a:ext>
            </a:extLst>
          </p:cNvPr>
          <p:cNvSpPr/>
          <p:nvPr/>
        </p:nvSpPr>
        <p:spPr>
          <a:xfrm>
            <a:off x="259080" y="259684"/>
            <a:ext cx="45719" cy="4905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796" y="889281"/>
            <a:ext cx="902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203864"/>
                </a:solidFill>
                <a:latin typeface="Arial Black" panose="020B0A04020102020204" pitchFamily="34" charset="0"/>
              </a:rPr>
              <a:t>CNN </a:t>
            </a:r>
            <a:r>
              <a:rPr lang="en-US" altLang="ko-KR" sz="2600" b="1" dirty="0" smtClean="0">
                <a:solidFill>
                  <a:srgbClr val="203864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sz="2600" b="1" dirty="0" err="1" smtClean="0">
                <a:solidFill>
                  <a:srgbClr val="203864"/>
                </a:solidFill>
                <a:latin typeface="Arial Black" panose="020B0A04020102020204" pitchFamily="34" charset="0"/>
              </a:rPr>
              <a:t>합성곱</a:t>
            </a:r>
            <a:r>
              <a:rPr lang="ko-KR" altLang="en-US" sz="2600" b="1" dirty="0" smtClean="0">
                <a:solidFill>
                  <a:srgbClr val="203864"/>
                </a:solidFill>
                <a:latin typeface="Arial Black" panose="020B0A04020102020204" pitchFamily="34" charset="0"/>
              </a:rPr>
              <a:t> 신경망</a:t>
            </a:r>
            <a:r>
              <a:rPr lang="en-US" altLang="ko-KR" sz="2600" b="1" dirty="0" smtClean="0">
                <a:solidFill>
                  <a:srgbClr val="203864"/>
                </a:solidFill>
                <a:latin typeface="Arial Black" panose="020B0A04020102020204" pitchFamily="34" charset="0"/>
              </a:rPr>
              <a:t> : Convolution Neural Network)</a:t>
            </a:r>
            <a:endParaRPr lang="ko-KR" altLang="en-US" sz="2600" b="1" dirty="0">
              <a:solidFill>
                <a:srgbClr val="203864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ACB4CF8-7491-49D7-A599-B379768A3734}"/>
              </a:ext>
            </a:extLst>
          </p:cNvPr>
          <p:cNvSpPr/>
          <p:nvPr/>
        </p:nvSpPr>
        <p:spPr>
          <a:xfrm>
            <a:off x="437660" y="1150891"/>
            <a:ext cx="84136" cy="84136"/>
          </a:xfrm>
          <a:prstGeom prst="ellipse">
            <a:avLst/>
          </a:prstGeom>
          <a:solidFill>
            <a:srgbClr val="203864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</a:t>
            </a:r>
            <a:fld id="{44538576-3682-4218-8146-87A4D0180224}" type="slidenum">
              <a:rPr lang="ko-KR" altLang="en-US" smtClean="0"/>
              <a:pPr/>
              <a:t>6</a:t>
            </a:fld>
            <a:r>
              <a:rPr lang="en-US" altLang="ko-KR"/>
              <a:t>&gt;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0" y="1548978"/>
            <a:ext cx="9048881" cy="2299542"/>
          </a:xfrm>
          <a:prstGeom prst="rect">
            <a:avLst/>
          </a:prstGeom>
        </p:spPr>
      </p:pic>
      <p:sp>
        <p:nvSpPr>
          <p:cNvPr id="17" name="사각형: 둥근 모서리 8">
            <a:extLst>
              <a:ext uri="{FF2B5EF4-FFF2-40B4-BE49-F238E27FC236}">
                <a16:creationId xmlns:a16="http://schemas.microsoft.com/office/drawing/2014/main" id="{01712C74-4E11-4108-B54E-881CBB54E663}"/>
              </a:ext>
            </a:extLst>
          </p:cNvPr>
          <p:cNvSpPr/>
          <p:nvPr/>
        </p:nvSpPr>
        <p:spPr>
          <a:xfrm>
            <a:off x="2138959" y="2451797"/>
            <a:ext cx="7336637" cy="2961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221</Words>
  <Application>Microsoft Office PowerPoint</Application>
  <PresentationFormat>와이드스크린</PresentationFormat>
  <Paragraphs>47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seunghyun</dc:creator>
  <cp:lastModifiedBy>seunghyun</cp:lastModifiedBy>
  <cp:revision>1</cp:revision>
  <dcterms:created xsi:type="dcterms:W3CDTF">2022-07-29T07:14:30Z</dcterms:created>
  <dcterms:modified xsi:type="dcterms:W3CDTF">2022-07-29T07:15:59Z</dcterms:modified>
</cp:coreProperties>
</file>