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30240288" cy="43200638"/>
  <p:notesSz cx="6797675" cy="9928225"/>
  <p:defaultTextStyle>
    <a:defPPr>
      <a:defRPr lang="ko-KR"/>
    </a:defPPr>
    <a:lvl1pPr marL="0" algn="l" defTabSz="4192949" rtl="0" eaLnBrk="1" latinLnBrk="1" hangingPunct="1">
      <a:defRPr sz="8252" kern="1200">
        <a:solidFill>
          <a:schemeClr val="tx1"/>
        </a:solidFill>
        <a:latin typeface="+mn-lt"/>
        <a:ea typeface="+mn-ea"/>
        <a:cs typeface="+mn-cs"/>
      </a:defRPr>
    </a:lvl1pPr>
    <a:lvl2pPr marL="2096475" algn="l" defTabSz="4192949" rtl="0" eaLnBrk="1" latinLnBrk="1" hangingPunct="1">
      <a:defRPr sz="8252" kern="1200">
        <a:solidFill>
          <a:schemeClr val="tx1"/>
        </a:solidFill>
        <a:latin typeface="+mn-lt"/>
        <a:ea typeface="+mn-ea"/>
        <a:cs typeface="+mn-cs"/>
      </a:defRPr>
    </a:lvl2pPr>
    <a:lvl3pPr marL="4192949" algn="l" defTabSz="4192949" rtl="0" eaLnBrk="1" latinLnBrk="1" hangingPunct="1">
      <a:defRPr sz="8252" kern="1200">
        <a:solidFill>
          <a:schemeClr val="tx1"/>
        </a:solidFill>
        <a:latin typeface="+mn-lt"/>
        <a:ea typeface="+mn-ea"/>
        <a:cs typeface="+mn-cs"/>
      </a:defRPr>
    </a:lvl3pPr>
    <a:lvl4pPr marL="6289424" algn="l" defTabSz="4192949" rtl="0" eaLnBrk="1" latinLnBrk="1" hangingPunct="1">
      <a:defRPr sz="8252" kern="1200">
        <a:solidFill>
          <a:schemeClr val="tx1"/>
        </a:solidFill>
        <a:latin typeface="+mn-lt"/>
        <a:ea typeface="+mn-ea"/>
        <a:cs typeface="+mn-cs"/>
      </a:defRPr>
    </a:lvl4pPr>
    <a:lvl5pPr marL="8385899" algn="l" defTabSz="4192949" rtl="0" eaLnBrk="1" latinLnBrk="1" hangingPunct="1">
      <a:defRPr sz="8252" kern="1200">
        <a:solidFill>
          <a:schemeClr val="tx1"/>
        </a:solidFill>
        <a:latin typeface="+mn-lt"/>
        <a:ea typeface="+mn-ea"/>
        <a:cs typeface="+mn-cs"/>
      </a:defRPr>
    </a:lvl5pPr>
    <a:lvl6pPr marL="10482378" algn="l" defTabSz="4192949" rtl="0" eaLnBrk="1" latinLnBrk="1" hangingPunct="1">
      <a:defRPr sz="8252" kern="1200">
        <a:solidFill>
          <a:schemeClr val="tx1"/>
        </a:solidFill>
        <a:latin typeface="+mn-lt"/>
        <a:ea typeface="+mn-ea"/>
        <a:cs typeface="+mn-cs"/>
      </a:defRPr>
    </a:lvl6pPr>
    <a:lvl7pPr marL="12578852" algn="l" defTabSz="4192949" rtl="0" eaLnBrk="1" latinLnBrk="1" hangingPunct="1">
      <a:defRPr sz="8252" kern="1200">
        <a:solidFill>
          <a:schemeClr val="tx1"/>
        </a:solidFill>
        <a:latin typeface="+mn-lt"/>
        <a:ea typeface="+mn-ea"/>
        <a:cs typeface="+mn-cs"/>
      </a:defRPr>
    </a:lvl7pPr>
    <a:lvl8pPr marL="14675327" algn="l" defTabSz="4192949" rtl="0" eaLnBrk="1" latinLnBrk="1" hangingPunct="1">
      <a:defRPr sz="8252" kern="1200">
        <a:solidFill>
          <a:schemeClr val="tx1"/>
        </a:solidFill>
        <a:latin typeface="+mn-lt"/>
        <a:ea typeface="+mn-ea"/>
        <a:cs typeface="+mn-cs"/>
      </a:defRPr>
    </a:lvl8pPr>
    <a:lvl9pPr marL="16771802" algn="l" defTabSz="4192949" rtl="0" eaLnBrk="1" latinLnBrk="1" hangingPunct="1">
      <a:defRPr sz="82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pos="336" userDrawn="1">
          <p15:clr>
            <a:srgbClr val="A4A3A4"/>
          </p15:clr>
        </p15:guide>
        <p15:guide id="8" pos="18888" userDrawn="1">
          <p15:clr>
            <a:srgbClr val="A4A3A4"/>
          </p15:clr>
        </p15:guide>
        <p15:guide id="10" pos="18727" userDrawn="1">
          <p15:clr>
            <a:srgbClr val="A4A3A4"/>
          </p15:clr>
        </p15:guide>
        <p15:guide id="15" pos="160" userDrawn="1">
          <p15:clr>
            <a:srgbClr val="A4A3A4"/>
          </p15:clr>
        </p15:guide>
        <p15:guide id="19" orient="horz" pos="9071" userDrawn="1">
          <p15:clr>
            <a:srgbClr val="A4A3A4"/>
          </p15:clr>
        </p15:guide>
        <p15:guide id="20" orient="horz" pos="9978" userDrawn="1">
          <p15:clr>
            <a:srgbClr val="A4A3A4"/>
          </p15:clr>
        </p15:guide>
        <p15:guide id="21" orient="horz" pos="10104" userDrawn="1">
          <p15:clr>
            <a:srgbClr val="A4A3A4"/>
          </p15:clr>
        </p15:guide>
        <p15:guide id="22" orient="horz" pos="12534" userDrawn="1">
          <p15:clr>
            <a:srgbClr val="A4A3A4"/>
          </p15:clr>
        </p15:guide>
        <p15:guide id="23" orient="horz" pos="13928" userDrawn="1">
          <p15:clr>
            <a:srgbClr val="A4A3A4"/>
          </p15:clr>
        </p15:guide>
        <p15:guide id="30" orient="horz" pos="27213" userDrawn="1">
          <p15:clr>
            <a:srgbClr val="A4A3A4"/>
          </p15:clr>
        </p15:guide>
        <p15:guide id="31" pos="9479" userDrawn="1">
          <p15:clr>
            <a:srgbClr val="A4A3A4"/>
          </p15:clr>
        </p15:guide>
        <p15:guide id="34" orient="horz" pos="13814" userDrawn="1">
          <p15:clr>
            <a:srgbClr val="A4A3A4"/>
          </p15:clr>
        </p15:guide>
        <p15:guide id="36" orient="horz" pos="6879" userDrawn="1">
          <p15:clr>
            <a:srgbClr val="A4A3A4"/>
          </p15:clr>
        </p15:guide>
        <p15:guide id="38" orient="horz" pos="9228" userDrawn="1">
          <p15:clr>
            <a:srgbClr val="A4A3A4"/>
          </p15:clr>
        </p15:guide>
        <p15:guide id="44" pos="9570" userDrawn="1">
          <p15:clr>
            <a:srgbClr val="A4A3A4"/>
          </p15:clr>
        </p15:guide>
        <p15:guide id="45" pos="14106" userDrawn="1">
          <p15:clr>
            <a:srgbClr val="A4A3A4"/>
          </p15:clr>
        </p15:guide>
        <p15:guide id="46" userDrawn="1">
          <p15:clr>
            <a:srgbClr val="A4A3A4"/>
          </p15:clr>
        </p15:guide>
        <p15:guide id="47" pos="19049" userDrawn="1">
          <p15:clr>
            <a:srgbClr val="A4A3A4"/>
          </p15:clr>
        </p15:guide>
        <p15:guide id="49" pos="9792" userDrawn="1">
          <p15:clr>
            <a:srgbClr val="A4A3A4"/>
          </p15:clr>
        </p15:guide>
        <p15:guide id="50" orient="horz" pos="27072" userDrawn="1">
          <p15:clr>
            <a:srgbClr val="A4A3A4"/>
          </p15:clr>
        </p15:guide>
        <p15:guide id="51" orient="horz" pos="2694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RA JEONG" initials="BJ" lastIdx="0" clrIdx="0">
    <p:extLst>
      <p:ext uri="{19B8F6BF-5375-455C-9EA6-DF929625EA0E}">
        <p15:presenceInfo xmlns:p15="http://schemas.microsoft.com/office/powerpoint/2012/main" userId="add66a26a80a2341" providerId="Windows Live"/>
      </p:ext>
    </p:extLst>
  </p:cmAuthor>
  <p:cmAuthor id="2" name="lds0428" initials="l" lastIdx="1" clrIdx="1">
    <p:extLst>
      <p:ext uri="{19B8F6BF-5375-455C-9EA6-DF929625EA0E}">
        <p15:presenceInfo xmlns:p15="http://schemas.microsoft.com/office/powerpoint/2012/main" userId="6e79a9663db1e2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204C82"/>
    <a:srgbClr val="437BBF"/>
    <a:srgbClr val="1C4372"/>
    <a:srgbClr val="0079AC"/>
    <a:srgbClr val="00B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EE1D46-B0E2-4A62-ABCC-4F01111F9C98}" v="3" dt="2024-08-25T06:57:27.9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349" autoAdjust="0"/>
    <p:restoredTop sz="96424" autoAdjust="0"/>
  </p:normalViewPr>
  <p:slideViewPr>
    <p:cSldViewPr>
      <p:cViewPr>
        <p:scale>
          <a:sx n="33" d="100"/>
          <a:sy n="33" d="100"/>
        </p:scale>
        <p:origin x="1588" y="-4256"/>
      </p:cViewPr>
      <p:guideLst>
        <p:guide pos="336"/>
        <p:guide pos="18888"/>
        <p:guide pos="18727"/>
        <p:guide pos="160"/>
        <p:guide orient="horz" pos="9071"/>
        <p:guide orient="horz" pos="9978"/>
        <p:guide orient="horz" pos="10104"/>
        <p:guide orient="horz" pos="12534"/>
        <p:guide orient="horz" pos="13928"/>
        <p:guide orient="horz" pos="27213"/>
        <p:guide pos="9479"/>
        <p:guide orient="horz" pos="13814"/>
        <p:guide orient="horz" pos="6879"/>
        <p:guide orient="horz" pos="9228"/>
        <p:guide pos="9570"/>
        <p:guide pos="14106"/>
        <p:guide/>
        <p:guide pos="19049"/>
        <p:guide pos="9792"/>
        <p:guide orient="horz" pos="27072"/>
        <p:guide orient="horz" pos="269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3D5AC-2710-4F16-88C6-6198256876E7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27263" y="1241425"/>
            <a:ext cx="23431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FEF24-861E-4202-9F1D-FF4F8B4A8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856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92949" rtl="0" eaLnBrk="1" latinLnBrk="1" hangingPunct="1">
      <a:defRPr sz="5503" kern="1200">
        <a:solidFill>
          <a:schemeClr val="tx1"/>
        </a:solidFill>
        <a:latin typeface="+mn-lt"/>
        <a:ea typeface="+mn-ea"/>
        <a:cs typeface="+mn-cs"/>
      </a:defRPr>
    </a:lvl1pPr>
    <a:lvl2pPr marL="2096475" algn="l" defTabSz="4192949" rtl="0" eaLnBrk="1" latinLnBrk="1" hangingPunct="1">
      <a:defRPr sz="5503" kern="1200">
        <a:solidFill>
          <a:schemeClr val="tx1"/>
        </a:solidFill>
        <a:latin typeface="+mn-lt"/>
        <a:ea typeface="+mn-ea"/>
        <a:cs typeface="+mn-cs"/>
      </a:defRPr>
    </a:lvl2pPr>
    <a:lvl3pPr marL="4192949" algn="l" defTabSz="4192949" rtl="0" eaLnBrk="1" latinLnBrk="1" hangingPunct="1">
      <a:defRPr sz="5503" kern="1200">
        <a:solidFill>
          <a:schemeClr val="tx1"/>
        </a:solidFill>
        <a:latin typeface="+mn-lt"/>
        <a:ea typeface="+mn-ea"/>
        <a:cs typeface="+mn-cs"/>
      </a:defRPr>
    </a:lvl3pPr>
    <a:lvl4pPr marL="6289424" algn="l" defTabSz="4192949" rtl="0" eaLnBrk="1" latinLnBrk="1" hangingPunct="1">
      <a:defRPr sz="5503" kern="1200">
        <a:solidFill>
          <a:schemeClr val="tx1"/>
        </a:solidFill>
        <a:latin typeface="+mn-lt"/>
        <a:ea typeface="+mn-ea"/>
        <a:cs typeface="+mn-cs"/>
      </a:defRPr>
    </a:lvl4pPr>
    <a:lvl5pPr marL="8385899" algn="l" defTabSz="4192949" rtl="0" eaLnBrk="1" latinLnBrk="1" hangingPunct="1">
      <a:defRPr sz="5503" kern="1200">
        <a:solidFill>
          <a:schemeClr val="tx1"/>
        </a:solidFill>
        <a:latin typeface="+mn-lt"/>
        <a:ea typeface="+mn-ea"/>
        <a:cs typeface="+mn-cs"/>
      </a:defRPr>
    </a:lvl5pPr>
    <a:lvl6pPr marL="10482378" algn="l" defTabSz="4192949" rtl="0" eaLnBrk="1" latinLnBrk="1" hangingPunct="1">
      <a:defRPr sz="5503" kern="1200">
        <a:solidFill>
          <a:schemeClr val="tx1"/>
        </a:solidFill>
        <a:latin typeface="+mn-lt"/>
        <a:ea typeface="+mn-ea"/>
        <a:cs typeface="+mn-cs"/>
      </a:defRPr>
    </a:lvl6pPr>
    <a:lvl7pPr marL="12578852" algn="l" defTabSz="4192949" rtl="0" eaLnBrk="1" latinLnBrk="1" hangingPunct="1">
      <a:defRPr sz="5503" kern="1200">
        <a:solidFill>
          <a:schemeClr val="tx1"/>
        </a:solidFill>
        <a:latin typeface="+mn-lt"/>
        <a:ea typeface="+mn-ea"/>
        <a:cs typeface="+mn-cs"/>
      </a:defRPr>
    </a:lvl7pPr>
    <a:lvl8pPr marL="14675327" algn="l" defTabSz="4192949" rtl="0" eaLnBrk="1" latinLnBrk="1" hangingPunct="1">
      <a:defRPr sz="5503" kern="1200">
        <a:solidFill>
          <a:schemeClr val="tx1"/>
        </a:solidFill>
        <a:latin typeface="+mn-lt"/>
        <a:ea typeface="+mn-ea"/>
        <a:cs typeface="+mn-cs"/>
      </a:defRPr>
    </a:lvl8pPr>
    <a:lvl9pPr marL="16771802" algn="l" defTabSz="4192949" rtl="0" eaLnBrk="1" latinLnBrk="1" hangingPunct="1">
      <a:defRPr sz="55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27263" y="1241425"/>
            <a:ext cx="23431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FEF24-861E-4202-9F1D-FF4F8B4A8BB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538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68022" y="13420216"/>
            <a:ext cx="25704245" cy="926013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36043" y="24480362"/>
            <a:ext cx="21168202" cy="110401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160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320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048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064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080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096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11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128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110D-FB7B-436B-BE39-85198A496AA6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A399-F41E-46F6-9216-22898228E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73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110D-FB7B-436B-BE39-85198A496AA6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A399-F41E-46F6-9216-22898228E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8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1924209" y="1730045"/>
            <a:ext cx="6804065" cy="3686054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12014" y="1730045"/>
            <a:ext cx="19908190" cy="3686054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110D-FB7B-436B-BE39-85198A496AA6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A399-F41E-46F6-9216-22898228E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43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110D-FB7B-436B-BE39-85198A496AA6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A399-F41E-46F6-9216-22898228E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48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8775" y="27760411"/>
            <a:ext cx="25704245" cy="8580127"/>
          </a:xfrm>
        </p:spPr>
        <p:txBody>
          <a:bodyPr anchor="t"/>
          <a:lstStyle>
            <a:lvl1pPr algn="l">
              <a:defRPr sz="17638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388775" y="18310288"/>
            <a:ext cx="25704245" cy="9450135"/>
          </a:xfrm>
        </p:spPr>
        <p:txBody>
          <a:bodyPr anchor="b"/>
          <a:lstStyle>
            <a:lvl1pPr marL="0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1pPr>
            <a:lvl2pPr marL="2016023" indent="0">
              <a:buNone/>
              <a:defRPr sz="7937">
                <a:solidFill>
                  <a:schemeClr val="tx1">
                    <a:tint val="75000"/>
                  </a:schemeClr>
                </a:solidFill>
              </a:defRPr>
            </a:lvl2pPr>
            <a:lvl3pPr marL="4032047" indent="0">
              <a:buNone/>
              <a:defRPr sz="7055">
                <a:solidFill>
                  <a:schemeClr val="tx1">
                    <a:tint val="75000"/>
                  </a:schemeClr>
                </a:solidFill>
              </a:defRPr>
            </a:lvl3pPr>
            <a:lvl4pPr marL="6048070" indent="0">
              <a:buNone/>
              <a:defRPr sz="6173">
                <a:solidFill>
                  <a:schemeClr val="tx1">
                    <a:tint val="75000"/>
                  </a:schemeClr>
                </a:solidFill>
              </a:defRPr>
            </a:lvl4pPr>
            <a:lvl5pPr marL="8064094" indent="0">
              <a:buNone/>
              <a:defRPr sz="6173">
                <a:solidFill>
                  <a:schemeClr val="tx1">
                    <a:tint val="75000"/>
                  </a:schemeClr>
                </a:solidFill>
              </a:defRPr>
            </a:lvl5pPr>
            <a:lvl6pPr marL="10080117" indent="0">
              <a:buNone/>
              <a:defRPr sz="6173">
                <a:solidFill>
                  <a:schemeClr val="tx1">
                    <a:tint val="75000"/>
                  </a:schemeClr>
                </a:solidFill>
              </a:defRPr>
            </a:lvl6pPr>
            <a:lvl7pPr marL="12096140" indent="0">
              <a:buNone/>
              <a:defRPr sz="6173">
                <a:solidFill>
                  <a:schemeClr val="tx1">
                    <a:tint val="75000"/>
                  </a:schemeClr>
                </a:solidFill>
              </a:defRPr>
            </a:lvl7pPr>
            <a:lvl8pPr marL="14112164" indent="0">
              <a:buNone/>
              <a:defRPr sz="6173">
                <a:solidFill>
                  <a:schemeClr val="tx1">
                    <a:tint val="75000"/>
                  </a:schemeClr>
                </a:solidFill>
              </a:defRPr>
            </a:lvl8pPr>
            <a:lvl9pPr marL="16128187" indent="0">
              <a:buNone/>
              <a:defRPr sz="6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110D-FB7B-436B-BE39-85198A496AA6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A399-F41E-46F6-9216-22898228E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71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12014" y="10080165"/>
            <a:ext cx="13356127" cy="28510423"/>
          </a:xfrm>
        </p:spPr>
        <p:txBody>
          <a:bodyPr/>
          <a:lstStyle>
            <a:lvl1pPr>
              <a:defRPr sz="12347"/>
            </a:lvl1pPr>
            <a:lvl2pPr>
              <a:defRPr sz="10583"/>
            </a:lvl2pPr>
            <a:lvl3pPr>
              <a:defRPr sz="8819"/>
            </a:lvl3pPr>
            <a:lvl4pPr>
              <a:defRPr sz="7937"/>
            </a:lvl4pPr>
            <a:lvl5pPr>
              <a:defRPr sz="7937"/>
            </a:lvl5pPr>
            <a:lvl6pPr>
              <a:defRPr sz="7937"/>
            </a:lvl6pPr>
            <a:lvl7pPr>
              <a:defRPr sz="7937"/>
            </a:lvl7pPr>
            <a:lvl8pPr>
              <a:defRPr sz="7937"/>
            </a:lvl8pPr>
            <a:lvl9pPr>
              <a:defRPr sz="793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372147" y="10080165"/>
            <a:ext cx="13356127" cy="28510423"/>
          </a:xfrm>
        </p:spPr>
        <p:txBody>
          <a:bodyPr/>
          <a:lstStyle>
            <a:lvl1pPr>
              <a:defRPr sz="12347"/>
            </a:lvl1pPr>
            <a:lvl2pPr>
              <a:defRPr sz="10583"/>
            </a:lvl2pPr>
            <a:lvl3pPr>
              <a:defRPr sz="8819"/>
            </a:lvl3pPr>
            <a:lvl4pPr>
              <a:defRPr sz="7937"/>
            </a:lvl4pPr>
            <a:lvl5pPr>
              <a:defRPr sz="7937"/>
            </a:lvl5pPr>
            <a:lvl6pPr>
              <a:defRPr sz="7937"/>
            </a:lvl6pPr>
            <a:lvl7pPr>
              <a:defRPr sz="7937"/>
            </a:lvl7pPr>
            <a:lvl8pPr>
              <a:defRPr sz="7937"/>
            </a:lvl8pPr>
            <a:lvl9pPr>
              <a:defRPr sz="793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110D-FB7B-436B-BE39-85198A496AA6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A399-F41E-46F6-9216-22898228E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99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2025" y="9670145"/>
            <a:ext cx="13361379" cy="4030056"/>
          </a:xfrm>
        </p:spPr>
        <p:txBody>
          <a:bodyPr anchor="b"/>
          <a:lstStyle>
            <a:lvl1pPr marL="0" indent="0">
              <a:buNone/>
              <a:defRPr sz="10583" b="1"/>
            </a:lvl1pPr>
            <a:lvl2pPr marL="2016023" indent="0">
              <a:buNone/>
              <a:defRPr sz="8819" b="1"/>
            </a:lvl2pPr>
            <a:lvl3pPr marL="4032047" indent="0">
              <a:buNone/>
              <a:defRPr sz="7937" b="1"/>
            </a:lvl3pPr>
            <a:lvl4pPr marL="6048070" indent="0">
              <a:buNone/>
              <a:defRPr sz="7055" b="1"/>
            </a:lvl4pPr>
            <a:lvl5pPr marL="8064094" indent="0">
              <a:buNone/>
              <a:defRPr sz="7055" b="1"/>
            </a:lvl5pPr>
            <a:lvl6pPr marL="10080117" indent="0">
              <a:buNone/>
              <a:defRPr sz="7055" b="1"/>
            </a:lvl6pPr>
            <a:lvl7pPr marL="12096140" indent="0">
              <a:buNone/>
              <a:defRPr sz="7055" b="1"/>
            </a:lvl7pPr>
            <a:lvl8pPr marL="14112164" indent="0">
              <a:buNone/>
              <a:defRPr sz="7055" b="1"/>
            </a:lvl8pPr>
            <a:lvl9pPr marL="16128187" indent="0">
              <a:buNone/>
              <a:defRPr sz="705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12025" y="13700201"/>
            <a:ext cx="13361379" cy="24890371"/>
          </a:xfrm>
        </p:spPr>
        <p:txBody>
          <a:bodyPr/>
          <a:lstStyle>
            <a:lvl1pPr>
              <a:defRPr sz="10583"/>
            </a:lvl1pPr>
            <a:lvl2pPr>
              <a:defRPr sz="8819"/>
            </a:lvl2pPr>
            <a:lvl3pPr>
              <a:defRPr sz="7937"/>
            </a:lvl3pPr>
            <a:lvl4pPr>
              <a:defRPr sz="7055"/>
            </a:lvl4pPr>
            <a:lvl5pPr>
              <a:defRPr sz="7055"/>
            </a:lvl5pPr>
            <a:lvl6pPr>
              <a:defRPr sz="7055"/>
            </a:lvl6pPr>
            <a:lvl7pPr>
              <a:defRPr sz="7055"/>
            </a:lvl7pPr>
            <a:lvl8pPr>
              <a:defRPr sz="7055"/>
            </a:lvl8pPr>
            <a:lvl9pPr>
              <a:defRPr sz="705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5361654" y="9670145"/>
            <a:ext cx="13366626" cy="4030056"/>
          </a:xfrm>
        </p:spPr>
        <p:txBody>
          <a:bodyPr anchor="b"/>
          <a:lstStyle>
            <a:lvl1pPr marL="0" indent="0">
              <a:buNone/>
              <a:defRPr sz="10583" b="1"/>
            </a:lvl1pPr>
            <a:lvl2pPr marL="2016023" indent="0">
              <a:buNone/>
              <a:defRPr sz="8819" b="1"/>
            </a:lvl2pPr>
            <a:lvl3pPr marL="4032047" indent="0">
              <a:buNone/>
              <a:defRPr sz="7937" b="1"/>
            </a:lvl3pPr>
            <a:lvl4pPr marL="6048070" indent="0">
              <a:buNone/>
              <a:defRPr sz="7055" b="1"/>
            </a:lvl4pPr>
            <a:lvl5pPr marL="8064094" indent="0">
              <a:buNone/>
              <a:defRPr sz="7055" b="1"/>
            </a:lvl5pPr>
            <a:lvl6pPr marL="10080117" indent="0">
              <a:buNone/>
              <a:defRPr sz="7055" b="1"/>
            </a:lvl6pPr>
            <a:lvl7pPr marL="12096140" indent="0">
              <a:buNone/>
              <a:defRPr sz="7055" b="1"/>
            </a:lvl7pPr>
            <a:lvl8pPr marL="14112164" indent="0">
              <a:buNone/>
              <a:defRPr sz="7055" b="1"/>
            </a:lvl8pPr>
            <a:lvl9pPr marL="16128187" indent="0">
              <a:buNone/>
              <a:defRPr sz="705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5361654" y="13700201"/>
            <a:ext cx="13366626" cy="24890371"/>
          </a:xfrm>
        </p:spPr>
        <p:txBody>
          <a:bodyPr/>
          <a:lstStyle>
            <a:lvl1pPr>
              <a:defRPr sz="10583"/>
            </a:lvl1pPr>
            <a:lvl2pPr>
              <a:defRPr sz="8819"/>
            </a:lvl2pPr>
            <a:lvl3pPr>
              <a:defRPr sz="7937"/>
            </a:lvl3pPr>
            <a:lvl4pPr>
              <a:defRPr sz="7055"/>
            </a:lvl4pPr>
            <a:lvl5pPr>
              <a:defRPr sz="7055"/>
            </a:lvl5pPr>
            <a:lvl6pPr>
              <a:defRPr sz="7055"/>
            </a:lvl6pPr>
            <a:lvl7pPr>
              <a:defRPr sz="7055"/>
            </a:lvl7pPr>
            <a:lvl8pPr>
              <a:defRPr sz="7055"/>
            </a:lvl8pPr>
            <a:lvl9pPr>
              <a:defRPr sz="705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110D-FB7B-436B-BE39-85198A496AA6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A399-F41E-46F6-9216-22898228E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71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110D-FB7B-436B-BE39-85198A496AA6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A399-F41E-46F6-9216-22898228E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3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110D-FB7B-436B-BE39-85198A496AA6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A399-F41E-46F6-9216-22898228E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61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2016" y="1720027"/>
            <a:ext cx="9948848" cy="7320108"/>
          </a:xfrm>
        </p:spPr>
        <p:txBody>
          <a:bodyPr anchor="b"/>
          <a:lstStyle>
            <a:lvl1pPr algn="l">
              <a:defRPr sz="8819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23122" y="1720039"/>
            <a:ext cx="16905163" cy="36870549"/>
          </a:xfrm>
        </p:spPr>
        <p:txBody>
          <a:bodyPr/>
          <a:lstStyle>
            <a:lvl1pPr>
              <a:defRPr sz="14110"/>
            </a:lvl1pPr>
            <a:lvl2pPr>
              <a:defRPr sz="12347"/>
            </a:lvl2pPr>
            <a:lvl3pPr>
              <a:defRPr sz="10583"/>
            </a:lvl3pPr>
            <a:lvl4pPr>
              <a:defRPr sz="8819"/>
            </a:lvl4pPr>
            <a:lvl5pPr>
              <a:defRPr sz="8819"/>
            </a:lvl5pPr>
            <a:lvl6pPr>
              <a:defRPr sz="8819"/>
            </a:lvl6pPr>
            <a:lvl7pPr>
              <a:defRPr sz="8819"/>
            </a:lvl7pPr>
            <a:lvl8pPr>
              <a:defRPr sz="8819"/>
            </a:lvl8pPr>
            <a:lvl9pPr>
              <a:defRPr sz="881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12016" y="9040147"/>
            <a:ext cx="9948848" cy="29550441"/>
          </a:xfrm>
        </p:spPr>
        <p:txBody>
          <a:bodyPr/>
          <a:lstStyle>
            <a:lvl1pPr marL="0" indent="0">
              <a:buNone/>
              <a:defRPr sz="6173"/>
            </a:lvl1pPr>
            <a:lvl2pPr marL="2016023" indent="0">
              <a:buNone/>
              <a:defRPr sz="5291"/>
            </a:lvl2pPr>
            <a:lvl3pPr marL="4032047" indent="0">
              <a:buNone/>
              <a:defRPr sz="4410"/>
            </a:lvl3pPr>
            <a:lvl4pPr marL="6048070" indent="0">
              <a:buNone/>
              <a:defRPr sz="3969"/>
            </a:lvl4pPr>
            <a:lvl5pPr marL="8064094" indent="0">
              <a:buNone/>
              <a:defRPr sz="3969"/>
            </a:lvl5pPr>
            <a:lvl6pPr marL="10080117" indent="0">
              <a:buNone/>
              <a:defRPr sz="3969"/>
            </a:lvl6pPr>
            <a:lvl7pPr marL="12096140" indent="0">
              <a:buNone/>
              <a:defRPr sz="3969"/>
            </a:lvl7pPr>
            <a:lvl8pPr marL="14112164" indent="0">
              <a:buNone/>
              <a:defRPr sz="3969"/>
            </a:lvl8pPr>
            <a:lvl9pPr marL="16128187" indent="0">
              <a:buNone/>
              <a:defRPr sz="396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110D-FB7B-436B-BE39-85198A496AA6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A399-F41E-46F6-9216-22898228E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58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27308" y="30240459"/>
            <a:ext cx="18144173" cy="3570057"/>
          </a:xfrm>
        </p:spPr>
        <p:txBody>
          <a:bodyPr anchor="b"/>
          <a:lstStyle>
            <a:lvl1pPr algn="l">
              <a:defRPr sz="8819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927308" y="3860055"/>
            <a:ext cx="18144173" cy="25920383"/>
          </a:xfrm>
        </p:spPr>
        <p:txBody>
          <a:bodyPr/>
          <a:lstStyle>
            <a:lvl1pPr marL="0" indent="0">
              <a:buNone/>
              <a:defRPr sz="14110"/>
            </a:lvl1pPr>
            <a:lvl2pPr marL="2016023" indent="0">
              <a:buNone/>
              <a:defRPr sz="12347"/>
            </a:lvl2pPr>
            <a:lvl3pPr marL="4032047" indent="0">
              <a:buNone/>
              <a:defRPr sz="10583"/>
            </a:lvl3pPr>
            <a:lvl4pPr marL="6048070" indent="0">
              <a:buNone/>
              <a:defRPr sz="8819"/>
            </a:lvl4pPr>
            <a:lvl5pPr marL="8064094" indent="0">
              <a:buNone/>
              <a:defRPr sz="8819"/>
            </a:lvl5pPr>
            <a:lvl6pPr marL="10080117" indent="0">
              <a:buNone/>
              <a:defRPr sz="8819"/>
            </a:lvl6pPr>
            <a:lvl7pPr marL="12096140" indent="0">
              <a:buNone/>
              <a:defRPr sz="8819"/>
            </a:lvl7pPr>
            <a:lvl8pPr marL="14112164" indent="0">
              <a:buNone/>
              <a:defRPr sz="8819"/>
            </a:lvl8pPr>
            <a:lvl9pPr marL="16128187" indent="0">
              <a:buNone/>
              <a:defRPr sz="8819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927308" y="33810506"/>
            <a:ext cx="18144173" cy="5070070"/>
          </a:xfrm>
        </p:spPr>
        <p:txBody>
          <a:bodyPr/>
          <a:lstStyle>
            <a:lvl1pPr marL="0" indent="0">
              <a:buNone/>
              <a:defRPr sz="6173"/>
            </a:lvl1pPr>
            <a:lvl2pPr marL="2016023" indent="0">
              <a:buNone/>
              <a:defRPr sz="5291"/>
            </a:lvl2pPr>
            <a:lvl3pPr marL="4032047" indent="0">
              <a:buNone/>
              <a:defRPr sz="4410"/>
            </a:lvl3pPr>
            <a:lvl4pPr marL="6048070" indent="0">
              <a:buNone/>
              <a:defRPr sz="3969"/>
            </a:lvl4pPr>
            <a:lvl5pPr marL="8064094" indent="0">
              <a:buNone/>
              <a:defRPr sz="3969"/>
            </a:lvl5pPr>
            <a:lvl6pPr marL="10080117" indent="0">
              <a:buNone/>
              <a:defRPr sz="3969"/>
            </a:lvl6pPr>
            <a:lvl7pPr marL="12096140" indent="0">
              <a:buNone/>
              <a:defRPr sz="3969"/>
            </a:lvl7pPr>
            <a:lvl8pPr marL="14112164" indent="0">
              <a:buNone/>
              <a:defRPr sz="3969"/>
            </a:lvl8pPr>
            <a:lvl9pPr marL="16128187" indent="0">
              <a:buNone/>
              <a:defRPr sz="396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110D-FB7B-436B-BE39-85198A496AA6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A399-F41E-46F6-9216-22898228E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02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12015" y="1730029"/>
            <a:ext cx="27216259" cy="720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2015" y="10080165"/>
            <a:ext cx="27216259" cy="28510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512015" y="40040597"/>
            <a:ext cx="7056067" cy="2300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3110D-FB7B-436B-BE39-85198A496AA6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332099" y="40040597"/>
            <a:ext cx="9576091" cy="2300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1672207" y="40040597"/>
            <a:ext cx="7056067" cy="2300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0A399-F41E-46F6-9216-22898228E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48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32047" rtl="0" eaLnBrk="1" latinLnBrk="1" hangingPunct="1">
        <a:spcBef>
          <a:spcPct val="0"/>
        </a:spcBef>
        <a:buNone/>
        <a:defRPr sz="194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2018" indent="-1512018" algn="l" defTabSz="4032047" rtl="0" eaLnBrk="1" latinLnBrk="1" hangingPunct="1">
        <a:spcBef>
          <a:spcPct val="20000"/>
        </a:spcBef>
        <a:buFont typeface="Arial" panose="020B0604020202020204" pitchFamily="34" charset="0"/>
        <a:buChar char="•"/>
        <a:defRPr sz="14110" kern="1200">
          <a:solidFill>
            <a:schemeClr val="tx1"/>
          </a:solidFill>
          <a:latin typeface="+mn-lt"/>
          <a:ea typeface="+mn-ea"/>
          <a:cs typeface="+mn-cs"/>
        </a:defRPr>
      </a:lvl1pPr>
      <a:lvl2pPr marL="3276038" indent="-1260015" algn="l" defTabSz="4032047" rtl="0" eaLnBrk="1" latinLnBrk="1" hangingPunct="1">
        <a:spcBef>
          <a:spcPct val="20000"/>
        </a:spcBef>
        <a:buFont typeface="Arial" panose="020B0604020202020204" pitchFamily="34" charset="0"/>
        <a:buChar char="–"/>
        <a:defRPr sz="12347" kern="1200">
          <a:solidFill>
            <a:schemeClr val="tx1"/>
          </a:solidFill>
          <a:latin typeface="+mn-lt"/>
          <a:ea typeface="+mn-ea"/>
          <a:cs typeface="+mn-cs"/>
        </a:defRPr>
      </a:lvl2pPr>
      <a:lvl3pPr marL="5040059" indent="-1008012" algn="l" defTabSz="4032047" rtl="0" eaLnBrk="1" latinLnBrk="1" hangingPunct="1">
        <a:spcBef>
          <a:spcPct val="20000"/>
        </a:spcBef>
        <a:buFont typeface="Arial" panose="020B0604020202020204" pitchFamily="34" charset="0"/>
        <a:buChar char="•"/>
        <a:defRPr sz="10583" kern="1200">
          <a:solidFill>
            <a:schemeClr val="tx1"/>
          </a:solidFill>
          <a:latin typeface="+mn-lt"/>
          <a:ea typeface="+mn-ea"/>
          <a:cs typeface="+mn-cs"/>
        </a:defRPr>
      </a:lvl3pPr>
      <a:lvl4pPr marL="7056082" indent="-1008012" algn="l" defTabSz="4032047" rtl="0" eaLnBrk="1" latinLnBrk="1" hangingPunct="1">
        <a:spcBef>
          <a:spcPct val="20000"/>
        </a:spcBef>
        <a:buFont typeface="Arial" panose="020B0604020202020204" pitchFamily="34" charset="0"/>
        <a:buChar char="–"/>
        <a:defRPr sz="8819" kern="1200">
          <a:solidFill>
            <a:schemeClr val="tx1"/>
          </a:solidFill>
          <a:latin typeface="+mn-lt"/>
          <a:ea typeface="+mn-ea"/>
          <a:cs typeface="+mn-cs"/>
        </a:defRPr>
      </a:lvl4pPr>
      <a:lvl5pPr marL="9072105" indent="-1008012" algn="l" defTabSz="4032047" rtl="0" eaLnBrk="1" latinLnBrk="1" hangingPunct="1">
        <a:spcBef>
          <a:spcPct val="20000"/>
        </a:spcBef>
        <a:buFont typeface="Arial" panose="020B0604020202020204" pitchFamily="34" charset="0"/>
        <a:buChar char="»"/>
        <a:defRPr sz="8819" kern="1200">
          <a:solidFill>
            <a:schemeClr val="tx1"/>
          </a:solidFill>
          <a:latin typeface="+mn-lt"/>
          <a:ea typeface="+mn-ea"/>
          <a:cs typeface="+mn-cs"/>
        </a:defRPr>
      </a:lvl5pPr>
      <a:lvl6pPr marL="11088129" indent="-1008012" algn="l" defTabSz="4032047" rtl="0" eaLnBrk="1" latinLnBrk="1" hangingPunct="1">
        <a:spcBef>
          <a:spcPct val="2000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6pPr>
      <a:lvl7pPr marL="13104152" indent="-1008012" algn="l" defTabSz="4032047" rtl="0" eaLnBrk="1" latinLnBrk="1" hangingPunct="1">
        <a:spcBef>
          <a:spcPct val="2000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7pPr>
      <a:lvl8pPr marL="15120176" indent="-1008012" algn="l" defTabSz="4032047" rtl="0" eaLnBrk="1" latinLnBrk="1" hangingPunct="1">
        <a:spcBef>
          <a:spcPct val="2000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8pPr>
      <a:lvl9pPr marL="17136199" indent="-1008012" algn="l" defTabSz="4032047" rtl="0" eaLnBrk="1" latinLnBrk="1" hangingPunct="1">
        <a:spcBef>
          <a:spcPct val="2000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032047" rtl="0" eaLnBrk="1" latinLnBrk="1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1pPr>
      <a:lvl2pPr marL="2016023" algn="l" defTabSz="4032047" rtl="0" eaLnBrk="1" latinLnBrk="1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2pPr>
      <a:lvl3pPr marL="4032047" algn="l" defTabSz="4032047" rtl="0" eaLnBrk="1" latinLnBrk="1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3pPr>
      <a:lvl4pPr marL="6048070" algn="l" defTabSz="4032047" rtl="0" eaLnBrk="1" latinLnBrk="1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4pPr>
      <a:lvl5pPr marL="8064094" algn="l" defTabSz="4032047" rtl="0" eaLnBrk="1" latinLnBrk="1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5pPr>
      <a:lvl6pPr marL="10080117" algn="l" defTabSz="4032047" rtl="0" eaLnBrk="1" latinLnBrk="1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6pPr>
      <a:lvl7pPr marL="12096140" algn="l" defTabSz="4032047" rtl="0" eaLnBrk="1" latinLnBrk="1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7pPr>
      <a:lvl8pPr marL="14112164" algn="l" defTabSz="4032047" rtl="0" eaLnBrk="1" latinLnBrk="1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8pPr>
      <a:lvl9pPr marL="16128187" algn="l" defTabSz="4032047" rtl="0" eaLnBrk="1" latinLnBrk="1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사각형 141"/>
          <p:cNvSpPr/>
          <p:nvPr/>
        </p:nvSpPr>
        <p:spPr>
          <a:xfrm>
            <a:off x="16" y="0"/>
            <a:ext cx="30240283" cy="43200638"/>
          </a:xfrm>
          <a:prstGeom prst="rect">
            <a:avLst/>
          </a:prstGeom>
          <a:solidFill>
            <a:srgbClr val="1C437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387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05477" y="5203866"/>
            <a:ext cx="29779223" cy="37847851"/>
          </a:xfrm>
          <a:prstGeom prst="roundRect">
            <a:avLst>
              <a:gd name="adj" fmla="val 8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KoPub돋움체 Bold" panose="00000800000000000000" pitchFamily="2" charset="-127"/>
                <a:cs typeface="Arial" panose="020B0604020202020204" pitchFamily="34" charset="0"/>
              </a:rPr>
              <a:t>데이터 </a:t>
            </a:r>
            <a:r>
              <a:rPr lang="ko-KR" altLang="en-US" sz="1800" b="1" dirty="0" err="1">
                <a:solidFill>
                  <a:schemeClr val="bg1"/>
                </a:solidFill>
                <a:latin typeface="Arial" panose="020B0604020202020204" pitchFamily="34" charset="0"/>
                <a:ea typeface="KoPub돋움체 Bold" panose="00000800000000000000" pitchFamily="2" charset="-127"/>
                <a:cs typeface="Arial" panose="020B0604020202020204" pitchFamily="34" charset="0"/>
              </a:rPr>
              <a:t>전처리</a:t>
            </a:r>
            <a:endParaRPr lang="ko-KR" altLang="en-US" sz="1800" b="1" dirty="0">
              <a:solidFill>
                <a:schemeClr val="bg1"/>
              </a:solidFill>
              <a:latin typeface="Arial" panose="020B0604020202020204" pitchFamily="34" charset="0"/>
              <a:ea typeface="KoPub돋움체 Bold" panose="00000800000000000000" pitchFamily="2" charset="-127"/>
              <a:cs typeface="Arial" panose="020B0604020202020204" pitchFamily="34" charset="0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30511" y="5398519"/>
            <a:ext cx="14617401" cy="1162768"/>
            <a:chOff x="3495193" y="-283106"/>
            <a:chExt cx="15696738" cy="1384109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3495193" y="-279791"/>
              <a:ext cx="15696738" cy="138079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2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173"/>
            </a:p>
          </p:txBody>
        </p:sp>
        <p:sp>
          <p:nvSpPr>
            <p:cNvPr id="65" name="타원 64"/>
            <p:cNvSpPr/>
            <p:nvPr/>
          </p:nvSpPr>
          <p:spPr>
            <a:xfrm>
              <a:off x="3658844" y="-97821"/>
              <a:ext cx="1041815" cy="10418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173" b="1">
                <a:solidFill>
                  <a:srgbClr val="0080B5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495198" y="-283106"/>
              <a:ext cx="15695016" cy="1384106"/>
            </a:xfrm>
            <a:prstGeom prst="rect">
              <a:avLst/>
            </a:prstGeom>
          </p:spPr>
          <p:txBody>
            <a:bodyPr wrap="square" lIns="72000" tIns="36000" rIns="72000" bIns="36000" anchor="ctr">
              <a:noAutofit/>
            </a:bodyPr>
            <a:lstStyle/>
            <a:p>
              <a:pPr algn="ctr"/>
              <a:r>
                <a:rPr lang="ko-KR" altLang="en-US" sz="6600" b="1" dirty="0" err="1">
                  <a:solidFill>
                    <a:schemeClr val="bg1"/>
                  </a:solidFill>
                  <a:latin typeface="Arial" panose="020B0604020202020204" pitchFamily="34" charset="0"/>
                  <a:ea typeface="KoPub돋움체 Bold" panose="00000800000000000000" pitchFamily="2" charset="-127"/>
                  <a:cs typeface="Arial" panose="020B0604020202020204" pitchFamily="34" charset="0"/>
                </a:rPr>
                <a:t>머신러닝</a:t>
              </a:r>
              <a:r>
                <a:rPr lang="ko-KR" altLang="en-US" sz="6600" b="1" dirty="0">
                  <a:solidFill>
                    <a:schemeClr val="bg1"/>
                  </a:solidFill>
                  <a:latin typeface="Arial" panose="020B0604020202020204" pitchFamily="34" charset="0"/>
                  <a:ea typeface="KoPub돋움체 Bold" panose="00000800000000000000" pitchFamily="2" charset="-127"/>
                  <a:cs typeface="Arial" panose="020B0604020202020204" pitchFamily="34" charset="0"/>
                </a:rPr>
                <a:t> 모델 개발 의의</a:t>
              </a: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497297" y="23454418"/>
            <a:ext cx="14500872" cy="1170237"/>
            <a:chOff x="3491124" y="1838220"/>
            <a:chExt cx="15689369" cy="1393000"/>
          </a:xfrm>
        </p:grpSpPr>
        <p:sp>
          <p:nvSpPr>
            <p:cNvPr id="153" name="모서리가 둥근 직사각형 152"/>
            <p:cNvSpPr/>
            <p:nvPr/>
          </p:nvSpPr>
          <p:spPr>
            <a:xfrm>
              <a:off x="3495198" y="1850424"/>
              <a:ext cx="15685295" cy="138079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2">
                    <a:lumMod val="50000"/>
                  </a:schemeClr>
                </a:gs>
                <a:gs pos="50000">
                  <a:schemeClr val="accent1">
                    <a:lumMod val="5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173"/>
            </a:p>
          </p:txBody>
        </p:sp>
        <p:sp>
          <p:nvSpPr>
            <p:cNvPr id="154" name="타원 153"/>
            <p:cNvSpPr/>
            <p:nvPr/>
          </p:nvSpPr>
          <p:spPr>
            <a:xfrm>
              <a:off x="3658844" y="2010492"/>
              <a:ext cx="1041815" cy="10418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173" b="1">
                <a:solidFill>
                  <a:srgbClr val="0080B5"/>
                </a:solidFill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3491124" y="1838220"/>
              <a:ext cx="15687652" cy="1381097"/>
            </a:xfrm>
            <a:prstGeom prst="rect">
              <a:avLst/>
            </a:prstGeom>
          </p:spPr>
          <p:txBody>
            <a:bodyPr wrap="square" lIns="72000" tIns="36000" rIns="72000" bIns="36000" anchor="ctr">
              <a:noAutofit/>
            </a:bodyPr>
            <a:lstStyle/>
            <a:p>
              <a:pPr algn="ctr"/>
              <a:r>
                <a:rPr lang="ko-KR" altLang="en-US" sz="6600" b="1" dirty="0">
                  <a:solidFill>
                    <a:schemeClr val="bg1"/>
                  </a:solidFill>
                  <a:latin typeface="Arial" panose="020B0604020202020204" pitchFamily="34" charset="0"/>
                  <a:ea typeface="KoPub돋움체 Bold" panose="00000800000000000000" pitchFamily="2" charset="-127"/>
                  <a:cs typeface="Arial" panose="020B0604020202020204" pitchFamily="34" charset="0"/>
                </a:rPr>
                <a:t>프로그램 주요 기능</a:t>
              </a:r>
              <a:endParaRPr lang="ko-KR" altLang="en-US" sz="6600" dirty="0">
                <a:solidFill>
                  <a:schemeClr val="bg1"/>
                </a:solidFill>
                <a:latin typeface="Arial" panose="020B0604020202020204" pitchFamily="34" charset="0"/>
                <a:ea typeface="KoPub돋움체 Bold" panose="00000800000000000000" pitchFamily="2" charset="-127"/>
                <a:cs typeface="Arial" panose="020B0604020202020204" pitchFamily="34" charset="0"/>
              </a:endParaRPr>
            </a:p>
          </p:txBody>
        </p:sp>
      </p:grpSp>
      <p:sp>
        <p:nvSpPr>
          <p:cNvPr id="32" name="모서리가 둥근 직사각형 31"/>
          <p:cNvSpPr/>
          <p:nvPr/>
        </p:nvSpPr>
        <p:spPr>
          <a:xfrm>
            <a:off x="502520" y="6694664"/>
            <a:ext cx="14358500" cy="3744415"/>
          </a:xfrm>
          <a:prstGeom prst="roundRect">
            <a:avLst>
              <a:gd name="adj" fmla="val 3188"/>
            </a:avLst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marL="457200" indent="-457200" fontAlgn="base">
              <a:buFont typeface="맑은 고딕" panose="020B0503020000020004" pitchFamily="50" charset="-127"/>
              <a:buChar char="-"/>
            </a:pPr>
            <a:r>
              <a:rPr lang="ko-KR" altLang="en-US" sz="2800" b="1" dirty="0">
                <a:solidFill>
                  <a:schemeClr val="tx1"/>
                </a:solidFill>
              </a:rPr>
              <a:t>엘리베이터의 고장 예측 및 사고 예방 개발 프로그램으로</a:t>
            </a:r>
            <a:r>
              <a:rPr lang="en-US" altLang="ko-KR" sz="2800" b="1" dirty="0">
                <a:solidFill>
                  <a:schemeClr val="tx1"/>
                </a:solidFill>
              </a:rPr>
              <a:t>,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</a:rPr>
              <a:t>건설현장의 리프트</a:t>
            </a:r>
            <a:r>
              <a:rPr lang="en-US" altLang="ko-KR" sz="2800" b="1" dirty="0">
                <a:solidFill>
                  <a:srgbClr val="FF0000"/>
                </a:solidFill>
              </a:rPr>
              <a:t>, </a:t>
            </a:r>
            <a:r>
              <a:rPr lang="ko-KR" altLang="en-US" sz="2800" b="1" dirty="0">
                <a:solidFill>
                  <a:srgbClr val="FF0000"/>
                </a:solidFill>
              </a:rPr>
              <a:t>곤돌라 등 양중기에 접목</a:t>
            </a:r>
            <a:r>
              <a:rPr lang="ko-KR" altLang="en-US" sz="2800" b="1" dirty="0">
                <a:solidFill>
                  <a:schemeClr val="tx1"/>
                </a:solidFill>
              </a:rPr>
              <a:t>하여 안전관리를 보다 편리하고 정밀하게 수행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marL="457200" indent="-457200" fontAlgn="base">
              <a:buFont typeface="맑은 고딕" panose="020B0503020000020004" pitchFamily="50" charset="-127"/>
              <a:buChar char="-"/>
            </a:pPr>
            <a:r>
              <a:rPr lang="en-US" altLang="ko-KR" sz="2800" b="1" dirty="0">
                <a:solidFill>
                  <a:schemeClr val="tx1"/>
                </a:solidFill>
              </a:rPr>
              <a:t>IoT </a:t>
            </a:r>
            <a:r>
              <a:rPr lang="ko-KR" altLang="en-US" sz="2800" b="1" dirty="0">
                <a:solidFill>
                  <a:schemeClr val="tx1"/>
                </a:solidFill>
              </a:rPr>
              <a:t>센서가 한 </a:t>
            </a:r>
            <a:r>
              <a:rPr lang="ko-KR" altLang="en-US" sz="2800" b="1" dirty="0" err="1">
                <a:solidFill>
                  <a:schemeClr val="tx1"/>
                </a:solidFill>
              </a:rPr>
              <a:t>달동안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</a:rPr>
              <a:t>1</a:t>
            </a:r>
            <a:r>
              <a:rPr lang="ko-KR" altLang="en-US" sz="2800" b="1" dirty="0">
                <a:solidFill>
                  <a:schemeClr val="tx1"/>
                </a:solidFill>
              </a:rPr>
              <a:t>분 단위로 </a:t>
            </a:r>
            <a:r>
              <a:rPr lang="ko-KR" altLang="en-US" sz="2800" b="1" dirty="0" err="1">
                <a:solidFill>
                  <a:schemeClr val="tx1"/>
                </a:solidFill>
              </a:rPr>
              <a:t>캡쳐한</a:t>
            </a:r>
            <a:r>
              <a:rPr lang="ko-KR" altLang="en-US" sz="2800" b="1" dirty="0">
                <a:solidFill>
                  <a:schemeClr val="tx1"/>
                </a:solidFill>
              </a:rPr>
              <a:t> 데이터를 분석해 실시간 모니터링을 통한 엘리베이터의 </a:t>
            </a:r>
            <a:r>
              <a:rPr lang="ko-KR" altLang="en-US" sz="2800" b="1" dirty="0">
                <a:solidFill>
                  <a:srgbClr val="FF0000"/>
                </a:solidFill>
              </a:rPr>
              <a:t>잠재적인 고장 가능성 및 고장 유무 예측 가능 모델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 fontAlgn="base">
              <a:buFont typeface="맑은 고딕" panose="020B0503020000020004" pitchFamily="50" charset="-127"/>
              <a:buChar char="-"/>
            </a:pPr>
            <a:r>
              <a:rPr lang="ko-KR" altLang="en-US" sz="2800" b="1" dirty="0">
                <a:solidFill>
                  <a:schemeClr val="tx1"/>
                </a:solidFill>
              </a:rPr>
              <a:t>주요 기능으로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실시간 모니터링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데이터 분석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사고 예방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작업 기록 관리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맞춤형 알림을 통해 승강 장비의 작동 패턴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이상 징후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고장 전조 등 식별 가능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marL="457200" indent="-457200" fontAlgn="base">
              <a:buFont typeface="맑은 고딕" panose="020B0503020000020004" pitchFamily="50" charset="-127"/>
              <a:buChar char="-"/>
            </a:pPr>
            <a:r>
              <a:rPr lang="ko-KR" altLang="en-US" sz="2800" b="1" dirty="0">
                <a:solidFill>
                  <a:schemeClr val="tx1"/>
                </a:solidFill>
              </a:rPr>
              <a:t>적절한 유지보수 시점 결정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승강 장비의 안전성 확보 및 </a:t>
            </a:r>
            <a:r>
              <a:rPr lang="ko-KR" altLang="en-US" sz="2800" b="1" dirty="0">
                <a:solidFill>
                  <a:srgbClr val="FF0000"/>
                </a:solidFill>
              </a:rPr>
              <a:t>안전관리 효율성과 정확성</a:t>
            </a:r>
            <a:r>
              <a:rPr lang="ko-KR" altLang="en-US" sz="2800" b="1" dirty="0">
                <a:solidFill>
                  <a:schemeClr val="tx1"/>
                </a:solidFill>
              </a:rPr>
              <a:t> 기대 가능 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9C60752-5F5F-4EE5-9EC4-9DCBB2058C2F}"/>
              </a:ext>
            </a:extLst>
          </p:cNvPr>
          <p:cNvSpPr/>
          <p:nvPr/>
        </p:nvSpPr>
        <p:spPr>
          <a:xfrm>
            <a:off x="722215" y="15732801"/>
            <a:ext cx="28950287" cy="4623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 rtlCol="0" anchor="t"/>
          <a:lstStyle/>
          <a:p>
            <a:endParaRPr lang="en-US" altLang="ko-KR" sz="5291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38084" y="2302175"/>
            <a:ext cx="302402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72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이지 리프트</a:t>
            </a:r>
            <a:r>
              <a:rPr lang="en-US" altLang="ko-KR" sz="72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en-US" altLang="ko-KR" sz="7200" b="1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easy_lift</a:t>
            </a:r>
            <a:r>
              <a:rPr lang="en-US" altLang="ko-KR" sz="72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72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251BC8C-FEEB-4959-AE75-CC4B19A59CA6}"/>
              </a:ext>
            </a:extLst>
          </p:cNvPr>
          <p:cNvSpPr/>
          <p:nvPr/>
        </p:nvSpPr>
        <p:spPr>
          <a:xfrm>
            <a:off x="45409" y="3836990"/>
            <a:ext cx="3024028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강수경</a:t>
            </a:r>
            <a:r>
              <a:rPr lang="en-US" altLang="ko-KR" sz="44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44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이지우</a:t>
            </a:r>
            <a:r>
              <a:rPr lang="en-US" altLang="ko-KR" sz="44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44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전승현</a:t>
            </a:r>
            <a:r>
              <a:rPr lang="en-US" altLang="ko-KR" sz="44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44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최아진</a:t>
            </a:r>
            <a:endParaRPr lang="ko-KR" altLang="en-US" sz="4400" b="1" baseline="30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65919FD-A119-4874-BCF5-AE7F62A26CAC}"/>
              </a:ext>
            </a:extLst>
          </p:cNvPr>
          <p:cNvCxnSpPr>
            <a:cxnSpLocks/>
          </p:cNvCxnSpPr>
          <p:nvPr/>
        </p:nvCxnSpPr>
        <p:spPr>
          <a:xfrm>
            <a:off x="1898273" y="3598319"/>
            <a:ext cx="2632732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81AD295-56E9-4BFF-9EBC-863C1B092829}"/>
              </a:ext>
            </a:extLst>
          </p:cNvPr>
          <p:cNvSpPr/>
          <p:nvPr/>
        </p:nvSpPr>
        <p:spPr>
          <a:xfrm>
            <a:off x="45409" y="4755671"/>
            <a:ext cx="30240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/>
            <a:r>
              <a:rPr lang="en-US" altLang="ko-KR" sz="3600" baseline="30000" dirty="0">
                <a:solidFill>
                  <a:schemeClr val="bg1"/>
                </a:solidFill>
                <a:latin typeface="KoPub돋움체"/>
              </a:rPr>
              <a:t> 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0868A99-8C02-46B4-BD5A-CB8FE4DC4A1A}"/>
              </a:ext>
            </a:extLst>
          </p:cNvPr>
          <p:cNvGrpSpPr/>
          <p:nvPr/>
        </p:nvGrpSpPr>
        <p:grpSpPr>
          <a:xfrm>
            <a:off x="430511" y="10583095"/>
            <a:ext cx="14598807" cy="1220873"/>
            <a:chOff x="3495203" y="-1650659"/>
            <a:chExt cx="15705911" cy="1453276"/>
          </a:xfrm>
        </p:grpSpPr>
        <p:sp>
          <p:nvSpPr>
            <p:cNvPr id="49" name="모서리가 둥근 직사각형 148">
              <a:extLst>
                <a:ext uri="{FF2B5EF4-FFF2-40B4-BE49-F238E27FC236}">
                  <a16:creationId xmlns:a16="http://schemas.microsoft.com/office/drawing/2014/main" id="{EEDB7446-D568-4097-87FD-957F3252F8FA}"/>
                </a:ext>
              </a:extLst>
            </p:cNvPr>
            <p:cNvSpPr/>
            <p:nvPr/>
          </p:nvSpPr>
          <p:spPr>
            <a:xfrm>
              <a:off x="3495203" y="-1578180"/>
              <a:ext cx="15705911" cy="138079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2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173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2F77876D-C45B-409E-8DF2-9E2F01A000AE}"/>
                </a:ext>
              </a:extLst>
            </p:cNvPr>
            <p:cNvSpPr/>
            <p:nvPr/>
          </p:nvSpPr>
          <p:spPr>
            <a:xfrm>
              <a:off x="3658845" y="-1362874"/>
              <a:ext cx="1041816" cy="10418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173" b="1">
                <a:solidFill>
                  <a:srgbClr val="0080B5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5B985CA-5976-4CB0-B54D-38C070D8591A}"/>
                </a:ext>
              </a:extLst>
            </p:cNvPr>
            <p:cNvSpPr/>
            <p:nvPr/>
          </p:nvSpPr>
          <p:spPr>
            <a:xfrm>
              <a:off x="3522321" y="-1650659"/>
              <a:ext cx="15678793" cy="1442415"/>
            </a:xfrm>
            <a:prstGeom prst="rect">
              <a:avLst/>
            </a:prstGeom>
          </p:spPr>
          <p:txBody>
            <a:bodyPr wrap="square" lIns="72000" tIns="36000" rIns="72000" bIns="36000" anchor="ctr">
              <a:noAutofit/>
            </a:bodyPr>
            <a:lstStyle/>
            <a:p>
              <a:pPr algn="ctr"/>
              <a:r>
                <a:rPr lang="ko-KR" altLang="en-US" sz="6600" b="1" dirty="0">
                  <a:solidFill>
                    <a:schemeClr val="bg1"/>
                  </a:solidFill>
                  <a:latin typeface="Arial" panose="020B0604020202020204" pitchFamily="34" charset="0"/>
                  <a:ea typeface="KoPub돋움체 Bold" panose="00000800000000000000" pitchFamily="2" charset="-127"/>
                  <a:cs typeface="Arial" panose="020B0604020202020204" pitchFamily="34" charset="0"/>
                </a:rPr>
                <a:t>개발 배경</a:t>
              </a:r>
            </a:p>
          </p:txBody>
        </p:sp>
      </p:grpSp>
      <p:sp>
        <p:nvSpPr>
          <p:cNvPr id="170" name="모서리가 둥근 직사각형 169"/>
          <p:cNvSpPr/>
          <p:nvPr/>
        </p:nvSpPr>
        <p:spPr>
          <a:xfrm>
            <a:off x="533400" y="24768671"/>
            <a:ext cx="14327620" cy="7021177"/>
          </a:xfrm>
          <a:prstGeom prst="roundRect">
            <a:avLst>
              <a:gd name="adj" fmla="val 1871"/>
            </a:avLst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387"/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504844" y="11951247"/>
            <a:ext cx="14356176" cy="11277924"/>
          </a:xfrm>
          <a:prstGeom prst="roundRect">
            <a:avLst>
              <a:gd name="adj" fmla="val 2091"/>
            </a:avLst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8742" tIns="158742" rIns="158742" bIns="158742" rtlCol="0" anchor="ctr"/>
          <a:lstStyle/>
          <a:p>
            <a:endParaRPr lang="en-US" altLang="ko-KR" sz="3969" spc="-132">
              <a:solidFill>
                <a:prstClr val="black"/>
              </a:solidFill>
              <a:latin typeface="Arial" panose="020B0604020202020204" pitchFamily="34" charset="0"/>
              <a:ea typeface="KoPub돋움체 Bold" panose="00000800000000000000"/>
            </a:endParaRPr>
          </a:p>
        </p:txBody>
      </p: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83B81C76-BCFB-4A51-B738-613355EEB50A}"/>
              </a:ext>
            </a:extLst>
          </p:cNvPr>
          <p:cNvGrpSpPr/>
          <p:nvPr/>
        </p:nvGrpSpPr>
        <p:grpSpPr>
          <a:xfrm>
            <a:off x="480420" y="31950563"/>
            <a:ext cx="14516162" cy="1162764"/>
            <a:chOff x="3487138" y="1832629"/>
            <a:chExt cx="15692104" cy="1398589"/>
          </a:xfrm>
        </p:grpSpPr>
        <p:sp>
          <p:nvSpPr>
            <p:cNvPr id="238" name="모서리가 둥근 직사각형 152">
              <a:extLst>
                <a:ext uri="{FF2B5EF4-FFF2-40B4-BE49-F238E27FC236}">
                  <a16:creationId xmlns:a16="http://schemas.microsoft.com/office/drawing/2014/main" id="{C6A2CDA9-2AE8-4D77-A24C-A8DDC90DA4AF}"/>
                </a:ext>
              </a:extLst>
            </p:cNvPr>
            <p:cNvSpPr/>
            <p:nvPr/>
          </p:nvSpPr>
          <p:spPr>
            <a:xfrm>
              <a:off x="3495198" y="1850424"/>
              <a:ext cx="15684043" cy="138079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2">
                    <a:lumMod val="50000"/>
                  </a:schemeClr>
                </a:gs>
                <a:gs pos="50000">
                  <a:schemeClr val="accent1">
                    <a:lumMod val="5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173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C3661D05-51E8-426F-94E1-C83DC025D7D3}"/>
                </a:ext>
              </a:extLst>
            </p:cNvPr>
            <p:cNvSpPr/>
            <p:nvPr/>
          </p:nvSpPr>
          <p:spPr>
            <a:xfrm>
              <a:off x="3658844" y="2040727"/>
              <a:ext cx="1041815" cy="10418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173" b="1">
                <a:solidFill>
                  <a:srgbClr val="0080B5"/>
                </a:solidFill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43E007EB-B47B-496A-898B-A62225536CA5}"/>
                </a:ext>
              </a:extLst>
            </p:cNvPr>
            <p:cNvSpPr/>
            <p:nvPr/>
          </p:nvSpPr>
          <p:spPr>
            <a:xfrm>
              <a:off x="3487138" y="1832629"/>
              <a:ext cx="15692104" cy="1395082"/>
            </a:xfrm>
            <a:prstGeom prst="rect">
              <a:avLst/>
            </a:prstGeom>
          </p:spPr>
          <p:txBody>
            <a:bodyPr wrap="square" lIns="72000" tIns="36000" rIns="72000" bIns="36000" anchor="ctr">
              <a:noAutofit/>
            </a:bodyPr>
            <a:lstStyle/>
            <a:p>
              <a:pPr algn="ctr"/>
              <a:r>
                <a:rPr lang="ko-KR" altLang="en-US" sz="6600" b="1" dirty="0">
                  <a:solidFill>
                    <a:schemeClr val="bg1"/>
                  </a:solidFill>
                  <a:latin typeface="Arial" panose="020B0604020202020204" pitchFamily="34" charset="0"/>
                  <a:ea typeface="KoPub돋움체 Bold" panose="00000800000000000000" pitchFamily="2" charset="-127"/>
                  <a:cs typeface="Arial" panose="020B0604020202020204" pitchFamily="34" charset="0"/>
                </a:rPr>
                <a:t>개발 내용</a:t>
              </a:r>
              <a:endParaRPr lang="ko-KR" altLang="en-US" sz="6600" dirty="0">
                <a:solidFill>
                  <a:schemeClr val="bg1"/>
                </a:solidFill>
                <a:latin typeface="Arial" panose="020B0604020202020204" pitchFamily="34" charset="0"/>
                <a:ea typeface="KoPub돋움체 Bold" panose="00000800000000000000" pitchFamily="2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3" name="모서리가 둥근 직사각형 172"/>
          <p:cNvSpPr/>
          <p:nvPr/>
        </p:nvSpPr>
        <p:spPr>
          <a:xfrm>
            <a:off x="15210971" y="5476603"/>
            <a:ext cx="14601948" cy="29398262"/>
          </a:xfrm>
          <a:prstGeom prst="roundRect">
            <a:avLst>
              <a:gd name="adj" fmla="val 1239"/>
            </a:avLst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ko-KR" altLang="en-US" sz="36387"/>
          </a:p>
        </p:txBody>
      </p: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9F8A73C0-8F08-4E3C-9096-181DCFB9671D}"/>
              </a:ext>
            </a:extLst>
          </p:cNvPr>
          <p:cNvGrpSpPr/>
          <p:nvPr/>
        </p:nvGrpSpPr>
        <p:grpSpPr>
          <a:xfrm>
            <a:off x="657667" y="12093519"/>
            <a:ext cx="14011405" cy="955278"/>
            <a:chOff x="3779763" y="1353989"/>
            <a:chExt cx="3289991" cy="196358"/>
          </a:xfrm>
        </p:grpSpPr>
        <p:sp>
          <p:nvSpPr>
            <p:cNvPr id="171" name="모서리가 둥근 직사각형 170"/>
            <p:cNvSpPr/>
            <p:nvPr/>
          </p:nvSpPr>
          <p:spPr>
            <a:xfrm>
              <a:off x="3779763" y="1353989"/>
              <a:ext cx="3289991" cy="196358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/>
            <a:lstStyle/>
            <a:p>
              <a:pPr algn="ctr"/>
              <a:r>
                <a:rPr lang="ko-KR" altLang="en-US" sz="5200" b="1" dirty="0">
                  <a:solidFill>
                    <a:schemeClr val="bg1"/>
                  </a:solidFill>
                  <a:latin typeface="Arial" panose="020B0604020202020204" pitchFamily="34" charset="0"/>
                  <a:ea typeface="KoPub돋움체 Bold" panose="00000800000000000000" pitchFamily="2" charset="-127"/>
                  <a:cs typeface="Arial" panose="020B0604020202020204" pitchFamily="34" charset="0"/>
                </a:rPr>
                <a:t>승강기 및 건설용 리프트 사고사례</a:t>
              </a:r>
            </a:p>
          </p:txBody>
        </p:sp>
        <p:sp>
          <p:nvSpPr>
            <p:cNvPr id="177" name="타원 176"/>
            <p:cNvSpPr/>
            <p:nvPr/>
          </p:nvSpPr>
          <p:spPr>
            <a:xfrm>
              <a:off x="3818685" y="1373135"/>
              <a:ext cx="173384" cy="1575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173" b="1">
                <a:solidFill>
                  <a:srgbClr val="0080B5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29453" y="12959359"/>
            <a:ext cx="14011405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900" b="1" dirty="0">
              <a:solidFill>
                <a:srgbClr val="0070C0"/>
              </a:solidFill>
            </a:endParaRPr>
          </a:p>
          <a:p>
            <a:r>
              <a:rPr lang="ko-KR" altLang="en-US" sz="2800" b="1" dirty="0">
                <a:solidFill>
                  <a:srgbClr val="0070C0"/>
                </a:solidFill>
              </a:rPr>
              <a:t>행정안전부</a:t>
            </a:r>
            <a:r>
              <a:rPr lang="en-US" altLang="ko-KR" sz="2800" b="1" dirty="0">
                <a:solidFill>
                  <a:srgbClr val="0070C0"/>
                </a:solidFill>
              </a:rPr>
              <a:t>, </a:t>
            </a:r>
            <a:r>
              <a:rPr lang="ko-KR" altLang="en-US" sz="2800" b="1" dirty="0">
                <a:solidFill>
                  <a:srgbClr val="0070C0"/>
                </a:solidFill>
              </a:rPr>
              <a:t>승강기 사고 및 기술자 사고 통계</a:t>
            </a:r>
            <a:endParaRPr lang="en-US" altLang="ko-KR" sz="2800" b="1" dirty="0">
              <a:solidFill>
                <a:srgbClr val="0070C0"/>
              </a:solidFill>
            </a:endParaRPr>
          </a:p>
          <a:p>
            <a:endParaRPr lang="en-US" altLang="ko-KR" sz="2800" b="1" dirty="0"/>
          </a:p>
          <a:p>
            <a:pPr marL="342900" indent="-342900">
              <a:buFontTx/>
              <a:buChar char="-"/>
            </a:pPr>
            <a:r>
              <a:rPr lang="en-US" altLang="ko-KR" sz="2800" b="1" dirty="0"/>
              <a:t>2019</a:t>
            </a:r>
            <a:r>
              <a:rPr lang="ko-KR" altLang="en-US" sz="2800" b="1" dirty="0"/>
              <a:t>년부터 약 </a:t>
            </a:r>
            <a:r>
              <a:rPr lang="en-US" altLang="ko-KR" sz="2800" b="1" dirty="0"/>
              <a:t>5</a:t>
            </a:r>
            <a:r>
              <a:rPr lang="ko-KR" altLang="en-US" sz="2800" b="1" dirty="0"/>
              <a:t>년간 승강기 사고로 인한 사상자 </a:t>
            </a:r>
            <a:r>
              <a:rPr lang="en-US" altLang="ko-KR" sz="2800" b="1" dirty="0"/>
              <a:t>335</a:t>
            </a:r>
            <a:r>
              <a:rPr lang="ko-KR" altLang="en-US" sz="2800" b="1" dirty="0"/>
              <a:t>명 중 사망자 </a:t>
            </a:r>
            <a:r>
              <a:rPr lang="en-US" altLang="ko-KR" sz="2800" b="1" dirty="0"/>
              <a:t>27</a:t>
            </a:r>
            <a:r>
              <a:rPr lang="ko-KR" altLang="en-US" sz="2800" b="1" dirty="0"/>
              <a:t>명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부상자 </a:t>
            </a:r>
            <a:r>
              <a:rPr lang="en-US" altLang="ko-KR" sz="2800" b="1" dirty="0"/>
              <a:t>308</a:t>
            </a:r>
            <a:r>
              <a:rPr lang="ko-KR" altLang="en-US" sz="2800" b="1" dirty="0"/>
              <a:t>명 수준으로 높은 사고 발생률</a:t>
            </a:r>
            <a:endParaRPr lang="en-US" altLang="ko-KR" sz="2800" b="1" dirty="0"/>
          </a:p>
          <a:p>
            <a:pPr marL="342900" indent="-342900">
              <a:buFontTx/>
              <a:buChar char="-"/>
            </a:pPr>
            <a:endParaRPr lang="en-US" altLang="ko-KR" sz="2800" b="1" dirty="0"/>
          </a:p>
          <a:p>
            <a:r>
              <a:rPr lang="ko-KR" altLang="en-US" sz="2800" b="1" dirty="0">
                <a:solidFill>
                  <a:srgbClr val="0070C0"/>
                </a:solidFill>
              </a:rPr>
              <a:t>건설현장 리프트 주요 사고 사례</a:t>
            </a:r>
            <a:r>
              <a:rPr lang="en-US" altLang="ko-KR" sz="2800" b="1" dirty="0">
                <a:solidFill>
                  <a:srgbClr val="FF0000"/>
                </a:solidFill>
              </a:rPr>
              <a:t>(</a:t>
            </a:r>
            <a:r>
              <a:rPr lang="ko-KR" altLang="en-US" sz="2800" b="1" dirty="0">
                <a:solidFill>
                  <a:srgbClr val="FF0000"/>
                </a:solidFill>
              </a:rPr>
              <a:t>추락</a:t>
            </a:r>
            <a:r>
              <a:rPr lang="en-US" altLang="ko-KR" sz="2800" b="1" dirty="0">
                <a:solidFill>
                  <a:srgbClr val="FF0000"/>
                </a:solidFill>
              </a:rPr>
              <a:t>)</a:t>
            </a:r>
          </a:p>
          <a:p>
            <a:endParaRPr lang="en-US" altLang="ko-KR" sz="2800" b="1" dirty="0"/>
          </a:p>
          <a:p>
            <a:pPr marL="457200" indent="-457200">
              <a:buFontTx/>
              <a:buChar char="-"/>
            </a:pPr>
            <a:r>
              <a:rPr lang="ko-KR" altLang="en-US" sz="2800" b="1" dirty="0" err="1"/>
              <a:t>권과방지장치</a:t>
            </a:r>
            <a:r>
              <a:rPr lang="ko-KR" altLang="en-US" sz="2800" b="1" dirty="0"/>
              <a:t> 미흡으로 과상승한 운반구로 인한 추락</a:t>
            </a:r>
            <a:endParaRPr lang="en-US" altLang="ko-KR" sz="2800" b="1" dirty="0"/>
          </a:p>
          <a:p>
            <a:pPr marL="457200" indent="-457200">
              <a:buFontTx/>
              <a:buChar char="-"/>
            </a:pPr>
            <a:r>
              <a:rPr lang="ko-KR" altLang="en-US" sz="2800" b="1" dirty="0"/>
              <a:t>운행 전 점검 미흡으로 리프트 </a:t>
            </a:r>
            <a:r>
              <a:rPr lang="ko-KR" altLang="en-US" sz="2800" b="1" dirty="0" err="1"/>
              <a:t>운반구</a:t>
            </a:r>
            <a:r>
              <a:rPr lang="ko-KR" altLang="en-US" sz="2800" b="1" dirty="0"/>
              <a:t> 추락</a:t>
            </a:r>
            <a:endParaRPr lang="en-US" altLang="ko-KR" sz="2800" b="1" dirty="0"/>
          </a:p>
          <a:p>
            <a:pPr marL="457200" indent="-457200">
              <a:buFontTx/>
              <a:buChar char="-"/>
            </a:pPr>
            <a:r>
              <a:rPr lang="ko-KR" altLang="en-US" sz="2800" b="1" dirty="0"/>
              <a:t>자재를 과적하여 운행하여 추락</a:t>
            </a:r>
            <a:endParaRPr lang="en-US" altLang="ko-KR" sz="2800" b="1" dirty="0"/>
          </a:p>
          <a:p>
            <a:endParaRPr lang="en-US" altLang="ko-KR" sz="2800" b="1" dirty="0"/>
          </a:p>
        </p:txBody>
      </p:sp>
      <p:sp>
        <p:nvSpPr>
          <p:cNvPr id="191" name="모서리가 둥근 직사각형 190"/>
          <p:cNvSpPr/>
          <p:nvPr/>
        </p:nvSpPr>
        <p:spPr>
          <a:xfrm>
            <a:off x="15287953" y="36385057"/>
            <a:ext cx="14524966" cy="6385368"/>
          </a:xfrm>
          <a:prstGeom prst="roundRect">
            <a:avLst>
              <a:gd name="adj" fmla="val 10233"/>
            </a:avLst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0" bIns="36000" rtlCol="0" anchor="ctr"/>
          <a:lstStyle/>
          <a:p>
            <a:pPr>
              <a:spcAft>
                <a:spcPts val="200"/>
              </a:spcAft>
            </a:pPr>
            <a:endParaRPr lang="en-US" altLang="ko-KR" sz="4000" dirty="0">
              <a:solidFill>
                <a:schemeClr val="tx1"/>
              </a:solidFill>
              <a:latin typeface="Arial" panose="020B0604020202020204" pitchFamily="34" charset="0"/>
              <a:ea typeface="KoPub돋움체 Medium" panose="00000600000000000000" pitchFamily="2" charset="-127"/>
            </a:endParaRPr>
          </a:p>
        </p:txBody>
      </p:sp>
      <p:sp>
        <p:nvSpPr>
          <p:cNvPr id="252" name="모서리가 둥근 직사각형 251"/>
          <p:cNvSpPr/>
          <p:nvPr/>
        </p:nvSpPr>
        <p:spPr>
          <a:xfrm>
            <a:off x="751267" y="33573647"/>
            <a:ext cx="2784596" cy="988112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ko-KR" altLang="en-US" sz="5200" b="1" dirty="0">
                <a:solidFill>
                  <a:schemeClr val="bg1"/>
                </a:solidFill>
                <a:latin typeface="Arial" panose="020B0604020202020204" pitchFamily="34" charset="0"/>
                <a:ea typeface="KoPub돋움체 Bold" panose="00000800000000000000" pitchFamily="2" charset="-127"/>
                <a:cs typeface="Arial" panose="020B0604020202020204" pitchFamily="34" charset="0"/>
              </a:rPr>
              <a:t>데이터</a:t>
            </a:r>
          </a:p>
        </p:txBody>
      </p:sp>
      <p:sp>
        <p:nvSpPr>
          <p:cNvPr id="296" name="모서리가 둥근 직사각형 295"/>
          <p:cNvSpPr/>
          <p:nvPr/>
        </p:nvSpPr>
        <p:spPr>
          <a:xfrm>
            <a:off x="15473694" y="5690613"/>
            <a:ext cx="4968551" cy="1029333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ko-KR" altLang="en-US" sz="5200" b="1" dirty="0">
                <a:solidFill>
                  <a:schemeClr val="bg1"/>
                </a:solidFill>
                <a:latin typeface="Arial" panose="020B0604020202020204" pitchFamily="34" charset="0"/>
                <a:ea typeface="KoPub돋움체 Bold" panose="00000800000000000000" pitchFamily="2" charset="-127"/>
                <a:cs typeface="Arial" panose="020B0604020202020204" pitchFamily="34" charset="0"/>
              </a:rPr>
              <a:t>데이터 </a:t>
            </a:r>
            <a:r>
              <a:rPr lang="ko-KR" altLang="en-US" sz="5200" b="1" dirty="0" err="1">
                <a:solidFill>
                  <a:schemeClr val="bg1"/>
                </a:solidFill>
                <a:latin typeface="Arial" panose="020B0604020202020204" pitchFamily="34" charset="0"/>
                <a:ea typeface="KoPub돋움체 Bold" panose="00000800000000000000" pitchFamily="2" charset="-127"/>
                <a:cs typeface="Arial" panose="020B0604020202020204" pitchFamily="34" charset="0"/>
              </a:rPr>
              <a:t>전처리</a:t>
            </a:r>
            <a:endParaRPr lang="ko-KR" altLang="en-US" sz="5200" b="1" dirty="0">
              <a:solidFill>
                <a:schemeClr val="bg1"/>
              </a:solidFill>
              <a:latin typeface="Arial" panose="020B0604020202020204" pitchFamily="34" charset="0"/>
              <a:ea typeface="KoPub돋움체 Bold" panose="000008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301" name="모서리가 둥근 직사각형 300"/>
          <p:cNvSpPr/>
          <p:nvPr/>
        </p:nvSpPr>
        <p:spPr>
          <a:xfrm>
            <a:off x="15473694" y="9588872"/>
            <a:ext cx="8640960" cy="988112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ko-KR" altLang="en-US" sz="5200" b="1" dirty="0" err="1">
                <a:solidFill>
                  <a:schemeClr val="bg1"/>
                </a:solidFill>
                <a:latin typeface="Arial" panose="020B0604020202020204" pitchFamily="34" charset="0"/>
                <a:ea typeface="KoPub돋움체 Bold" panose="00000800000000000000" pitchFamily="2" charset="-127"/>
                <a:cs typeface="Arial" panose="020B0604020202020204" pitchFamily="34" charset="0"/>
              </a:rPr>
              <a:t>머신러닝</a:t>
            </a:r>
            <a:r>
              <a:rPr lang="ko-KR" altLang="en-US" sz="5200" b="1" dirty="0">
                <a:solidFill>
                  <a:schemeClr val="bg1"/>
                </a:solidFill>
                <a:latin typeface="Arial" panose="020B0604020202020204" pitchFamily="34" charset="0"/>
                <a:ea typeface="KoPub돋움체 Bold" panose="00000800000000000000" pitchFamily="2" charset="-127"/>
                <a:cs typeface="Arial" panose="020B0604020202020204" pitchFamily="34" charset="0"/>
              </a:rPr>
              <a:t> 모델 및 성능지표</a:t>
            </a:r>
          </a:p>
        </p:txBody>
      </p:sp>
      <p:sp>
        <p:nvSpPr>
          <p:cNvPr id="302" name="모서리가 둥근 직사각형 301"/>
          <p:cNvSpPr/>
          <p:nvPr/>
        </p:nvSpPr>
        <p:spPr>
          <a:xfrm>
            <a:off x="15473694" y="14402504"/>
            <a:ext cx="3750905" cy="1014616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ko-KR" altLang="en-US" sz="5200" b="1" dirty="0">
                <a:solidFill>
                  <a:schemeClr val="bg1"/>
                </a:solidFill>
                <a:latin typeface="Arial" panose="020B0604020202020204" pitchFamily="34" charset="0"/>
                <a:ea typeface="KoPub돋움체 Bold" panose="00000800000000000000" pitchFamily="2" charset="-127"/>
                <a:cs typeface="Arial" panose="020B0604020202020204" pitchFamily="34" charset="0"/>
              </a:rPr>
              <a:t>개발 결과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F1A4CE4-B72D-6BB5-D05E-DFEE50012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71" y="17541039"/>
            <a:ext cx="6896173" cy="5153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657547E-AF6B-0755-61EB-AFFA04FADF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360" y="17506307"/>
            <a:ext cx="6337028" cy="518799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AA5F8A-C264-3009-FB35-2B9C22DB18C7}"/>
              </a:ext>
            </a:extLst>
          </p:cNvPr>
          <p:cNvSpPr txBox="1"/>
          <p:nvPr/>
        </p:nvSpPr>
        <p:spPr>
          <a:xfrm>
            <a:off x="862560" y="25004710"/>
            <a:ext cx="1378656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i="0" dirty="0">
                <a:solidFill>
                  <a:srgbClr val="1F2328"/>
                </a:solidFill>
                <a:effectLst/>
                <a:latin typeface="-apple-system"/>
              </a:rPr>
              <a:t>1. </a:t>
            </a:r>
            <a:r>
              <a:rPr lang="ko-KR" altLang="en-US" sz="2800" b="1" i="0" dirty="0">
                <a:solidFill>
                  <a:srgbClr val="1F2328"/>
                </a:solidFill>
                <a:effectLst/>
                <a:latin typeface="-apple-system"/>
              </a:rPr>
              <a:t>실시간 모니터링</a:t>
            </a:r>
          </a:p>
          <a:p>
            <a:pPr algn="l"/>
            <a:r>
              <a:rPr lang="en-US" altLang="ko-KR" sz="2800" b="1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ko-KR" altLang="en-US" sz="2800" b="1" i="0" dirty="0">
                <a:solidFill>
                  <a:srgbClr val="1F2328"/>
                </a:solidFill>
                <a:effectLst/>
                <a:latin typeface="-apple-system"/>
              </a:rPr>
              <a:t>승강기의 상태를 실시간으로 감시하고</a:t>
            </a:r>
            <a:r>
              <a:rPr lang="en-US" altLang="ko-KR" sz="2800" b="1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sz="2800" b="1" i="0" dirty="0">
                <a:solidFill>
                  <a:srgbClr val="FF0000"/>
                </a:solidFill>
                <a:effectLst/>
                <a:latin typeface="-apple-system"/>
              </a:rPr>
              <a:t>이상 징후를 조기에 감지</a:t>
            </a:r>
            <a:endParaRPr lang="en-US" altLang="ko-KR" sz="2800" b="1" i="0" dirty="0">
              <a:solidFill>
                <a:srgbClr val="FF0000"/>
              </a:solidFill>
              <a:effectLst/>
              <a:latin typeface="-apple-system"/>
            </a:endParaRPr>
          </a:p>
          <a:p>
            <a:pPr algn="l"/>
            <a:endParaRPr lang="en-US" altLang="ko-KR" sz="28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altLang="ko-KR" sz="2800" b="1" i="0" dirty="0">
                <a:solidFill>
                  <a:srgbClr val="1F2328"/>
                </a:solidFill>
                <a:effectLst/>
                <a:latin typeface="-apple-system"/>
              </a:rPr>
              <a:t>2. </a:t>
            </a:r>
            <a:r>
              <a:rPr lang="ko-KR" altLang="en-US" sz="2800" b="1" i="0" dirty="0">
                <a:solidFill>
                  <a:srgbClr val="1F2328"/>
                </a:solidFill>
                <a:effectLst/>
                <a:latin typeface="-apple-system"/>
              </a:rPr>
              <a:t>데이터 분석</a:t>
            </a:r>
          </a:p>
          <a:p>
            <a:pPr algn="l"/>
            <a:r>
              <a:rPr lang="en-US" altLang="ko-KR" sz="2800" b="1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ko-KR" altLang="en-US" sz="2800" b="1" i="0" dirty="0">
                <a:solidFill>
                  <a:srgbClr val="1F2328"/>
                </a:solidFill>
                <a:effectLst/>
                <a:latin typeface="-apple-system"/>
              </a:rPr>
              <a:t>장비의 작동 데이터를 분석하여 위험 요소를 사전에 예측하고 </a:t>
            </a:r>
            <a:r>
              <a:rPr lang="ko-KR" altLang="en-US" sz="2800" b="1" i="0" dirty="0">
                <a:solidFill>
                  <a:srgbClr val="FF0000"/>
                </a:solidFill>
                <a:effectLst/>
                <a:latin typeface="-apple-system"/>
              </a:rPr>
              <a:t>유지보수 필요성</a:t>
            </a:r>
            <a:r>
              <a:rPr lang="ko-KR" altLang="en-US" sz="2800" b="1" i="0" dirty="0">
                <a:solidFill>
                  <a:srgbClr val="1F2328"/>
                </a:solidFill>
                <a:effectLst/>
                <a:latin typeface="-apple-system"/>
              </a:rPr>
              <a:t>을 자동으로 식별</a:t>
            </a:r>
            <a:endParaRPr lang="en-US" altLang="ko-KR" sz="28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en-US" altLang="ko-KR" sz="28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altLang="ko-KR" sz="2800" b="1" i="0" dirty="0">
                <a:solidFill>
                  <a:srgbClr val="1F2328"/>
                </a:solidFill>
                <a:effectLst/>
                <a:latin typeface="-apple-system"/>
              </a:rPr>
              <a:t>3. </a:t>
            </a:r>
            <a:r>
              <a:rPr lang="ko-KR" altLang="en-US" sz="2800" b="1" i="0" dirty="0">
                <a:solidFill>
                  <a:srgbClr val="1F2328"/>
                </a:solidFill>
                <a:effectLst/>
                <a:latin typeface="-apple-system"/>
              </a:rPr>
              <a:t>사고 예방</a:t>
            </a:r>
            <a:endParaRPr lang="en-US" altLang="ko-KR" sz="28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altLang="ko-KR" sz="2800" b="1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ko-KR" altLang="en-US" sz="2800" b="1" i="0" dirty="0">
                <a:solidFill>
                  <a:srgbClr val="FF0000"/>
                </a:solidFill>
                <a:effectLst/>
                <a:latin typeface="-apple-system"/>
              </a:rPr>
              <a:t>예측 분석</a:t>
            </a:r>
            <a:r>
              <a:rPr lang="ko-KR" altLang="en-US" sz="2800" b="1" i="0" dirty="0">
                <a:solidFill>
                  <a:srgbClr val="1F2328"/>
                </a:solidFill>
                <a:effectLst/>
                <a:latin typeface="-apple-system"/>
              </a:rPr>
              <a:t>을 통해 사고 발생 가능성을 줄이고 안전한 작업 환경을 보장</a:t>
            </a:r>
            <a:endParaRPr lang="en-US" altLang="ko-KR" sz="2800" b="1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altLang="ko-KR" sz="28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altLang="ko-KR" sz="2800" b="1" i="0" dirty="0">
                <a:solidFill>
                  <a:srgbClr val="1F2328"/>
                </a:solidFill>
                <a:effectLst/>
                <a:latin typeface="-apple-system"/>
              </a:rPr>
              <a:t>4. </a:t>
            </a:r>
            <a:r>
              <a:rPr lang="ko-KR" altLang="en-US" sz="2800" b="1" i="0" dirty="0">
                <a:solidFill>
                  <a:srgbClr val="1F2328"/>
                </a:solidFill>
                <a:effectLst/>
                <a:latin typeface="-apple-system"/>
              </a:rPr>
              <a:t>작업 기록 관리</a:t>
            </a:r>
          </a:p>
          <a:p>
            <a:pPr algn="l"/>
            <a:r>
              <a:rPr lang="en-US" altLang="ko-KR" sz="2800" b="1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ko-KR" altLang="en-US" sz="2800" b="1" i="0" dirty="0">
                <a:solidFill>
                  <a:srgbClr val="1F2328"/>
                </a:solidFill>
                <a:effectLst/>
                <a:latin typeface="-apple-system"/>
              </a:rPr>
              <a:t>모든 </a:t>
            </a:r>
            <a:r>
              <a:rPr lang="ko-KR" altLang="en-US" sz="2800" b="1" i="0" dirty="0">
                <a:solidFill>
                  <a:srgbClr val="FF0000"/>
                </a:solidFill>
                <a:effectLst/>
                <a:latin typeface="-apple-system"/>
              </a:rPr>
              <a:t>작업 기록을 자동으로 저장</a:t>
            </a:r>
            <a:r>
              <a:rPr lang="ko-KR" altLang="en-US" sz="2800" b="1" i="0" dirty="0">
                <a:solidFill>
                  <a:srgbClr val="1F2328"/>
                </a:solidFill>
                <a:effectLst/>
                <a:latin typeface="-apple-system"/>
              </a:rPr>
              <a:t>하고</a:t>
            </a:r>
            <a:r>
              <a:rPr lang="en-US" altLang="ko-KR" sz="2800" b="1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sz="2800" b="1" i="0" dirty="0">
                <a:solidFill>
                  <a:srgbClr val="1F2328"/>
                </a:solidFill>
                <a:effectLst/>
                <a:latin typeface="-apple-system"/>
              </a:rPr>
              <a:t>분석하여 문제 해결과 시스템 개선에 활용</a:t>
            </a:r>
            <a:endParaRPr lang="en-US" altLang="ko-KR" sz="28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en-US" altLang="ko-KR" sz="28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altLang="ko-KR" sz="2800" b="1" i="0" dirty="0">
                <a:solidFill>
                  <a:srgbClr val="1F2328"/>
                </a:solidFill>
                <a:effectLst/>
                <a:latin typeface="-apple-system"/>
              </a:rPr>
              <a:t>5. </a:t>
            </a:r>
            <a:r>
              <a:rPr lang="ko-KR" altLang="en-US" sz="2800" b="1" i="0" dirty="0">
                <a:solidFill>
                  <a:srgbClr val="1F2328"/>
                </a:solidFill>
                <a:effectLst/>
                <a:latin typeface="-apple-system"/>
              </a:rPr>
              <a:t>맞춤형 알림</a:t>
            </a:r>
          </a:p>
          <a:p>
            <a:pPr algn="l"/>
            <a:r>
              <a:rPr lang="en-US" altLang="ko-KR" sz="2800" b="1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ko-KR" altLang="en-US" sz="2800" b="1" i="0" dirty="0">
                <a:solidFill>
                  <a:srgbClr val="1F2328"/>
                </a:solidFill>
                <a:effectLst/>
                <a:latin typeface="-apple-system"/>
              </a:rPr>
              <a:t>설정된 기준에 따라 사용자에게 중요한 </a:t>
            </a:r>
            <a:r>
              <a:rPr lang="ko-KR" altLang="en-US" sz="2800" b="1" i="0" dirty="0">
                <a:solidFill>
                  <a:srgbClr val="FF0000"/>
                </a:solidFill>
                <a:effectLst/>
                <a:latin typeface="-apple-system"/>
              </a:rPr>
              <a:t>알림을 제공하고 긴급 상황에서 신속 대응</a:t>
            </a:r>
            <a:r>
              <a:rPr lang="ko-KR" altLang="en-US" sz="2800" b="1" i="0" dirty="0">
                <a:solidFill>
                  <a:srgbClr val="1F2328"/>
                </a:solidFill>
                <a:effectLst/>
                <a:latin typeface="-apple-system"/>
              </a:rPr>
              <a:t> 가능</a:t>
            </a:r>
            <a:endParaRPr lang="en-US" altLang="ko-KR" sz="280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DC7750-CC3E-413A-9822-90ED7216F8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6901"/>
            <a:ext cx="5197179" cy="520785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ED57415-1708-4542-80EB-062727209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2216" y="195872"/>
            <a:ext cx="3122484" cy="312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4AB5CB-9920-4518-8C12-E0A3A84712FF}"/>
              </a:ext>
            </a:extLst>
          </p:cNvPr>
          <p:cNvSpPr txBox="1"/>
          <p:nvPr/>
        </p:nvSpPr>
        <p:spPr>
          <a:xfrm>
            <a:off x="-433584" y="34874864"/>
            <a:ext cx="146762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37005"/>
            <a:r>
              <a:rPr lang="ko-KR" altLang="en-US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독립변수 </a:t>
            </a:r>
            <a:r>
              <a:rPr lang="en-US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= </a:t>
            </a:r>
            <a:r>
              <a:rPr lang="ko-KR" altLang="en-US" sz="2800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엘리베이터 내외부의 환경 데이터 </a:t>
            </a:r>
            <a:r>
              <a:rPr lang="en-US" altLang="ko-KR" sz="2800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온도</a:t>
            </a:r>
            <a:r>
              <a:rPr lang="en-US" altLang="ko-KR" sz="2800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800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습도</a:t>
            </a:r>
            <a:r>
              <a:rPr lang="en-US" altLang="ko-KR" sz="2800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, RPM, </a:t>
            </a:r>
            <a:r>
              <a:rPr lang="ko-KR" altLang="en-US" sz="2800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진동</a:t>
            </a:r>
            <a:r>
              <a:rPr lang="en-US" altLang="ko-KR" sz="2800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800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압력</a:t>
            </a:r>
            <a:r>
              <a:rPr lang="en-US" altLang="ko-KR" sz="2800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800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센서</a:t>
            </a:r>
            <a:r>
              <a:rPr lang="en-US" altLang="ko-KR" sz="2800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1437005"/>
            <a:r>
              <a:rPr lang="ko-KR" altLang="en-US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종속변수 </a:t>
            </a:r>
            <a:r>
              <a:rPr lang="en-US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= </a:t>
            </a:r>
            <a:r>
              <a:rPr lang="ko-KR" altLang="en-US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엘리베이터의 고장유무</a:t>
            </a:r>
            <a:r>
              <a:rPr lang="en-US" altLang="ko-KR" sz="28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28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C47903F-6B5D-45A2-A145-A12E49DE902C}"/>
              </a:ext>
            </a:extLst>
          </p:cNvPr>
          <p:cNvSpPr txBox="1"/>
          <p:nvPr/>
        </p:nvSpPr>
        <p:spPr>
          <a:xfrm>
            <a:off x="5758781" y="22752447"/>
            <a:ext cx="6337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그림 </a:t>
            </a:r>
            <a:r>
              <a:rPr lang="en-US" altLang="ko-KR" sz="2000" dirty="0"/>
              <a:t>1 </a:t>
            </a:r>
            <a:r>
              <a:rPr lang="ko-KR" altLang="en-US" sz="2000" dirty="0"/>
              <a:t>건설용 리프트 추락 사고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D92153-7AE2-4261-8A31-9C7C6065151A}"/>
              </a:ext>
            </a:extLst>
          </p:cNvPr>
          <p:cNvSpPr txBox="1"/>
          <p:nvPr/>
        </p:nvSpPr>
        <p:spPr>
          <a:xfrm>
            <a:off x="15741616" y="6815581"/>
            <a:ext cx="141571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</a:t>
            </a:r>
            <a:r>
              <a:rPr lang="ko-KR" altLang="en-US" sz="2800" b="1" dirty="0"/>
              <a:t>데이터 공백 </a:t>
            </a:r>
            <a:r>
              <a:rPr lang="en-US" altLang="ko-KR" sz="2800" b="1" dirty="0"/>
              <a:t>0</a:t>
            </a:r>
            <a:r>
              <a:rPr lang="ko-KR" altLang="en-US" sz="2800" b="1" dirty="0"/>
              <a:t>으로 설정</a:t>
            </a:r>
            <a:endParaRPr lang="en-US" altLang="ko-KR" sz="2800" b="1" dirty="0"/>
          </a:p>
          <a:p>
            <a:r>
              <a:rPr lang="en-US" altLang="ko-KR" sz="2800" b="1" dirty="0"/>
              <a:t>2. </a:t>
            </a:r>
            <a:r>
              <a:rPr lang="ko-KR" altLang="en-US" sz="2800" b="1" dirty="0"/>
              <a:t>종속변수 중 </a:t>
            </a:r>
            <a:r>
              <a:rPr lang="en-US" altLang="ko-KR" sz="2800" b="1" dirty="0"/>
              <a:t>1</a:t>
            </a:r>
            <a:r>
              <a:rPr lang="ko-KR" altLang="en-US" sz="2800" b="1" dirty="0"/>
              <a:t>위험 데이터는 전체 데이터 </a:t>
            </a:r>
            <a:r>
              <a:rPr lang="en-US" altLang="ko-KR" sz="2800" b="1" dirty="0"/>
              <a:t>44640</a:t>
            </a:r>
            <a:r>
              <a:rPr lang="ko-KR" altLang="en-US" sz="2800" b="1" dirty="0"/>
              <a:t>개 중 </a:t>
            </a:r>
            <a:r>
              <a:rPr lang="en-US" altLang="ko-KR" sz="2800" b="1" dirty="0"/>
              <a:t>2</a:t>
            </a:r>
            <a:r>
              <a:rPr lang="ko-KR" altLang="en-US" sz="2800" b="1" dirty="0"/>
              <a:t>개로 낮은 데이터 학습 가치</a:t>
            </a:r>
            <a:endParaRPr lang="en-US" altLang="ko-KR" sz="2800" b="1" dirty="0"/>
          </a:p>
          <a:p>
            <a:r>
              <a:rPr lang="en-US" altLang="ko-KR" sz="2800" b="1" dirty="0">
                <a:solidFill>
                  <a:srgbClr val="FF0000"/>
                </a:solidFill>
              </a:rPr>
              <a:t>-&gt; 1</a:t>
            </a:r>
            <a:r>
              <a:rPr lang="ko-KR" altLang="en-US" sz="2800" b="1" dirty="0">
                <a:solidFill>
                  <a:srgbClr val="FF0000"/>
                </a:solidFill>
              </a:rPr>
              <a:t>위험</a:t>
            </a:r>
            <a:r>
              <a:rPr lang="en-US" altLang="ko-KR" sz="2800" b="1" dirty="0">
                <a:solidFill>
                  <a:srgbClr val="FF0000"/>
                </a:solidFill>
              </a:rPr>
              <a:t>+2</a:t>
            </a:r>
            <a:r>
              <a:rPr lang="ko-KR" altLang="en-US" sz="2800" b="1" dirty="0">
                <a:solidFill>
                  <a:srgbClr val="FF0000"/>
                </a:solidFill>
              </a:rPr>
              <a:t>고장 </a:t>
            </a:r>
            <a:r>
              <a:rPr lang="en-US" altLang="ko-KR" sz="2800" b="1" dirty="0">
                <a:solidFill>
                  <a:srgbClr val="FF0000"/>
                </a:solidFill>
              </a:rPr>
              <a:t>= 1</a:t>
            </a:r>
            <a:r>
              <a:rPr lang="ko-KR" altLang="en-US" sz="2800" b="1" dirty="0">
                <a:solidFill>
                  <a:srgbClr val="FF0000"/>
                </a:solidFill>
              </a:rPr>
              <a:t>비정상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r>
              <a:rPr lang="en-US" altLang="ko-KR" sz="2800" b="1" dirty="0"/>
              <a:t>3. 1</a:t>
            </a:r>
            <a:r>
              <a:rPr lang="ko-KR" altLang="en-US" sz="2800" b="1" dirty="0"/>
              <a:t>비정상으로 나타날 때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독립변수 중 </a:t>
            </a:r>
            <a:r>
              <a:rPr lang="en-US" altLang="ko-KR" sz="2800" b="1" dirty="0"/>
              <a:t>0</a:t>
            </a:r>
            <a:r>
              <a:rPr lang="ko-KR" altLang="en-US" sz="2800" b="1" dirty="0"/>
              <a:t>인 경우가 </a:t>
            </a:r>
            <a:r>
              <a:rPr lang="en-US" altLang="ko-KR" sz="2800" b="1" dirty="0"/>
              <a:t>6</a:t>
            </a:r>
            <a:r>
              <a:rPr lang="ko-KR" altLang="en-US" sz="2800" b="1" dirty="0"/>
              <a:t>개 이상인 행 제외</a:t>
            </a:r>
            <a:endParaRPr lang="en-US" altLang="ko-KR" sz="2800" b="1" dirty="0"/>
          </a:p>
          <a:p>
            <a:r>
              <a:rPr lang="en-US" altLang="ko-KR" sz="2800" b="1" dirty="0"/>
              <a:t>4. </a:t>
            </a:r>
            <a:r>
              <a:rPr lang="ko-KR" altLang="en-US" sz="2800" b="1" dirty="0"/>
              <a:t>종속변수와 관계성이 없는 </a:t>
            </a:r>
            <a:r>
              <a:rPr lang="ko-KR" altLang="en-US" sz="2800" b="1" dirty="0">
                <a:solidFill>
                  <a:srgbClr val="FF0000"/>
                </a:solidFill>
              </a:rPr>
              <a:t>시간 변수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높은 상관관계를 나타내는 </a:t>
            </a:r>
            <a:r>
              <a:rPr lang="ko-KR" altLang="en-US" sz="2800" b="1" dirty="0">
                <a:solidFill>
                  <a:srgbClr val="FF0000"/>
                </a:solidFill>
              </a:rPr>
              <a:t>센서 </a:t>
            </a:r>
            <a:r>
              <a:rPr lang="en-US" altLang="ko-KR" sz="2800" b="1" dirty="0">
                <a:solidFill>
                  <a:srgbClr val="FF0000"/>
                </a:solidFill>
              </a:rPr>
              <a:t>2</a:t>
            </a:r>
            <a:r>
              <a:rPr lang="ko-KR" altLang="en-US" sz="2800" b="1" dirty="0">
                <a:solidFill>
                  <a:srgbClr val="FF0000"/>
                </a:solidFill>
              </a:rPr>
              <a:t>개 제외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r>
              <a:rPr lang="en-US" altLang="ko-KR" sz="2800" b="1" dirty="0"/>
              <a:t>5. </a:t>
            </a:r>
            <a:r>
              <a:rPr lang="ko-KR" altLang="en-US" sz="2800" b="1" dirty="0"/>
              <a:t>종속변수 </a:t>
            </a:r>
            <a:r>
              <a:rPr lang="en-US" altLang="ko-KR" sz="2800" b="1" dirty="0"/>
              <a:t>0</a:t>
            </a:r>
            <a:r>
              <a:rPr lang="ko-KR" altLang="en-US" sz="2800" b="1" dirty="0"/>
              <a:t>정상</a:t>
            </a:r>
            <a:r>
              <a:rPr lang="en-US" altLang="ko-KR" sz="2800" b="1" dirty="0"/>
              <a:t>, 1</a:t>
            </a:r>
            <a:r>
              <a:rPr lang="ko-KR" altLang="en-US" sz="2800" b="1" dirty="0"/>
              <a:t>비정상의 데이터 불균형으로 </a:t>
            </a:r>
            <a:r>
              <a:rPr lang="en-US" altLang="ko-KR" sz="2800" b="1" dirty="0"/>
              <a:t>1</a:t>
            </a:r>
            <a:r>
              <a:rPr lang="ko-KR" altLang="en-US" sz="2800" b="1" dirty="0"/>
              <a:t>비정상인 경우 가중치 </a:t>
            </a:r>
            <a:r>
              <a:rPr lang="en-US" altLang="ko-KR" sz="2800" b="1" dirty="0"/>
              <a:t>3</a:t>
            </a:r>
            <a:r>
              <a:rPr lang="ko-KR" altLang="en-US" sz="2800" b="1" dirty="0"/>
              <a:t>배 적용 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68FCABD-77AD-460C-93D7-2C995E75E222}"/>
              </a:ext>
            </a:extLst>
          </p:cNvPr>
          <p:cNvSpPr txBox="1"/>
          <p:nvPr/>
        </p:nvSpPr>
        <p:spPr>
          <a:xfrm>
            <a:off x="15741616" y="10681603"/>
            <a:ext cx="136527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종속변수</a:t>
            </a:r>
            <a:r>
              <a:rPr lang="en-US" altLang="ko-KR" sz="2800" b="1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ko-KR" altLang="ko-KR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정상</a:t>
            </a:r>
            <a:r>
              <a:rPr lang="ko-KR" altLang="ko-KR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혹은</a:t>
            </a:r>
            <a:r>
              <a:rPr lang="ko-KR" altLang="ko-KR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고장을</a:t>
            </a:r>
            <a:r>
              <a:rPr lang="ko-KR" altLang="ko-KR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나타내는</a:t>
            </a:r>
            <a:r>
              <a:rPr lang="ko-KR" altLang="ko-KR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카테고리</a:t>
            </a:r>
            <a:r>
              <a:rPr lang="ko-KR" altLang="ko-KR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형식</a:t>
            </a:r>
            <a:endParaRPr lang="en-US" altLang="ko-KR" sz="2800" b="1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ko-KR" sz="2800" b="1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결정트리</a:t>
            </a:r>
            <a:r>
              <a:rPr lang="en-US" altLang="ko-KR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(Decision Tree)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ko-KR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로지스틱</a:t>
            </a:r>
            <a:r>
              <a:rPr lang="ko-KR" altLang="ko-KR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회귀</a:t>
            </a:r>
            <a:r>
              <a:rPr lang="en-US" altLang="ko-KR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(Logistic regression)</a:t>
            </a:r>
          </a:p>
          <a:p>
            <a:endParaRPr lang="en-US" altLang="ko-KR" sz="2800" b="1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28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대표적 성능 지표 </a:t>
            </a:r>
            <a:r>
              <a:rPr lang="en-US" altLang="ko-KR" sz="28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= </a:t>
            </a:r>
            <a:r>
              <a:rPr lang="ko-KR" altLang="en-US" sz="28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전체 예측 중 정확히 예측된 비율과</a:t>
            </a:r>
            <a:r>
              <a:rPr lang="en-US" altLang="ko-KR" sz="28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sz="28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 종속변수의 예측 실패 수치 파악</a:t>
            </a:r>
            <a:endParaRPr lang="en-US" altLang="ko-KR" sz="2800" b="1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정확도</a:t>
            </a:r>
            <a:r>
              <a:rPr lang="en-US" altLang="ko-KR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(accuracy)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오차행렬</a:t>
            </a:r>
            <a:r>
              <a:rPr lang="en-US" altLang="ko-KR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(conf matrix)</a:t>
            </a:r>
          </a:p>
          <a:p>
            <a:endParaRPr lang="en-US" altLang="ko-KR" sz="2800" b="1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2800" b="1" dirty="0"/>
          </a:p>
        </p:txBody>
      </p:sp>
      <p:sp>
        <p:nvSpPr>
          <p:cNvPr id="63" name="모서리가 둥근 직사각형 31">
            <a:extLst>
              <a:ext uri="{FF2B5EF4-FFF2-40B4-BE49-F238E27FC236}">
                <a16:creationId xmlns:a16="http://schemas.microsoft.com/office/drawing/2014/main" id="{625C09CD-555C-48F9-8C94-181D752464A5}"/>
              </a:ext>
            </a:extLst>
          </p:cNvPr>
          <p:cNvSpPr/>
          <p:nvPr/>
        </p:nvSpPr>
        <p:spPr>
          <a:xfrm>
            <a:off x="502520" y="33293627"/>
            <a:ext cx="14358500" cy="9476798"/>
          </a:xfrm>
          <a:prstGeom prst="roundRect">
            <a:avLst>
              <a:gd name="adj" fmla="val 3188"/>
            </a:avLst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marL="457200" indent="-457200" fontAlgn="base">
              <a:buFont typeface="맑은 고딕" panose="020B0503020000020004" pitchFamily="50" charset="-127"/>
              <a:buChar char="-"/>
            </a:pP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70" name="그림 69" descr="텍스트, 스크린샷, 사각형, 패턴이(가) 표시된 사진&#10;&#10;자동 생성된 설명">
            <a:extLst>
              <a:ext uri="{FF2B5EF4-FFF2-40B4-BE49-F238E27FC236}">
                <a16:creationId xmlns:a16="http://schemas.microsoft.com/office/drawing/2014/main" id="{2251FB72-CFC8-4125-A68D-3AC0B556BDF0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53" y="35863869"/>
            <a:ext cx="7264096" cy="578573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7BAE7AA-0915-4BE3-9CA5-DA4847624776}"/>
              </a:ext>
            </a:extLst>
          </p:cNvPr>
          <p:cNvSpPr txBox="1"/>
          <p:nvPr/>
        </p:nvSpPr>
        <p:spPr>
          <a:xfrm>
            <a:off x="2205559" y="41796930"/>
            <a:ext cx="6289849" cy="397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그림 </a:t>
            </a:r>
            <a:r>
              <a:rPr lang="en-US" altLang="ko-KR" sz="2000" dirty="0"/>
              <a:t>2 </a:t>
            </a:r>
            <a:r>
              <a:rPr lang="ko-KR" altLang="en-US" sz="2000" dirty="0"/>
              <a:t>각 변수의 상관관계 분석표</a:t>
            </a:r>
          </a:p>
        </p:txBody>
      </p:sp>
      <p:pic>
        <p:nvPicPr>
          <p:cNvPr id="73" name="그림 72" descr="텍스트, 도표, 평면도, 기술 도면이(가) 표시된 사진&#10;&#10;자동 생성된 설명">
            <a:extLst>
              <a:ext uri="{FF2B5EF4-FFF2-40B4-BE49-F238E27FC236}">
                <a16:creationId xmlns:a16="http://schemas.microsoft.com/office/drawing/2014/main" id="{78CC5A78-079C-4BE0-8F52-DBD48707B92E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402" y="35569871"/>
            <a:ext cx="6289849" cy="6462898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B105A872-0F8C-441B-9039-F180A9577C1D}"/>
              </a:ext>
            </a:extLst>
          </p:cNvPr>
          <p:cNvSpPr txBox="1"/>
          <p:nvPr/>
        </p:nvSpPr>
        <p:spPr>
          <a:xfrm>
            <a:off x="8135368" y="41796930"/>
            <a:ext cx="6289849" cy="397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그림 </a:t>
            </a:r>
            <a:r>
              <a:rPr lang="en-US" altLang="ko-KR" sz="2000" dirty="0"/>
              <a:t>3 </a:t>
            </a:r>
            <a:r>
              <a:rPr lang="ko-KR" altLang="en-US" sz="2000" dirty="0"/>
              <a:t>종속변수별 각 독립변수의 데이터양 수치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408FB38-3C71-4868-AAB2-5B5EAD0695E9}"/>
              </a:ext>
            </a:extLst>
          </p:cNvPr>
          <p:cNvGrpSpPr/>
          <p:nvPr/>
        </p:nvGrpSpPr>
        <p:grpSpPr>
          <a:xfrm>
            <a:off x="15120144" y="35065815"/>
            <a:ext cx="14625625" cy="1159848"/>
            <a:chOff x="3487138" y="1832629"/>
            <a:chExt cx="15824347" cy="1395082"/>
          </a:xfrm>
        </p:grpSpPr>
        <p:sp>
          <p:nvSpPr>
            <p:cNvPr id="77" name="모서리가 둥근 직사각형 152">
              <a:extLst>
                <a:ext uri="{FF2B5EF4-FFF2-40B4-BE49-F238E27FC236}">
                  <a16:creationId xmlns:a16="http://schemas.microsoft.com/office/drawing/2014/main" id="{104A513A-0B32-4EA5-AAD5-5AA3C53EE5D2}"/>
                </a:ext>
              </a:extLst>
            </p:cNvPr>
            <p:cNvSpPr/>
            <p:nvPr/>
          </p:nvSpPr>
          <p:spPr>
            <a:xfrm>
              <a:off x="3627442" y="1846916"/>
              <a:ext cx="15684043" cy="138079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2">
                    <a:lumMod val="50000"/>
                  </a:schemeClr>
                </a:gs>
                <a:gs pos="50000">
                  <a:schemeClr val="accent1">
                    <a:lumMod val="5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173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936DA4BE-2CBB-4A54-B26B-68F81B0947D6}"/>
                </a:ext>
              </a:extLst>
            </p:cNvPr>
            <p:cNvSpPr/>
            <p:nvPr/>
          </p:nvSpPr>
          <p:spPr>
            <a:xfrm>
              <a:off x="3821261" y="2049388"/>
              <a:ext cx="1041815" cy="10418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173" b="1">
                <a:solidFill>
                  <a:srgbClr val="0080B5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8659AC9-0422-472C-9DE0-FD9052570BF7}"/>
                </a:ext>
              </a:extLst>
            </p:cNvPr>
            <p:cNvSpPr/>
            <p:nvPr/>
          </p:nvSpPr>
          <p:spPr>
            <a:xfrm>
              <a:off x="3487138" y="1832629"/>
              <a:ext cx="15692104" cy="1395082"/>
            </a:xfrm>
            <a:prstGeom prst="rect">
              <a:avLst/>
            </a:prstGeom>
          </p:spPr>
          <p:txBody>
            <a:bodyPr wrap="square" lIns="72000" tIns="36000" rIns="72000" bIns="36000" anchor="ctr">
              <a:noAutofit/>
            </a:bodyPr>
            <a:lstStyle/>
            <a:p>
              <a:pPr algn="ctr"/>
              <a:r>
                <a:rPr lang="ko-KR" altLang="en-US" sz="6600" b="1" dirty="0">
                  <a:solidFill>
                    <a:schemeClr val="bg1"/>
                  </a:solidFill>
                  <a:latin typeface="Arial" panose="020B0604020202020204" pitchFamily="34" charset="0"/>
                  <a:ea typeface="KoPub돋움체 Bold" panose="00000800000000000000" pitchFamily="2" charset="-127"/>
                  <a:cs typeface="Arial" panose="020B0604020202020204" pitchFamily="34" charset="0"/>
                </a:rPr>
                <a:t>결론</a:t>
              </a:r>
              <a:endParaRPr lang="ko-KR" altLang="en-US" sz="6600" dirty="0">
                <a:solidFill>
                  <a:schemeClr val="bg1"/>
                </a:solidFill>
                <a:latin typeface="Arial" panose="020B0604020202020204" pitchFamily="34" charset="0"/>
                <a:ea typeface="KoPub돋움체 Bold" panose="00000800000000000000" pitchFamily="2" charset="-127"/>
                <a:cs typeface="Arial" panose="020B0604020202020204" pitchFamily="34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12257049-D74F-4963-909A-69564BEADFE7}"/>
              </a:ext>
            </a:extLst>
          </p:cNvPr>
          <p:cNvSpPr txBox="1"/>
          <p:nvPr/>
        </p:nvSpPr>
        <p:spPr>
          <a:xfrm>
            <a:off x="15480184" y="36644997"/>
            <a:ext cx="1425541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b="1" dirty="0">
                <a:solidFill>
                  <a:srgbClr val="1F2328"/>
                </a:solidFill>
                <a:latin typeface="-apple-system"/>
              </a:rPr>
              <a:t>본 모델은 건설현장의 리프트와 곤돌라 등 양중기에 </a:t>
            </a:r>
            <a:r>
              <a:rPr lang="en-US" altLang="ko-KR" sz="2800" b="1" dirty="0">
                <a:solidFill>
                  <a:srgbClr val="1F2328"/>
                </a:solidFill>
                <a:latin typeface="-apple-system"/>
              </a:rPr>
              <a:t>IoT</a:t>
            </a:r>
            <a:r>
              <a:rPr lang="ko-KR" altLang="en-US" sz="2800" b="1" dirty="0">
                <a:solidFill>
                  <a:srgbClr val="1F2328"/>
                </a:solidFill>
                <a:latin typeface="-apple-system"/>
              </a:rPr>
              <a:t> 센서를 적용하여</a:t>
            </a:r>
            <a:r>
              <a:rPr lang="en-US" altLang="ko-KR" sz="2800" b="1" dirty="0">
                <a:solidFill>
                  <a:srgbClr val="1F2328"/>
                </a:solidFill>
                <a:latin typeface="-apple-system"/>
              </a:rPr>
              <a:t>, 1</a:t>
            </a:r>
            <a:r>
              <a:rPr lang="ko-KR" altLang="en-US" sz="2800" b="1" dirty="0">
                <a:solidFill>
                  <a:srgbClr val="1F2328"/>
                </a:solidFill>
                <a:latin typeface="-apple-system"/>
              </a:rPr>
              <a:t>분 단위로 수집한 데이터를 분석하고 실시간으로 모니터링하는 모델이다</a:t>
            </a:r>
            <a:r>
              <a:rPr lang="en-US" altLang="ko-KR" sz="2800" b="1" dirty="0">
                <a:solidFill>
                  <a:srgbClr val="1F2328"/>
                </a:solidFill>
                <a:latin typeface="-apple-system"/>
              </a:rPr>
              <a:t>. </a:t>
            </a:r>
            <a:r>
              <a:rPr lang="ko-KR" altLang="en-US" sz="2800" b="1" dirty="0">
                <a:solidFill>
                  <a:srgbClr val="1F2328"/>
                </a:solidFill>
                <a:latin typeface="-apple-system"/>
              </a:rPr>
              <a:t>이를 통해 엘리베이터의 잠재적 고장 가능성과 고장 유무 예측이 가능하다</a:t>
            </a:r>
            <a:r>
              <a:rPr lang="en-US" altLang="ko-KR" sz="2800" b="1" dirty="0">
                <a:solidFill>
                  <a:srgbClr val="1F2328"/>
                </a:solidFill>
                <a:latin typeface="-apple-system"/>
              </a:rPr>
              <a:t>.</a:t>
            </a:r>
          </a:p>
          <a:p>
            <a:pPr algn="l"/>
            <a:endParaRPr lang="en-US" altLang="ko-KR" sz="2800" b="1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ko-KR" altLang="en-US" sz="2800" b="1" dirty="0">
                <a:solidFill>
                  <a:srgbClr val="1F2328"/>
                </a:solidFill>
                <a:latin typeface="-apple-system"/>
              </a:rPr>
              <a:t>본 모델을 활용할 경우</a:t>
            </a:r>
            <a:r>
              <a:rPr lang="en-US" altLang="ko-KR" sz="2800" b="1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ko-KR" altLang="en-US" sz="2800" b="1" dirty="0">
                <a:solidFill>
                  <a:srgbClr val="1F2328"/>
                </a:solidFill>
                <a:latin typeface="-apple-system"/>
              </a:rPr>
              <a:t>실시간 데이터 모니터링을 통해 장비 상태와 작업 환경을 추적하고</a:t>
            </a:r>
            <a:r>
              <a:rPr lang="en-US" altLang="ko-KR" sz="2800" b="1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ko-KR" altLang="en-US" sz="2800" b="1" dirty="0">
                <a:solidFill>
                  <a:srgbClr val="1F2328"/>
                </a:solidFill>
                <a:latin typeface="-apple-system"/>
              </a:rPr>
              <a:t>잠재적인 위험을 사전에 예측해 사고를 예방할 수 있다</a:t>
            </a:r>
            <a:r>
              <a:rPr lang="en-US" altLang="ko-KR" sz="2800" b="1" dirty="0">
                <a:solidFill>
                  <a:srgbClr val="1F2328"/>
                </a:solidFill>
                <a:latin typeface="-apple-system"/>
              </a:rPr>
              <a:t>.</a:t>
            </a:r>
          </a:p>
          <a:p>
            <a:pPr algn="l"/>
            <a:r>
              <a:rPr lang="ko-KR" altLang="en-US" sz="2800" b="1" dirty="0">
                <a:solidFill>
                  <a:srgbClr val="1F2328"/>
                </a:solidFill>
                <a:latin typeface="-apple-system"/>
              </a:rPr>
              <a:t>시계열 데이터를 학습해 시간에 따른 패턴을 분석하고</a:t>
            </a:r>
            <a:r>
              <a:rPr lang="en-US" altLang="ko-KR" sz="2800" b="1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ko-KR" altLang="en-US" sz="2800" b="1" dirty="0">
                <a:solidFill>
                  <a:srgbClr val="1F2328"/>
                </a:solidFill>
                <a:latin typeface="-apple-system"/>
              </a:rPr>
              <a:t>이를 통해 미래의 상태를 정확히 예측할 수 있다</a:t>
            </a:r>
            <a:r>
              <a:rPr lang="en-US" altLang="ko-KR" sz="2800" b="1" dirty="0">
                <a:solidFill>
                  <a:srgbClr val="1F2328"/>
                </a:solidFill>
                <a:latin typeface="-apple-system"/>
              </a:rPr>
              <a:t>. </a:t>
            </a:r>
            <a:r>
              <a:rPr lang="ko-KR" altLang="en-US" sz="2800" b="1" dirty="0">
                <a:solidFill>
                  <a:srgbClr val="1F2328"/>
                </a:solidFill>
                <a:latin typeface="-apple-system"/>
              </a:rPr>
              <a:t>이는 안전관리의 정확성과 신뢰도를 높여준다</a:t>
            </a:r>
            <a:r>
              <a:rPr lang="en-US" altLang="ko-KR" sz="2800" b="1" dirty="0">
                <a:solidFill>
                  <a:srgbClr val="1F2328"/>
                </a:solidFill>
                <a:latin typeface="-apple-system"/>
              </a:rPr>
              <a:t>. </a:t>
            </a:r>
            <a:r>
              <a:rPr lang="ko-KR" altLang="en-US" sz="2800" b="1" dirty="0">
                <a:solidFill>
                  <a:srgbClr val="1F2328"/>
                </a:solidFill>
                <a:latin typeface="-apple-system"/>
              </a:rPr>
              <a:t>추가로 본 모델에 </a:t>
            </a:r>
            <a:r>
              <a:rPr lang="ko-KR" altLang="en-US" sz="2800" b="1" dirty="0">
                <a:solidFill>
                  <a:srgbClr val="FF0000"/>
                </a:solidFill>
                <a:latin typeface="-apple-system"/>
              </a:rPr>
              <a:t>리프트 안전장치</a:t>
            </a:r>
            <a:r>
              <a:rPr lang="ko-KR" altLang="en-US" sz="2800" b="1" dirty="0">
                <a:solidFill>
                  <a:srgbClr val="1F2328"/>
                </a:solidFill>
                <a:latin typeface="-apple-system"/>
              </a:rPr>
              <a:t>인 </a:t>
            </a:r>
            <a:r>
              <a:rPr lang="ko-KR" altLang="en-US" sz="2800" b="1" dirty="0" err="1">
                <a:solidFill>
                  <a:srgbClr val="1F2328"/>
                </a:solidFill>
                <a:latin typeface="-apple-system"/>
              </a:rPr>
              <a:t>권과방지장치</a:t>
            </a:r>
            <a:r>
              <a:rPr lang="en-US" altLang="ko-KR" sz="2800" b="1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ko-KR" altLang="en-US" sz="2800" b="1" dirty="0">
                <a:solidFill>
                  <a:srgbClr val="1F2328"/>
                </a:solidFill>
                <a:latin typeface="-apple-system"/>
              </a:rPr>
              <a:t>과부하방지장치</a:t>
            </a:r>
            <a:r>
              <a:rPr lang="en-US" altLang="ko-KR" sz="2800" b="1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ko-KR" altLang="en-US" sz="2800" b="1" dirty="0">
                <a:solidFill>
                  <a:srgbClr val="1F2328"/>
                </a:solidFill>
                <a:latin typeface="-apple-system"/>
              </a:rPr>
              <a:t>완충장치</a:t>
            </a:r>
            <a:r>
              <a:rPr lang="en-US" altLang="ko-KR" sz="2800" b="1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ko-KR" altLang="en-US" sz="2800" b="1" dirty="0" err="1">
                <a:solidFill>
                  <a:srgbClr val="1F2328"/>
                </a:solidFill>
                <a:latin typeface="-apple-system"/>
              </a:rPr>
              <a:t>방호울</a:t>
            </a:r>
            <a:r>
              <a:rPr lang="ko-KR" altLang="en-US" sz="2800" b="1" dirty="0">
                <a:solidFill>
                  <a:srgbClr val="1F2328"/>
                </a:solidFill>
                <a:latin typeface="-apple-system"/>
              </a:rPr>
              <a:t> 등 감지 센서를 결합한다면 산재 예방에 큰 도움이 될 것이다</a:t>
            </a:r>
            <a:r>
              <a:rPr lang="en-US" altLang="ko-KR" sz="2800" b="1" dirty="0">
                <a:solidFill>
                  <a:srgbClr val="1F2328"/>
                </a:solidFill>
                <a:latin typeface="-apple-system"/>
              </a:rPr>
              <a:t>.</a:t>
            </a:r>
          </a:p>
          <a:p>
            <a:pPr algn="l"/>
            <a:endParaRPr lang="en-US" altLang="ko-KR" sz="2800" b="1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ko-KR" altLang="en-US" sz="2800" b="1" dirty="0">
                <a:solidFill>
                  <a:srgbClr val="1F2328"/>
                </a:solidFill>
                <a:latin typeface="-apple-system"/>
              </a:rPr>
              <a:t>하지만</a:t>
            </a:r>
            <a:r>
              <a:rPr lang="en-US" altLang="ko-KR" sz="2800" b="1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ko-KR" altLang="en-US" sz="2800" b="1" dirty="0">
                <a:solidFill>
                  <a:srgbClr val="1F2328"/>
                </a:solidFill>
                <a:latin typeface="-apple-system"/>
              </a:rPr>
              <a:t>건설 현장의 대형화와 복잡화로 인해 모든 작업 데이터를 꼼꼼히 파악하기 어려운 상황이다</a:t>
            </a:r>
            <a:r>
              <a:rPr lang="en-US" altLang="ko-KR" sz="2800" b="1" dirty="0">
                <a:solidFill>
                  <a:srgbClr val="1F2328"/>
                </a:solidFill>
                <a:latin typeface="-apple-system"/>
              </a:rPr>
              <a:t>. </a:t>
            </a:r>
            <a:r>
              <a:rPr lang="ko-KR" altLang="en-US" sz="2800" b="1" dirty="0">
                <a:solidFill>
                  <a:srgbClr val="FF0000"/>
                </a:solidFill>
                <a:latin typeface="-apple-system"/>
              </a:rPr>
              <a:t>시계열 모델을 발전</a:t>
            </a:r>
            <a:r>
              <a:rPr lang="ko-KR" altLang="en-US" sz="2800" b="1" dirty="0">
                <a:solidFill>
                  <a:srgbClr val="1F2328"/>
                </a:solidFill>
                <a:latin typeface="-apple-system"/>
              </a:rPr>
              <a:t>시킬 경우</a:t>
            </a:r>
            <a:r>
              <a:rPr lang="en-US" altLang="ko-KR" sz="2800" b="1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ko-KR" altLang="en-US" sz="2800" b="1" dirty="0">
                <a:solidFill>
                  <a:srgbClr val="1F2328"/>
                </a:solidFill>
                <a:latin typeface="-apple-system"/>
              </a:rPr>
              <a:t>광범위한 데이터 분석과 예측이 가능해질 것이며 보다 효율적인 안전관리가 이루어질 것으로 예상한다</a:t>
            </a:r>
            <a:r>
              <a:rPr lang="en-US" altLang="ko-KR" sz="2800" b="1" dirty="0">
                <a:solidFill>
                  <a:srgbClr val="1F2328"/>
                </a:solidFill>
                <a:latin typeface="-apple-system"/>
              </a:rPr>
              <a:t>.</a:t>
            </a:r>
          </a:p>
          <a:p>
            <a:pPr algn="l"/>
            <a:endParaRPr lang="en-US" altLang="ko-KR" sz="2800" b="1" dirty="0">
              <a:solidFill>
                <a:srgbClr val="1F2328"/>
              </a:solidFill>
              <a:latin typeface="-apple-system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0C991327-3FD3-4A27-B644-D6078E13FE94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1616" y="21452089"/>
            <a:ext cx="5287010" cy="422719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7A63300E-A3AF-4C2B-9388-B012B6DB5427}"/>
              </a:ext>
            </a:extLst>
          </p:cNvPr>
          <p:cNvSpPr txBox="1"/>
          <p:nvPr/>
        </p:nvSpPr>
        <p:spPr>
          <a:xfrm>
            <a:off x="14649126" y="25860273"/>
            <a:ext cx="146762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37005"/>
            <a:r>
              <a:rPr lang="ko-KR" altLang="en-US" sz="28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로지스틱 회귀의 경우 예측을 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100% </a:t>
            </a:r>
            <a:r>
              <a:rPr lang="ko-KR" altLang="en-US" sz="28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성공한 반면 </a:t>
            </a:r>
            <a:r>
              <a:rPr lang="ko-KR" altLang="en-US" sz="28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디시젼</a:t>
            </a:r>
            <a:r>
              <a:rPr lang="ko-KR" altLang="en-US" sz="28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트리의 경우 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20</a:t>
            </a:r>
            <a:r>
              <a:rPr lang="ko-KR" altLang="en-US" sz="28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번의 예측 중 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</a:t>
            </a:r>
            <a:r>
              <a:rPr lang="ko-KR" altLang="en-US" sz="28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개의 예측이 빗나간 모습이다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ko-KR" sz="2800" b="1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669B89D-AAB0-4383-81F8-57A53EFE89D4}"/>
              </a:ext>
            </a:extLst>
          </p:cNvPr>
          <p:cNvSpPr txBox="1"/>
          <p:nvPr/>
        </p:nvSpPr>
        <p:spPr>
          <a:xfrm>
            <a:off x="21188694" y="25104652"/>
            <a:ext cx="6289849" cy="397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그림 </a:t>
            </a:r>
            <a:r>
              <a:rPr lang="en-US" altLang="ko-KR" sz="2000" dirty="0"/>
              <a:t>3 </a:t>
            </a:r>
            <a:r>
              <a:rPr lang="ko-KR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각</a:t>
            </a:r>
            <a:r>
              <a:rPr lang="ko-KR" altLang="ko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모델</a:t>
            </a:r>
            <a:r>
              <a:rPr lang="ko-KR" altLang="ko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별</a:t>
            </a:r>
            <a:r>
              <a:rPr lang="ko-KR" altLang="ko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실제</a:t>
            </a:r>
            <a:r>
              <a:rPr lang="ko-KR" altLang="ko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값과</a:t>
            </a:r>
            <a:r>
              <a:rPr lang="ko-KR" altLang="ko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예측</a:t>
            </a:r>
            <a:r>
              <a:rPr lang="ko-KR" altLang="ko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</a:t>
            </a:r>
            <a:r>
              <a:rPr lang="en-US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차이</a:t>
            </a:r>
            <a:r>
              <a:rPr lang="ko-KR" altLang="ko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시각화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73470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5876</TotalTime>
  <Words>608</Words>
  <Application>Microsoft Office PowerPoint</Application>
  <PresentationFormat>사용자 지정</PresentationFormat>
  <Paragraphs>69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-apple-system</vt:lpstr>
      <vt:lpstr>KoPub돋움체</vt:lpstr>
      <vt:lpstr>KoPub돋움체 Bold</vt:lpstr>
      <vt:lpstr>KoPub돋움체 Medium</vt:lpstr>
      <vt:lpstr>Malgun Gothic</vt:lpstr>
      <vt:lpstr>Malgun Gothic</vt:lpstr>
      <vt:lpstr>Arial</vt:lpstr>
      <vt:lpstr>Calibri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347</cp:revision>
  <cp:lastPrinted>2023-05-16T08:40:50Z</cp:lastPrinted>
  <dcterms:created xsi:type="dcterms:W3CDTF">2022-08-30T00:38:40Z</dcterms:created>
  <dcterms:modified xsi:type="dcterms:W3CDTF">2024-08-27T08:31:07Z</dcterms:modified>
</cp:coreProperties>
</file>