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0240288" cy="43200638"/>
  <p:notesSz cx="6797675" cy="9928225"/>
  <p:defaultTextStyle>
    <a:defPPr>
      <a:defRPr lang="ko-KR"/>
    </a:defPPr>
    <a:lvl1pPr marL="0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8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336" userDrawn="1">
          <p15:clr>
            <a:srgbClr val="A4A3A4"/>
          </p15:clr>
        </p15:guide>
        <p15:guide id="8" pos="18888" userDrawn="1">
          <p15:clr>
            <a:srgbClr val="A4A3A4"/>
          </p15:clr>
        </p15:guide>
        <p15:guide id="10" pos="18727" userDrawn="1">
          <p15:clr>
            <a:srgbClr val="A4A3A4"/>
          </p15:clr>
        </p15:guide>
        <p15:guide id="15" pos="160" userDrawn="1">
          <p15:clr>
            <a:srgbClr val="A4A3A4"/>
          </p15:clr>
        </p15:guide>
        <p15:guide id="19" orient="horz" pos="9071" userDrawn="1">
          <p15:clr>
            <a:srgbClr val="A4A3A4"/>
          </p15:clr>
        </p15:guide>
        <p15:guide id="20" orient="horz" pos="9978" userDrawn="1">
          <p15:clr>
            <a:srgbClr val="A4A3A4"/>
          </p15:clr>
        </p15:guide>
        <p15:guide id="21" orient="horz" pos="10104" userDrawn="1">
          <p15:clr>
            <a:srgbClr val="A4A3A4"/>
          </p15:clr>
        </p15:guide>
        <p15:guide id="22" orient="horz" pos="12534" userDrawn="1">
          <p15:clr>
            <a:srgbClr val="A4A3A4"/>
          </p15:clr>
        </p15:guide>
        <p15:guide id="23" orient="horz" pos="13928" userDrawn="1">
          <p15:clr>
            <a:srgbClr val="A4A3A4"/>
          </p15:clr>
        </p15:guide>
        <p15:guide id="30" orient="horz" pos="27213" userDrawn="1">
          <p15:clr>
            <a:srgbClr val="A4A3A4"/>
          </p15:clr>
        </p15:guide>
        <p15:guide id="31" pos="9479" userDrawn="1">
          <p15:clr>
            <a:srgbClr val="A4A3A4"/>
          </p15:clr>
        </p15:guide>
        <p15:guide id="34" orient="horz" pos="13833" userDrawn="1">
          <p15:clr>
            <a:srgbClr val="A4A3A4"/>
          </p15:clr>
        </p15:guide>
        <p15:guide id="36" orient="horz" pos="6879" userDrawn="1">
          <p15:clr>
            <a:srgbClr val="A4A3A4"/>
          </p15:clr>
        </p15:guide>
        <p15:guide id="38" orient="horz" pos="9228" userDrawn="1">
          <p15:clr>
            <a:srgbClr val="A4A3A4"/>
          </p15:clr>
        </p15:guide>
        <p15:guide id="44" pos="9570" userDrawn="1">
          <p15:clr>
            <a:srgbClr val="A4A3A4"/>
          </p15:clr>
        </p15:guide>
        <p15:guide id="45" pos="14106" userDrawn="1">
          <p15:clr>
            <a:srgbClr val="A4A3A4"/>
          </p15:clr>
        </p15:guide>
        <p15:guide id="46" userDrawn="1">
          <p15:clr>
            <a:srgbClr val="A4A3A4"/>
          </p15:clr>
        </p15:guide>
        <p15:guide id="47" pos="19049" userDrawn="1">
          <p15:clr>
            <a:srgbClr val="A4A3A4"/>
          </p15:clr>
        </p15:guide>
        <p15:guide id="49" pos="9792" userDrawn="1">
          <p15:clr>
            <a:srgbClr val="A4A3A4"/>
          </p15:clr>
        </p15:guide>
        <p15:guide id="50" orient="horz" pos="27072" userDrawn="1">
          <p15:clr>
            <a:srgbClr val="A4A3A4"/>
          </p15:clr>
        </p15:guide>
        <p15:guide id="51" orient="horz" pos="269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A JEONG" initials="BJ" lastIdx="0" clrIdx="0">
    <p:extLst>
      <p:ext uri="{19B8F6BF-5375-455C-9EA6-DF929625EA0E}">
        <p15:presenceInfo xmlns:p15="http://schemas.microsoft.com/office/powerpoint/2012/main" userId="add66a26a80a2341" providerId="Windows Live"/>
      </p:ext>
    </p:extLst>
  </p:cmAuthor>
  <p:cmAuthor id="2" name="lds0428" initials="l" lastIdx="1" clrIdx="1">
    <p:extLst>
      <p:ext uri="{19B8F6BF-5375-455C-9EA6-DF929625EA0E}">
        <p15:presenceInfo xmlns:p15="http://schemas.microsoft.com/office/powerpoint/2012/main" userId="6e79a9663db1e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04C82"/>
    <a:srgbClr val="437BBF"/>
    <a:srgbClr val="1C4372"/>
    <a:srgbClr val="0079AC"/>
    <a:srgbClr val="00B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E1D46-B0E2-4A62-ABCC-4F01111F9C98}" v="3" dt="2024-08-25T06:57:2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49" autoAdjust="0"/>
    <p:restoredTop sz="95813" autoAdjust="0"/>
  </p:normalViewPr>
  <p:slideViewPr>
    <p:cSldViewPr>
      <p:cViewPr varScale="1">
        <p:scale>
          <a:sx n="16" d="100"/>
          <a:sy n="16" d="100"/>
        </p:scale>
        <p:origin x="3176" y="144"/>
      </p:cViewPr>
      <p:guideLst>
        <p:guide pos="336"/>
        <p:guide pos="18888"/>
        <p:guide pos="18727"/>
        <p:guide pos="160"/>
        <p:guide orient="horz" pos="9071"/>
        <p:guide orient="horz" pos="9978"/>
        <p:guide orient="horz" pos="10104"/>
        <p:guide orient="horz" pos="12534"/>
        <p:guide orient="horz" pos="13928"/>
        <p:guide orient="horz" pos="27213"/>
        <p:guide pos="9479"/>
        <p:guide orient="horz" pos="13833"/>
        <p:guide orient="horz" pos="6879"/>
        <p:guide orient="horz" pos="9228"/>
        <p:guide pos="9570"/>
        <p:guide pos="14106"/>
        <p:guide/>
        <p:guide pos="19049"/>
        <p:guide pos="9792"/>
        <p:guide orient="horz" pos="27072"/>
        <p:guide orient="horz" pos="26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D5AC-2710-4F16-88C6-6198256876E7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7263" y="1241425"/>
            <a:ext cx="23431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EF24-861E-4202-9F1D-FF4F8B4A8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1pPr>
    <a:lvl2pPr marL="2096475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2pPr>
    <a:lvl3pPr marL="419294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3pPr>
    <a:lvl4pPr marL="6289424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4pPr>
    <a:lvl5pPr marL="8385899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5pPr>
    <a:lvl6pPr marL="10482378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6pPr>
    <a:lvl7pPr marL="1257885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7pPr>
    <a:lvl8pPr marL="14675327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8pPr>
    <a:lvl9pPr marL="16771802" algn="l" defTabSz="4192949" rtl="0" eaLnBrk="1" latinLnBrk="1" hangingPunct="1">
      <a:defRPr sz="55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7263" y="1241425"/>
            <a:ext cx="23431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EF24-861E-4202-9F1D-FF4F8B4A8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022" y="13420216"/>
            <a:ext cx="25704245" cy="9260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6043" y="24480362"/>
            <a:ext cx="211682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6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4209" y="1730045"/>
            <a:ext cx="6804065" cy="368605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2014" y="1730045"/>
            <a:ext cx="19908190" cy="368605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75" y="27760411"/>
            <a:ext cx="25704245" cy="8580127"/>
          </a:xfrm>
        </p:spPr>
        <p:txBody>
          <a:bodyPr anchor="t"/>
          <a:lstStyle>
            <a:lvl1pPr algn="l">
              <a:defRPr sz="1763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8775" y="18310288"/>
            <a:ext cx="25704245" cy="9450135"/>
          </a:xfrm>
        </p:spPr>
        <p:txBody>
          <a:bodyPr anchor="b"/>
          <a:lstStyle>
            <a:lvl1pPr marL="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1pPr>
            <a:lvl2pPr marL="2016023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6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2014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72147" y="10080165"/>
            <a:ext cx="13356127" cy="28510423"/>
          </a:xfrm>
        </p:spPr>
        <p:txBody>
          <a:bodyPr/>
          <a:lstStyle>
            <a:lvl1pPr>
              <a:defRPr sz="12347"/>
            </a:lvl1pPr>
            <a:lvl2pPr>
              <a:defRPr sz="10583"/>
            </a:lvl2pPr>
            <a:lvl3pPr>
              <a:defRPr sz="8819"/>
            </a:lvl3pPr>
            <a:lvl4pPr>
              <a:defRPr sz="7937"/>
            </a:lvl4pPr>
            <a:lvl5pPr>
              <a:defRPr sz="7937"/>
            </a:lvl5pPr>
            <a:lvl6pPr>
              <a:defRPr sz="7937"/>
            </a:lvl6pPr>
            <a:lvl7pPr>
              <a:defRPr sz="7937"/>
            </a:lvl7pPr>
            <a:lvl8pPr>
              <a:defRPr sz="7937"/>
            </a:lvl8pPr>
            <a:lvl9pPr>
              <a:defRPr sz="793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25" y="9670145"/>
            <a:ext cx="13361379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2025" y="13700201"/>
            <a:ext cx="13361379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1654" y="9670145"/>
            <a:ext cx="13366626" cy="4030056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1654" y="13700201"/>
            <a:ext cx="13366626" cy="24890371"/>
          </a:xfrm>
        </p:spPr>
        <p:txBody>
          <a:bodyPr/>
          <a:lstStyle>
            <a:lvl1pPr>
              <a:defRPr sz="10583"/>
            </a:lvl1pPr>
            <a:lvl2pPr>
              <a:defRPr sz="8819"/>
            </a:lvl2pPr>
            <a:lvl3pPr>
              <a:defRPr sz="7937"/>
            </a:lvl3pPr>
            <a:lvl4pPr>
              <a:defRPr sz="7055"/>
            </a:lvl4pPr>
            <a:lvl5pPr>
              <a:defRPr sz="7055"/>
            </a:lvl5pPr>
            <a:lvl6pPr>
              <a:defRPr sz="7055"/>
            </a:lvl6pPr>
            <a:lvl7pPr>
              <a:defRPr sz="7055"/>
            </a:lvl7pPr>
            <a:lvl8pPr>
              <a:defRPr sz="7055"/>
            </a:lvl8pPr>
            <a:lvl9pPr>
              <a:defRPr sz="70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2016" y="1720027"/>
            <a:ext cx="9948848" cy="7320108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3122" y="1720039"/>
            <a:ext cx="16905163" cy="36870549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2016" y="9040147"/>
            <a:ext cx="9948848" cy="29550441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7308" y="30240459"/>
            <a:ext cx="18144173" cy="3570057"/>
          </a:xfrm>
        </p:spPr>
        <p:txBody>
          <a:bodyPr anchor="b"/>
          <a:lstStyle>
            <a:lvl1pPr algn="l">
              <a:defRPr sz="881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7308" y="3860055"/>
            <a:ext cx="18144173" cy="25920383"/>
          </a:xfrm>
        </p:spPr>
        <p:txBody>
          <a:bodyPr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7308" y="33810506"/>
            <a:ext cx="18144173" cy="5070070"/>
          </a:xfrm>
        </p:spPr>
        <p:txBody>
          <a:bodyPr/>
          <a:lstStyle>
            <a:lvl1pPr marL="0" indent="0">
              <a:buNone/>
              <a:defRPr sz="6173"/>
            </a:lvl1pPr>
            <a:lvl2pPr marL="2016023" indent="0">
              <a:buNone/>
              <a:defRPr sz="5291"/>
            </a:lvl2pPr>
            <a:lvl3pPr marL="4032047" indent="0">
              <a:buNone/>
              <a:defRPr sz="4410"/>
            </a:lvl3pPr>
            <a:lvl4pPr marL="6048070" indent="0">
              <a:buNone/>
              <a:defRPr sz="3969"/>
            </a:lvl4pPr>
            <a:lvl5pPr marL="8064094" indent="0">
              <a:buNone/>
              <a:defRPr sz="3969"/>
            </a:lvl5pPr>
            <a:lvl6pPr marL="10080117" indent="0">
              <a:buNone/>
              <a:defRPr sz="3969"/>
            </a:lvl6pPr>
            <a:lvl7pPr marL="12096140" indent="0">
              <a:buNone/>
              <a:defRPr sz="3969"/>
            </a:lvl7pPr>
            <a:lvl8pPr marL="14112164" indent="0">
              <a:buNone/>
              <a:defRPr sz="3969"/>
            </a:lvl8pPr>
            <a:lvl9pPr marL="16128187" indent="0">
              <a:buNone/>
              <a:defRPr sz="3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2015" y="1730029"/>
            <a:ext cx="27216259" cy="72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2015" y="10080165"/>
            <a:ext cx="27216259" cy="2851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2015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110D-FB7B-436B-BE39-85198A496AA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32099" y="40040597"/>
            <a:ext cx="9576091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72207" y="40040597"/>
            <a:ext cx="7056067" cy="230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A399-F41E-46F6-9216-22898228E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8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2047" rtl="0" eaLnBrk="1" latinLnBrk="1" hangingPunct="1"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2018" indent="-1512018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4110" kern="1200">
          <a:solidFill>
            <a:schemeClr val="tx1"/>
          </a:solidFill>
          <a:latin typeface="+mn-lt"/>
          <a:ea typeface="+mn-ea"/>
          <a:cs typeface="+mn-cs"/>
        </a:defRPr>
      </a:lvl1pPr>
      <a:lvl2pPr marL="3276038" indent="-1260015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12347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–"/>
        <a:defRPr sz="8819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»"/>
        <a:defRPr sz="8819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1" hangingPunct="1">
        <a:spcBef>
          <a:spcPct val="2000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1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/>
          <p:cNvSpPr/>
          <p:nvPr/>
        </p:nvSpPr>
        <p:spPr>
          <a:xfrm>
            <a:off x="16" y="0"/>
            <a:ext cx="30240283" cy="43200638"/>
          </a:xfrm>
          <a:prstGeom prst="rect">
            <a:avLst/>
          </a:prstGeom>
          <a:solidFill>
            <a:srgbClr val="1C437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387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478" y="5186057"/>
            <a:ext cx="29779223" cy="37847851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 전처리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0511" y="5398519"/>
            <a:ext cx="14617401" cy="1162768"/>
            <a:chOff x="3495193" y="-283106"/>
            <a:chExt cx="15696738" cy="1384109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495193" y="-279791"/>
              <a:ext cx="15696738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65" name="타원 64"/>
            <p:cNvSpPr/>
            <p:nvPr/>
          </p:nvSpPr>
          <p:spPr>
            <a:xfrm>
              <a:off x="3658844" y="-97821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95198" y="-283106"/>
              <a:ext cx="15695016" cy="1384106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배경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31333" y="21432119"/>
            <a:ext cx="14500872" cy="1170236"/>
            <a:chOff x="3491124" y="1838220"/>
            <a:chExt cx="15689369" cy="139299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3495198" y="1850423"/>
              <a:ext cx="15685295" cy="1380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3658844" y="2010492"/>
              <a:ext cx="1041815" cy="1041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491124" y="1838220"/>
              <a:ext cx="15687652" cy="1381097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프로그램 주요 기능 및 활용방안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C60752-5F5F-4EE5-9EC4-9DCBB2058C2F}"/>
              </a:ext>
            </a:extLst>
          </p:cNvPr>
          <p:cNvSpPr/>
          <p:nvPr/>
        </p:nvSpPr>
        <p:spPr>
          <a:xfrm>
            <a:off x="722215" y="15732801"/>
            <a:ext cx="28950287" cy="4623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t"/>
          <a:lstStyle/>
          <a:p>
            <a:endParaRPr lang="en-US" altLang="ko-KR" sz="5291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38084" y="2302175"/>
            <a:ext cx="30240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이지 리프트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72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easy_lift</a:t>
            </a:r>
            <a:r>
              <a:rPr lang="en-US" altLang="ko-KR" sz="7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7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51BC8C-FEEB-4959-AE75-CC4B19A59CA6}"/>
              </a:ext>
            </a:extLst>
          </p:cNvPr>
          <p:cNvSpPr/>
          <p:nvPr/>
        </p:nvSpPr>
        <p:spPr>
          <a:xfrm>
            <a:off x="45409" y="3836990"/>
            <a:ext cx="30240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강수경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이지우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전승현</a:t>
            </a:r>
            <a:r>
              <a:rPr lang="en-US" altLang="ko-KR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최아진</a:t>
            </a:r>
            <a:endParaRPr lang="ko-KR" altLang="en-US" sz="4400" b="1" baseline="30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5919FD-A119-4874-BCF5-AE7F62A26CAC}"/>
              </a:ext>
            </a:extLst>
          </p:cNvPr>
          <p:cNvCxnSpPr>
            <a:cxnSpLocks/>
          </p:cNvCxnSpPr>
          <p:nvPr/>
        </p:nvCxnSpPr>
        <p:spPr>
          <a:xfrm>
            <a:off x="1898273" y="3598319"/>
            <a:ext cx="263273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1AD295-56E9-4BFF-9EBC-863C1B092829}"/>
              </a:ext>
            </a:extLst>
          </p:cNvPr>
          <p:cNvSpPr/>
          <p:nvPr/>
        </p:nvSpPr>
        <p:spPr>
          <a:xfrm>
            <a:off x="45409" y="4755671"/>
            <a:ext cx="3024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3600" baseline="30000" dirty="0">
                <a:solidFill>
                  <a:schemeClr val="bg1"/>
                </a:solidFill>
                <a:latin typeface="KoPub돋움체"/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533400" y="22782655"/>
            <a:ext cx="14327620" cy="9007193"/>
          </a:xfrm>
          <a:prstGeom prst="roundRect">
            <a:avLst>
              <a:gd name="adj" fmla="val 187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387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504844" y="6731250"/>
            <a:ext cx="14356176" cy="14572451"/>
          </a:xfrm>
          <a:prstGeom prst="roundRect">
            <a:avLst>
              <a:gd name="adj" fmla="val 2091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8742" tIns="158742" rIns="158742" bIns="158742" rtlCol="0" anchor="ctr"/>
          <a:lstStyle/>
          <a:p>
            <a:endParaRPr lang="en-US" altLang="ko-KR" sz="3969" spc="-132">
              <a:solidFill>
                <a:prstClr val="black"/>
              </a:solidFill>
              <a:latin typeface="Arial" panose="020B0604020202020204" pitchFamily="34" charset="0"/>
              <a:ea typeface="KoPub돋움체 Bold" panose="0000080000000000000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3B81C76-BCFB-4A51-B738-613355EEB50A}"/>
              </a:ext>
            </a:extLst>
          </p:cNvPr>
          <p:cNvGrpSpPr/>
          <p:nvPr/>
        </p:nvGrpSpPr>
        <p:grpSpPr>
          <a:xfrm>
            <a:off x="480420" y="31950563"/>
            <a:ext cx="14516162" cy="1162764"/>
            <a:chOff x="3487138" y="1832629"/>
            <a:chExt cx="15692104" cy="1398589"/>
          </a:xfrm>
        </p:grpSpPr>
        <p:sp>
          <p:nvSpPr>
            <p:cNvPr id="238" name="모서리가 둥근 직사각형 152">
              <a:extLst>
                <a:ext uri="{FF2B5EF4-FFF2-40B4-BE49-F238E27FC236}">
                  <a16:creationId xmlns:a16="http://schemas.microsoft.com/office/drawing/2014/main" id="{C6A2CDA9-2AE8-4D77-A24C-A8DDC90DA4AF}"/>
                </a:ext>
              </a:extLst>
            </p:cNvPr>
            <p:cNvSpPr/>
            <p:nvPr/>
          </p:nvSpPr>
          <p:spPr>
            <a:xfrm>
              <a:off x="3495198" y="1850424"/>
              <a:ext cx="15684043" cy="1380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3661D05-51E8-426F-94E1-C83DC025D7D3}"/>
                </a:ext>
              </a:extLst>
            </p:cNvPr>
            <p:cNvSpPr/>
            <p:nvPr/>
          </p:nvSpPr>
          <p:spPr>
            <a:xfrm>
              <a:off x="3658844" y="2040727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3E007EB-B47B-496A-898B-A62225536CA5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개발 내용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15210971" y="5476603"/>
            <a:ext cx="14601948" cy="28581100"/>
          </a:xfrm>
          <a:prstGeom prst="roundRect">
            <a:avLst>
              <a:gd name="adj" fmla="val 1239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36387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657667" y="6891512"/>
            <a:ext cx="14011405" cy="95527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승강기 및 건설용 리프트 사고사례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805" y="8019844"/>
            <a:ext cx="140114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행정안전부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승강기 사고 및 기술자 사고 통계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2019</a:t>
            </a:r>
            <a:r>
              <a:rPr lang="ko-KR" altLang="en-US" sz="2800" b="1" dirty="0"/>
              <a:t>년부터 약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년간 승강기 사고로 인한 사상자 </a:t>
            </a:r>
            <a:r>
              <a:rPr lang="en-US" altLang="ko-KR" sz="2800" b="1" dirty="0"/>
              <a:t>335</a:t>
            </a:r>
            <a:r>
              <a:rPr lang="ko-KR" altLang="en-US" sz="2800" b="1" dirty="0"/>
              <a:t>명 중 사망자 </a:t>
            </a:r>
            <a:r>
              <a:rPr lang="en-US" altLang="ko-KR" sz="2800" b="1" dirty="0"/>
              <a:t>27</a:t>
            </a:r>
            <a:r>
              <a:rPr lang="ko-KR" altLang="en-US" sz="2800" b="1" dirty="0"/>
              <a:t>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부상자 </a:t>
            </a:r>
            <a:r>
              <a:rPr lang="en-US" altLang="ko-KR" sz="2800" b="1" dirty="0"/>
              <a:t>308</a:t>
            </a:r>
            <a:r>
              <a:rPr lang="ko-KR" altLang="en-US" sz="2800" b="1" dirty="0"/>
              <a:t>명 수준으로 높은 사고 발생률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endParaRPr lang="en-US" altLang="ko-KR" sz="2800" b="1" dirty="0"/>
          </a:p>
          <a:p>
            <a:r>
              <a:rPr lang="ko-KR" altLang="en-US" sz="2800" b="1" dirty="0">
                <a:solidFill>
                  <a:srgbClr val="0070C0"/>
                </a:solidFill>
              </a:rPr>
              <a:t>건설현장 리프트 주요 사고 사례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추락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 err="1"/>
              <a:t>권과방지장치</a:t>
            </a:r>
            <a:r>
              <a:rPr lang="ko-KR" altLang="en-US" sz="2800" b="1" dirty="0"/>
              <a:t> 미흡으로 과상승한 운반구로 인한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운행 전 점검 미흡으로 리프트 </a:t>
            </a:r>
            <a:r>
              <a:rPr lang="ko-KR" altLang="en-US" sz="2800" b="1" dirty="0" err="1"/>
              <a:t>운반구</a:t>
            </a:r>
            <a:r>
              <a:rPr lang="ko-KR" altLang="en-US" sz="2800" b="1" dirty="0"/>
              <a:t> 추락</a:t>
            </a: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자재를 과적하여 운행하여 추락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5287953" y="35793615"/>
            <a:ext cx="14524966" cy="6976810"/>
          </a:xfrm>
          <a:prstGeom prst="roundRect">
            <a:avLst>
              <a:gd name="adj" fmla="val 102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/>
          <a:lstStyle/>
          <a:p>
            <a:pPr>
              <a:spcAft>
                <a:spcPts val="200"/>
              </a:spcAft>
            </a:pP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ea typeface="KoPub돋움체 Medium" panose="00000600000000000000" pitchFamily="2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51267" y="33573647"/>
            <a:ext cx="2784596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5473694" y="5690613"/>
            <a:ext cx="4968551" cy="102933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데이터 </a:t>
            </a:r>
            <a:r>
              <a:rPr lang="ko-KR" altLang="en-US" sz="52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전처리</a:t>
            </a:r>
            <a:endParaRPr lang="ko-KR" altLang="en-US" sz="5200" b="1" dirty="0"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15473694" y="9666991"/>
            <a:ext cx="8640960" cy="98811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 err="1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머신러닝</a:t>
            </a:r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 모델 및 성능지표</a:t>
            </a: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15473694" y="14825063"/>
            <a:ext cx="3750905" cy="101461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개발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1A4CE4-B72D-6BB5-D05E-DFEE5001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71" y="12748441"/>
            <a:ext cx="6896173" cy="515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57547E-AF6B-0755-61EB-AFFA04FA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60" y="12769834"/>
            <a:ext cx="6337028" cy="51318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A5F8A-C264-3009-FB35-2B9C22DB18C7}"/>
              </a:ext>
            </a:extLst>
          </p:cNvPr>
          <p:cNvSpPr txBox="1"/>
          <p:nvPr/>
        </p:nvSpPr>
        <p:spPr>
          <a:xfrm>
            <a:off x="862560" y="24014825"/>
            <a:ext cx="1378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엘리베이터의 현재 상태에 대해 정상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비정상 판단한다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정상일 경우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얼마나 비정상에 가까운지 수치로 나타낸다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  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C7750-CC3E-413A-9822-90ED7216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901"/>
            <a:ext cx="5197179" cy="52078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D57415-1708-4542-80EB-06272720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216" y="195872"/>
            <a:ext cx="3122484" cy="31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B5CB-9920-4518-8C12-E0A3A84712FF}"/>
              </a:ext>
            </a:extLst>
          </p:cNvPr>
          <p:cNvSpPr txBox="1"/>
          <p:nvPr/>
        </p:nvSpPr>
        <p:spPr>
          <a:xfrm>
            <a:off x="-433584" y="34874864"/>
            <a:ext cx="14676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7005"/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독립변수 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엘리베이터 내외부의 환경 데이터 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온도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습도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RPM,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진동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압력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센서</a:t>
            </a:r>
            <a:r>
              <a:rPr lang="en-US" altLang="ko-KR" sz="2800" b="1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437005"/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종속변수 </a:t>
            </a:r>
            <a:r>
              <a:rPr lang="en-US" altLang="ko-KR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엘리베이터의 고장유무</a:t>
            </a:r>
            <a:r>
              <a:rPr lang="en-US" altLang="ko-KR" sz="2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7903F-6B5D-45A2-A145-A12E49DE902C}"/>
              </a:ext>
            </a:extLst>
          </p:cNvPr>
          <p:cNvSpPr txBox="1"/>
          <p:nvPr/>
        </p:nvSpPr>
        <p:spPr>
          <a:xfrm>
            <a:off x="5758781" y="17959849"/>
            <a:ext cx="633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1 </a:t>
            </a:r>
            <a:r>
              <a:rPr lang="ko-KR" altLang="en-US" sz="2000" dirty="0"/>
              <a:t>건설용 리프트 추락 사고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92153-7AE2-4261-8A31-9C7C6065151A}"/>
              </a:ext>
            </a:extLst>
          </p:cNvPr>
          <p:cNvSpPr txBox="1"/>
          <p:nvPr/>
        </p:nvSpPr>
        <p:spPr>
          <a:xfrm>
            <a:off x="15741616" y="6897327"/>
            <a:ext cx="14157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공백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으로 설정</a:t>
            </a:r>
            <a:endParaRPr lang="en-US" altLang="ko-KR" sz="2800" b="1" dirty="0"/>
          </a:p>
          <a:p>
            <a:r>
              <a:rPr lang="en-US" altLang="ko-KR" sz="2800" b="1" dirty="0"/>
              <a:t>2. </a:t>
            </a:r>
            <a:r>
              <a:rPr lang="ko-KR" altLang="en-US" sz="2800" b="1" dirty="0"/>
              <a:t>종속변수 중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위험 데이터는 전체 데이터 </a:t>
            </a:r>
            <a:r>
              <a:rPr lang="en-US" altLang="ko-KR" sz="2800" b="1" dirty="0"/>
              <a:t>44640</a:t>
            </a:r>
            <a:r>
              <a:rPr lang="ko-KR" altLang="en-US" sz="2800" b="1" dirty="0"/>
              <a:t>개 중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개로 낮은 데이터 학습 가치</a:t>
            </a:r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-&gt; 1</a:t>
            </a:r>
            <a:r>
              <a:rPr lang="ko-KR" altLang="en-US" sz="2800" b="1" dirty="0">
                <a:solidFill>
                  <a:srgbClr val="FF0000"/>
                </a:solidFill>
              </a:rPr>
              <a:t>위험</a:t>
            </a:r>
            <a:r>
              <a:rPr lang="en-US" altLang="ko-KR" sz="2800" b="1" dirty="0">
                <a:solidFill>
                  <a:srgbClr val="FF0000"/>
                </a:solidFill>
              </a:rPr>
              <a:t>+2</a:t>
            </a:r>
            <a:r>
              <a:rPr lang="ko-KR" altLang="en-US" sz="2800" b="1" dirty="0">
                <a:solidFill>
                  <a:srgbClr val="FF0000"/>
                </a:solidFill>
              </a:rPr>
              <a:t>고장 </a:t>
            </a:r>
            <a:r>
              <a:rPr lang="en-US" altLang="ko-KR" sz="2800" b="1" dirty="0">
                <a:solidFill>
                  <a:srgbClr val="FF0000"/>
                </a:solidFill>
              </a:rPr>
              <a:t>= 1</a:t>
            </a:r>
            <a:r>
              <a:rPr lang="ko-KR" altLang="en-US" sz="2800" b="1" dirty="0">
                <a:solidFill>
                  <a:srgbClr val="FF0000"/>
                </a:solidFill>
              </a:rPr>
              <a:t>비정상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/>
              <a:t>3. 1</a:t>
            </a:r>
            <a:r>
              <a:rPr lang="ko-KR" altLang="en-US" sz="2800" b="1" dirty="0"/>
              <a:t>비정상으로 나타날 때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독립변수 중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인 경우가 </a:t>
            </a:r>
            <a:r>
              <a:rPr lang="en-US" altLang="ko-KR" sz="2800" b="1" dirty="0"/>
              <a:t>6</a:t>
            </a:r>
            <a:r>
              <a:rPr lang="ko-KR" altLang="en-US" sz="2800" b="1" dirty="0"/>
              <a:t>개 이상인 행 제외</a:t>
            </a:r>
            <a:endParaRPr lang="en-US" altLang="ko-KR" sz="2800" b="1" dirty="0"/>
          </a:p>
          <a:p>
            <a:r>
              <a:rPr lang="en-US" altLang="ko-KR" sz="2800" b="1" dirty="0"/>
              <a:t>4. </a:t>
            </a:r>
            <a:r>
              <a:rPr lang="ko-KR" altLang="en-US" sz="2800" b="1" dirty="0"/>
              <a:t>종속변수와 관계성이 없는 </a:t>
            </a:r>
            <a:r>
              <a:rPr lang="ko-KR" altLang="en-US" sz="2800" b="1" dirty="0">
                <a:solidFill>
                  <a:srgbClr val="FF0000"/>
                </a:solidFill>
              </a:rPr>
              <a:t>시간 변수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높은 상관관계를 나타내는 </a:t>
            </a:r>
            <a:r>
              <a:rPr lang="ko-KR" altLang="en-US" sz="2800" b="1" dirty="0">
                <a:solidFill>
                  <a:srgbClr val="FF0000"/>
                </a:solidFill>
              </a:rPr>
              <a:t>센서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ko-KR" altLang="en-US" sz="2800" b="1" dirty="0">
                <a:solidFill>
                  <a:srgbClr val="FF0000"/>
                </a:solidFill>
              </a:rPr>
              <a:t>개 제외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/>
              <a:t>5. </a:t>
            </a:r>
            <a:r>
              <a:rPr lang="ko-KR" altLang="en-US" sz="2800" b="1" dirty="0"/>
              <a:t>종속변수 </a:t>
            </a:r>
            <a:r>
              <a:rPr lang="en-US" altLang="ko-KR" sz="2800" b="1" dirty="0"/>
              <a:t>0</a:t>
            </a:r>
            <a:r>
              <a:rPr lang="ko-KR" altLang="en-US" sz="2800" b="1" dirty="0"/>
              <a:t>정상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비정상의 데이터 불균형으로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비정상인 경우 가중치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배 적용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8FCABD-77AD-460C-93D7-2C995E75E222}"/>
              </a:ext>
            </a:extLst>
          </p:cNvPr>
          <p:cNvSpPr txBox="1"/>
          <p:nvPr/>
        </p:nvSpPr>
        <p:spPr>
          <a:xfrm>
            <a:off x="15741616" y="10791563"/>
            <a:ext cx="13652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종속변수</a:t>
            </a:r>
            <a:r>
              <a:rPr lang="en-US" altLang="ko-KR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정상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혹은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고장을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나타내는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카테고리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형식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결정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트리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(Decision Tree)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로지스틱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회귀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(Logistic regression)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KFold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대표적 성능 지표 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전체 예측 중 정확히 예측된 비율과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종속변수의 예측 실패 수치 파악</a:t>
            </a: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(accuracy)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오차행렬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(conf matrix)</a:t>
            </a:r>
          </a:p>
          <a:p>
            <a:endParaRPr lang="en-US" altLang="ko-KR" sz="2800" b="1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 b="1" dirty="0"/>
          </a:p>
        </p:txBody>
      </p:sp>
      <p:sp>
        <p:nvSpPr>
          <p:cNvPr id="63" name="모서리가 둥근 직사각형 31">
            <a:extLst>
              <a:ext uri="{FF2B5EF4-FFF2-40B4-BE49-F238E27FC236}">
                <a16:creationId xmlns:a16="http://schemas.microsoft.com/office/drawing/2014/main" id="{625C09CD-555C-48F9-8C94-181D752464A5}"/>
              </a:ext>
            </a:extLst>
          </p:cNvPr>
          <p:cNvSpPr/>
          <p:nvPr/>
        </p:nvSpPr>
        <p:spPr>
          <a:xfrm>
            <a:off x="502520" y="33293627"/>
            <a:ext cx="14358500" cy="9476798"/>
          </a:xfrm>
          <a:prstGeom prst="roundRect">
            <a:avLst>
              <a:gd name="adj" fmla="val 3188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457200" indent="-457200" fontAlgn="base">
              <a:buFont typeface="맑은 고딕" panose="020B0503020000020004" pitchFamily="50" charset="-127"/>
              <a:buChar char="-"/>
            </a:pP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0" name="그림 69" descr="텍스트, 스크린샷, 사각형, 패턴이(가) 표시된 사진&#10;&#10;자동 생성된 설명">
            <a:extLst>
              <a:ext uri="{FF2B5EF4-FFF2-40B4-BE49-F238E27FC236}">
                <a16:creationId xmlns:a16="http://schemas.microsoft.com/office/drawing/2014/main" id="{2251FB72-CFC8-4125-A68D-3AC0B556BDF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3" y="35863869"/>
            <a:ext cx="7264096" cy="57857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7BAE7AA-0915-4BE3-9CA5-DA4847624776}"/>
              </a:ext>
            </a:extLst>
          </p:cNvPr>
          <p:cNvSpPr txBox="1"/>
          <p:nvPr/>
        </p:nvSpPr>
        <p:spPr>
          <a:xfrm>
            <a:off x="2205559" y="41796930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2 </a:t>
            </a:r>
            <a:r>
              <a:rPr lang="ko-KR" altLang="en-US" sz="2000" dirty="0"/>
              <a:t>각 변수의 상관관계 분석표</a:t>
            </a:r>
          </a:p>
        </p:txBody>
      </p:sp>
      <p:pic>
        <p:nvPicPr>
          <p:cNvPr id="73" name="그림 72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78CC5A78-079C-4BE0-8F52-DBD48707B92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02" y="35569871"/>
            <a:ext cx="6289849" cy="64628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105A872-0F8C-441B-9039-F180A9577C1D}"/>
              </a:ext>
            </a:extLst>
          </p:cNvPr>
          <p:cNvSpPr txBox="1"/>
          <p:nvPr/>
        </p:nvSpPr>
        <p:spPr>
          <a:xfrm>
            <a:off x="8135368" y="41796930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3 </a:t>
            </a:r>
            <a:r>
              <a:rPr lang="ko-KR" altLang="en-US" sz="2000" dirty="0"/>
              <a:t>종속변수별 각 독립변수의 데이터양 수치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08FB38-3C71-4868-AAB2-5B5EAD0695E9}"/>
              </a:ext>
            </a:extLst>
          </p:cNvPr>
          <p:cNvGrpSpPr/>
          <p:nvPr/>
        </p:nvGrpSpPr>
        <p:grpSpPr>
          <a:xfrm>
            <a:off x="15120144" y="34345735"/>
            <a:ext cx="14625625" cy="1159848"/>
            <a:chOff x="3487138" y="1832629"/>
            <a:chExt cx="15824347" cy="1395082"/>
          </a:xfrm>
        </p:grpSpPr>
        <p:sp>
          <p:nvSpPr>
            <p:cNvPr id="77" name="모서리가 둥근 직사각형 152">
              <a:extLst>
                <a:ext uri="{FF2B5EF4-FFF2-40B4-BE49-F238E27FC236}">
                  <a16:creationId xmlns:a16="http://schemas.microsoft.com/office/drawing/2014/main" id="{104A513A-0B32-4EA5-AAD5-5AA3C53EE5D2}"/>
                </a:ext>
              </a:extLst>
            </p:cNvPr>
            <p:cNvSpPr/>
            <p:nvPr/>
          </p:nvSpPr>
          <p:spPr>
            <a:xfrm>
              <a:off x="3627442" y="1846916"/>
              <a:ext cx="15684043" cy="13807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36DA4BE-2CBB-4A54-B26B-68F81B0947D6}"/>
                </a:ext>
              </a:extLst>
            </p:cNvPr>
            <p:cNvSpPr/>
            <p:nvPr/>
          </p:nvSpPr>
          <p:spPr>
            <a:xfrm>
              <a:off x="3821261" y="2049388"/>
              <a:ext cx="1041815" cy="1041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173" b="1">
                <a:solidFill>
                  <a:srgbClr val="0080B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8659AC9-0422-472C-9DE0-FD9052570BF7}"/>
                </a:ext>
              </a:extLst>
            </p:cNvPr>
            <p:cNvSpPr/>
            <p:nvPr/>
          </p:nvSpPr>
          <p:spPr>
            <a:xfrm>
              <a:off x="3487138" y="1832629"/>
              <a:ext cx="15692104" cy="1395082"/>
            </a:xfrm>
            <a:prstGeom prst="rect">
              <a:avLst/>
            </a:prstGeom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0000800000000000000" pitchFamily="2" charset="-127"/>
                  <a:cs typeface="Arial" panose="020B0604020202020204" pitchFamily="34" charset="0"/>
                </a:rPr>
                <a:t>결론</a:t>
              </a:r>
              <a:endParaRPr lang="ko-KR" altLang="en-US" sz="6600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2257049-D74F-4963-909A-69564BEADFE7}"/>
              </a:ext>
            </a:extLst>
          </p:cNvPr>
          <p:cNvSpPr txBox="1"/>
          <p:nvPr/>
        </p:nvSpPr>
        <p:spPr>
          <a:xfrm>
            <a:off x="15557500" y="36346525"/>
            <a:ext cx="142554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본 모델은 건설현장의 리프트와 곤돌라 등 양중기에 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IoT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 센서를 적용하여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1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분 단위로 수집한 데이터를 분석하고 실시간으로 모니터링하는 모델이다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이를 통해 엘리베이터의 잠재적 고장 가능성과 고장 유무 예측이 가능하다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본 모델을 활용할 경우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실시간 데이터 모니터링을 통해 장비 상태와 작업 환경을 추적하고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잠재적인 위험을 사전에 예측해 사고를 예방할 수 있다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시계열 데이터를 학습해 시간에 따른 패턴을 분석하고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이를 통해 미래의 상태를 정확히 예측할 수 있다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이는 안전관리의 정확성과 신뢰도를 높여준다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추가로 본 모델에 </a:t>
            </a:r>
            <a:r>
              <a:rPr lang="ko-KR" altLang="en-US" sz="2800" b="1" dirty="0">
                <a:solidFill>
                  <a:srgbClr val="FF0000"/>
                </a:solidFill>
                <a:latin typeface="-apple-system"/>
              </a:rPr>
              <a:t>리프트 안전장치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인 </a:t>
            </a:r>
            <a:r>
              <a:rPr lang="ko-KR" altLang="en-US" sz="2800" b="1" dirty="0" err="1">
                <a:solidFill>
                  <a:srgbClr val="1F2328"/>
                </a:solidFill>
                <a:latin typeface="-apple-system"/>
              </a:rPr>
              <a:t>권과방지장치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과부하방지장치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완충장치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 err="1">
                <a:solidFill>
                  <a:srgbClr val="1F2328"/>
                </a:solidFill>
                <a:latin typeface="-apple-system"/>
              </a:rPr>
              <a:t>방호울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 등 감지 센서를 결합한다면 산재 예방에 큰 도움이 될 것이다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하지만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건설 현장의 대형화와 복잡화로 인해 모든 작업 데이터를 꼼꼼히 파악하기 어려운 상황이다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  <a:latin typeface="-apple-system"/>
              </a:rPr>
              <a:t>시계열 모델을 발전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시킬 경우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광범위한 데이터 분석과 예측이 가능해질 것이며 보다 효율적인 안전관리가 이루어질 것으로 예상한다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algn="l"/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C991327-3FD3-4A27-B644-D6078E13FE94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903" y="26653351"/>
            <a:ext cx="5976981" cy="520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A63300E-A3AF-4C2B-9388-B012B6DB5427}"/>
              </a:ext>
            </a:extLst>
          </p:cNvPr>
          <p:cNvSpPr txBox="1"/>
          <p:nvPr/>
        </p:nvSpPr>
        <p:spPr>
          <a:xfrm>
            <a:off x="14301454" y="32870173"/>
            <a:ext cx="15584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7005" algn="ctr"/>
            <a:r>
              <a:rPr lang="ko-KR" altLang="en-US" sz="28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로지스틱 회귀의 경우 예측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100%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성공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28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437005" algn="ctr"/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반면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결정 트리의 경우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번의 예측 중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예측이 빗나간 모습</a:t>
            </a:r>
            <a:endParaRPr lang="ko-KR" altLang="ko-KR" sz="28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69B89D-AAB0-4383-81F8-57A53EFE89D4}"/>
              </a:ext>
            </a:extLst>
          </p:cNvPr>
          <p:cNvSpPr txBox="1"/>
          <p:nvPr/>
        </p:nvSpPr>
        <p:spPr>
          <a:xfrm>
            <a:off x="19775511" y="31929884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6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실제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값과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차이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시각화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686EE-BA67-4E8C-9B65-04DA79E962C0}"/>
              </a:ext>
            </a:extLst>
          </p:cNvPr>
          <p:cNvSpPr txBox="1"/>
          <p:nvPr/>
        </p:nvSpPr>
        <p:spPr>
          <a:xfrm>
            <a:off x="831806" y="19617352"/>
            <a:ext cx="13817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승강기 및 건설용 리프트 사고가 빈번하게 발생하고 있는 실정이다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따라서 안전관리자의 승강설비 점검을 보조할 수 있는 프로그램을 통해 효율적인 안전관리를 수행할 수 있는 모델을 개발하고자 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7" name="모서리가 둥근 직사각형 170">
            <a:extLst>
              <a:ext uri="{FF2B5EF4-FFF2-40B4-BE49-F238E27FC236}">
                <a16:creationId xmlns:a16="http://schemas.microsoft.com/office/drawing/2014/main" id="{79F121D9-7F7B-4697-91E2-B1A06AB51C24}"/>
              </a:ext>
            </a:extLst>
          </p:cNvPr>
          <p:cNvSpPr/>
          <p:nvPr/>
        </p:nvSpPr>
        <p:spPr>
          <a:xfrm>
            <a:off x="657667" y="18465590"/>
            <a:ext cx="14011405" cy="95527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개발 목적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BF93F5-955D-4D0E-8FA6-B9C551D4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184" y="17999142"/>
            <a:ext cx="7557439" cy="56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7BAAB9-7D32-4FDE-82AB-AC6BE4F89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21527" y="17959849"/>
            <a:ext cx="7182953" cy="566807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03C82C7-0F0C-4C5F-BCBE-BEDBDE6A843B}"/>
              </a:ext>
            </a:extLst>
          </p:cNvPr>
          <p:cNvSpPr txBox="1"/>
          <p:nvPr/>
        </p:nvSpPr>
        <p:spPr>
          <a:xfrm>
            <a:off x="15564389" y="15997034"/>
            <a:ext cx="13953684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성능 지표에 따른 </a:t>
            </a:r>
            <a:r>
              <a:rPr lang="ko-KR" altLang="en-US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모델 성능 평가 및 해석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(accuracy)</a:t>
            </a:r>
          </a:p>
          <a:p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결정 트리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: 9.1,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로지스틱 회귀</a:t>
            </a:r>
            <a:r>
              <a:rPr lang="en-US" altLang="ko-KR" sz="28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9.9</a:t>
            </a:r>
          </a:p>
          <a:p>
            <a:endParaRPr lang="en-US" altLang="ko-KR" sz="2800" b="1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오차행렬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(conf matrix)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Kfold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결정 트리</a:t>
            </a:r>
            <a:r>
              <a:rPr lang="en-US" altLang="ko-KR" sz="28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K-Fold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교차검증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0.919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±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0.001</a:t>
            </a:r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8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로지스틱 회귀</a:t>
            </a:r>
            <a:r>
              <a:rPr lang="en-US" altLang="ko-KR" sz="2800" b="1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K-Fold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교차검증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0.999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±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0.001</a:t>
            </a:r>
          </a:p>
          <a:p>
            <a:r>
              <a:rPr lang="en-US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(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랜덤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ko-KR" altLang="en-US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개로 </a:t>
            </a:r>
            <a:r>
              <a:rPr lang="en-US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ko-KR" altLang="ko-K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진행</a:t>
            </a:r>
            <a:r>
              <a:rPr lang="en-US" altLang="ko-KR" sz="28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800" b="1" dirty="0">
              <a:solidFill>
                <a:srgbClr val="FF000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b="1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B596B5-B34A-433F-BB6D-E0C91AFE1FA2}"/>
              </a:ext>
            </a:extLst>
          </p:cNvPr>
          <p:cNvSpPr txBox="1"/>
          <p:nvPr/>
        </p:nvSpPr>
        <p:spPr>
          <a:xfrm>
            <a:off x="17297320" y="23644000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4 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결정 트리 오차행렬표</a:t>
            </a:r>
            <a:endParaRPr lang="ko-KR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E68AE3-240F-46F7-B1D4-FC0E3E6CD848}"/>
              </a:ext>
            </a:extLst>
          </p:cNvPr>
          <p:cNvSpPr txBox="1"/>
          <p:nvPr/>
        </p:nvSpPr>
        <p:spPr>
          <a:xfrm>
            <a:off x="24111182" y="23662138"/>
            <a:ext cx="6289849" cy="39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그림 </a:t>
            </a:r>
            <a:r>
              <a:rPr lang="en-US" altLang="ko-KR" sz="2000" dirty="0"/>
              <a:t>5 </a:t>
            </a:r>
            <a:r>
              <a:rPr lang="ko-KR" alt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로지스틱 회귀 오차행렬표</a:t>
            </a:r>
            <a:endParaRPr lang="ko-KR" altLang="en-US" sz="2000" dirty="0"/>
          </a:p>
        </p:txBody>
      </p:sp>
      <p:sp>
        <p:nvSpPr>
          <p:cNvPr id="92" name="모서리가 둥근 직사각형 170">
            <a:extLst>
              <a:ext uri="{FF2B5EF4-FFF2-40B4-BE49-F238E27FC236}">
                <a16:creationId xmlns:a16="http://schemas.microsoft.com/office/drawing/2014/main" id="{B7C97087-5990-4FAE-AF21-D651CA47A5D4}"/>
              </a:ext>
            </a:extLst>
          </p:cNvPr>
          <p:cNvSpPr/>
          <p:nvPr/>
        </p:nvSpPr>
        <p:spPr>
          <a:xfrm>
            <a:off x="676691" y="22894028"/>
            <a:ext cx="14011405" cy="95527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모델 기능</a:t>
            </a:r>
          </a:p>
        </p:txBody>
      </p:sp>
      <p:sp>
        <p:nvSpPr>
          <p:cNvPr id="93" name="모서리가 둥근 직사각형 170">
            <a:extLst>
              <a:ext uri="{FF2B5EF4-FFF2-40B4-BE49-F238E27FC236}">
                <a16:creationId xmlns:a16="http://schemas.microsoft.com/office/drawing/2014/main" id="{63D8D965-CAE0-4EFE-A6DD-C2414FCADFD2}"/>
              </a:ext>
            </a:extLst>
          </p:cNvPr>
          <p:cNvSpPr/>
          <p:nvPr/>
        </p:nvSpPr>
        <p:spPr>
          <a:xfrm>
            <a:off x="630329" y="25181545"/>
            <a:ext cx="14011405" cy="95527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5200" b="1" dirty="0"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모델 활용방안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3A7D16-ED37-4BD2-9447-20F767518608}"/>
              </a:ext>
            </a:extLst>
          </p:cNvPr>
          <p:cNvSpPr txBox="1"/>
          <p:nvPr/>
        </p:nvSpPr>
        <p:spPr>
          <a:xfrm>
            <a:off x="937693" y="26352847"/>
            <a:ext cx="13786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엘리베이터의 고장 유무를 판단해 고장에 가까워지면 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‘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경고</a:t>
            </a:r>
            <a:r>
              <a:rPr lang="en-US" altLang="ko-KR" sz="2800" b="1" dirty="0">
                <a:solidFill>
                  <a:srgbClr val="1F2328"/>
                </a:solidFill>
                <a:latin typeface="-apple-system"/>
              </a:rPr>
              <a:t>’ </a:t>
            </a:r>
            <a:r>
              <a:rPr lang="ko-KR" altLang="en-US" sz="2800" b="1" dirty="0">
                <a:solidFill>
                  <a:srgbClr val="1F2328"/>
                </a:solidFill>
                <a:latin typeface="-apple-system"/>
              </a:rPr>
              <a:t>알림</a:t>
            </a:r>
            <a:endParaRPr lang="en-US" altLang="ko-KR" sz="2800" b="1" dirty="0">
              <a:solidFill>
                <a:srgbClr val="1F2328"/>
              </a:solidFill>
              <a:latin typeface="-apple-system"/>
            </a:endParaRPr>
          </a:p>
          <a:p>
            <a:pPr marL="514350" indent="-514350" algn="l">
              <a:buAutoNum type="arabicPeriod"/>
            </a:pP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고장과 관계가 높은 센서의 이상이 감지되면 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‘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경고</a:t>
            </a:r>
            <a:r>
              <a:rPr lang="en-US" altLang="ko-KR" sz="2800" b="1" i="0" dirty="0">
                <a:solidFill>
                  <a:srgbClr val="1F2328"/>
                </a:solidFill>
                <a:effectLst/>
                <a:latin typeface="-apple-system"/>
              </a:rPr>
              <a:t>’ </a:t>
            </a:r>
            <a:r>
              <a:rPr lang="ko-KR" altLang="en-US" sz="2800" b="1" i="0" dirty="0">
                <a:solidFill>
                  <a:srgbClr val="1F2328"/>
                </a:solidFill>
                <a:effectLst/>
                <a:latin typeface="-apple-system"/>
              </a:rPr>
              <a:t>알림</a:t>
            </a:r>
            <a:endParaRPr lang="en-US" altLang="ko-KR" sz="2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34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586</Words>
  <Application>Microsoft Office PowerPoint</Application>
  <PresentationFormat>사용자 지정</PresentationFormat>
  <Paragraphs>89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-apple-system</vt:lpstr>
      <vt:lpstr>KoPub돋움체</vt:lpstr>
      <vt:lpstr>KoPub돋움체 Bold</vt:lpstr>
      <vt:lpstr>KoPub돋움체 Medium</vt:lpstr>
      <vt:lpstr>Malgun Gothic</vt:lpstr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354</cp:revision>
  <cp:lastPrinted>2023-05-16T08:40:50Z</cp:lastPrinted>
  <dcterms:created xsi:type="dcterms:W3CDTF">2022-08-30T00:38:40Z</dcterms:created>
  <dcterms:modified xsi:type="dcterms:W3CDTF">2024-08-27T09:30:38Z</dcterms:modified>
</cp:coreProperties>
</file>