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0240288" cy="43200638"/>
  <p:notesSz cx="6797675" cy="9928225"/>
  <p:defaultTextStyle>
    <a:defPPr>
      <a:defRPr lang="ko-KR"/>
    </a:defPPr>
    <a:lvl1pPr marL="0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336" userDrawn="1">
          <p15:clr>
            <a:srgbClr val="A4A3A4"/>
          </p15:clr>
        </p15:guide>
        <p15:guide id="8" pos="18888" userDrawn="1">
          <p15:clr>
            <a:srgbClr val="A4A3A4"/>
          </p15:clr>
        </p15:guide>
        <p15:guide id="10" pos="18727" userDrawn="1">
          <p15:clr>
            <a:srgbClr val="A4A3A4"/>
          </p15:clr>
        </p15:guide>
        <p15:guide id="15" pos="160" userDrawn="1">
          <p15:clr>
            <a:srgbClr val="A4A3A4"/>
          </p15:clr>
        </p15:guide>
        <p15:guide id="19" orient="horz" pos="9071" userDrawn="1">
          <p15:clr>
            <a:srgbClr val="A4A3A4"/>
          </p15:clr>
        </p15:guide>
        <p15:guide id="20" orient="horz" pos="9960" userDrawn="1">
          <p15:clr>
            <a:srgbClr val="A4A3A4"/>
          </p15:clr>
        </p15:guide>
        <p15:guide id="21" orient="horz" pos="10104" userDrawn="1">
          <p15:clr>
            <a:srgbClr val="A4A3A4"/>
          </p15:clr>
        </p15:guide>
        <p15:guide id="22" orient="horz" pos="12534" userDrawn="1">
          <p15:clr>
            <a:srgbClr val="A4A3A4"/>
          </p15:clr>
        </p15:guide>
        <p15:guide id="23" orient="horz" pos="13928" userDrawn="1">
          <p15:clr>
            <a:srgbClr val="A4A3A4"/>
          </p15:clr>
        </p15:guide>
        <p15:guide id="30" orient="horz" pos="27213" userDrawn="1">
          <p15:clr>
            <a:srgbClr val="A4A3A4"/>
          </p15:clr>
        </p15:guide>
        <p15:guide id="31" pos="9479" userDrawn="1">
          <p15:clr>
            <a:srgbClr val="A4A3A4"/>
          </p15:clr>
        </p15:guide>
        <p15:guide id="34" orient="horz" pos="13814" userDrawn="1">
          <p15:clr>
            <a:srgbClr val="A4A3A4"/>
          </p15:clr>
        </p15:guide>
        <p15:guide id="36" orient="horz" pos="6879" userDrawn="1">
          <p15:clr>
            <a:srgbClr val="A4A3A4"/>
          </p15:clr>
        </p15:guide>
        <p15:guide id="38" orient="horz" pos="9228" userDrawn="1">
          <p15:clr>
            <a:srgbClr val="A4A3A4"/>
          </p15:clr>
        </p15:guide>
        <p15:guide id="44" pos="9570" userDrawn="1">
          <p15:clr>
            <a:srgbClr val="A4A3A4"/>
          </p15:clr>
        </p15:guide>
        <p15:guide id="45" pos="14106" userDrawn="1">
          <p15:clr>
            <a:srgbClr val="A4A3A4"/>
          </p15:clr>
        </p15:guide>
        <p15:guide id="46" userDrawn="1">
          <p15:clr>
            <a:srgbClr val="A4A3A4"/>
          </p15:clr>
        </p15:guide>
        <p15:guide id="47" pos="19049" userDrawn="1">
          <p15:clr>
            <a:srgbClr val="A4A3A4"/>
          </p15:clr>
        </p15:guide>
        <p15:guide id="49" pos="9792" userDrawn="1">
          <p15:clr>
            <a:srgbClr val="A4A3A4"/>
          </p15:clr>
        </p15:guide>
        <p15:guide id="50" orient="horz" pos="27072" userDrawn="1">
          <p15:clr>
            <a:srgbClr val="A4A3A4"/>
          </p15:clr>
        </p15:guide>
        <p15:guide id="51" orient="horz" pos="269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A JEONG" initials="BJ" lastIdx="0" clrIdx="0">
    <p:extLst>
      <p:ext uri="{19B8F6BF-5375-455C-9EA6-DF929625EA0E}">
        <p15:presenceInfo xmlns:p15="http://schemas.microsoft.com/office/powerpoint/2012/main" userId="add66a26a80a2341" providerId="Windows Live"/>
      </p:ext>
    </p:extLst>
  </p:cmAuthor>
  <p:cmAuthor id="2" name="lds0428" initials="l" lastIdx="1" clrIdx="1">
    <p:extLst>
      <p:ext uri="{19B8F6BF-5375-455C-9EA6-DF929625EA0E}">
        <p15:presenceInfo xmlns:p15="http://schemas.microsoft.com/office/powerpoint/2012/main" userId="6e79a9663db1e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04C82"/>
    <a:srgbClr val="437BBF"/>
    <a:srgbClr val="1C4372"/>
    <a:srgbClr val="0079AC"/>
    <a:srgbClr val="00B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E1D46-B0E2-4A62-ABCC-4F01111F9C98}" v="3" dt="2024-08-25T06:57:2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96424" autoAdjust="0"/>
  </p:normalViewPr>
  <p:slideViewPr>
    <p:cSldViewPr>
      <p:cViewPr>
        <p:scale>
          <a:sx n="33" d="100"/>
          <a:sy n="33" d="100"/>
        </p:scale>
        <p:origin x="1524" y="30"/>
      </p:cViewPr>
      <p:guideLst>
        <p:guide pos="336"/>
        <p:guide pos="18888"/>
        <p:guide pos="18727"/>
        <p:guide pos="160"/>
        <p:guide orient="horz" pos="9071"/>
        <p:guide orient="horz" pos="9960"/>
        <p:guide orient="horz" pos="10104"/>
        <p:guide orient="horz" pos="12534"/>
        <p:guide orient="horz" pos="13928"/>
        <p:guide orient="horz" pos="27213"/>
        <p:guide pos="9479"/>
        <p:guide orient="horz" pos="13814"/>
        <p:guide orient="horz" pos="6879"/>
        <p:guide orient="horz" pos="9228"/>
        <p:guide pos="9570"/>
        <p:guide pos="14106"/>
        <p:guide/>
        <p:guide pos="19049"/>
        <p:guide pos="9792"/>
        <p:guide orient="horz" pos="27072"/>
        <p:guide orient="horz" pos="26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D5AC-2710-4F16-88C6-6198256876E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7263" y="1241425"/>
            <a:ext cx="23431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EF24-861E-4202-9F1D-FF4F8B4A8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7263" y="1241425"/>
            <a:ext cx="23431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EF24-861E-4202-9F1D-FF4F8B4A8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022" y="13420216"/>
            <a:ext cx="25704245" cy="9260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6043" y="24480362"/>
            <a:ext cx="211682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4209" y="1730045"/>
            <a:ext cx="6804065" cy="368605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014" y="1730045"/>
            <a:ext cx="19908190" cy="368605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75" y="27760411"/>
            <a:ext cx="25704245" cy="8580127"/>
          </a:xfrm>
        </p:spPr>
        <p:txBody>
          <a:bodyPr anchor="t"/>
          <a:lstStyle>
            <a:lvl1pPr algn="l">
              <a:defRPr sz="1763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8775" y="18310288"/>
            <a:ext cx="25704245" cy="9450135"/>
          </a:xfrm>
        </p:spPr>
        <p:txBody>
          <a:bodyPr anchor="b"/>
          <a:lstStyle>
            <a:lvl1pPr marL="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1pPr>
            <a:lvl2pPr marL="2016023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014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72147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25" y="9670145"/>
            <a:ext cx="13361379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025" y="13700201"/>
            <a:ext cx="13361379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1654" y="9670145"/>
            <a:ext cx="13366626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1654" y="13700201"/>
            <a:ext cx="13366626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016" y="1720027"/>
            <a:ext cx="9948848" cy="7320108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122" y="1720039"/>
            <a:ext cx="16905163" cy="36870549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016" y="9040147"/>
            <a:ext cx="9948848" cy="29550441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308" y="30240459"/>
            <a:ext cx="18144173" cy="3570057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308" y="3860055"/>
            <a:ext cx="18144173" cy="25920383"/>
          </a:xfrm>
        </p:spPr>
        <p:txBody>
          <a:bodyPr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308" y="33810506"/>
            <a:ext cx="18144173" cy="5070070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2015" y="1730029"/>
            <a:ext cx="27216259" cy="72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15" y="10080165"/>
            <a:ext cx="27216259" cy="2851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2015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110D-FB7B-436B-BE39-85198A496AA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32099" y="40040597"/>
            <a:ext cx="9576091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72207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2047" rtl="0" eaLnBrk="1" latinLnBrk="1" hangingPunct="1"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018" indent="-1512018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276038" indent="-1260015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12347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8819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»"/>
        <a:defRPr sz="8819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/>
          <p:cNvSpPr/>
          <p:nvPr/>
        </p:nvSpPr>
        <p:spPr>
          <a:xfrm>
            <a:off x="16" y="0"/>
            <a:ext cx="30240283" cy="43200638"/>
          </a:xfrm>
          <a:prstGeom prst="rect">
            <a:avLst/>
          </a:prstGeom>
          <a:solidFill>
            <a:srgbClr val="1C437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387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3114" y="7010160"/>
            <a:ext cx="29684871" cy="35993261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387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41816" y="7188082"/>
            <a:ext cx="14507684" cy="1162765"/>
            <a:chOff x="3495193" y="1847112"/>
            <a:chExt cx="15696738" cy="138410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495193" y="1850424"/>
              <a:ext cx="15696738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65" name="타원 64"/>
            <p:cNvSpPr/>
            <p:nvPr/>
          </p:nvSpPr>
          <p:spPr>
            <a:xfrm>
              <a:off x="3658844" y="203239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95198" y="1847112"/>
              <a:ext cx="15695016" cy="1384105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머신러닝</a:t>
              </a:r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 모델 개발 의의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48628" y="27144935"/>
            <a:ext cx="14500872" cy="1170235"/>
            <a:chOff x="3491124" y="1838220"/>
            <a:chExt cx="15689369" cy="1392998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3495198" y="1850424"/>
              <a:ext cx="15685295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3658844" y="2010492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491124" y="1838220"/>
              <a:ext cx="15687652" cy="1381096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프로그램 주요 기능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430511" y="8494863"/>
            <a:ext cx="14679860" cy="4929753"/>
          </a:xfrm>
          <a:prstGeom prst="roundRect">
            <a:avLst>
              <a:gd name="adj" fmla="val 3188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엘리베이터의 고장 예측 및 사고 예방 개발 프로그램으로</a:t>
            </a:r>
            <a:r>
              <a:rPr lang="en-US" altLang="ko-KR" sz="2800" b="1" dirty="0">
                <a:solidFill>
                  <a:schemeClr val="tx1"/>
                </a:solidFill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</a:rPr>
              <a:t> 건설현장의 리프트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곤돌라 등 양중기에 접목하여 안전관리를 보다 편리하고 정밀하게 수행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센서가 한 </a:t>
            </a:r>
            <a:r>
              <a:rPr lang="ko-KR" altLang="en-US" sz="2800" b="1" dirty="0" err="1">
                <a:solidFill>
                  <a:schemeClr val="tx1"/>
                </a:solidFill>
              </a:rPr>
              <a:t>달동안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분 단위로 </a:t>
            </a:r>
            <a:r>
              <a:rPr lang="ko-KR" altLang="en-US" sz="2800" b="1" dirty="0" err="1">
                <a:solidFill>
                  <a:schemeClr val="tx1"/>
                </a:solidFill>
              </a:rPr>
              <a:t>캡쳐한</a:t>
            </a:r>
            <a:r>
              <a:rPr lang="ko-KR" altLang="en-US" sz="2800" b="1" dirty="0">
                <a:solidFill>
                  <a:schemeClr val="tx1"/>
                </a:solidFill>
              </a:rPr>
              <a:t> 데이터를 분석해 실시간 모니터링을 통한 엘리베이터의 </a:t>
            </a:r>
            <a:r>
              <a:rPr lang="ko-KR" altLang="en-US" sz="2800" b="1" dirty="0">
                <a:solidFill>
                  <a:srgbClr val="FF0000"/>
                </a:solidFill>
              </a:rPr>
              <a:t>잠재적인 고장 가능성 및 고장 유무 예측 가능 모델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주요 기능으로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실시간 모니터링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데이터 분석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사고 예방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작업 기록 관리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맞춤형 알림을 통해 승강 장비의 작동 패턴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이상 징후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고장 전조 등 식별 가능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적절한 유지보수 시점 결정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승강 장비의 안전성 확보 및 안전관리 효율성과 정확성 기대 가능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C60752-5F5F-4EE5-9EC4-9DCBB2058C2F}"/>
              </a:ext>
            </a:extLst>
          </p:cNvPr>
          <p:cNvSpPr/>
          <p:nvPr/>
        </p:nvSpPr>
        <p:spPr>
          <a:xfrm>
            <a:off x="722215" y="15732801"/>
            <a:ext cx="28950287" cy="462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t"/>
          <a:lstStyle/>
          <a:p>
            <a:endParaRPr lang="en-US" altLang="ko-KR" sz="5291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38084" y="2473481"/>
            <a:ext cx="30240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리프트 프로젝트 이름</a:t>
            </a:r>
            <a:endParaRPr lang="ko-KR" altLang="en-US" sz="96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51BC8C-FEEB-4959-AE75-CC4B19A59CA6}"/>
              </a:ext>
            </a:extLst>
          </p:cNvPr>
          <p:cNvSpPr/>
          <p:nvPr/>
        </p:nvSpPr>
        <p:spPr>
          <a:xfrm>
            <a:off x="45409" y="3836990"/>
            <a:ext cx="30240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강수경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이지우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전승현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최아진</a:t>
            </a:r>
            <a:endParaRPr lang="ko-KR" altLang="en-US" sz="4400" b="1" baseline="30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5919FD-A119-4874-BCF5-AE7F62A26CAC}"/>
              </a:ext>
            </a:extLst>
          </p:cNvPr>
          <p:cNvCxnSpPr>
            <a:cxnSpLocks/>
          </p:cNvCxnSpPr>
          <p:nvPr/>
        </p:nvCxnSpPr>
        <p:spPr>
          <a:xfrm>
            <a:off x="1898273" y="3598319"/>
            <a:ext cx="263273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1AD295-56E9-4BFF-9EBC-863C1B092829}"/>
              </a:ext>
            </a:extLst>
          </p:cNvPr>
          <p:cNvSpPr/>
          <p:nvPr/>
        </p:nvSpPr>
        <p:spPr>
          <a:xfrm>
            <a:off x="45409" y="4755671"/>
            <a:ext cx="3024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3600" baseline="30000" dirty="0">
                <a:solidFill>
                  <a:schemeClr val="bg1"/>
                </a:solidFill>
                <a:latin typeface="KoPub돋움체"/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868A99-8C02-46B4-BD5A-CB8FE4DC4A1A}"/>
              </a:ext>
            </a:extLst>
          </p:cNvPr>
          <p:cNvGrpSpPr/>
          <p:nvPr/>
        </p:nvGrpSpPr>
        <p:grpSpPr>
          <a:xfrm>
            <a:off x="533338" y="13538686"/>
            <a:ext cx="14516162" cy="1220873"/>
            <a:chOff x="3495203" y="1777942"/>
            <a:chExt cx="15705911" cy="1453276"/>
          </a:xfrm>
        </p:grpSpPr>
        <p:sp>
          <p:nvSpPr>
            <p:cNvPr id="49" name="모서리가 둥근 직사각형 148">
              <a:extLst>
                <a:ext uri="{FF2B5EF4-FFF2-40B4-BE49-F238E27FC236}">
                  <a16:creationId xmlns:a16="http://schemas.microsoft.com/office/drawing/2014/main" id="{EEDB7446-D568-4097-87FD-957F3252F8FA}"/>
                </a:ext>
              </a:extLst>
            </p:cNvPr>
            <p:cNvSpPr/>
            <p:nvPr/>
          </p:nvSpPr>
          <p:spPr>
            <a:xfrm>
              <a:off x="3495203" y="1850424"/>
              <a:ext cx="15705911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F77876D-C45B-409E-8DF2-9E2F01A000AE}"/>
                </a:ext>
              </a:extLst>
            </p:cNvPr>
            <p:cNvSpPr/>
            <p:nvPr/>
          </p:nvSpPr>
          <p:spPr>
            <a:xfrm>
              <a:off x="3658845" y="2065726"/>
              <a:ext cx="1041816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5B985CA-5976-4CB0-B54D-38C070D8591A}"/>
                </a:ext>
              </a:extLst>
            </p:cNvPr>
            <p:cNvSpPr/>
            <p:nvPr/>
          </p:nvSpPr>
          <p:spPr>
            <a:xfrm>
              <a:off x="3522321" y="1777942"/>
              <a:ext cx="15678793" cy="1442409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배경</a:t>
              </a:r>
            </a:p>
          </p:txBody>
        </p:sp>
      </p:grpSp>
      <p:sp>
        <p:nvSpPr>
          <p:cNvPr id="170" name="모서리가 둥근 직사각형 169"/>
          <p:cNvSpPr/>
          <p:nvPr/>
        </p:nvSpPr>
        <p:spPr>
          <a:xfrm>
            <a:off x="430510" y="28449720"/>
            <a:ext cx="14676282" cy="7407181"/>
          </a:xfrm>
          <a:prstGeom prst="roundRect">
            <a:avLst>
              <a:gd name="adj" fmla="val 187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387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30511" y="14903575"/>
            <a:ext cx="14676281" cy="12101950"/>
          </a:xfrm>
          <a:prstGeom prst="roundRect">
            <a:avLst>
              <a:gd name="adj" fmla="val 209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8742" tIns="158742" rIns="158742" bIns="158742" rtlCol="0" anchor="ctr"/>
          <a:lstStyle/>
          <a:p>
            <a:endParaRPr lang="en-US" altLang="ko-KR" sz="3969" spc="-132">
              <a:solidFill>
                <a:prstClr val="black"/>
              </a:solidFill>
              <a:latin typeface="Arial" panose="020B0604020202020204" pitchFamily="34" charset="0"/>
              <a:ea typeface="KoPub돋움체 Bold" panose="0000080000000000000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3B81C76-BCFB-4A51-B738-613355EEB50A}"/>
              </a:ext>
            </a:extLst>
          </p:cNvPr>
          <p:cNvGrpSpPr/>
          <p:nvPr/>
        </p:nvGrpSpPr>
        <p:grpSpPr>
          <a:xfrm>
            <a:off x="15227300" y="7188082"/>
            <a:ext cx="14503400" cy="1162764"/>
            <a:chOff x="3487138" y="1832629"/>
            <a:chExt cx="15692104" cy="1398589"/>
          </a:xfrm>
        </p:grpSpPr>
        <p:sp>
          <p:nvSpPr>
            <p:cNvPr id="238" name="모서리가 둥근 직사각형 152">
              <a:extLst>
                <a:ext uri="{FF2B5EF4-FFF2-40B4-BE49-F238E27FC236}">
                  <a16:creationId xmlns:a16="http://schemas.microsoft.com/office/drawing/2014/main" id="{C6A2CDA9-2AE8-4D77-A24C-A8DDC90DA4AF}"/>
                </a:ext>
              </a:extLst>
            </p:cNvPr>
            <p:cNvSpPr/>
            <p:nvPr/>
          </p:nvSpPr>
          <p:spPr>
            <a:xfrm>
              <a:off x="3495198" y="1850424"/>
              <a:ext cx="1568404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3661D05-51E8-426F-94E1-C83DC025D7D3}"/>
                </a:ext>
              </a:extLst>
            </p:cNvPr>
            <p:cNvSpPr/>
            <p:nvPr/>
          </p:nvSpPr>
          <p:spPr>
            <a:xfrm>
              <a:off x="3658844" y="204072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3E007EB-B47B-496A-898B-A62225536CA5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내용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15210971" y="8470570"/>
            <a:ext cx="14601948" cy="27386331"/>
          </a:xfrm>
          <a:prstGeom prst="roundRect">
            <a:avLst>
              <a:gd name="adj" fmla="val 1239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36387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9F8A73C0-8F08-4E3C-9096-181DCFB9671D}"/>
              </a:ext>
            </a:extLst>
          </p:cNvPr>
          <p:cNvGrpSpPr/>
          <p:nvPr/>
        </p:nvGrpSpPr>
        <p:grpSpPr>
          <a:xfrm>
            <a:off x="657667" y="15045849"/>
            <a:ext cx="14283192" cy="865838"/>
            <a:chOff x="3779763" y="1761201"/>
            <a:chExt cx="3289991" cy="19635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79763" y="1761201"/>
              <a:ext cx="3289991" cy="19635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ko-KR" altLang="en-US" sz="52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승강기 및 건설용 리프트 사고사례</a:t>
              </a: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818685" y="1780345"/>
              <a:ext cx="173384" cy="15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9453" y="15983695"/>
            <a:ext cx="140114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행정안전부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승강기 사고 및 기술자 사고 통계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2019</a:t>
            </a:r>
            <a:r>
              <a:rPr lang="ko-KR" altLang="en-US" sz="2800" b="1" dirty="0"/>
              <a:t>년부터 약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년간 승강기 사고로 인한 사상자 </a:t>
            </a:r>
            <a:r>
              <a:rPr lang="en-US" altLang="ko-KR" sz="2800" b="1" dirty="0"/>
              <a:t>335</a:t>
            </a:r>
            <a:r>
              <a:rPr lang="ko-KR" altLang="en-US" sz="2800" b="1" dirty="0"/>
              <a:t>명 중 사망자 </a:t>
            </a:r>
            <a:r>
              <a:rPr lang="en-US" altLang="ko-KR" sz="2800" b="1" dirty="0"/>
              <a:t>27</a:t>
            </a:r>
            <a:r>
              <a:rPr lang="ko-KR" altLang="en-US" sz="2800" b="1" dirty="0"/>
              <a:t>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부상자 </a:t>
            </a:r>
            <a:r>
              <a:rPr lang="en-US" altLang="ko-KR" sz="2800" b="1" dirty="0"/>
              <a:t>308</a:t>
            </a:r>
            <a:r>
              <a:rPr lang="ko-KR" altLang="en-US" sz="2800" b="1" dirty="0"/>
              <a:t>명 수준으로 높은 사고 발생률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endParaRPr lang="en-US" altLang="ko-KR" sz="2800" b="1" dirty="0"/>
          </a:p>
          <a:p>
            <a:r>
              <a:rPr lang="ko-KR" altLang="en-US" sz="2800" b="1" dirty="0">
                <a:solidFill>
                  <a:srgbClr val="0070C0"/>
                </a:solidFill>
              </a:rPr>
              <a:t>건설현장 리프트 주요 사고 사례</a:t>
            </a:r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추락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 err="1"/>
              <a:t>권과방지장치</a:t>
            </a:r>
            <a:r>
              <a:rPr lang="ko-KR" altLang="en-US" sz="2800" b="1" dirty="0"/>
              <a:t> 미흡으로 과상승한 운반구로 인한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운행 전 점검 미흡으로 리프트 </a:t>
            </a:r>
            <a:r>
              <a:rPr lang="ko-KR" altLang="en-US" sz="2800" b="1" dirty="0" err="1"/>
              <a:t>운반구</a:t>
            </a:r>
            <a:r>
              <a:rPr lang="ko-KR" altLang="en-US" sz="2800" b="1" dirty="0"/>
              <a:t>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자재를 과적하여 운행하여 추락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497297" y="36145935"/>
            <a:ext cx="29182787" cy="1138733"/>
            <a:chOff x="3452854" y="1777941"/>
            <a:chExt cx="31608293" cy="1453277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3452854" y="1850424"/>
              <a:ext cx="3160829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3658844" y="2023450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468559" y="1777941"/>
              <a:ext cx="31182600" cy="1453274"/>
            </a:xfrm>
            <a:prstGeom prst="rect">
              <a:avLst/>
            </a:prstGeom>
          </p:spPr>
          <p:txBody>
            <a:bodyPr wrap="square" lIns="72000" tIns="0" rIns="72000" bIns="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결론</a:t>
              </a:r>
              <a:endPara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1" name="모서리가 둥근 직사각형 190"/>
          <p:cNvSpPr/>
          <p:nvPr/>
        </p:nvSpPr>
        <p:spPr>
          <a:xfrm>
            <a:off x="472539" y="37573700"/>
            <a:ext cx="29150748" cy="4987794"/>
          </a:xfrm>
          <a:prstGeom prst="roundRect">
            <a:avLst>
              <a:gd name="adj" fmla="val 102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/>
          <a:lstStyle/>
          <a:p>
            <a:pPr>
              <a:spcAft>
                <a:spcPts val="200"/>
              </a:spcAft>
            </a:pP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15547029" y="8782895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5552192" y="16901434"/>
            <a:ext cx="6066309" cy="100797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altLang="ko-KR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15552192" y="23958079"/>
            <a:ext cx="3202799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15552192" y="32291007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4CE4-B72D-6BB5-D05E-DFEE5001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2" y="20993784"/>
            <a:ext cx="7236576" cy="542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7547E-AF6B-0755-61EB-AFFA04FA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74" y="20959051"/>
            <a:ext cx="6487399" cy="54621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A5F8A-C264-3009-FB35-2B9C22DB18C7}"/>
              </a:ext>
            </a:extLst>
          </p:cNvPr>
          <p:cNvSpPr txBox="1"/>
          <p:nvPr/>
        </p:nvSpPr>
        <p:spPr>
          <a:xfrm>
            <a:off x="731723" y="28915256"/>
            <a:ext cx="141513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실시간 모니터링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승강기의 상태를 실시간으로 감시하고</a:t>
            </a:r>
            <a:r>
              <a:rPr lang="en-US" altLang="ko-KR" sz="28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이상 징후를 조기에 감지</a:t>
            </a:r>
            <a:endParaRPr lang="en-US" altLang="ko-KR" sz="28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데이터 분석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장비의 작동 데이터를 분석하여 위험 요소를 사전에 예측하고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유지보수 필요성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을 자동으로 식별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사고 예방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예측 분석을 통해 사고 발생 가능성을 줄이고 안전한 작업 환경을 보장</a:t>
            </a:r>
            <a:endParaRPr lang="en-US" altLang="ko-KR" sz="28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작업 기록 관리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모든 작업 기록을 자동으로 저장하고</a:t>
            </a:r>
            <a:r>
              <a:rPr lang="en-US" altLang="ko-KR" sz="28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분석하여 문제 해결과 시스템 개선에 활용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맞춤형 알림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설정된 기준에 따라 사용자에게 중요한 알림을 제공하고 긴급 상황에서 신속 대응 가능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34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257</Words>
  <Application>Microsoft Office PowerPoint</Application>
  <PresentationFormat>사용자 지정</PresentationFormat>
  <Paragraphs>38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수경 강</cp:lastModifiedBy>
  <cp:revision>324</cp:revision>
  <cp:lastPrinted>2023-05-16T08:40:50Z</cp:lastPrinted>
  <dcterms:created xsi:type="dcterms:W3CDTF">2022-08-30T00:38:40Z</dcterms:created>
  <dcterms:modified xsi:type="dcterms:W3CDTF">2024-08-25T07:04:25Z</dcterms:modified>
</cp:coreProperties>
</file>