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4" r:id="rId3"/>
    <p:sldId id="258" r:id="rId4"/>
    <p:sldId id="257" r:id="rId5"/>
    <p:sldId id="271" r:id="rId6"/>
    <p:sldId id="272" r:id="rId7"/>
    <p:sldId id="273" r:id="rId8"/>
    <p:sldId id="264" r:id="rId9"/>
    <p:sldId id="265" r:id="rId10"/>
    <p:sldId id="266" r:id="rId11"/>
    <p:sldId id="26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04" autoAdjust="0"/>
  </p:normalViewPr>
  <p:slideViewPr>
    <p:cSldViewPr snapToGrid="0">
      <p:cViewPr varScale="1">
        <p:scale>
          <a:sx n="76" d="100"/>
          <a:sy n="76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B055-1117-4D2D-85F1-AED5D95D945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DB4E-FBE4-4077-8EF1-349FD0D51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52BE-1F73-4538-B5E7-B15699C3C92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jp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91B7C8-3FAD-486A-8579-D0EF3AB1F3F7}"/>
              </a:ext>
            </a:extLst>
          </p:cNvPr>
          <p:cNvSpPr txBox="1"/>
          <p:nvPr/>
        </p:nvSpPr>
        <p:spPr>
          <a:xfrm>
            <a:off x="245109" y="212119"/>
            <a:ext cx="3515160" cy="4821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292DB72-6D66-428C-B3E4-5D7E7B062215}"/>
              </a:ext>
            </a:extLst>
          </p:cNvPr>
          <p:cNvSpPr txBox="1"/>
          <p:nvPr/>
        </p:nvSpPr>
        <p:spPr>
          <a:xfrm>
            <a:off x="10417195" y="5300743"/>
            <a:ext cx="1539881" cy="113877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smtClean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</a:p>
        </p:txBody>
      </p:sp>
    </p:spTree>
    <p:extLst>
      <p:ext uri="{BB962C8B-B14F-4D97-AF65-F5344CB8AC3E}">
        <p14:creationId xmlns:p14="http://schemas.microsoft.com/office/powerpoint/2010/main" val="2275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6" y="1325584"/>
            <a:ext cx="6637126" cy="5400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자세한 정보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5968" y="2119524"/>
            <a:ext cx="2137492" cy="1842160"/>
            <a:chOff x="4889609" y="1348320"/>
            <a:chExt cx="6461791" cy="54639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574" y="1932371"/>
              <a:ext cx="372428" cy="60342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458" y="1972908"/>
              <a:ext cx="372428" cy="60342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902" y="1370592"/>
              <a:ext cx="372428" cy="60342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45" y="2486455"/>
              <a:ext cx="372428" cy="6034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582" y="1406258"/>
              <a:ext cx="372428" cy="6034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555" y="3406528"/>
              <a:ext cx="372428" cy="60342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486453" y="2115220"/>
            <a:ext cx="2138400" cy="1846463"/>
            <a:chOff x="4889609" y="1348320"/>
            <a:chExt cx="6461791" cy="546396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399" y="2494153"/>
              <a:ext cx="363254" cy="58856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119" y="5526913"/>
              <a:ext cx="363254" cy="58856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434" y="5821195"/>
              <a:ext cx="363254" cy="58856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537" y="4031551"/>
              <a:ext cx="363254" cy="58856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606" y="5931235"/>
              <a:ext cx="363254" cy="58856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237" y="5357911"/>
              <a:ext cx="363254" cy="588564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19" y="3149221"/>
              <a:ext cx="363254" cy="588564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5" y="4309295"/>
            <a:ext cx="363254" cy="5885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지도에 표시된 도시들에 대한 정보를 자세히 보고 싶다면 두 번 클릭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7" y="4309295"/>
            <a:ext cx="372428" cy="6034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278387" y="2115220"/>
            <a:ext cx="5208931" cy="1992860"/>
            <a:chOff x="4999144" y="2115220"/>
            <a:chExt cx="6782331" cy="3934542"/>
          </a:xfrm>
        </p:grpSpPr>
        <p:grpSp>
          <p:nvGrpSpPr>
            <p:cNvPr id="27" name="그룹 26"/>
            <p:cNvGrpSpPr/>
            <p:nvPr/>
          </p:nvGrpSpPr>
          <p:grpSpPr>
            <a:xfrm>
              <a:off x="4999144" y="2115220"/>
              <a:ext cx="2441316" cy="2669141"/>
              <a:chOff x="5292080" y="1988841"/>
              <a:chExt cx="3312368" cy="348904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292080" y="1988841"/>
                <a:ext cx="3312368" cy="26642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1E508D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latinLnBrk="0"/>
                <a:endParaRPr lang="ko-KR" altLang="en-US" sz="140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ADD5F63-4AF7-48AE-838F-1AA8156BB3C4}"/>
                  </a:ext>
                </a:extLst>
              </p:cNvPr>
              <p:cNvSpPr txBox="1"/>
              <p:nvPr/>
            </p:nvSpPr>
            <p:spPr>
              <a:xfrm>
                <a:off x="6221179" y="4882155"/>
                <a:ext cx="1915676" cy="59572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defTabSz="975022" latinLnBrk="0">
                  <a:spcBef>
                    <a:spcPts val="5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60000"/>
                </a:pPr>
                <a:r>
                  <a:rPr lang="ko-KR" altLang="en-US" sz="1500" b="1" spc="-60" dirty="0" err="1" smtClean="0">
                    <a:solidFill>
                      <a:srgbClr val="002060"/>
                    </a:solidFill>
                    <a:latin typeface="+mn-ea"/>
                  </a:rPr>
                  <a:t>친퀘테레</a:t>
                </a:r>
                <a:endParaRPr lang="en-US" altLang="ko-KR" sz="1500" b="1" spc="-60" dirty="0" smtClean="0">
                  <a:solidFill>
                    <a:srgbClr val="002060"/>
                  </a:solidFill>
                  <a:latin typeface="+mn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4999144" y="4934072"/>
              <a:ext cx="3074278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레저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 산책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스피드 보트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OO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8340820" y="4903142"/>
              <a:ext cx="3440655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쇼핑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해안가 </a:t>
              </a: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트래킹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기념품 쇼핑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XX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9384523" y="4334649"/>
              <a:ext cx="1353250" cy="455736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rgbClr val="002060"/>
                  </a:solidFill>
                  <a:latin typeface="+mn-ea"/>
                </a:rPr>
                <a:t>포지타노</a:t>
              </a:r>
              <a:endParaRPr lang="en-US" altLang="ko-KR" sz="1500" b="1" spc="-60" dirty="0" smtClean="0">
                <a:solidFill>
                  <a:srgbClr val="002060"/>
                </a:solidFill>
                <a:latin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2296" y="2162284"/>
              <a:ext cx="2619375" cy="2023970"/>
            </a:xfrm>
            <a:prstGeom prst="rect">
              <a:avLst/>
            </a:prstGeom>
            <a:ln w="28575" cap="sq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19211" y="5677200"/>
            <a:ext cx="418014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 후 새 화면에서 정보 출력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907825" y="440097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(5)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여행 장바구니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62239" y="3771069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accent2"/>
                </a:solidFill>
                <a:latin typeface="+mn-ea"/>
              </a:rPr>
              <a:t>친퀘테레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62239" y="405960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935074" y="4059609"/>
            <a:ext cx="388865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최적 동선을 구하여 일정 추천하는 서비스 제공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84521" y="3805787"/>
            <a:ext cx="1189973" cy="2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84521" y="4175025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584521" y="4290441"/>
            <a:ext cx="1189973" cy="1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Q&amp;A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186167" y="3289127"/>
            <a:ext cx="4020081" cy="8309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5400" b="1" spc="-6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5400" b="1" spc="-60" dirty="0" smtClean="0">
                <a:solidFill>
                  <a:srgbClr val="0070C0"/>
                </a:solidFill>
                <a:latin typeface="+mn-ea"/>
              </a:rPr>
              <a:t>감사합니다</a:t>
            </a:r>
            <a:endParaRPr lang="en-US" altLang="ko-KR" sz="5400" b="1" spc="-60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6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01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기획 의도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08843" y="1772514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08844" y="2143999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8843" y="2584045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 rot="19771826">
            <a:off x="4049339" y="2805313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212097">
            <a:off x="4049338" y="4656942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4" y="2283525"/>
            <a:ext cx="1116125" cy="11161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5" y="4722642"/>
            <a:ext cx="1116125" cy="1116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906323" y="4406248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오른쪽 화살표 24"/>
          <p:cNvSpPr/>
          <p:nvPr/>
        </p:nvSpPr>
        <p:spPr>
          <a:xfrm rot="2010507">
            <a:off x="6770411" y="2938717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257954">
            <a:off x="6778545" y="4722654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622717" y="3207696"/>
            <a:ext cx="1601186" cy="18758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기준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20804" y="3660399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48" y="3548217"/>
            <a:ext cx="1116125" cy="1116125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9352861" y="3798179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10211239" y="3305736"/>
            <a:ext cx="1381920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000" b="1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</a:t>
            </a:r>
            <a:endParaRPr lang="en-US" altLang="ko-KR" sz="2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10141853" y="3724575"/>
            <a:ext cx="1342552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짜기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음식점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…..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498498" y="3683066"/>
            <a:ext cx="1001101" cy="55399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추천도시와 유사한 다른 도시 추천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943735" y="2324395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중 에서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997233" y="5347834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도시 중 에서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894713" y="1978442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491" y="1463562"/>
            <a:ext cx="801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*List3 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외국인들이 많이 가는 도시 전체에서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위를 뺀 나머지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외국인에게는 유명하지만 한국인들은 아직 잘 모르는 도시 도출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6669" y="614624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*List1: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268214"/>
            <a:ext cx="681844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가설에 대한 타당성 입증할 수 있는 통계자료 </a:t>
            </a:r>
            <a:r>
              <a:rPr lang="en-US" altLang="ko-KR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[2-3</a:t>
            </a:r>
            <a:r>
              <a:rPr lang="ko-KR" altLang="en-US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]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3459155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가설을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뒷받침할 수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있는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뉴스 기사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9" y="1672307"/>
            <a:ext cx="6492998" cy="92589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 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28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9" y="2871811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‘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한국인은 여행을 가는 곳만 간다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104" y="3908864"/>
            <a:ext cx="779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  TV </a:t>
            </a:r>
            <a:r>
              <a:rPr lang="ko-KR" altLang="en-US" sz="1600" b="1" dirty="0" smtClean="0"/>
              <a:t>프로그램에서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라오스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라는 기존에 들어보지 못했던 새로운 여행지가 나오고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이후 라오스로 여행을 떠나는 한국인이 급증했다는 기사 </a:t>
            </a:r>
            <a:r>
              <a:rPr lang="en-US" altLang="ko-KR" sz="1600" b="1" dirty="0" smtClean="0"/>
              <a:t>etc.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99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818323"/>
            <a:ext cx="8496944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1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게시판에서 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7" y="1421874"/>
            <a:ext cx="108175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선정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820747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2 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나라 별 포럼에서 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3900724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목록인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4717808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취향 추천 도시 선정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유사도 분석을 통해서 비슷한 관광지역을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도시들에서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CNN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활용하여 이미지의 특징을 추출한다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849453" y="3900724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463127" y="4717808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유사도 분석 방법 찾는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7" y="5819579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유저가 선택한 도시인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선택한 도시와 유사한 도시 선정 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Flickr data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이탈리아 전역의 도시에서 앞에서 선택한 도시와 유사한 도시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Flickr API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이미지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tag, title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parsing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하여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만든다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6350696" y="5819579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category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분류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특징 추출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CNN (</a:t>
            </a:r>
            <a:r>
              <a:rPr lang="en-US" altLang="ko-KR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Goolge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API / Intercept V3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방법 선정 필요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6300162"/>
            <a:ext cx="621742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알맞은 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CNN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사용하여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b="1" spc="-60" dirty="0" smtClean="0">
                <a:latin typeface="+mn-ea"/>
              </a:rPr>
              <a:t>Category</a:t>
            </a:r>
            <a:r>
              <a:rPr lang="ko-KR" altLang="en-US" b="1" spc="-60" dirty="0" smtClean="0"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" y="3224749"/>
            <a:ext cx="4989874" cy="29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Flickr API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API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이탈리아 위도에 해당하는 데이터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965683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사진의 지리적 위치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 찍은 시간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거주지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등을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3680453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3249638"/>
            <a:ext cx="927377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파싱한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데이터를 가지고 이미지 분류 및 텍스트 분석을 시행한다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045" r="4577" b="59052"/>
          <a:stretch/>
        </p:blipFill>
        <p:spPr>
          <a:xfrm>
            <a:off x="749471" y="4111268"/>
            <a:ext cx="5285984" cy="25241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296510" y="511746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137845" y="4599720"/>
            <a:ext cx="4787151" cy="18543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Flickr API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각 도시의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이미지와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텍스트를 분석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가능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Ex)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쇼핑의 도시 밀라노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쇼핑이 유명한 잠실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통해 원하는 여행 타입의 </a:t>
            </a:r>
            <a:r>
              <a:rPr lang="ko-KR" altLang="en-US" b="1" spc="-60" dirty="0" smtClean="0">
                <a:solidFill>
                  <a:srgbClr val="FF0000"/>
                </a:solidFill>
                <a:latin typeface="+mn-ea"/>
              </a:rPr>
              <a:t>추천도시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 smtClean="0">
                <a:solidFill>
                  <a:srgbClr val="FF0000"/>
                </a:solidFill>
                <a:latin typeface="+mn-ea"/>
              </a:rPr>
              <a:t>추천도시의 타입과 유사한 도시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추천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가능    </a:t>
            </a:r>
            <a:endParaRPr lang="ko-KR" altLang="en-US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4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7" y="403547"/>
            <a:ext cx="443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7" y="1661364"/>
            <a:ext cx="38243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&lt;Photo input: </a:t>
            </a:r>
            <a:r>
              <a:rPr lang="ko-KR" altLang="en-US" sz="1500" b="1" spc="-60" dirty="0" smtClean="0">
                <a:latin typeface="+mn-ea"/>
              </a:rPr>
              <a:t>자신이 가고 싶은 여행지 사진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7" y="2050632"/>
            <a:ext cx="6295431" cy="40495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91014" y="2674068"/>
            <a:ext cx="2943616" cy="495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안녕하세요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1014" y="491831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쇼핑을 좋아하시는 군요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05830" y="3412366"/>
            <a:ext cx="3290170" cy="12097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여행지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34" y="3465295"/>
            <a:ext cx="2458646" cy="10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691014" y="550924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추천 도시를 찾는 중입니다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1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6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5"/>
            <a:ext cx="346857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447709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이탈리아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275221" y="292684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275221" y="2557603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7" y="4255223"/>
            <a:ext cx="372428" cy="6034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64861" y="4441522"/>
            <a:ext cx="4020081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방문하는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중에서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74" y="1932371"/>
            <a:ext cx="372428" cy="6034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58" y="1972908"/>
            <a:ext cx="372428" cy="6034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02" y="1370592"/>
            <a:ext cx="372428" cy="6034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45" y="2486455"/>
            <a:ext cx="372428" cy="6034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82" y="1406258"/>
            <a:ext cx="372428" cy="60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55" y="3406528"/>
            <a:ext cx="372428" cy="6034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6924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Input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비슷한 이탈리아 도시 중에서 한국인이 자주 방문하는 도시를 관광 타입에 따라 추천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3684" y="6081148"/>
            <a:ext cx="4180141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300" b="1" i="1" spc="-60" dirty="0" smtClean="0">
                <a:solidFill>
                  <a:srgbClr val="C00000"/>
                </a:solidFill>
                <a:latin typeface="+mn-ea"/>
              </a:rPr>
              <a:t>* Input</a:t>
            </a:r>
            <a:r>
              <a:rPr lang="ko-KR" altLang="en-US" sz="1300" b="1" i="1" spc="-60" dirty="0">
                <a:solidFill>
                  <a:srgbClr val="C00000"/>
                </a:solidFill>
                <a:latin typeface="+mn-ea"/>
              </a:rPr>
              <a:t>한 사진과 비슷한 이탈리아 도시 중에서 </a:t>
            </a:r>
            <a:r>
              <a:rPr lang="ko-KR" altLang="en-US" sz="1300" b="1" i="1" spc="-6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한국인만 모르는 </a:t>
            </a:r>
            <a:r>
              <a:rPr lang="ko-KR" altLang="en-US" sz="1300" b="1" i="1" spc="-6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도시</a:t>
            </a:r>
            <a:r>
              <a:rPr lang="ko-KR" altLang="en-US" sz="1300" b="1" i="1" spc="-60" dirty="0" smtClean="0">
                <a:solidFill>
                  <a:srgbClr val="C00000"/>
                </a:solidFill>
                <a:latin typeface="+mn-ea"/>
              </a:rPr>
              <a:t>를 추천하는 서비스와 동일</a:t>
            </a:r>
            <a:endParaRPr lang="ko-KR" altLang="en-US" sz="1300" b="1" i="1" spc="-6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3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도시 추천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894199" y="2192886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307185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도시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accent2"/>
                </a:solidFill>
                <a:latin typeface="+mn-ea"/>
              </a:rPr>
              <a:t>포지타노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349997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카타니아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시질리아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바리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로마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베니스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…..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2349997" y="2588083"/>
            <a:ext cx="130363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smtClean="0">
                <a:solidFill>
                  <a:schemeClr val="accent2"/>
                </a:solidFill>
                <a:latin typeface="+mn-ea"/>
              </a:rPr>
              <a:t>친퀘데레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1065192" y="4522656"/>
            <a:ext cx="31347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전역의 추천 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6" y="4343790"/>
            <a:ext cx="363254" cy="58856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9" y="2494153"/>
            <a:ext cx="363254" cy="5885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6483765" y="2249325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rgbClr val="7030A0"/>
                </a:solidFill>
                <a:latin typeface="+mn-ea"/>
              </a:rPr>
              <a:t>친퀘데레</a:t>
            </a:r>
            <a:endParaRPr lang="ko-KR" altLang="en-US" sz="1500" b="1" spc="-6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19" y="5526913"/>
            <a:ext cx="363254" cy="5885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34" y="5821195"/>
            <a:ext cx="363254" cy="5885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537" y="4031551"/>
            <a:ext cx="363254" cy="5885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06" y="5931235"/>
            <a:ext cx="363254" cy="5885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37" y="5357911"/>
            <a:ext cx="363254" cy="5885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19" y="3149221"/>
            <a:ext cx="363254" cy="5885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앞의 추천했던 도시와 </a:t>
            </a:r>
            <a:r>
              <a:rPr lang="ko-KR" altLang="en-US" sz="1500" b="1" spc="-60" dirty="0" smtClean="0">
                <a:solidFill>
                  <a:srgbClr val="0070C0"/>
                </a:solidFill>
                <a:latin typeface="+mn-ea"/>
              </a:rPr>
              <a:t>카테고리 분류가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비슷한 도시들을 이탈리아 전역의 도시 중에서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2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749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Microsoft GothicNeo</vt:lpstr>
      <vt:lpstr>나눔고딕</vt:lpstr>
      <vt:lpstr>나눔고딕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69</cp:revision>
  <dcterms:created xsi:type="dcterms:W3CDTF">2020-02-12T07:08:39Z</dcterms:created>
  <dcterms:modified xsi:type="dcterms:W3CDTF">2020-03-20T02:04:46Z</dcterms:modified>
</cp:coreProperties>
</file>