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8" r:id="rId2"/>
    <p:sldId id="274" r:id="rId3"/>
    <p:sldId id="258" r:id="rId4"/>
    <p:sldId id="257" r:id="rId5"/>
    <p:sldId id="271" r:id="rId6"/>
    <p:sldId id="272" r:id="rId7"/>
    <p:sldId id="273" r:id="rId8"/>
    <p:sldId id="264" r:id="rId9"/>
    <p:sldId id="265" r:id="rId10"/>
    <p:sldId id="266" r:id="rId11"/>
    <p:sldId id="267" r:id="rId12"/>
    <p:sldId id="27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704" autoAdjust="0"/>
  </p:normalViewPr>
  <p:slideViewPr>
    <p:cSldViewPr snapToGrid="0">
      <p:cViewPr varScale="1">
        <p:scale>
          <a:sx n="76" d="100"/>
          <a:sy n="76" d="100"/>
        </p:scale>
        <p:origin x="9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DB055-1117-4D2D-85F1-AED5D95D945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5DB4E-FBE4-4077-8EF1-349FD0D51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621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52BE-1F73-4538-B5E7-B15699C3C920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F77-05D2-4F72-9F6A-D8EFAD629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836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52BE-1F73-4538-B5E7-B15699C3C920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F77-05D2-4F72-9F6A-D8EFAD629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085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52BE-1F73-4538-B5E7-B15699C3C920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F77-05D2-4F72-9F6A-D8EFAD629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07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52BE-1F73-4538-B5E7-B15699C3C920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F77-05D2-4F72-9F6A-D8EFAD629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00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52BE-1F73-4538-B5E7-B15699C3C920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F77-05D2-4F72-9F6A-D8EFAD629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52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52BE-1F73-4538-B5E7-B15699C3C920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F77-05D2-4F72-9F6A-D8EFAD629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53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52BE-1F73-4538-B5E7-B15699C3C920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F77-05D2-4F72-9F6A-D8EFAD629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818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52BE-1F73-4538-B5E7-B15699C3C920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F77-05D2-4F72-9F6A-D8EFAD629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17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52BE-1F73-4538-B5E7-B15699C3C920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F77-05D2-4F72-9F6A-D8EFAD629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34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52BE-1F73-4538-B5E7-B15699C3C920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F77-05D2-4F72-9F6A-D8EFAD629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396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52BE-1F73-4538-B5E7-B15699C3C920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F77-05D2-4F72-9F6A-D8EFAD629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13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852BE-1F73-4538-B5E7-B15699C3C920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34F77-05D2-4F72-9F6A-D8EFAD629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11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3.png"/><Relationship Id="rId5" Type="http://schemas.openxmlformats.org/officeDocument/2006/relationships/image" Target="../media/image19.png"/><Relationship Id="rId10" Type="http://schemas.openxmlformats.org/officeDocument/2006/relationships/image" Target="../media/image22.jpg"/><Relationship Id="rId4" Type="http://schemas.openxmlformats.org/officeDocument/2006/relationships/image" Target="../media/image18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054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5"/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56240" y="2546531"/>
              <a:ext cx="984136" cy="599945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285" y="2989810"/>
              <a:ext cx="1440875" cy="878380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746" y="3746060"/>
              <a:ext cx="1309886" cy="798527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361" y="3897412"/>
              <a:ext cx="813335" cy="495823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528" y="1982401"/>
              <a:ext cx="1309886" cy="798527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760" y="2420888"/>
              <a:ext cx="984136" cy="599946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600" y="5430940"/>
              <a:ext cx="1440875" cy="878380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5113" y="4177434"/>
              <a:ext cx="813335" cy="495823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6320" y="2348880"/>
              <a:ext cx="1440875" cy="950424"/>
            </a:xfrm>
            <a:prstGeom prst="rect">
              <a:avLst/>
            </a:prstGeom>
          </p:spPr>
        </p:pic>
        <p:grpSp>
          <p:nvGrpSpPr>
            <p:cNvPr id="27" name="그룹 26"/>
            <p:cNvGrpSpPr/>
            <p:nvPr/>
          </p:nvGrpSpPr>
          <p:grpSpPr>
            <a:xfrm>
              <a:off x="3760269" y="908720"/>
              <a:ext cx="5072035" cy="1048182"/>
              <a:chOff x="3760269" y="908720"/>
              <a:chExt cx="5072035" cy="1048182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4305768" y="908720"/>
                <a:ext cx="38874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4000" b="1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Microsoft GothicNeo" panose="020B0500000101010101"/>
                  </a:rPr>
                  <a:t>여기 어때</a:t>
                </a:r>
                <a:r>
                  <a:rPr lang="en-US" altLang="ko-KR" sz="4000" b="1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Microsoft GothicNeo" panose="020B0500000101010101"/>
                  </a:rPr>
                  <a:t>?</a:t>
                </a:r>
                <a:endParaRPr lang="ko-KR" altLang="en-US" sz="4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Microsoft GothicNeo" panose="020B0500000101010101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760269" y="1556792"/>
                <a:ext cx="50720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ko-KR" altLang="en-US" sz="2000" b="1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Microsoft GothicNeo" panose="020B0500000101010101"/>
                  </a:rPr>
                  <a:t>한국인만 모르는 남유럽 여행지</a:t>
                </a:r>
              </a:p>
            </p:txBody>
          </p:sp>
        </p:grp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7219" y="2450544"/>
              <a:ext cx="4797563" cy="3858776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5191B7C8-3FAD-486A-8579-D0EF3AB1F3F7}"/>
              </a:ext>
            </a:extLst>
          </p:cNvPr>
          <p:cNvSpPr txBox="1"/>
          <p:nvPr/>
        </p:nvSpPr>
        <p:spPr>
          <a:xfrm>
            <a:off x="245109" y="212119"/>
            <a:ext cx="3515160" cy="482183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731267" latinLnBrk="0">
              <a:spcBef>
                <a:spcPts val="375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400" b="1" spc="-45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서비스산업 데이터를 활용한 </a:t>
            </a:r>
            <a:r>
              <a:rPr lang="ko-KR" altLang="en-US" sz="1400" b="1" spc="-45" dirty="0" err="1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머신러닝</a:t>
            </a:r>
            <a:r>
              <a:rPr lang="ko-KR" altLang="en-US" sz="1400" b="1" spc="-45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분석 </a:t>
            </a:r>
            <a:endParaRPr lang="en-US" altLang="ko-KR" sz="1400" b="1" spc="-45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defTabSz="731267" latinLnBrk="0">
              <a:spcBef>
                <a:spcPts val="375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400" b="1" spc="-45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Final Project</a:t>
            </a:r>
            <a:endParaRPr lang="ko-KR" altLang="en-US" sz="1400" b="1" spc="-45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4292DB72-6D66-428C-B3E4-5D7E7B062215}"/>
              </a:ext>
            </a:extLst>
          </p:cNvPr>
          <p:cNvSpPr txBox="1"/>
          <p:nvPr/>
        </p:nvSpPr>
        <p:spPr>
          <a:xfrm>
            <a:off x="10417195" y="5300743"/>
            <a:ext cx="1539881" cy="1138773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 defTabSz="731267" latinLnBrk="0">
              <a:spcBef>
                <a:spcPts val="375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600" b="1" spc="-45" dirty="0">
                <a:solidFill>
                  <a:schemeClr val="bg1"/>
                </a:solidFill>
                <a:latin typeface="+mn-ea"/>
                <a:ea typeface="Microsoft GothicNeo" panose="020B0500000101010101"/>
              </a:rPr>
              <a:t>4</a:t>
            </a:r>
            <a:r>
              <a:rPr lang="ko-KR" altLang="en-US" sz="1600" b="1" spc="-45" dirty="0">
                <a:solidFill>
                  <a:schemeClr val="bg1"/>
                </a:solidFill>
                <a:latin typeface="+mn-ea"/>
                <a:ea typeface="Microsoft GothicNeo" panose="020B0500000101010101"/>
              </a:rPr>
              <a:t>조</a:t>
            </a:r>
            <a:endParaRPr lang="en-US" altLang="ko-KR" sz="1600" b="1" spc="-45" dirty="0">
              <a:solidFill>
                <a:schemeClr val="bg1"/>
              </a:solidFill>
              <a:latin typeface="+mn-ea"/>
              <a:ea typeface="Microsoft GothicNeo" panose="020B0500000101010101"/>
            </a:endParaRPr>
          </a:p>
          <a:p>
            <a:pPr algn="ctr" defTabSz="731267" latinLnBrk="0">
              <a:spcBef>
                <a:spcPts val="375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600" b="1" spc="-45" dirty="0" err="1">
                <a:solidFill>
                  <a:schemeClr val="bg1"/>
                </a:solidFill>
                <a:latin typeface="+mn-ea"/>
                <a:ea typeface="Microsoft GothicNeo" panose="020B0500000101010101"/>
              </a:rPr>
              <a:t>구도희</a:t>
            </a:r>
            <a:endParaRPr lang="en-US" altLang="ko-KR" sz="1600" b="1" spc="-45" dirty="0">
              <a:solidFill>
                <a:schemeClr val="bg1"/>
              </a:solidFill>
              <a:latin typeface="+mn-ea"/>
              <a:ea typeface="Microsoft GothicNeo" panose="020B0500000101010101"/>
            </a:endParaRPr>
          </a:p>
          <a:p>
            <a:pPr algn="ctr" defTabSz="731267" latinLnBrk="0">
              <a:spcBef>
                <a:spcPts val="375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600" b="1" spc="-45" dirty="0">
                <a:solidFill>
                  <a:schemeClr val="bg1"/>
                </a:solidFill>
                <a:latin typeface="+mn-ea"/>
                <a:ea typeface="Microsoft GothicNeo" panose="020B0500000101010101"/>
              </a:rPr>
              <a:t>김외솔</a:t>
            </a:r>
            <a:endParaRPr lang="en-US" altLang="ko-KR" sz="1600" b="1" spc="-45" dirty="0">
              <a:solidFill>
                <a:schemeClr val="bg1"/>
              </a:solidFill>
              <a:latin typeface="+mn-ea"/>
              <a:ea typeface="Microsoft GothicNeo" panose="020B0500000101010101"/>
            </a:endParaRPr>
          </a:p>
          <a:p>
            <a:pPr algn="ctr" defTabSz="731267" latinLnBrk="0">
              <a:spcBef>
                <a:spcPts val="375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600" b="1" spc="-45" dirty="0" smtClean="0">
                <a:solidFill>
                  <a:schemeClr val="bg1"/>
                </a:solidFill>
                <a:latin typeface="+mn-ea"/>
                <a:ea typeface="Microsoft GothicNeo" panose="020B0500000101010101"/>
              </a:rPr>
              <a:t>신승현</a:t>
            </a:r>
          </a:p>
        </p:txBody>
      </p:sp>
    </p:spTree>
    <p:extLst>
      <p:ext uri="{BB962C8B-B14F-4D97-AF65-F5344CB8AC3E}">
        <p14:creationId xmlns:p14="http://schemas.microsoft.com/office/powerpoint/2010/main" val="227561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836" y="1325584"/>
            <a:ext cx="6637126" cy="540089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299" y="201623"/>
            <a:ext cx="893661" cy="8655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9468" y="34672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8" y="1672306"/>
            <a:ext cx="4388625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&lt;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서비스 구현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500" b="1" spc="-60" dirty="0" smtClean="0">
                <a:latin typeface="+mn-ea"/>
              </a:rPr>
              <a:t>자세한 정보 띄우기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9468" y="403547"/>
            <a:ext cx="4651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프로젝트 서비스 구현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(4)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95968" y="2119524"/>
            <a:ext cx="2137492" cy="1842160"/>
            <a:chOff x="4889609" y="1348320"/>
            <a:chExt cx="6461791" cy="5463960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9609" y="1348320"/>
              <a:ext cx="6461791" cy="5463960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1093" y="4069080"/>
              <a:ext cx="372428" cy="603428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2574" y="1932371"/>
              <a:ext cx="372428" cy="603428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7458" y="1972908"/>
              <a:ext cx="372428" cy="603428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902" y="1370592"/>
              <a:ext cx="372428" cy="603428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4445" y="2486455"/>
              <a:ext cx="372428" cy="603428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8582" y="1406258"/>
              <a:ext cx="372428" cy="603428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4555" y="3406528"/>
              <a:ext cx="372428" cy="603428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2486453" y="2115220"/>
            <a:ext cx="2138400" cy="1846463"/>
            <a:chOff x="4889609" y="1348320"/>
            <a:chExt cx="6461791" cy="5463960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9609" y="1348320"/>
              <a:ext cx="6461791" cy="5463960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1093" y="4069080"/>
              <a:ext cx="372428" cy="603428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0399" y="2494153"/>
              <a:ext cx="363254" cy="588564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2119" y="5526913"/>
              <a:ext cx="363254" cy="588564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7434" y="5821195"/>
              <a:ext cx="363254" cy="588564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7537" y="4031551"/>
              <a:ext cx="363254" cy="588564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0606" y="5931235"/>
              <a:ext cx="363254" cy="588564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6237" y="5357911"/>
              <a:ext cx="363254" cy="588564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8619" y="3149221"/>
              <a:ext cx="363254" cy="588564"/>
            </a:xfrm>
            <a:prstGeom prst="rect">
              <a:avLst/>
            </a:prstGeom>
          </p:spPr>
        </p:pic>
      </p:grpSp>
      <p:pic>
        <p:nvPicPr>
          <p:cNvPr id="48" name="그림 4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85" y="4309295"/>
            <a:ext cx="363254" cy="58856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353685" y="5030252"/>
            <a:ext cx="4180141" cy="461665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▶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지도에 표시된 도시들에 대한 정보를 자세히 보고 싶다면 두 번 클릭 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07" y="4309295"/>
            <a:ext cx="372428" cy="603428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6278387" y="2115220"/>
            <a:ext cx="5208931" cy="1992860"/>
            <a:chOff x="4999144" y="2115220"/>
            <a:chExt cx="6782331" cy="3934542"/>
          </a:xfrm>
        </p:grpSpPr>
        <p:grpSp>
          <p:nvGrpSpPr>
            <p:cNvPr id="27" name="그룹 26"/>
            <p:cNvGrpSpPr/>
            <p:nvPr/>
          </p:nvGrpSpPr>
          <p:grpSpPr>
            <a:xfrm>
              <a:off x="4999144" y="2115220"/>
              <a:ext cx="2441316" cy="2669141"/>
              <a:chOff x="5292080" y="1988841"/>
              <a:chExt cx="3312368" cy="3489042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5292080" y="1988841"/>
                <a:ext cx="3312368" cy="266429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solidFill>
                  <a:srgbClr val="1E508D"/>
                </a:solidFill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 latinLnBrk="0"/>
                <a:endParaRPr lang="ko-KR" altLang="en-US" sz="1400" spc="-6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="" xmlns:a16="http://schemas.microsoft.com/office/drawing/2014/main" id="{FADD5F63-4AF7-48AE-838F-1AA8156BB3C4}"/>
                  </a:ext>
                </a:extLst>
              </p:cNvPr>
              <p:cNvSpPr txBox="1"/>
              <p:nvPr/>
            </p:nvSpPr>
            <p:spPr>
              <a:xfrm>
                <a:off x="6221179" y="4882155"/>
                <a:ext cx="1915676" cy="595728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txBody>
              <a:bodyPr wrap="square" lIns="0" tIns="0" rIns="0" bIns="0" rtlCol="0">
                <a:spAutoFit/>
              </a:bodyPr>
              <a:lstStyle/>
              <a:p>
                <a:pPr defTabSz="975022" latinLnBrk="0">
                  <a:spcBef>
                    <a:spcPts val="5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60000"/>
                </a:pPr>
                <a:r>
                  <a:rPr lang="ko-KR" altLang="en-US" sz="1500" b="1" spc="-60" dirty="0" err="1" smtClean="0">
                    <a:solidFill>
                      <a:srgbClr val="002060"/>
                    </a:solidFill>
                    <a:latin typeface="+mn-ea"/>
                  </a:rPr>
                  <a:t>친퀘테레</a:t>
                </a:r>
                <a:endParaRPr lang="en-US" altLang="ko-KR" sz="1500" b="1" spc="-60" dirty="0" smtClean="0">
                  <a:solidFill>
                    <a:srgbClr val="002060"/>
                  </a:solidFill>
                  <a:latin typeface="+mn-ea"/>
                </a:endParaRP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FADD5F63-4AF7-48AE-838F-1AA8156BB3C4}"/>
                </a:ext>
              </a:extLst>
            </p:cNvPr>
            <p:cNvSpPr txBox="1"/>
            <p:nvPr/>
          </p:nvSpPr>
          <p:spPr>
            <a:xfrm>
              <a:off x="4999144" y="4934072"/>
              <a:ext cx="3074278" cy="1115690"/>
            </a:xfrm>
            <a:prstGeom prst="rect">
              <a:avLst/>
            </a:prstGeom>
            <a:noFill/>
            <a:ln w="3175">
              <a:noFill/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marL="180975" indent="-180975" defTabSz="975022" latinLnBrk="0">
                <a:spcBef>
                  <a:spcPts val="50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60000"/>
                <a:buFont typeface="Wingdings" pitchFamily="2" charset="2"/>
                <a:buChar char="l"/>
              </a:pPr>
              <a:r>
                <a:rPr lang="ko-KR" altLang="en-US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추천 키워드</a:t>
              </a:r>
              <a:r>
                <a:rPr lang="en-US" altLang="ko-KR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</a:t>
              </a:r>
              <a:r>
                <a:rPr lang="ko-KR" altLang="en-US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휴양</a:t>
              </a:r>
              <a:r>
                <a:rPr lang="en-US" altLang="ko-KR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, </a:t>
              </a:r>
              <a:r>
                <a:rPr lang="ko-KR" altLang="en-US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레저</a:t>
              </a:r>
              <a:endPara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180975" indent="-180975" defTabSz="975022" latinLnBrk="0">
                <a:spcBef>
                  <a:spcPts val="50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60000"/>
                <a:buFont typeface="Wingdings" pitchFamily="2" charset="2"/>
                <a:buChar char="l"/>
              </a:pPr>
              <a:r>
                <a:rPr lang="ko-KR" altLang="en-US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추천 코스</a:t>
              </a:r>
              <a:r>
                <a:rPr lang="en-US" altLang="ko-KR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</a:t>
              </a:r>
              <a:r>
                <a:rPr lang="ko-KR" altLang="en-US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해안 산책</a:t>
              </a:r>
              <a:r>
                <a:rPr lang="en-US" altLang="ko-KR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, </a:t>
              </a:r>
              <a:r>
                <a:rPr lang="ko-KR" altLang="en-US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스피드 보트</a:t>
              </a:r>
              <a:endPara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180975" indent="-180975" defTabSz="975022" latinLnBrk="0">
                <a:spcBef>
                  <a:spcPts val="50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60000"/>
                <a:buFont typeface="Wingdings" pitchFamily="2" charset="2"/>
                <a:buChar char="l"/>
              </a:pPr>
              <a:r>
                <a:rPr lang="ko-KR" altLang="en-US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추천 레스토랑</a:t>
              </a:r>
              <a:r>
                <a:rPr lang="en-US" altLang="ko-KR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OO </a:t>
              </a:r>
              <a:r>
                <a:rPr lang="ko-KR" altLang="en-US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식당</a:t>
              </a:r>
              <a:endPara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180975" indent="-180975" defTabSz="975022" latinLnBrk="0">
                <a:spcBef>
                  <a:spcPts val="50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60000"/>
                <a:buFont typeface="Wingdings" pitchFamily="2" charset="2"/>
                <a:buChar char="l"/>
              </a:pPr>
              <a:endPara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FADD5F63-4AF7-48AE-838F-1AA8156BB3C4}"/>
                </a:ext>
              </a:extLst>
            </p:cNvPr>
            <p:cNvSpPr txBox="1"/>
            <p:nvPr/>
          </p:nvSpPr>
          <p:spPr>
            <a:xfrm>
              <a:off x="8340820" y="4903142"/>
              <a:ext cx="3440655" cy="1115690"/>
            </a:xfrm>
            <a:prstGeom prst="rect">
              <a:avLst/>
            </a:prstGeom>
            <a:noFill/>
            <a:ln w="3175">
              <a:noFill/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marL="180975" indent="-180975" defTabSz="975022" latinLnBrk="0">
                <a:spcBef>
                  <a:spcPts val="50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60000"/>
                <a:buFont typeface="Wingdings" pitchFamily="2" charset="2"/>
                <a:buChar char="l"/>
              </a:pPr>
              <a:r>
                <a:rPr lang="ko-KR" altLang="en-US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추천 키워드</a:t>
              </a:r>
              <a:r>
                <a:rPr lang="en-US" altLang="ko-KR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</a:t>
              </a:r>
              <a:r>
                <a:rPr lang="ko-KR" altLang="en-US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휴양</a:t>
              </a:r>
              <a:r>
                <a:rPr lang="en-US" altLang="ko-KR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, </a:t>
              </a:r>
              <a:r>
                <a:rPr lang="ko-KR" altLang="en-US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쇼핑</a:t>
              </a:r>
              <a:endPara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180975" indent="-180975" defTabSz="975022" latinLnBrk="0">
                <a:spcBef>
                  <a:spcPts val="50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60000"/>
                <a:buFont typeface="Wingdings" pitchFamily="2" charset="2"/>
                <a:buChar char="l"/>
              </a:pPr>
              <a:r>
                <a:rPr lang="ko-KR" altLang="en-US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추천 코스</a:t>
              </a:r>
              <a:r>
                <a:rPr lang="en-US" altLang="ko-KR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</a:t>
              </a:r>
              <a:r>
                <a:rPr lang="ko-KR" altLang="en-US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해안가 </a:t>
              </a:r>
              <a:r>
                <a:rPr lang="ko-KR" altLang="en-US" sz="1500" b="1" spc="-6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트래킹</a:t>
              </a:r>
              <a:r>
                <a:rPr lang="en-US" altLang="ko-KR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, </a:t>
              </a:r>
              <a:r>
                <a:rPr lang="ko-KR" altLang="en-US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기념품 쇼핑</a:t>
              </a:r>
              <a:endPara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180975" indent="-180975" defTabSz="975022" latinLnBrk="0">
                <a:spcBef>
                  <a:spcPts val="50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60000"/>
                <a:buFont typeface="Wingdings" pitchFamily="2" charset="2"/>
                <a:buChar char="l"/>
              </a:pPr>
              <a:r>
                <a:rPr lang="ko-KR" altLang="en-US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추천 레스토랑</a:t>
              </a:r>
              <a:r>
                <a:rPr lang="en-US" altLang="ko-KR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XX </a:t>
              </a:r>
              <a:r>
                <a:rPr lang="ko-KR" altLang="en-US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식당</a:t>
              </a:r>
              <a:endPara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180975" indent="-180975" defTabSz="975022" latinLnBrk="0">
                <a:spcBef>
                  <a:spcPts val="50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60000"/>
                <a:buFont typeface="Wingdings" pitchFamily="2" charset="2"/>
                <a:buChar char="l"/>
              </a:pPr>
              <a:endPara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FADD5F63-4AF7-48AE-838F-1AA8156BB3C4}"/>
                </a:ext>
              </a:extLst>
            </p:cNvPr>
            <p:cNvSpPr txBox="1"/>
            <p:nvPr/>
          </p:nvSpPr>
          <p:spPr>
            <a:xfrm>
              <a:off x="9384523" y="4334649"/>
              <a:ext cx="1353250" cy="455736"/>
            </a:xfrm>
            <a:prstGeom prst="rect">
              <a:avLst/>
            </a:prstGeom>
            <a:noFill/>
            <a:ln w="3175">
              <a:noFill/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defTabSz="975022" latinLnBrk="0">
                <a:spcBef>
                  <a:spcPts val="50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60000"/>
              </a:pPr>
              <a:r>
                <a:rPr lang="ko-KR" altLang="en-US" sz="1500" b="1" spc="-60" dirty="0" err="1" smtClean="0">
                  <a:solidFill>
                    <a:srgbClr val="002060"/>
                  </a:solidFill>
                  <a:latin typeface="+mn-ea"/>
                </a:rPr>
                <a:t>포지타노</a:t>
              </a:r>
              <a:endParaRPr lang="en-US" altLang="ko-KR" sz="1500" b="1" spc="-60" dirty="0" smtClean="0">
                <a:solidFill>
                  <a:srgbClr val="002060"/>
                </a:solidFill>
                <a:latin typeface="+mn-ea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472296" y="2162284"/>
              <a:ext cx="2619375" cy="2023970"/>
            </a:xfrm>
            <a:prstGeom prst="rect">
              <a:avLst/>
            </a:prstGeom>
            <a:ln w="28575" cap="sq">
              <a:solidFill>
                <a:schemeClr val="accent5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319211" y="5677200"/>
            <a:ext cx="4180141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▶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클릭 후 새 화면에서 정보 출력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3" name="오른쪽 화살표 52"/>
          <p:cNvSpPr/>
          <p:nvPr/>
        </p:nvSpPr>
        <p:spPr>
          <a:xfrm>
            <a:off x="4907825" y="4400974"/>
            <a:ext cx="580280" cy="511749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64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299" y="201623"/>
            <a:ext cx="893661" cy="8655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9468" y="34672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468" y="403547"/>
            <a:ext cx="3637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프로젝트 서비스 구현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(5)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8" y="1672306"/>
            <a:ext cx="4388625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&lt;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웹 서비스 구현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500" b="1" spc="-60" dirty="0" smtClean="0">
                <a:latin typeface="+mn-ea"/>
              </a:rPr>
              <a:t>여행 장바구니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3562239" y="3771069"/>
            <a:ext cx="1257118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err="1" smtClean="0">
                <a:solidFill>
                  <a:schemeClr val="accent2"/>
                </a:solidFill>
                <a:latin typeface="+mn-ea"/>
              </a:rPr>
              <a:t>친퀘테레</a:t>
            </a:r>
            <a:endParaRPr lang="en-US" altLang="ko-KR" sz="1500" b="1" spc="-60" dirty="0" smtClean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3562239" y="4059609"/>
            <a:ext cx="1257118" cy="525785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도시</a:t>
            </a: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도시 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5935074" y="4059609"/>
            <a:ext cx="3888656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최적 동선을 구하여 일정 추천하는 서비스 제공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4584521" y="3805787"/>
            <a:ext cx="1189973" cy="253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4584521" y="4175025"/>
            <a:ext cx="11899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4584521" y="4290441"/>
            <a:ext cx="1189973" cy="16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17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299" y="201623"/>
            <a:ext cx="893661" cy="8655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9468" y="34672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468" y="403547"/>
            <a:ext cx="3637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프로젝트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Q&amp;A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4186167" y="3289127"/>
            <a:ext cx="4020081" cy="830997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5400" b="1" spc="-60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5400" b="1" spc="-60" dirty="0" smtClean="0">
                <a:solidFill>
                  <a:srgbClr val="0070C0"/>
                </a:solidFill>
                <a:latin typeface="+mn-ea"/>
              </a:rPr>
              <a:t>감사합니다</a:t>
            </a:r>
            <a:endParaRPr lang="en-US" altLang="ko-KR" sz="5400" b="1" spc="-60" dirty="0" smtClean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361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299" y="201623"/>
            <a:ext cx="893661" cy="8655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9468" y="34672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468" y="403547"/>
            <a:ext cx="4012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기획 의도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408843" y="1772514"/>
            <a:ext cx="2096363" cy="307777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2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&lt;Input photo&gt;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408844" y="2143999"/>
            <a:ext cx="3436647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285750" indent="-285750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anose="05000000000000000000" pitchFamily="2" charset="2"/>
              <a:buChar char="l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자신이 가고 싶은 취향의 여행지 사진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8843" y="2584045"/>
            <a:ext cx="3312368" cy="266429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5400">
            <a:solidFill>
              <a:srgbClr val="1E508D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endParaRPr lang="ko-KR" alt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" name="오른쪽 화살표 4"/>
          <p:cNvSpPr/>
          <p:nvPr/>
        </p:nvSpPr>
        <p:spPr>
          <a:xfrm rot="19771826">
            <a:off x="4049339" y="2805313"/>
            <a:ext cx="973127" cy="36870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2212097">
            <a:off x="4049338" y="4656942"/>
            <a:ext cx="973127" cy="36870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594" y="2283525"/>
            <a:ext cx="1116125" cy="111612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595" y="4722642"/>
            <a:ext cx="1116125" cy="11161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4906323" y="4406248"/>
            <a:ext cx="2001748" cy="184666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추천도시</a:t>
            </a:r>
            <a:endParaRPr lang="en-US" altLang="ko-KR" sz="12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5" name="오른쪽 화살표 24"/>
          <p:cNvSpPr/>
          <p:nvPr/>
        </p:nvSpPr>
        <p:spPr>
          <a:xfrm rot="2010507">
            <a:off x="6770411" y="2938717"/>
            <a:ext cx="629225" cy="36870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 rot="19257954">
            <a:off x="6778545" y="4722654"/>
            <a:ext cx="629225" cy="36870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7622717" y="3207696"/>
            <a:ext cx="1601186" cy="187587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이탈리아 전역 기준</a:t>
            </a:r>
            <a:endParaRPr lang="en-US" altLang="ko-KR" sz="12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4020804" y="3660399"/>
            <a:ext cx="1001101" cy="3693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사진과 비슷한 도시 추천</a:t>
            </a:r>
            <a:endParaRPr lang="en-US" altLang="ko-KR" sz="12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248" y="3548217"/>
            <a:ext cx="1116125" cy="1116125"/>
          </a:xfrm>
          <a:prstGeom prst="rect">
            <a:avLst/>
          </a:prstGeom>
        </p:spPr>
      </p:pic>
      <p:sp>
        <p:nvSpPr>
          <p:cNvPr id="31" name="오른쪽 화살표 30"/>
          <p:cNvSpPr/>
          <p:nvPr/>
        </p:nvSpPr>
        <p:spPr>
          <a:xfrm>
            <a:off x="9352861" y="3798179"/>
            <a:ext cx="580280" cy="511749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10211239" y="3305736"/>
            <a:ext cx="1381920" cy="307777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2000" b="1" spc="-6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서비스 구현</a:t>
            </a:r>
            <a:endParaRPr lang="en-US" altLang="ko-KR" sz="20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10141853" y="3724575"/>
            <a:ext cx="1342552" cy="820738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285750" indent="-285750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anose="05000000000000000000" pitchFamily="2" charset="2"/>
              <a:buChar char="l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일정 짜기</a:t>
            </a: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anose="05000000000000000000" pitchFamily="2" charset="2"/>
              <a:buChar char="l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음식점 추천</a:t>
            </a: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 …..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등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6498498" y="3683066"/>
            <a:ext cx="1001101" cy="553998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추천도시와 유사한 다른 도시 추천</a:t>
            </a:r>
            <a:endParaRPr lang="en-US" altLang="ko-KR" sz="12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3943735" y="2324395"/>
            <a:ext cx="1001101" cy="3693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List3</a:t>
            </a:r>
            <a:r>
              <a:rPr lang="ko-KR" altLang="en-US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의 </a:t>
            </a: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도시 중 에서</a:t>
            </a:r>
            <a:endParaRPr lang="en-US" altLang="ko-KR" sz="12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3997233" y="5347834"/>
            <a:ext cx="1001101" cy="3693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List1</a:t>
            </a: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의 도시 중 에서</a:t>
            </a:r>
            <a:endParaRPr lang="en-US" altLang="ko-KR" sz="12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4894713" y="1978442"/>
            <a:ext cx="2001748" cy="184666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추천도시</a:t>
            </a:r>
            <a:endParaRPr lang="en-US" altLang="ko-KR" sz="12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45491" y="1463562"/>
            <a:ext cx="8010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*List3 =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외국인들이 많이 가는 도시 전체에서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한국인들이 많이 가는 도시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10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위를 뺀 나머지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10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위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       =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외국인에게는 유명하지만 한국인들은 아직 잘 모르는 도시 도출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76669" y="6146246"/>
            <a:ext cx="3385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*List1: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한국인들이 많이 가는 도시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10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위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5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299" y="201623"/>
            <a:ext cx="893661" cy="8655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9468" y="34672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468" y="403547"/>
            <a:ext cx="3637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프로젝트 진행 상황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8" y="2268214"/>
            <a:ext cx="6818445" cy="276999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&lt;</a:t>
            </a:r>
            <a:r>
              <a:rPr lang="ko-KR" altLang="en-US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가설에 대한 타당성 입증할 수 있는 통계자료 </a:t>
            </a:r>
            <a:r>
              <a:rPr lang="en-US" altLang="ko-KR" b="1" spc="-6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[2-3</a:t>
            </a:r>
            <a:r>
              <a:rPr lang="ko-KR" altLang="en-US" b="1" spc="-6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개</a:t>
            </a:r>
            <a:r>
              <a:rPr lang="en-US" altLang="ko-KR" b="1" spc="-6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]</a:t>
            </a:r>
            <a:r>
              <a:rPr lang="ko-KR" altLang="en-US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수집</a:t>
            </a:r>
            <a:r>
              <a:rPr lang="en-US" altLang="ko-KR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8" y="3459155"/>
            <a:ext cx="11552698" cy="276999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 가설을 뒷받침할 수 있는 자료</a:t>
            </a:r>
            <a:r>
              <a:rPr lang="en-US" altLang="ko-KR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(</a:t>
            </a:r>
            <a:r>
              <a:rPr lang="ko-KR" altLang="en-US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논문</a:t>
            </a:r>
            <a:r>
              <a:rPr lang="en-US" altLang="ko-KR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뉴스 기사</a:t>
            </a:r>
            <a:r>
              <a:rPr lang="en-US" altLang="ko-KR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 </a:t>
            </a:r>
            <a:r>
              <a:rPr lang="ko-KR" altLang="en-US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수집</a:t>
            </a:r>
            <a:endParaRPr lang="en-US" altLang="ko-KR" b="1" spc="-6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9" y="1672307"/>
            <a:ext cx="6492998" cy="925894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28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Background  </a:t>
            </a:r>
            <a:r>
              <a:rPr lang="en-US" altLang="ko-KR" sz="1500" b="1" spc="-60" dirty="0">
                <a:solidFill>
                  <a:srgbClr val="FF0000"/>
                </a:solidFill>
                <a:latin typeface="+mn-ea"/>
              </a:rPr>
              <a:t>[</a:t>
            </a:r>
            <a:r>
              <a:rPr lang="ko-KR" altLang="en-US" sz="1500" b="1" spc="-60" dirty="0">
                <a:solidFill>
                  <a:srgbClr val="FF0000"/>
                </a:solidFill>
                <a:latin typeface="+mn-ea"/>
              </a:rPr>
              <a:t>진행 완료</a:t>
            </a:r>
            <a:r>
              <a:rPr lang="en-US" altLang="ko-KR" sz="1500" b="1" spc="-60" dirty="0">
                <a:solidFill>
                  <a:srgbClr val="FF0000"/>
                </a:solidFill>
                <a:latin typeface="+mn-ea"/>
              </a:rPr>
              <a:t>]</a:t>
            </a: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endParaRPr lang="en-US" altLang="ko-KR" sz="28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9" y="2871811"/>
            <a:ext cx="11552698" cy="276999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가설</a:t>
            </a:r>
            <a:r>
              <a:rPr lang="en-US" altLang="ko-KR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‘</a:t>
            </a:r>
            <a:r>
              <a:rPr lang="ko-KR" altLang="en-US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한국인은 여행을 가는 곳만 간다</a:t>
            </a:r>
            <a:r>
              <a:rPr lang="en-US" altLang="ko-KR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4104" y="3908864"/>
            <a:ext cx="7790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    TV </a:t>
            </a:r>
            <a:r>
              <a:rPr lang="ko-KR" altLang="en-US" sz="1600" b="1" dirty="0" smtClean="0"/>
              <a:t>프로그램에서 </a:t>
            </a:r>
            <a:r>
              <a:rPr lang="en-US" altLang="ko-KR" sz="1600" b="1" dirty="0" smtClean="0"/>
              <a:t>‘</a:t>
            </a:r>
            <a:r>
              <a:rPr lang="ko-KR" altLang="en-US" sz="1600" b="1" dirty="0" smtClean="0"/>
              <a:t>라오스</a:t>
            </a:r>
            <a:r>
              <a:rPr lang="en-US" altLang="ko-KR" sz="1600" b="1" dirty="0" smtClean="0"/>
              <a:t>’</a:t>
            </a:r>
            <a:r>
              <a:rPr lang="ko-KR" altLang="en-US" sz="1600" b="1" dirty="0" smtClean="0"/>
              <a:t>라는 기존에 들어보지 못했던 새로운 여행지가 나오고</a:t>
            </a:r>
            <a:endParaRPr lang="en-US" altLang="ko-KR" sz="1600" b="1" dirty="0" smtClean="0"/>
          </a:p>
          <a:p>
            <a:r>
              <a:rPr lang="en-US" altLang="ko-KR" sz="1600" b="1" dirty="0" smtClean="0"/>
              <a:t>    </a:t>
            </a:r>
            <a:r>
              <a:rPr lang="ko-KR" altLang="en-US" sz="1600" b="1" dirty="0" smtClean="0"/>
              <a:t>이후 라오스로 여행을 떠나는 한국인이 급증했다는 기사 </a:t>
            </a:r>
            <a:r>
              <a:rPr lang="en-US" altLang="ko-KR" sz="1600" b="1" dirty="0" smtClean="0"/>
              <a:t>etc.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2991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299" y="201623"/>
            <a:ext cx="893661" cy="8655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9468" y="34672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468" y="403547"/>
            <a:ext cx="3637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프로젝트 진행 상황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8" y="1818323"/>
            <a:ext cx="8496944" cy="820738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한국인이 자주 방문하는 도시 선정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– List 1 </a:t>
            </a:r>
            <a:r>
              <a:rPr lang="en-US" altLang="ko-KR" sz="1500" b="1" spc="-60" dirty="0">
                <a:solidFill>
                  <a:srgbClr val="FF0000"/>
                </a:solidFill>
                <a:latin typeface="+mn-ea"/>
              </a:rPr>
              <a:t>[</a:t>
            </a:r>
            <a:r>
              <a:rPr lang="ko-KR" altLang="en-US" sz="1500" b="1" spc="-60" dirty="0">
                <a:solidFill>
                  <a:srgbClr val="FF0000"/>
                </a:solidFill>
                <a:latin typeface="+mn-ea"/>
              </a:rPr>
              <a:t>진행 완료</a:t>
            </a:r>
            <a:r>
              <a:rPr lang="en-US" altLang="ko-KR" sz="1500" b="1" spc="-60" dirty="0" smtClean="0">
                <a:solidFill>
                  <a:srgbClr val="FF0000"/>
                </a:solidFill>
                <a:latin typeface="+mn-ea"/>
              </a:rPr>
              <a:t>]</a:t>
            </a: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- </a:t>
            </a:r>
            <a:r>
              <a:rPr lang="ko-KR" altLang="en-US" sz="1500" b="1" spc="-6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네이버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카페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‘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유랑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‘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의 나라 별 게시판에서 제목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본문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500" b="1" spc="-6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댓글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내용을 </a:t>
            </a:r>
            <a:r>
              <a:rPr lang="ko-KR" altLang="en-US" sz="1500" b="1" spc="-6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크롤링</a:t>
            </a: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-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이를 통해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해당 국가의 도시들이 언급되는 수를 리스트 업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-&gt;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순위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7" y="1421874"/>
            <a:ext cx="1081754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&lt;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도시 선정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&gt;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8" y="2820747"/>
            <a:ext cx="7920880" cy="820738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외국인이 자주 방문하는 도시 선정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– List 2 </a:t>
            </a:r>
            <a:r>
              <a:rPr lang="en-US" altLang="ko-KR" sz="1500" b="1" spc="-6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ko-KR" altLang="en-US" sz="1500" b="1" spc="-60" dirty="0" smtClean="0">
                <a:solidFill>
                  <a:srgbClr val="FF0000"/>
                </a:solidFill>
                <a:latin typeface="+mn-ea"/>
              </a:rPr>
              <a:t>진행 완료</a:t>
            </a:r>
            <a:r>
              <a:rPr lang="en-US" altLang="ko-KR" sz="1500" b="1" spc="-60" dirty="0" smtClean="0">
                <a:solidFill>
                  <a:srgbClr val="FF0000"/>
                </a:solidFill>
                <a:latin typeface="+mn-ea"/>
              </a:rPr>
              <a:t>]</a:t>
            </a: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- ‘lonely planet’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의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나라 별 포럼에서 제목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본문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500" b="1" spc="-6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댓글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내용을 </a:t>
            </a:r>
            <a:r>
              <a:rPr lang="ko-KR" altLang="en-US" sz="1500" b="1" spc="-6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크롤링</a:t>
            </a: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이를 통해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해당 국가의 도시들이 언급되는 수를 리스트 업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-&gt;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순위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8" y="3900724"/>
            <a:ext cx="7920880" cy="820738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한국인만 모르는 도시 선정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– List 3</a:t>
            </a: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- List1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과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의 비교를 통해 추천 대상 목록인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List 3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을 작성</a:t>
            </a: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8" y="4717808"/>
            <a:ext cx="7920880" cy="820738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취향 추천 도시 선정</a:t>
            </a: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-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Input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 사진과 유사도 분석을 통해서 비슷한 관광지역을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List3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과 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List1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도시들에서 추천</a:t>
            </a:r>
            <a:endParaRPr lang="en-US" altLang="ko-KR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- CNN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을 활용하여 이미지의 특징을 추출한다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3849453" y="3900724"/>
            <a:ext cx="2413561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rgbClr val="FF0000"/>
                </a:solidFill>
                <a:latin typeface="+mn-ea"/>
              </a:rPr>
              <a:t>[</a:t>
            </a:r>
            <a:r>
              <a:rPr lang="ko-KR" altLang="en-US" sz="1500" b="1" spc="-60" dirty="0">
                <a:solidFill>
                  <a:srgbClr val="FF0000"/>
                </a:solidFill>
                <a:latin typeface="+mn-ea"/>
              </a:rPr>
              <a:t>진행 완료</a:t>
            </a:r>
            <a:r>
              <a:rPr lang="en-US" altLang="ko-KR" sz="1500" b="1" spc="-60" dirty="0">
                <a:solidFill>
                  <a:srgbClr val="FF0000"/>
                </a:solidFill>
                <a:latin typeface="+mn-ea"/>
              </a:rPr>
              <a:t>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3463127" y="4717808"/>
            <a:ext cx="2413561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ko-KR" altLang="en-US" sz="1500" b="1" spc="-60" dirty="0" smtClean="0">
                <a:solidFill>
                  <a:srgbClr val="FF0000"/>
                </a:solidFill>
                <a:latin typeface="+mn-ea"/>
              </a:rPr>
              <a:t>유사도 분석 방법 찾는 중</a:t>
            </a:r>
            <a:r>
              <a:rPr lang="en-US" altLang="ko-KR" sz="1500" b="1" spc="-60" dirty="0" smtClean="0">
                <a:solidFill>
                  <a:srgbClr val="FF0000"/>
                </a:solidFill>
                <a:latin typeface="+mn-ea"/>
              </a:rPr>
              <a:t>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7" y="5819579"/>
            <a:ext cx="7920880" cy="820738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유저가 선택한 도시인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List 4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에서 선택한 도시와 유사한 도시 선정 </a:t>
            </a: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-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Flickr data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통해서 이탈리아 전역의 도시에서 앞에서 선택한 도시와 유사한 도시 추천</a:t>
            </a: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- Flickr API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활용하여 이미지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tag, title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등을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parsing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하여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DB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만든다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en-US" altLang="ko-KR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6350696" y="5819579"/>
            <a:ext cx="2413561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rgbClr val="FF0000"/>
                </a:solidFill>
                <a:latin typeface="+mn-ea"/>
              </a:rPr>
              <a:t>[</a:t>
            </a:r>
            <a:r>
              <a:rPr lang="ko-KR" altLang="en-US" sz="1500" b="1" spc="-60" dirty="0">
                <a:solidFill>
                  <a:srgbClr val="FF0000"/>
                </a:solidFill>
                <a:latin typeface="+mn-ea"/>
              </a:rPr>
              <a:t>진행 중</a:t>
            </a:r>
            <a:r>
              <a:rPr lang="en-US" altLang="ko-KR" sz="1500" b="1" spc="-60" dirty="0" smtClean="0">
                <a:solidFill>
                  <a:srgbClr val="FF0000"/>
                </a:solidFill>
                <a:latin typeface="+mn-ea"/>
              </a:rPr>
              <a:t>]</a:t>
            </a:r>
            <a:endParaRPr lang="en-US" altLang="ko-KR" sz="1500" b="1" spc="-6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915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299" y="201623"/>
            <a:ext cx="893661" cy="8655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9468" y="34672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468" y="403547"/>
            <a:ext cx="3637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프로젝트 진행 상황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8" y="1672307"/>
            <a:ext cx="4388625" cy="246221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6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&lt;Input photo</a:t>
            </a:r>
            <a:r>
              <a:rPr lang="ko-KR" altLang="en-US" sz="16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6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category </a:t>
            </a:r>
            <a:r>
              <a:rPr lang="ko-KR" altLang="en-US" sz="16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분류</a:t>
            </a:r>
            <a:r>
              <a:rPr lang="en-US" altLang="ko-KR" sz="16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8" y="2043792"/>
            <a:ext cx="8496944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1)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이미지 특징 추출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8" y="2412899"/>
            <a:ext cx="8496944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CNN (</a:t>
            </a:r>
            <a:r>
              <a:rPr lang="en-US" altLang="ko-KR" sz="1500" b="1" spc="-6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Goolge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API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활용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Inception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V3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등 방법 선정 필요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8" y="2818824"/>
            <a:ext cx="793655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예시  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8" y="6300162"/>
            <a:ext cx="6217425" cy="276999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-&gt; </a:t>
            </a:r>
            <a:r>
              <a:rPr lang="ko-KR" altLang="en-US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알맞은 </a:t>
            </a:r>
            <a:r>
              <a:rPr lang="en-US" altLang="ko-KR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CNN</a:t>
            </a:r>
            <a:r>
              <a:rPr lang="ko-KR" altLang="en-US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을 사용하여</a:t>
            </a:r>
            <a:r>
              <a:rPr lang="en-US" altLang="ko-KR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ko-KR" b="1" spc="-60" dirty="0" smtClean="0">
                <a:latin typeface="+mn-ea"/>
              </a:rPr>
              <a:t>Category</a:t>
            </a:r>
            <a:r>
              <a:rPr lang="ko-KR" altLang="en-US" b="1" spc="-60" dirty="0" smtClean="0">
                <a:latin typeface="+mn-ea"/>
              </a:rPr>
              <a:t> </a:t>
            </a:r>
            <a:r>
              <a:rPr lang="ko-KR" altLang="en-US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만들기</a:t>
            </a:r>
            <a:endParaRPr lang="en-US" altLang="ko-KR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3525866" y="1684242"/>
            <a:ext cx="1008558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rgbClr val="FF0000"/>
                </a:solidFill>
                <a:latin typeface="+mn-ea"/>
              </a:rPr>
              <a:t>[</a:t>
            </a:r>
            <a:r>
              <a:rPr lang="ko-KR" altLang="en-US" sz="1500" b="1" spc="-60" dirty="0">
                <a:solidFill>
                  <a:srgbClr val="FF0000"/>
                </a:solidFill>
                <a:latin typeface="+mn-ea"/>
              </a:rPr>
              <a:t>진행 중</a:t>
            </a:r>
            <a:r>
              <a:rPr lang="en-US" altLang="ko-KR" sz="1500" b="1" spc="-60" dirty="0" smtClean="0">
                <a:solidFill>
                  <a:srgbClr val="FF0000"/>
                </a:solidFill>
                <a:latin typeface="+mn-ea"/>
              </a:rPr>
              <a:t>]</a:t>
            </a:r>
            <a:endParaRPr lang="en-US" altLang="ko-KR" sz="1500" b="1" spc="-6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99" y="3224749"/>
            <a:ext cx="4989874" cy="298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7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299" y="201623"/>
            <a:ext cx="893661" cy="8655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9468" y="34672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468" y="403547"/>
            <a:ext cx="3637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프로젝트 진행 상황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8" y="1672307"/>
            <a:ext cx="4388625" cy="246221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6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&lt;</a:t>
            </a:r>
            <a:r>
              <a:rPr lang="ko-KR" altLang="en-US" sz="16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이탈리아 </a:t>
            </a:r>
            <a:r>
              <a:rPr lang="en-US" altLang="ko-KR" sz="16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Data&gt;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8" y="2043792"/>
            <a:ext cx="8496944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1) Flickr API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활용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8" y="2412899"/>
            <a:ext cx="8496944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API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활용하여 이탈리아 위도에 해당하는 데이터 </a:t>
            </a:r>
            <a:r>
              <a:rPr lang="ko-KR" altLang="en-US" sz="1500" b="1" spc="-6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크롤링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8" y="2818824"/>
            <a:ext cx="9656831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해당 사진의 지리적 위치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사진 찍은 시간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사용자 정보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아이디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거주지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),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태그 등을 </a:t>
            </a:r>
            <a:r>
              <a:rPr lang="ko-KR" altLang="en-US" sz="1500" b="1" spc="-6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파싱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3525866" y="1684242"/>
            <a:ext cx="1008558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rgbClr val="FF0000"/>
                </a:solidFill>
                <a:latin typeface="+mn-ea"/>
              </a:rPr>
              <a:t>[</a:t>
            </a:r>
            <a:r>
              <a:rPr lang="ko-KR" altLang="en-US" sz="1500" b="1" spc="-60" dirty="0">
                <a:solidFill>
                  <a:srgbClr val="FF0000"/>
                </a:solidFill>
                <a:latin typeface="+mn-ea"/>
              </a:rPr>
              <a:t>진행 중</a:t>
            </a:r>
            <a:r>
              <a:rPr lang="en-US" altLang="ko-KR" sz="1500" b="1" spc="-60" dirty="0" smtClean="0">
                <a:solidFill>
                  <a:srgbClr val="FF0000"/>
                </a:solidFill>
                <a:latin typeface="+mn-ea"/>
              </a:rPr>
              <a:t>]</a:t>
            </a:r>
            <a:endParaRPr lang="en-US" altLang="ko-KR" sz="1500" b="1" spc="-6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8" y="3680453"/>
            <a:ext cx="793655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예시  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8" y="3249638"/>
            <a:ext cx="9273776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sz="1500" b="1" spc="-6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파싱한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데이터를 가지고 이미지 분류 및 텍스트 분석을 시행한다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6" t="2045" r="4577" b="59052"/>
          <a:stretch/>
        </p:blipFill>
        <p:spPr>
          <a:xfrm>
            <a:off x="749471" y="4111268"/>
            <a:ext cx="5285984" cy="2524142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>
            <a:off x="6296510" y="5117464"/>
            <a:ext cx="580280" cy="511749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137845" y="4599720"/>
            <a:ext cx="4787151" cy="1854354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285750" indent="-285750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anose="05000000000000000000" pitchFamily="2" charset="2"/>
              <a:buChar char="ü"/>
            </a:pPr>
            <a:r>
              <a:rPr lang="en-US" altLang="ko-KR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Flickr API</a:t>
            </a:r>
            <a:r>
              <a:rPr lang="ko-KR" altLang="en-US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통해서 각 도시의 이미지와 텍스트를 분석 가능</a:t>
            </a:r>
            <a:endParaRPr lang="en-US" altLang="ko-KR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anose="05000000000000000000" pitchFamily="2" charset="2"/>
              <a:buChar char="ü"/>
            </a:pPr>
            <a:r>
              <a:rPr lang="en-US" altLang="ko-KR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Ex) </a:t>
            </a:r>
            <a:r>
              <a:rPr lang="ko-KR" altLang="en-US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쇼핑의 도시 밀라노</a:t>
            </a:r>
            <a:r>
              <a:rPr lang="en-US" altLang="ko-KR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쇼핑이 유명한 잠실</a:t>
            </a:r>
            <a:endParaRPr lang="en-US" altLang="ko-KR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anose="05000000000000000000" pitchFamily="2" charset="2"/>
              <a:buChar char="ü"/>
            </a:pPr>
            <a:endParaRPr lang="en-US" altLang="ko-KR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anose="05000000000000000000" pitchFamily="2" charset="2"/>
              <a:buChar char="ü"/>
            </a:pPr>
            <a:r>
              <a:rPr lang="ko-KR" altLang="en-US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데이터를 통해 원하는 여행 타입의 </a:t>
            </a:r>
            <a:r>
              <a:rPr lang="ko-KR" altLang="en-US" b="1" spc="-60" dirty="0" smtClean="0">
                <a:solidFill>
                  <a:srgbClr val="FF0000"/>
                </a:solidFill>
                <a:latin typeface="+mn-ea"/>
              </a:rPr>
              <a:t>추천도시</a:t>
            </a:r>
            <a:r>
              <a:rPr lang="ko-KR" altLang="en-US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및</a:t>
            </a:r>
            <a:r>
              <a:rPr lang="ko-KR" altLang="en-US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b="1" spc="-60" dirty="0" smtClean="0">
                <a:solidFill>
                  <a:srgbClr val="FF0000"/>
                </a:solidFill>
                <a:latin typeface="+mn-ea"/>
              </a:rPr>
              <a:t>추천도시의 타입과 유사한 도시</a:t>
            </a:r>
            <a:r>
              <a:rPr lang="ko-KR" altLang="en-US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추천 가능    </a:t>
            </a:r>
            <a:endParaRPr lang="ko-KR" altLang="en-US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340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299" y="201623"/>
            <a:ext cx="893661" cy="8655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9468" y="34672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467" y="403547"/>
            <a:ext cx="4438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프로젝트 서비스 구현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(1)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7" y="1661364"/>
            <a:ext cx="3824358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&lt;Photo input: </a:t>
            </a:r>
            <a:r>
              <a:rPr lang="ko-KR" altLang="en-US" sz="1500" b="1" spc="-60" dirty="0" smtClean="0">
                <a:latin typeface="+mn-ea"/>
              </a:rPr>
              <a:t>자신이 가고 싶은 여행지 사진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&gt;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67" y="2050632"/>
            <a:ext cx="6295431" cy="4049543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1691014" y="2674068"/>
            <a:ext cx="2943616" cy="49501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안녕하세요</a:t>
            </a:r>
            <a:endParaRPr lang="ko-KR" altLang="en-US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691014" y="4918314"/>
            <a:ext cx="2943616" cy="5430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쇼핑을 좋아하시는 군요</a:t>
            </a:r>
            <a:r>
              <a:rPr lang="en-US" altLang="ko-KR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805830" y="3412366"/>
            <a:ext cx="3290170" cy="120973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여행지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234" y="3465295"/>
            <a:ext cx="2458646" cy="106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모서리가 둥근 직사각형 11"/>
          <p:cNvSpPr/>
          <p:nvPr/>
        </p:nvSpPr>
        <p:spPr>
          <a:xfrm>
            <a:off x="1691014" y="5509244"/>
            <a:ext cx="2943616" cy="5430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추천 도시를 찾는 중입니다</a:t>
            </a:r>
            <a:r>
              <a:rPr lang="en-US" altLang="ko-KR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.)</a:t>
            </a:r>
            <a:endParaRPr lang="ko-KR" altLang="en-US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610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299" y="201623"/>
            <a:ext cx="893661" cy="8655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9468" y="34672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468" y="403547"/>
            <a:ext cx="468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프로젝트 서비스 구현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(2)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8" y="1672305"/>
            <a:ext cx="3468577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&lt;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사진과 비슷한 도시 추천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500" b="1" spc="-60" dirty="0" smtClean="0">
                <a:latin typeface="+mn-ea"/>
              </a:rPr>
              <a:t>지도 띄우기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8" y="2043790"/>
            <a:ext cx="1257118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894199" y="2218845"/>
            <a:ext cx="430400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나라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2447709" y="2188365"/>
            <a:ext cx="1599838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관광 타입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[5-10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]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530945" y="2588083"/>
            <a:ext cx="1257118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smtClean="0">
                <a:solidFill>
                  <a:schemeClr val="accent2"/>
                </a:solidFill>
                <a:latin typeface="+mn-ea"/>
              </a:rPr>
              <a:t>이탈리아</a:t>
            </a:r>
            <a:endParaRPr lang="en-US" altLang="ko-KR" sz="1500" b="1" spc="-60" dirty="0" smtClean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2275221" y="2926841"/>
            <a:ext cx="1257118" cy="820738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레저</a:t>
            </a: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쇼핑</a:t>
            </a: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맛집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2275221" y="2557603"/>
            <a:ext cx="605139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smtClean="0">
                <a:solidFill>
                  <a:schemeClr val="accent2"/>
                </a:solidFill>
                <a:latin typeface="+mn-ea"/>
              </a:rPr>
              <a:t>휴양</a:t>
            </a:r>
            <a:endParaRPr lang="en-US" altLang="ko-KR" sz="1500" b="1" spc="-60" dirty="0" smtClean="0">
              <a:solidFill>
                <a:schemeClr val="accent2"/>
              </a:solidFill>
              <a:latin typeface="+mn-ea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609" y="1348320"/>
            <a:ext cx="6461791" cy="546396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093" y="4069080"/>
            <a:ext cx="372428" cy="60342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8585600" y="3874104"/>
            <a:ext cx="756521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500" b="1" spc="-60" dirty="0" err="1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포지타노</a:t>
            </a:r>
            <a:endParaRPr lang="ko-KR" altLang="en-US" sz="1500" b="1" spc="-60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87" y="4255223"/>
            <a:ext cx="372428" cy="60342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64861" y="4441522"/>
            <a:ext cx="4020081" cy="246221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6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한국인이 자주 </a:t>
            </a:r>
            <a:r>
              <a:rPr lang="ko-KR" altLang="en-US" sz="16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방문하는 </a:t>
            </a:r>
            <a:r>
              <a:rPr lang="ko-KR" altLang="en-US" sz="16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도시 </a:t>
            </a:r>
            <a:r>
              <a:rPr lang="ko-KR" altLang="en-US" sz="16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중에서</a:t>
            </a: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74" y="1932371"/>
            <a:ext cx="372428" cy="60342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458" y="1972908"/>
            <a:ext cx="372428" cy="603428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902" y="1370592"/>
            <a:ext cx="372428" cy="603428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445" y="2486455"/>
            <a:ext cx="372428" cy="603428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582" y="1406258"/>
            <a:ext cx="372428" cy="603428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555" y="3406528"/>
            <a:ext cx="372428" cy="60342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353685" y="5030252"/>
            <a:ext cx="4180141" cy="692497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▶ Input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 사진과 비슷한 이탈리아 도시 중에서 한국인이 자주 방문하는 도시를 관광 타입에 따라 추천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353684" y="6081148"/>
            <a:ext cx="4180141" cy="40011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300" b="1" i="1" spc="-60" dirty="0" smtClean="0">
                <a:solidFill>
                  <a:srgbClr val="C00000"/>
                </a:solidFill>
                <a:latin typeface="+mn-ea"/>
              </a:rPr>
              <a:t>* Input</a:t>
            </a:r>
            <a:r>
              <a:rPr lang="ko-KR" altLang="en-US" sz="1300" b="1" i="1" spc="-60" dirty="0">
                <a:solidFill>
                  <a:srgbClr val="C00000"/>
                </a:solidFill>
                <a:latin typeface="+mn-ea"/>
              </a:rPr>
              <a:t>한 사진과 비슷한 이탈리아 도시 중에서 </a:t>
            </a:r>
            <a:r>
              <a:rPr lang="ko-KR" altLang="en-US" sz="1300" b="1" i="1" spc="-6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한국인만 모르는 </a:t>
            </a:r>
            <a:r>
              <a:rPr lang="ko-KR" altLang="en-US" sz="1300" b="1" i="1" spc="-6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도시</a:t>
            </a:r>
            <a:r>
              <a:rPr lang="ko-KR" altLang="en-US" sz="1300" b="1" i="1" spc="-60" dirty="0" smtClean="0">
                <a:solidFill>
                  <a:srgbClr val="C00000"/>
                </a:solidFill>
                <a:latin typeface="+mn-ea"/>
              </a:rPr>
              <a:t>를 추천하는 서비스와 동일</a:t>
            </a:r>
            <a:endParaRPr lang="ko-KR" altLang="en-US" sz="1300" b="1" i="1" spc="-60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737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299" y="201623"/>
            <a:ext cx="893661" cy="8655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9468" y="34672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8" y="1672306"/>
            <a:ext cx="4388625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&lt;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이탈리아 전역 도시 추천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500" b="1" spc="-60" dirty="0" smtClean="0">
                <a:latin typeface="+mn-ea"/>
              </a:rPr>
              <a:t>지도 띄우기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09468" y="2043790"/>
            <a:ext cx="1257118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894199" y="2192886"/>
            <a:ext cx="430400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도시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2307185" y="2188365"/>
            <a:ext cx="1599838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추천 도시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[5-10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]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530945" y="2588083"/>
            <a:ext cx="1257118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err="1" smtClean="0">
                <a:solidFill>
                  <a:schemeClr val="accent2"/>
                </a:solidFill>
                <a:latin typeface="+mn-ea"/>
              </a:rPr>
              <a:t>포지타노</a:t>
            </a:r>
            <a:endParaRPr lang="en-US" altLang="ko-KR" sz="1500" b="1" spc="-60" dirty="0" smtClean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2349997" y="2957321"/>
            <a:ext cx="1257118" cy="820738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카타니아</a:t>
            </a: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시질리아</a:t>
            </a: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바리</a:t>
            </a: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530945" y="2957321"/>
            <a:ext cx="1257118" cy="820738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로마</a:t>
            </a: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베니스</a:t>
            </a: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….. 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등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2349997" y="2588083"/>
            <a:ext cx="1303632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smtClean="0">
                <a:solidFill>
                  <a:schemeClr val="accent2"/>
                </a:solidFill>
                <a:latin typeface="+mn-ea"/>
              </a:rPr>
              <a:t>친퀘데레</a:t>
            </a:r>
            <a:endParaRPr lang="en-US" altLang="ko-KR" sz="1500" b="1" spc="-60" dirty="0" smtClean="0">
              <a:solidFill>
                <a:schemeClr val="accent2"/>
              </a:solidFill>
              <a:latin typeface="+mn-ea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609" y="1348320"/>
            <a:ext cx="6461791" cy="546396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093" y="4069080"/>
            <a:ext cx="372428" cy="60342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8585600" y="3874104"/>
            <a:ext cx="756521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500" b="1" spc="-6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포지타노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1065192" y="4522656"/>
            <a:ext cx="3134755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이탈리아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전역의 추천 도시</a:t>
            </a: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06" y="4343790"/>
            <a:ext cx="363254" cy="588564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399" y="2494153"/>
            <a:ext cx="363254" cy="58856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6483765" y="2249325"/>
            <a:ext cx="756521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500" b="1" spc="-60" dirty="0" err="1" smtClean="0">
                <a:solidFill>
                  <a:srgbClr val="7030A0"/>
                </a:solidFill>
                <a:latin typeface="+mn-ea"/>
              </a:rPr>
              <a:t>친퀘데레</a:t>
            </a:r>
            <a:endParaRPr lang="ko-KR" altLang="en-US" sz="1500" b="1" spc="-60" dirty="0">
              <a:solidFill>
                <a:srgbClr val="7030A0"/>
              </a:solidFill>
              <a:latin typeface="+mn-ea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119" y="5526913"/>
            <a:ext cx="363254" cy="58856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434" y="5821195"/>
            <a:ext cx="363254" cy="58856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537" y="4031551"/>
            <a:ext cx="363254" cy="588564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606" y="5931235"/>
            <a:ext cx="363254" cy="58856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237" y="5357911"/>
            <a:ext cx="363254" cy="588564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619" y="3149221"/>
            <a:ext cx="363254" cy="58856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09468" y="403547"/>
            <a:ext cx="4651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프로젝트 서비스 구현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(3)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353685" y="5030252"/>
            <a:ext cx="4180141" cy="461665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▶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앞의 추천했던 도시와 </a:t>
            </a:r>
            <a:r>
              <a:rPr lang="ko-KR" altLang="en-US" sz="1500" b="1" spc="-60" dirty="0" smtClean="0">
                <a:solidFill>
                  <a:srgbClr val="0070C0"/>
                </a:solidFill>
                <a:latin typeface="+mn-ea"/>
              </a:rPr>
              <a:t>카테고리 분류가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비슷한 도시들을 이탈리아 전역의 도시 중에서 추천</a:t>
            </a: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424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750</Words>
  <Application>Microsoft Office PowerPoint</Application>
  <PresentationFormat>와이드스크린</PresentationFormat>
  <Paragraphs>126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Microsoft GothicNeo</vt:lpstr>
      <vt:lpstr>나눔고딕</vt:lpstr>
      <vt:lpstr>나눔고딕 ExtraBold</vt:lpstr>
      <vt:lpstr>맑은 고딕</vt:lpstr>
      <vt:lpstr>휴먼모음T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70</cp:revision>
  <dcterms:created xsi:type="dcterms:W3CDTF">2020-02-12T07:08:39Z</dcterms:created>
  <dcterms:modified xsi:type="dcterms:W3CDTF">2020-03-23T02:13:32Z</dcterms:modified>
</cp:coreProperties>
</file>