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8" r:id="rId2"/>
    <p:sldId id="258" r:id="rId3"/>
    <p:sldId id="257" r:id="rId4"/>
    <p:sldId id="260" r:id="rId5"/>
    <p:sldId id="259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90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3DB055-1117-4D2D-85F1-AED5D95D945E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C5DB4E-FBE4-4077-8EF1-349FD0D51D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8621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852BE-1F73-4538-B5E7-B15699C3C920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34F77-05D2-4F72-9F6A-D8EFAD6295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3836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852BE-1F73-4538-B5E7-B15699C3C920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34F77-05D2-4F72-9F6A-D8EFAD6295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1085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852BE-1F73-4538-B5E7-B15699C3C920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34F77-05D2-4F72-9F6A-D8EFAD6295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6070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852BE-1F73-4538-B5E7-B15699C3C920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34F77-05D2-4F72-9F6A-D8EFAD6295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600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852BE-1F73-4538-B5E7-B15699C3C920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34F77-05D2-4F72-9F6A-D8EFAD6295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52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852BE-1F73-4538-B5E7-B15699C3C920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34F77-05D2-4F72-9F6A-D8EFAD6295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8532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852BE-1F73-4538-B5E7-B15699C3C920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34F77-05D2-4F72-9F6A-D8EFAD6295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2818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852BE-1F73-4538-B5E7-B15699C3C920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34F77-05D2-4F72-9F6A-D8EFAD6295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171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852BE-1F73-4538-B5E7-B15699C3C920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34F77-05D2-4F72-9F6A-D8EFAD6295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8343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852BE-1F73-4538-B5E7-B15699C3C920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34F77-05D2-4F72-9F6A-D8EFAD6295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396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852BE-1F73-4538-B5E7-B15699C3C920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34F77-05D2-4F72-9F6A-D8EFAD6295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7130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852BE-1F73-4538-B5E7-B15699C3C920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34F77-05D2-4F72-9F6A-D8EFAD6295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118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직사각형 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0054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25"/>
            </a:p>
          </p:txBody>
        </p:sp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256240" y="2546531"/>
              <a:ext cx="984136" cy="599945"/>
            </a:xfrm>
            <a:prstGeom prst="rect">
              <a:avLst/>
            </a:prstGeom>
          </p:spPr>
        </p:pic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285" y="2989810"/>
              <a:ext cx="1440875" cy="878380"/>
            </a:xfrm>
            <a:prstGeom prst="rect">
              <a:avLst/>
            </a:prstGeom>
          </p:spPr>
        </p:pic>
        <p:pic>
          <p:nvPicPr>
            <p:cNvPr id="33" name="그림 3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3746" y="3746060"/>
              <a:ext cx="1309886" cy="798527"/>
            </a:xfrm>
            <a:prstGeom prst="rect">
              <a:avLst/>
            </a:prstGeom>
          </p:spPr>
        </p:pic>
        <p:pic>
          <p:nvPicPr>
            <p:cNvPr id="34" name="그림 3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6361" y="3897412"/>
              <a:ext cx="813335" cy="495823"/>
            </a:xfrm>
            <a:prstGeom prst="rect">
              <a:avLst/>
            </a:prstGeom>
          </p:spPr>
        </p:pic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7528" y="1982401"/>
              <a:ext cx="1309886" cy="798527"/>
            </a:xfrm>
            <a:prstGeom prst="rect">
              <a:avLst/>
            </a:prstGeom>
          </p:spPr>
        </p:pic>
        <p:pic>
          <p:nvPicPr>
            <p:cNvPr id="44" name="그림 4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5760" y="2420888"/>
              <a:ext cx="984136" cy="599946"/>
            </a:xfrm>
            <a:prstGeom prst="rect">
              <a:avLst/>
            </a:prstGeom>
          </p:spPr>
        </p:pic>
        <p:pic>
          <p:nvPicPr>
            <p:cNvPr id="46" name="그림 4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5600" y="5430940"/>
              <a:ext cx="1440875" cy="878380"/>
            </a:xfrm>
            <a:prstGeom prst="rect">
              <a:avLst/>
            </a:prstGeom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15113" y="4177434"/>
              <a:ext cx="813335" cy="495823"/>
            </a:xfrm>
            <a:prstGeom prst="rect">
              <a:avLst/>
            </a:prstGeom>
          </p:spPr>
        </p:pic>
        <p:pic>
          <p:nvPicPr>
            <p:cNvPr id="48" name="그림 4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76320" y="2348880"/>
              <a:ext cx="1440875" cy="950424"/>
            </a:xfrm>
            <a:prstGeom prst="rect">
              <a:avLst/>
            </a:prstGeom>
          </p:spPr>
        </p:pic>
        <p:grpSp>
          <p:nvGrpSpPr>
            <p:cNvPr id="27" name="그룹 26"/>
            <p:cNvGrpSpPr/>
            <p:nvPr/>
          </p:nvGrpSpPr>
          <p:grpSpPr>
            <a:xfrm>
              <a:off x="3760269" y="908720"/>
              <a:ext cx="5072035" cy="1048182"/>
              <a:chOff x="3760269" y="908720"/>
              <a:chExt cx="5072035" cy="1048182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4305768" y="908720"/>
                <a:ext cx="388748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4000" b="1" dirty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bg1"/>
                    </a:solidFill>
                    <a:latin typeface="나눔고딕 ExtraBold" panose="020D0904000000000000" pitchFamily="50" charset="-127"/>
                    <a:ea typeface="Microsoft GothicNeo" panose="020B0500000101010101"/>
                  </a:rPr>
                  <a:t>여기 어때</a:t>
                </a:r>
                <a:r>
                  <a:rPr lang="en-US" altLang="ko-KR" sz="4000" b="1" dirty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bg1"/>
                    </a:solidFill>
                    <a:latin typeface="나눔고딕 ExtraBold" panose="020D0904000000000000" pitchFamily="50" charset="-127"/>
                    <a:ea typeface="Microsoft GothicNeo" panose="020B0500000101010101"/>
                  </a:rPr>
                  <a:t>?</a:t>
                </a:r>
                <a:endParaRPr lang="ko-KR" altLang="en-US" sz="40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나눔고딕 ExtraBold" panose="020D0904000000000000" pitchFamily="50" charset="-127"/>
                  <a:ea typeface="Microsoft GothicNeo" panose="020B0500000101010101"/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3760269" y="1556792"/>
                <a:ext cx="507203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ko-KR" altLang="en-US" sz="2000" b="1" dirty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bg1"/>
                    </a:solidFill>
                    <a:latin typeface="나눔고딕 ExtraBold" panose="020D0904000000000000" pitchFamily="50" charset="-127"/>
                    <a:ea typeface="Microsoft GothicNeo" panose="020B0500000101010101"/>
                  </a:rPr>
                  <a:t>한국인만 모르는 남유럽 여행지</a:t>
                </a:r>
              </a:p>
            </p:txBody>
          </p:sp>
        </p:grpSp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7219" y="2450544"/>
              <a:ext cx="4797563" cy="3858776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5191B7C8-3FAD-486A-8579-D0EF3AB1F3F7}"/>
              </a:ext>
            </a:extLst>
          </p:cNvPr>
          <p:cNvSpPr txBox="1"/>
          <p:nvPr/>
        </p:nvSpPr>
        <p:spPr>
          <a:xfrm>
            <a:off x="245109" y="212119"/>
            <a:ext cx="3515160" cy="482183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defTabSz="731267" latinLnBrk="0">
              <a:spcBef>
                <a:spcPts val="375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ko-KR" altLang="en-US" sz="1400" b="1" spc="-45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서비스산업 데이터를 활용한 </a:t>
            </a:r>
            <a:r>
              <a:rPr lang="ko-KR" altLang="en-US" sz="1400" b="1" spc="-45" dirty="0" err="1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머신러닝</a:t>
            </a:r>
            <a:r>
              <a:rPr lang="ko-KR" altLang="en-US" sz="1400" b="1" spc="-45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분석 </a:t>
            </a:r>
            <a:endParaRPr lang="en-US" altLang="ko-KR" sz="1400" b="1" spc="-45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defTabSz="731267" latinLnBrk="0">
              <a:spcBef>
                <a:spcPts val="375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sz="1400" b="1" spc="-45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Final Project</a:t>
            </a:r>
            <a:endParaRPr lang="ko-KR" altLang="en-US" sz="1400" b="1" spc="-45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4292DB72-6D66-428C-B3E4-5D7E7B062215}"/>
              </a:ext>
            </a:extLst>
          </p:cNvPr>
          <p:cNvSpPr txBox="1"/>
          <p:nvPr/>
        </p:nvSpPr>
        <p:spPr>
          <a:xfrm>
            <a:off x="10564437" y="5164510"/>
            <a:ext cx="1539881" cy="1436291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 defTabSz="731267" latinLnBrk="0">
              <a:spcBef>
                <a:spcPts val="375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sz="1600" b="1" spc="-45" dirty="0">
                <a:solidFill>
                  <a:schemeClr val="bg1"/>
                </a:solidFill>
                <a:latin typeface="+mn-ea"/>
                <a:ea typeface="Microsoft GothicNeo" panose="020B0500000101010101"/>
              </a:rPr>
              <a:t>4</a:t>
            </a:r>
            <a:r>
              <a:rPr lang="ko-KR" altLang="en-US" sz="1600" b="1" spc="-45" dirty="0">
                <a:solidFill>
                  <a:schemeClr val="bg1"/>
                </a:solidFill>
                <a:latin typeface="+mn-ea"/>
                <a:ea typeface="Microsoft GothicNeo" panose="020B0500000101010101"/>
              </a:rPr>
              <a:t>조</a:t>
            </a:r>
            <a:endParaRPr lang="en-US" altLang="ko-KR" sz="1600" b="1" spc="-45" dirty="0">
              <a:solidFill>
                <a:schemeClr val="bg1"/>
              </a:solidFill>
              <a:latin typeface="+mn-ea"/>
              <a:ea typeface="Microsoft GothicNeo" panose="020B0500000101010101"/>
            </a:endParaRPr>
          </a:p>
          <a:p>
            <a:pPr algn="ctr" defTabSz="731267" latinLnBrk="0">
              <a:spcBef>
                <a:spcPts val="375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ko-KR" altLang="en-US" sz="1600" b="1" spc="-45" dirty="0" err="1">
                <a:solidFill>
                  <a:schemeClr val="bg1"/>
                </a:solidFill>
                <a:latin typeface="+mn-ea"/>
                <a:ea typeface="Microsoft GothicNeo" panose="020B0500000101010101"/>
              </a:rPr>
              <a:t>구도희</a:t>
            </a:r>
            <a:endParaRPr lang="en-US" altLang="ko-KR" sz="1600" b="1" spc="-45" dirty="0">
              <a:solidFill>
                <a:schemeClr val="bg1"/>
              </a:solidFill>
              <a:latin typeface="+mn-ea"/>
              <a:ea typeface="Microsoft GothicNeo" panose="020B0500000101010101"/>
            </a:endParaRPr>
          </a:p>
          <a:p>
            <a:pPr algn="ctr" defTabSz="731267" latinLnBrk="0">
              <a:spcBef>
                <a:spcPts val="375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ko-KR" altLang="en-US" sz="1600" b="1" spc="-45" dirty="0">
                <a:solidFill>
                  <a:schemeClr val="bg1"/>
                </a:solidFill>
                <a:latin typeface="+mn-ea"/>
                <a:ea typeface="Microsoft GothicNeo" panose="020B0500000101010101"/>
              </a:rPr>
              <a:t>김외솔</a:t>
            </a:r>
            <a:endParaRPr lang="en-US" altLang="ko-KR" sz="1600" b="1" spc="-45" dirty="0">
              <a:solidFill>
                <a:schemeClr val="bg1"/>
              </a:solidFill>
              <a:latin typeface="+mn-ea"/>
              <a:ea typeface="Microsoft GothicNeo" panose="020B0500000101010101"/>
            </a:endParaRPr>
          </a:p>
          <a:p>
            <a:pPr algn="ctr" defTabSz="731267" latinLnBrk="0">
              <a:spcBef>
                <a:spcPts val="375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ko-KR" altLang="en-US" sz="1600" b="1" spc="-45" dirty="0">
                <a:solidFill>
                  <a:schemeClr val="bg1"/>
                </a:solidFill>
                <a:latin typeface="+mn-ea"/>
                <a:ea typeface="Microsoft GothicNeo" panose="020B0500000101010101"/>
              </a:rPr>
              <a:t>신승현</a:t>
            </a:r>
            <a:endParaRPr lang="en-US" altLang="ko-KR" sz="1600" b="1" spc="-45" dirty="0">
              <a:solidFill>
                <a:schemeClr val="bg1"/>
              </a:solidFill>
              <a:latin typeface="+mn-ea"/>
              <a:ea typeface="Microsoft GothicNeo" panose="020B0500000101010101"/>
            </a:endParaRPr>
          </a:p>
          <a:p>
            <a:pPr algn="ctr" defTabSz="731267" latinLnBrk="0">
              <a:spcBef>
                <a:spcPts val="375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ko-KR" altLang="en-US" sz="1600" b="1" spc="-45" dirty="0">
                <a:solidFill>
                  <a:schemeClr val="bg1"/>
                </a:solidFill>
                <a:latin typeface="+mn-ea"/>
                <a:ea typeface="Microsoft GothicNeo" panose="020B0500000101010101"/>
              </a:rPr>
              <a:t>이영섭</a:t>
            </a:r>
            <a:endParaRPr lang="en-US" altLang="ko-KR" sz="1600" b="1" spc="-45" dirty="0">
              <a:solidFill>
                <a:schemeClr val="bg1"/>
              </a:solidFill>
              <a:latin typeface="+mn-ea"/>
              <a:ea typeface="Microsoft GothicNeo" panose="020B050000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227561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268760"/>
          </a:xfrm>
          <a:prstGeom prst="rect">
            <a:avLst/>
          </a:prstGeom>
          <a:solidFill>
            <a:srgbClr val="0054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6299" y="201623"/>
            <a:ext cx="893661" cy="86551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09468" y="346724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000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9468" y="403547"/>
            <a:ext cx="3637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4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조 프로젝트 진행 상황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FADD5F63-4AF7-48AE-838F-1AA8156BB3C4}"/>
              </a:ext>
            </a:extLst>
          </p:cNvPr>
          <p:cNvSpPr txBox="1"/>
          <p:nvPr/>
        </p:nvSpPr>
        <p:spPr>
          <a:xfrm>
            <a:off x="709468" y="1672306"/>
            <a:ext cx="4388625" cy="230832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&lt;</a:t>
            </a: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웹 서비스 구현 </a:t>
            </a:r>
            <a:r>
              <a: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 </a:t>
            </a:r>
            <a:r>
              <a:rPr lang="ko-KR" altLang="en-US" sz="1500" b="1" spc="-60" dirty="0" smtClean="0">
                <a:latin typeface="+mn-ea"/>
              </a:rPr>
              <a:t>여행 장바구니</a:t>
            </a:r>
            <a:r>
              <a: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&gt;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FADD5F63-4AF7-48AE-838F-1AA8156BB3C4}"/>
              </a:ext>
            </a:extLst>
          </p:cNvPr>
          <p:cNvSpPr txBox="1"/>
          <p:nvPr/>
        </p:nvSpPr>
        <p:spPr>
          <a:xfrm>
            <a:off x="3562239" y="3690371"/>
            <a:ext cx="1257118" cy="230832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marL="180975" indent="-180975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  <a:buFont typeface="Wingdings" pitchFamily="2" charset="2"/>
              <a:buChar char="l"/>
            </a:pPr>
            <a:r>
              <a:rPr lang="ko-KR" altLang="en-US" sz="1500" b="1" spc="-60" dirty="0" err="1" smtClean="0">
                <a:solidFill>
                  <a:schemeClr val="accent2"/>
                </a:solidFill>
                <a:latin typeface="+mn-ea"/>
              </a:rPr>
              <a:t>친퀘테레</a:t>
            </a:r>
            <a:endParaRPr lang="en-US" altLang="ko-KR" sz="1500" b="1" spc="-60" dirty="0" smtClean="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FADD5F63-4AF7-48AE-838F-1AA8156BB3C4}"/>
              </a:ext>
            </a:extLst>
          </p:cNvPr>
          <p:cNvSpPr txBox="1"/>
          <p:nvPr/>
        </p:nvSpPr>
        <p:spPr>
          <a:xfrm>
            <a:off x="3562239" y="4059609"/>
            <a:ext cx="1257118" cy="525785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marL="180975" indent="-180975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  <a:buFont typeface="Wingdings" pitchFamily="2" charset="2"/>
              <a:buChar char="l"/>
            </a:pPr>
            <a:r>
              <a: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A</a:t>
            </a:r>
            <a:r>
              <a:rPr lang="ko-KR" altLang="en-US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도시</a:t>
            </a:r>
            <a:endParaRPr lang="en-US" altLang="ko-KR" sz="1500" b="1" spc="-6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80975" indent="-180975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  <a:buFont typeface="Wingdings" pitchFamily="2" charset="2"/>
              <a:buChar char="l"/>
            </a:pPr>
            <a:r>
              <a: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B </a:t>
            </a: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도시 </a:t>
            </a:r>
            <a:endParaRPr lang="ko-KR" altLang="en-US" sz="1500" b="1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FADD5F63-4AF7-48AE-838F-1AA8156BB3C4}"/>
              </a:ext>
            </a:extLst>
          </p:cNvPr>
          <p:cNvSpPr txBox="1"/>
          <p:nvPr/>
        </p:nvSpPr>
        <p:spPr>
          <a:xfrm>
            <a:off x="5935074" y="4059609"/>
            <a:ext cx="3888656" cy="230832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최적 동선을 구하여 일정 추천하는 서비스 제공</a:t>
            </a:r>
            <a:endParaRPr lang="ko-KR" altLang="en-US" sz="1500" b="1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4584521" y="3805787"/>
            <a:ext cx="1189973" cy="253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4584521" y="4175025"/>
            <a:ext cx="11899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V="1">
            <a:off x="4584521" y="4290441"/>
            <a:ext cx="1189973" cy="168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1176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268760"/>
          </a:xfrm>
          <a:prstGeom prst="rect">
            <a:avLst/>
          </a:prstGeom>
          <a:solidFill>
            <a:srgbClr val="0054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6299" y="201623"/>
            <a:ext cx="893661" cy="86551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09468" y="346724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000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9468" y="403547"/>
            <a:ext cx="3637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4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조 프로젝트 진행 상황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ADD5F63-4AF7-48AE-838F-1AA8156BB3C4}"/>
              </a:ext>
            </a:extLst>
          </p:cNvPr>
          <p:cNvSpPr txBox="1"/>
          <p:nvPr/>
        </p:nvSpPr>
        <p:spPr>
          <a:xfrm>
            <a:off x="709468" y="2683998"/>
            <a:ext cx="5014928" cy="230832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&lt;</a:t>
            </a: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가설에 대한 타당성 입증할 수 있는 통계자료 </a:t>
            </a:r>
            <a:r>
              <a:rPr lang="en-US" altLang="ko-KR" sz="1500" b="1" spc="-60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[2-3</a:t>
            </a:r>
            <a:r>
              <a:rPr lang="ko-KR" altLang="en-US" sz="1500" b="1" spc="-60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개</a:t>
            </a:r>
            <a:r>
              <a:rPr lang="en-US" altLang="ko-KR" sz="1500" b="1" spc="-60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]</a:t>
            </a:r>
            <a:r>
              <a:rPr lang="ko-KR" altLang="en-US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수집</a:t>
            </a:r>
            <a:r>
              <a: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&gt;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FADD5F63-4AF7-48AE-838F-1AA8156BB3C4}"/>
              </a:ext>
            </a:extLst>
          </p:cNvPr>
          <p:cNvSpPr txBox="1"/>
          <p:nvPr/>
        </p:nvSpPr>
        <p:spPr>
          <a:xfrm>
            <a:off x="709468" y="3429522"/>
            <a:ext cx="8496944" cy="230832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marL="180975" indent="-180975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  <a:buFont typeface="Wingdings" pitchFamily="2" charset="2"/>
              <a:buChar char="l"/>
            </a:pP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이 가설을 뒷받침할 수 있는 </a:t>
            </a: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자료</a:t>
            </a:r>
            <a:r>
              <a: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(</a:t>
            </a: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논문</a:t>
            </a:r>
            <a:r>
              <a: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뉴스 기사</a:t>
            </a:r>
            <a:r>
              <a: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) </a:t>
            </a: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수집</a:t>
            </a:r>
            <a:endParaRPr lang="en-US" altLang="ko-KR" sz="1500" b="1" spc="-60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FADD5F63-4AF7-48AE-838F-1AA8156BB3C4}"/>
              </a:ext>
            </a:extLst>
          </p:cNvPr>
          <p:cNvSpPr txBox="1"/>
          <p:nvPr/>
        </p:nvSpPr>
        <p:spPr>
          <a:xfrm>
            <a:off x="709468" y="1672306"/>
            <a:ext cx="4388625" cy="230832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&lt;</a:t>
            </a: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프로젝트 제목 수정</a:t>
            </a:r>
            <a:r>
              <a: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FADD5F63-4AF7-48AE-838F-1AA8156BB3C4}"/>
              </a:ext>
            </a:extLst>
          </p:cNvPr>
          <p:cNvSpPr txBox="1"/>
          <p:nvPr/>
        </p:nvSpPr>
        <p:spPr>
          <a:xfrm>
            <a:off x="709468" y="2043791"/>
            <a:ext cx="8496944" cy="230832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ex. ‘A hidden Trip, </a:t>
            </a: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새로운 여행지를 찾아라</a:t>
            </a:r>
            <a:r>
              <a: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’</a:t>
            </a:r>
            <a:endParaRPr lang="ko-KR" altLang="en-US" sz="1500" b="1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FADD5F63-4AF7-48AE-838F-1AA8156BB3C4}"/>
              </a:ext>
            </a:extLst>
          </p:cNvPr>
          <p:cNvSpPr txBox="1"/>
          <p:nvPr/>
        </p:nvSpPr>
        <p:spPr>
          <a:xfrm>
            <a:off x="709468" y="3056760"/>
            <a:ext cx="8496944" cy="230832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marL="180975" indent="-180975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  <a:buFont typeface="Wingdings" pitchFamily="2" charset="2"/>
              <a:buChar char="l"/>
            </a:pP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가설</a:t>
            </a:r>
            <a:r>
              <a: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 ‘</a:t>
            </a: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한국인은 여행을 가는 곳만 간다</a:t>
            </a:r>
            <a:r>
              <a: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’</a:t>
            </a:r>
            <a:endParaRPr lang="en-US" altLang="ko-KR" sz="1500" b="1" spc="-6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FADD5F63-4AF7-48AE-838F-1AA8156BB3C4}"/>
              </a:ext>
            </a:extLst>
          </p:cNvPr>
          <p:cNvSpPr txBox="1"/>
          <p:nvPr/>
        </p:nvSpPr>
        <p:spPr>
          <a:xfrm>
            <a:off x="2588373" y="1647349"/>
            <a:ext cx="787051" cy="236661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sz="1500" b="1" spc="-60" dirty="0" smtClean="0">
                <a:solidFill>
                  <a:srgbClr val="FF0000"/>
                </a:solidFill>
                <a:latin typeface="+mn-ea"/>
              </a:rPr>
              <a:t>[</a:t>
            </a:r>
            <a:r>
              <a:rPr lang="ko-KR" altLang="en-US" sz="1500" b="1" spc="-60" dirty="0" smtClean="0">
                <a:solidFill>
                  <a:srgbClr val="FF0000"/>
                </a:solidFill>
                <a:latin typeface="+mn-ea"/>
              </a:rPr>
              <a:t>진행 중</a:t>
            </a:r>
            <a:r>
              <a:rPr lang="en-US" altLang="ko-KR" sz="1500" b="1" spc="-60" dirty="0" smtClean="0">
                <a:solidFill>
                  <a:srgbClr val="FF0000"/>
                </a:solidFill>
                <a:latin typeface="+mn-ea"/>
              </a:rPr>
              <a:t>]</a:t>
            </a:r>
            <a:endParaRPr lang="en-US" altLang="ko-KR" sz="1500" b="1" spc="-60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FADD5F63-4AF7-48AE-838F-1AA8156BB3C4}"/>
              </a:ext>
            </a:extLst>
          </p:cNvPr>
          <p:cNvSpPr txBox="1"/>
          <p:nvPr/>
        </p:nvSpPr>
        <p:spPr>
          <a:xfrm>
            <a:off x="5702474" y="2659284"/>
            <a:ext cx="787051" cy="236661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sz="1500" b="1" spc="-60" dirty="0" smtClean="0">
                <a:solidFill>
                  <a:srgbClr val="FF0000"/>
                </a:solidFill>
                <a:latin typeface="+mn-ea"/>
              </a:rPr>
              <a:t>[</a:t>
            </a:r>
            <a:r>
              <a:rPr lang="ko-KR" altLang="en-US" sz="1500" b="1" spc="-60" dirty="0" smtClean="0">
                <a:solidFill>
                  <a:srgbClr val="FF0000"/>
                </a:solidFill>
                <a:latin typeface="+mn-ea"/>
              </a:rPr>
              <a:t>진행 중</a:t>
            </a:r>
            <a:r>
              <a:rPr lang="en-US" altLang="ko-KR" sz="1500" b="1" spc="-60" dirty="0" smtClean="0">
                <a:solidFill>
                  <a:srgbClr val="FF0000"/>
                </a:solidFill>
                <a:latin typeface="+mn-ea"/>
              </a:rPr>
              <a:t>]</a:t>
            </a:r>
            <a:endParaRPr lang="en-US" altLang="ko-KR" sz="1500" b="1" spc="-60" dirty="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2991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268760"/>
          </a:xfrm>
          <a:prstGeom prst="rect">
            <a:avLst/>
          </a:prstGeom>
          <a:solidFill>
            <a:srgbClr val="0054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6299" y="201623"/>
            <a:ext cx="893661" cy="86551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09468" y="346724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000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9468" y="403547"/>
            <a:ext cx="3637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4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조 프로젝트 진행 상황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FADD5F63-4AF7-48AE-838F-1AA8156BB3C4}"/>
              </a:ext>
            </a:extLst>
          </p:cNvPr>
          <p:cNvSpPr txBox="1"/>
          <p:nvPr/>
        </p:nvSpPr>
        <p:spPr>
          <a:xfrm>
            <a:off x="709468" y="2043791"/>
            <a:ext cx="8496944" cy="820738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marL="180975" indent="-180975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  <a:buFont typeface="Wingdings" pitchFamily="2" charset="2"/>
              <a:buChar char="l"/>
            </a:pP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한국인이 자주 방문하는 도시 선정 </a:t>
            </a:r>
            <a:r>
              <a: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– List </a:t>
            </a:r>
            <a:r>
              <a: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 </a:t>
            </a:r>
            <a:r>
              <a:rPr lang="en-US" altLang="ko-KR" sz="1500" b="1" spc="-60" dirty="0" smtClean="0">
                <a:solidFill>
                  <a:srgbClr val="FF0000"/>
                </a:solidFill>
                <a:latin typeface="+mn-ea"/>
              </a:rPr>
              <a:t>[</a:t>
            </a:r>
            <a:r>
              <a:rPr lang="ko-KR" altLang="en-US" sz="1500" b="1" spc="-60" dirty="0" smtClean="0">
                <a:solidFill>
                  <a:srgbClr val="FF0000"/>
                </a:solidFill>
                <a:latin typeface="+mn-ea"/>
              </a:rPr>
              <a:t>진행 중</a:t>
            </a:r>
            <a:r>
              <a:rPr lang="en-US" altLang="ko-KR" sz="1500" b="1" spc="-60" dirty="0" smtClean="0">
                <a:solidFill>
                  <a:srgbClr val="FF0000"/>
                </a:solidFill>
                <a:latin typeface="+mn-ea"/>
              </a:rPr>
              <a:t>]</a:t>
            </a:r>
            <a:endParaRPr lang="en-US" altLang="ko-KR" sz="1500" b="1" spc="-60" dirty="0" smtClean="0">
              <a:solidFill>
                <a:srgbClr val="FF0000"/>
              </a:solidFill>
              <a:latin typeface="+mn-ea"/>
            </a:endParaRPr>
          </a:p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   - </a:t>
            </a:r>
            <a:r>
              <a:rPr lang="ko-KR" altLang="en-US" sz="1500" b="1" spc="-6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네이버</a:t>
            </a: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카페 </a:t>
            </a:r>
            <a:r>
              <a: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‘</a:t>
            </a: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유랑</a:t>
            </a:r>
            <a:r>
              <a: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‘</a:t>
            </a: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의 나라 별 </a:t>
            </a: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게시판에서 제목</a:t>
            </a:r>
            <a:r>
              <a: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본문</a:t>
            </a:r>
            <a:r>
              <a: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500" b="1" spc="-6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댓글</a:t>
            </a: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내용을 </a:t>
            </a:r>
            <a:r>
              <a:rPr lang="ko-KR" altLang="en-US" sz="1500" b="1" spc="-6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크롤링</a:t>
            </a:r>
            <a:endParaRPr lang="en-US" altLang="ko-KR" sz="1500" b="1" spc="-6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   - </a:t>
            </a: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이를 통해</a:t>
            </a:r>
            <a:r>
              <a: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해당 국가의 도시들이 언급되는 수를 리스트 업</a:t>
            </a:r>
            <a:endParaRPr lang="ko-KR" altLang="en-US" sz="1500" b="1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FADD5F63-4AF7-48AE-838F-1AA8156BB3C4}"/>
              </a:ext>
            </a:extLst>
          </p:cNvPr>
          <p:cNvSpPr txBox="1"/>
          <p:nvPr/>
        </p:nvSpPr>
        <p:spPr>
          <a:xfrm>
            <a:off x="709468" y="1672306"/>
            <a:ext cx="1081754" cy="230832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&lt;</a:t>
            </a: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웹 </a:t>
            </a:r>
            <a:r>
              <a:rPr lang="ko-KR" altLang="en-US" sz="1500" b="1" spc="-6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크롤링</a:t>
            </a:r>
            <a:r>
              <a: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&gt;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FADD5F63-4AF7-48AE-838F-1AA8156BB3C4}"/>
              </a:ext>
            </a:extLst>
          </p:cNvPr>
          <p:cNvSpPr txBox="1"/>
          <p:nvPr/>
        </p:nvSpPr>
        <p:spPr>
          <a:xfrm>
            <a:off x="709468" y="3046215"/>
            <a:ext cx="7920880" cy="820738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marL="180975" indent="-180975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  <a:buFont typeface="Wingdings" pitchFamily="2" charset="2"/>
              <a:buChar char="l"/>
            </a:pP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외국인이 자주 방문하는 도시 선정 </a:t>
            </a:r>
            <a:r>
              <a: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– List </a:t>
            </a:r>
            <a:r>
              <a: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2 </a:t>
            </a:r>
            <a:r>
              <a:rPr lang="en-US" altLang="ko-KR" sz="1500" b="1" spc="-60" dirty="0" smtClean="0">
                <a:solidFill>
                  <a:srgbClr val="FF0000"/>
                </a:solidFill>
                <a:latin typeface="+mn-ea"/>
              </a:rPr>
              <a:t>[</a:t>
            </a:r>
            <a:r>
              <a:rPr lang="ko-KR" altLang="en-US" sz="1500" b="1" spc="-60" dirty="0" smtClean="0">
                <a:solidFill>
                  <a:srgbClr val="FF0000"/>
                </a:solidFill>
                <a:latin typeface="+mn-ea"/>
              </a:rPr>
              <a:t>진행 완료</a:t>
            </a:r>
            <a:r>
              <a:rPr lang="en-US" altLang="ko-KR" sz="1500" b="1" spc="-60" dirty="0" smtClean="0">
                <a:solidFill>
                  <a:srgbClr val="FF0000"/>
                </a:solidFill>
                <a:latin typeface="+mn-ea"/>
              </a:rPr>
              <a:t>]</a:t>
            </a:r>
            <a:endParaRPr lang="en-US" altLang="ko-KR" sz="1500" b="1" spc="-60" dirty="0" smtClean="0">
              <a:solidFill>
                <a:srgbClr val="FF0000"/>
              </a:solidFill>
              <a:latin typeface="+mn-ea"/>
            </a:endParaRPr>
          </a:p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   - ‘lonely planet’</a:t>
            </a:r>
            <a:r>
              <a:rPr lang="ko-KR" altLang="en-US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의</a:t>
            </a: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나라 별 포럼에서 </a:t>
            </a: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제목</a:t>
            </a:r>
            <a:r>
              <a: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본문</a:t>
            </a:r>
            <a:r>
              <a: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500" b="1" spc="-6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댓글</a:t>
            </a: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내용을 </a:t>
            </a:r>
            <a:r>
              <a:rPr lang="ko-KR" altLang="en-US" sz="1500" b="1" spc="-6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크롤링</a:t>
            </a:r>
            <a:endParaRPr lang="en-US" altLang="ko-KR" sz="1500" b="1" spc="-6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   </a:t>
            </a:r>
            <a:r>
              <a: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- </a:t>
            </a: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이를 통해</a:t>
            </a:r>
            <a:r>
              <a: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해당 </a:t>
            </a: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국가의 도시들이 언급되는 수를 리스트 업</a:t>
            </a:r>
            <a:endParaRPr lang="ko-KR" altLang="en-US" sz="1500" b="1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FADD5F63-4AF7-48AE-838F-1AA8156BB3C4}"/>
              </a:ext>
            </a:extLst>
          </p:cNvPr>
          <p:cNvSpPr txBox="1"/>
          <p:nvPr/>
        </p:nvSpPr>
        <p:spPr>
          <a:xfrm>
            <a:off x="709468" y="4126192"/>
            <a:ext cx="7920880" cy="820738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marL="180975" indent="-180975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  <a:buFont typeface="Wingdings" pitchFamily="2" charset="2"/>
              <a:buChar char="l"/>
            </a:pP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한국인만 모르는 도시 선정 </a:t>
            </a:r>
            <a:r>
              <a: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– List 3</a:t>
            </a:r>
          </a:p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   - List1</a:t>
            </a: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과 </a:t>
            </a:r>
            <a:r>
              <a: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2</a:t>
            </a: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의 비교를 통해 추천 대상 목록인 </a:t>
            </a:r>
            <a:r>
              <a: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List 3</a:t>
            </a: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을 </a:t>
            </a: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작성</a:t>
            </a:r>
            <a:endParaRPr lang="en-US" altLang="ko-KR" sz="1500" b="1" spc="-6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endParaRPr lang="en-US" altLang="ko-KR" sz="1500" b="1" spc="-6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FADD5F63-4AF7-48AE-838F-1AA8156BB3C4}"/>
              </a:ext>
            </a:extLst>
          </p:cNvPr>
          <p:cNvSpPr txBox="1"/>
          <p:nvPr/>
        </p:nvSpPr>
        <p:spPr>
          <a:xfrm>
            <a:off x="709468" y="4943276"/>
            <a:ext cx="7920880" cy="525785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marL="180975" indent="-180975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  <a:buFont typeface="Wingdings" pitchFamily="2" charset="2"/>
              <a:buChar char="l"/>
            </a:pP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최종 추천 도시 선정 </a:t>
            </a:r>
            <a:r>
              <a: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– List 4</a:t>
            </a:r>
          </a:p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   - </a:t>
            </a: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한국인이 자주 방문하는 도시와 한국인만 모르는 도시 간의 유사도 </a:t>
            </a: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분석</a:t>
            </a:r>
            <a:endParaRPr lang="en-US" altLang="ko-KR" sz="1500" b="1" spc="-6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FADD5F63-4AF7-48AE-838F-1AA8156BB3C4}"/>
              </a:ext>
            </a:extLst>
          </p:cNvPr>
          <p:cNvSpPr txBox="1"/>
          <p:nvPr/>
        </p:nvSpPr>
        <p:spPr>
          <a:xfrm>
            <a:off x="3849453" y="4126192"/>
            <a:ext cx="2413561" cy="230832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sz="1500" b="1" spc="-60" dirty="0" smtClean="0">
                <a:solidFill>
                  <a:srgbClr val="FF0000"/>
                </a:solidFill>
                <a:latin typeface="+mn-ea"/>
              </a:rPr>
              <a:t>[List 1 </a:t>
            </a:r>
            <a:r>
              <a:rPr lang="ko-KR" altLang="en-US" sz="1500" b="1" spc="-60" dirty="0" smtClean="0">
                <a:solidFill>
                  <a:srgbClr val="FF0000"/>
                </a:solidFill>
                <a:latin typeface="+mn-ea"/>
              </a:rPr>
              <a:t>생성 이후 진행 예정</a:t>
            </a:r>
            <a:r>
              <a:rPr lang="en-US" altLang="ko-KR" sz="1500" b="1" spc="-60" dirty="0" smtClean="0">
                <a:solidFill>
                  <a:srgbClr val="FF0000"/>
                </a:solidFill>
                <a:latin typeface="+mn-ea"/>
              </a:rPr>
              <a:t>]</a:t>
            </a:r>
            <a:endParaRPr lang="en-US" altLang="ko-KR" sz="1500" b="1" spc="-60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FADD5F63-4AF7-48AE-838F-1AA8156BB3C4}"/>
              </a:ext>
            </a:extLst>
          </p:cNvPr>
          <p:cNvSpPr txBox="1"/>
          <p:nvPr/>
        </p:nvSpPr>
        <p:spPr>
          <a:xfrm>
            <a:off x="1045710" y="5533182"/>
            <a:ext cx="2413561" cy="230832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sz="1500" b="1" spc="-60" dirty="0" smtClean="0">
                <a:solidFill>
                  <a:srgbClr val="FF0000"/>
                </a:solidFill>
                <a:latin typeface="+mn-ea"/>
              </a:rPr>
              <a:t>[</a:t>
            </a:r>
            <a:r>
              <a:rPr lang="ko-KR" altLang="en-US" sz="1500" b="1" spc="-60" dirty="0" smtClean="0">
                <a:solidFill>
                  <a:srgbClr val="FF0000"/>
                </a:solidFill>
                <a:latin typeface="+mn-ea"/>
              </a:rPr>
              <a:t>유사도 분석 방법 찾는 중</a:t>
            </a:r>
            <a:r>
              <a:rPr lang="en-US" altLang="ko-KR" sz="1500" b="1" spc="-60" dirty="0" smtClean="0">
                <a:solidFill>
                  <a:srgbClr val="FF0000"/>
                </a:solidFill>
                <a:latin typeface="+mn-ea"/>
              </a:rPr>
              <a:t>]</a:t>
            </a:r>
            <a:endParaRPr lang="en-US" altLang="ko-KR" sz="1500" b="1" spc="-60" dirty="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8915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268760"/>
          </a:xfrm>
          <a:prstGeom prst="rect">
            <a:avLst/>
          </a:prstGeom>
          <a:solidFill>
            <a:srgbClr val="0054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6299" y="201623"/>
            <a:ext cx="893661" cy="86551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09468" y="346724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000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9468" y="403547"/>
            <a:ext cx="3637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4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조 프로젝트 진행 상황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017" y="1979440"/>
            <a:ext cx="1116125" cy="11161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ADD5F63-4AF7-48AE-838F-1AA8156BB3C4}"/>
              </a:ext>
            </a:extLst>
          </p:cNvPr>
          <p:cNvSpPr txBox="1"/>
          <p:nvPr/>
        </p:nvSpPr>
        <p:spPr>
          <a:xfrm>
            <a:off x="2513613" y="1459718"/>
            <a:ext cx="3080932" cy="433452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sz="12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List1 </a:t>
            </a:r>
          </a:p>
          <a:p>
            <a:pPr algn="ctr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ko-KR" altLang="en-US" sz="12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한국인이 자주 방문하는 도시 </a:t>
            </a:r>
            <a:endParaRPr lang="en-US" altLang="ko-KR" sz="1200" b="1" spc="-6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0473" y="1979440"/>
            <a:ext cx="1116125" cy="11161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FADD5F63-4AF7-48AE-838F-1AA8156BB3C4}"/>
              </a:ext>
            </a:extLst>
          </p:cNvPr>
          <p:cNvSpPr txBox="1"/>
          <p:nvPr/>
        </p:nvSpPr>
        <p:spPr>
          <a:xfrm>
            <a:off x="6618069" y="1440976"/>
            <a:ext cx="3080932" cy="433452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sz="12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List2</a:t>
            </a:r>
          </a:p>
          <a:p>
            <a:pPr algn="ctr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ko-KR" altLang="en-US" sz="12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외국인이 자주 방문하는 도시 </a:t>
            </a:r>
            <a:endParaRPr lang="en-US" altLang="ko-KR" sz="1200" b="1" spc="-6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FADD5F63-4AF7-48AE-838F-1AA8156BB3C4}"/>
              </a:ext>
            </a:extLst>
          </p:cNvPr>
          <p:cNvSpPr txBox="1"/>
          <p:nvPr/>
        </p:nvSpPr>
        <p:spPr>
          <a:xfrm>
            <a:off x="5944289" y="2332956"/>
            <a:ext cx="504056" cy="184666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ko-KR" altLang="en-US" sz="12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비교 </a:t>
            </a:r>
            <a:endParaRPr lang="en-US" altLang="ko-KR" sz="1200" b="1" spc="-6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4792161" y="2591524"/>
            <a:ext cx="2592288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6088305" y="2591524"/>
            <a:ext cx="0" cy="288016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8245" y="3537020"/>
            <a:ext cx="1116125" cy="111612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FADD5F63-4AF7-48AE-838F-1AA8156BB3C4}"/>
              </a:ext>
            </a:extLst>
          </p:cNvPr>
          <p:cNvSpPr txBox="1"/>
          <p:nvPr/>
        </p:nvSpPr>
        <p:spPr>
          <a:xfrm>
            <a:off x="4565842" y="3026009"/>
            <a:ext cx="3080932" cy="476797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sz="12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List3 </a:t>
            </a:r>
          </a:p>
          <a:p>
            <a:pPr algn="ctr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ko-KR" altLang="en-US" sz="12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한국인만 모르는 도시 </a:t>
            </a:r>
            <a:endParaRPr lang="en-US" altLang="ko-KR" sz="1200" b="1" spc="-6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6246" y="5593754"/>
            <a:ext cx="1116125" cy="11161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FADD5F63-4AF7-48AE-838F-1AA8156BB3C4}"/>
              </a:ext>
            </a:extLst>
          </p:cNvPr>
          <p:cNvSpPr txBox="1"/>
          <p:nvPr/>
        </p:nvSpPr>
        <p:spPr>
          <a:xfrm>
            <a:off x="5081186" y="5111788"/>
            <a:ext cx="2086246" cy="433452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sz="1200" b="1" spc="-60" dirty="0" smtClean="0">
                <a:solidFill>
                  <a:srgbClr val="FF0000"/>
                </a:solidFill>
                <a:latin typeface="+mn-ea"/>
              </a:rPr>
              <a:t>List4</a:t>
            </a:r>
          </a:p>
          <a:p>
            <a:pPr algn="ctr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ko-KR" altLang="en-US" sz="1200" b="1" spc="-60" dirty="0" smtClean="0">
                <a:solidFill>
                  <a:srgbClr val="FF0000"/>
                </a:solidFill>
                <a:latin typeface="+mn-ea"/>
              </a:rPr>
              <a:t>최종 추천 도시 </a:t>
            </a:r>
            <a:endParaRPr lang="en-US" altLang="ko-KR" sz="1200" b="1" spc="-60" dirty="0" smtClean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4054079" y="3264407"/>
            <a:ext cx="1252434" cy="98488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4420623" y="3582444"/>
            <a:ext cx="833542" cy="2196189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FADD5F63-4AF7-48AE-838F-1AA8156BB3C4}"/>
              </a:ext>
            </a:extLst>
          </p:cNvPr>
          <p:cNvSpPr txBox="1"/>
          <p:nvPr/>
        </p:nvSpPr>
        <p:spPr>
          <a:xfrm>
            <a:off x="4111022" y="3701586"/>
            <a:ext cx="832044" cy="184666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ko-KR" altLang="en-US" sz="1200" b="1" spc="-6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유사도 분석 </a:t>
            </a:r>
            <a:endParaRPr lang="en-US" altLang="ko-KR" sz="1200" b="1" spc="-6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cxnSp>
        <p:nvCxnSpPr>
          <p:cNvPr id="26" name="직선 화살표 연결선 25"/>
          <p:cNvCxnSpPr/>
          <p:nvPr/>
        </p:nvCxnSpPr>
        <p:spPr>
          <a:xfrm flipH="1" flipV="1">
            <a:off x="3988332" y="3217001"/>
            <a:ext cx="607330" cy="484585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423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268760"/>
          </a:xfrm>
          <a:prstGeom prst="rect">
            <a:avLst/>
          </a:prstGeom>
          <a:solidFill>
            <a:srgbClr val="0054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6299" y="201623"/>
            <a:ext cx="893661" cy="86551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09468" y="346724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000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9468" y="403547"/>
            <a:ext cx="3637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4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조 프로젝트 진행 상황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FADD5F63-4AF7-48AE-838F-1AA8156BB3C4}"/>
              </a:ext>
            </a:extLst>
          </p:cNvPr>
          <p:cNvSpPr txBox="1"/>
          <p:nvPr/>
        </p:nvSpPr>
        <p:spPr>
          <a:xfrm>
            <a:off x="709468" y="1672306"/>
            <a:ext cx="4388625" cy="230832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&lt;</a:t>
            </a: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유사도 분석 방법</a:t>
            </a:r>
            <a:r>
              <a: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&gt;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FADD5F63-4AF7-48AE-838F-1AA8156BB3C4}"/>
              </a:ext>
            </a:extLst>
          </p:cNvPr>
          <p:cNvSpPr txBox="1"/>
          <p:nvPr/>
        </p:nvSpPr>
        <p:spPr>
          <a:xfrm>
            <a:off x="709468" y="2043791"/>
            <a:ext cx="8496944" cy="230832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marL="180975" indent="-180975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  <a:buFont typeface="Wingdings" pitchFamily="2" charset="2"/>
              <a:buChar char="l"/>
            </a:pPr>
            <a:r>
              <a: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1) </a:t>
            </a: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이미지 </a:t>
            </a: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유사도 분석</a:t>
            </a:r>
            <a:endParaRPr lang="ko-KR" altLang="en-US" sz="1500" b="1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FADD5F63-4AF7-48AE-838F-1AA8156BB3C4}"/>
              </a:ext>
            </a:extLst>
          </p:cNvPr>
          <p:cNvSpPr txBox="1"/>
          <p:nvPr/>
        </p:nvSpPr>
        <p:spPr>
          <a:xfrm>
            <a:off x="709468" y="3736892"/>
            <a:ext cx="8496944" cy="230832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marL="180975" indent="-180975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  <a:buFont typeface="Wingdings" pitchFamily="2" charset="2"/>
              <a:buChar char="l"/>
            </a:pPr>
            <a:r>
              <a: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2) </a:t>
            </a: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키워드</a:t>
            </a: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유사도 분석</a:t>
            </a:r>
            <a:endParaRPr lang="ko-KR" altLang="en-US" sz="1500" b="1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FADD5F63-4AF7-48AE-838F-1AA8156BB3C4}"/>
              </a:ext>
            </a:extLst>
          </p:cNvPr>
          <p:cNvSpPr txBox="1"/>
          <p:nvPr/>
        </p:nvSpPr>
        <p:spPr>
          <a:xfrm>
            <a:off x="709468" y="2412898"/>
            <a:ext cx="8496944" cy="230832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- CNN, </a:t>
            </a:r>
            <a:r>
              <a:rPr lang="en-US" altLang="ko-KR" sz="1500" b="1" spc="-6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openCV</a:t>
            </a:r>
            <a:endParaRPr lang="ko-KR" altLang="en-US" sz="1500" b="1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FADD5F63-4AF7-48AE-838F-1AA8156BB3C4}"/>
              </a:ext>
            </a:extLst>
          </p:cNvPr>
          <p:cNvSpPr txBox="1"/>
          <p:nvPr/>
        </p:nvSpPr>
        <p:spPr>
          <a:xfrm>
            <a:off x="709468" y="4106229"/>
            <a:ext cx="8496944" cy="230832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- </a:t>
            </a: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다차원 </a:t>
            </a:r>
            <a:r>
              <a:rPr lang="ko-KR" altLang="en-US" sz="1500" b="1" spc="-6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척도법</a:t>
            </a: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(MDS), </a:t>
            </a:r>
            <a:r>
              <a:rPr lang="ko-KR" altLang="en-US" sz="1500" b="1" spc="-6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유클리디안</a:t>
            </a: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거리</a:t>
            </a:r>
            <a:r>
              <a: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(Euclidean Distance), word2vec</a:t>
            </a:r>
            <a:endParaRPr lang="ko-KR" altLang="en-US" sz="1500" b="1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FADD5F63-4AF7-48AE-838F-1AA8156BB3C4}"/>
              </a:ext>
            </a:extLst>
          </p:cNvPr>
          <p:cNvSpPr txBox="1"/>
          <p:nvPr/>
        </p:nvSpPr>
        <p:spPr>
          <a:xfrm>
            <a:off x="709468" y="2779834"/>
            <a:ext cx="8496944" cy="230832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- </a:t>
            </a: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이미지 </a:t>
            </a:r>
            <a:r>
              <a:rPr lang="ko-KR" altLang="en-US" sz="1500" b="1" spc="-6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크롤링</a:t>
            </a: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사이트</a:t>
            </a:r>
            <a:r>
              <a: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방법 찾기</a:t>
            </a:r>
            <a:endParaRPr lang="ko-KR" altLang="en-US" sz="1500" b="1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FADD5F63-4AF7-48AE-838F-1AA8156BB3C4}"/>
              </a:ext>
            </a:extLst>
          </p:cNvPr>
          <p:cNvSpPr txBox="1"/>
          <p:nvPr/>
        </p:nvSpPr>
        <p:spPr>
          <a:xfrm>
            <a:off x="709468" y="3106168"/>
            <a:ext cx="8496944" cy="230832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- </a:t>
            </a: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도시 이름을 입력했을 때</a:t>
            </a:r>
            <a:r>
              <a: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그 도시에 대한 사진이 </a:t>
            </a:r>
            <a:r>
              <a:rPr lang="ko-KR" altLang="en-US" sz="1500" b="1" spc="-6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크를링</a:t>
            </a: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되는 </a:t>
            </a:r>
            <a:r>
              <a:rPr lang="ko-KR" altLang="en-US" sz="1500" b="1" spc="-6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크롤러</a:t>
            </a: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만들기</a:t>
            </a:r>
            <a:endParaRPr lang="ko-KR" altLang="en-US" sz="1500" b="1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FADD5F63-4AF7-48AE-838F-1AA8156BB3C4}"/>
              </a:ext>
            </a:extLst>
          </p:cNvPr>
          <p:cNvSpPr txBox="1"/>
          <p:nvPr/>
        </p:nvSpPr>
        <p:spPr>
          <a:xfrm>
            <a:off x="709468" y="4441762"/>
            <a:ext cx="8496944" cy="230832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- </a:t>
            </a: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방법이 정해지면</a:t>
            </a:r>
            <a:r>
              <a: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그에 맞는 웹 </a:t>
            </a:r>
            <a:r>
              <a:rPr lang="ko-KR" altLang="en-US" sz="1500" b="1" spc="-6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크롤링과</a:t>
            </a: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데이터 전처리 실행</a:t>
            </a:r>
            <a:endParaRPr lang="ko-KR" altLang="en-US" sz="1500" b="1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FADD5F63-4AF7-48AE-838F-1AA8156BB3C4}"/>
              </a:ext>
            </a:extLst>
          </p:cNvPr>
          <p:cNvSpPr txBox="1"/>
          <p:nvPr/>
        </p:nvSpPr>
        <p:spPr>
          <a:xfrm>
            <a:off x="709467" y="5194207"/>
            <a:ext cx="6217425" cy="276999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-&gt; </a:t>
            </a:r>
            <a:r>
              <a:rPr lang="ko-KR" altLang="en-US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알맞은 유사도 분석 방법을 사용하여</a:t>
            </a:r>
            <a:r>
              <a:rPr lang="en-US" altLang="ko-KR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b="1" spc="-60" dirty="0" smtClean="0">
                <a:latin typeface="+mn-ea"/>
              </a:rPr>
              <a:t>분류 모델 </a:t>
            </a:r>
            <a:r>
              <a:rPr lang="ko-KR" altLang="en-US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만들기</a:t>
            </a:r>
            <a:endParaRPr lang="en-US" altLang="ko-KR" b="1" spc="-6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1875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268760"/>
          </a:xfrm>
          <a:prstGeom prst="rect">
            <a:avLst/>
          </a:prstGeom>
          <a:solidFill>
            <a:srgbClr val="0054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6299" y="201623"/>
            <a:ext cx="893661" cy="86551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09468" y="346724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000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9468" y="403547"/>
            <a:ext cx="3637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4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조 프로젝트 진행 상황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FADD5F63-4AF7-48AE-838F-1AA8156BB3C4}"/>
              </a:ext>
            </a:extLst>
          </p:cNvPr>
          <p:cNvSpPr txBox="1"/>
          <p:nvPr/>
        </p:nvSpPr>
        <p:spPr>
          <a:xfrm>
            <a:off x="709468" y="1672306"/>
            <a:ext cx="4388625" cy="230832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&lt;</a:t>
            </a: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웹 서비스 구현 </a:t>
            </a:r>
            <a:r>
              <a: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 </a:t>
            </a:r>
            <a:r>
              <a:rPr lang="ko-KR" altLang="en-US" sz="1500" b="1" spc="-60" dirty="0" smtClean="0">
                <a:latin typeface="+mn-ea"/>
              </a:rPr>
              <a:t>지도 띄우기</a:t>
            </a:r>
            <a:r>
              <a: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&gt;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FADD5F63-4AF7-48AE-838F-1AA8156BB3C4}"/>
              </a:ext>
            </a:extLst>
          </p:cNvPr>
          <p:cNvSpPr txBox="1"/>
          <p:nvPr/>
        </p:nvSpPr>
        <p:spPr>
          <a:xfrm>
            <a:off x="709468" y="2043790"/>
            <a:ext cx="1257118" cy="230832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endParaRPr lang="ko-KR" altLang="en-US" sz="1500" b="1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FADD5F63-4AF7-48AE-838F-1AA8156BB3C4}"/>
              </a:ext>
            </a:extLst>
          </p:cNvPr>
          <p:cNvSpPr txBox="1"/>
          <p:nvPr/>
        </p:nvSpPr>
        <p:spPr>
          <a:xfrm>
            <a:off x="894199" y="2218845"/>
            <a:ext cx="430400" cy="230832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나라</a:t>
            </a:r>
            <a:endParaRPr lang="ko-KR" altLang="en-US" sz="1500" b="1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FADD5F63-4AF7-48AE-838F-1AA8156BB3C4}"/>
              </a:ext>
            </a:extLst>
          </p:cNvPr>
          <p:cNvSpPr txBox="1"/>
          <p:nvPr/>
        </p:nvSpPr>
        <p:spPr>
          <a:xfrm>
            <a:off x="530945" y="2588083"/>
            <a:ext cx="1257118" cy="230832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marL="180975" indent="-180975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  <a:buFont typeface="Wingdings" pitchFamily="2" charset="2"/>
              <a:buChar char="l"/>
            </a:pP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이탈리아</a:t>
            </a:r>
            <a:endParaRPr lang="en-US" altLang="ko-KR" sz="1500" b="1" spc="-6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FADD5F63-4AF7-48AE-838F-1AA8156BB3C4}"/>
              </a:ext>
            </a:extLst>
          </p:cNvPr>
          <p:cNvSpPr txBox="1"/>
          <p:nvPr/>
        </p:nvSpPr>
        <p:spPr>
          <a:xfrm>
            <a:off x="530945" y="2957321"/>
            <a:ext cx="1257118" cy="525785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marL="180975" indent="-180975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  <a:buFont typeface="Wingdings" pitchFamily="2" charset="2"/>
              <a:buChar char="l"/>
            </a:pP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스페인</a:t>
            </a:r>
            <a:endParaRPr lang="en-US" altLang="ko-KR" sz="1500" b="1" spc="-6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80975" indent="-180975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  <a:buFont typeface="Wingdings" pitchFamily="2" charset="2"/>
              <a:buChar char="l"/>
            </a:pP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포르투갈 </a:t>
            </a:r>
            <a:endParaRPr lang="ko-KR" altLang="en-US" sz="1500" b="1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FADD5F63-4AF7-48AE-838F-1AA8156BB3C4}"/>
              </a:ext>
            </a:extLst>
          </p:cNvPr>
          <p:cNvSpPr txBox="1"/>
          <p:nvPr/>
        </p:nvSpPr>
        <p:spPr>
          <a:xfrm>
            <a:off x="2432469" y="2203605"/>
            <a:ext cx="1599838" cy="230832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관광 타입 </a:t>
            </a:r>
            <a:r>
              <a: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[5-10</a:t>
            </a: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개</a:t>
            </a:r>
            <a:r>
              <a: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]</a:t>
            </a:r>
            <a:endParaRPr lang="ko-KR" altLang="en-US" sz="1500" b="1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FADD5F63-4AF7-48AE-838F-1AA8156BB3C4}"/>
              </a:ext>
            </a:extLst>
          </p:cNvPr>
          <p:cNvSpPr txBox="1"/>
          <p:nvPr/>
        </p:nvSpPr>
        <p:spPr>
          <a:xfrm>
            <a:off x="2259981" y="2881121"/>
            <a:ext cx="1257118" cy="820738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marL="180975" indent="-180975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  <a:buFont typeface="Wingdings" pitchFamily="2" charset="2"/>
              <a:buChar char="l"/>
            </a:pP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레저</a:t>
            </a:r>
            <a:endParaRPr lang="en-US" altLang="ko-KR" sz="1500" b="1" spc="-6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80975" indent="-180975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  <a:buFont typeface="Wingdings" pitchFamily="2" charset="2"/>
              <a:buChar char="l"/>
            </a:pP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쇼핑</a:t>
            </a:r>
            <a:endParaRPr lang="en-US" altLang="ko-KR" sz="1500" b="1" spc="-6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80975" indent="-180975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  <a:buFont typeface="Wingdings" pitchFamily="2" charset="2"/>
              <a:buChar char="l"/>
            </a:pPr>
            <a:r>
              <a:rPr lang="ko-KR" altLang="en-US" sz="1500" b="1" spc="-6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맛집</a:t>
            </a: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endParaRPr lang="ko-KR" altLang="en-US" sz="1500" b="1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FADD5F63-4AF7-48AE-838F-1AA8156BB3C4}"/>
              </a:ext>
            </a:extLst>
          </p:cNvPr>
          <p:cNvSpPr txBox="1"/>
          <p:nvPr/>
        </p:nvSpPr>
        <p:spPr>
          <a:xfrm>
            <a:off x="2259981" y="2573768"/>
            <a:ext cx="1257118" cy="230832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marL="180975" indent="-180975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  <a:buFont typeface="Wingdings" pitchFamily="2" charset="2"/>
              <a:buChar char="l"/>
            </a:pP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휴양</a:t>
            </a:r>
            <a:endParaRPr lang="en-US" altLang="ko-KR" sz="1500" b="1" spc="-6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57976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2" grpId="0"/>
      <p:bldP spid="23" grpId="0"/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268760"/>
          </a:xfrm>
          <a:prstGeom prst="rect">
            <a:avLst/>
          </a:prstGeom>
          <a:solidFill>
            <a:srgbClr val="0054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6299" y="201623"/>
            <a:ext cx="893661" cy="86551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09468" y="346724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000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9468" y="403547"/>
            <a:ext cx="3637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4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조 프로젝트 진행 상황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FADD5F63-4AF7-48AE-838F-1AA8156BB3C4}"/>
              </a:ext>
            </a:extLst>
          </p:cNvPr>
          <p:cNvSpPr txBox="1"/>
          <p:nvPr/>
        </p:nvSpPr>
        <p:spPr>
          <a:xfrm>
            <a:off x="709468" y="1672306"/>
            <a:ext cx="4388625" cy="230832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&lt;</a:t>
            </a: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웹 서비스 구현 </a:t>
            </a:r>
            <a:r>
              <a: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 </a:t>
            </a:r>
            <a:r>
              <a:rPr lang="ko-KR" altLang="en-US" sz="1500" b="1" spc="-60" dirty="0" smtClean="0">
                <a:latin typeface="+mn-ea"/>
              </a:rPr>
              <a:t>지도 띄우기</a:t>
            </a:r>
            <a:r>
              <a: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&gt;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FADD5F63-4AF7-48AE-838F-1AA8156BB3C4}"/>
              </a:ext>
            </a:extLst>
          </p:cNvPr>
          <p:cNvSpPr txBox="1"/>
          <p:nvPr/>
        </p:nvSpPr>
        <p:spPr>
          <a:xfrm>
            <a:off x="709468" y="2043790"/>
            <a:ext cx="1257118" cy="230832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endParaRPr lang="ko-KR" altLang="en-US" sz="1500" b="1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FADD5F63-4AF7-48AE-838F-1AA8156BB3C4}"/>
              </a:ext>
            </a:extLst>
          </p:cNvPr>
          <p:cNvSpPr txBox="1"/>
          <p:nvPr/>
        </p:nvSpPr>
        <p:spPr>
          <a:xfrm>
            <a:off x="894199" y="2218845"/>
            <a:ext cx="430400" cy="230832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나라</a:t>
            </a:r>
            <a:endParaRPr lang="ko-KR" altLang="en-US" sz="1500" b="1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FADD5F63-4AF7-48AE-838F-1AA8156BB3C4}"/>
              </a:ext>
            </a:extLst>
          </p:cNvPr>
          <p:cNvSpPr txBox="1"/>
          <p:nvPr/>
        </p:nvSpPr>
        <p:spPr>
          <a:xfrm>
            <a:off x="2447709" y="2188365"/>
            <a:ext cx="1599838" cy="230832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관광 타입 </a:t>
            </a:r>
            <a:r>
              <a: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[5-10</a:t>
            </a: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개</a:t>
            </a:r>
            <a:r>
              <a: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]</a:t>
            </a:r>
            <a:endParaRPr lang="ko-KR" altLang="en-US" sz="1500" b="1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FADD5F63-4AF7-48AE-838F-1AA8156BB3C4}"/>
              </a:ext>
            </a:extLst>
          </p:cNvPr>
          <p:cNvSpPr txBox="1"/>
          <p:nvPr/>
        </p:nvSpPr>
        <p:spPr>
          <a:xfrm>
            <a:off x="530945" y="2588083"/>
            <a:ext cx="1257118" cy="230832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marL="180975" indent="-180975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  <a:buFont typeface="Wingdings" pitchFamily="2" charset="2"/>
              <a:buChar char="l"/>
            </a:pPr>
            <a:r>
              <a:rPr lang="ko-KR" altLang="en-US" sz="1500" b="1" spc="-60" dirty="0" smtClean="0">
                <a:solidFill>
                  <a:schemeClr val="accent2"/>
                </a:solidFill>
                <a:latin typeface="+mn-ea"/>
              </a:rPr>
              <a:t>이탈리아</a:t>
            </a:r>
            <a:endParaRPr lang="en-US" altLang="ko-KR" sz="1500" b="1" spc="-60" dirty="0" smtClean="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FADD5F63-4AF7-48AE-838F-1AA8156BB3C4}"/>
              </a:ext>
            </a:extLst>
          </p:cNvPr>
          <p:cNvSpPr txBox="1"/>
          <p:nvPr/>
        </p:nvSpPr>
        <p:spPr>
          <a:xfrm>
            <a:off x="2275221" y="2926841"/>
            <a:ext cx="1257118" cy="820738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marL="180975" indent="-180975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  <a:buFont typeface="Wingdings" pitchFamily="2" charset="2"/>
              <a:buChar char="l"/>
            </a:pP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레저</a:t>
            </a:r>
            <a:endParaRPr lang="en-US" altLang="ko-KR" sz="1500" b="1" spc="-6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80975" indent="-180975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  <a:buFont typeface="Wingdings" pitchFamily="2" charset="2"/>
              <a:buChar char="l"/>
            </a:pP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쇼핑</a:t>
            </a:r>
            <a:endParaRPr lang="en-US" altLang="ko-KR" sz="1500" b="1" spc="-6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80975" indent="-180975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  <a:buFont typeface="Wingdings" pitchFamily="2" charset="2"/>
              <a:buChar char="l"/>
            </a:pPr>
            <a:r>
              <a:rPr lang="ko-KR" altLang="en-US" sz="1500" b="1" spc="-6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맛집</a:t>
            </a: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endParaRPr lang="ko-KR" altLang="en-US" sz="1500" b="1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FADD5F63-4AF7-48AE-838F-1AA8156BB3C4}"/>
              </a:ext>
            </a:extLst>
          </p:cNvPr>
          <p:cNvSpPr txBox="1"/>
          <p:nvPr/>
        </p:nvSpPr>
        <p:spPr>
          <a:xfrm>
            <a:off x="530945" y="2957321"/>
            <a:ext cx="1257118" cy="525785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marL="180975" indent="-180975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  <a:buFont typeface="Wingdings" pitchFamily="2" charset="2"/>
              <a:buChar char="l"/>
            </a:pP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스페인</a:t>
            </a:r>
            <a:endParaRPr lang="en-US" altLang="ko-KR" sz="1500" b="1" spc="-6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80975" indent="-180975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  <a:buFont typeface="Wingdings" pitchFamily="2" charset="2"/>
              <a:buChar char="l"/>
            </a:pP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포르투갈 </a:t>
            </a:r>
            <a:endParaRPr lang="ko-KR" altLang="en-US" sz="1500" b="1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FADD5F63-4AF7-48AE-838F-1AA8156BB3C4}"/>
              </a:ext>
            </a:extLst>
          </p:cNvPr>
          <p:cNvSpPr txBox="1"/>
          <p:nvPr/>
        </p:nvSpPr>
        <p:spPr>
          <a:xfrm>
            <a:off x="2275221" y="2557603"/>
            <a:ext cx="605139" cy="230832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marL="180975" indent="-180975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  <a:buFont typeface="Wingdings" pitchFamily="2" charset="2"/>
              <a:buChar char="l"/>
            </a:pPr>
            <a:r>
              <a:rPr lang="ko-KR" altLang="en-US" sz="1500" b="1" spc="-60" dirty="0" smtClean="0">
                <a:solidFill>
                  <a:schemeClr val="accent2"/>
                </a:solidFill>
                <a:latin typeface="+mn-ea"/>
              </a:rPr>
              <a:t>휴양</a:t>
            </a:r>
            <a:endParaRPr lang="en-US" altLang="ko-KR" sz="1500" b="1" spc="-60" dirty="0" smtClean="0">
              <a:solidFill>
                <a:schemeClr val="accent2"/>
              </a:solidFill>
              <a:latin typeface="+mn-ea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609" y="1348320"/>
            <a:ext cx="6461791" cy="546396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1093" y="4069080"/>
            <a:ext cx="372428" cy="60342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FADD5F63-4AF7-48AE-838F-1AA8156BB3C4}"/>
              </a:ext>
            </a:extLst>
          </p:cNvPr>
          <p:cNvSpPr txBox="1"/>
          <p:nvPr/>
        </p:nvSpPr>
        <p:spPr>
          <a:xfrm>
            <a:off x="8585600" y="3874104"/>
            <a:ext cx="756521" cy="230832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ko-KR" altLang="en-US" sz="1500" b="1" spc="-60" dirty="0" err="1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포지타노</a:t>
            </a:r>
            <a:endParaRPr lang="ko-KR" altLang="en-US" sz="1500" b="1" spc="-60" dirty="0">
              <a:solidFill>
                <a:schemeClr val="accent5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018" y="4336358"/>
            <a:ext cx="372428" cy="60342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FADD5F63-4AF7-48AE-838F-1AA8156BB3C4}"/>
              </a:ext>
            </a:extLst>
          </p:cNvPr>
          <p:cNvSpPr txBox="1"/>
          <p:nvPr/>
        </p:nvSpPr>
        <p:spPr>
          <a:xfrm>
            <a:off x="1065192" y="4522656"/>
            <a:ext cx="3134755" cy="230832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 </a:t>
            </a: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한국인이 자주 방문하는 도시 </a:t>
            </a:r>
            <a:r>
              <a: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[List 1]</a:t>
            </a: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574" y="1932371"/>
            <a:ext cx="372428" cy="603428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7458" y="1972908"/>
            <a:ext cx="372428" cy="603428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4902" y="1370592"/>
            <a:ext cx="372428" cy="603428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445" y="2486455"/>
            <a:ext cx="372428" cy="603428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582" y="1406258"/>
            <a:ext cx="372428" cy="603428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4555" y="3406528"/>
            <a:ext cx="372428" cy="603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37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268760"/>
          </a:xfrm>
          <a:prstGeom prst="rect">
            <a:avLst/>
          </a:prstGeom>
          <a:solidFill>
            <a:srgbClr val="0054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6299" y="201623"/>
            <a:ext cx="893661" cy="86551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09468" y="346724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000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9468" y="403547"/>
            <a:ext cx="3637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4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조 프로젝트 진행 상황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FADD5F63-4AF7-48AE-838F-1AA8156BB3C4}"/>
              </a:ext>
            </a:extLst>
          </p:cNvPr>
          <p:cNvSpPr txBox="1"/>
          <p:nvPr/>
        </p:nvSpPr>
        <p:spPr>
          <a:xfrm>
            <a:off x="709468" y="1672306"/>
            <a:ext cx="4388625" cy="230832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&lt;</a:t>
            </a: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웹 서비스 구현 </a:t>
            </a:r>
            <a:r>
              <a: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 </a:t>
            </a:r>
            <a:r>
              <a:rPr lang="ko-KR" altLang="en-US" sz="1500" b="1" spc="-60" dirty="0" smtClean="0">
                <a:latin typeface="+mn-ea"/>
              </a:rPr>
              <a:t>지도 띄우기</a:t>
            </a:r>
            <a:r>
              <a: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&gt;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FADD5F63-4AF7-48AE-838F-1AA8156BB3C4}"/>
              </a:ext>
            </a:extLst>
          </p:cNvPr>
          <p:cNvSpPr txBox="1"/>
          <p:nvPr/>
        </p:nvSpPr>
        <p:spPr>
          <a:xfrm>
            <a:off x="709468" y="2043790"/>
            <a:ext cx="1257118" cy="230832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endParaRPr lang="ko-KR" altLang="en-US" sz="1500" b="1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FADD5F63-4AF7-48AE-838F-1AA8156BB3C4}"/>
              </a:ext>
            </a:extLst>
          </p:cNvPr>
          <p:cNvSpPr txBox="1"/>
          <p:nvPr/>
        </p:nvSpPr>
        <p:spPr>
          <a:xfrm>
            <a:off x="894199" y="2218845"/>
            <a:ext cx="430400" cy="230832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나라</a:t>
            </a:r>
            <a:endParaRPr lang="ko-KR" altLang="en-US" sz="1500" b="1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FADD5F63-4AF7-48AE-838F-1AA8156BB3C4}"/>
              </a:ext>
            </a:extLst>
          </p:cNvPr>
          <p:cNvSpPr txBox="1"/>
          <p:nvPr/>
        </p:nvSpPr>
        <p:spPr>
          <a:xfrm>
            <a:off x="2447709" y="2188365"/>
            <a:ext cx="1599838" cy="230832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관광 타입 </a:t>
            </a:r>
            <a:r>
              <a: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[5-10</a:t>
            </a: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개</a:t>
            </a:r>
            <a:r>
              <a: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]</a:t>
            </a:r>
            <a:endParaRPr lang="ko-KR" altLang="en-US" sz="1500" b="1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FADD5F63-4AF7-48AE-838F-1AA8156BB3C4}"/>
              </a:ext>
            </a:extLst>
          </p:cNvPr>
          <p:cNvSpPr txBox="1"/>
          <p:nvPr/>
        </p:nvSpPr>
        <p:spPr>
          <a:xfrm>
            <a:off x="530945" y="2588083"/>
            <a:ext cx="1257118" cy="230832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marL="180975" indent="-180975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  <a:buFont typeface="Wingdings" pitchFamily="2" charset="2"/>
              <a:buChar char="l"/>
            </a:pPr>
            <a:r>
              <a:rPr lang="ko-KR" altLang="en-US" sz="1500" b="1" spc="-60" dirty="0" smtClean="0">
                <a:solidFill>
                  <a:schemeClr val="accent2"/>
                </a:solidFill>
                <a:latin typeface="+mn-ea"/>
              </a:rPr>
              <a:t>이탈리아</a:t>
            </a:r>
            <a:endParaRPr lang="en-US" altLang="ko-KR" sz="1500" b="1" spc="-60" dirty="0" smtClean="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FADD5F63-4AF7-48AE-838F-1AA8156BB3C4}"/>
              </a:ext>
            </a:extLst>
          </p:cNvPr>
          <p:cNvSpPr txBox="1"/>
          <p:nvPr/>
        </p:nvSpPr>
        <p:spPr>
          <a:xfrm>
            <a:off x="2275221" y="2926841"/>
            <a:ext cx="1257118" cy="820738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marL="180975" indent="-180975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  <a:buFont typeface="Wingdings" pitchFamily="2" charset="2"/>
              <a:buChar char="l"/>
            </a:pP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레저</a:t>
            </a:r>
            <a:endParaRPr lang="en-US" altLang="ko-KR" sz="1500" b="1" spc="-6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80975" indent="-180975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  <a:buFont typeface="Wingdings" pitchFamily="2" charset="2"/>
              <a:buChar char="l"/>
            </a:pP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쇼핑</a:t>
            </a:r>
            <a:endParaRPr lang="en-US" altLang="ko-KR" sz="1500" b="1" spc="-6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80975" indent="-180975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  <a:buFont typeface="Wingdings" pitchFamily="2" charset="2"/>
              <a:buChar char="l"/>
            </a:pPr>
            <a:r>
              <a:rPr lang="ko-KR" altLang="en-US" sz="1500" b="1" spc="-6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맛집</a:t>
            </a: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endParaRPr lang="ko-KR" altLang="en-US" sz="1500" b="1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FADD5F63-4AF7-48AE-838F-1AA8156BB3C4}"/>
              </a:ext>
            </a:extLst>
          </p:cNvPr>
          <p:cNvSpPr txBox="1"/>
          <p:nvPr/>
        </p:nvSpPr>
        <p:spPr>
          <a:xfrm>
            <a:off x="530945" y="2957321"/>
            <a:ext cx="1257118" cy="525785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marL="180975" indent="-180975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  <a:buFont typeface="Wingdings" pitchFamily="2" charset="2"/>
              <a:buChar char="l"/>
            </a:pP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스페인</a:t>
            </a:r>
            <a:endParaRPr lang="en-US" altLang="ko-KR" sz="1500" b="1" spc="-6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80975" indent="-180975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  <a:buFont typeface="Wingdings" pitchFamily="2" charset="2"/>
              <a:buChar char="l"/>
            </a:pP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포르투갈 </a:t>
            </a:r>
            <a:endParaRPr lang="ko-KR" altLang="en-US" sz="1500" b="1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FADD5F63-4AF7-48AE-838F-1AA8156BB3C4}"/>
              </a:ext>
            </a:extLst>
          </p:cNvPr>
          <p:cNvSpPr txBox="1"/>
          <p:nvPr/>
        </p:nvSpPr>
        <p:spPr>
          <a:xfrm>
            <a:off x="2275221" y="2557603"/>
            <a:ext cx="605139" cy="230832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marL="180975" indent="-180975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  <a:buFont typeface="Wingdings" pitchFamily="2" charset="2"/>
              <a:buChar char="l"/>
            </a:pPr>
            <a:r>
              <a:rPr lang="ko-KR" altLang="en-US" sz="1500" b="1" spc="-60" dirty="0" smtClean="0">
                <a:solidFill>
                  <a:schemeClr val="accent2"/>
                </a:solidFill>
                <a:latin typeface="+mn-ea"/>
              </a:rPr>
              <a:t>휴양</a:t>
            </a:r>
            <a:endParaRPr lang="en-US" altLang="ko-KR" sz="1500" b="1" spc="-60" dirty="0" smtClean="0">
              <a:solidFill>
                <a:schemeClr val="accent2"/>
              </a:solidFill>
              <a:latin typeface="+mn-ea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609" y="1348320"/>
            <a:ext cx="6461791" cy="546396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1093" y="4069080"/>
            <a:ext cx="372428" cy="60342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FADD5F63-4AF7-48AE-838F-1AA8156BB3C4}"/>
              </a:ext>
            </a:extLst>
          </p:cNvPr>
          <p:cNvSpPr txBox="1"/>
          <p:nvPr/>
        </p:nvSpPr>
        <p:spPr>
          <a:xfrm>
            <a:off x="8585600" y="3874104"/>
            <a:ext cx="756521" cy="230832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ko-KR" altLang="en-US" sz="1500" b="1" spc="-6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포지타노</a:t>
            </a:r>
            <a:endParaRPr lang="ko-KR" altLang="en-US" sz="1500" b="1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FADD5F63-4AF7-48AE-838F-1AA8156BB3C4}"/>
              </a:ext>
            </a:extLst>
          </p:cNvPr>
          <p:cNvSpPr txBox="1"/>
          <p:nvPr/>
        </p:nvSpPr>
        <p:spPr>
          <a:xfrm>
            <a:off x="1065192" y="4522656"/>
            <a:ext cx="3134755" cy="230832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 </a:t>
            </a: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한국인만 모르는 도시 </a:t>
            </a:r>
            <a:r>
              <a: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[List 3]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06" y="4343790"/>
            <a:ext cx="363254" cy="588564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0399" y="2494153"/>
            <a:ext cx="363254" cy="588564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FADD5F63-4AF7-48AE-838F-1AA8156BB3C4}"/>
              </a:ext>
            </a:extLst>
          </p:cNvPr>
          <p:cNvSpPr txBox="1"/>
          <p:nvPr/>
        </p:nvSpPr>
        <p:spPr>
          <a:xfrm>
            <a:off x="6483765" y="2249325"/>
            <a:ext cx="756521" cy="230832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ko-KR" altLang="en-US" sz="1500" b="1" spc="-60" dirty="0" err="1" smtClean="0">
                <a:solidFill>
                  <a:srgbClr val="7030A0"/>
                </a:solidFill>
                <a:latin typeface="+mn-ea"/>
              </a:rPr>
              <a:t>친퀘데레</a:t>
            </a:r>
            <a:endParaRPr lang="ko-KR" altLang="en-US" sz="1500" b="1" spc="-60" dirty="0">
              <a:solidFill>
                <a:srgbClr val="7030A0"/>
              </a:solidFill>
              <a:latin typeface="+mn-ea"/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2119" y="5526913"/>
            <a:ext cx="363254" cy="588564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7434" y="5821195"/>
            <a:ext cx="363254" cy="588564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7537" y="4031551"/>
            <a:ext cx="363254" cy="588564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0606" y="5931235"/>
            <a:ext cx="363254" cy="588564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6237" y="5357911"/>
            <a:ext cx="363254" cy="588564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8619" y="3149221"/>
            <a:ext cx="363254" cy="588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244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268760"/>
          </a:xfrm>
          <a:prstGeom prst="rect">
            <a:avLst/>
          </a:prstGeom>
          <a:solidFill>
            <a:srgbClr val="0054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6299" y="201623"/>
            <a:ext cx="893661" cy="86551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09468" y="346724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000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9468" y="403547"/>
            <a:ext cx="3637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4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조 프로젝트 진행 상황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FADD5F63-4AF7-48AE-838F-1AA8156BB3C4}"/>
              </a:ext>
            </a:extLst>
          </p:cNvPr>
          <p:cNvSpPr txBox="1"/>
          <p:nvPr/>
        </p:nvSpPr>
        <p:spPr>
          <a:xfrm>
            <a:off x="709468" y="1672306"/>
            <a:ext cx="4388625" cy="230832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&lt;</a:t>
            </a: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웹 서비스 구현 </a:t>
            </a:r>
            <a:r>
              <a: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 </a:t>
            </a:r>
            <a:r>
              <a:rPr lang="ko-KR" altLang="en-US" sz="1500" b="1" spc="-60" dirty="0" smtClean="0">
                <a:latin typeface="+mn-ea"/>
              </a:rPr>
              <a:t>지도 띄우기</a:t>
            </a:r>
            <a:r>
              <a: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&gt;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FADD5F63-4AF7-48AE-838F-1AA8156BB3C4}"/>
              </a:ext>
            </a:extLst>
          </p:cNvPr>
          <p:cNvSpPr txBox="1"/>
          <p:nvPr/>
        </p:nvSpPr>
        <p:spPr>
          <a:xfrm>
            <a:off x="709468" y="2043790"/>
            <a:ext cx="1257118" cy="230832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endParaRPr lang="ko-KR" altLang="en-US" sz="1500" b="1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1504382" y="2415274"/>
            <a:ext cx="2441316" cy="2364684"/>
            <a:chOff x="5292080" y="1988841"/>
            <a:chExt cx="3312368" cy="3169784"/>
          </a:xfrm>
        </p:grpSpPr>
        <p:sp>
          <p:nvSpPr>
            <p:cNvPr id="29" name="직사각형 28"/>
            <p:cNvSpPr/>
            <p:nvPr/>
          </p:nvSpPr>
          <p:spPr>
            <a:xfrm>
              <a:off x="5292080" y="1988841"/>
              <a:ext cx="3312368" cy="2664296"/>
            </a:xfrm>
            <a:prstGeom prst="rect">
              <a:avLst/>
            </a:prstGeom>
            <a:blipFill>
              <a:blip r:embed="rId3"/>
              <a:stretch>
                <a:fillRect/>
              </a:stretch>
            </a:blipFill>
            <a:ln w="25400">
              <a:solidFill>
                <a:srgbClr val="1E508D"/>
              </a:solidFill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 latinLnBrk="0"/>
              <a:endParaRPr lang="ko-KR" altLang="en-US" sz="14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="" xmlns:a16="http://schemas.microsoft.com/office/drawing/2014/main" id="{FADD5F63-4AF7-48AE-838F-1AA8156BB3C4}"/>
                </a:ext>
              </a:extLst>
            </p:cNvPr>
            <p:cNvSpPr txBox="1"/>
            <p:nvPr/>
          </p:nvSpPr>
          <p:spPr>
            <a:xfrm>
              <a:off x="6403021" y="4849203"/>
              <a:ext cx="1090485" cy="309422"/>
            </a:xfrm>
            <a:prstGeom prst="rect">
              <a:avLst/>
            </a:prstGeom>
            <a:noFill/>
            <a:ln w="3175">
              <a:noFill/>
            </a:ln>
            <a:effectLst/>
          </p:spPr>
          <p:txBody>
            <a:bodyPr wrap="square" lIns="0" tIns="0" rIns="0" bIns="0" rtlCol="0">
              <a:spAutoFit/>
            </a:bodyPr>
            <a:lstStyle/>
            <a:p>
              <a:pPr defTabSz="975022" latinLnBrk="0">
                <a:spcBef>
                  <a:spcPts val="500"/>
                </a:spcBef>
                <a:buClr>
                  <a:schemeClr val="tx1">
                    <a:lumMod val="65000"/>
                    <a:lumOff val="35000"/>
                  </a:schemeClr>
                </a:buClr>
                <a:buSzPct val="60000"/>
              </a:pPr>
              <a:r>
                <a:rPr lang="ko-KR" altLang="en-US" sz="1500" b="1" spc="-60" dirty="0" err="1" smtClean="0">
                  <a:solidFill>
                    <a:srgbClr val="002060"/>
                  </a:solidFill>
                  <a:latin typeface="+mn-ea"/>
                </a:rPr>
                <a:t>친퀘테레</a:t>
              </a:r>
              <a:endParaRPr lang="en-US" altLang="ko-KR" sz="1500" b="1" spc="-60" dirty="0" smtClean="0">
                <a:solidFill>
                  <a:srgbClr val="002060"/>
                </a:solidFill>
                <a:latin typeface="+mn-ea"/>
              </a:endParaRP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FADD5F63-4AF7-48AE-838F-1AA8156BB3C4}"/>
              </a:ext>
            </a:extLst>
          </p:cNvPr>
          <p:cNvSpPr txBox="1"/>
          <p:nvPr/>
        </p:nvSpPr>
        <p:spPr>
          <a:xfrm>
            <a:off x="1547826" y="5587050"/>
            <a:ext cx="3074278" cy="1115690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marL="180975" indent="-180975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  <a:buFont typeface="Wingdings" pitchFamily="2" charset="2"/>
              <a:buChar char="l"/>
            </a:pP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추천 키워드</a:t>
            </a:r>
            <a:r>
              <a: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 </a:t>
            </a: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휴양</a:t>
            </a:r>
            <a:r>
              <a: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레저</a:t>
            </a:r>
            <a:endParaRPr lang="en-US" altLang="ko-KR" sz="1500" b="1" spc="-6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80975" indent="-180975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  <a:buFont typeface="Wingdings" pitchFamily="2" charset="2"/>
              <a:buChar char="l"/>
            </a:pP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추천 코스</a:t>
            </a:r>
            <a:r>
              <a: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 </a:t>
            </a: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해안 산책</a:t>
            </a:r>
            <a:r>
              <a: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스피드 보트</a:t>
            </a:r>
            <a:endParaRPr lang="en-US" altLang="ko-KR" sz="1500" b="1" spc="-6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80975" indent="-180975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  <a:buFont typeface="Wingdings" pitchFamily="2" charset="2"/>
              <a:buChar char="l"/>
            </a:pP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추천 레스토랑</a:t>
            </a:r>
            <a:r>
              <a: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 OO </a:t>
            </a: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식당</a:t>
            </a:r>
            <a:endParaRPr lang="en-US" altLang="ko-KR" sz="1500" b="1" spc="-6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80975" indent="-180975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  <a:buFont typeface="Wingdings" pitchFamily="2" charset="2"/>
              <a:buChar char="l"/>
            </a:pPr>
            <a:endParaRPr lang="en-US" altLang="ko-KR" sz="1500" b="1" spc="-6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FADD5F63-4AF7-48AE-838F-1AA8156BB3C4}"/>
              </a:ext>
            </a:extLst>
          </p:cNvPr>
          <p:cNvSpPr txBox="1"/>
          <p:nvPr/>
        </p:nvSpPr>
        <p:spPr>
          <a:xfrm>
            <a:off x="1547826" y="5209952"/>
            <a:ext cx="2923966" cy="230832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sz="1500" b="1" spc="-60" dirty="0" smtClean="0">
                <a:latin typeface="+mn-ea"/>
              </a:rPr>
              <a:t>1) </a:t>
            </a:r>
            <a:r>
              <a:rPr lang="ko-KR" altLang="en-US" sz="1500" b="1" spc="-60" dirty="0" err="1" smtClean="0">
                <a:latin typeface="+mn-ea"/>
              </a:rPr>
              <a:t>친퀘테레에</a:t>
            </a:r>
            <a:r>
              <a:rPr lang="ko-KR" altLang="en-US" sz="1500" b="1" spc="-60" dirty="0" smtClean="0">
                <a:latin typeface="+mn-ea"/>
              </a:rPr>
              <a:t> 대한 정보 제시</a:t>
            </a:r>
            <a:endParaRPr lang="en-US" altLang="ko-KR" sz="1500" b="1" spc="-60" dirty="0" smtClean="0">
              <a:latin typeface="+mn-ea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925644" y="2415274"/>
            <a:ext cx="2436962" cy="1987586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25400">
            <a:solidFill>
              <a:srgbClr val="1E508D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 latinLnBrk="0"/>
            <a:endParaRPr lang="ko-KR" altLang="en-US" sz="1400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FADD5F63-4AF7-48AE-838F-1AA8156BB3C4}"/>
              </a:ext>
            </a:extLst>
          </p:cNvPr>
          <p:cNvSpPr txBox="1"/>
          <p:nvPr/>
        </p:nvSpPr>
        <p:spPr>
          <a:xfrm>
            <a:off x="6790414" y="5209952"/>
            <a:ext cx="2707422" cy="230832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B </a:t>
            </a: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도시</a:t>
            </a:r>
            <a:endParaRPr lang="en-US" altLang="ko-KR" sz="1500" b="1" spc="-6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FADD5F63-4AF7-48AE-838F-1AA8156BB3C4}"/>
              </a:ext>
            </a:extLst>
          </p:cNvPr>
          <p:cNvSpPr txBox="1"/>
          <p:nvPr/>
        </p:nvSpPr>
        <p:spPr>
          <a:xfrm>
            <a:off x="6925644" y="5587050"/>
            <a:ext cx="3440655" cy="1115690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marL="180975" indent="-180975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  <a:buFont typeface="Wingdings" pitchFamily="2" charset="2"/>
              <a:buChar char="l"/>
            </a:pP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추천 키워드</a:t>
            </a:r>
            <a:r>
              <a: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 </a:t>
            </a: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휴양</a:t>
            </a:r>
            <a:r>
              <a: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쇼핑</a:t>
            </a:r>
            <a:endParaRPr lang="en-US" altLang="ko-KR" sz="1500" b="1" spc="-6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80975" indent="-180975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  <a:buFont typeface="Wingdings" pitchFamily="2" charset="2"/>
              <a:buChar char="l"/>
            </a:pP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추천 코스</a:t>
            </a:r>
            <a:r>
              <a: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 </a:t>
            </a: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해안가 </a:t>
            </a:r>
            <a:r>
              <a:rPr lang="ko-KR" altLang="en-US" sz="1500" b="1" spc="-6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트래킹</a:t>
            </a:r>
            <a:r>
              <a: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기념품 쇼핑</a:t>
            </a:r>
            <a:endParaRPr lang="en-US" altLang="ko-KR" sz="1500" b="1" spc="-6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80975" indent="-180975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  <a:buFont typeface="Wingdings" pitchFamily="2" charset="2"/>
              <a:buChar char="l"/>
            </a:pP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추천 레스토랑</a:t>
            </a:r>
            <a:r>
              <a: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 XX </a:t>
            </a: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식당</a:t>
            </a:r>
            <a:endParaRPr lang="en-US" altLang="ko-KR" sz="1500" b="1" spc="-6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80975" indent="-180975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  <a:buFont typeface="Wingdings" pitchFamily="2" charset="2"/>
              <a:buChar char="l"/>
            </a:pPr>
            <a:endParaRPr lang="en-US" altLang="ko-KR" sz="1500" b="1" spc="-6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FADD5F63-4AF7-48AE-838F-1AA8156BB3C4}"/>
              </a:ext>
            </a:extLst>
          </p:cNvPr>
          <p:cNvSpPr txBox="1"/>
          <p:nvPr/>
        </p:nvSpPr>
        <p:spPr>
          <a:xfrm>
            <a:off x="6790414" y="2142970"/>
            <a:ext cx="2707422" cy="230832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sz="1500" b="1" spc="-60" dirty="0" smtClean="0">
                <a:latin typeface="+mn-ea"/>
              </a:rPr>
              <a:t>2) </a:t>
            </a:r>
            <a:r>
              <a:rPr lang="ko-KR" altLang="en-US" sz="1500" b="1" spc="-60" dirty="0" smtClean="0">
                <a:latin typeface="+mn-ea"/>
              </a:rPr>
              <a:t>다른 도시 추천</a:t>
            </a:r>
            <a:endParaRPr lang="en-US" altLang="ko-KR" sz="1500" b="1" spc="-6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60643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5" grpId="0"/>
      <p:bldP spid="46" grpId="0"/>
      <p:bldP spid="47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533</Words>
  <Application>Microsoft Office PowerPoint</Application>
  <PresentationFormat>와이드스크린</PresentationFormat>
  <Paragraphs>112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Microsoft GothicNeo</vt:lpstr>
      <vt:lpstr>나눔고딕</vt:lpstr>
      <vt:lpstr>나눔고딕 ExtraBold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student</dc:creator>
  <cp:lastModifiedBy>student</cp:lastModifiedBy>
  <cp:revision>29</cp:revision>
  <dcterms:created xsi:type="dcterms:W3CDTF">2020-02-12T07:08:39Z</dcterms:created>
  <dcterms:modified xsi:type="dcterms:W3CDTF">2020-02-12T09:14:29Z</dcterms:modified>
</cp:coreProperties>
</file>