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8" r:id="rId4"/>
    <p:sldId id="270" r:id="rId5"/>
    <p:sldId id="271" r:id="rId6"/>
    <p:sldId id="276" r:id="rId7"/>
    <p:sldId id="278" r:id="rId8"/>
    <p:sldId id="272" r:id="rId9"/>
    <p:sldId id="273" r:id="rId10"/>
    <p:sldId id="275" r:id="rId11"/>
    <p:sldId id="27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31842-3BC9-4CD0-916D-907975A24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00EE42-82E0-4629-9944-08FD4D5E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6E8F-B475-476D-AB88-FA8CC28D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B532E-FC9A-46FC-B315-8FA13A9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68986-55B4-4FC2-A2C5-87D4A11F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887BF-BE78-48A1-93C5-4F32B0DD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276D9-F62A-43D6-B02E-CCDB6DFB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52556-4BE6-4650-816A-B5C4004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BAB29-E70F-4A06-B064-9CF24E05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7110C-BA99-4174-9082-032A38AF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24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15D7E-54F1-4DAD-B607-E4C0E046C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5E3682-A5DD-406B-AEC8-F807FBE18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A30C5-7899-4084-8D1C-70E82F19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8940-4266-48F8-ACA4-1A99D7E5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FB944-CC68-42B0-8B64-12D9E25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592CB-9DDB-4085-89A1-AE176966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2D08C-B7BA-41FF-B100-1941D566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4CB67-919B-4328-A3A4-EFF76653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BD3C9-3618-4284-BD8F-E5E08786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5FC4E-23BC-41F0-B8F1-DC9E456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9C436-B68A-4F5D-9074-54C4C348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A1A50-5C2E-45D2-8AF1-81DB0FAE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8FC21-964A-4F36-B07A-6F7A8FC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C09C6-B0E5-4BAD-8B34-B48D52DD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58B80-5CC2-4B5B-8231-8BA970D5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3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E213A-5D5B-4172-A2E9-01896C13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453AF-7F8B-46DC-958F-DAFF116D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F5358-0355-4828-8807-0D63B3634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F9C4B-EC11-4EC2-AFF6-A20181E4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59C2-CACD-4E0E-9807-469505C9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9C9C3-4AAA-49C4-8017-0E2FB887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6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BB709-43D3-4834-8532-16D75BE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5AD8E-8937-4C96-97B4-AA46E69A4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82CB4-183A-4757-8A87-28FB6BBE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6D403-CC46-4457-9260-918501F9B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67AB31-22B4-4950-99D2-06701086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BD93A4-0C1A-422C-AF01-42028C8F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8B5E8-C7C8-4318-AA0B-6E865F2F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CB9B94-80B4-4E41-8A55-6D2E5822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10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4E19B-AB16-4AA5-971A-50368ADE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B73C2-8830-4963-8BBE-CC65BE95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7B860F-C976-40AE-8077-53ADB43E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A073F-88F9-48B6-9ED3-8518FDCF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9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5B3A73-BFA7-400C-A136-BF5694C2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BE3FDC-9F7F-4D36-9D2B-B693D63B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7EF0E8-77EA-4AFA-924A-38CE11D5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7EE6-A9D9-4A7E-B9C3-7D0887F0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87801-F2AF-4DBA-BEBE-85E44BF7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E1B80-01C4-42CB-9B94-D1EE19527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939960-461F-402B-B722-8722F87D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8BFD4-C651-4952-B809-0E7AD069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83F7F-EC23-44E2-A249-4DC00DF4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2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DC6B9-1CE3-4FF7-A74D-181AE2B6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36716-2450-48F2-B3B4-81717FDF3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51906-AFC0-4CC8-824C-6DA82E66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86875-292F-4DCB-9261-C4A503C3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28122-2DB2-4908-8D26-B948B818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07F8A-DC43-4603-9CB8-833FF5C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171BE8-F2ED-45E2-8BCF-DF0E0F1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38271-CF78-4312-A984-4FDBA5BD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4D14C-E316-4733-9F80-5DDD10AF8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755B8-51BD-485C-B6E9-14ACCB90B983}" type="datetimeFigureOut">
              <a:rPr lang="ko-KR" altLang="en-US" smtClean="0"/>
              <a:t>2020-03-28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49113-00A2-47F7-80AE-F8B8B1189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57CE0-27A4-469F-9711-F337AD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B270-1BCB-43EB-AE78-C10EF64FF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5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25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56240" y="2546531"/>
              <a:ext cx="984136" cy="599945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285" y="2989810"/>
              <a:ext cx="1440875" cy="878380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746" y="3746060"/>
              <a:ext cx="1309886" cy="7985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361" y="3897412"/>
              <a:ext cx="813335" cy="495823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1982401"/>
              <a:ext cx="1309886" cy="7985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0" y="2420888"/>
              <a:ext cx="984136" cy="599946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00" y="5430940"/>
              <a:ext cx="1440875" cy="87838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5113" y="4177434"/>
              <a:ext cx="813335" cy="49582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320" y="2348880"/>
              <a:ext cx="1440875" cy="95042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4305768" y="908720"/>
              <a:ext cx="3887487" cy="1072136"/>
              <a:chOff x="4305768" y="908720"/>
              <a:chExt cx="3887487" cy="10721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305768" y="908720"/>
                <a:ext cx="38874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여기 어때</a:t>
                </a:r>
                <a:r>
                  <a:rPr lang="en-US" altLang="ko-KR" sz="4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?</a:t>
                </a:r>
                <a:endParaRPr lang="ko-KR" altLang="en-US" sz="4000" b="1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나눔고딕 ExtraBold" panose="020D0904000000000000" pitchFamily="50" charset="-127"/>
                  <a:ea typeface="Microsoft GothicNeo" panose="020B0500000101010101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91930" y="1580746"/>
                <a:ext cx="3515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2000" b="1" dirty="0">
                    <a:ln>
                      <a:solidFill>
                        <a:schemeClr val="bg1">
                          <a:alpha val="20000"/>
                        </a:schemeClr>
                      </a:solidFill>
                    </a:ln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Microsoft GothicNeo" panose="020B0500000101010101"/>
                  </a:rPr>
                  <a:t>유럽 여행지 추천 시스템</a:t>
                </a: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19" y="2450544"/>
              <a:ext cx="4797563" cy="38587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91B7C8-3FAD-486A-8579-D0EF3AB1F3F7}"/>
              </a:ext>
            </a:extLst>
          </p:cNvPr>
          <p:cNvSpPr txBox="1"/>
          <p:nvPr/>
        </p:nvSpPr>
        <p:spPr>
          <a:xfrm>
            <a:off x="245109" y="212119"/>
            <a:ext cx="3515160" cy="4821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서비스산업 데이터를 활용한 </a:t>
            </a:r>
            <a:r>
              <a:rPr lang="ko-KR" altLang="en-US" sz="1400" b="1" spc="-45" dirty="0" err="1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머신러닝</a:t>
            </a:r>
            <a:r>
              <a:rPr lang="ko-KR" altLang="en-US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분석 </a:t>
            </a:r>
            <a:endParaRPr lang="en-US" altLang="ko-KR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400" b="1" spc="-45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Final Project</a:t>
            </a:r>
            <a:endParaRPr lang="ko-KR" altLang="en-US" sz="1400" b="1" spc="-45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2DB72-6D66-428C-B3E4-5D7E7B062215}"/>
              </a:ext>
            </a:extLst>
          </p:cNvPr>
          <p:cNvSpPr txBox="1"/>
          <p:nvPr/>
        </p:nvSpPr>
        <p:spPr>
          <a:xfrm>
            <a:off x="10417195" y="5300743"/>
            <a:ext cx="1539881" cy="113877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4</a:t>
            </a: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조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 err="1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구도희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김외솔</a:t>
            </a:r>
            <a:endParaRPr lang="en-US" altLang="ko-KR" sz="1600" b="1" spc="-45" dirty="0">
              <a:solidFill>
                <a:schemeClr val="bg1"/>
              </a:solidFill>
              <a:latin typeface="+mn-ea"/>
              <a:ea typeface="Microsoft GothicNeo" panose="020B0500000101010101"/>
            </a:endParaRPr>
          </a:p>
          <a:p>
            <a:pPr algn="ctr" defTabSz="731267" latinLnBrk="0">
              <a:spcBef>
                <a:spcPts val="375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600" b="1" spc="-45" dirty="0">
                <a:solidFill>
                  <a:schemeClr val="bg1"/>
                </a:solidFill>
                <a:latin typeface="+mn-ea"/>
                <a:ea typeface="Microsoft GothicNeo" panose="020B0500000101010101"/>
              </a:rPr>
              <a:t>신승현</a:t>
            </a:r>
          </a:p>
        </p:txBody>
      </p:sp>
    </p:spTree>
    <p:extLst>
      <p:ext uri="{BB962C8B-B14F-4D97-AF65-F5344CB8AC3E}">
        <p14:creationId xmlns:p14="http://schemas.microsoft.com/office/powerpoint/2010/main" val="227561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1DF468-82DE-4B79-8981-85A9CF76069C}"/>
              </a:ext>
            </a:extLst>
          </p:cNvPr>
          <p:cNvSpPr/>
          <p:nvPr/>
        </p:nvSpPr>
        <p:spPr>
          <a:xfrm>
            <a:off x="3025302" y="3044757"/>
            <a:ext cx="2072791" cy="23346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E008D3-F807-473C-9710-EC7C4281E483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latin typeface="+mn-ea"/>
              </a:rPr>
              <a:t>여행 장바구니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B6578-C944-48FD-AEB8-F64D0028C0EC}"/>
              </a:ext>
            </a:extLst>
          </p:cNvPr>
          <p:cNvSpPr txBox="1"/>
          <p:nvPr/>
        </p:nvSpPr>
        <p:spPr>
          <a:xfrm>
            <a:off x="3562239" y="3771069"/>
            <a:ext cx="125711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 err="1">
                <a:solidFill>
                  <a:schemeClr val="accent2"/>
                </a:solidFill>
                <a:latin typeface="+mn-ea"/>
              </a:rPr>
              <a:t>포지타노</a:t>
            </a:r>
            <a:endParaRPr lang="en-US" altLang="ko-KR" sz="1500" b="1" spc="-6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DCE0A1-7478-40B6-9719-B0EDEC0174BE}"/>
              </a:ext>
            </a:extLst>
          </p:cNvPr>
          <p:cNvSpPr txBox="1"/>
          <p:nvPr/>
        </p:nvSpPr>
        <p:spPr>
          <a:xfrm>
            <a:off x="3562239" y="4059609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도시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도시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29C1A-461D-4ADE-BCE6-CDAB6BF72AC6}"/>
              </a:ext>
            </a:extLst>
          </p:cNvPr>
          <p:cNvSpPr txBox="1"/>
          <p:nvPr/>
        </p:nvSpPr>
        <p:spPr>
          <a:xfrm>
            <a:off x="5935074" y="4059609"/>
            <a:ext cx="388865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최적 동선을 구하여 일정 추천하는 서비스 제공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6D82C86-29B9-4E6A-B5B9-D66F67F50DA6}"/>
              </a:ext>
            </a:extLst>
          </p:cNvPr>
          <p:cNvCxnSpPr/>
          <p:nvPr/>
        </p:nvCxnSpPr>
        <p:spPr>
          <a:xfrm>
            <a:off x="4584521" y="3805787"/>
            <a:ext cx="1189973" cy="25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960B951-CBE6-4FDD-BBCE-86B05A3B812B}"/>
              </a:ext>
            </a:extLst>
          </p:cNvPr>
          <p:cNvCxnSpPr/>
          <p:nvPr/>
        </p:nvCxnSpPr>
        <p:spPr>
          <a:xfrm>
            <a:off x="4584521" y="4175025"/>
            <a:ext cx="118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1D6C1E1-0D85-48EC-80CB-8C8469260C62}"/>
              </a:ext>
            </a:extLst>
          </p:cNvPr>
          <p:cNvCxnSpPr/>
          <p:nvPr/>
        </p:nvCxnSpPr>
        <p:spPr>
          <a:xfrm flipV="1">
            <a:off x="4584521" y="4290441"/>
            <a:ext cx="1189973" cy="16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효과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AFB39-EB3E-4F64-BBA6-899C8FCCA6E9}"/>
              </a:ext>
            </a:extLst>
          </p:cNvPr>
          <p:cNvSpPr txBox="1"/>
          <p:nvPr/>
        </p:nvSpPr>
        <p:spPr>
          <a:xfrm>
            <a:off x="548102" y="1710430"/>
            <a:ext cx="1048759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외국인에게는 알려져 있지만 한국인은 모르는 지역을 추천해줌으로써 남들과 차별화되는 특별한 여행지에서의 경험을 선사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B2D8F-749B-4473-AFD5-7A2406B072D4}"/>
              </a:ext>
            </a:extLst>
          </p:cNvPr>
          <p:cNvSpPr txBox="1"/>
          <p:nvPr/>
        </p:nvSpPr>
        <p:spPr>
          <a:xfrm>
            <a:off x="548102" y="2152100"/>
            <a:ext cx="1048759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검색 시간 상의 이유로 기존에 방문하던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곳만을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방문하는 경향에서 탈피하여 새로운 유럽 도시에서의 여행을 즐길 수 있음</a:t>
            </a:r>
          </a:p>
        </p:txBody>
      </p:sp>
    </p:spTree>
    <p:extLst>
      <p:ext uri="{BB962C8B-B14F-4D97-AF65-F5344CB8AC3E}">
        <p14:creationId xmlns:p14="http://schemas.microsoft.com/office/powerpoint/2010/main" val="341485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716C1F7E-8F60-4E95-A178-63F8EBE9B980}"/>
              </a:ext>
            </a:extLst>
          </p:cNvPr>
          <p:cNvSpPr txBox="1">
            <a:spLocks/>
          </p:cNvSpPr>
          <p:nvPr/>
        </p:nvSpPr>
        <p:spPr>
          <a:xfrm>
            <a:off x="399154" y="3236378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40EB8-2DE1-48C2-A6E6-8AFA6FDA6151}"/>
              </a:ext>
            </a:extLst>
          </p:cNvPr>
          <p:cNvSpPr txBox="1"/>
          <p:nvPr/>
        </p:nvSpPr>
        <p:spPr>
          <a:xfrm>
            <a:off x="6096000" y="2090247"/>
            <a:ext cx="4973049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F92E1-DA84-44E3-AA07-9C26122168A4}"/>
              </a:ext>
            </a:extLst>
          </p:cNvPr>
          <p:cNvSpPr txBox="1"/>
          <p:nvPr/>
        </p:nvSpPr>
        <p:spPr>
          <a:xfrm>
            <a:off x="6096000" y="3161321"/>
            <a:ext cx="4973049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A1B4B-AEB9-4081-9825-B175308D9FF1}"/>
              </a:ext>
            </a:extLst>
          </p:cNvPr>
          <p:cNvSpPr txBox="1"/>
          <p:nvPr/>
        </p:nvSpPr>
        <p:spPr>
          <a:xfrm>
            <a:off x="6096000" y="4242123"/>
            <a:ext cx="4973049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24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기대 효과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93F0E-7515-48EC-900A-F2626B099485}"/>
              </a:ext>
            </a:extLst>
          </p:cNvPr>
          <p:cNvSpPr/>
          <p:nvPr/>
        </p:nvSpPr>
        <p:spPr>
          <a:xfrm>
            <a:off x="0" y="0"/>
            <a:ext cx="4299626" cy="6858000"/>
          </a:xfrm>
          <a:prstGeom prst="rect">
            <a:avLst/>
          </a:prstGeom>
          <a:solidFill>
            <a:srgbClr val="0054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5">
            <a:extLst>
              <a:ext uri="{FF2B5EF4-FFF2-40B4-BE49-F238E27FC236}">
                <a16:creationId xmlns:a16="http://schemas.microsoft.com/office/drawing/2014/main" id="{01311E6B-F2DC-493D-8056-EA544CD94C9C}"/>
              </a:ext>
            </a:extLst>
          </p:cNvPr>
          <p:cNvSpPr txBox="1">
            <a:spLocks/>
          </p:cNvSpPr>
          <p:nvPr/>
        </p:nvSpPr>
        <p:spPr>
          <a:xfrm>
            <a:off x="1055498" y="3118276"/>
            <a:ext cx="2188629" cy="55964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23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주제 선정 이유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9802B-CB92-4DB9-BCC8-DEFDDA84B32D}"/>
              </a:ext>
            </a:extLst>
          </p:cNvPr>
          <p:cNvSpPr txBox="1"/>
          <p:nvPr/>
        </p:nvSpPr>
        <p:spPr>
          <a:xfrm>
            <a:off x="575556" y="1736812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유럽 여행 시 한국인은 기존에 잘 알려진 도시만을 방문하는 경향이 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90A44-1A9A-4929-B54F-1800810E34EE}"/>
              </a:ext>
            </a:extLst>
          </p:cNvPr>
          <p:cNvSpPr txBox="1"/>
          <p:nvPr/>
        </p:nvSpPr>
        <p:spPr>
          <a:xfrm>
            <a:off x="575556" y="2100058"/>
            <a:ext cx="7920880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기존에 알려진 곳은 이미 너무 많은 관광객으로 인해 여행지로서의 매력이 떨어짐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521D74-763D-4125-BCD5-4A5ADB91C3F9}"/>
              </a:ext>
            </a:extLst>
          </p:cNvPr>
          <p:cNvSpPr txBox="1"/>
          <p:nvPr/>
        </p:nvSpPr>
        <p:spPr>
          <a:xfrm>
            <a:off x="548104" y="2606497"/>
            <a:ext cx="5014928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latin typeface="+mn-ea"/>
              </a:rPr>
              <a:t>-&gt; </a:t>
            </a:r>
            <a:r>
              <a:rPr lang="ko-KR" altLang="en-US" sz="1500" b="1" spc="-60" dirty="0">
                <a:latin typeface="+mn-ea"/>
              </a:rPr>
              <a:t>논문</a:t>
            </a:r>
            <a:r>
              <a:rPr lang="en-US" altLang="ko-KR" sz="1500" b="1" spc="-60" dirty="0">
                <a:latin typeface="+mn-ea"/>
              </a:rPr>
              <a:t>, </a:t>
            </a:r>
            <a:r>
              <a:rPr lang="ko-KR" altLang="en-US" sz="1500" b="1" spc="-60" dirty="0">
                <a:latin typeface="+mn-ea"/>
              </a:rPr>
              <a:t>뉴스 기사를 통한 가설 뒷받침 자료 수집</a:t>
            </a:r>
            <a:endParaRPr lang="en-US" altLang="ko-KR" sz="1500" b="1" spc="-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99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BBD1D63-C06E-4692-ACD7-DADA32210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59" y="2270622"/>
            <a:ext cx="815910" cy="8159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05AF1B-4125-485C-AD25-FAE9F9D1C8B0}"/>
              </a:ext>
            </a:extLst>
          </p:cNvPr>
          <p:cNvSpPr txBox="1"/>
          <p:nvPr/>
        </p:nvSpPr>
        <p:spPr>
          <a:xfrm>
            <a:off x="2803177" y="1690252"/>
            <a:ext cx="2252224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1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1052E7C-FFB0-4127-BE36-EF70B2A2C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40" y="2270622"/>
            <a:ext cx="815910" cy="815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64AE75-5499-416E-A7E3-B0B331740ED9}"/>
              </a:ext>
            </a:extLst>
          </p:cNvPr>
          <p:cNvSpPr txBox="1"/>
          <p:nvPr/>
        </p:nvSpPr>
        <p:spPr>
          <a:xfrm>
            <a:off x="6908483" y="1683906"/>
            <a:ext cx="2252224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2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E89E34-3605-4306-B1D8-692497BFC5CE}"/>
              </a:ext>
            </a:extLst>
          </p:cNvPr>
          <p:cNvSpPr txBox="1"/>
          <p:nvPr/>
        </p:nvSpPr>
        <p:spPr>
          <a:xfrm>
            <a:off x="5886878" y="2426598"/>
            <a:ext cx="368475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84F47E-72C1-4BE5-921F-C0DE0A6B20E4}"/>
              </a:ext>
            </a:extLst>
          </p:cNvPr>
          <p:cNvCxnSpPr>
            <a:cxnSpLocks/>
          </p:cNvCxnSpPr>
          <p:nvPr/>
        </p:nvCxnSpPr>
        <p:spPr>
          <a:xfrm>
            <a:off x="5101384" y="2678577"/>
            <a:ext cx="189501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8680C4-D110-4643-88B6-CDE9E361B93C}"/>
              </a:ext>
            </a:extLst>
          </p:cNvPr>
          <p:cNvCxnSpPr>
            <a:cxnSpLocks/>
          </p:cNvCxnSpPr>
          <p:nvPr/>
        </p:nvCxnSpPr>
        <p:spPr>
          <a:xfrm>
            <a:off x="6048891" y="2678577"/>
            <a:ext cx="0" cy="19503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1110ACD-0096-4347-A46B-7AD6A61CD6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60" y="3607388"/>
            <a:ext cx="815910" cy="815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BF6B17-D38F-4A88-A452-B0371256ADD0}"/>
              </a:ext>
            </a:extLst>
          </p:cNvPr>
          <p:cNvSpPr txBox="1"/>
          <p:nvPr/>
        </p:nvSpPr>
        <p:spPr>
          <a:xfrm>
            <a:off x="4922779" y="3041703"/>
            <a:ext cx="2252224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 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07D03A-D6C5-49BB-A6FB-8CA9B62A1C8B}"/>
              </a:ext>
            </a:extLst>
          </p:cNvPr>
          <p:cNvSpPr txBox="1"/>
          <p:nvPr/>
        </p:nvSpPr>
        <p:spPr>
          <a:xfrm>
            <a:off x="1931204" y="4783728"/>
            <a:ext cx="10487598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1 :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한국인이 자주 방문하는 도시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네이버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카페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유랑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‘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나라별 게시판에서 제목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 내용을 </a:t>
            </a:r>
            <a:r>
              <a:rPr lang="ko-KR" altLang="en-US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-&gt;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카운트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리스트 생성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CE8550-19A6-4B68-BCCD-3431EBA842CD}"/>
              </a:ext>
            </a:extLst>
          </p:cNvPr>
          <p:cNvSpPr txBox="1"/>
          <p:nvPr/>
        </p:nvSpPr>
        <p:spPr>
          <a:xfrm>
            <a:off x="1931204" y="5408282"/>
            <a:ext cx="10487598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2 :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외국인이 자주 방문하는 도시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‘lonely planet’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나라별 포럼에서 제목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본문 내용을 </a:t>
            </a:r>
            <a:r>
              <a:rPr lang="ko-KR" altLang="en-US" sz="12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크롤링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-&gt;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국가의 도시들이 언급되는 수를 카운트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리스트 생성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ko-KR" altLang="en-US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DFDB8A-6790-40C8-9CD5-2F95D708D36B}"/>
              </a:ext>
            </a:extLst>
          </p:cNvPr>
          <p:cNvSpPr txBox="1"/>
          <p:nvPr/>
        </p:nvSpPr>
        <p:spPr>
          <a:xfrm>
            <a:off x="1931204" y="6032836"/>
            <a:ext cx="10483063" cy="43345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 :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한국인만 모르는 도시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List 1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비교를 통해 추천 대상 기반 목록인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List 3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74391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8F8F7-9CEA-4D3A-96F7-ACFDDB87B4C9}"/>
              </a:ext>
            </a:extLst>
          </p:cNvPr>
          <p:cNvSpPr txBox="1"/>
          <p:nvPr/>
        </p:nvSpPr>
        <p:spPr>
          <a:xfrm>
            <a:off x="1809625" y="1772514"/>
            <a:ext cx="2096363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0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C5AD9-BBDB-4321-87F5-12FB2183C08D}"/>
              </a:ext>
            </a:extLst>
          </p:cNvPr>
          <p:cNvSpPr txBox="1"/>
          <p:nvPr/>
        </p:nvSpPr>
        <p:spPr>
          <a:xfrm>
            <a:off x="1809626" y="2143999"/>
            <a:ext cx="343664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자신이 가고 싶은 취향의 여행지 사진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AD8E61-8C18-402A-83AB-EDC4E21FD5E6}"/>
              </a:ext>
            </a:extLst>
          </p:cNvPr>
          <p:cNvSpPr/>
          <p:nvPr/>
        </p:nvSpPr>
        <p:spPr>
          <a:xfrm>
            <a:off x="1809625" y="2584045"/>
            <a:ext cx="3312368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" name="오른쪽 화살표 4">
            <a:extLst>
              <a:ext uri="{FF2B5EF4-FFF2-40B4-BE49-F238E27FC236}">
                <a16:creationId xmlns:a16="http://schemas.microsoft.com/office/drawing/2014/main" id="{E0E5CA8D-2467-4FB7-9239-C54C63BDC1AF}"/>
              </a:ext>
            </a:extLst>
          </p:cNvPr>
          <p:cNvSpPr/>
          <p:nvPr/>
        </p:nvSpPr>
        <p:spPr>
          <a:xfrm rot="19771826">
            <a:off x="7775039" y="2678849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19">
            <a:extLst>
              <a:ext uri="{FF2B5EF4-FFF2-40B4-BE49-F238E27FC236}">
                <a16:creationId xmlns:a16="http://schemas.microsoft.com/office/drawing/2014/main" id="{509D431D-0F91-4651-9049-85740FE8E087}"/>
              </a:ext>
            </a:extLst>
          </p:cNvPr>
          <p:cNvSpPr/>
          <p:nvPr/>
        </p:nvSpPr>
        <p:spPr>
          <a:xfrm rot="2212097">
            <a:off x="7775038" y="4530478"/>
            <a:ext cx="973127" cy="3687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BB2F69-DC62-437C-8D8D-BF5848D09F1B}"/>
              </a:ext>
            </a:extLst>
          </p:cNvPr>
          <p:cNvSpPr txBox="1"/>
          <p:nvPr/>
        </p:nvSpPr>
        <p:spPr>
          <a:xfrm>
            <a:off x="8632023" y="4279784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8E6062-F21F-432B-8267-1A6609248FA0}"/>
              </a:ext>
            </a:extLst>
          </p:cNvPr>
          <p:cNvSpPr txBox="1"/>
          <p:nvPr/>
        </p:nvSpPr>
        <p:spPr>
          <a:xfrm>
            <a:off x="7426643" y="3583834"/>
            <a:ext cx="1604724" cy="553998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선택한 카테고리의 특징을 갖고 있는 도시 추천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3DB6EA-2FE8-4FE6-B3AA-17368A56B946}"/>
              </a:ext>
            </a:extLst>
          </p:cNvPr>
          <p:cNvSpPr txBox="1"/>
          <p:nvPr/>
        </p:nvSpPr>
        <p:spPr>
          <a:xfrm>
            <a:off x="7603740" y="2070063"/>
            <a:ext cx="1315721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List 3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중에서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EB709-B1E2-4D73-AD6B-3FEC4CDAA2FB}"/>
              </a:ext>
            </a:extLst>
          </p:cNvPr>
          <p:cNvSpPr txBox="1"/>
          <p:nvPr/>
        </p:nvSpPr>
        <p:spPr>
          <a:xfrm>
            <a:off x="7635381" y="5221370"/>
            <a:ext cx="122383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2) List 1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중에서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DAEA32-5019-4189-A3BE-0755DECB328C}"/>
              </a:ext>
            </a:extLst>
          </p:cNvPr>
          <p:cNvSpPr txBox="1"/>
          <p:nvPr/>
        </p:nvSpPr>
        <p:spPr>
          <a:xfrm>
            <a:off x="8620412" y="1919923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추천도시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C4699-02CD-443A-8132-F6C3F47C6AFE}"/>
              </a:ext>
            </a:extLst>
          </p:cNvPr>
          <p:cNvSpPr txBox="1"/>
          <p:nvPr/>
        </p:nvSpPr>
        <p:spPr>
          <a:xfrm>
            <a:off x="1787121" y="5993329"/>
            <a:ext cx="45448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List 3 = List 2</a:t>
            </a:r>
            <a:r>
              <a:rPr lang="ko-KR" altLang="en-US" sz="1100" b="1" dirty="0">
                <a:solidFill>
                  <a:srgbClr val="FF0000"/>
                </a:solidFill>
              </a:rPr>
              <a:t>에서 </a:t>
            </a:r>
            <a:r>
              <a:rPr lang="en-US" altLang="ko-KR" sz="1100" b="1" dirty="0">
                <a:solidFill>
                  <a:srgbClr val="FF0000"/>
                </a:solidFill>
              </a:rPr>
              <a:t>List 1</a:t>
            </a:r>
            <a:r>
              <a:rPr lang="ko-KR" altLang="en-US" sz="1100" b="1" dirty="0">
                <a:solidFill>
                  <a:srgbClr val="FF0000"/>
                </a:solidFill>
              </a:rPr>
              <a:t>에 포함된 도시를 제외한 곳 중 상위 </a:t>
            </a:r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  <a:r>
              <a:rPr lang="ko-KR" altLang="en-US" sz="1100" b="1" dirty="0">
                <a:solidFill>
                  <a:srgbClr val="FF0000"/>
                </a:solidFill>
              </a:rPr>
              <a:t>곳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AD0E9F-A1B4-4A47-B93C-F3A28D827008}"/>
              </a:ext>
            </a:extLst>
          </p:cNvPr>
          <p:cNvSpPr txBox="1"/>
          <p:nvPr/>
        </p:nvSpPr>
        <p:spPr>
          <a:xfrm>
            <a:off x="1787121" y="6266790"/>
            <a:ext cx="1497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List 1 = </a:t>
            </a:r>
            <a:r>
              <a:rPr lang="ko-KR" altLang="en-US" sz="1100" b="1" dirty="0">
                <a:solidFill>
                  <a:srgbClr val="FF0000"/>
                </a:solidFill>
              </a:rPr>
              <a:t>상위 </a:t>
            </a:r>
            <a:r>
              <a:rPr lang="en-US" altLang="ko-KR" sz="1100" b="1" dirty="0">
                <a:solidFill>
                  <a:srgbClr val="FF0000"/>
                </a:solidFill>
              </a:rPr>
              <a:t>10</a:t>
            </a:r>
            <a:r>
              <a:rPr lang="ko-KR" altLang="en-US" sz="1100" b="1" dirty="0">
                <a:solidFill>
                  <a:srgbClr val="FF0000"/>
                </a:solidFill>
              </a:rPr>
              <a:t>곳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6B7125E-5D8D-4757-8134-D3D42FD21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92" y="4616069"/>
            <a:ext cx="1116125" cy="1116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68FDEB0-5418-44AD-95CB-A12EC7E59C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24" y="2272358"/>
            <a:ext cx="1116125" cy="1116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FFF9FC-2CC2-48F4-BBB3-256A654A327D}"/>
              </a:ext>
            </a:extLst>
          </p:cNvPr>
          <p:cNvSpPr txBox="1"/>
          <p:nvPr/>
        </p:nvSpPr>
        <p:spPr>
          <a:xfrm>
            <a:off x="7298670" y="2288416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 취지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88B88F-A1D7-4B29-96EF-038BFB1BC6D4}"/>
              </a:ext>
            </a:extLst>
          </p:cNvPr>
          <p:cNvSpPr txBox="1"/>
          <p:nvPr/>
        </p:nvSpPr>
        <p:spPr>
          <a:xfrm>
            <a:off x="7260726" y="5438380"/>
            <a:ext cx="200174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사용자 니즈 고려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E2C321-5DDF-4A49-BC5D-D40F6DDA367F}"/>
              </a:ext>
            </a:extLst>
          </p:cNvPr>
          <p:cNvSpPr txBox="1"/>
          <p:nvPr/>
        </p:nvSpPr>
        <p:spPr>
          <a:xfrm>
            <a:off x="5875194" y="2999143"/>
            <a:ext cx="185532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카테고리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010001-9AB2-48D4-8AB4-3C46CCE14FA2}"/>
              </a:ext>
            </a:extLst>
          </p:cNvPr>
          <p:cNvSpPr txBox="1"/>
          <p:nvPr/>
        </p:nvSpPr>
        <p:spPr>
          <a:xfrm>
            <a:off x="6032391" y="3992023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090A64-349C-49F1-8105-8CE7EFC4ED69}"/>
              </a:ext>
            </a:extLst>
          </p:cNvPr>
          <p:cNvSpPr txBox="1"/>
          <p:nvPr/>
        </p:nvSpPr>
        <p:spPr>
          <a:xfrm>
            <a:off x="6032391" y="3622785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06060-92FA-41EB-8700-2CFF3A2477E1}"/>
              </a:ext>
            </a:extLst>
          </p:cNvPr>
          <p:cNvSpPr txBox="1"/>
          <p:nvPr/>
        </p:nvSpPr>
        <p:spPr>
          <a:xfrm>
            <a:off x="5368080" y="3249220"/>
            <a:ext cx="2538900" cy="1615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</a:t>
            </a:r>
            <a:r>
              <a:rPr lang="en-US" altLang="ko-KR" sz="1050" b="1" spc="-60" dirty="0">
                <a:solidFill>
                  <a:srgbClr val="0070C0"/>
                </a:solidFill>
                <a:latin typeface="+mn-ea"/>
              </a:rPr>
              <a:t>10</a:t>
            </a:r>
            <a:r>
              <a:rPr lang="ko-KR" altLang="en-US" sz="1050" b="1" spc="-60" dirty="0">
                <a:solidFill>
                  <a:srgbClr val="0070C0"/>
                </a:solidFill>
                <a:latin typeface="+mn-ea"/>
              </a:rPr>
              <a:t>개 </a:t>
            </a:r>
            <a:r>
              <a:rPr lang="ko-KR" altLang="en-US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 </a:t>
            </a: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photo</a:t>
            </a:r>
            <a:r>
              <a:rPr lang="ko-KR" altLang="en-US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해당하는 </a:t>
            </a: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05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39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578FB8-CA6D-423A-AF31-74732C72D9FD}"/>
              </a:ext>
            </a:extLst>
          </p:cNvPr>
          <p:cNvSpPr txBox="1"/>
          <p:nvPr/>
        </p:nvSpPr>
        <p:spPr>
          <a:xfrm>
            <a:off x="1809625" y="1772514"/>
            <a:ext cx="2096363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0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740F8-881F-4549-8655-7586C8B20C54}"/>
              </a:ext>
            </a:extLst>
          </p:cNvPr>
          <p:cNvSpPr txBox="1"/>
          <p:nvPr/>
        </p:nvSpPr>
        <p:spPr>
          <a:xfrm>
            <a:off x="1809626" y="2143999"/>
            <a:ext cx="343664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자신이 가고 싶은 취향의 여행지 사진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56F9AC-80EA-4831-AA22-1C6E5729C1B4}"/>
              </a:ext>
            </a:extLst>
          </p:cNvPr>
          <p:cNvSpPr/>
          <p:nvPr/>
        </p:nvSpPr>
        <p:spPr>
          <a:xfrm>
            <a:off x="1809625" y="2584045"/>
            <a:ext cx="3312368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9C9BF0-3AA2-4BB6-A37C-B515D76F4AEF}"/>
              </a:ext>
            </a:extLst>
          </p:cNvPr>
          <p:cNvSpPr txBox="1"/>
          <p:nvPr/>
        </p:nvSpPr>
        <p:spPr>
          <a:xfrm>
            <a:off x="6671826" y="1957362"/>
            <a:ext cx="4267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Flickr </a:t>
            </a:r>
            <a:r>
              <a:rPr lang="ko-KR" altLang="en-US" sz="1100" b="1" dirty="0">
                <a:solidFill>
                  <a:srgbClr val="FF0000"/>
                </a:solidFill>
              </a:rPr>
              <a:t>사이트에 </a:t>
            </a:r>
            <a:r>
              <a:rPr lang="ko-KR" altLang="en-US" sz="1100" b="1" dirty="0" err="1">
                <a:solidFill>
                  <a:srgbClr val="FF0000"/>
                </a:solidFill>
              </a:rPr>
              <a:t>업로드된</a:t>
            </a:r>
            <a:r>
              <a:rPr lang="ko-KR" altLang="en-US" sz="1100" b="1" dirty="0">
                <a:solidFill>
                  <a:srgbClr val="FF0000"/>
                </a:solidFill>
              </a:rPr>
              <a:t> 사진 관련 </a:t>
            </a:r>
            <a:r>
              <a:rPr lang="en-US" altLang="ko-KR" sz="1100" b="1" dirty="0">
                <a:solidFill>
                  <a:srgbClr val="FF0000"/>
                </a:solidFill>
              </a:rPr>
              <a:t>tag, title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-&gt;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</a:rPr>
              <a:t>텍스트마이닝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99978-82D5-4519-86DF-F6676EF8D652}"/>
              </a:ext>
            </a:extLst>
          </p:cNvPr>
          <p:cNvSpPr txBox="1"/>
          <p:nvPr/>
        </p:nvSpPr>
        <p:spPr>
          <a:xfrm>
            <a:off x="1693084" y="5333187"/>
            <a:ext cx="322040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Google Vision API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또는 이미지 딥러닝 모델 활용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6F1485-2B6C-4FAA-86C0-223341280EEC}"/>
              </a:ext>
            </a:extLst>
          </p:cNvPr>
          <p:cNvSpPr txBox="1"/>
          <p:nvPr/>
        </p:nvSpPr>
        <p:spPr>
          <a:xfrm>
            <a:off x="2906751" y="5571391"/>
            <a:ext cx="2480802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(inception-v3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외 여러 모델 시도 예정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5D282-0895-4CAB-ACC7-CF9EAAB81FDD}"/>
              </a:ext>
            </a:extLst>
          </p:cNvPr>
          <p:cNvSpPr txBox="1"/>
          <p:nvPr/>
        </p:nvSpPr>
        <p:spPr>
          <a:xfrm>
            <a:off x="9141973" y="2253301"/>
            <a:ext cx="2787371" cy="40267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100" b="1" spc="-60" dirty="0">
                <a:solidFill>
                  <a:srgbClr val="FF0000"/>
                </a:solidFill>
                <a:latin typeface="+mn-ea"/>
              </a:rPr>
              <a:t>“</a:t>
            </a:r>
            <a:r>
              <a:rPr lang="ko-KR" altLang="en-US" sz="1100" b="1" spc="-60" dirty="0">
                <a:solidFill>
                  <a:srgbClr val="FF0000"/>
                </a:solidFill>
                <a:latin typeface="+mn-ea"/>
              </a:rPr>
              <a:t>출현 빈도 기준 상위 </a:t>
            </a:r>
            <a:r>
              <a:rPr lang="en-US" altLang="ko-KR" sz="1100" b="1" spc="-60" dirty="0">
                <a:solidFill>
                  <a:srgbClr val="FF0000"/>
                </a:solidFill>
                <a:latin typeface="+mn-ea"/>
              </a:rPr>
              <a:t>50</a:t>
            </a:r>
            <a:r>
              <a:rPr lang="ko-KR" altLang="en-US" sz="1100" b="1" spc="-60" dirty="0">
                <a:solidFill>
                  <a:srgbClr val="FF0000"/>
                </a:solidFill>
                <a:latin typeface="+mn-ea"/>
              </a:rPr>
              <a:t>개 </a:t>
            </a:r>
            <a:r>
              <a:rPr lang="en-US" altLang="ko-KR" sz="1100" b="1" spc="-60" dirty="0">
                <a:solidFill>
                  <a:srgbClr val="FF0000"/>
                </a:solidFill>
                <a:latin typeface="+mn-ea"/>
              </a:rPr>
              <a:t>tag, title</a:t>
            </a:r>
            <a:r>
              <a:rPr lang="ko-KR" altLang="en-US" sz="1100" b="1" spc="-6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spc="-60" dirty="0">
                <a:solidFill>
                  <a:srgbClr val="FF0000"/>
                </a:solidFill>
                <a:latin typeface="+mn-ea"/>
              </a:rPr>
              <a:t>-&gt; </a:t>
            </a:r>
          </a:p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100" b="1" spc="-60" dirty="0">
                <a:solidFill>
                  <a:srgbClr val="FF0000"/>
                </a:solidFill>
                <a:latin typeface="+mn-ea"/>
              </a:rPr>
              <a:t>토픽 모델링을 통해 </a:t>
            </a:r>
            <a:r>
              <a:rPr lang="en-US" altLang="ko-KR" sz="1100" b="1" spc="-60" dirty="0">
                <a:solidFill>
                  <a:srgbClr val="0070C0"/>
                </a:solidFill>
                <a:latin typeface="+mn-ea"/>
              </a:rPr>
              <a:t>10</a:t>
            </a:r>
            <a:r>
              <a:rPr lang="ko-KR" altLang="en-US" sz="1100" b="1" spc="-60" dirty="0">
                <a:solidFill>
                  <a:srgbClr val="0070C0"/>
                </a:solidFill>
                <a:latin typeface="+mn-ea"/>
              </a:rPr>
              <a:t>개 </a:t>
            </a:r>
            <a:r>
              <a:rPr lang="ko-KR" altLang="en-US" sz="1100" b="1" spc="-60" dirty="0">
                <a:solidFill>
                  <a:srgbClr val="FF0000"/>
                </a:solidFill>
                <a:latin typeface="+mn-ea"/>
              </a:rPr>
              <a:t>최종 카테고리 생성</a:t>
            </a:r>
            <a:r>
              <a:rPr lang="en-US" altLang="ko-KR" sz="1100" b="1" spc="-60" dirty="0">
                <a:solidFill>
                  <a:srgbClr val="FF0000"/>
                </a:solidFill>
                <a:latin typeface="+mn-ea"/>
              </a:rPr>
              <a:t>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3C38C3-A6DB-4DCC-A25A-68B74551FC91}"/>
              </a:ext>
            </a:extLst>
          </p:cNvPr>
          <p:cNvSpPr txBox="1"/>
          <p:nvPr/>
        </p:nvSpPr>
        <p:spPr>
          <a:xfrm>
            <a:off x="5875194" y="2999143"/>
            <a:ext cx="185532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카테고리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42F832-9879-44E9-A2DF-2201EC1B33FB}"/>
              </a:ext>
            </a:extLst>
          </p:cNvPr>
          <p:cNvSpPr txBox="1"/>
          <p:nvPr/>
        </p:nvSpPr>
        <p:spPr>
          <a:xfrm>
            <a:off x="6032391" y="3992023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F30715-99D1-42B6-A121-34784F759B1B}"/>
              </a:ext>
            </a:extLst>
          </p:cNvPr>
          <p:cNvSpPr txBox="1"/>
          <p:nvPr/>
        </p:nvSpPr>
        <p:spPr>
          <a:xfrm>
            <a:off x="6032391" y="3622785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F1766D-9B14-481B-B7B4-33CF6BFD7F73}"/>
              </a:ext>
            </a:extLst>
          </p:cNvPr>
          <p:cNvSpPr txBox="1"/>
          <p:nvPr/>
        </p:nvSpPr>
        <p:spPr>
          <a:xfrm>
            <a:off x="5368080" y="3249220"/>
            <a:ext cx="2538900" cy="1615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</a:t>
            </a:r>
            <a:r>
              <a:rPr lang="en-US" altLang="ko-KR" sz="1050" b="1" spc="-60" dirty="0">
                <a:solidFill>
                  <a:srgbClr val="0070C0"/>
                </a:solidFill>
                <a:latin typeface="+mn-ea"/>
              </a:rPr>
              <a:t>10</a:t>
            </a:r>
            <a:r>
              <a:rPr lang="ko-KR" altLang="en-US" sz="1050" b="1" spc="-60" dirty="0">
                <a:solidFill>
                  <a:srgbClr val="0070C0"/>
                </a:solidFill>
                <a:latin typeface="+mn-ea"/>
              </a:rPr>
              <a:t>개 </a:t>
            </a:r>
            <a:r>
              <a:rPr lang="ko-KR" altLang="en-US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중 </a:t>
            </a: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photo</a:t>
            </a:r>
            <a:r>
              <a:rPr lang="ko-KR" altLang="en-US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해당하는 </a:t>
            </a: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05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F9D059-86EC-47AA-B448-269D8B8ACBCA}"/>
              </a:ext>
            </a:extLst>
          </p:cNvPr>
          <p:cNvSpPr txBox="1"/>
          <p:nvPr/>
        </p:nvSpPr>
        <p:spPr>
          <a:xfrm>
            <a:off x="9766251" y="2897066"/>
            <a:ext cx="2538900" cy="1615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050" b="1" spc="-60" dirty="0">
                <a:latin typeface="+mn-ea"/>
              </a:rPr>
              <a:t>[</a:t>
            </a:r>
            <a:r>
              <a:rPr lang="ko-KR" altLang="en-US" sz="1050" b="1" spc="-60" dirty="0">
                <a:latin typeface="+mn-ea"/>
              </a:rPr>
              <a:t>휴양</a:t>
            </a:r>
            <a:r>
              <a:rPr lang="en-US" altLang="ko-KR" sz="1050" b="1" spc="-60" dirty="0">
                <a:latin typeface="+mn-ea"/>
              </a:rPr>
              <a:t>, </a:t>
            </a:r>
            <a:r>
              <a:rPr lang="ko-KR" altLang="en-US" sz="1050" b="1" spc="-60" dirty="0">
                <a:latin typeface="+mn-ea"/>
              </a:rPr>
              <a:t>레저</a:t>
            </a:r>
            <a:r>
              <a:rPr lang="en-US" altLang="ko-KR" sz="1050" b="1" spc="-60" dirty="0">
                <a:latin typeface="+mn-ea"/>
              </a:rPr>
              <a:t>, </a:t>
            </a:r>
            <a:r>
              <a:rPr lang="ko-KR" altLang="en-US" sz="1050" b="1" spc="-60" dirty="0">
                <a:latin typeface="+mn-ea"/>
              </a:rPr>
              <a:t>쇼핑</a:t>
            </a:r>
            <a:r>
              <a:rPr lang="en-US" altLang="ko-KR" sz="1050" b="1" spc="-60" dirty="0">
                <a:latin typeface="+mn-ea"/>
              </a:rPr>
              <a:t>, </a:t>
            </a:r>
            <a:r>
              <a:rPr lang="ko-KR" altLang="en-US" sz="1050" b="1" spc="-60" dirty="0">
                <a:latin typeface="+mn-ea"/>
              </a:rPr>
              <a:t>교통</a:t>
            </a:r>
            <a:r>
              <a:rPr lang="en-US" altLang="ko-KR" sz="1050" b="1" spc="-60" dirty="0">
                <a:latin typeface="+mn-ea"/>
              </a:rPr>
              <a:t>, </a:t>
            </a:r>
            <a:r>
              <a:rPr lang="ko-KR" altLang="en-US" sz="1050" b="1" spc="-60" dirty="0">
                <a:latin typeface="+mn-ea"/>
              </a:rPr>
              <a:t>역사</a:t>
            </a:r>
            <a:r>
              <a:rPr lang="en-US" altLang="ko-KR" sz="1050" b="1" spc="-60" dirty="0">
                <a:latin typeface="+mn-ea"/>
              </a:rPr>
              <a:t>, etc.]</a:t>
            </a:r>
            <a:endParaRPr lang="ko-KR" altLang="en-US" sz="1050" b="1" spc="-60" dirty="0">
              <a:latin typeface="+mn-ea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11AD30E-744A-48A1-81A6-33CE60996ED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535658" y="2655975"/>
            <a:ext cx="1" cy="20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65D59A-D76B-4BC3-BB1A-6C6936F23E5E}"/>
              </a:ext>
            </a:extLst>
          </p:cNvPr>
          <p:cNvCxnSpPr/>
          <p:nvPr/>
        </p:nvCxnSpPr>
        <p:spPr>
          <a:xfrm>
            <a:off x="3352800" y="5853953"/>
            <a:ext cx="0" cy="21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AA2573-86D1-41F5-9294-15090EF2CE5B}"/>
              </a:ext>
            </a:extLst>
          </p:cNvPr>
          <p:cNvSpPr txBox="1"/>
          <p:nvPr/>
        </p:nvSpPr>
        <p:spPr>
          <a:xfrm>
            <a:off x="2112399" y="6198871"/>
            <a:ext cx="2480802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Input photo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대한 </a:t>
            </a:r>
            <a:r>
              <a:rPr lang="en-US" altLang="ko-KR" sz="1200" b="1" spc="-60" dirty="0">
                <a:solidFill>
                  <a:srgbClr val="00B050"/>
                </a:solidFill>
                <a:latin typeface="+mn-ea"/>
              </a:rPr>
              <a:t>keyword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8280EE-614A-4F08-87AE-D325957A951A}"/>
              </a:ext>
            </a:extLst>
          </p:cNvPr>
          <p:cNvSpPr txBox="1"/>
          <p:nvPr/>
        </p:nvSpPr>
        <p:spPr>
          <a:xfrm>
            <a:off x="5134730" y="6198871"/>
            <a:ext cx="3005600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Keyword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</a:t>
            </a:r>
            <a:r>
              <a:rPr lang="ko-KR" altLang="en-US" sz="1200" b="1" spc="-60" dirty="0">
                <a:solidFill>
                  <a:srgbClr val="00B050"/>
                </a:solidFill>
                <a:latin typeface="+mn-ea"/>
              </a:rPr>
              <a:t>유사도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가 높은 카테고리 </a:t>
            </a: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 제시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46CE6-2575-4F9A-A9AF-0BF0CD108C23}"/>
              </a:ext>
            </a:extLst>
          </p:cNvPr>
          <p:cNvCxnSpPr>
            <a:stCxn id="24" idx="3"/>
          </p:cNvCxnSpPr>
          <p:nvPr/>
        </p:nvCxnSpPr>
        <p:spPr>
          <a:xfrm>
            <a:off x="4593201" y="6291204"/>
            <a:ext cx="435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846EFA-3EEC-44AB-8FC4-69D5395CBC24}"/>
              </a:ext>
            </a:extLst>
          </p:cNvPr>
          <p:cNvSpPr txBox="1"/>
          <p:nvPr/>
        </p:nvSpPr>
        <p:spPr>
          <a:xfrm>
            <a:off x="5601430" y="6429028"/>
            <a:ext cx="2538900" cy="161583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텍스트 유사도 분석 방법</a:t>
            </a:r>
            <a:r>
              <a:rPr lang="en-US" altLang="ko-KR" sz="105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endParaRPr lang="ko-KR" altLang="en-US" sz="105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5C7090-FB16-43BC-9473-9CC328AA1122}"/>
              </a:ext>
            </a:extLst>
          </p:cNvPr>
          <p:cNvCxnSpPr/>
          <p:nvPr/>
        </p:nvCxnSpPr>
        <p:spPr>
          <a:xfrm flipV="1">
            <a:off x="6409765" y="4706471"/>
            <a:ext cx="0" cy="136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98E5E9-7192-43C4-8E52-3233E8C1E936}"/>
              </a:ext>
            </a:extLst>
          </p:cNvPr>
          <p:cNvSpPr txBox="1"/>
          <p:nvPr/>
        </p:nvSpPr>
        <p:spPr>
          <a:xfrm>
            <a:off x="2409609" y="6437075"/>
            <a:ext cx="2112399" cy="3693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8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Keyword </a:t>
            </a:r>
            <a:r>
              <a:rPr lang="ko-KR" altLang="en-US" sz="8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추출 형태</a:t>
            </a:r>
            <a:r>
              <a:rPr lang="en-US" altLang="ko-KR" sz="8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[{'Town': 0.94, 'Human settlement': 0.87, 'Tourism': 0.87, 'Coast': 0.87, 'City': 0.83, 'Sky': 0.82}] </a:t>
            </a:r>
            <a:endParaRPr lang="ko-KR" altLang="en-US" sz="8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275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45C10-6343-46D9-9E90-E5D06D449F50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챗봇을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통해 사진 받기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10249FF-4889-43CB-A944-34230EC6B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7" y="2050632"/>
            <a:ext cx="6295431" cy="4049543"/>
          </a:xfrm>
          <a:prstGeom prst="rect">
            <a:avLst/>
          </a:prstGeom>
        </p:spPr>
      </p:pic>
      <p:sp>
        <p:nvSpPr>
          <p:cNvPr id="26" name="모서리가 둥근 직사각형 3">
            <a:extLst>
              <a:ext uri="{FF2B5EF4-FFF2-40B4-BE49-F238E27FC236}">
                <a16:creationId xmlns:a16="http://schemas.microsoft.com/office/drawing/2014/main" id="{025ED6AA-6125-4554-ACC1-98B6052EEC05}"/>
              </a:ext>
            </a:extLst>
          </p:cNvPr>
          <p:cNvSpPr/>
          <p:nvPr/>
        </p:nvSpPr>
        <p:spPr>
          <a:xfrm>
            <a:off x="1691014" y="2674068"/>
            <a:ext cx="2943616" cy="4950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안녕하세요</a:t>
            </a:r>
          </a:p>
        </p:txBody>
      </p:sp>
      <p:sp>
        <p:nvSpPr>
          <p:cNvPr id="27" name="모서리가 둥근 직사각형 32">
            <a:extLst>
              <a:ext uri="{FF2B5EF4-FFF2-40B4-BE49-F238E27FC236}">
                <a16:creationId xmlns:a16="http://schemas.microsoft.com/office/drawing/2014/main" id="{97FE2C8D-77F8-48D1-9DE9-23E0666543E9}"/>
              </a:ext>
            </a:extLst>
          </p:cNvPr>
          <p:cNvSpPr/>
          <p:nvPr/>
        </p:nvSpPr>
        <p:spPr>
          <a:xfrm>
            <a:off x="1691014" y="491831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휴양</a:t>
            </a:r>
            <a:r>
              <a: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레저</a:t>
            </a:r>
            <a:r>
              <a: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쇼핑을 좋아하시는 군요</a:t>
            </a:r>
            <a:r>
              <a:rPr lang="en-US" altLang="ko-KR" sz="1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2" name="모서리가 둥근 직사각형 11">
            <a:extLst>
              <a:ext uri="{FF2B5EF4-FFF2-40B4-BE49-F238E27FC236}">
                <a16:creationId xmlns:a16="http://schemas.microsoft.com/office/drawing/2014/main" id="{F554E67A-AE3A-4214-B742-C8160052068B}"/>
              </a:ext>
            </a:extLst>
          </p:cNvPr>
          <p:cNvSpPr/>
          <p:nvPr/>
        </p:nvSpPr>
        <p:spPr>
          <a:xfrm>
            <a:off x="1691014" y="5509244"/>
            <a:ext cx="2943616" cy="5430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원하는 관광 카테고리를 선택해주시기 바랍니다</a:t>
            </a:r>
            <a:r>
              <a:rPr lang="en-US" altLang="ko-KR" sz="11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443B1E-831E-422E-95EB-5735B33B5E79}"/>
              </a:ext>
            </a:extLst>
          </p:cNvPr>
          <p:cNvSpPr/>
          <p:nvPr/>
        </p:nvSpPr>
        <p:spPr>
          <a:xfrm>
            <a:off x="2903779" y="3455510"/>
            <a:ext cx="3057749" cy="104477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23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45C10-6343-46D9-9E90-E5D06D449F50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latin typeface="+mn-ea"/>
              </a:rPr>
              <a:t>지도 띄우기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686AB-C612-4C20-8FC5-CB7D145521BE}"/>
              </a:ext>
            </a:extLst>
          </p:cNvPr>
          <p:cNvSpPr txBox="1"/>
          <p:nvPr/>
        </p:nvSpPr>
        <p:spPr>
          <a:xfrm>
            <a:off x="1303788" y="2365899"/>
            <a:ext cx="2096363" cy="307777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20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&lt;Input photo&gt;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649843-17F9-49D6-88ED-4F164C03C2AE}"/>
              </a:ext>
            </a:extLst>
          </p:cNvPr>
          <p:cNvSpPr txBox="1"/>
          <p:nvPr/>
        </p:nvSpPr>
        <p:spPr>
          <a:xfrm>
            <a:off x="1303789" y="2737384"/>
            <a:ext cx="3436647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285750" indent="-285750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자신이 가고 싶은 취향의 여행지 사진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3F8AE2-89A3-4B62-8D42-27BD04D2F487}"/>
              </a:ext>
            </a:extLst>
          </p:cNvPr>
          <p:cNvSpPr/>
          <p:nvPr/>
        </p:nvSpPr>
        <p:spPr>
          <a:xfrm>
            <a:off x="1303788" y="3177430"/>
            <a:ext cx="3312368" cy="26642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C0E237-C14A-49AB-B072-25ECD8C5BFCC}"/>
              </a:ext>
            </a:extLst>
          </p:cNvPr>
          <p:cNvSpPr txBox="1"/>
          <p:nvPr/>
        </p:nvSpPr>
        <p:spPr>
          <a:xfrm>
            <a:off x="5066788" y="3582078"/>
            <a:ext cx="185532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관광 카테고리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[3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]</a:t>
            </a:r>
            <a:endParaRPr lang="ko-KR" altLang="en-US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C9AA90-F6E5-401F-A1FF-149FDFD47509}"/>
              </a:ext>
            </a:extLst>
          </p:cNvPr>
          <p:cNvSpPr txBox="1"/>
          <p:nvPr/>
        </p:nvSpPr>
        <p:spPr>
          <a:xfrm>
            <a:off x="5066788" y="4395499"/>
            <a:ext cx="1257118" cy="52578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09B62-5BEE-4742-848D-29C3BACE71F2}"/>
              </a:ext>
            </a:extLst>
          </p:cNvPr>
          <p:cNvSpPr txBox="1"/>
          <p:nvPr/>
        </p:nvSpPr>
        <p:spPr>
          <a:xfrm>
            <a:off x="5066788" y="4026261"/>
            <a:ext cx="605139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accent2"/>
                </a:solidFill>
                <a:latin typeface="+mn-ea"/>
              </a:rPr>
              <a:t>휴양</a:t>
            </a:r>
            <a:endParaRPr lang="en-US" altLang="ko-KR" sz="1500" b="1" spc="-60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F25F371-F3CC-4EFC-A825-A03575B20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309" y="2968216"/>
            <a:ext cx="3547116" cy="299937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CD41ACF-380C-4BD5-9EEE-11A45232E3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38" y="4343956"/>
            <a:ext cx="204440" cy="3312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0A2AB-D2DE-442F-B50A-251204BAAD04}"/>
              </a:ext>
            </a:extLst>
          </p:cNvPr>
          <p:cNvSpPr txBox="1"/>
          <p:nvPr/>
        </p:nvSpPr>
        <p:spPr>
          <a:xfrm>
            <a:off x="9210467" y="4159290"/>
            <a:ext cx="832532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ko-KR" altLang="en-US" sz="1200" b="1" spc="-60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포지타노</a:t>
            </a:r>
            <a:endParaRPr lang="ko-KR" altLang="en-US" sz="1200" b="1" spc="-6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B9EA1F5-B934-46E8-BEB2-882EDEBE42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89" y="3299776"/>
            <a:ext cx="204440" cy="3312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F974EA0-8CF3-4811-9936-A0D9DB43DF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48" y="3416456"/>
            <a:ext cx="204440" cy="33124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F913399-36BA-41A2-A8AB-D35A592B28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479" y="2986652"/>
            <a:ext cx="204440" cy="33124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EEFA4414-76DB-4175-A27C-B909B92AA3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26" y="3523253"/>
            <a:ext cx="204440" cy="3312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987E34F-E0EB-4A6D-9966-1BA2DA21E2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84" y="3011808"/>
            <a:ext cx="204440" cy="33124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FD8FAA-0020-4188-96E4-10CF6899DD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27" y="4108124"/>
            <a:ext cx="204440" cy="3312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F9051C4-A50A-4FD7-972D-4F87517C9097}"/>
              </a:ext>
            </a:extLst>
          </p:cNvPr>
          <p:cNvSpPr txBox="1"/>
          <p:nvPr/>
        </p:nvSpPr>
        <p:spPr>
          <a:xfrm>
            <a:off x="8442002" y="2676138"/>
            <a:ext cx="122383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List 3</a:t>
            </a:r>
            <a:r>
              <a:rPr lang="ko-KR" altLang="en-US" sz="12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중에서</a:t>
            </a:r>
            <a:endParaRPr lang="en-US" altLang="ko-KR" sz="12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0C034A-A01F-4C01-AEC9-D9C48751E037}"/>
              </a:ext>
            </a:extLst>
          </p:cNvPr>
          <p:cNvSpPr txBox="1"/>
          <p:nvPr/>
        </p:nvSpPr>
        <p:spPr>
          <a:xfrm>
            <a:off x="7294167" y="6152252"/>
            <a:ext cx="4180141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▶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 시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새 화면에서 정보 출력</a:t>
            </a:r>
          </a:p>
        </p:txBody>
      </p:sp>
    </p:spTree>
    <p:extLst>
      <p:ext uri="{BB962C8B-B14F-4D97-AF65-F5344CB8AC3E}">
        <p14:creationId xmlns:p14="http://schemas.microsoft.com/office/powerpoint/2010/main" val="413213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rgbClr val="005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701" y="189521"/>
            <a:ext cx="893661" cy="865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9468" y="34672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제목 5">
            <a:extLst>
              <a:ext uri="{FF2B5EF4-FFF2-40B4-BE49-F238E27FC236}">
                <a16:creationId xmlns:a16="http://schemas.microsoft.com/office/drawing/2014/main" id="{881C1401-5984-4E12-AA51-343F67216EE9}"/>
              </a:ext>
            </a:extLst>
          </p:cNvPr>
          <p:cNvSpPr txBox="1">
            <a:spLocks/>
          </p:cNvSpPr>
          <p:nvPr/>
        </p:nvSpPr>
        <p:spPr>
          <a:xfrm>
            <a:off x="548104" y="474463"/>
            <a:ext cx="4711352" cy="30777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PART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 I </a:t>
            </a:r>
            <a:r>
              <a:rPr lang="ko-KR" altLang="en-US" sz="2000" b="1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여행지 추천 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72A61-478C-470F-9133-0CA9C7DF8452}"/>
              </a:ext>
            </a:extLst>
          </p:cNvPr>
          <p:cNvSpPr txBox="1"/>
          <p:nvPr/>
        </p:nvSpPr>
        <p:spPr>
          <a:xfrm>
            <a:off x="709468" y="1672306"/>
            <a:ext cx="4388625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&lt;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웹 서비스 구현 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latin typeface="+mn-ea"/>
              </a:rPr>
              <a:t>자세한 정보 띄우기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&gt;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1F7426-820C-4BEF-81C5-79C43AF7E905}"/>
              </a:ext>
            </a:extLst>
          </p:cNvPr>
          <p:cNvGrpSpPr/>
          <p:nvPr/>
        </p:nvGrpSpPr>
        <p:grpSpPr>
          <a:xfrm>
            <a:off x="1981038" y="2415274"/>
            <a:ext cx="2441316" cy="2364684"/>
            <a:chOff x="5292080" y="1988841"/>
            <a:chExt cx="3312368" cy="316978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C8CA11-D866-478F-BA45-56E14583538A}"/>
                </a:ext>
              </a:extLst>
            </p:cNvPr>
            <p:cNvSpPr/>
            <p:nvPr/>
          </p:nvSpPr>
          <p:spPr>
            <a:xfrm>
              <a:off x="5292080" y="1988841"/>
              <a:ext cx="3312368" cy="266429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rgbClr val="1E508D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B94CA4-EA56-4301-BAAF-528AA056C42C}"/>
                </a:ext>
              </a:extLst>
            </p:cNvPr>
            <p:cNvSpPr txBox="1"/>
            <p:nvPr/>
          </p:nvSpPr>
          <p:spPr>
            <a:xfrm>
              <a:off x="6403021" y="4849203"/>
              <a:ext cx="1090485" cy="309422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squar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500" b="1" spc="-60" dirty="0" err="1">
                  <a:solidFill>
                    <a:srgbClr val="002060"/>
                  </a:solidFill>
                  <a:latin typeface="+mn-ea"/>
                </a:rPr>
                <a:t>포지타노</a:t>
              </a:r>
              <a:endParaRPr lang="en-US" altLang="ko-KR" sz="1500" b="1" spc="-60" dirty="0">
                <a:solidFill>
                  <a:srgbClr val="002060"/>
                </a:solidFill>
                <a:latin typeface="+mn-ea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01A2BD-C2AD-44BF-A584-A4F7979E9D12}"/>
              </a:ext>
            </a:extLst>
          </p:cNvPr>
          <p:cNvSpPr txBox="1"/>
          <p:nvPr/>
        </p:nvSpPr>
        <p:spPr>
          <a:xfrm>
            <a:off x="2024482" y="5587050"/>
            <a:ext cx="3074278" cy="111569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키워드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휴양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레저</a:t>
            </a:r>
            <a:endParaRPr lang="en-US" altLang="ko-KR" sz="1500" b="1" spc="-6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코스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해안 산책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스피드 보트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레스토랑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OO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식당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95478F-E1B4-41E2-9243-05B1369F848D}"/>
              </a:ext>
            </a:extLst>
          </p:cNvPr>
          <p:cNvSpPr txBox="1"/>
          <p:nvPr/>
        </p:nvSpPr>
        <p:spPr>
          <a:xfrm>
            <a:off x="2024482" y="5209952"/>
            <a:ext cx="2923966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latin typeface="+mn-ea"/>
              </a:rPr>
              <a:t>1) </a:t>
            </a:r>
            <a:r>
              <a:rPr lang="ko-KR" altLang="en-US" sz="1500" b="1" spc="-60" dirty="0" err="1">
                <a:latin typeface="+mn-ea"/>
              </a:rPr>
              <a:t>포지타노에</a:t>
            </a:r>
            <a:r>
              <a:rPr lang="ko-KR" altLang="en-US" sz="1500" b="1" spc="-60" dirty="0">
                <a:latin typeface="+mn-ea"/>
              </a:rPr>
              <a:t> 대한 정보 제시</a:t>
            </a:r>
            <a:endParaRPr lang="en-US" altLang="ko-KR" sz="1500" b="1" spc="-60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EFE7F-176F-44EC-89CF-EC3A22609399}"/>
              </a:ext>
            </a:extLst>
          </p:cNvPr>
          <p:cNvSpPr/>
          <p:nvPr/>
        </p:nvSpPr>
        <p:spPr>
          <a:xfrm>
            <a:off x="7256383" y="2415274"/>
            <a:ext cx="2436962" cy="198758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>
            <a:solidFill>
              <a:srgbClr val="1E508D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 latinLnBrk="0"/>
            <a:endParaRPr lang="ko-KR" altLang="en-US" sz="1400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66DF4-1850-47A3-A1C0-8D09AAA95C8F}"/>
              </a:ext>
            </a:extLst>
          </p:cNvPr>
          <p:cNvSpPr txBox="1"/>
          <p:nvPr/>
        </p:nvSpPr>
        <p:spPr>
          <a:xfrm>
            <a:off x="7256383" y="5548138"/>
            <a:ext cx="3440655" cy="111569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키워드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레저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쇼핑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코스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해안가 </a:t>
            </a:r>
            <a:r>
              <a:rPr lang="ko-KR" altLang="en-US" sz="1500" b="1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트래킹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기념품 쇼핑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추천 레스토랑</a:t>
            </a:r>
            <a:r>
              <a:rPr lang="en-US" altLang="ko-KR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XX </a:t>
            </a:r>
            <a:r>
              <a:rPr lang="ko-KR" altLang="en-US" sz="1500" b="1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식당</a:t>
            </a: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975" indent="-180975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</a:pPr>
            <a:endParaRPr lang="en-US" altLang="ko-KR" sz="1500" b="1" spc="-6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5E64C0-54C4-4586-8ABB-097C4D644310}"/>
              </a:ext>
            </a:extLst>
          </p:cNvPr>
          <p:cNvSpPr txBox="1"/>
          <p:nvPr/>
        </p:nvSpPr>
        <p:spPr>
          <a:xfrm>
            <a:off x="6208095" y="5209952"/>
            <a:ext cx="3440654" cy="230832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 defTabSz="975022" latinLnBrk="0"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SzPct val="60000"/>
            </a:pPr>
            <a:r>
              <a:rPr lang="en-US" altLang="ko-KR" sz="1500" b="1" spc="-60" dirty="0">
                <a:latin typeface="+mn-ea"/>
              </a:rPr>
              <a:t>2) </a:t>
            </a:r>
            <a:r>
              <a:rPr lang="ko-KR" altLang="en-US" sz="1500" b="1" spc="-60" dirty="0">
                <a:latin typeface="+mn-ea"/>
              </a:rPr>
              <a:t>타 도시 추천</a:t>
            </a:r>
            <a:endParaRPr lang="en-US" altLang="ko-KR" sz="1500" b="1" spc="-6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0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610</Words>
  <Application>Microsoft Office PowerPoint</Application>
  <PresentationFormat>와이드스크린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Microsoft GothicNeo</vt:lpstr>
      <vt:lpstr>나눔고딕</vt:lpstr>
      <vt:lpstr>나눔고딕 ExtraBold</vt:lpstr>
      <vt:lpstr>맑은 고딕</vt:lpstr>
      <vt:lpstr>휴먼모음T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외솔</dc:creator>
  <cp:lastModifiedBy>김 외솔</cp:lastModifiedBy>
  <cp:revision>64</cp:revision>
  <dcterms:created xsi:type="dcterms:W3CDTF">2020-03-27T14:45:44Z</dcterms:created>
  <dcterms:modified xsi:type="dcterms:W3CDTF">2020-03-28T03:07:29Z</dcterms:modified>
</cp:coreProperties>
</file>