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2"/>
    <p:sldId id="274" r:id="rId3"/>
    <p:sldId id="258" r:id="rId4"/>
    <p:sldId id="275" r:id="rId5"/>
    <p:sldId id="272" r:id="rId6"/>
    <p:sldId id="273" r:id="rId7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ADA"/>
    <a:srgbClr val="42427A"/>
    <a:srgbClr val="E1365E"/>
    <a:srgbClr val="F6A708"/>
    <a:srgbClr val="2FCAD1"/>
    <a:srgbClr val="99336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02" autoAdjust="0"/>
    <p:restoredTop sz="98287" autoAdjust="0"/>
  </p:normalViewPr>
  <p:slideViewPr>
    <p:cSldViewPr>
      <p:cViewPr varScale="1">
        <p:scale>
          <a:sx n="103" d="100"/>
          <a:sy n="103" d="100"/>
        </p:scale>
        <p:origin x="522" y="108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5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1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0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2924" y="1628800"/>
            <a:ext cx="5645419" cy="2124741"/>
            <a:chOff x="3755624" y="1664523"/>
            <a:chExt cx="5735596" cy="1931582"/>
          </a:xfrm>
        </p:grpSpPr>
        <p:sp>
          <p:nvSpPr>
            <p:cNvPr id="6" name="직사각형 5"/>
            <p:cNvSpPr/>
            <p:nvPr/>
          </p:nvSpPr>
          <p:spPr>
            <a:xfrm>
              <a:off x="3759864" y="1664523"/>
              <a:ext cx="5653958" cy="2488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Industrial </a:t>
              </a: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4.0 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8784" y="2005039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4</a:t>
              </a: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차 </a:t>
              </a: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산업혁명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55624" y="3596105"/>
              <a:ext cx="5662437" cy="0"/>
            </a:xfrm>
            <a:custGeom>
              <a:avLst/>
              <a:gdLst>
                <a:gd name="connsiteX0" fmla="*/ 0 w 4218317"/>
                <a:gd name="connsiteY0" fmla="*/ 0 h 0"/>
                <a:gd name="connsiteX1" fmla="*/ 4218317 w 4218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8317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4153" y="2706845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선도인력 양성훈련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252" y="4093412"/>
            <a:ext cx="9001000" cy="1138773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latin typeface="+mj-ea"/>
                <a:ea typeface="+mj-ea"/>
              </a:rPr>
              <a:t>서비스 산업 데이터를 활용한 </a:t>
            </a:r>
            <a:r>
              <a:rPr lang="ko-KR" altLang="en-US" sz="2800" b="1" spc="-150" dirty="0" err="1" smtClean="0">
                <a:latin typeface="+mj-ea"/>
                <a:ea typeface="+mj-ea"/>
              </a:rPr>
              <a:t>머신러닝</a:t>
            </a:r>
            <a:r>
              <a:rPr lang="ko-KR" altLang="en-US" sz="2800" b="1" spc="-150" dirty="0" smtClean="0">
                <a:latin typeface="+mj-ea"/>
                <a:ea typeface="+mj-ea"/>
              </a:rPr>
              <a:t> 분석</a:t>
            </a:r>
            <a:r>
              <a:rPr lang="en-US" altLang="ko-KR" sz="2800" b="1" spc="-150" dirty="0" smtClean="0">
                <a:latin typeface="+mj-ea"/>
                <a:ea typeface="+mj-ea"/>
              </a:rPr>
              <a:t>(A)</a:t>
            </a:r>
          </a:p>
          <a:p>
            <a:pPr algn="ctr"/>
            <a:r>
              <a:rPr lang="ko-KR" altLang="en-US" sz="4000" b="1" spc="-150" dirty="0" err="1" smtClean="0">
                <a:latin typeface="+mj-ea"/>
                <a:ea typeface="+mj-ea"/>
              </a:rPr>
              <a:t>파이널</a:t>
            </a:r>
            <a:r>
              <a:rPr lang="ko-KR" altLang="en-US" sz="4000" b="1" spc="-150" dirty="0" smtClean="0">
                <a:latin typeface="+mj-ea"/>
                <a:ea typeface="+mj-ea"/>
              </a:rPr>
              <a:t> 프로젝트 안내서</a:t>
            </a:r>
            <a:endParaRPr lang="ko-KR" altLang="en-US" sz="4000" b="1" spc="-150" dirty="0">
              <a:latin typeface="+mj-ea"/>
              <a:ea typeface="+mj-ea"/>
            </a:endParaRPr>
          </a:p>
        </p:txBody>
      </p:sp>
      <p:pic>
        <p:nvPicPr>
          <p:cNvPr id="1029" name="Picture 5" descr="\\26.2.121.50\online\#New_집합교육1그룹\08.정부지원\☆ 4차산업혁명선도인력양성사업\＃4차 운영\[공통] 4차 로고\[로고]_4차산업_텍스트_가로타입_v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317258"/>
            <a:ext cx="1663159" cy="59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95536" y="319725"/>
            <a:ext cx="181356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4663456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파이널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소개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0846" y="980728"/>
            <a:ext cx="8551634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프로젝트기반 훈련의 정의</a:t>
            </a:r>
            <a:endParaRPr lang="en-US" altLang="ko-KR" sz="1400" b="1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- 4</a:t>
            </a:r>
            <a:r>
              <a:rPr lang="ko-KR" altLang="en-US" sz="1200" b="1" spc="-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차산업혁명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선도인력양성 교육은 프로젝트 기반 훈련으로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핵심 분야에 대한 기본 기술을 습득하고</a:t>
            </a:r>
            <a:endParaRPr lang="en-US" altLang="ko-KR" sz="12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defTabSz="108000">
              <a:lnSpc>
                <a:spcPct val="150000"/>
              </a:lnSpc>
            </a:pP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훈련의 마지막 단계에서 현장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심의 프로젝트를 수행합니다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</a:t>
            </a:r>
            <a:r>
              <a:rPr lang="ko-KR" altLang="en-US" sz="1200" b="1" spc="-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멘토링을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병행하여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현업 수준의 </a:t>
            </a:r>
            <a:endParaRPr lang="en-US" altLang="ko-KR" sz="12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defTabSz="108000">
              <a:lnSpc>
                <a:spcPct val="150000"/>
              </a:lnSpc>
            </a:pP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결과물을 도출하며 실제 업무와 유사한 성격의 프로젝트를 통해 이론지식을 문제 해결에 적용합니다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7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프로젝트기반 훈련의 목적</a:t>
            </a:r>
            <a:endParaRPr lang="en-US" altLang="ko-KR" sz="1400" b="1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 및 과제를 기획하고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교육생 주도하에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및 산출물을 만들어가는 과업을 수행하면서</a:t>
            </a:r>
            <a:endParaRPr lang="en-US" altLang="ko-KR" sz="1200" b="1" spc="-50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자주적 과업 수행능력을 배양하고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종합적 실무 적용 능력을 강화합니다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lvl="0" defTabSz="108000">
              <a:lnSpc>
                <a:spcPct val="150000"/>
              </a:lnSpc>
            </a:pPr>
            <a:endParaRPr lang="en-US" altLang="ko-KR" sz="8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 구성은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다양한 세부기술을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구현할 수 있도록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초반 </a:t>
            </a:r>
            <a:r>
              <a:rPr lang="ko-KR" altLang="en-US" sz="1200" b="1" spc="-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멘토링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강사와의 면담을 통해 적절히 구성합니다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 구성에 어려움이 있다면 강사와 매니저를 통하여 문의 바랍니다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endParaRPr lang="en-US" altLang="ko-KR" sz="8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우수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파이널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선발 및 발표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 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-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준비한 프로젝트는 반 별로 발표하고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강사 및 심사위원들의 평가를 통해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반별 우수 프로젝트를 선정합니다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   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각 반별 우수 프로젝트로 선정된 한 팀은 프로젝트 우수상을 수상합니다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.</a:t>
            </a:r>
            <a:endParaRPr lang="en-US" altLang="ko-KR" sz="12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</a:rPr>
              <a:t>프로젝트 경진대회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 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- </a:t>
            </a:r>
            <a:r>
              <a:rPr lang="ko-KR" altLang="en-US" sz="12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수료식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전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우수 프로젝트로 선정된 팀은 전체 반이 다 모인 공간에서 반 대표로 프로젝트 발표 및 시연을 진행합니다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.</a:t>
            </a:r>
            <a:endParaRPr lang="en-US" altLang="ko-KR" sz="12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67541"/>
              </p:ext>
            </p:extLst>
          </p:nvPr>
        </p:nvGraphicFramePr>
        <p:xfrm>
          <a:off x="272643" y="1023859"/>
          <a:ext cx="8547828" cy="4722378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{17292A2E-F333-43FB-9621-5CBBE7FDCDCB}</a:tableStyleId>
              </a:tblPr>
              <a:tblGrid>
                <a:gridCol w="9149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6184"/>
                <a:gridCol w="1368151"/>
              </a:tblGrid>
              <a:tr h="356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진행 주체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3/25(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3/28(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프로젝트 기획</a:t>
                      </a:r>
                      <a:endParaRPr lang="ko-KR" altLang="en-US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6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3/25(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3/27(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파이널</a:t>
                      </a:r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프로젝트 주제 논의 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구정은 강사님</a:t>
                      </a:r>
                      <a:endParaRPr lang="ko-KR" altLang="en-US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5841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3/28(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050" b="1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멘토링</a:t>
                      </a:r>
                      <a:r>
                        <a:rPr lang="ko-KR" altLang="en-US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</a:t>
                      </a:r>
                      <a:endParaRPr lang="ko-KR" altLang="en-US" sz="105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프로젝트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주제 검토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en-US" altLang="ko-KR" sz="11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WBS</a:t>
                      </a:r>
                      <a:endParaRPr lang="ko-KR" altLang="en-US" sz="11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이정숙 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en-US" altLang="ko-KR" sz="12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서봉국 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en-US" altLang="ko-KR" sz="12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김원배 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ko-KR" altLang="en-US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5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WBS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작성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  <a:endParaRPr lang="en-US" altLang="ko-KR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00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수행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3/30(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 ~ 4/27(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수행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3/30(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4/3(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설계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주간일지 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매주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dirty="0" smtClean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구정은 강사님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4/4(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050" b="1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멘토링</a:t>
                      </a:r>
                      <a:r>
                        <a:rPr lang="ko-KR" altLang="en-US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</a:t>
                      </a:r>
                      <a:endParaRPr lang="ko-KR" altLang="en-US" sz="105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프로젝트 진척 현황 확인 및 피드백</a:t>
                      </a:r>
                      <a:endParaRPr lang="en-US" altLang="ko-KR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이정숙 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en-US" altLang="ko-KR" sz="12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김원배 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ko-KR" altLang="en-US" sz="12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4/6(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4/10(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구현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주간일지 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매주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dirty="0" smtClean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구정은 강사님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2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4/11(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spc="-100" baseline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50" b="1" kern="1200" spc="-100" baseline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멘토링 </a:t>
                      </a:r>
                      <a:r>
                        <a:rPr lang="en-US" altLang="ko-KR" sz="1050" b="1" kern="1200" spc="-100" baseline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</a:t>
                      </a:r>
                      <a:endParaRPr lang="ko-KR" altLang="en-US" sz="105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프로젝트 진척 현황 확인 및 피드백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이정숙 </a:t>
                      </a:r>
                      <a:r>
                        <a:rPr lang="ko-KR" altLang="en-US" sz="11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en-US" altLang="ko-KR" sz="11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서봉국 </a:t>
                      </a:r>
                      <a:r>
                        <a:rPr lang="ko-KR" altLang="en-US" sz="11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ko-KR" altLang="en-US" sz="11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2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중간 보고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4/13(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4/27(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구현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테스트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주간일지 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매주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dirty="0" smtClean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구정은 강사님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4/27(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4/28(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완료 및 결과 보고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6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6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삼성긴고딕OTF Bold" pitchFamily="34" charset="-127"/>
                        <a:ea typeface="삼성긴고딕OTF Bold" pitchFamily="34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4/27(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4/28(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시연 및 발표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결과 보고서 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구정은 강사님</a:t>
                      </a:r>
                      <a:endParaRPr lang="en-US" altLang="ko-KR" sz="12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이정숙 </a:t>
                      </a:r>
                      <a:r>
                        <a:rPr lang="ko-KR" altLang="en-US" sz="1200" b="1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멘토님</a:t>
                      </a:r>
                      <a:endParaRPr lang="en-US" altLang="ko-KR" sz="12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6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6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삼성긴고딕OTF Bold" pitchFamily="34" charset="-127"/>
                        <a:ea typeface="삼성긴고딕OTF Bold" pitchFamily="34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4/28(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시상</a:t>
                      </a:r>
                      <a:r>
                        <a:rPr lang="en-US" altLang="ko-KR" sz="1200" b="0" kern="1200" spc="-100" baseline="700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**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수료증 수여</a:t>
                      </a:r>
                      <a:endParaRPr lang="ko-KR" altLang="en-US" sz="1200" b="0" kern="1200" spc="-100" baseline="300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7897" y="5799705"/>
            <a:ext cx="4650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spc="-100" baseline="300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*</a:t>
            </a:r>
            <a:r>
              <a:rPr lang="en-US" altLang="ko-KR" sz="1200" spc="-100" baseline="300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 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산출물 기한 내 담당 매니저 메일로 제출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(ys519.lee@multicampus.com)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spc="-100" baseline="300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en-US" altLang="ko-KR" sz="9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개인부문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교육기간전체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최우수상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우수상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/Best Attitude  </a:t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팀부문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파이널프로젝트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우수상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4663456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파이널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주제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31672" y="1227847"/>
          <a:ext cx="8660808" cy="4860032"/>
        </p:xfrm>
        <a:graphic>
          <a:graphicData uri="http://schemas.openxmlformats.org/drawingml/2006/table">
            <a:tbl>
              <a:tblPr/>
              <a:tblGrid>
                <a:gridCol w="379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2248"/>
                <a:gridCol w="2448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7607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14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4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</a:t>
                      </a:r>
                      <a:endParaRPr lang="en-US" altLang="ko-KR" sz="14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4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주제 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4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lang="en-US" altLang="ko-KR" sz="14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4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목표</a:t>
                      </a:r>
                      <a:endParaRPr lang="ko-KR" altLang="en-US" sz="14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상세 내용</a:t>
                      </a:r>
                      <a:endParaRPr lang="en-US" altLang="ko-KR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 기술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 장비 등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72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400" b="1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내가 사고 싶은 옷을 자동으로 </a:t>
                      </a:r>
                      <a:r>
                        <a:rPr lang="en-US" altLang="ko-KR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찾아주는 </a:t>
                      </a:r>
                      <a:r>
                        <a:rPr lang="en-US" altLang="ko-KR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탐색 시스템 구현</a:t>
                      </a:r>
                      <a:endParaRPr lang="en-US" altLang="ko-KR" sz="10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이미지 인식과 유사성을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기반으로 의류 추천 및 어울리는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의류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매칭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시스템 구축</a:t>
                      </a:r>
                      <a:endParaRPr lang="en-US" altLang="ko-KR" sz="10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AWS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서버를 이용한 서비스용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웹서버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구축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html,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활용한 서비스용 웹 개발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활용한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딥러닝을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통한 이미지 인식과 학습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이용한 형상관리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690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배경사진에 잘 어울리는 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패션 컬러 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en-US" altLang="ko-KR" sz="1000" b="1" i="0" u="none" strike="noStrike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</a:t>
                      </a:r>
                      <a:r>
                        <a:rPr lang="ko-KR" altLang="en-US" sz="1000" b="1" i="0" u="none" strike="noStrike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구축</a:t>
                      </a:r>
                      <a:endParaRPr lang="ko-KR" altLang="en-US" sz="1000" b="1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0" i="0" u="none" strike="noStrike" kern="120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인스타그램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인플루언서들의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사진을 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직접 수집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전처리 후 색상 조합을 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인공지능 모델에 학습시켜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주어진 사진에 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어울리는 색상을 추천하는 시스템 구현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000" b="0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아나콘다 가상환경을 사용한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작업환경 관리</a:t>
                      </a:r>
                      <a:endParaRPr lang="en-US" altLang="ko-KR" sz="1000" b="0" i="0" u="none" strike="noStrike" kern="12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AWS 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서버를 활용한 대용량 이미지 데이터 전처리</a:t>
                      </a:r>
                      <a:endParaRPr lang="en-US" altLang="ko-KR" sz="1000" b="0" i="0" u="none" strike="noStrike" kern="12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000" b="0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파이썬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Selenium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활용한 </a:t>
                      </a:r>
                      <a:r>
                        <a:rPr lang="ko-KR" altLang="en-US" sz="1000" b="0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인스타그램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크롤링</a:t>
                      </a:r>
                      <a:endParaRPr lang="en-US" altLang="ko-KR" sz="1000" b="0" i="0" u="none" strike="noStrike" kern="12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000" b="0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파이썬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기반 </a:t>
                      </a:r>
                      <a:r>
                        <a:rPr lang="ko-KR" altLang="en-US" sz="1000" b="0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머신러닝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인공지능 모델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객체 인식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색상 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클러스터링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추천 시스템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구현</a:t>
                      </a:r>
                      <a:endParaRPr lang="en-US" altLang="ko-KR" sz="1000" b="0" i="0" u="none" strike="noStrike" kern="12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GitHub</a:t>
                      </a:r>
                      <a:r>
                        <a:rPr lang="ko-KR" altLang="en-US" sz="1000" b="0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을 사용한 형상관리</a:t>
                      </a:r>
                      <a:endParaRPr lang="en-US" altLang="ko-KR" sz="1000" b="0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272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sz="1000" b="1" dirty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AWS 및 </a:t>
                      </a:r>
                      <a:r>
                        <a:rPr sz="1000" b="1" dirty="0" err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BERT를</a:t>
                      </a:r>
                      <a:r>
                        <a:rPr sz="1000" b="1" dirty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r>
                        <a:rPr sz="1000" b="1" dirty="0" err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활용한</a:t>
                      </a:r>
                      <a:r>
                        <a:rPr sz="1000" b="1" dirty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r>
                        <a:rPr sz="1000" b="1" dirty="0" err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실시간</a:t>
                      </a:r>
                      <a:r>
                        <a:rPr sz="1000" b="1" dirty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r>
                        <a:rPr lang="en-US" sz="1000" b="1" dirty="0" smtClean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/>
                      </a:r>
                      <a:br>
                        <a:rPr lang="en-US" sz="1000" b="1" dirty="0" smtClean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</a:br>
                      <a:r>
                        <a:rPr sz="1000" b="1" dirty="0" err="1" smtClean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맞춤형</a:t>
                      </a:r>
                      <a:r>
                        <a:rPr sz="1000" b="1" dirty="0" smtClean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r>
                        <a:rPr sz="1000" b="1" dirty="0" err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금융상품</a:t>
                      </a:r>
                      <a:r>
                        <a:rPr sz="1000" b="1" dirty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r>
                        <a:rPr sz="1000" b="1" dirty="0" err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추천</a:t>
                      </a:r>
                      <a:r>
                        <a:rPr sz="1000" b="1" dirty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r>
                        <a:rPr sz="1000" b="1" dirty="0" err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chatbot</a:t>
                      </a:r>
                      <a:r>
                        <a:rPr sz="1000" b="1" dirty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r>
                        <a:rPr sz="1000" b="1" dirty="0" err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구축</a:t>
                      </a:r>
                      <a:endParaRPr sz="1000" b="1" dirty="0">
                        <a:ln w="9525" cap="flat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</a:ln>
                      </a:endParaRPr>
                    </a:p>
                  </a:txBody>
                  <a:tcPr marL="7178" marR="7178" marT="7178" marB="717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sz="1000" b="0" dirty="0" err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실시간</a:t>
                      </a:r>
                      <a:r>
                        <a:rPr sz="1000" b="0" dirty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r>
                        <a:rPr sz="1000" b="0" dirty="0" err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채팅을</a:t>
                      </a:r>
                      <a:r>
                        <a:rPr sz="1000" b="0" dirty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r>
                        <a:rPr sz="1000" b="0" dirty="0" err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통하여</a:t>
                      </a:r>
                      <a:r>
                        <a:rPr sz="1000" b="0" dirty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r>
                        <a:rPr sz="1000" b="0" dirty="0" smtClean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사용자</a:t>
                      </a:r>
                      <a:r>
                        <a:rPr lang="en-US" sz="1000" b="0" dirty="0" smtClean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r>
                        <a:rPr sz="1000" b="0" dirty="0" err="1" smtClean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니즈에</a:t>
                      </a:r>
                      <a:r>
                        <a:rPr sz="1000" b="0" dirty="0" smtClean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endParaRPr lang="en-US" sz="1000" b="0" dirty="0" smtClean="0">
                        <a:ln w="9525" cap="flat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</a:ln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sz="1000" b="0" dirty="0" err="1" smtClean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부합하는</a:t>
                      </a:r>
                      <a:r>
                        <a:rPr sz="1000" b="0" dirty="0" smtClean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r>
                        <a:rPr sz="1000" b="0" dirty="0" err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개인화된</a:t>
                      </a:r>
                      <a:r>
                        <a:rPr sz="1000" b="0" dirty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r>
                        <a:rPr sz="1000" b="0" dirty="0" err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금융상품</a:t>
                      </a:r>
                      <a:r>
                        <a:rPr sz="1000" b="0" dirty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r>
                        <a:rPr sz="1000" b="0" dirty="0" err="1" smtClean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추천</a:t>
                      </a:r>
                      <a:endParaRPr lang="en-US" sz="1000" b="0" dirty="0" smtClean="0">
                        <a:ln w="9525" cap="flat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</a:ln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sz="1000" b="0" dirty="0" err="1" smtClean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시스템</a:t>
                      </a:r>
                      <a:r>
                        <a:rPr sz="1000" b="0" dirty="0" smtClean="0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 </a:t>
                      </a:r>
                      <a:r>
                        <a:rPr sz="1000" b="0" dirty="0" err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rPr>
                        <a:t>구현</a:t>
                      </a:r>
                      <a:endParaRPr sz="1000" b="0" dirty="0">
                        <a:ln w="9525" cap="flat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</a:ln>
                      </a:endParaRPr>
                    </a:p>
                  </a:txBody>
                  <a:tcPr marL="7178" marR="7178" marT="7178" marB="717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0263" indent="-100263" algn="l">
                        <a:lnSpc>
                          <a:spcPct val="100000"/>
                        </a:lnSpc>
                        <a:buSzPct val="100000"/>
                        <a:buChar char="-"/>
                        <a:defRPr sz="1000" b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defRPr>
                      </a:pPr>
                      <a:r>
                        <a:rPr b="0" dirty="0" smtClean="0"/>
                        <a:t>Python</a:t>
                      </a:r>
                      <a:r>
                        <a:rPr b="0" dirty="0"/>
                        <a:t>, </a:t>
                      </a:r>
                      <a:r>
                        <a:rPr b="0" dirty="0" err="1"/>
                        <a:t>selenium을</a:t>
                      </a:r>
                      <a:r>
                        <a:rPr b="0" dirty="0"/>
                        <a:t> </a:t>
                      </a:r>
                      <a:r>
                        <a:rPr b="0" dirty="0" err="1"/>
                        <a:t>활용한</a:t>
                      </a:r>
                      <a:r>
                        <a:rPr b="0" dirty="0"/>
                        <a:t> data crawling</a:t>
                      </a:r>
                    </a:p>
                    <a:p>
                      <a:pPr marL="100263" indent="-100263" algn="l">
                        <a:lnSpc>
                          <a:spcPct val="100000"/>
                        </a:lnSpc>
                        <a:buSzPct val="100000"/>
                        <a:buChar char="-"/>
                        <a:defRPr sz="1000" b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defRPr>
                      </a:pPr>
                      <a:r>
                        <a:rPr b="0" dirty="0"/>
                        <a:t>RNN, </a:t>
                      </a:r>
                      <a:r>
                        <a:rPr b="0" dirty="0" err="1"/>
                        <a:t>BERT를</a:t>
                      </a:r>
                      <a:r>
                        <a:rPr b="0" dirty="0"/>
                        <a:t> </a:t>
                      </a:r>
                      <a:r>
                        <a:rPr b="0" dirty="0" err="1"/>
                        <a:t>활용한</a:t>
                      </a:r>
                      <a:r>
                        <a:rPr b="0" dirty="0"/>
                        <a:t> </a:t>
                      </a:r>
                      <a:r>
                        <a:rPr b="0" dirty="0" err="1"/>
                        <a:t>자연어처리</a:t>
                      </a:r>
                      <a:r>
                        <a:rPr b="0" dirty="0"/>
                        <a:t>(NLP)</a:t>
                      </a:r>
                    </a:p>
                    <a:p>
                      <a:pPr marL="100263" indent="-100263" algn="l">
                        <a:lnSpc>
                          <a:spcPct val="100000"/>
                        </a:lnSpc>
                        <a:buSzPct val="100000"/>
                        <a:buChar char="-"/>
                        <a:defRPr sz="1000" b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defRPr>
                      </a:pPr>
                      <a:r>
                        <a:rPr b="0" dirty="0" err="1"/>
                        <a:t>AWS를</a:t>
                      </a:r>
                      <a:r>
                        <a:rPr b="0" dirty="0"/>
                        <a:t> </a:t>
                      </a:r>
                      <a:r>
                        <a:rPr b="0" dirty="0" err="1"/>
                        <a:t>활용한</a:t>
                      </a:r>
                      <a:r>
                        <a:rPr b="0" dirty="0"/>
                        <a:t> </a:t>
                      </a:r>
                      <a:r>
                        <a:rPr b="0" dirty="0" err="1"/>
                        <a:t>실시간</a:t>
                      </a:r>
                      <a:r>
                        <a:rPr b="0" dirty="0"/>
                        <a:t> </a:t>
                      </a:r>
                      <a:r>
                        <a:rPr b="0" dirty="0" err="1"/>
                        <a:t>chatbot</a:t>
                      </a:r>
                      <a:r>
                        <a:rPr b="0" dirty="0" err="1" smtClean="0"/>
                        <a:t>구현</a:t>
                      </a:r>
                      <a:endParaRPr lang="en-US" b="0" dirty="0" smtClean="0"/>
                    </a:p>
                    <a:p>
                      <a:pPr marL="100263" marR="0" lvl="0" indent="-1002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-"/>
                        <a:tabLst/>
                        <a:defRPr sz="1000" b="1">
                          <a:ln w="9525" cap="flat">
                            <a:solidFill>
                              <a:srgbClr val="000000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</a:defRPr>
                      </a:pPr>
                      <a:r>
                        <a:rPr lang="en-US" altLang="ko-KR" b="0" dirty="0" smtClean="0"/>
                        <a:t>GitHub</a:t>
                      </a:r>
                      <a:r>
                        <a:rPr lang="ko-KR" altLang="en-US" b="0" dirty="0" smtClean="0"/>
                        <a:t>를 활용한 프로젝트 관리</a:t>
                      </a:r>
                    </a:p>
                  </a:txBody>
                  <a:tcPr marL="7178" marR="7178" marT="7178" marB="717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0160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서비스 이용자가 원하는 타입의 </a:t>
                      </a:r>
                      <a:r>
                        <a:rPr lang="en-US" altLang="ko-KR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lang="ko-KR" altLang="en-US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세계 여행지를 추천하는 플랫폼</a:t>
                      </a:r>
                      <a:r>
                        <a:rPr lang="en-US" altLang="ko-KR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한국인이 자주 여행하는 곳</a:t>
                      </a:r>
                      <a:r>
                        <a:rPr lang="en-US" altLang="ko-KR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한국인들은 잘 모르지만 </a:t>
                      </a:r>
                      <a:r>
                        <a:rPr lang="en-US" altLang="ko-KR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lang="ko-KR" altLang="en-US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외국인들에게는 유명한 곳</a:t>
                      </a:r>
                      <a:r>
                        <a:rPr lang="en-US" altLang="ko-KR" sz="10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ML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&amp; DL Algorithm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을 적용해 세계 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여행지를 추천하는 </a:t>
                      </a:r>
                      <a:r>
                        <a:rPr lang="en-US" altLang="ko-KR" sz="1000" b="0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&amp; Django </a:t>
                      </a:r>
                      <a:b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기반 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Web application 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구현</a:t>
                      </a:r>
                      <a:endParaRPr lang="en-US" altLang="ko-KR" sz="1000" b="0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서버를 활용한 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Data Crawling, Training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Machine Learning &amp; Deep Learning Algorithm for Image, Text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Django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기반 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Web application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구축</a:t>
                      </a:r>
                      <a:endParaRPr lang="en-US" altLang="ko-KR" sz="1000" b="0" i="0" u="none" strike="noStrike" kern="12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system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구축</a:t>
                      </a:r>
                      <a:endParaRPr lang="en-US" altLang="ko-KR" sz="1000" b="0" i="0" u="none" strike="noStrike" kern="12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Github</a:t>
                      </a:r>
                      <a:r>
                        <a:rPr lang="ko-KR" altLang="en-US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활용한 </a:t>
                      </a:r>
                      <a:r>
                        <a:rPr lang="en-US" altLang="ko-KR" sz="1000" b="0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Team Project Management</a:t>
                      </a: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0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상세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49922"/>
              </p:ext>
            </p:extLst>
          </p:nvPr>
        </p:nvGraphicFramePr>
        <p:xfrm>
          <a:off x="540321" y="1412773"/>
          <a:ext cx="8136135" cy="4261223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21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00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009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2612"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평가점수</a:t>
                      </a:r>
                      <a:b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내용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방법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26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교육생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강사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심사위원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교과 내용</a:t>
                      </a:r>
                      <a:endParaRPr lang="en-US" altLang="ko-KR" sz="14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반영도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기술 이해도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교과 내용 반영 수준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수행력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목표 달성도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품질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완성도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문제해결능력</a:t>
                      </a:r>
                      <a:r>
                        <a:rPr lang="en-US" altLang="ko-KR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협업능력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2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프리젠테이션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발표 내용 구성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전달력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발표 시간 준수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20%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9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4985" y="1196752"/>
            <a:ext cx="8566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선정의 참신성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상용성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수집의 타당성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기술의 적절성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적용의 체계성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기술의 정확성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적용도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수행력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달성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관리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문제해결 능력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 및 의사소통 능력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 내용 구성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 태도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전달력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준수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순발력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60813" y="188640"/>
            <a:ext cx="683392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파이널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평가 상세 내용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632</Words>
  <Application>Microsoft Office PowerPoint</Application>
  <PresentationFormat>화면 슬라이드 쇼(4:3)</PresentationFormat>
  <Paragraphs>170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맑은 고딕</vt:lpstr>
      <vt:lpstr>삼성긴고딕OTF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multicampus</dc:creator>
  <cp:lastModifiedBy>Windows 사용자</cp:lastModifiedBy>
  <cp:revision>250</cp:revision>
  <cp:lastPrinted>2017-10-30T03:51:52Z</cp:lastPrinted>
  <dcterms:created xsi:type="dcterms:W3CDTF">2013-10-04T08:08:19Z</dcterms:created>
  <dcterms:modified xsi:type="dcterms:W3CDTF">2020-03-24T05:01:52Z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