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6"/>
  </p:notesMasterIdLst>
  <p:handoutMasterIdLst>
    <p:handoutMasterId r:id="rId7"/>
  </p:handoutMasterIdLst>
  <p:sldIdLst>
    <p:sldId id="257" r:id="rId2"/>
    <p:sldId id="261" r:id="rId3"/>
    <p:sldId id="262" r:id="rId4"/>
    <p:sldId id="263" r:id="rId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씨티2" initials="씨" lastIdx="1" clrIdx="0">
    <p:extLst>
      <p:ext uri="{19B8F6BF-5375-455C-9EA6-DF929625EA0E}">
        <p15:presenceInfo xmlns:p15="http://schemas.microsoft.com/office/powerpoint/2012/main" userId="씨티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US" altLang="ko" dirty="0">
              <a:latin typeface="+mj-ea"/>
              <a:ea typeface="+mj-ea"/>
            </a:rPr>
            <a:t>Lift chart</a:t>
          </a:r>
          <a:endParaRPr lang="ko" dirty="0">
            <a:latin typeface="+mj-ea"/>
            <a:ea typeface="+mj-ea"/>
          </a:endParaRP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US" altLang="ko" dirty="0">
              <a:latin typeface="+mj-ea"/>
              <a:ea typeface="+mj-ea"/>
            </a:rPr>
            <a:t>Lift</a:t>
          </a:r>
          <a:r>
            <a:rPr lang="en-US" altLang="ko" baseline="0" dirty="0">
              <a:latin typeface="+mj-ea"/>
              <a:ea typeface="+mj-ea"/>
            </a:rPr>
            <a:t> curve</a:t>
          </a:r>
          <a:endParaRPr lang="ko" dirty="0">
            <a:latin typeface="+mj-ea"/>
            <a:ea typeface="+mj-ea"/>
          </a:endParaRP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US" altLang="ko" dirty="0">
              <a:latin typeface="+mj-ea"/>
              <a:ea typeface="+mj-ea"/>
            </a:rPr>
            <a:t> </a:t>
          </a:r>
          <a:r>
            <a:rPr lang="ko-KR" altLang="en-US" dirty="0">
              <a:latin typeface="+mj-ea"/>
              <a:ea typeface="+mj-ea"/>
            </a:rPr>
            <a:t>대상 값이 있는 리프트 차트</a:t>
          </a:r>
          <a:endParaRPr lang="ko" dirty="0">
            <a:latin typeface="+mj-ea"/>
            <a:ea typeface="+mj-ea"/>
          </a:endParaRP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ko" sz="1800" kern="1200" dirty="0">
              <a:latin typeface="+mj-ea"/>
              <a:ea typeface="+mj-ea"/>
            </a:rPr>
            <a:t>Lift chart</a:t>
          </a:r>
          <a:endParaRPr lang="ko" sz="1800" kern="1200" dirty="0">
            <a:latin typeface="+mj-ea"/>
            <a:ea typeface="+mj-ea"/>
          </a:endParaRP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ko" sz="1800" kern="1200" dirty="0">
              <a:latin typeface="+mj-ea"/>
              <a:ea typeface="+mj-ea"/>
            </a:rPr>
            <a:t>Lift</a:t>
          </a:r>
          <a:r>
            <a:rPr lang="en-US" altLang="ko" sz="1800" kern="1200" baseline="0" dirty="0">
              <a:latin typeface="+mj-ea"/>
              <a:ea typeface="+mj-ea"/>
            </a:rPr>
            <a:t> curve</a:t>
          </a:r>
          <a:endParaRPr lang="ko" sz="1800" kern="1200" dirty="0">
            <a:latin typeface="+mj-ea"/>
            <a:ea typeface="+mj-ea"/>
          </a:endParaRP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ko" sz="1800" kern="1200" dirty="0">
              <a:latin typeface="+mj-ea"/>
              <a:ea typeface="+mj-ea"/>
            </a:rPr>
            <a:t> </a:t>
          </a:r>
          <a:r>
            <a:rPr lang="ko-KR" altLang="en-US" sz="1800" kern="1200" dirty="0">
              <a:latin typeface="+mj-ea"/>
              <a:ea typeface="+mj-ea"/>
            </a:rPr>
            <a:t>대상 값이 있는 리프트 차트</a:t>
          </a:r>
          <a:endParaRPr lang="ko" sz="1800" kern="1200" dirty="0">
            <a:latin typeface="+mj-ea"/>
            <a:ea typeface="+mj-ea"/>
          </a:endParaRP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839092-15F8-4C72-A6BC-E11C1D12CDAA}" type="datetime1">
              <a:rPr lang="ko-KR" altLang="en-US" smtClean="0"/>
              <a:t>2020-10-12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34EDFF-C18C-466F-B693-08283F9FE7CF}" type="datetime1">
              <a:rPr lang="ko-KR" altLang="en-US" smtClean="0"/>
              <a:t>2020-10-12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0421086B-92A0-4D22-94D7-207C8E029793}" type="datetime1">
              <a:rPr lang="ko-KR" altLang="en-US" smtClean="0"/>
              <a:t>2020-10-12</a:t>
            </a:fld>
            <a:endParaRPr lang="en-US" dirty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AA789D4-F75C-46F1-A8E1-B49D7553F821}" type="datetime1">
              <a:rPr lang="ko-KR" altLang="en-US" smtClean="0"/>
              <a:t>2020-10-12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E95217A-41F5-40B0-A1B1-26DD36AFCC5B}" type="datetime1">
              <a:rPr lang="ko-KR" altLang="en-US" smtClean="0"/>
              <a:t>2020-10-12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EABA43C-120F-4415-98B3-372D2FECC855}" type="datetime1">
              <a:rPr lang="ko-KR" altLang="en-US" smtClean="0"/>
              <a:t>2020-10-12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7A3EB572-C624-418B-8597-163D90616FC8}" type="datetime1">
              <a:rPr lang="ko-KR" altLang="en-US" smtClean="0"/>
              <a:t>2020-10-12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E760CE9-DAAA-4235-992F-BD3E0145916A}" type="datetime1">
              <a:rPr lang="ko-KR" altLang="en-US" smtClean="0"/>
              <a:t>2020-10-12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2DB1AE6-F89A-4A3B-A7FF-0FB649FB73D9}" type="datetime1">
              <a:rPr lang="ko-KR" altLang="en-US" smtClean="0"/>
              <a:t>2020-10-12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692FE0A-EA49-4D7D-9497-837FBECB3F6B}" type="datetime1">
              <a:rPr lang="ko-KR" altLang="en-US" smtClean="0"/>
              <a:t>2020-10-12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6FBB2DF-47A9-40D1-8CCE-28FE2873E83F}" type="datetime1">
              <a:rPr lang="ko-KR" altLang="en-US" smtClean="0"/>
              <a:t>2020-10-12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490B79C2-6C94-403B-8C2C-F3D94681D3D0}" type="datetime1">
              <a:rPr lang="ko-KR" altLang="en-US" smtClean="0"/>
              <a:t>2020-10-12</a:t>
            </a:fld>
            <a:endParaRPr 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85759F83-5FB7-41EB-8B77-54D18451864A}" type="datetime1">
              <a:rPr lang="ko-KR" altLang="en-US" smtClean="0"/>
              <a:t>2020-10-12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8D2B5FF-957F-493E-A036-A1B14CB1BDF4}" type="datetime1">
              <a:rPr lang="ko-KR" altLang="en-US" smtClean="0"/>
              <a:t>2020-10-12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Lift</a:t>
            </a:r>
            <a:endParaRPr lang="ko" sz="44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ko" dirty="0" err="1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kelly</a:t>
            </a:r>
            <a:endParaRPr lang="ko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" dirty="0"/>
              <a:t>LIFT</a:t>
            </a:r>
            <a:endParaRPr lang="ko" dirty="0">
              <a:latin typeface="+mj-ea"/>
              <a:ea typeface="+mj-ea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929764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CC364-6329-4320-95BE-10CE98DEA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Lift chart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29DEE-DAC3-41D4-BE49-EB5364CE9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1005840"/>
          </a:xfrm>
        </p:spPr>
        <p:txBody>
          <a:bodyPr/>
          <a:lstStyle/>
          <a:p>
            <a:r>
              <a:rPr lang="ko-KR" altLang="en-US" sz="2000" dirty="0"/>
              <a:t>관찰치가 목표집단에 속하는지를 판별</a:t>
            </a:r>
            <a:endParaRPr lang="en-US" altLang="ko-KR" sz="2000" dirty="0"/>
          </a:p>
          <a:p>
            <a:r>
              <a:rPr lang="en-US" altLang="ko-KR" sz="2000" dirty="0"/>
              <a:t>For </a:t>
            </a:r>
            <a:r>
              <a:rPr lang="ko-KR" altLang="en-US" sz="2000" dirty="0"/>
              <a:t>분류모형 성능 평가</a:t>
            </a:r>
            <a:endParaRPr lang="en-US" altLang="ko-KR" sz="2000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6829EE-8EC4-47F8-B6F5-7705C16A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2020-10-12</a:t>
            </a:fld>
            <a:endParaRPr 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78AA140-E1A1-4A2E-BFEF-C62A0E3CE897}"/>
              </a:ext>
            </a:extLst>
          </p:cNvPr>
          <p:cNvSpPr txBox="1">
            <a:spLocks/>
          </p:cNvSpPr>
          <p:nvPr/>
        </p:nvSpPr>
        <p:spPr>
          <a:xfrm>
            <a:off x="1066800" y="3094978"/>
            <a:ext cx="10058400" cy="1308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b="1" dirty="0"/>
              <a:t>Lift curve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2B8C03A-E96D-43EE-9BD5-D6A02FADA1EE}"/>
              </a:ext>
            </a:extLst>
          </p:cNvPr>
          <p:cNvSpPr txBox="1">
            <a:spLocks/>
          </p:cNvSpPr>
          <p:nvPr/>
        </p:nvSpPr>
        <p:spPr>
          <a:xfrm>
            <a:off x="1066800" y="4389122"/>
            <a:ext cx="10058400" cy="10058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1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분류모형이 각 집단에 속할 확률을 구하는 것</a:t>
            </a:r>
            <a:endParaRPr lang="en-US" altLang="ko-KR" sz="2000" dirty="0"/>
          </a:p>
          <a:p>
            <a:r>
              <a:rPr lang="ko-KR" altLang="en-US" sz="2000" dirty="0"/>
              <a:t>사례를 적게 선택하고</a:t>
            </a:r>
            <a:r>
              <a:rPr lang="en-US" altLang="ko-KR" sz="2000" dirty="0"/>
              <a:t>, </a:t>
            </a:r>
            <a:r>
              <a:rPr lang="ko-KR" altLang="en-US" sz="2000" dirty="0"/>
              <a:t>상대적으로 높은 응답자의 비율을 찾음 </a:t>
            </a:r>
            <a:r>
              <a:rPr lang="en-US" altLang="ko-KR" sz="2000" dirty="0"/>
              <a:t>=&gt;</a:t>
            </a:r>
            <a:r>
              <a:rPr lang="ko-KR" altLang="en-US" sz="2000" dirty="0"/>
              <a:t> 가장 좋은 성과를 보이는 부분을 효과적으로 찾고자 함</a:t>
            </a:r>
            <a:r>
              <a:rPr lang="en-US" altLang="ko-KR" sz="2000" dirty="0"/>
              <a:t>!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734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3C3EEA8-9493-4C18-9152-4D27D9E3F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05" y="1727980"/>
            <a:ext cx="5854783" cy="3556780"/>
          </a:xfrm>
          <a:prstGeom prst="rect">
            <a:avLst/>
          </a:prstGeom>
          <a:noFill/>
        </p:spPr>
      </p:pic>
      <p:sp useBgFill="1">
        <p:nvSpPr>
          <p:cNvPr id="13" name="Content Placeholder 3">
            <a:extLst>
              <a:ext uri="{FF2B5EF4-FFF2-40B4-BE49-F238E27FC236}">
                <a16:creationId xmlns:a16="http://schemas.microsoft.com/office/drawing/2014/main" id="{1777749C-BA00-4BCC-AC15-43A0CD540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7788" y="1727980"/>
            <a:ext cx="5266049" cy="3556780"/>
          </a:xfrm>
        </p:spPr>
        <p:txBody>
          <a:bodyPr>
            <a:normAutofit/>
          </a:bodyPr>
          <a:lstStyle/>
          <a:p>
            <a:r>
              <a:rPr lang="en-US" sz="1400" dirty="0"/>
              <a:t>X</a:t>
            </a:r>
            <a:r>
              <a:rPr lang="ko-KR" altLang="en-US" sz="1400" dirty="0"/>
              <a:t>축</a:t>
            </a:r>
            <a:r>
              <a:rPr lang="en-US" altLang="ko-KR" sz="1400" dirty="0"/>
              <a:t>: </a:t>
            </a:r>
            <a:r>
              <a:rPr lang="ko-KR" altLang="en-US" sz="1400" b="1" dirty="0"/>
              <a:t>테스트 데이터 세트의 비율 </a:t>
            </a:r>
            <a:r>
              <a:rPr lang="en-US" altLang="ko-KR" sz="1400" dirty="0"/>
              <a:t>(</a:t>
            </a:r>
            <a:r>
              <a:rPr lang="ko-KR" altLang="en-US" sz="1400" dirty="0"/>
              <a:t>예측을 비교하는 데 사용</a:t>
            </a:r>
            <a:r>
              <a:rPr lang="en-US" altLang="ko-KR" sz="1400" dirty="0"/>
              <a:t>)</a:t>
            </a:r>
          </a:p>
          <a:p>
            <a:r>
              <a:rPr lang="en-US" sz="1400" dirty="0"/>
              <a:t>Y</a:t>
            </a:r>
            <a:r>
              <a:rPr lang="ko-KR" altLang="en-US" sz="1400" dirty="0"/>
              <a:t>축</a:t>
            </a:r>
            <a:r>
              <a:rPr lang="en-US" altLang="ko-KR" sz="1400" dirty="0"/>
              <a:t>: </a:t>
            </a:r>
            <a:r>
              <a:rPr lang="ko-KR" altLang="en-US" sz="1400" b="1" dirty="0"/>
              <a:t>예측되는 값의 비율</a:t>
            </a:r>
            <a:endParaRPr lang="en-US" altLang="ko-KR" sz="1400" b="1" dirty="0"/>
          </a:p>
          <a:p>
            <a:endParaRPr lang="en-US" sz="1400" b="1" dirty="0"/>
          </a:p>
          <a:p>
            <a:r>
              <a:rPr lang="en-US" sz="1400" b="1" dirty="0">
                <a:solidFill>
                  <a:srgbClr val="002060"/>
                </a:solidFill>
              </a:rPr>
              <a:t>Blue: </a:t>
            </a:r>
            <a:r>
              <a:rPr lang="ko-KR" altLang="en-US" sz="1400" b="1" dirty="0">
                <a:solidFill>
                  <a:srgbClr val="002060"/>
                </a:solidFill>
              </a:rPr>
              <a:t>리프트 평가 기준선</a:t>
            </a:r>
            <a:r>
              <a:rPr lang="en-US" altLang="ko-KR" sz="1400" dirty="0">
                <a:solidFill>
                  <a:srgbClr val="002060"/>
                </a:solidFill>
              </a:rPr>
              <a:t> (</a:t>
            </a:r>
            <a:r>
              <a:rPr lang="ko-KR" altLang="en-US" sz="1400" dirty="0">
                <a:solidFill>
                  <a:srgbClr val="002060"/>
                </a:solidFill>
              </a:rPr>
              <a:t>임의의 추측 결과를 나타냄</a:t>
            </a:r>
            <a:r>
              <a:rPr lang="en-US" altLang="ko-KR" sz="1400" dirty="0">
                <a:solidFill>
                  <a:srgbClr val="002060"/>
                </a:solidFill>
              </a:rPr>
              <a:t>)</a:t>
            </a:r>
          </a:p>
          <a:p>
            <a:r>
              <a:rPr lang="ko-KR" altLang="en-US" sz="1200" dirty="0">
                <a:solidFill>
                  <a:srgbClr val="002060"/>
                </a:solidFill>
              </a:rPr>
              <a:t>모델이 완벽한 경우</a:t>
            </a:r>
            <a:r>
              <a:rPr lang="en-US" altLang="ko-KR" sz="1200" dirty="0">
                <a:solidFill>
                  <a:srgbClr val="002060"/>
                </a:solidFill>
              </a:rPr>
              <a:t>, </a:t>
            </a:r>
            <a:r>
              <a:rPr lang="ko-KR" altLang="en-US" sz="1200" dirty="0">
                <a:solidFill>
                  <a:srgbClr val="002060"/>
                </a:solidFill>
              </a:rPr>
              <a:t>전체 모집단의 </a:t>
            </a:r>
            <a:r>
              <a:rPr lang="en-US" altLang="ko-KR" sz="1200" dirty="0">
                <a:solidFill>
                  <a:srgbClr val="002060"/>
                </a:solidFill>
              </a:rPr>
              <a:t>40%</a:t>
            </a:r>
            <a:r>
              <a:rPr lang="ko-KR" altLang="en-US" sz="1200" dirty="0">
                <a:solidFill>
                  <a:srgbClr val="002060"/>
                </a:solidFill>
              </a:rPr>
              <a:t>에 메일을 보낼 때 </a:t>
            </a:r>
            <a:r>
              <a:rPr lang="en-US" altLang="ko-KR" sz="1200" dirty="0">
                <a:solidFill>
                  <a:srgbClr val="002060"/>
                </a:solidFill>
              </a:rPr>
              <a:t>100%</a:t>
            </a:r>
            <a:r>
              <a:rPr lang="ko-KR" altLang="en-US" sz="1200" dirty="0">
                <a:solidFill>
                  <a:srgbClr val="002060"/>
                </a:solidFill>
              </a:rPr>
              <a:t>의 대상고객에게 도착할 수 있음</a:t>
            </a:r>
            <a:endParaRPr lang="en-US" altLang="ko-KR" sz="1200" dirty="0">
              <a:solidFill>
                <a:srgbClr val="002060"/>
              </a:solidFill>
            </a:endParaRPr>
          </a:p>
          <a:p>
            <a:r>
              <a:rPr lang="en-US" sz="1400" b="1" dirty="0">
                <a:solidFill>
                  <a:schemeClr val="accent4"/>
                </a:solidFill>
              </a:rPr>
              <a:t>Yellow</a:t>
            </a:r>
            <a:r>
              <a:rPr lang="en-US" sz="1400" dirty="0">
                <a:solidFill>
                  <a:schemeClr val="accent4"/>
                </a:solidFill>
              </a:rPr>
              <a:t>: </a:t>
            </a:r>
            <a:r>
              <a:rPr lang="ko-KR" altLang="en-US" sz="1400" dirty="0">
                <a:solidFill>
                  <a:schemeClr val="accent4"/>
                </a:solidFill>
              </a:rPr>
              <a:t>모델에 대한 결과의 </a:t>
            </a:r>
            <a:r>
              <a:rPr lang="ko-KR" altLang="en-US" sz="1400" b="1" dirty="0">
                <a:solidFill>
                  <a:schemeClr val="accent4"/>
                </a:solidFill>
              </a:rPr>
              <a:t>실제 리프트 또는 </a:t>
            </a:r>
            <a:r>
              <a:rPr lang="ko-KR" altLang="en-US" sz="1400" b="1" dirty="0" err="1">
                <a:solidFill>
                  <a:schemeClr val="accent4"/>
                </a:solidFill>
              </a:rPr>
              <a:t>향상률</a:t>
            </a:r>
            <a:endParaRPr lang="en-US" altLang="ko-KR" sz="1400" b="1" dirty="0">
              <a:solidFill>
                <a:schemeClr val="accent4"/>
              </a:solidFill>
            </a:endParaRPr>
          </a:p>
          <a:p>
            <a:r>
              <a:rPr lang="ko-KR" altLang="en-US" sz="1200" b="0" i="0" dirty="0">
                <a:solidFill>
                  <a:schemeClr val="accent4"/>
                </a:solidFill>
                <a:effectLst/>
                <a:latin typeface="Segoe UI" panose="020B0502040204020203" pitchFamily="34" charset="0"/>
              </a:rPr>
              <a:t>모집단의 </a:t>
            </a:r>
            <a:r>
              <a:rPr lang="en-US" altLang="ko-KR" sz="1200" b="0" i="0" dirty="0">
                <a:solidFill>
                  <a:schemeClr val="accent4"/>
                </a:solidFill>
                <a:effectLst/>
                <a:latin typeface="Segoe UI" panose="020B0502040204020203" pitchFamily="34" charset="0"/>
              </a:rPr>
              <a:t>40%</a:t>
            </a:r>
            <a:r>
              <a:rPr lang="ko-KR" altLang="en-US" sz="1200" b="0" i="0" dirty="0">
                <a:solidFill>
                  <a:schemeClr val="accent4"/>
                </a:solidFill>
                <a:effectLst/>
                <a:latin typeface="Segoe UI" panose="020B0502040204020203" pitchFamily="34" charset="0"/>
              </a:rPr>
              <a:t>를 대상으로 지정할 경우 </a:t>
            </a:r>
            <a:r>
              <a:rPr lang="ko-KR" altLang="en-US" sz="1200" b="0" i="0" dirty="0" err="1">
                <a:solidFill>
                  <a:schemeClr val="accent4"/>
                </a:solidFill>
                <a:effectLst/>
                <a:latin typeface="Segoe UI" panose="020B0502040204020203" pitchFamily="34" charset="0"/>
              </a:rPr>
              <a:t>필터링된</a:t>
            </a:r>
            <a:r>
              <a:rPr lang="ko-KR" altLang="en-US" sz="1200" b="0" i="0" dirty="0">
                <a:solidFill>
                  <a:schemeClr val="accent4"/>
                </a:solidFill>
                <a:effectLst/>
                <a:latin typeface="Segoe UI" panose="020B0502040204020203" pitchFamily="34" charset="0"/>
              </a:rPr>
              <a:t> 모델에 대한 실제 리프트는 </a:t>
            </a:r>
            <a:r>
              <a:rPr lang="en-US" altLang="ko-KR" sz="1200" b="0" i="0" dirty="0">
                <a:solidFill>
                  <a:schemeClr val="accent4"/>
                </a:solidFill>
                <a:effectLst/>
                <a:latin typeface="Segoe UI" panose="020B0502040204020203" pitchFamily="34" charset="0"/>
              </a:rPr>
              <a:t>60%</a:t>
            </a:r>
            <a:r>
              <a:rPr lang="ko-KR" altLang="en-US" sz="1200" b="0" i="0" dirty="0">
                <a:solidFill>
                  <a:schemeClr val="accent4"/>
                </a:solidFill>
                <a:effectLst/>
                <a:latin typeface="Segoe UI" panose="020B0502040204020203" pitchFamily="34" charset="0"/>
              </a:rPr>
              <a:t>에서 </a:t>
            </a:r>
            <a:r>
              <a:rPr lang="en-US" altLang="ko-KR" sz="1200" b="0" i="0" dirty="0">
                <a:solidFill>
                  <a:schemeClr val="accent4"/>
                </a:solidFill>
                <a:effectLst/>
                <a:latin typeface="Segoe UI" panose="020B0502040204020203" pitchFamily="34" charset="0"/>
              </a:rPr>
              <a:t>70%</a:t>
            </a:r>
            <a:r>
              <a:rPr lang="ko-KR" altLang="en-US" sz="1200" b="0" i="0" dirty="0">
                <a:solidFill>
                  <a:schemeClr val="accent4"/>
                </a:solidFill>
                <a:effectLst/>
                <a:latin typeface="Segoe UI" panose="020B0502040204020203" pitchFamily="34" charset="0"/>
              </a:rPr>
              <a:t>이고</a:t>
            </a:r>
            <a:r>
              <a:rPr lang="en-US" altLang="ko-KR" sz="1200" b="0" i="0" dirty="0">
                <a:solidFill>
                  <a:schemeClr val="accent4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US" altLang="ko-KR" sz="1200" dirty="0">
                <a:solidFill>
                  <a:schemeClr val="accent4"/>
                </a:solidFill>
                <a:latin typeface="Segoe UI" panose="020B0502040204020203" pitchFamily="34" charset="0"/>
              </a:rPr>
              <a:t>6~70%</a:t>
            </a:r>
            <a:r>
              <a:rPr lang="ko-KR" altLang="en-US" sz="1200" dirty="0">
                <a:solidFill>
                  <a:schemeClr val="accent4"/>
                </a:solidFill>
                <a:latin typeface="Segoe UI" panose="020B0502040204020203" pitchFamily="34" charset="0"/>
              </a:rPr>
              <a:t> </a:t>
            </a:r>
            <a:r>
              <a:rPr lang="ko-KR" altLang="en-US" sz="1200" b="0" i="0" dirty="0">
                <a:solidFill>
                  <a:schemeClr val="accent4"/>
                </a:solidFill>
                <a:effectLst/>
                <a:latin typeface="Segoe UI" panose="020B0502040204020203" pitchFamily="34" charset="0"/>
              </a:rPr>
              <a:t>대상고객에게 도착할 수 있음을 의미</a:t>
            </a:r>
            <a:endParaRPr lang="en-US" sz="1200" b="1" dirty="0">
              <a:solidFill>
                <a:schemeClr val="accent4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DAA2DF-0E10-4E47-B567-2A0EF93E18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2EABA43C-120F-4415-98B3-372D2FECC855}" type="datetime1">
              <a:rPr lang="ko-KR" altLang="en-US" smtClean="0"/>
              <a:pPr>
                <a:spcAft>
                  <a:spcPts val="600"/>
                </a:spcAft>
              </a:pPr>
              <a:t>2020-10-12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87215E-2EF8-488D-8639-B86C224482C1}"/>
              </a:ext>
            </a:extLst>
          </p:cNvPr>
          <p:cNvSpPr txBox="1"/>
          <p:nvPr/>
        </p:nvSpPr>
        <p:spPr>
          <a:xfrm>
            <a:off x="1066800" y="5922628"/>
            <a:ext cx="70022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참고</a:t>
            </a:r>
            <a:r>
              <a:rPr lang="en-US" altLang="ko-KR" sz="800" dirty="0"/>
              <a:t>: https://docs.microsoft.com/ko-kr/analysis-services/data-mining/lift-chart-analysis-services-data-mining?view=asallproducts-allversions</a:t>
            </a:r>
            <a:endParaRPr lang="ko-KR" altLang="en-US" sz="800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79DECEB5-F8B8-463E-9B45-52CA1E27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742" y="719928"/>
            <a:ext cx="4637714" cy="733200"/>
          </a:xfrm>
        </p:spPr>
        <p:txBody>
          <a:bodyPr>
            <a:normAutofit/>
          </a:bodyPr>
          <a:lstStyle/>
          <a:p>
            <a:r>
              <a:rPr lang="ko-KR" altLang="en-US" sz="28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대상 값이 있는 리프트 차트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44130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84_TF78438558" id="{3CB50A5E-A4A2-4D8C-92BF-ECB022D5D39A}" vid="{3F4CD028-47E6-4463-B06D-5EDDC9C069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163</Words>
  <Application>Microsoft Office PowerPoint</Application>
  <PresentationFormat>와이드스크린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맑은 고딕</vt:lpstr>
      <vt:lpstr>Calibri</vt:lpstr>
      <vt:lpstr>Century Gothic</vt:lpstr>
      <vt:lpstr>Garamond</vt:lpstr>
      <vt:lpstr>Segoe UI</vt:lpstr>
      <vt:lpstr>SavonVTI</vt:lpstr>
      <vt:lpstr>Lift</vt:lpstr>
      <vt:lpstr>LIFT</vt:lpstr>
      <vt:lpstr>Lift chart</vt:lpstr>
      <vt:lpstr>대상 값이 있는 리프트 차트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Lift</dc:title>
  <dc:creator>씨티2</dc:creator>
  <cp:lastModifiedBy>씨티2</cp:lastModifiedBy>
  <cp:revision>4</cp:revision>
  <dcterms:created xsi:type="dcterms:W3CDTF">2020-10-12T01:07:08Z</dcterms:created>
  <dcterms:modified xsi:type="dcterms:W3CDTF">2020-10-12T01:26:30Z</dcterms:modified>
</cp:coreProperties>
</file>