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2" r:id="rId3"/>
    <p:sldId id="263" r:id="rId4"/>
    <p:sldId id="261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500" kern="1200" dirty="0">
              <a:latin typeface="+mj-ea"/>
              <a:ea typeface="+mj-ea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500" kern="1200" dirty="0">
              <a:latin typeface="+mj-ea"/>
              <a:ea typeface="+mj-ea"/>
            </a:rPr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500" kern="1200" dirty="0">
              <a:latin typeface="+mj-ea"/>
              <a:ea typeface="+mj-ea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2020-10-08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2020-10-08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2020-10-08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2020-10-08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2020-10-08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2020-10-08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2020-10-08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2020-10-08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2020-10-08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2020-10-08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2020-10-08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2020-10-08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2020-10-08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2020-10-08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XGBoost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697515C-1860-4E7B-94CC-48A2D4DC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2471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0AA9E64-3763-4271-A788-394D83F8D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565065"/>
            <a:ext cx="4663440" cy="4469975"/>
          </a:xfrm>
        </p:spPr>
        <p:txBody>
          <a:bodyPr>
            <a:normAutofit fontScale="77500" lnSpcReduction="20000"/>
          </a:bodyPr>
          <a:lstStyle/>
          <a:p>
            <a:pPr algn="l" latinLnBrk="1"/>
            <a:r>
              <a:rPr lang="ko-KR" altLang="en-US" sz="2100" b="1" i="0" dirty="0">
                <a:solidFill>
                  <a:srgbClr val="555555"/>
                </a:solidFill>
                <a:effectLst/>
                <a:latin typeface="AppleSDGothicNeo"/>
              </a:rPr>
              <a:t>앙상블</a:t>
            </a:r>
            <a:r>
              <a:rPr lang="ko-KR" altLang="en-US" sz="21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en-US" altLang="ko-KR" sz="2100" b="0" dirty="0">
              <a:solidFill>
                <a:srgbClr val="555555"/>
              </a:solidFill>
              <a:latin typeface="AppleSDGothicNeo"/>
            </a:endParaRPr>
          </a:p>
          <a:p>
            <a:pPr algn="l" latinLnBrk="1"/>
            <a:r>
              <a:rPr lang="ko-KR" altLang="en-US" sz="2100" b="0" i="0" dirty="0">
                <a:solidFill>
                  <a:srgbClr val="555555"/>
                </a:solidFill>
                <a:effectLst/>
                <a:latin typeface="AppleSDGothicNeo"/>
              </a:rPr>
              <a:t>하나의 모델이 아닌 여러 개의 모델을 학습시켜 그 결과들을 이용하여 예측 </a:t>
            </a:r>
            <a:r>
              <a:rPr lang="en-US" altLang="ko-KR" sz="2100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2100" b="0" i="0" dirty="0">
                <a:solidFill>
                  <a:srgbClr val="555555"/>
                </a:solidFill>
                <a:effectLst/>
                <a:latin typeface="AppleSDGothicNeo"/>
              </a:rPr>
              <a:t>모델 평균화</a:t>
            </a:r>
            <a:r>
              <a:rPr lang="en-US" altLang="ko-KR" sz="2100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</a:p>
          <a:p>
            <a:pPr algn="l" latinLnBrk="1"/>
            <a:endParaRPr lang="en-US" altLang="ko-KR" sz="210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ko-KR" altLang="en-US" sz="2100" dirty="0" err="1">
                <a:solidFill>
                  <a:srgbClr val="555555"/>
                </a:solidFill>
                <a:latin typeface="AppleSDGothicNeo"/>
              </a:rPr>
              <a:t>부스팅</a:t>
            </a:r>
            <a:endParaRPr lang="en-US" altLang="ko-KR" sz="2100" dirty="0">
              <a:solidFill>
                <a:srgbClr val="555555"/>
              </a:solidFill>
              <a:latin typeface="AppleSDGothicNeo"/>
            </a:endParaRPr>
          </a:p>
          <a:p>
            <a:pPr algn="l" latinLnBrk="1"/>
            <a:r>
              <a:rPr lang="ko-KR" altLang="en-US" sz="2100" dirty="0">
                <a:solidFill>
                  <a:srgbClr val="555555"/>
                </a:solidFill>
                <a:latin typeface="AppleSDGothicNeo"/>
              </a:rPr>
              <a:t>이전 모델이 갖는 오차를 줄이는 방향으로 다음 모델을 연속적으로 생성</a:t>
            </a:r>
            <a:endParaRPr lang="en-US" altLang="ko-KR" sz="2100" dirty="0">
              <a:solidFill>
                <a:srgbClr val="555555"/>
              </a:solidFill>
              <a:latin typeface="AppleSDGothicNeo"/>
            </a:endParaRPr>
          </a:p>
          <a:p>
            <a:pPr algn="l" latinLnBrk="1"/>
            <a:endParaRPr lang="en-US" altLang="ko-KR" sz="2100" dirty="0">
              <a:solidFill>
                <a:srgbClr val="555555"/>
              </a:solidFill>
              <a:latin typeface="AppleSDGothicNeo"/>
            </a:endParaRPr>
          </a:p>
          <a:p>
            <a:pPr algn="l" latinLnBrk="1"/>
            <a:r>
              <a:rPr lang="ko-KR" altLang="en-US" sz="2100" dirty="0" err="1">
                <a:solidFill>
                  <a:srgbClr val="555555"/>
                </a:solidFill>
                <a:latin typeface="AppleSDGothicNeo"/>
              </a:rPr>
              <a:t>부스팅</a:t>
            </a:r>
            <a:r>
              <a:rPr lang="ko-KR" altLang="en-US" sz="2100" dirty="0">
                <a:solidFill>
                  <a:srgbClr val="555555"/>
                </a:solidFill>
                <a:latin typeface="AppleSDGothicNeo"/>
              </a:rPr>
              <a:t> 알고리즘</a:t>
            </a:r>
            <a:endParaRPr lang="en-US" altLang="ko-KR" sz="2100" dirty="0">
              <a:solidFill>
                <a:srgbClr val="555555"/>
              </a:solidFill>
              <a:latin typeface="AppleSDGothicNeo"/>
            </a:endParaRPr>
          </a:p>
          <a:p>
            <a:pPr algn="l" latinLnBrk="1"/>
            <a:r>
              <a:rPr lang="en-US" altLang="ko-KR" sz="2100" i="0" dirty="0">
                <a:solidFill>
                  <a:srgbClr val="555555"/>
                </a:solidFill>
                <a:effectLst/>
                <a:latin typeface="AppleSDGothicNeo"/>
              </a:rPr>
              <a:t>AdaBoost</a:t>
            </a:r>
            <a:endParaRPr lang="en-US" altLang="ko-KR" sz="2100" dirty="0">
              <a:solidFill>
                <a:srgbClr val="555555"/>
              </a:solidFill>
              <a:latin typeface="AppleSDGothicNeo"/>
            </a:endParaRPr>
          </a:p>
          <a:p>
            <a:pPr algn="l" latinLnBrk="1"/>
            <a:r>
              <a:rPr lang="ko-KR" altLang="en-US" sz="2100" b="0" i="0" dirty="0" err="1">
                <a:solidFill>
                  <a:srgbClr val="555555"/>
                </a:solidFill>
                <a:effectLst/>
                <a:latin typeface="AppleSDGothicNeo"/>
              </a:rPr>
              <a:t>잔차에</a:t>
            </a:r>
            <a:r>
              <a:rPr lang="ko-KR" altLang="en-US" sz="2100" b="0" i="0" dirty="0">
                <a:solidFill>
                  <a:srgbClr val="555555"/>
                </a:solidFill>
                <a:effectLst/>
                <a:latin typeface="AppleSDGothicNeo"/>
              </a:rPr>
              <a:t> 따라 데이터 가중치 조절</a:t>
            </a:r>
            <a:endParaRPr lang="en-US" altLang="ko-KR" sz="21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sz="2100" i="0" dirty="0" err="1">
                <a:solidFill>
                  <a:srgbClr val="555555"/>
                </a:solidFill>
                <a:effectLst/>
                <a:latin typeface="AppleSDGothicNeo"/>
              </a:rPr>
              <a:t>XGBoost</a:t>
            </a:r>
            <a:endParaRPr lang="en-US" altLang="ko-KR" sz="2100" dirty="0">
              <a:solidFill>
                <a:srgbClr val="555555"/>
              </a:solidFill>
              <a:latin typeface="AppleSDGothicNeo"/>
            </a:endParaRPr>
          </a:p>
          <a:p>
            <a:pPr algn="l" latinLnBrk="1"/>
            <a:r>
              <a:rPr lang="ko-KR" altLang="en-US" sz="2100" b="0" i="0" dirty="0">
                <a:solidFill>
                  <a:srgbClr val="555555"/>
                </a:solidFill>
                <a:effectLst/>
                <a:latin typeface="AppleSDGothicNeo"/>
              </a:rPr>
              <a:t>모델링</a:t>
            </a:r>
            <a:r>
              <a:rPr lang="ko-KR" altLang="en-US" sz="2100" b="0" dirty="0">
                <a:solidFill>
                  <a:srgbClr val="555555"/>
                </a:solidFill>
                <a:latin typeface="AppleSDGothicNeo"/>
              </a:rPr>
              <a:t>할 때마다 예측변수 샘플링</a:t>
            </a:r>
            <a:endParaRPr lang="en-US" altLang="ko-KR" sz="2100" b="0" dirty="0">
              <a:solidFill>
                <a:srgbClr val="555555"/>
              </a:solidFill>
              <a:latin typeface="AppleSDGothicNeo"/>
            </a:endParaRPr>
          </a:p>
          <a:p>
            <a:pPr algn="l" latinLnBrk="1"/>
            <a:r>
              <a:rPr lang="en-US" altLang="ko-KR" sz="2100" i="0" dirty="0" err="1">
                <a:solidFill>
                  <a:srgbClr val="555555"/>
                </a:solidFill>
                <a:effectLst/>
                <a:latin typeface="AppleSDGothicNeo"/>
              </a:rPr>
              <a:t>GradientBoost</a:t>
            </a:r>
            <a:endParaRPr lang="en-US" altLang="ko-KR" sz="2100" dirty="0">
              <a:solidFill>
                <a:srgbClr val="555555"/>
              </a:solidFill>
              <a:latin typeface="AppleSDGothicNeo"/>
            </a:endParaRPr>
          </a:p>
          <a:p>
            <a:pPr algn="l" latinLnBrk="1"/>
            <a:r>
              <a:rPr lang="ko-KR" altLang="en-US" sz="2100" b="0" i="0" dirty="0">
                <a:solidFill>
                  <a:srgbClr val="555555"/>
                </a:solidFill>
                <a:effectLst/>
                <a:latin typeface="AppleSDGothicNeo"/>
              </a:rPr>
              <a:t>비용함수를 최소화하는 방향으로 </a:t>
            </a:r>
            <a:r>
              <a:rPr lang="ko-KR" altLang="en-US" sz="2100" b="0" i="0" dirty="0" err="1">
                <a:solidFill>
                  <a:srgbClr val="555555"/>
                </a:solidFill>
                <a:effectLst/>
                <a:latin typeface="AppleSDGothicNeo"/>
              </a:rPr>
              <a:t>부스팅</a:t>
            </a:r>
            <a:r>
              <a:rPr lang="en-US" altLang="ko-KR" sz="21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2100" b="0" i="0" dirty="0">
                <a:solidFill>
                  <a:srgbClr val="555555"/>
                </a:solidFill>
                <a:effectLst/>
                <a:latin typeface="AppleSDGothicNeo"/>
              </a:rPr>
              <a:t>모델이 </a:t>
            </a:r>
            <a:r>
              <a:rPr lang="ko-KR" altLang="en-US" sz="2100" b="0" i="0" dirty="0" err="1">
                <a:solidFill>
                  <a:srgbClr val="555555"/>
                </a:solidFill>
                <a:effectLst/>
                <a:latin typeface="AppleSDGothicNeo"/>
              </a:rPr>
              <a:t>유사잔차를</a:t>
            </a:r>
            <a:r>
              <a:rPr lang="ko-KR" altLang="en-US" sz="2100" b="0" i="0" dirty="0">
                <a:solidFill>
                  <a:srgbClr val="555555"/>
                </a:solidFill>
                <a:effectLst/>
                <a:latin typeface="AppleSDGothicNeo"/>
              </a:rPr>
              <a:t> 학습</a:t>
            </a:r>
            <a:r>
              <a:rPr lang="en-US" altLang="ko-KR" sz="21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2100" b="0" i="0" dirty="0" err="1">
                <a:solidFill>
                  <a:srgbClr val="555555"/>
                </a:solidFill>
                <a:effectLst/>
                <a:latin typeface="AppleSDGothicNeo"/>
              </a:rPr>
              <a:t>잔차가</a:t>
            </a:r>
            <a:r>
              <a:rPr lang="ko-KR" altLang="en-US" sz="2100" b="0" i="0" dirty="0">
                <a:solidFill>
                  <a:srgbClr val="555555"/>
                </a:solidFill>
                <a:effectLst/>
                <a:latin typeface="AppleSDGothicNeo"/>
              </a:rPr>
              <a:t> 큰 데이터를 더 집중적으로 학습하는 효과</a:t>
            </a:r>
            <a:endParaRPr lang="en-US" altLang="ko-KR" sz="21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br>
              <a:rPr lang="ko-KR" altLang="en-US" dirty="0"/>
            </a:b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B19EA-D9F2-42A9-BCD9-C7DD7893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602" y="2571861"/>
            <a:ext cx="4663440" cy="2576550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08460A8-7A27-4518-823A-02EF408D0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1324303"/>
            <a:ext cx="4663440" cy="1390111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배깅</a:t>
            </a:r>
            <a:r>
              <a:rPr lang="en-US" altLang="ko-KR" dirty="0"/>
              <a:t>: </a:t>
            </a:r>
            <a:r>
              <a:rPr lang="ko-KR" altLang="en-US" dirty="0" err="1"/>
              <a:t>단순복원임의추출</a:t>
            </a:r>
            <a:r>
              <a:rPr lang="en-US" altLang="ko-KR" dirty="0"/>
              <a:t>(random sampling)</a:t>
            </a:r>
          </a:p>
          <a:p>
            <a:r>
              <a:rPr lang="ko-KR" altLang="en-US" dirty="0" err="1"/>
              <a:t>부스팅</a:t>
            </a:r>
            <a:r>
              <a:rPr lang="en-US" altLang="ko-KR" dirty="0"/>
              <a:t>: </a:t>
            </a:r>
            <a:r>
              <a:rPr lang="ko-KR" altLang="en-US" dirty="0"/>
              <a:t>예측변수 모델링 후</a:t>
            </a:r>
            <a:r>
              <a:rPr lang="en-US" altLang="ko-KR" dirty="0"/>
              <a:t>, </a:t>
            </a:r>
            <a:r>
              <a:rPr lang="ko-KR" altLang="en-US" dirty="0"/>
              <a:t>오답에 높은 가중치</a:t>
            </a:r>
            <a:r>
              <a:rPr lang="en-US" altLang="ko-KR" dirty="0"/>
              <a:t>, </a:t>
            </a:r>
            <a:r>
              <a:rPr lang="ko-KR" altLang="en-US" dirty="0"/>
              <a:t>정답에 낮은 가중치를 부여</a:t>
            </a:r>
            <a:r>
              <a:rPr lang="en-US" altLang="ko-KR" dirty="0"/>
              <a:t>. </a:t>
            </a:r>
            <a:r>
              <a:rPr lang="ko-KR" altLang="en-US" dirty="0"/>
              <a:t>정확도는 높으나 이상치에 약함</a:t>
            </a:r>
            <a:endParaRPr lang="en-US" altLang="ko-KR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2858479D-B84A-4850-8799-2BC1BDC50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5370995"/>
            <a:ext cx="4663440" cy="585985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High Variance  → Overfitting = Bagging</a:t>
            </a:r>
          </a:p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High Bias → Underfitting = Boosting</a:t>
            </a: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CCC7D-2115-4D98-BA65-B317E8D2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EABA43C-120F-4415-98B3-372D2FECC855}" type="datetime1">
              <a:rPr lang="ko-KR" altLang="en-US" smtClean="0"/>
              <a:pPr>
                <a:spcAft>
                  <a:spcPts val="600"/>
                </a:spcAft>
              </a:pPr>
              <a:t>2020-10-08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2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5E3B-504C-49E9-833F-6CF4FB82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32BAB-1D13-4064-9D15-8ECC0C910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3882646"/>
          </a:xfrm>
        </p:spPr>
        <p:txBody>
          <a:bodyPr/>
          <a:lstStyle/>
          <a:p>
            <a:r>
              <a:rPr lang="ko-KR" altLang="en-US" dirty="0"/>
              <a:t>확률적 </a:t>
            </a:r>
            <a:r>
              <a:rPr lang="ko-KR" altLang="en-US" dirty="0" err="1"/>
              <a:t>그레이디언트</a:t>
            </a:r>
            <a:r>
              <a:rPr lang="ko-KR" altLang="en-US" dirty="0"/>
              <a:t> </a:t>
            </a:r>
            <a:r>
              <a:rPr lang="ko-KR" altLang="en-US" dirty="0" err="1"/>
              <a:t>부스팅의</a:t>
            </a:r>
            <a:r>
              <a:rPr lang="ko-KR" altLang="en-US" dirty="0"/>
              <a:t> 일종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CA387-4232-4331-BB36-58A02AEF0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B6E5CE-5131-480F-BF4A-897A55FBE3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FF3245-BA4D-42A0-B06A-E8D40EF8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AE6-F89A-4A3B-A7FF-0FB649FB73D9}" type="datetime1">
              <a:rPr lang="ko-KR" altLang="en-US" smtClean="0"/>
              <a:t>2020-10-08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ko">
                <a:latin typeface="+mj-ea"/>
                <a:ea typeface="+mj-ea"/>
              </a:rPr>
              <a:t>Title Lorem Ipsum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36142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144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AppleSDGothicNeo</vt:lpstr>
      <vt:lpstr>맑은 고딕</vt:lpstr>
      <vt:lpstr>맑은 고딕</vt:lpstr>
      <vt:lpstr>Calibri</vt:lpstr>
      <vt:lpstr>Garamond</vt:lpstr>
      <vt:lpstr>SavonVTI</vt:lpstr>
      <vt:lpstr>XGBoost</vt:lpstr>
      <vt:lpstr>XGBoost?</vt:lpstr>
      <vt:lpstr>XGBoost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씨티2</dc:creator>
  <cp:lastModifiedBy>씨티2</cp:lastModifiedBy>
  <cp:revision>6</cp:revision>
  <dcterms:created xsi:type="dcterms:W3CDTF">2020-10-05T07:28:19Z</dcterms:created>
  <dcterms:modified xsi:type="dcterms:W3CDTF">2020-10-08T01:25:53Z</dcterms:modified>
</cp:coreProperties>
</file>