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4319">
          <p15:clr>
            <a:srgbClr val="A4A3A4"/>
          </p15:clr>
        </p15:guide>
        <p15:guide id="3" orient="horz" pos="1706">
          <p15:clr>
            <a:srgbClr val="A4A3A4"/>
          </p15:clr>
        </p15:guide>
        <p15:guide id="4" orient="horz" pos="3974">
          <p15:clr>
            <a:srgbClr val="A4A3A4"/>
          </p15:clr>
        </p15:guide>
        <p15:guide id="5" pos="3840">
          <p15:clr>
            <a:srgbClr val="A4A3A4"/>
          </p15:clr>
        </p15:guide>
        <p15:guide id="6" pos="6834">
          <p15:clr>
            <a:srgbClr val="A4A3A4"/>
          </p15:clr>
        </p15:guide>
        <p15:guide id="7" pos="7106">
          <p15:clr>
            <a:srgbClr val="A4A3A4"/>
          </p15:clr>
        </p15:guide>
        <p15:guide id="8" pos="7333">
          <p15:clr>
            <a:srgbClr val="A4A3A4"/>
          </p15:clr>
        </p15:guide>
        <p15:guide id="9" orient="horz" pos="346">
          <p15:clr>
            <a:srgbClr val="A4A3A4"/>
          </p15:clr>
        </p15:guide>
        <p15:guide id="10" pos="5745">
          <p15:clr>
            <a:srgbClr val="A4A3A4"/>
          </p15:clr>
        </p15:guide>
        <p15:guide id="11" pos="347">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jerkKaOrHS6FHRFH5vNjhErts8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835FC8-46E7-45B1-BCCF-504645C0182E}">
  <a:tblStyle styleId="{EE835FC8-46E7-45B1-BCCF-504645C0182E}" styleName="Table_0">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6B41E1-08DA-4F0C-A3D0-497269A4286F}" styleName="Table_1">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3"/>
      </p:cViewPr>
      <p:guideLst>
        <p:guide orient="horz" pos="2160"/>
        <p:guide orient="horz" pos="4319"/>
        <p:guide orient="horz" pos="1706"/>
        <p:guide orient="horz" pos="3974"/>
        <p:guide pos="3840"/>
        <p:guide pos="6834"/>
        <p:guide pos="7106"/>
        <p:guide pos="7333"/>
        <p:guide orient="horz" pos="346"/>
        <p:guide pos="5745"/>
        <p:guide pos="3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1152498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85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8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442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60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13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36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1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04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38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245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18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633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94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961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72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93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45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95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61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34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68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51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6" name="Google Shape;16;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3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73" name="Google Shape;73;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34"/>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79" name="Google Shape;79;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Malgun Gothic"/>
                <a:ea typeface="Malgun Gothic"/>
                <a:cs typeface="Malgun Gothic"/>
                <a:sym typeface="Malgun Gothic"/>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Malgun Gothic"/>
                <a:ea typeface="Malgun Gothic"/>
                <a:cs typeface="Malgun Gothic"/>
                <a:sym typeface="Malgun Gothic"/>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Malgun Gothic"/>
                <a:ea typeface="Malgun Gothic"/>
                <a:cs typeface="Malgun Gothic"/>
                <a:sym typeface="Malgun Gothic"/>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9pPr>
          </a:lstStyle>
          <a:p>
            <a:endParaRPr/>
          </a:p>
        </p:txBody>
      </p:sp>
      <p:sp>
        <p:nvSpPr>
          <p:cNvPr id="22" name="Google Shape;22;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2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Malgun Gothic"/>
                <a:ea typeface="Malgun Gothic"/>
                <a:cs typeface="Malgun Gothic"/>
                <a:sym typeface="Malgun Gothic"/>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9pPr>
          </a:lstStyle>
          <a:p>
            <a:endParaRPr/>
          </a:p>
        </p:txBody>
      </p:sp>
      <p:sp>
        <p:nvSpPr>
          <p:cNvPr id="28" name="Google Shape;28;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2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34" name="Google Shape;34;p2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35" name="Google Shape;35;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2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Malgun Gothic"/>
                <a:ea typeface="Malgun Gothic"/>
                <a:cs typeface="Malgun Gothic"/>
                <a:sym typeface="Malgun Gothic"/>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a:p>
        </p:txBody>
      </p:sp>
      <p:sp>
        <p:nvSpPr>
          <p:cNvPr id="41" name="Google Shape;41;p2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9pPr>
          </a:lstStyle>
          <a:p>
            <a:endParaRPr/>
          </a:p>
        </p:txBody>
      </p:sp>
      <p:sp>
        <p:nvSpPr>
          <p:cNvPr id="42" name="Google Shape;42;p2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Malgun Gothic"/>
                <a:ea typeface="Malgun Gothic"/>
                <a:cs typeface="Malgun Gothic"/>
                <a:sym typeface="Malgun Gothic"/>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a:p>
        </p:txBody>
      </p:sp>
      <p:sp>
        <p:nvSpPr>
          <p:cNvPr id="43" name="Google Shape;43;p2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9pPr>
          </a:lstStyle>
          <a:p>
            <a:endParaRPr/>
          </a:p>
        </p:txBody>
      </p:sp>
      <p:sp>
        <p:nvSpPr>
          <p:cNvPr id="44" name="Google Shape;44;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2"/>
        <p:cNvGrpSpPr/>
        <p:nvPr/>
      </p:nvGrpSpPr>
      <p:grpSpPr>
        <a:xfrm>
          <a:off x="0" y="0"/>
          <a:ext cx="0" cy="0"/>
          <a:chOff x="0" y="0"/>
          <a:chExt cx="0" cy="0"/>
        </a:xfrm>
      </p:grpSpPr>
      <p:sp>
        <p:nvSpPr>
          <p:cNvPr id="53" name="Google Shape;53;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6"/>
        <p:cNvGrpSpPr/>
        <p:nvPr/>
      </p:nvGrpSpPr>
      <p:grpSpPr>
        <a:xfrm>
          <a:off x="0" y="0"/>
          <a:ext cx="0" cy="0"/>
          <a:chOff x="0" y="0"/>
          <a:chExt cx="0" cy="0"/>
        </a:xfrm>
      </p:grpSpPr>
      <p:sp>
        <p:nvSpPr>
          <p:cNvPr id="57" name="Google Shape;57;p3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3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59" name="Google Shape;59;p3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Malgun Gothic"/>
                <a:ea typeface="Malgun Gothic"/>
                <a:cs typeface="Malgun Gothic"/>
                <a:sym typeface="Malgun Gothic"/>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9pPr>
          </a:lstStyle>
          <a:p>
            <a:endParaRPr/>
          </a:p>
        </p:txBody>
      </p:sp>
      <p:sp>
        <p:nvSpPr>
          <p:cNvPr id="60" name="Google Shape;60;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3"/>
        <p:cNvGrpSpPr/>
        <p:nvPr/>
      </p:nvGrpSpPr>
      <p:grpSpPr>
        <a:xfrm>
          <a:off x="0" y="0"/>
          <a:ext cx="0" cy="0"/>
          <a:chOff x="0" y="0"/>
          <a:chExt cx="0" cy="0"/>
        </a:xfrm>
      </p:grpSpPr>
      <p:sp>
        <p:nvSpPr>
          <p:cNvPr id="64" name="Google Shape;64;p3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3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6" name="Google Shape;66;p3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Malgun Gothic"/>
                <a:ea typeface="Malgun Gothic"/>
                <a:cs typeface="Malgun Gothic"/>
                <a:sym typeface="Malgun Gothic"/>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9pPr>
          </a:lstStyle>
          <a:p>
            <a:endParaRPr/>
          </a:p>
        </p:txBody>
      </p:sp>
      <p:sp>
        <p:nvSpPr>
          <p:cNvPr id="67" name="Google Shape;67;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1" name="Google Shape;11;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2203269" y="2024676"/>
            <a:ext cx="7785462" cy="738664"/>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6000"/>
              <a:buFont typeface="Arial"/>
              <a:buNone/>
            </a:pPr>
            <a:r>
              <a:rPr lang="ko-KR" sz="4800" b="0" i="0" u="none" strike="noStrike" cap="none">
                <a:solidFill>
                  <a:srgbClr val="262626"/>
                </a:solidFill>
                <a:latin typeface="Arial"/>
                <a:ea typeface="Arial"/>
                <a:cs typeface="Arial"/>
                <a:sym typeface="Arial"/>
              </a:rPr>
              <a:t>직무부트캠프 SELF과제</a:t>
            </a:r>
            <a:endParaRPr/>
          </a:p>
        </p:txBody>
      </p:sp>
      <p:pic>
        <p:nvPicPr>
          <p:cNvPr id="87" name="Google Shape;87;p1"/>
          <p:cNvPicPr preferRelativeResize="0"/>
          <p:nvPr/>
        </p:nvPicPr>
        <p:blipFill rotWithShape="1">
          <a:blip r:embed="rId3">
            <a:alphaModFix/>
          </a:blip>
          <a:srcRect/>
          <a:stretch/>
        </p:blipFill>
        <p:spPr>
          <a:xfrm>
            <a:off x="4432663" y="990403"/>
            <a:ext cx="3326674" cy="790886"/>
          </a:xfrm>
          <a:prstGeom prst="rect">
            <a:avLst/>
          </a:prstGeom>
          <a:noFill/>
          <a:ln>
            <a:noFill/>
          </a:ln>
        </p:spPr>
      </p:pic>
      <p:sp>
        <p:nvSpPr>
          <p:cNvPr id="88" name="Google Shape;88;p1"/>
          <p:cNvSpPr/>
          <p:nvPr/>
        </p:nvSpPr>
        <p:spPr>
          <a:xfrm>
            <a:off x="0" y="6303963"/>
            <a:ext cx="12192000" cy="552450"/>
          </a:xfrm>
          <a:prstGeom prst="snip2SameRect">
            <a:avLst>
              <a:gd name="adj1" fmla="val 19872"/>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89" name="Google Shape;89;p1"/>
          <p:cNvSpPr txBox="1"/>
          <p:nvPr/>
        </p:nvSpPr>
        <p:spPr>
          <a:xfrm>
            <a:off x="4042147" y="6480359"/>
            <a:ext cx="4107706" cy="215444"/>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1750"/>
              <a:buFont typeface="Arial"/>
              <a:buNone/>
            </a:pPr>
            <a:r>
              <a:rPr lang="ko-KR" sz="1400" b="0" i="0" u="none" strike="noStrike" cap="none">
                <a:solidFill>
                  <a:srgbClr val="A5A5A5"/>
                </a:solidFill>
                <a:latin typeface="Arial"/>
                <a:ea typeface="Arial"/>
                <a:cs typeface="Arial"/>
                <a:sym typeface="Arial"/>
              </a:rPr>
              <a:t>코멘토 현직자 직무부트캠프에 오신 것을 환영합니다!</a:t>
            </a:r>
            <a:endParaRPr/>
          </a:p>
        </p:txBody>
      </p:sp>
      <p:sp>
        <p:nvSpPr>
          <p:cNvPr id="90" name="Google Shape;90;p1"/>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91" name="Google Shape;91;p1"/>
          <p:cNvSpPr txBox="1"/>
          <p:nvPr/>
        </p:nvSpPr>
        <p:spPr>
          <a:xfrm>
            <a:off x="3199050" y="3547849"/>
            <a:ext cx="5832500" cy="1538883"/>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dirty="0">
                <a:solidFill>
                  <a:srgbClr val="272727"/>
                </a:solidFill>
                <a:latin typeface="Arial"/>
                <a:ea typeface="Arial"/>
                <a:cs typeface="Arial"/>
                <a:sym typeface="Arial"/>
              </a:rPr>
              <a:t>본 과제는 </a:t>
            </a:r>
            <a:r>
              <a:rPr lang="ko-KR" sz="1800" b="0" i="0" u="none" strike="noStrike" cap="none" dirty="0" err="1">
                <a:solidFill>
                  <a:srgbClr val="272727"/>
                </a:solidFill>
                <a:latin typeface="Arial"/>
                <a:ea typeface="Arial"/>
                <a:cs typeface="Arial"/>
                <a:sym typeface="Arial"/>
              </a:rPr>
              <a:t>리드멘토님의</a:t>
            </a:r>
            <a:r>
              <a:rPr lang="ko-KR" sz="1800" b="0" i="0" u="none" strike="noStrike" cap="none" dirty="0">
                <a:solidFill>
                  <a:srgbClr val="272727"/>
                </a:solidFill>
                <a:latin typeface="Arial"/>
                <a:ea typeface="Arial"/>
                <a:cs typeface="Arial"/>
                <a:sym typeface="Arial"/>
              </a:rPr>
              <a:t> </a:t>
            </a:r>
            <a:r>
              <a:rPr lang="ko-KR" sz="1800" b="0" i="0" u="none" strike="noStrike" cap="none" dirty="0" err="1">
                <a:solidFill>
                  <a:srgbClr val="272727"/>
                </a:solidFill>
                <a:latin typeface="Arial"/>
                <a:ea typeface="Arial"/>
                <a:cs typeface="Arial"/>
                <a:sym typeface="Arial"/>
              </a:rPr>
              <a:t>직무에센스</a:t>
            </a:r>
            <a:r>
              <a:rPr lang="ko-KR" sz="1800" b="0" i="0" u="none" strike="noStrike" cap="none" dirty="0">
                <a:solidFill>
                  <a:srgbClr val="272727"/>
                </a:solidFill>
                <a:latin typeface="Arial"/>
                <a:ea typeface="Arial"/>
                <a:cs typeface="Arial"/>
                <a:sym typeface="Arial"/>
              </a:rPr>
              <a:t> 강의와 과제 수행 경험을</a:t>
            </a:r>
            <a:br>
              <a:rPr lang="ko-KR" sz="1800" b="0" i="0" u="none" strike="noStrike" cap="none" dirty="0">
                <a:solidFill>
                  <a:srgbClr val="272727"/>
                </a:solidFill>
                <a:latin typeface="Arial"/>
                <a:ea typeface="Arial"/>
                <a:cs typeface="Arial"/>
                <a:sym typeface="Arial"/>
              </a:rPr>
            </a:br>
            <a:r>
              <a:rPr lang="ko-KR" sz="1800" b="0" i="0" u="none" strike="noStrike" cap="none" dirty="0">
                <a:solidFill>
                  <a:srgbClr val="272727"/>
                </a:solidFill>
                <a:latin typeface="Arial"/>
                <a:ea typeface="Arial"/>
                <a:cs typeface="Arial"/>
                <a:sym typeface="Arial"/>
              </a:rPr>
              <a:t>정리하기 위해 스스로 참여하는 과제입니다.</a:t>
            </a:r>
            <a:endParaRPr dirty="0"/>
          </a:p>
          <a:p>
            <a:pPr marL="134923" marR="0" lvl="1" indent="-142875" algn="l" rtl="0">
              <a:spcBef>
                <a:spcPts val="600"/>
              </a:spcBef>
              <a:spcAft>
                <a:spcPts val="0"/>
              </a:spcAft>
              <a:buClr>
                <a:srgbClr val="002960"/>
              </a:buClr>
              <a:buSzPts val="2250"/>
              <a:buFont typeface="Arial"/>
              <a:buChar char="▪"/>
            </a:pPr>
            <a:r>
              <a:rPr lang="ko-KR" sz="1800" b="0" i="0" u="none" strike="noStrike" cap="none" dirty="0">
                <a:solidFill>
                  <a:srgbClr val="272727"/>
                </a:solidFill>
                <a:latin typeface="Arial"/>
                <a:ea typeface="Arial"/>
                <a:cs typeface="Arial"/>
                <a:sym typeface="Arial"/>
              </a:rPr>
              <a:t>SELF과제는 캠프 내용을 정리하고 나의 경험과 잘 연결하는데 도움이 되니 참여해 보시기를 추천합니다.</a:t>
            </a:r>
            <a:endParaRPr dirty="0"/>
          </a:p>
          <a:p>
            <a:pPr marL="134923" marR="0" lvl="1" indent="-142875" algn="l" rtl="0">
              <a:spcBef>
                <a:spcPts val="600"/>
              </a:spcBef>
              <a:spcAft>
                <a:spcPts val="0"/>
              </a:spcAft>
              <a:buClr>
                <a:srgbClr val="002960"/>
              </a:buClr>
              <a:buSzPts val="2250"/>
              <a:buFont typeface="Arial"/>
              <a:buChar char="▪"/>
            </a:pPr>
            <a:r>
              <a:rPr lang="ko-KR" sz="1800" b="0" i="0" u="none" strike="noStrike" cap="none" dirty="0" err="1">
                <a:solidFill>
                  <a:srgbClr val="272727"/>
                </a:solidFill>
                <a:latin typeface="Arial"/>
                <a:ea typeface="Arial"/>
                <a:cs typeface="Arial"/>
                <a:sym typeface="Arial"/>
              </a:rPr>
              <a:t>리드멘토님의</a:t>
            </a:r>
            <a:r>
              <a:rPr lang="ko-KR" sz="1800" b="0" i="0" u="none" strike="noStrike" cap="none" dirty="0">
                <a:solidFill>
                  <a:srgbClr val="272727"/>
                </a:solidFill>
                <a:latin typeface="Arial"/>
                <a:ea typeface="Arial"/>
                <a:cs typeface="Arial"/>
                <a:sym typeface="Arial"/>
              </a:rPr>
              <a:t> 피드백은 제공되지 않습니다.</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9</a:t>
            </a:fld>
            <a:endParaRPr/>
          </a:p>
        </p:txBody>
      </p:sp>
      <p:cxnSp>
        <p:nvCxnSpPr>
          <p:cNvPr id="204" name="Google Shape;204;p10"/>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205" name="Google Shape;205;p10"/>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206" name="Google Shape;206;p10"/>
          <p:cNvGraphicFramePr/>
          <p:nvPr/>
        </p:nvGraphicFramePr>
        <p:xfrm>
          <a:off x="695400" y="1047014"/>
          <a:ext cx="10945750" cy="5372170"/>
        </p:xfrm>
        <a:graphic>
          <a:graphicData uri="http://schemas.openxmlformats.org/drawingml/2006/table">
            <a:tbl>
              <a:tblPr firstRow="1" bandRow="1">
                <a:noFill/>
                <a:tableStyleId>{EE835FC8-46E7-45B1-BCCF-504645C0182E}</a:tableStyleId>
              </a:tblPr>
              <a:tblGrid>
                <a:gridCol w="2880325"/>
                <a:gridCol w="3816425"/>
                <a:gridCol w="424900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Thinking 주제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직무 우수자의 모습</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이유/ 근거</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특정 직무에서 뛰어난 인재로 평가 받는 사람은 하나의 모습이 아니라 다양한 모습입니다.</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실제 과제를 수행해본 본인의 경험에 비추어 볼 때 우수 인재는 어떤 모습일까요?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 예시를 참고하여 가능한 많은 모습을 작성해보세요.)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lnSpc>
                          <a:spcPct val="100000"/>
                        </a:lnSpc>
                        <a:spcBef>
                          <a:spcPts val="0"/>
                        </a:spcBef>
                        <a:spcAft>
                          <a:spcPts val="0"/>
                        </a:spcAft>
                        <a:buClr>
                          <a:srgbClr val="BFBFBF"/>
                        </a:buClr>
                        <a:buSzPts val="1400"/>
                        <a:buFont typeface="Arial"/>
                        <a:buNone/>
                      </a:pPr>
                      <a:r>
                        <a:rPr lang="ko-KR" sz="1400" u="none" strike="noStrike" cap="none">
                          <a:solidFill>
                            <a:srgbClr val="BFBFBF"/>
                          </a:solidFill>
                          <a:latin typeface="Arial"/>
                          <a:ea typeface="Arial"/>
                          <a:cs typeface="Arial"/>
                          <a:sym typeface="Arial"/>
                        </a:rPr>
                        <a:t>양식이 필요하면 이 시트를 복사해서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207" name="Google Shape;207;p10"/>
          <p:cNvSpPr txBox="1"/>
          <p:nvPr/>
        </p:nvSpPr>
        <p:spPr>
          <a:xfrm>
            <a:off x="3719737" y="1916832"/>
            <a:ext cx="3456384" cy="492443"/>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영업기획직무의 우수자는 기획력이 뛰어난 사람일 것이다.</a:t>
            </a:r>
            <a:endParaRPr/>
          </a:p>
        </p:txBody>
      </p:sp>
      <p:sp>
        <p:nvSpPr>
          <p:cNvPr id="208" name="Google Shape;208;p10"/>
          <p:cNvSpPr txBox="1"/>
          <p:nvPr/>
        </p:nvSpPr>
        <p:spPr>
          <a:xfrm>
            <a:off x="7464152" y="1916832"/>
            <a:ext cx="4032448" cy="73866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판매를 더 잘 하기 위해서 지역별이나 상품별 영업관리 조직의 프로모션이나 가격 정책 등을 잘 수립할 수 있어야 하기 때문에</a:t>
            </a:r>
            <a:endParaRPr sz="1600" b="0" i="0" u="none" strike="noStrike" cap="none">
              <a:solidFill>
                <a:srgbClr val="A5A5A5"/>
              </a:solidFill>
              <a:latin typeface="Arial"/>
              <a:ea typeface="Arial"/>
              <a:cs typeface="Arial"/>
              <a:sym typeface="Arial"/>
            </a:endParaRPr>
          </a:p>
        </p:txBody>
      </p:sp>
      <p:sp>
        <p:nvSpPr>
          <p:cNvPr id="209" name="Google Shape;209;p10"/>
          <p:cNvSpPr txBox="1"/>
          <p:nvPr/>
        </p:nvSpPr>
        <p:spPr>
          <a:xfrm>
            <a:off x="3719737" y="4131525"/>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10" name="Google Shape;210;p10"/>
          <p:cNvSpPr txBox="1"/>
          <p:nvPr/>
        </p:nvSpPr>
        <p:spPr>
          <a:xfrm>
            <a:off x="7464152" y="4131525"/>
            <a:ext cx="4032448"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11" name="Google Shape;211;p10"/>
          <p:cNvSpPr txBox="1"/>
          <p:nvPr/>
        </p:nvSpPr>
        <p:spPr>
          <a:xfrm>
            <a:off x="3719737" y="5143877"/>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12" name="Google Shape;212;p10"/>
          <p:cNvSpPr txBox="1"/>
          <p:nvPr/>
        </p:nvSpPr>
        <p:spPr>
          <a:xfrm>
            <a:off x="7464152" y="5143877"/>
            <a:ext cx="4032448"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13" name="Google Shape;213;p10"/>
          <p:cNvSpPr txBox="1"/>
          <p:nvPr/>
        </p:nvSpPr>
        <p:spPr>
          <a:xfrm>
            <a:off x="3719737" y="2839621"/>
            <a:ext cx="3456384" cy="492443"/>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영업기획직무의 우수자는 소통능력이 뛰어난 사람일 것이다.</a:t>
            </a:r>
            <a:endParaRPr/>
          </a:p>
        </p:txBody>
      </p:sp>
      <p:sp>
        <p:nvSpPr>
          <p:cNvPr id="214" name="Google Shape;214;p10"/>
          <p:cNvSpPr txBox="1"/>
          <p:nvPr/>
        </p:nvSpPr>
        <p:spPr>
          <a:xfrm>
            <a:off x="7464152" y="2839621"/>
            <a:ext cx="4032448" cy="984885"/>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영업관리 조직과 생산관리나 마케팅, 전략부서 사이에서 협업이 원활하게 일어날 수 있도록 중간에서 조율하는 역할을 수행하고 협조를 이끌어내야 하기 때문에</a:t>
            </a:r>
            <a:endParaRPr sz="1600" b="0" i="0" u="none" strike="noStrike" cap="none">
              <a:solidFill>
                <a:srgbClr val="A5A5A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10</a:t>
            </a:fld>
            <a:endParaRPr/>
          </a:p>
        </p:txBody>
      </p:sp>
      <p:cxnSp>
        <p:nvCxnSpPr>
          <p:cNvPr id="220" name="Google Shape;220;p11"/>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221" name="Google Shape;221;p11"/>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222" name="Google Shape;222;p11"/>
          <p:cNvGraphicFramePr/>
          <p:nvPr/>
        </p:nvGraphicFramePr>
        <p:xfrm>
          <a:off x="695400" y="1047014"/>
          <a:ext cx="10945750" cy="5372170"/>
        </p:xfrm>
        <a:graphic>
          <a:graphicData uri="http://schemas.openxmlformats.org/drawingml/2006/table">
            <a:tbl>
              <a:tblPr firstRow="1" bandRow="1">
                <a:noFill/>
                <a:tableStyleId>{EE835FC8-46E7-45B1-BCCF-504645C0182E}</a:tableStyleId>
              </a:tblPr>
              <a:tblGrid>
                <a:gridCol w="2880325"/>
                <a:gridCol w="3816425"/>
                <a:gridCol w="424900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Thinking 주제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직무 우수자의 모습</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이유/ 근거</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특정 직무에서 뛰어난 인재로 평가 받는 사람은 하나의 모습이 아니라 다양한 모습입니다.</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실제 과제를 수행해본 본인의 경험에 비추어 볼 때 우수 인재는 어떤 모습일까요?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 예시를 참고하여 가능한 많은 모습을 작성해보세요.)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lnSpc>
                          <a:spcPct val="100000"/>
                        </a:lnSpc>
                        <a:spcBef>
                          <a:spcPts val="0"/>
                        </a:spcBef>
                        <a:spcAft>
                          <a:spcPts val="0"/>
                        </a:spcAft>
                        <a:buClr>
                          <a:srgbClr val="BFBFBF"/>
                        </a:buClr>
                        <a:buSzPts val="1400"/>
                        <a:buFont typeface="Arial"/>
                        <a:buNone/>
                      </a:pPr>
                      <a:r>
                        <a:rPr lang="ko-KR" sz="1400" u="none" strike="noStrike" cap="none">
                          <a:solidFill>
                            <a:srgbClr val="BFBFBF"/>
                          </a:solidFill>
                          <a:latin typeface="Arial"/>
                          <a:ea typeface="Arial"/>
                          <a:cs typeface="Arial"/>
                          <a:sym typeface="Arial"/>
                        </a:rPr>
                        <a:t>양식이 필요하면 이 시트를 복사해서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223" name="Google Shape;223;p11"/>
          <p:cNvSpPr txBox="1"/>
          <p:nvPr/>
        </p:nvSpPr>
        <p:spPr>
          <a:xfrm>
            <a:off x="3719737" y="1916832"/>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24" name="Google Shape;224;p11"/>
          <p:cNvSpPr txBox="1"/>
          <p:nvPr/>
        </p:nvSpPr>
        <p:spPr>
          <a:xfrm>
            <a:off x="7464152" y="1916832"/>
            <a:ext cx="4032448"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25" name="Google Shape;225;p11"/>
          <p:cNvSpPr txBox="1"/>
          <p:nvPr/>
        </p:nvSpPr>
        <p:spPr>
          <a:xfrm>
            <a:off x="3719737" y="3175180"/>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26" name="Google Shape;226;p11"/>
          <p:cNvSpPr txBox="1"/>
          <p:nvPr/>
        </p:nvSpPr>
        <p:spPr>
          <a:xfrm>
            <a:off x="7464152" y="3175180"/>
            <a:ext cx="4032448"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27" name="Google Shape;227;p11"/>
          <p:cNvSpPr txBox="1"/>
          <p:nvPr/>
        </p:nvSpPr>
        <p:spPr>
          <a:xfrm>
            <a:off x="3719737" y="4489536"/>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228" name="Google Shape;228;p11"/>
          <p:cNvSpPr txBox="1"/>
          <p:nvPr/>
        </p:nvSpPr>
        <p:spPr>
          <a:xfrm>
            <a:off x="7464152" y="4489536"/>
            <a:ext cx="4032448"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11</a:t>
            </a:fld>
            <a:endParaRPr/>
          </a:p>
        </p:txBody>
      </p:sp>
      <p:sp>
        <p:nvSpPr>
          <p:cNvPr id="234" name="Google Shape;234;p12"/>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35" name="Google Shape;235;p12"/>
          <p:cNvSpPr txBox="1"/>
          <p:nvPr/>
        </p:nvSpPr>
        <p:spPr>
          <a:xfrm>
            <a:off x="3199050" y="3817203"/>
            <a:ext cx="5832500" cy="1184940"/>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두 번째 과제 제출 이후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높아진 직무 이해도를 바탕으로 직무가 요구하는 역량과 관련된 나의 강점을 찾고, 강점의 모습을 스스로 정의해보세요.</a:t>
            </a:r>
            <a:endParaRPr/>
          </a:p>
        </p:txBody>
      </p:sp>
      <p:sp>
        <p:nvSpPr>
          <p:cNvPr id="236" name="Google Shape;236;p12"/>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3&gt;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직무 관련 나의 강점 정리하기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12</a:t>
            </a:fld>
            <a:endParaRPr/>
          </a:p>
        </p:txBody>
      </p:sp>
      <p:cxnSp>
        <p:nvCxnSpPr>
          <p:cNvPr id="242" name="Google Shape;242;p13"/>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243" name="Google Shape;243;p13"/>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244" name="Google Shape;244;p13"/>
          <p:cNvGraphicFramePr/>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2448275"/>
                <a:gridCol w="4752525"/>
                <a:gridCol w="37449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Thinking 주제</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나의 강점 (한 가지 선택)</a:t>
                      </a:r>
                      <a:endParaRPr sz="1800" b="1" u="none" strike="noStrike" cap="none">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나는 이 강점을 어떻게 정의하고 있나요? (최대한 상세히)</a:t>
                      </a:r>
                      <a:endParaRPr sz="1800" b="1" u="none" strike="noStrike" cap="none">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dirty="0">
                          <a:latin typeface="Arial"/>
                          <a:ea typeface="Arial"/>
                          <a:cs typeface="Arial"/>
                          <a:sym typeface="Arial"/>
                        </a:rPr>
                        <a:t>지난 주에 작성한 여러 직무 우수자의 모습 중 자신의 강점은 무엇이고, 나는 이 강점을 어떻게 정의하고 있는지 작성해보세요.</a:t>
                      </a:r>
                      <a:endParaRPr dirty="0"/>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r>
                        <a:rPr lang="ko-KR" sz="1400" u="none" strike="noStrike" cap="none" dirty="0">
                          <a:solidFill>
                            <a:srgbClr val="A5A5A5"/>
                          </a:solidFill>
                          <a:latin typeface="Arial"/>
                          <a:ea typeface="Arial"/>
                          <a:cs typeface="Arial"/>
                          <a:sym typeface="Arial"/>
                        </a:rPr>
                        <a:t>* 역량의 일반적인 정의는 뒷면의 자료를 참고하세요.</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245" name="Google Shape;245;p13"/>
          <p:cNvSpPr/>
          <p:nvPr/>
        </p:nvSpPr>
        <p:spPr>
          <a:xfrm>
            <a:off x="3272518" y="19112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46" name="Google Shape;246;p13"/>
          <p:cNvSpPr txBox="1"/>
          <p:nvPr/>
        </p:nvSpPr>
        <p:spPr>
          <a:xfrm>
            <a:off x="3662198" y="191646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책임감</a:t>
            </a:r>
            <a:endParaRPr sz="1800" b="0" i="0" u="none" strike="noStrike" cap="none">
              <a:solidFill>
                <a:srgbClr val="272727"/>
              </a:solidFill>
              <a:latin typeface="Arial"/>
              <a:ea typeface="Arial"/>
              <a:cs typeface="Arial"/>
              <a:sym typeface="Arial"/>
            </a:endParaRPr>
          </a:p>
        </p:txBody>
      </p:sp>
      <p:sp>
        <p:nvSpPr>
          <p:cNvPr id="247" name="Google Shape;247;p13"/>
          <p:cNvSpPr/>
          <p:nvPr/>
        </p:nvSpPr>
        <p:spPr>
          <a:xfrm>
            <a:off x="3272518" y="2311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48" name="Google Shape;248;p13"/>
          <p:cNvSpPr txBox="1"/>
          <p:nvPr/>
        </p:nvSpPr>
        <p:spPr>
          <a:xfrm>
            <a:off x="3662198" y="231651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글로벌 마인드</a:t>
            </a:r>
            <a:endParaRPr sz="1800" b="0" i="0" u="none" strike="noStrike" cap="none">
              <a:solidFill>
                <a:srgbClr val="272727"/>
              </a:solidFill>
              <a:latin typeface="Arial"/>
              <a:ea typeface="Arial"/>
              <a:cs typeface="Arial"/>
              <a:sym typeface="Arial"/>
            </a:endParaRPr>
          </a:p>
        </p:txBody>
      </p:sp>
      <p:sp>
        <p:nvSpPr>
          <p:cNvPr id="249" name="Google Shape;249;p13"/>
          <p:cNvSpPr/>
          <p:nvPr/>
        </p:nvSpPr>
        <p:spPr>
          <a:xfrm>
            <a:off x="3272518" y="2692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50" name="Google Shape;250;p13"/>
          <p:cNvSpPr txBox="1"/>
          <p:nvPr/>
        </p:nvSpPr>
        <p:spPr>
          <a:xfrm>
            <a:off x="3662198" y="269751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문제해결능력</a:t>
            </a:r>
            <a:endParaRPr sz="1800" b="0" i="0" u="none" strike="noStrike" cap="none">
              <a:solidFill>
                <a:srgbClr val="272727"/>
              </a:solidFill>
              <a:latin typeface="Arial"/>
              <a:ea typeface="Arial"/>
              <a:cs typeface="Arial"/>
              <a:sym typeface="Arial"/>
            </a:endParaRPr>
          </a:p>
        </p:txBody>
      </p:sp>
      <p:sp>
        <p:nvSpPr>
          <p:cNvPr id="251" name="Google Shape;251;p13"/>
          <p:cNvSpPr/>
          <p:nvPr/>
        </p:nvSpPr>
        <p:spPr>
          <a:xfrm>
            <a:off x="3272518" y="3092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52" name="Google Shape;252;p13"/>
          <p:cNvSpPr txBox="1"/>
          <p:nvPr/>
        </p:nvSpPr>
        <p:spPr>
          <a:xfrm>
            <a:off x="3662198" y="309756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창의력</a:t>
            </a:r>
            <a:endParaRPr sz="1800" b="0" i="0" u="none" strike="noStrike" cap="none">
              <a:solidFill>
                <a:srgbClr val="272727"/>
              </a:solidFill>
              <a:latin typeface="Arial"/>
              <a:ea typeface="Arial"/>
              <a:cs typeface="Arial"/>
              <a:sym typeface="Arial"/>
            </a:endParaRPr>
          </a:p>
        </p:txBody>
      </p:sp>
      <p:sp>
        <p:nvSpPr>
          <p:cNvPr id="253" name="Google Shape;253;p13"/>
          <p:cNvSpPr/>
          <p:nvPr/>
        </p:nvSpPr>
        <p:spPr>
          <a:xfrm>
            <a:off x="3272518" y="3482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54" name="Google Shape;254;p13"/>
          <p:cNvSpPr txBox="1"/>
          <p:nvPr/>
        </p:nvSpPr>
        <p:spPr>
          <a:xfrm>
            <a:off x="3662198" y="3488089"/>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열정/근성</a:t>
            </a:r>
            <a:endParaRPr sz="1800" b="0" i="0" u="none" strike="noStrike" cap="none">
              <a:solidFill>
                <a:srgbClr val="272727"/>
              </a:solidFill>
              <a:latin typeface="Arial"/>
              <a:ea typeface="Arial"/>
              <a:cs typeface="Arial"/>
              <a:sym typeface="Arial"/>
            </a:endParaRPr>
          </a:p>
        </p:txBody>
      </p:sp>
      <p:sp>
        <p:nvSpPr>
          <p:cNvPr id="255" name="Google Shape;255;p13"/>
          <p:cNvSpPr/>
          <p:nvPr/>
        </p:nvSpPr>
        <p:spPr>
          <a:xfrm>
            <a:off x="3272518" y="3863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56" name="Google Shape;256;p13"/>
          <p:cNvSpPr txBox="1"/>
          <p:nvPr/>
        </p:nvSpPr>
        <p:spPr>
          <a:xfrm>
            <a:off x="3662198" y="3869089"/>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도전정신</a:t>
            </a:r>
            <a:endParaRPr sz="1800" b="0" i="0" u="none" strike="noStrike" cap="none">
              <a:solidFill>
                <a:srgbClr val="272727"/>
              </a:solidFill>
              <a:latin typeface="Arial"/>
              <a:ea typeface="Arial"/>
              <a:cs typeface="Arial"/>
              <a:sym typeface="Arial"/>
            </a:endParaRPr>
          </a:p>
        </p:txBody>
      </p:sp>
      <p:sp>
        <p:nvSpPr>
          <p:cNvPr id="257" name="Google Shape;257;p13"/>
          <p:cNvSpPr/>
          <p:nvPr/>
        </p:nvSpPr>
        <p:spPr>
          <a:xfrm>
            <a:off x="3272518" y="4235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58" name="Google Shape;258;p13"/>
          <p:cNvSpPr txBox="1"/>
          <p:nvPr/>
        </p:nvSpPr>
        <p:spPr>
          <a:xfrm>
            <a:off x="3662198" y="424056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능동성</a:t>
            </a:r>
            <a:endParaRPr sz="1800" b="0" i="0" u="none" strike="noStrike" cap="none">
              <a:solidFill>
                <a:srgbClr val="272727"/>
              </a:solidFill>
              <a:latin typeface="Arial"/>
              <a:ea typeface="Arial"/>
              <a:cs typeface="Arial"/>
              <a:sym typeface="Arial"/>
            </a:endParaRPr>
          </a:p>
        </p:txBody>
      </p:sp>
      <p:sp>
        <p:nvSpPr>
          <p:cNvPr id="259" name="Google Shape;259;p13"/>
          <p:cNvSpPr/>
          <p:nvPr/>
        </p:nvSpPr>
        <p:spPr>
          <a:xfrm>
            <a:off x="3272518" y="46354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60" name="Google Shape;260;p13"/>
          <p:cNvSpPr txBox="1"/>
          <p:nvPr/>
        </p:nvSpPr>
        <p:spPr>
          <a:xfrm>
            <a:off x="3662198" y="464061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분석력</a:t>
            </a:r>
            <a:endParaRPr sz="1800" b="0" i="0" u="none" strike="noStrike" cap="none">
              <a:solidFill>
                <a:srgbClr val="272727"/>
              </a:solidFill>
              <a:latin typeface="Arial"/>
              <a:ea typeface="Arial"/>
              <a:cs typeface="Arial"/>
              <a:sym typeface="Arial"/>
            </a:endParaRPr>
          </a:p>
        </p:txBody>
      </p:sp>
      <p:sp>
        <p:nvSpPr>
          <p:cNvPr id="261" name="Google Shape;261;p13"/>
          <p:cNvSpPr/>
          <p:nvPr/>
        </p:nvSpPr>
        <p:spPr>
          <a:xfrm>
            <a:off x="3272518" y="50449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62" name="Google Shape;262;p13"/>
          <p:cNvSpPr txBox="1"/>
          <p:nvPr/>
        </p:nvSpPr>
        <p:spPr>
          <a:xfrm>
            <a:off x="3662198" y="5050189"/>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꼼꼼함</a:t>
            </a:r>
            <a:endParaRPr sz="1800" b="0" i="0" u="none" strike="noStrike" cap="none">
              <a:solidFill>
                <a:srgbClr val="272727"/>
              </a:solidFill>
              <a:latin typeface="Arial"/>
              <a:ea typeface="Arial"/>
              <a:cs typeface="Arial"/>
              <a:sym typeface="Arial"/>
            </a:endParaRPr>
          </a:p>
        </p:txBody>
      </p:sp>
      <p:sp>
        <p:nvSpPr>
          <p:cNvPr id="263" name="Google Shape;263;p13"/>
          <p:cNvSpPr/>
          <p:nvPr/>
        </p:nvSpPr>
        <p:spPr>
          <a:xfrm>
            <a:off x="3272518" y="54355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64" name="Google Shape;264;p13"/>
          <p:cNvSpPr txBox="1"/>
          <p:nvPr/>
        </p:nvSpPr>
        <p:spPr>
          <a:xfrm>
            <a:off x="3662198" y="5440714"/>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대인관계 (신뢰, 친화력)</a:t>
            </a:r>
            <a:endParaRPr/>
          </a:p>
        </p:txBody>
      </p:sp>
      <p:sp>
        <p:nvSpPr>
          <p:cNvPr id="265" name="Google Shape;265;p13"/>
          <p:cNvSpPr/>
          <p:nvPr/>
        </p:nvSpPr>
        <p:spPr>
          <a:xfrm>
            <a:off x="3272518" y="582604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66" name="Google Shape;266;p13"/>
          <p:cNvSpPr txBox="1"/>
          <p:nvPr/>
        </p:nvSpPr>
        <p:spPr>
          <a:xfrm>
            <a:off x="3662198" y="5831239"/>
            <a:ext cx="2289785"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성과지향</a:t>
            </a:r>
            <a:endParaRPr sz="1800" b="0" i="0" u="none" strike="noStrike" cap="none">
              <a:solidFill>
                <a:srgbClr val="272727"/>
              </a:solidFill>
              <a:latin typeface="Arial"/>
              <a:ea typeface="Arial"/>
              <a:cs typeface="Arial"/>
              <a:sym typeface="Arial"/>
            </a:endParaRPr>
          </a:p>
        </p:txBody>
      </p:sp>
      <p:sp>
        <p:nvSpPr>
          <p:cNvPr id="267" name="Google Shape;267;p13"/>
          <p:cNvSpPr/>
          <p:nvPr/>
        </p:nvSpPr>
        <p:spPr>
          <a:xfrm>
            <a:off x="5825218" y="19112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68" name="Google Shape;268;p13"/>
          <p:cNvSpPr txBox="1"/>
          <p:nvPr/>
        </p:nvSpPr>
        <p:spPr>
          <a:xfrm>
            <a:off x="6214899" y="1916464"/>
            <a:ext cx="136700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팀워크 지향</a:t>
            </a:r>
            <a:endParaRPr sz="1800" b="0" i="0" u="none" strike="noStrike" cap="none">
              <a:solidFill>
                <a:srgbClr val="272727"/>
              </a:solidFill>
              <a:latin typeface="Arial"/>
              <a:ea typeface="Arial"/>
              <a:cs typeface="Arial"/>
              <a:sym typeface="Arial"/>
            </a:endParaRPr>
          </a:p>
        </p:txBody>
      </p:sp>
      <p:sp>
        <p:nvSpPr>
          <p:cNvPr id="269" name="Google Shape;269;p13"/>
          <p:cNvSpPr/>
          <p:nvPr/>
        </p:nvSpPr>
        <p:spPr>
          <a:xfrm>
            <a:off x="5825218" y="2311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70" name="Google Shape;270;p13"/>
          <p:cNvSpPr txBox="1"/>
          <p:nvPr/>
        </p:nvSpPr>
        <p:spPr>
          <a:xfrm>
            <a:off x="6214899" y="2316514"/>
            <a:ext cx="136700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학습능력</a:t>
            </a:r>
            <a:endParaRPr sz="1800" b="0" i="0" u="none" strike="noStrike" cap="none">
              <a:solidFill>
                <a:srgbClr val="272727"/>
              </a:solidFill>
              <a:latin typeface="Arial"/>
              <a:ea typeface="Arial"/>
              <a:cs typeface="Arial"/>
              <a:sym typeface="Arial"/>
            </a:endParaRPr>
          </a:p>
        </p:txBody>
      </p:sp>
      <p:sp>
        <p:nvSpPr>
          <p:cNvPr id="271" name="Google Shape;271;p13"/>
          <p:cNvSpPr/>
          <p:nvPr/>
        </p:nvSpPr>
        <p:spPr>
          <a:xfrm>
            <a:off x="5825218" y="2692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72" name="Google Shape;272;p13"/>
          <p:cNvSpPr txBox="1"/>
          <p:nvPr/>
        </p:nvSpPr>
        <p:spPr>
          <a:xfrm>
            <a:off x="6214899" y="2697514"/>
            <a:ext cx="136700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의사소통능력</a:t>
            </a:r>
            <a:endParaRPr sz="1800" b="0" i="0" u="none" strike="noStrike" cap="none">
              <a:solidFill>
                <a:srgbClr val="272727"/>
              </a:solidFill>
              <a:latin typeface="Arial"/>
              <a:ea typeface="Arial"/>
              <a:cs typeface="Arial"/>
              <a:sym typeface="Arial"/>
            </a:endParaRPr>
          </a:p>
        </p:txBody>
      </p:sp>
      <p:sp>
        <p:nvSpPr>
          <p:cNvPr id="273" name="Google Shape;273;p13"/>
          <p:cNvSpPr/>
          <p:nvPr/>
        </p:nvSpPr>
        <p:spPr>
          <a:xfrm>
            <a:off x="5825218" y="3092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74" name="Google Shape;274;p13"/>
          <p:cNvSpPr txBox="1"/>
          <p:nvPr/>
        </p:nvSpPr>
        <p:spPr>
          <a:xfrm>
            <a:off x="6214899" y="3097564"/>
            <a:ext cx="136700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계획/조직화</a:t>
            </a:r>
            <a:endParaRPr sz="1800" b="0" i="0" u="none" strike="noStrike" cap="none">
              <a:solidFill>
                <a:srgbClr val="272727"/>
              </a:solidFill>
              <a:latin typeface="Arial"/>
              <a:ea typeface="Arial"/>
              <a:cs typeface="Arial"/>
              <a:sym typeface="Arial"/>
            </a:endParaRPr>
          </a:p>
        </p:txBody>
      </p:sp>
      <p:sp>
        <p:nvSpPr>
          <p:cNvPr id="275" name="Google Shape;275;p13"/>
          <p:cNvSpPr/>
          <p:nvPr/>
        </p:nvSpPr>
        <p:spPr>
          <a:xfrm>
            <a:off x="5825218" y="3482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76" name="Google Shape;276;p13"/>
          <p:cNvSpPr txBox="1"/>
          <p:nvPr/>
        </p:nvSpPr>
        <p:spPr>
          <a:xfrm>
            <a:off x="6214899" y="3488089"/>
            <a:ext cx="136700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0" i="0" u="none" strike="noStrike" cap="none">
                <a:solidFill>
                  <a:srgbClr val="272727"/>
                </a:solidFill>
                <a:latin typeface="Arial"/>
                <a:ea typeface="Arial"/>
                <a:cs typeface="Arial"/>
                <a:sym typeface="Arial"/>
              </a:rPr>
              <a:t>기타</a:t>
            </a:r>
            <a:endParaRPr sz="1800" b="0" i="0" u="none" strike="noStrike" cap="none">
              <a:solidFill>
                <a:srgbClr val="272727"/>
              </a:solidFill>
              <a:latin typeface="Arial"/>
              <a:ea typeface="Arial"/>
              <a:cs typeface="Arial"/>
              <a:sym typeface="Arial"/>
            </a:endParaRPr>
          </a:p>
        </p:txBody>
      </p:sp>
      <p:cxnSp>
        <p:nvCxnSpPr>
          <p:cNvPr id="277" name="Google Shape;277;p13"/>
          <p:cNvCxnSpPr/>
          <p:nvPr/>
        </p:nvCxnSpPr>
        <p:spPr>
          <a:xfrm>
            <a:off x="6219825" y="4333875"/>
            <a:ext cx="1485900" cy="0"/>
          </a:xfrm>
          <a:prstGeom prst="straightConnector1">
            <a:avLst/>
          </a:prstGeom>
          <a:noFill/>
          <a:ln w="9525" cap="flat" cmpd="sng">
            <a:solidFill>
              <a:srgbClr val="BFBFBF"/>
            </a:solidFill>
            <a:prstDash val="solid"/>
            <a:round/>
            <a:headEnd type="none" w="sm" len="sm"/>
            <a:tailEnd type="none" w="sm" len="sm"/>
          </a:ln>
        </p:spPr>
      </p:cxnSp>
      <p:sp>
        <p:nvSpPr>
          <p:cNvPr id="278" name="Google Shape;278;p13"/>
          <p:cNvSpPr txBox="1"/>
          <p:nvPr/>
        </p:nvSpPr>
        <p:spPr>
          <a:xfrm>
            <a:off x="8040216" y="1916832"/>
            <a:ext cx="3456384" cy="1477328"/>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내가 생각하는 의사소통이 강점이라는 의미는 단순히 내가 하고싶은 말을 상대방에게 잘 전달하는 것이 아니라, 상대방이 우리 문제에 공감하게 하고 이 문제 해결을 위해서 협력을 이끌어 낼 수 있는 모습이라고 생각한다.</a:t>
            </a:r>
            <a:endParaRPr/>
          </a:p>
        </p:txBody>
      </p:sp>
      <p:sp>
        <p:nvSpPr>
          <p:cNvPr id="279" name="Google Shape;279;p13"/>
          <p:cNvSpPr txBox="1"/>
          <p:nvPr/>
        </p:nvSpPr>
        <p:spPr>
          <a:xfrm>
            <a:off x="8040216" y="3644964"/>
            <a:ext cx="3456384"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13</a:t>
            </a:fld>
            <a:endParaRPr/>
          </a:p>
        </p:txBody>
      </p:sp>
      <p:cxnSp>
        <p:nvCxnSpPr>
          <p:cNvPr id="285" name="Google Shape;285;p14"/>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286" name="Google Shape;286;p14"/>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참고자료 – 강점 정의</a:t>
            </a:r>
            <a:endParaRPr sz="3000" b="1" i="0" u="none" strike="noStrike" cap="none">
              <a:solidFill>
                <a:srgbClr val="272727"/>
              </a:solidFill>
              <a:latin typeface="Arial"/>
              <a:ea typeface="Arial"/>
              <a:cs typeface="Arial"/>
              <a:sym typeface="Arial"/>
            </a:endParaRPr>
          </a:p>
        </p:txBody>
      </p:sp>
      <p:graphicFrame>
        <p:nvGraphicFramePr>
          <p:cNvPr id="287" name="Google Shape;287;p14"/>
          <p:cNvGraphicFramePr/>
          <p:nvPr/>
        </p:nvGraphicFramePr>
        <p:xfrm>
          <a:off x="550863" y="1255231"/>
          <a:ext cx="11090325" cy="5440545"/>
        </p:xfrm>
        <a:graphic>
          <a:graphicData uri="http://schemas.openxmlformats.org/drawingml/2006/table">
            <a:tbl>
              <a:tblPr firstRow="1" bandRow="1">
                <a:noFill/>
                <a:tableStyleId>{206B41E1-08DA-4F0C-A3D0-497269A4286F}</a:tableStyleId>
              </a:tblPr>
              <a:tblGrid>
                <a:gridCol w="1025675"/>
                <a:gridCol w="2671100"/>
                <a:gridCol w="865975"/>
                <a:gridCol w="2782625"/>
                <a:gridCol w="864100"/>
                <a:gridCol w="2880850"/>
              </a:tblGrid>
              <a:tr h="371300">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강점</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설명</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강점</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설명</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강점</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sz="1100" u="none" strike="noStrike" cap="none">
                          <a:solidFill>
                            <a:schemeClr val="dk1"/>
                          </a:solidFill>
                          <a:latin typeface="Arial"/>
                          <a:ea typeface="Arial"/>
                          <a:cs typeface="Arial"/>
                          <a:sym typeface="Arial"/>
                        </a:rPr>
                        <a:t>설명</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r>
              <a:tr h="769950">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책임감</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맡은 일을 끝까지 완수한다. </a:t>
                      </a:r>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완수하지 못하거나 실패하더라도 책임을 회피하지 않고, 실수나 과오를 인정한다. </a:t>
                      </a:r>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규정과 절차를 준수하고 마감기한을 맞추기 위해 최선을 다한다.</a:t>
                      </a:r>
                      <a:endParaRPr sz="1100" b="0" u="none" strike="noStrike" cap="none">
                        <a:solidFill>
                          <a:schemeClr val="dk1"/>
                        </a:solidFill>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도전정신</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스스로 도전적인 목표를 설정하고, 새롭고 혁신적인 일에는 과감히 도전한다.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개선이 필요한 관습적 업무가 있다면 적극적으로 개선을 주장하고 실천한다.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성과 지향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목표 달성을 위해 가능한 자원을 최대한 동원한다.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팀이 목표를 달성하도록 동료들을 독려하고 이끈다.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769950">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글로벌</a:t>
                      </a:r>
                      <a:br>
                        <a:rPr lang="ko-KR" sz="1100" b="0" u="none" strike="noStrike" cap="none">
                          <a:solidFill>
                            <a:schemeClr val="dk1"/>
                          </a:solidFill>
                          <a:latin typeface="Arial"/>
                          <a:ea typeface="Arial"/>
                          <a:cs typeface="Arial"/>
                          <a:sym typeface="Arial"/>
                        </a:rPr>
                      </a:br>
                      <a:r>
                        <a:rPr lang="ko-KR" sz="1100" b="0" u="none" strike="noStrike" cap="none">
                          <a:solidFill>
                            <a:schemeClr val="dk1"/>
                          </a:solidFill>
                          <a:latin typeface="Arial"/>
                          <a:ea typeface="Arial"/>
                          <a:cs typeface="Arial"/>
                          <a:sym typeface="Arial"/>
                        </a:rPr>
                        <a:t>마인드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문화에 따른 차이를 이해하고 이를 성과 창출에 활용한다.</a:t>
                      </a:r>
                      <a:endParaRPr sz="1100" b="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현지 시장 및 문화적 상황 등에 대한 이해가 높고, 다양한 문화의 이슈, 관점을 이해할 수 있다.</a:t>
                      </a:r>
                      <a:endParaRPr sz="1100" b="0" u="none" strike="noStrike" cap="none">
                        <a:solidFill>
                          <a:schemeClr val="dk1"/>
                        </a:solidFill>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능동성</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누가 시키기 전에 주도적으로 목표 달성을 위해 행동한다.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목표 달성을 위해 주어진 역할과 책임 범위를 스스로 확장하고 실행한다. </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팀워크 지향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팀을 우선적으로 생각하고, 팀 목표 달성 및 시너지 형성을 위해 적극적으로 팀원들과 협업한다.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팀 내부에 갈등을 해결하거나 조정하고, 좋은 분위기가 형성되도록 한다. </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769950">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문제해결능력</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문제의 본질과 배경을 신속히 파악한다. </a:t>
                      </a:r>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복잡한 상황의 문제도 여러 가지 방법(과거 경험, 방법론, 전략 등)을 활용해 합리적으로 해결한다.</a:t>
                      </a:r>
                      <a:endParaRPr sz="1100" b="0" u="none" strike="noStrike" cap="none">
                        <a:solidFill>
                          <a:schemeClr val="dk1"/>
                        </a:solidFill>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분석력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복잡한 과제나 자료 등을 분류, 세분화하여 관련성을 파악하고 핵심사항을 도출한다.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문제 해결을 위해 필요한 정보나 자료를 파악해 체계적으로 수집하고 분석한다.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상황이나 정보의 함축적인 의미를 분석하고 파악한다.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학습능력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문제 해결을 위해 새로운 지식, 개념, 방식을 주도적으로 학습하고 적용한다.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목표를 위해 지속적으로 시도해보고 적용해보는 과정을 통해 학습한다.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769950">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창의력</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ko-KR" sz="1100" b="0" u="none" strike="noStrike" cap="none">
                          <a:solidFill>
                            <a:schemeClr val="dk1"/>
                          </a:solidFill>
                          <a:latin typeface="Arial"/>
                          <a:ea typeface="Arial"/>
                          <a:cs typeface="Arial"/>
                          <a:sym typeface="Arial"/>
                        </a:rPr>
                        <a:t>- 기존 지식을 응용하거나, 다른 분야의 개념과의 연결 등을 통해 문제를 해결한다.</a:t>
                      </a:r>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아이디어를 실현하기 위한 구체적 계획을 수립하고 적용한다. </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꼼꼼함</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결과물에 영향을 미치는 모든 영역을 철저하게 검토하고 확인한다.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높은 품질을 유지하기 위한 방법이나 프로세스를 고안하고 실행한다.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의사소통능력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의도하는 바를 적절한 의사소통 기법을 활용해 효과적으로 상대방에게 전달한다.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원활한 의사소통을 바탕으로 상호 협의를 이끌어내거나, 갈등을 중재한다. </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769950">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계획/조직화</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목표를 달성하기 위한 프로세스 및 필요 요소들을 구체적으로 계획한다. </a:t>
                      </a:r>
                      <a:endParaRPr/>
                    </a:p>
                    <a:p>
                      <a:pPr marL="0" marR="0" lvl="0" indent="0" algn="l" rtl="0">
                        <a:spcBef>
                          <a:spcPts val="0"/>
                        </a:spcBef>
                        <a:spcAft>
                          <a:spcPts val="0"/>
                        </a:spcAft>
                        <a:buNone/>
                      </a:pPr>
                      <a:r>
                        <a:rPr lang="ko-KR" sz="1100" b="0" u="none" strike="noStrike" cap="none">
                          <a:solidFill>
                            <a:schemeClr val="dk1"/>
                          </a:solidFill>
                          <a:latin typeface="Arial"/>
                          <a:ea typeface="Arial"/>
                          <a:cs typeface="Arial"/>
                          <a:sym typeface="Arial"/>
                        </a:rPr>
                        <a:t>- 새로운 일을 추진할 때, 목표달성에 문제가 될 수 있는 사항들을 미리 파악하고 업무가 지연되지 않도록 일정을 계획한다. </a:t>
                      </a:r>
                      <a:endParaRPr sz="1100" b="0" u="none" strike="noStrike" cap="none">
                        <a:solidFill>
                          <a:schemeClr val="dk1"/>
                        </a:solidFill>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근성(열정)</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남들이 꺼리는 업무나 어려운 과제도 주도적으로 나서서 해결하려고 노력한다.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업무 범위에서 벗어난 일도 팀 목표를 위해서는 기꺼이 맡아서 수행한다. </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대인관계</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(소통/친화력)</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ko-KR" sz="1100" b="0" i="0" u="none" strike="noStrike" cap="none">
                          <a:solidFill>
                            <a:srgbClr val="000000"/>
                          </a:solidFill>
                          <a:latin typeface="Arial"/>
                          <a:ea typeface="Arial"/>
                          <a:cs typeface="Arial"/>
                          <a:sym typeface="Arial"/>
                        </a:rPr>
                        <a:t>- 타인에 대한 이해를 바탕으로 상대방과 쉽게 친밀한 관계를 형성하고 대화를 나눈다.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목표 달성을 위해 원만하게 관계를 형성하고 서로 도움을 주고 받는다. </a:t>
                      </a:r>
                      <a:br>
                        <a:rPr lang="ko-KR" sz="1100" b="0" i="0" u="none" strike="noStrike" cap="none">
                          <a:solidFill>
                            <a:srgbClr val="000000"/>
                          </a:solidFill>
                          <a:latin typeface="Arial"/>
                          <a:ea typeface="Arial"/>
                          <a:cs typeface="Arial"/>
                          <a:sym typeface="Arial"/>
                        </a:rPr>
                      </a:br>
                      <a:r>
                        <a:rPr lang="ko-KR" sz="1100" b="0" i="0" u="none" strike="noStrike" cap="none">
                          <a:solidFill>
                            <a:srgbClr val="000000"/>
                          </a:solidFill>
                          <a:latin typeface="Arial"/>
                          <a:ea typeface="Arial"/>
                          <a:cs typeface="Arial"/>
                          <a:sym typeface="Arial"/>
                        </a:rPr>
                        <a:t>- 상대방의 요구 및 관점을 잘 파악하여 효과적으로 반응한다.</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14</a:t>
            </a:fld>
            <a:endParaRPr/>
          </a:p>
        </p:txBody>
      </p:sp>
      <p:sp>
        <p:nvSpPr>
          <p:cNvPr id="293" name="Google Shape;293;p15"/>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94" name="Google Shape;294;p15"/>
          <p:cNvSpPr txBox="1"/>
          <p:nvPr/>
        </p:nvSpPr>
        <p:spPr>
          <a:xfrm>
            <a:off x="3199050" y="3599089"/>
            <a:ext cx="5832500" cy="1461939"/>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세 번째 과제 제출 이후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지난 주에 발견한 나의 강점과 강점의 정의를 바탕으로 그 강점을 발휘해본 지금까지의 경험들을 정리해보세요. 정리한 내용을 요약하면 이력서, 구체화하면 자기소개서 내용으로 활용할 수 있습니다.</a:t>
            </a:r>
            <a:endParaRPr/>
          </a:p>
        </p:txBody>
      </p:sp>
      <p:sp>
        <p:nvSpPr>
          <p:cNvPr id="295" name="Google Shape;295;p15"/>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4&gt;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강점 관련 경험 에피소드 정리하기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15</a:t>
            </a:fld>
            <a:endParaRPr/>
          </a:p>
        </p:txBody>
      </p:sp>
      <p:cxnSp>
        <p:nvCxnSpPr>
          <p:cNvPr id="301" name="Google Shape;301;p16"/>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02" name="Google Shape;302;p16"/>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03" name="Google Shape;303;p16"/>
          <p:cNvGraphicFramePr/>
          <p:nvPr/>
        </p:nvGraphicFramePr>
        <p:xfrm>
          <a:off x="695400" y="1047014"/>
          <a:ext cx="10945725" cy="5203700"/>
        </p:xfrm>
        <a:graphic>
          <a:graphicData uri="http://schemas.openxmlformats.org/drawingml/2006/table">
            <a:tbl>
              <a:tblPr firstRow="1" bandRow="1">
                <a:noFill/>
                <a:tableStyleId>{EE835FC8-46E7-45B1-BCCF-504645C0182E}</a:tableStyleId>
              </a:tblPr>
              <a:tblGrid>
                <a:gridCol w="2448275"/>
                <a:gridCol w="1872200"/>
                <a:gridCol w="66252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Thinking 주제</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언제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에피소드 상세 작성 (상황) – (행동) – (결과)</a:t>
                      </a:r>
                      <a:endParaRPr sz="1800" b="1" u="none" strike="noStrike" cap="none">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지난 주에 작성한 나의 강점/ 강점의 정의에 맞도록 행동한 에피소드가 있나요?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 가능한 많이, 구체적으로 작성해보세요. </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400" u="none" strike="noStrike" cap="none">
                          <a:solidFill>
                            <a:srgbClr val="BFBFBF"/>
                          </a:solidFill>
                          <a:latin typeface="Arial"/>
                          <a:ea typeface="Arial"/>
                          <a:cs typeface="Arial"/>
                          <a:sym typeface="Arial"/>
                        </a:rPr>
                        <a:t>양식이 필요하면 이 시트를 복사해서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u="none" strike="noStrike" cap="none" dirty="0">
                          <a:latin typeface="Arial"/>
                          <a:ea typeface="Arial"/>
                          <a:cs typeface="Arial"/>
                          <a:sym typeface="Arial"/>
                        </a:rPr>
                        <a:t>(상황)</a:t>
                      </a:r>
                      <a:endParaRPr dirty="0"/>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r>
                        <a:rPr lang="ko-KR" sz="1800" u="none" strike="noStrike" cap="none" dirty="0">
                          <a:latin typeface="Arial"/>
                          <a:ea typeface="Arial"/>
                          <a:cs typeface="Arial"/>
                          <a:sym typeface="Arial"/>
                        </a:rPr>
                        <a:t>(행동)</a:t>
                      </a:r>
                      <a:endParaRPr dirty="0"/>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r>
                        <a:rPr lang="ko-KR" sz="1800" u="none" strike="noStrike" cap="none" dirty="0">
                          <a:latin typeface="Arial"/>
                          <a:ea typeface="Arial"/>
                          <a:cs typeface="Arial"/>
                          <a:sym typeface="Arial"/>
                        </a:rPr>
                        <a:t>(결과)</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304" name="Google Shape;304;p16"/>
          <p:cNvSpPr txBox="1"/>
          <p:nvPr/>
        </p:nvSpPr>
        <p:spPr>
          <a:xfrm>
            <a:off x="5758409" y="1866498"/>
            <a:ext cx="5522365" cy="1231106"/>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dirty="0">
                <a:solidFill>
                  <a:srgbClr val="A5A5A5"/>
                </a:solidFill>
                <a:latin typeface="Arial"/>
                <a:ea typeface="Arial"/>
                <a:cs typeface="Arial"/>
                <a:sym typeface="Arial"/>
              </a:rPr>
              <a:t>예시) 동아리 연말 </a:t>
            </a:r>
            <a:r>
              <a:rPr lang="ko-KR" sz="1600" b="0" i="0" u="none" strike="noStrike" cap="none" dirty="0" err="1">
                <a:solidFill>
                  <a:srgbClr val="A5A5A5"/>
                </a:solidFill>
                <a:latin typeface="Arial"/>
                <a:ea typeface="Arial"/>
                <a:cs typeface="Arial"/>
                <a:sym typeface="Arial"/>
              </a:rPr>
              <a:t>나눔행사를</a:t>
            </a:r>
            <a:r>
              <a:rPr lang="ko-KR" sz="1600" b="0" i="0" u="none" strike="noStrike" cap="none" dirty="0">
                <a:solidFill>
                  <a:srgbClr val="A5A5A5"/>
                </a:solidFill>
                <a:latin typeface="Arial"/>
                <a:ea typeface="Arial"/>
                <a:cs typeface="Arial"/>
                <a:sym typeface="Arial"/>
              </a:rPr>
              <a:t> 할 때 연말 행사 진행을 위한 예산이 부족한 부분을 매년 해왔던 것처럼 학교 주변 가게의 홍보를 대행해 주는 대가로 후원을 얻어 부족한 예산을 충당하려고 하였으나 그런데 과거 홍보 실적에 대해서 점주들이 신뢰하지 않아 후원을 받기 어려운 상황이었다.</a:t>
            </a:r>
            <a:endParaRPr dirty="0"/>
          </a:p>
        </p:txBody>
      </p:sp>
      <p:sp>
        <p:nvSpPr>
          <p:cNvPr id="305" name="Google Shape;305;p16"/>
          <p:cNvSpPr txBox="1"/>
          <p:nvPr/>
        </p:nvSpPr>
        <p:spPr>
          <a:xfrm>
            <a:off x="3275269" y="1866498"/>
            <a:ext cx="1596596" cy="492443"/>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스노우보드 동아리</a:t>
            </a:r>
            <a:endParaRPr sz="1600" b="0" i="0" u="none" strike="noStrike" cap="none">
              <a:solidFill>
                <a:srgbClr val="A5A5A5"/>
              </a:solidFill>
              <a:latin typeface="Arial"/>
              <a:ea typeface="Arial"/>
              <a:cs typeface="Arial"/>
              <a:sym typeface="Arial"/>
            </a:endParaRPr>
          </a:p>
        </p:txBody>
      </p:sp>
      <p:sp>
        <p:nvSpPr>
          <p:cNvPr id="306" name="Google Shape;306;p16"/>
          <p:cNvSpPr txBox="1"/>
          <p:nvPr/>
        </p:nvSpPr>
        <p:spPr>
          <a:xfrm>
            <a:off x="5758409" y="3460406"/>
            <a:ext cx="5522365" cy="984885"/>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정량적으로 홍보 성과를 검증하기 어려워 학과 학생들의 설문과 인터뷰를 통해 정성적 홍보효과와 실질적으로 긍정적 영향이 있다는 내용을 정리한 후 47개 사장님들을 만나고 추가적으로 단톡방이나 페이스북 등을 통해서 홍보활동을 제안했다.</a:t>
            </a:r>
            <a:endParaRPr/>
          </a:p>
        </p:txBody>
      </p:sp>
      <p:sp>
        <p:nvSpPr>
          <p:cNvPr id="307" name="Google Shape;307;p16"/>
          <p:cNvSpPr txBox="1"/>
          <p:nvPr/>
        </p:nvSpPr>
        <p:spPr>
          <a:xfrm>
            <a:off x="5758420" y="4855552"/>
            <a:ext cx="5522365" cy="492443"/>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A5A5A5"/>
                </a:solidFill>
                <a:latin typeface="Arial"/>
                <a:ea typeface="Arial"/>
                <a:cs typeface="Arial"/>
                <a:sym typeface="Arial"/>
              </a:rPr>
              <a:t>예시) 4개의 매장으로부터 총 27만원의 후원을 이끌어 내고 성공적으로 행사를 마무리 하였다.</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16</a:t>
            </a:fld>
            <a:endParaRPr/>
          </a:p>
        </p:txBody>
      </p:sp>
      <p:cxnSp>
        <p:nvCxnSpPr>
          <p:cNvPr id="313" name="Google Shape;313;p17"/>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14" name="Google Shape;314;p17"/>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15" name="Google Shape;315;p17"/>
          <p:cNvGraphicFramePr/>
          <p:nvPr/>
        </p:nvGraphicFramePr>
        <p:xfrm>
          <a:off x="695400" y="1047014"/>
          <a:ext cx="10945725" cy="5203700"/>
        </p:xfrm>
        <a:graphic>
          <a:graphicData uri="http://schemas.openxmlformats.org/drawingml/2006/table">
            <a:tbl>
              <a:tblPr firstRow="1" bandRow="1">
                <a:noFill/>
                <a:tableStyleId>{EE835FC8-46E7-45B1-BCCF-504645C0182E}</a:tableStyleId>
              </a:tblPr>
              <a:tblGrid>
                <a:gridCol w="2448275"/>
                <a:gridCol w="1872200"/>
                <a:gridCol w="662525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Thinking 주제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언제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에피소드 상세 작성 (상황) – (행동) – (결과)</a:t>
                      </a:r>
                      <a:endParaRPr sz="1800" b="1" u="none" strike="noStrike" cap="none">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지난 주에 작성한 나의 강점/ 강점의 정의에 맞도록 행동한 에피소드가 있나요?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 가능한 많이, 구체적으로 작성해보세요. </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400" u="none" strike="noStrike" cap="none">
                          <a:solidFill>
                            <a:srgbClr val="BFBFBF"/>
                          </a:solidFill>
                          <a:latin typeface="Arial"/>
                          <a:ea typeface="Arial"/>
                          <a:cs typeface="Arial"/>
                          <a:sym typeface="Arial"/>
                        </a:rPr>
                        <a:t>양식이 필요하면 이 시트를 복사해서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(상황)</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(행동)</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(결과)</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316" name="Google Shape;316;p17"/>
          <p:cNvSpPr txBox="1"/>
          <p:nvPr/>
        </p:nvSpPr>
        <p:spPr>
          <a:xfrm>
            <a:off x="5758409" y="1866498"/>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
        <p:nvSpPr>
          <p:cNvPr id="317" name="Google Shape;317;p17"/>
          <p:cNvSpPr txBox="1"/>
          <p:nvPr/>
        </p:nvSpPr>
        <p:spPr>
          <a:xfrm>
            <a:off x="5758409" y="3493962"/>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
        <p:nvSpPr>
          <p:cNvPr id="318" name="Google Shape;318;p17"/>
          <p:cNvSpPr txBox="1"/>
          <p:nvPr/>
        </p:nvSpPr>
        <p:spPr>
          <a:xfrm>
            <a:off x="5758409" y="5146593"/>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17</a:t>
            </a:fld>
            <a:endParaRPr/>
          </a:p>
        </p:txBody>
      </p:sp>
      <p:cxnSp>
        <p:nvCxnSpPr>
          <p:cNvPr id="324" name="Google Shape;324;p18"/>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25" name="Google Shape;325;p18"/>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26" name="Google Shape;326;p18"/>
          <p:cNvGraphicFramePr/>
          <p:nvPr/>
        </p:nvGraphicFramePr>
        <p:xfrm>
          <a:off x="695400" y="1047014"/>
          <a:ext cx="10945725" cy="5203700"/>
        </p:xfrm>
        <a:graphic>
          <a:graphicData uri="http://schemas.openxmlformats.org/drawingml/2006/table">
            <a:tbl>
              <a:tblPr firstRow="1" bandRow="1">
                <a:noFill/>
                <a:tableStyleId>{EE835FC8-46E7-45B1-BCCF-504645C0182E}</a:tableStyleId>
              </a:tblPr>
              <a:tblGrid>
                <a:gridCol w="2448275"/>
                <a:gridCol w="1872200"/>
                <a:gridCol w="662525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Thinking 주제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언제</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에피소드 상세 작성 (상황) – (행동) – (결과)</a:t>
                      </a:r>
                      <a:endParaRPr sz="1800" b="1" u="none" strike="noStrike" cap="none">
                        <a:latin typeface="Arial"/>
                        <a:ea typeface="Arial"/>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지난 주에 작성한 나의 강점/ 강점의 정의에 맞도록 행동한 에피소드가 있나요?</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 가능한 많이, 구체적으로 작성해보세요. </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400" u="none" strike="noStrike" cap="none">
                          <a:solidFill>
                            <a:srgbClr val="BFBFBF"/>
                          </a:solidFill>
                          <a:latin typeface="Arial"/>
                          <a:ea typeface="Arial"/>
                          <a:cs typeface="Arial"/>
                          <a:sym typeface="Arial"/>
                        </a:rPr>
                        <a:t>양식이 필요하면 이 시트를 복사해서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(상황)</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(행동)</a:t>
                      </a:r>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endParaRPr sz="1800" u="none" strike="noStrike" cap="none">
                        <a:latin typeface="Arial"/>
                        <a:ea typeface="Arial"/>
                        <a:cs typeface="Arial"/>
                        <a:sym typeface="Arial"/>
                      </a:endParaRPr>
                    </a:p>
                    <a:p>
                      <a:pPr marL="0" marR="0" lvl="0" indent="0" algn="l" rtl="0">
                        <a:spcBef>
                          <a:spcPts val="0"/>
                        </a:spcBef>
                        <a:spcAft>
                          <a:spcPts val="0"/>
                        </a:spcAft>
                        <a:buNone/>
                      </a:pPr>
                      <a:r>
                        <a:rPr lang="ko-KR" sz="1800" u="none" strike="noStrike" cap="none">
                          <a:latin typeface="Arial"/>
                          <a:ea typeface="Arial"/>
                          <a:cs typeface="Arial"/>
                          <a:sym typeface="Arial"/>
                        </a:rPr>
                        <a:t>(결과)</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327" name="Google Shape;327;p18"/>
          <p:cNvSpPr txBox="1"/>
          <p:nvPr/>
        </p:nvSpPr>
        <p:spPr>
          <a:xfrm>
            <a:off x="5758409" y="1866498"/>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
        <p:nvSpPr>
          <p:cNvPr id="328" name="Google Shape;328;p18"/>
          <p:cNvSpPr txBox="1"/>
          <p:nvPr/>
        </p:nvSpPr>
        <p:spPr>
          <a:xfrm>
            <a:off x="5758409" y="3493962"/>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
        <p:nvSpPr>
          <p:cNvPr id="329" name="Google Shape;329;p18"/>
          <p:cNvSpPr txBox="1"/>
          <p:nvPr/>
        </p:nvSpPr>
        <p:spPr>
          <a:xfrm>
            <a:off x="5758409" y="5146593"/>
            <a:ext cx="552236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chemeClr val="dk1"/>
                </a:solidFill>
                <a:latin typeface="Arial"/>
                <a:ea typeface="Arial"/>
                <a:cs typeface="Arial"/>
                <a:sym typeface="Arial"/>
              </a:rPr>
              <a:t>여기에 작성하세요</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18</a:t>
            </a:fld>
            <a:endParaRPr/>
          </a:p>
        </p:txBody>
      </p:sp>
      <p:sp>
        <p:nvSpPr>
          <p:cNvPr id="335" name="Google Shape;335;p19"/>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36" name="Google Shape;336;p19"/>
          <p:cNvSpPr txBox="1"/>
          <p:nvPr/>
        </p:nvSpPr>
        <p:spPr>
          <a:xfrm>
            <a:off x="3199050" y="3792036"/>
            <a:ext cx="5832500" cy="907941"/>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캠프 종료 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실무과제 수행 경험을 바탕으로 이 직무와 나의 Fit이 잘 맞는지 생각해보세요. </a:t>
            </a:r>
            <a:endParaRPr/>
          </a:p>
        </p:txBody>
      </p:sp>
      <p:sp>
        <p:nvSpPr>
          <p:cNvPr id="337" name="Google Shape;337;p19"/>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5&gt;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직무와 나의 Fit 발견하기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1453216" y="1503225"/>
            <a:ext cx="3858419" cy="4192899"/>
          </a:xfrm>
          <a:prstGeom prst="homePlate">
            <a:avLst>
              <a:gd name="adj" fmla="val 15349"/>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272727"/>
              </a:solidFill>
              <a:latin typeface="Arial"/>
              <a:ea typeface="Arial"/>
              <a:cs typeface="Arial"/>
              <a:sym typeface="Arial"/>
            </a:endParaRPr>
          </a:p>
        </p:txBody>
      </p:sp>
      <p:sp>
        <p:nvSpPr>
          <p:cNvPr id="97" name="Google Shape;97;p2"/>
          <p:cNvSpPr/>
          <p:nvPr/>
        </p:nvSpPr>
        <p:spPr>
          <a:xfrm>
            <a:off x="5177451" y="1070917"/>
            <a:ext cx="5559929" cy="5237603"/>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272727"/>
              </a:solidFill>
              <a:latin typeface="Arial"/>
              <a:ea typeface="Arial"/>
              <a:cs typeface="Arial"/>
              <a:sym typeface="Arial"/>
            </a:endParaRPr>
          </a:p>
        </p:txBody>
      </p:sp>
      <p:cxnSp>
        <p:nvCxnSpPr>
          <p:cNvPr id="98" name="Google Shape;98;p2"/>
          <p:cNvCxnSpPr>
            <a:stCxn id="99" idx="4"/>
            <a:endCxn id="100" idx="0"/>
          </p:cNvCxnSpPr>
          <p:nvPr/>
        </p:nvCxnSpPr>
        <p:spPr>
          <a:xfrm>
            <a:off x="5432249" y="2539423"/>
            <a:ext cx="0" cy="3139200"/>
          </a:xfrm>
          <a:prstGeom prst="straightConnector1">
            <a:avLst/>
          </a:prstGeom>
          <a:noFill/>
          <a:ln w="9525" cap="flat" cmpd="sng">
            <a:solidFill>
              <a:srgbClr val="11CC77"/>
            </a:solidFill>
            <a:prstDash val="solid"/>
            <a:round/>
            <a:headEnd type="none" w="sm" len="sm"/>
            <a:tailEnd type="none" w="sm" len="sm"/>
          </a:ln>
        </p:spPr>
      </p:cxnSp>
      <p:sp>
        <p:nvSpPr>
          <p:cNvPr id="101" name="Google Shape;101;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a:t>
            </a:fld>
            <a:endParaRPr/>
          </a:p>
        </p:txBody>
      </p:sp>
      <p:cxnSp>
        <p:nvCxnSpPr>
          <p:cNvPr id="102" name="Google Shape;102;p2"/>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103" name="Google Shape;103;p2"/>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SELF 과제의 목표와 단계</a:t>
            </a:r>
            <a:endParaRPr sz="3000" b="1" i="0" u="none" strike="noStrike" cap="none">
              <a:solidFill>
                <a:srgbClr val="272727"/>
              </a:solidFill>
              <a:latin typeface="Arial"/>
              <a:ea typeface="Arial"/>
              <a:cs typeface="Arial"/>
              <a:sym typeface="Arial"/>
            </a:endParaRPr>
          </a:p>
        </p:txBody>
      </p:sp>
      <p:sp>
        <p:nvSpPr>
          <p:cNvPr id="104" name="Google Shape;104;p2"/>
          <p:cNvSpPr txBox="1"/>
          <p:nvPr/>
        </p:nvSpPr>
        <p:spPr>
          <a:xfrm>
            <a:off x="1602157" y="1634883"/>
            <a:ext cx="3086552"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1" i="0" u="none" strike="noStrike" cap="none">
                <a:solidFill>
                  <a:srgbClr val="11CC77"/>
                </a:solidFill>
                <a:latin typeface="Arial"/>
                <a:ea typeface="Arial"/>
                <a:cs typeface="Arial"/>
                <a:sym typeface="Arial"/>
              </a:rPr>
              <a:t>SELF과제 수행의 목표</a:t>
            </a:r>
            <a:endParaRPr sz="1800" b="1" i="0" u="none" strike="noStrike" cap="none">
              <a:solidFill>
                <a:srgbClr val="11CC77"/>
              </a:solidFill>
              <a:latin typeface="Arial"/>
              <a:ea typeface="Arial"/>
              <a:cs typeface="Arial"/>
              <a:sym typeface="Arial"/>
            </a:endParaRPr>
          </a:p>
        </p:txBody>
      </p:sp>
      <p:sp>
        <p:nvSpPr>
          <p:cNvPr id="105" name="Google Shape;105;p2"/>
          <p:cNvSpPr txBox="1"/>
          <p:nvPr/>
        </p:nvSpPr>
        <p:spPr>
          <a:xfrm>
            <a:off x="5343646" y="1232212"/>
            <a:ext cx="4714753" cy="276999"/>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sz="1800" b="1" i="0" u="none" strike="noStrike" cap="none">
                <a:solidFill>
                  <a:srgbClr val="11CC77"/>
                </a:solidFill>
                <a:latin typeface="Arial"/>
                <a:ea typeface="Arial"/>
                <a:cs typeface="Arial"/>
                <a:sym typeface="Arial"/>
              </a:rPr>
              <a:t>SELF과제 수행 단계</a:t>
            </a:r>
            <a:endParaRPr sz="1800" b="1" i="0" u="none" strike="noStrike" cap="none">
              <a:solidFill>
                <a:srgbClr val="11CC77"/>
              </a:solidFill>
              <a:latin typeface="Arial"/>
              <a:ea typeface="Arial"/>
              <a:cs typeface="Arial"/>
              <a:sym typeface="Arial"/>
            </a:endParaRPr>
          </a:p>
        </p:txBody>
      </p:sp>
      <p:sp>
        <p:nvSpPr>
          <p:cNvPr id="106" name="Google Shape;106;p2"/>
          <p:cNvSpPr txBox="1"/>
          <p:nvPr/>
        </p:nvSpPr>
        <p:spPr>
          <a:xfrm>
            <a:off x="1602157" y="2084131"/>
            <a:ext cx="3086552" cy="3462486"/>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직무부트캠프는 구직자가 진로를 결정하기 전에 직무를 체험하는 프로그램입니다.</a:t>
            </a:r>
            <a:endParaRPr/>
          </a:p>
          <a:p>
            <a:pPr marL="134923" marR="0" lvl="1" indent="-133336" algn="l" rtl="0">
              <a:spcBef>
                <a:spcPts val="60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직무부트캠프에서 배우게되는 내용과 체험하게되는 과제는 실제 현장을 이해하는데 도움이 됩니다.</a:t>
            </a:r>
            <a:endParaRPr/>
          </a:p>
          <a:p>
            <a:pPr marL="134923" marR="0" lvl="1" indent="-133336" algn="l" rtl="0">
              <a:spcBef>
                <a:spcPts val="60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SELF과제는 실제 현장 경험을 바탕으로 본인이 관심있는 직무 업무, 역량 및 자신의 경험과 연결 지을 수 있도록 설계되어 있습니다.</a:t>
            </a:r>
            <a:endParaRPr/>
          </a:p>
          <a:p>
            <a:pPr marL="134923" marR="0" lvl="1" indent="-133336" algn="l" rtl="0">
              <a:spcBef>
                <a:spcPts val="60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따라서 본 SELF과제를 시기별로 수행하면 직무와 역량, 본인 경험에 대해 뚜렷한 연결고리를 발견하는데 도움이 되며 이는 추후에 자기소개서나 이력서 작성, 면접 준비 등에 활용할 수 있으니 꼭 참여해보시기를 추천드립니다.</a:t>
            </a:r>
            <a:endParaRPr/>
          </a:p>
        </p:txBody>
      </p:sp>
      <p:sp>
        <p:nvSpPr>
          <p:cNvPr id="99" name="Google Shape;99;p2"/>
          <p:cNvSpPr/>
          <p:nvPr/>
        </p:nvSpPr>
        <p:spPr>
          <a:xfrm>
            <a:off x="5346961" y="2368847"/>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07" name="Google Shape;107;p2"/>
          <p:cNvSpPr txBox="1"/>
          <p:nvPr/>
        </p:nvSpPr>
        <p:spPr>
          <a:xfrm>
            <a:off x="5610346" y="2346374"/>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1단계</a:t>
            </a:r>
            <a:endParaRPr sz="1400" b="0" i="0" u="none" strike="noStrike" cap="none">
              <a:solidFill>
                <a:srgbClr val="272727"/>
              </a:solidFill>
              <a:latin typeface="Arial"/>
              <a:ea typeface="Arial"/>
              <a:cs typeface="Arial"/>
              <a:sym typeface="Arial"/>
            </a:endParaRPr>
          </a:p>
        </p:txBody>
      </p:sp>
      <p:grpSp>
        <p:nvGrpSpPr>
          <p:cNvPr id="108" name="Google Shape;108;p2"/>
          <p:cNvGrpSpPr/>
          <p:nvPr/>
        </p:nvGrpSpPr>
        <p:grpSpPr>
          <a:xfrm>
            <a:off x="5343646" y="1741319"/>
            <a:ext cx="771665" cy="292487"/>
            <a:chOff x="481722" y="2086110"/>
            <a:chExt cx="2047346" cy="292487"/>
          </a:xfrm>
        </p:grpSpPr>
        <p:cxnSp>
          <p:nvCxnSpPr>
            <p:cNvPr id="109" name="Google Shape;109;p2"/>
            <p:cNvCxnSpPr/>
            <p:nvPr/>
          </p:nvCxnSpPr>
          <p:spPr>
            <a:xfrm>
              <a:off x="491924" y="2378597"/>
              <a:ext cx="2037144" cy="0"/>
            </a:xfrm>
            <a:prstGeom prst="straightConnector1">
              <a:avLst/>
            </a:prstGeom>
            <a:noFill/>
            <a:ln w="9525" cap="flat" cmpd="sng">
              <a:solidFill>
                <a:schemeClr val="dk1"/>
              </a:solidFill>
              <a:prstDash val="solid"/>
              <a:round/>
              <a:headEnd type="none" w="sm" len="sm"/>
              <a:tailEnd type="none" w="sm" len="sm"/>
            </a:ln>
          </p:spPr>
        </p:cxnSp>
        <p:sp>
          <p:nvSpPr>
            <p:cNvPr id="110" name="Google Shape;110;p2"/>
            <p:cNvSpPr txBox="1"/>
            <p:nvPr/>
          </p:nvSpPr>
          <p:spPr>
            <a:xfrm>
              <a:off x="481722" y="2086110"/>
              <a:ext cx="2047346"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400"/>
                <a:buFont typeface="Arial"/>
                <a:buNone/>
              </a:pPr>
              <a:r>
                <a:rPr lang="ko-KR" sz="1400" b="1" i="0" u="none" strike="noStrike" cap="none">
                  <a:solidFill>
                    <a:srgbClr val="272727"/>
                  </a:solidFill>
                  <a:latin typeface="Arial"/>
                  <a:ea typeface="Arial"/>
                  <a:cs typeface="Arial"/>
                  <a:sym typeface="Arial"/>
                </a:rPr>
                <a:t>단계</a:t>
              </a:r>
              <a:endParaRPr sz="1400" b="1" i="0" u="none" strike="noStrike" cap="none">
                <a:solidFill>
                  <a:srgbClr val="272727"/>
                </a:solidFill>
                <a:latin typeface="Arial"/>
                <a:ea typeface="Arial"/>
                <a:cs typeface="Arial"/>
                <a:sym typeface="Arial"/>
              </a:endParaRPr>
            </a:p>
          </p:txBody>
        </p:sp>
      </p:grpSp>
      <p:grpSp>
        <p:nvGrpSpPr>
          <p:cNvPr id="111" name="Google Shape;111;p2"/>
          <p:cNvGrpSpPr/>
          <p:nvPr/>
        </p:nvGrpSpPr>
        <p:grpSpPr>
          <a:xfrm>
            <a:off x="6238996" y="1741319"/>
            <a:ext cx="1351385" cy="292487"/>
            <a:chOff x="481722" y="2086110"/>
            <a:chExt cx="2047346" cy="292487"/>
          </a:xfrm>
        </p:grpSpPr>
        <p:cxnSp>
          <p:nvCxnSpPr>
            <p:cNvPr id="112" name="Google Shape;112;p2"/>
            <p:cNvCxnSpPr/>
            <p:nvPr/>
          </p:nvCxnSpPr>
          <p:spPr>
            <a:xfrm>
              <a:off x="491924" y="2378597"/>
              <a:ext cx="2037144" cy="0"/>
            </a:xfrm>
            <a:prstGeom prst="straightConnector1">
              <a:avLst/>
            </a:prstGeom>
            <a:noFill/>
            <a:ln w="9525" cap="flat" cmpd="sng">
              <a:solidFill>
                <a:schemeClr val="dk1"/>
              </a:solidFill>
              <a:prstDash val="solid"/>
              <a:round/>
              <a:headEnd type="none" w="sm" len="sm"/>
              <a:tailEnd type="none" w="sm" len="sm"/>
            </a:ln>
          </p:spPr>
        </p:cxnSp>
        <p:sp>
          <p:nvSpPr>
            <p:cNvPr id="113" name="Google Shape;113;p2"/>
            <p:cNvSpPr txBox="1"/>
            <p:nvPr/>
          </p:nvSpPr>
          <p:spPr>
            <a:xfrm>
              <a:off x="481722" y="2086110"/>
              <a:ext cx="2047346"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400"/>
                <a:buFont typeface="Arial"/>
                <a:buNone/>
              </a:pPr>
              <a:r>
                <a:rPr lang="ko-KR" sz="1400" b="1" i="0" u="none" strike="noStrike" cap="none">
                  <a:solidFill>
                    <a:srgbClr val="272727"/>
                  </a:solidFill>
                  <a:latin typeface="Arial"/>
                  <a:ea typeface="Arial"/>
                  <a:cs typeface="Arial"/>
                  <a:sym typeface="Arial"/>
                </a:rPr>
                <a:t>수행시기</a:t>
              </a:r>
              <a:endParaRPr sz="1400" b="1" i="0" u="none" strike="noStrike" cap="none">
                <a:solidFill>
                  <a:srgbClr val="272727"/>
                </a:solidFill>
                <a:latin typeface="Arial"/>
                <a:ea typeface="Arial"/>
                <a:cs typeface="Arial"/>
                <a:sym typeface="Arial"/>
              </a:endParaRPr>
            </a:p>
          </p:txBody>
        </p:sp>
      </p:grpSp>
      <p:grpSp>
        <p:nvGrpSpPr>
          <p:cNvPr id="114" name="Google Shape;114;p2"/>
          <p:cNvGrpSpPr/>
          <p:nvPr/>
        </p:nvGrpSpPr>
        <p:grpSpPr>
          <a:xfrm>
            <a:off x="7684315" y="1741319"/>
            <a:ext cx="2765034" cy="292487"/>
            <a:chOff x="481722" y="2086110"/>
            <a:chExt cx="2047346" cy="292487"/>
          </a:xfrm>
        </p:grpSpPr>
        <p:cxnSp>
          <p:nvCxnSpPr>
            <p:cNvPr id="115" name="Google Shape;115;p2"/>
            <p:cNvCxnSpPr/>
            <p:nvPr/>
          </p:nvCxnSpPr>
          <p:spPr>
            <a:xfrm>
              <a:off x="491924" y="2378597"/>
              <a:ext cx="2037144" cy="0"/>
            </a:xfrm>
            <a:prstGeom prst="straightConnector1">
              <a:avLst/>
            </a:prstGeom>
            <a:noFill/>
            <a:ln w="9525" cap="flat" cmpd="sng">
              <a:solidFill>
                <a:schemeClr val="dk1"/>
              </a:solidFill>
              <a:prstDash val="solid"/>
              <a:round/>
              <a:headEnd type="none" w="sm" len="sm"/>
              <a:tailEnd type="none" w="sm" len="sm"/>
            </a:ln>
          </p:spPr>
        </p:cxnSp>
        <p:sp>
          <p:nvSpPr>
            <p:cNvPr id="116" name="Google Shape;116;p2"/>
            <p:cNvSpPr txBox="1"/>
            <p:nvPr/>
          </p:nvSpPr>
          <p:spPr>
            <a:xfrm>
              <a:off x="481722" y="2086110"/>
              <a:ext cx="2047346"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400"/>
                <a:buFont typeface="Arial"/>
                <a:buNone/>
              </a:pPr>
              <a:r>
                <a:rPr lang="ko-KR" sz="1400" b="1" i="0" u="none" strike="noStrike" cap="none">
                  <a:solidFill>
                    <a:srgbClr val="272727"/>
                  </a:solidFill>
                  <a:latin typeface="Arial"/>
                  <a:ea typeface="Arial"/>
                  <a:cs typeface="Arial"/>
                  <a:sym typeface="Arial"/>
                </a:rPr>
                <a:t>내용</a:t>
              </a:r>
              <a:endParaRPr sz="1400" b="1" i="0" u="none" strike="noStrike" cap="none">
                <a:solidFill>
                  <a:srgbClr val="272727"/>
                </a:solidFill>
                <a:latin typeface="Arial"/>
                <a:ea typeface="Arial"/>
                <a:cs typeface="Arial"/>
                <a:sym typeface="Arial"/>
              </a:endParaRPr>
            </a:p>
          </p:txBody>
        </p:sp>
      </p:grpSp>
      <p:sp>
        <p:nvSpPr>
          <p:cNvPr id="117" name="Google Shape;117;p2"/>
          <p:cNvSpPr txBox="1"/>
          <p:nvPr/>
        </p:nvSpPr>
        <p:spPr>
          <a:xfrm>
            <a:off x="6238995" y="2346374"/>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0</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(첫 수업 참여 전)</a:t>
            </a:r>
            <a:endParaRPr/>
          </a:p>
        </p:txBody>
      </p:sp>
      <p:sp>
        <p:nvSpPr>
          <p:cNvPr id="118" name="Google Shape;118;p2"/>
          <p:cNvSpPr txBox="1"/>
          <p:nvPr/>
        </p:nvSpPr>
        <p:spPr>
          <a:xfrm>
            <a:off x="7684315" y="2346374"/>
            <a:ext cx="2765034" cy="21544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dirty="0" err="1">
                <a:solidFill>
                  <a:srgbClr val="272727"/>
                </a:solidFill>
                <a:latin typeface="Arial"/>
                <a:ea typeface="Arial"/>
                <a:cs typeface="Arial"/>
                <a:sym typeface="Arial"/>
              </a:rPr>
              <a:t>리드멘토</a:t>
            </a:r>
            <a:r>
              <a:rPr lang="ko-KR" sz="1400" b="0" i="0" u="none" strike="noStrike" cap="none" dirty="0">
                <a:solidFill>
                  <a:srgbClr val="272727"/>
                </a:solidFill>
                <a:latin typeface="Arial"/>
                <a:ea typeface="Arial"/>
                <a:cs typeface="Arial"/>
                <a:sym typeface="Arial"/>
              </a:rPr>
              <a:t> 직무 </a:t>
            </a:r>
            <a:r>
              <a:rPr lang="ko-KR" sz="1400" b="0" i="0" u="none" strike="noStrike" cap="none" dirty="0" err="1">
                <a:solidFill>
                  <a:srgbClr val="272727"/>
                </a:solidFill>
                <a:latin typeface="Arial"/>
                <a:ea typeface="Arial"/>
                <a:cs typeface="Arial"/>
                <a:sym typeface="Arial"/>
              </a:rPr>
              <a:t>에센스</a:t>
            </a:r>
            <a:r>
              <a:rPr lang="ko-KR" sz="1400" b="0" i="0" u="none" strike="noStrike" cap="none" dirty="0">
                <a:solidFill>
                  <a:srgbClr val="272727"/>
                </a:solidFill>
                <a:latin typeface="Arial"/>
                <a:ea typeface="Arial"/>
                <a:cs typeface="Arial"/>
                <a:sym typeface="Arial"/>
              </a:rPr>
              <a:t> 수업 준비 과제</a:t>
            </a:r>
            <a:endParaRPr sz="1400" b="0" i="0" u="none" strike="noStrike" cap="none" dirty="0">
              <a:solidFill>
                <a:srgbClr val="272727"/>
              </a:solidFill>
              <a:latin typeface="Arial"/>
              <a:ea typeface="Arial"/>
              <a:cs typeface="Arial"/>
              <a:sym typeface="Arial"/>
            </a:endParaRPr>
          </a:p>
        </p:txBody>
      </p:sp>
      <p:sp>
        <p:nvSpPr>
          <p:cNvPr id="119" name="Google Shape;119;p2"/>
          <p:cNvSpPr/>
          <p:nvPr/>
        </p:nvSpPr>
        <p:spPr>
          <a:xfrm>
            <a:off x="5346961" y="3023188"/>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20" name="Google Shape;120;p2"/>
          <p:cNvSpPr txBox="1"/>
          <p:nvPr/>
        </p:nvSpPr>
        <p:spPr>
          <a:xfrm>
            <a:off x="5610346" y="3000715"/>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2단계</a:t>
            </a:r>
            <a:endParaRPr sz="1400" b="0" i="0" u="none" strike="noStrike" cap="none">
              <a:solidFill>
                <a:srgbClr val="272727"/>
              </a:solidFill>
              <a:latin typeface="Arial"/>
              <a:ea typeface="Arial"/>
              <a:cs typeface="Arial"/>
              <a:sym typeface="Arial"/>
            </a:endParaRPr>
          </a:p>
        </p:txBody>
      </p:sp>
      <p:sp>
        <p:nvSpPr>
          <p:cNvPr id="121" name="Google Shape;121;p2"/>
          <p:cNvSpPr txBox="1"/>
          <p:nvPr/>
        </p:nvSpPr>
        <p:spPr>
          <a:xfrm>
            <a:off x="6238995" y="3000715"/>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1</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(리드멘토 수업 후)</a:t>
            </a:r>
            <a:endParaRPr/>
          </a:p>
        </p:txBody>
      </p:sp>
      <p:sp>
        <p:nvSpPr>
          <p:cNvPr id="122" name="Google Shape;122;p2"/>
          <p:cNvSpPr txBox="1"/>
          <p:nvPr/>
        </p:nvSpPr>
        <p:spPr>
          <a:xfrm>
            <a:off x="7684315" y="3000715"/>
            <a:ext cx="2765034" cy="21544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직무 업무 내용과 필요 역량 정리</a:t>
            </a:r>
            <a:endParaRPr sz="1400" b="0" i="0" u="none" strike="noStrike" cap="none">
              <a:solidFill>
                <a:srgbClr val="272727"/>
              </a:solidFill>
              <a:latin typeface="Arial"/>
              <a:ea typeface="Arial"/>
              <a:cs typeface="Arial"/>
              <a:sym typeface="Arial"/>
            </a:endParaRPr>
          </a:p>
        </p:txBody>
      </p:sp>
      <p:sp>
        <p:nvSpPr>
          <p:cNvPr id="123" name="Google Shape;123;p2"/>
          <p:cNvSpPr/>
          <p:nvPr/>
        </p:nvSpPr>
        <p:spPr>
          <a:xfrm>
            <a:off x="5346961" y="3676116"/>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24" name="Google Shape;124;p2"/>
          <p:cNvSpPr txBox="1"/>
          <p:nvPr/>
        </p:nvSpPr>
        <p:spPr>
          <a:xfrm>
            <a:off x="5610346" y="3653643"/>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3단계</a:t>
            </a:r>
            <a:endParaRPr sz="1400" b="0" i="0" u="none" strike="noStrike" cap="none">
              <a:solidFill>
                <a:srgbClr val="272727"/>
              </a:solidFill>
              <a:latin typeface="Arial"/>
              <a:ea typeface="Arial"/>
              <a:cs typeface="Arial"/>
              <a:sym typeface="Arial"/>
            </a:endParaRPr>
          </a:p>
        </p:txBody>
      </p:sp>
      <p:sp>
        <p:nvSpPr>
          <p:cNvPr id="125" name="Google Shape;125;p2"/>
          <p:cNvSpPr txBox="1"/>
          <p:nvPr/>
        </p:nvSpPr>
        <p:spPr>
          <a:xfrm>
            <a:off x="6238995" y="3653643"/>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2</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(1차 과제 완료 후)</a:t>
            </a:r>
            <a:endParaRPr/>
          </a:p>
        </p:txBody>
      </p:sp>
      <p:sp>
        <p:nvSpPr>
          <p:cNvPr id="126" name="Google Shape;126;p2"/>
          <p:cNvSpPr txBox="1"/>
          <p:nvPr/>
        </p:nvSpPr>
        <p:spPr>
          <a:xfrm>
            <a:off x="7684315" y="3653643"/>
            <a:ext cx="2765034" cy="21544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dirty="0">
                <a:solidFill>
                  <a:srgbClr val="272727"/>
                </a:solidFill>
                <a:latin typeface="Arial"/>
                <a:ea typeface="Arial"/>
                <a:cs typeface="Arial"/>
                <a:sym typeface="Arial"/>
              </a:rPr>
              <a:t>직무 우수자 모습 구체화 하기</a:t>
            </a:r>
            <a:endParaRPr sz="1400" b="0" i="0" u="none" strike="noStrike" cap="none" dirty="0">
              <a:solidFill>
                <a:srgbClr val="272727"/>
              </a:solidFill>
              <a:latin typeface="Arial"/>
              <a:ea typeface="Arial"/>
              <a:cs typeface="Arial"/>
              <a:sym typeface="Arial"/>
            </a:endParaRPr>
          </a:p>
        </p:txBody>
      </p:sp>
      <p:sp>
        <p:nvSpPr>
          <p:cNvPr id="127" name="Google Shape;127;p2"/>
          <p:cNvSpPr/>
          <p:nvPr/>
        </p:nvSpPr>
        <p:spPr>
          <a:xfrm>
            <a:off x="5346961" y="4351439"/>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28" name="Google Shape;128;p2"/>
          <p:cNvSpPr txBox="1"/>
          <p:nvPr/>
        </p:nvSpPr>
        <p:spPr>
          <a:xfrm>
            <a:off x="5610346" y="4328966"/>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4단계</a:t>
            </a:r>
            <a:endParaRPr sz="1400" b="0" i="0" u="none" strike="noStrike" cap="none">
              <a:solidFill>
                <a:srgbClr val="272727"/>
              </a:solidFill>
              <a:latin typeface="Arial"/>
              <a:ea typeface="Arial"/>
              <a:cs typeface="Arial"/>
              <a:sym typeface="Arial"/>
            </a:endParaRPr>
          </a:p>
        </p:txBody>
      </p:sp>
      <p:sp>
        <p:nvSpPr>
          <p:cNvPr id="129" name="Google Shape;129;p2"/>
          <p:cNvSpPr txBox="1"/>
          <p:nvPr/>
        </p:nvSpPr>
        <p:spPr>
          <a:xfrm>
            <a:off x="6238995" y="4328966"/>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3</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(2차 과제 완료 후)</a:t>
            </a:r>
            <a:endParaRPr/>
          </a:p>
        </p:txBody>
      </p:sp>
      <p:sp>
        <p:nvSpPr>
          <p:cNvPr id="130" name="Google Shape;130;p2"/>
          <p:cNvSpPr txBox="1"/>
          <p:nvPr/>
        </p:nvSpPr>
        <p:spPr>
          <a:xfrm>
            <a:off x="7684315" y="4328966"/>
            <a:ext cx="2765034" cy="21544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dirty="0">
                <a:solidFill>
                  <a:srgbClr val="272727"/>
                </a:solidFill>
                <a:latin typeface="Arial"/>
                <a:ea typeface="Arial"/>
                <a:cs typeface="Arial"/>
                <a:sym typeface="Arial"/>
              </a:rPr>
              <a:t>직무 관련 나의 강점 정리하기</a:t>
            </a:r>
            <a:endParaRPr sz="1400" b="0" i="0" u="none" strike="noStrike" cap="none" dirty="0">
              <a:solidFill>
                <a:srgbClr val="272727"/>
              </a:solidFill>
              <a:latin typeface="Arial"/>
              <a:ea typeface="Arial"/>
              <a:cs typeface="Arial"/>
              <a:sym typeface="Arial"/>
            </a:endParaRPr>
          </a:p>
        </p:txBody>
      </p:sp>
      <p:sp>
        <p:nvSpPr>
          <p:cNvPr id="131" name="Google Shape;131;p2"/>
          <p:cNvSpPr/>
          <p:nvPr/>
        </p:nvSpPr>
        <p:spPr>
          <a:xfrm>
            <a:off x="5346961" y="5026067"/>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32" name="Google Shape;132;p2"/>
          <p:cNvSpPr txBox="1"/>
          <p:nvPr/>
        </p:nvSpPr>
        <p:spPr>
          <a:xfrm>
            <a:off x="5610346" y="5003594"/>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5단계</a:t>
            </a:r>
            <a:endParaRPr sz="1400" b="0" i="0" u="none" strike="noStrike" cap="none">
              <a:solidFill>
                <a:srgbClr val="272727"/>
              </a:solidFill>
              <a:latin typeface="Arial"/>
              <a:ea typeface="Arial"/>
              <a:cs typeface="Arial"/>
              <a:sym typeface="Arial"/>
            </a:endParaRPr>
          </a:p>
        </p:txBody>
      </p:sp>
      <p:sp>
        <p:nvSpPr>
          <p:cNvPr id="133" name="Google Shape;133;p2"/>
          <p:cNvSpPr txBox="1"/>
          <p:nvPr/>
        </p:nvSpPr>
        <p:spPr>
          <a:xfrm>
            <a:off x="6238995" y="5003594"/>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4</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(3차 과제 완료 후)</a:t>
            </a:r>
            <a:endParaRPr/>
          </a:p>
        </p:txBody>
      </p:sp>
      <p:sp>
        <p:nvSpPr>
          <p:cNvPr id="134" name="Google Shape;134;p2"/>
          <p:cNvSpPr txBox="1"/>
          <p:nvPr/>
        </p:nvSpPr>
        <p:spPr>
          <a:xfrm>
            <a:off x="7684315" y="5003594"/>
            <a:ext cx="2765034" cy="430887"/>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dirty="0">
                <a:solidFill>
                  <a:srgbClr val="272727"/>
                </a:solidFill>
                <a:latin typeface="Arial"/>
                <a:ea typeface="Arial"/>
                <a:cs typeface="Arial"/>
                <a:sym typeface="Arial"/>
              </a:rPr>
              <a:t>나의 강점과 관련된 경험 에피소드 정리하기</a:t>
            </a:r>
            <a:endParaRPr sz="1400" b="0" i="0" u="none" strike="noStrike" cap="none" dirty="0">
              <a:solidFill>
                <a:srgbClr val="272727"/>
              </a:solidFill>
              <a:latin typeface="Arial"/>
              <a:ea typeface="Arial"/>
              <a:cs typeface="Arial"/>
              <a:sym typeface="Arial"/>
            </a:endParaRPr>
          </a:p>
        </p:txBody>
      </p:sp>
      <p:sp>
        <p:nvSpPr>
          <p:cNvPr id="100" name="Google Shape;100;p2"/>
          <p:cNvSpPr/>
          <p:nvPr/>
        </p:nvSpPr>
        <p:spPr>
          <a:xfrm>
            <a:off x="5346961" y="5678530"/>
            <a:ext cx="170576" cy="170576"/>
          </a:xfrm>
          <a:prstGeom prst="ellipse">
            <a:avLst/>
          </a:prstGeom>
          <a:solidFill>
            <a:srgbClr val="11CC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35" name="Google Shape;135;p2"/>
          <p:cNvSpPr txBox="1"/>
          <p:nvPr/>
        </p:nvSpPr>
        <p:spPr>
          <a:xfrm>
            <a:off x="5610346" y="5656057"/>
            <a:ext cx="50496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6단계</a:t>
            </a:r>
            <a:endParaRPr sz="1400" b="0" i="0" u="none" strike="noStrike" cap="none">
              <a:solidFill>
                <a:srgbClr val="272727"/>
              </a:solidFill>
              <a:latin typeface="Arial"/>
              <a:ea typeface="Arial"/>
              <a:cs typeface="Arial"/>
              <a:sym typeface="Arial"/>
            </a:endParaRPr>
          </a:p>
        </p:txBody>
      </p:sp>
      <p:sp>
        <p:nvSpPr>
          <p:cNvPr id="136" name="Google Shape;136;p2"/>
          <p:cNvSpPr txBox="1"/>
          <p:nvPr/>
        </p:nvSpPr>
        <p:spPr>
          <a:xfrm>
            <a:off x="6238995" y="5656057"/>
            <a:ext cx="1344651" cy="507831"/>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WEEK 5</a:t>
            </a:r>
            <a:endParaRPr/>
          </a:p>
          <a:p>
            <a:pPr marL="1587" marR="0" lvl="1" indent="0" algn="l" rtl="0">
              <a:spcBef>
                <a:spcPts val="600"/>
              </a:spcBef>
              <a:spcAft>
                <a:spcPts val="0"/>
              </a:spcAft>
              <a:buClr>
                <a:srgbClr val="002960"/>
              </a:buClr>
              <a:buSzPts val="1750"/>
              <a:buFont typeface="Arial"/>
              <a:buNone/>
            </a:pPr>
            <a:r>
              <a:rPr lang="ko-KR" sz="1400" b="0" i="0" u="none" strike="noStrike" cap="none">
                <a:solidFill>
                  <a:srgbClr val="272727"/>
                </a:solidFill>
                <a:latin typeface="Arial"/>
                <a:ea typeface="Arial"/>
                <a:cs typeface="Arial"/>
                <a:sym typeface="Arial"/>
              </a:rPr>
              <a:t>(캠프 종료 후)</a:t>
            </a:r>
            <a:endParaRPr/>
          </a:p>
        </p:txBody>
      </p:sp>
      <p:sp>
        <p:nvSpPr>
          <p:cNvPr id="137" name="Google Shape;137;p2"/>
          <p:cNvSpPr txBox="1"/>
          <p:nvPr/>
        </p:nvSpPr>
        <p:spPr>
          <a:xfrm>
            <a:off x="7684315" y="5656057"/>
            <a:ext cx="2765034" cy="215444"/>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1750"/>
              <a:buFont typeface="Arial"/>
              <a:buChar char="▪"/>
            </a:pPr>
            <a:r>
              <a:rPr lang="ko-KR" sz="1400" b="0" i="0" u="none" strike="noStrike" cap="none">
                <a:solidFill>
                  <a:srgbClr val="272727"/>
                </a:solidFill>
                <a:latin typeface="Arial"/>
                <a:ea typeface="Arial"/>
                <a:cs typeface="Arial"/>
                <a:sym typeface="Arial"/>
              </a:rPr>
              <a:t>직무와 나의 성향, 강점 Fit 정리하기</a:t>
            </a:r>
            <a:endParaRPr sz="1400" b="0" i="0" u="none" strike="noStrike" cap="none">
              <a:solidFill>
                <a:srgbClr val="272727"/>
              </a:solidFill>
              <a:latin typeface="Arial"/>
              <a:ea typeface="Arial"/>
              <a:cs typeface="Arial"/>
              <a:sym typeface="Arial"/>
            </a:endParaRPr>
          </a:p>
        </p:txBody>
      </p:sp>
      <p:cxnSp>
        <p:nvCxnSpPr>
          <p:cNvPr id="138" name="Google Shape;138;p2"/>
          <p:cNvCxnSpPr/>
          <p:nvPr/>
        </p:nvCxnSpPr>
        <p:spPr>
          <a:xfrm>
            <a:off x="5610346" y="2938095"/>
            <a:ext cx="4842337" cy="0"/>
          </a:xfrm>
          <a:prstGeom prst="straightConnector1">
            <a:avLst/>
          </a:prstGeom>
          <a:noFill/>
          <a:ln w="9525" cap="flat" cmpd="sng">
            <a:solidFill>
              <a:srgbClr val="BFBFBF"/>
            </a:solidFill>
            <a:prstDash val="dash"/>
            <a:round/>
            <a:headEnd type="none" w="sm" len="sm"/>
            <a:tailEnd type="none" w="sm" len="sm"/>
          </a:ln>
        </p:spPr>
      </p:cxnSp>
      <p:cxnSp>
        <p:nvCxnSpPr>
          <p:cNvPr id="139" name="Google Shape;139;p2"/>
          <p:cNvCxnSpPr/>
          <p:nvPr/>
        </p:nvCxnSpPr>
        <p:spPr>
          <a:xfrm>
            <a:off x="5610346" y="3584047"/>
            <a:ext cx="4842337" cy="0"/>
          </a:xfrm>
          <a:prstGeom prst="straightConnector1">
            <a:avLst/>
          </a:prstGeom>
          <a:noFill/>
          <a:ln w="9525" cap="flat" cmpd="sng">
            <a:solidFill>
              <a:srgbClr val="BFBFBF"/>
            </a:solidFill>
            <a:prstDash val="dash"/>
            <a:round/>
            <a:headEnd type="none" w="sm" len="sm"/>
            <a:tailEnd type="none" w="sm" len="sm"/>
          </a:ln>
        </p:spPr>
      </p:cxnSp>
      <p:cxnSp>
        <p:nvCxnSpPr>
          <p:cNvPr id="140" name="Google Shape;140;p2"/>
          <p:cNvCxnSpPr/>
          <p:nvPr/>
        </p:nvCxnSpPr>
        <p:spPr>
          <a:xfrm>
            <a:off x="5610346" y="4246777"/>
            <a:ext cx="4842337" cy="0"/>
          </a:xfrm>
          <a:prstGeom prst="straightConnector1">
            <a:avLst/>
          </a:prstGeom>
          <a:noFill/>
          <a:ln w="9525" cap="flat" cmpd="sng">
            <a:solidFill>
              <a:srgbClr val="BFBFBF"/>
            </a:solidFill>
            <a:prstDash val="dash"/>
            <a:round/>
            <a:headEnd type="none" w="sm" len="sm"/>
            <a:tailEnd type="none" w="sm" len="sm"/>
          </a:ln>
        </p:spPr>
      </p:cxnSp>
      <p:cxnSp>
        <p:nvCxnSpPr>
          <p:cNvPr id="141" name="Google Shape;141;p2"/>
          <p:cNvCxnSpPr/>
          <p:nvPr/>
        </p:nvCxnSpPr>
        <p:spPr>
          <a:xfrm>
            <a:off x="5610346" y="4917897"/>
            <a:ext cx="4842337" cy="0"/>
          </a:xfrm>
          <a:prstGeom prst="straightConnector1">
            <a:avLst/>
          </a:prstGeom>
          <a:noFill/>
          <a:ln w="9525" cap="flat" cmpd="sng">
            <a:solidFill>
              <a:srgbClr val="BFBFBF"/>
            </a:solidFill>
            <a:prstDash val="dash"/>
            <a:round/>
            <a:headEnd type="none" w="sm" len="sm"/>
            <a:tailEnd type="none" w="sm" len="sm"/>
          </a:ln>
        </p:spPr>
      </p:cxnSp>
      <p:cxnSp>
        <p:nvCxnSpPr>
          <p:cNvPr id="142" name="Google Shape;142;p2"/>
          <p:cNvCxnSpPr/>
          <p:nvPr/>
        </p:nvCxnSpPr>
        <p:spPr>
          <a:xfrm>
            <a:off x="5610346" y="5589016"/>
            <a:ext cx="4842337" cy="0"/>
          </a:xfrm>
          <a:prstGeom prst="straightConnector1">
            <a:avLst/>
          </a:prstGeom>
          <a:noFill/>
          <a:ln w="9525" cap="flat" cmpd="sng">
            <a:solidFill>
              <a:srgbClr val="BFBFBF"/>
            </a:solidFill>
            <a:prstDash val="dash"/>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b="0" i="0" u="none" strike="noStrike" cap="none">
                <a:solidFill>
                  <a:srgbClr val="888888"/>
                </a:solidFill>
                <a:latin typeface="Malgun Gothic"/>
                <a:ea typeface="Malgun Gothic"/>
                <a:cs typeface="Malgun Gothic"/>
                <a:sym typeface="Malgun Gothic"/>
              </a:rPr>
              <a:t>19</a:t>
            </a:fld>
            <a:endParaRPr sz="1200" b="0" i="0" u="none" strike="noStrike" cap="none">
              <a:solidFill>
                <a:srgbClr val="888888"/>
              </a:solidFill>
              <a:latin typeface="Malgun Gothic"/>
              <a:ea typeface="Malgun Gothic"/>
              <a:cs typeface="Malgun Gothic"/>
              <a:sym typeface="Malgun Gothic"/>
            </a:endParaRPr>
          </a:p>
        </p:txBody>
      </p:sp>
      <p:cxnSp>
        <p:nvCxnSpPr>
          <p:cNvPr id="343" name="Google Shape;343;p20"/>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44" name="Google Shape;344;p20"/>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lnSpc>
                <a:spcPct val="100000"/>
              </a:lnSpc>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45" name="Google Shape;345;p20"/>
          <p:cNvGraphicFramePr/>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직무 이해도 질문</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실제 현장에서 직무가 하는 일은 원래 생각했던 것과 일치하나요?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346" name="Google Shape;346;p20"/>
          <p:cNvSpPr/>
          <p:nvPr/>
        </p:nvSpPr>
        <p:spPr>
          <a:xfrm>
            <a:off x="4367808" y="1988840"/>
            <a:ext cx="1160537" cy="856260"/>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0" i="0" u="none" strike="noStrike" cap="none">
                <a:solidFill>
                  <a:srgbClr val="272727"/>
                </a:solidFill>
                <a:latin typeface="Arial"/>
                <a:ea typeface="Arial"/>
                <a:cs typeface="Arial"/>
                <a:sym typeface="Arial"/>
              </a:rPr>
              <a:t>일치하는 점</a:t>
            </a:r>
            <a:endParaRPr sz="1600" b="0" i="0" u="none" strike="noStrike" cap="none">
              <a:solidFill>
                <a:srgbClr val="272727"/>
              </a:solidFill>
              <a:latin typeface="Arial"/>
              <a:ea typeface="Arial"/>
              <a:cs typeface="Arial"/>
              <a:sym typeface="Arial"/>
            </a:endParaRPr>
          </a:p>
        </p:txBody>
      </p:sp>
      <p:sp>
        <p:nvSpPr>
          <p:cNvPr id="347" name="Google Shape;347;p20"/>
          <p:cNvSpPr/>
          <p:nvPr/>
        </p:nvSpPr>
        <p:spPr>
          <a:xfrm>
            <a:off x="4367808" y="3904372"/>
            <a:ext cx="1160537" cy="856260"/>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0" i="0" u="none" strike="noStrike" cap="none">
                <a:solidFill>
                  <a:srgbClr val="272727"/>
                </a:solidFill>
                <a:latin typeface="Arial"/>
                <a:ea typeface="Arial"/>
                <a:cs typeface="Arial"/>
                <a:sym typeface="Arial"/>
              </a:rPr>
              <a:t>일치하지</a:t>
            </a:r>
            <a:br>
              <a:rPr lang="ko-KR" sz="1600" b="0" i="0" u="none" strike="noStrike" cap="none">
                <a:solidFill>
                  <a:srgbClr val="272727"/>
                </a:solidFill>
                <a:latin typeface="Arial"/>
                <a:ea typeface="Arial"/>
                <a:cs typeface="Arial"/>
                <a:sym typeface="Arial"/>
              </a:rPr>
            </a:br>
            <a:r>
              <a:rPr lang="ko-KR" sz="1600" b="0" i="0" u="none" strike="noStrike" cap="none">
                <a:solidFill>
                  <a:srgbClr val="272727"/>
                </a:solidFill>
                <a:latin typeface="Arial"/>
                <a:ea typeface="Arial"/>
                <a:cs typeface="Arial"/>
                <a:sym typeface="Arial"/>
              </a:rPr>
              <a:t>않는 점</a:t>
            </a:r>
            <a:endParaRPr sz="1600" b="0" i="0" u="none" strike="noStrike" cap="none">
              <a:solidFill>
                <a:srgbClr val="272727"/>
              </a:solidFill>
              <a:latin typeface="Arial"/>
              <a:ea typeface="Arial"/>
              <a:cs typeface="Arial"/>
              <a:sym typeface="Arial"/>
            </a:endParaRPr>
          </a:p>
        </p:txBody>
      </p:sp>
      <p:sp>
        <p:nvSpPr>
          <p:cNvPr id="348" name="Google Shape;348;p20"/>
          <p:cNvSpPr txBox="1"/>
          <p:nvPr/>
        </p:nvSpPr>
        <p:spPr>
          <a:xfrm>
            <a:off x="5735959" y="1988840"/>
            <a:ext cx="554481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sp>
        <p:nvSpPr>
          <p:cNvPr id="349" name="Google Shape;349;p20"/>
          <p:cNvSpPr txBox="1"/>
          <p:nvPr/>
        </p:nvSpPr>
        <p:spPr>
          <a:xfrm>
            <a:off x="5735959" y="3904372"/>
            <a:ext cx="554481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b="0" i="0" u="none" strike="noStrike" cap="none">
                <a:solidFill>
                  <a:srgbClr val="272727"/>
                </a:solidFill>
                <a:latin typeface="Arial"/>
                <a:ea typeface="Arial"/>
                <a:cs typeface="Arial"/>
                <a:sym typeface="Arial"/>
              </a:rPr>
              <a:t>여기에 작성하세요</a:t>
            </a:r>
            <a:endParaRPr sz="1600" b="0" i="0" u="none" strike="noStrike" cap="none">
              <a:solidFill>
                <a:srgbClr val="272727"/>
              </a:solidFill>
              <a:latin typeface="Arial"/>
              <a:ea typeface="Arial"/>
              <a:cs typeface="Arial"/>
              <a:sym typeface="Arial"/>
            </a:endParaRPr>
          </a:p>
        </p:txBody>
      </p:sp>
      <p:cxnSp>
        <p:nvCxnSpPr>
          <p:cNvPr id="350" name="Google Shape;350;p20"/>
          <p:cNvCxnSpPr/>
          <p:nvPr/>
        </p:nvCxnSpPr>
        <p:spPr>
          <a:xfrm>
            <a:off x="4367808" y="3717032"/>
            <a:ext cx="7074775" cy="0"/>
          </a:xfrm>
          <a:prstGeom prst="straightConnector1">
            <a:avLst/>
          </a:prstGeom>
          <a:noFill/>
          <a:ln w="9525" cap="flat" cmpd="sng">
            <a:solidFill>
              <a:srgbClr val="BFBFBF"/>
            </a:solidFill>
            <a:prstDash val="lgDash"/>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b="0" i="0" u="none" strike="noStrike" cap="none">
                <a:solidFill>
                  <a:srgbClr val="888888"/>
                </a:solidFill>
                <a:latin typeface="Malgun Gothic"/>
                <a:ea typeface="Malgun Gothic"/>
                <a:cs typeface="Malgun Gothic"/>
                <a:sym typeface="Malgun Gothic"/>
              </a:rPr>
              <a:t>20</a:t>
            </a:fld>
            <a:endParaRPr sz="1200" b="0" i="0" u="none" strike="noStrike" cap="none">
              <a:solidFill>
                <a:srgbClr val="888888"/>
              </a:solidFill>
              <a:latin typeface="Malgun Gothic"/>
              <a:ea typeface="Malgun Gothic"/>
              <a:cs typeface="Malgun Gothic"/>
              <a:sym typeface="Malgun Gothic"/>
            </a:endParaRPr>
          </a:p>
        </p:txBody>
      </p:sp>
      <p:cxnSp>
        <p:nvCxnSpPr>
          <p:cNvPr id="356" name="Google Shape;356;p21"/>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57" name="Google Shape;357;p21"/>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lnSpc>
                <a:spcPct val="100000"/>
              </a:lnSpc>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58" name="Google Shape;358;p21"/>
          <p:cNvGraphicFramePr/>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직무 이해도 질문</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실제 업무를 체험해본 결과 이 직무는 내가 좋아할 수 있는 일인가요? 그렇게 생각한 이유를 정리해보세요.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여기에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b="0" i="0" u="none" strike="noStrike" cap="none">
                <a:solidFill>
                  <a:srgbClr val="888888"/>
                </a:solidFill>
                <a:latin typeface="Malgun Gothic"/>
                <a:ea typeface="Malgun Gothic"/>
                <a:cs typeface="Malgun Gothic"/>
                <a:sym typeface="Malgun Gothic"/>
              </a:rPr>
              <a:t>21</a:t>
            </a:fld>
            <a:endParaRPr sz="1200" b="0" i="0" u="none" strike="noStrike" cap="none">
              <a:solidFill>
                <a:srgbClr val="888888"/>
              </a:solidFill>
              <a:latin typeface="Malgun Gothic"/>
              <a:ea typeface="Malgun Gothic"/>
              <a:cs typeface="Malgun Gothic"/>
              <a:sym typeface="Malgun Gothic"/>
            </a:endParaRPr>
          </a:p>
        </p:txBody>
      </p:sp>
      <p:cxnSp>
        <p:nvCxnSpPr>
          <p:cNvPr id="364" name="Google Shape;364;p22"/>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365" name="Google Shape;365;p22"/>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lnSpc>
                <a:spcPct val="100000"/>
              </a:lnSpc>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366" name="Google Shape;366;p22"/>
          <p:cNvGraphicFramePr/>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직무 이해도 질문</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a:latin typeface="Arial"/>
                          <a:ea typeface="Arial"/>
                          <a:cs typeface="Arial"/>
                          <a:sym typeface="Arial"/>
                        </a:rPr>
                        <a:t>나는 이 직무에 적합한 사람이라고 생각하나요? 그렇게 생각한 이유를 정리해보세요.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ko-KR" sz="1800" u="none" strike="noStrike" cap="none">
                          <a:latin typeface="Arial"/>
                          <a:ea typeface="Arial"/>
                          <a:cs typeface="Arial"/>
                          <a:sym typeface="Arial"/>
                        </a:rPr>
                        <a:t>여기에 작성하세요.</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a:t>
            </a:fld>
            <a:endParaRPr/>
          </a:p>
        </p:txBody>
      </p:sp>
      <p:sp>
        <p:nvSpPr>
          <p:cNvPr id="148" name="Google Shape;148;p3"/>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49" name="Google Shape;149;p3"/>
          <p:cNvSpPr txBox="1"/>
          <p:nvPr/>
        </p:nvSpPr>
        <p:spPr>
          <a:xfrm>
            <a:off x="3199050" y="3817203"/>
            <a:ext cx="5832500" cy="907941"/>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1주차 리드멘토 세션 진행 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1주차 리드멘토님의 직무에센스 강의를 훨씬 더 알차게 듣기 위해서 미리 생각해볼 내용을 정리해보세요.</a:t>
            </a:r>
            <a:endParaRPr/>
          </a:p>
        </p:txBody>
      </p:sp>
      <p:sp>
        <p:nvSpPr>
          <p:cNvPr id="150" name="Google Shape;150;p3"/>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0&gt;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리드멘토 직무에센스강의 준비</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a:t>
            </a:fld>
            <a:endParaRPr/>
          </a:p>
        </p:txBody>
      </p:sp>
      <p:cxnSp>
        <p:nvCxnSpPr>
          <p:cNvPr id="156" name="Google Shape;156;p4"/>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157" name="Google Shape;157;p4"/>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158" name="Google Shape;158;p4"/>
          <p:cNvGraphicFramePr/>
          <p:nvPr>
            <p:extLst>
              <p:ext uri="{D42A27DB-BD31-4B8C-83A1-F6EECF244321}">
                <p14:modId xmlns:p14="http://schemas.microsoft.com/office/powerpoint/2010/main" val="907095966"/>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직무 이해도 질문</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dirty="0">
                          <a:latin typeface="Arial"/>
                          <a:ea typeface="Arial"/>
                          <a:cs typeface="Arial"/>
                          <a:sym typeface="Arial"/>
                        </a:rPr>
                        <a:t>본인은 이 직무가 무슨 일을 하는 직무라고 이해하고 있나요? 현재 이해하고 있는 수준에서 최대한 상세하게 작성해보세요</a:t>
                      </a:r>
                      <a:r>
                        <a:rPr lang="ko-KR" sz="1800" u="none" strike="noStrike" cap="none" dirty="0" smtClean="0">
                          <a:latin typeface="Arial"/>
                          <a:ea typeface="Arial"/>
                          <a:cs typeface="Arial"/>
                          <a:sym typeface="Arial"/>
                        </a:rPr>
                        <a:t>.</a:t>
                      </a:r>
                      <a:endParaRPr lang="en-US" altLang="ko-KR" sz="1800" u="none" strike="noStrike" cap="none" dirty="0" smtClean="0">
                        <a:latin typeface="Arial"/>
                        <a:ea typeface="Arial"/>
                        <a:cs typeface="Arial"/>
                        <a:sym typeface="Arial"/>
                      </a:endParaRPr>
                    </a:p>
                    <a:p>
                      <a:pPr marL="0" marR="0" lvl="0" indent="0" algn="l" rtl="0">
                        <a:spcBef>
                          <a:spcPts val="0"/>
                        </a:spcBef>
                        <a:spcAft>
                          <a:spcPts val="0"/>
                        </a:spcAft>
                        <a:buNone/>
                      </a:pPr>
                      <a:endParaRPr lang="en-US" sz="1800" u="none" strike="noStrike" cap="none" dirty="0" smtClean="0">
                        <a:latin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altLang="en-US" sz="1800" dirty="0" smtClean="0"/>
                        <a:t>제품이나 어떤 것을 홍보해야 하는 마케팅 직무에 데이터 분석을 활용하는 것입니다</a:t>
                      </a:r>
                      <a:r>
                        <a:rPr lang="en-US" altLang="ko-KR" sz="1800" dirty="0" smtClean="0"/>
                        <a:t>.</a:t>
                      </a:r>
                    </a:p>
                    <a:p>
                      <a:pPr marL="0" marR="0" lvl="0" indent="0" algn="l" rtl="0">
                        <a:spcBef>
                          <a:spcPts val="0"/>
                        </a:spcBef>
                        <a:spcAft>
                          <a:spcPts val="0"/>
                        </a:spcAft>
                        <a:buNone/>
                      </a:pPr>
                      <a:r>
                        <a:rPr lang="ko-KR" altLang="en-US" sz="1800" dirty="0" smtClean="0"/>
                        <a:t>예를 들어</a:t>
                      </a:r>
                      <a:r>
                        <a:rPr lang="en-US" altLang="ko-KR" sz="1800" dirty="0" smtClean="0"/>
                        <a:t>, </a:t>
                      </a:r>
                      <a:r>
                        <a:rPr lang="ko-KR" altLang="en-US" sz="1800" dirty="0" smtClean="0"/>
                        <a:t>기존에 가지고 있는 내재적 지식으</a:t>
                      </a:r>
                      <a:r>
                        <a:rPr lang="ko-KR" altLang="en-US" sz="1800" baseline="0" dirty="0" smtClean="0"/>
                        <a:t>로 상품의 전망을 보는 것과</a:t>
                      </a:r>
                      <a:r>
                        <a:rPr lang="en-US" altLang="ko-KR" sz="1800" baseline="0" dirty="0" smtClean="0"/>
                        <a:t>,</a:t>
                      </a:r>
                    </a:p>
                    <a:p>
                      <a:pPr marL="0" marR="0" lvl="0" indent="0" algn="l" rtl="0">
                        <a:spcBef>
                          <a:spcPts val="0"/>
                        </a:spcBef>
                        <a:spcAft>
                          <a:spcPts val="0"/>
                        </a:spcAft>
                        <a:buNone/>
                      </a:pPr>
                      <a:r>
                        <a:rPr lang="ko-KR" altLang="en-US" sz="1800" dirty="0" smtClean="0"/>
                        <a:t>실질적으로 존재하는 데이터와 시장 조사를 체계적으로 조사해 마케팅을 하는 것이 주장에 더 효과적일 것입니다</a:t>
                      </a:r>
                      <a:r>
                        <a:rPr lang="en-US" altLang="ko-KR" sz="1800" dirty="0" smtClean="0"/>
                        <a:t>. </a:t>
                      </a:r>
                    </a:p>
                    <a:p>
                      <a:pPr marL="0" marR="0" lvl="0" indent="0" algn="l" rtl="0">
                        <a:spcBef>
                          <a:spcPts val="0"/>
                        </a:spcBef>
                        <a:spcAft>
                          <a:spcPts val="0"/>
                        </a:spcAft>
                        <a:buNone/>
                      </a:pPr>
                      <a:r>
                        <a:rPr lang="ko-KR" altLang="en-US" sz="1800" dirty="0" smtClean="0"/>
                        <a:t>직무가 하는 일을 크게 보면</a:t>
                      </a:r>
                      <a:r>
                        <a:rPr lang="en-US" altLang="ko-KR" sz="1800" dirty="0" smtClean="0"/>
                        <a:t>, </a:t>
                      </a:r>
                      <a:r>
                        <a:rPr lang="ko-KR" altLang="en-US" sz="1800" dirty="0" smtClean="0"/>
                        <a:t>가장 효율적인 것에 투자하고</a:t>
                      </a:r>
                      <a:r>
                        <a:rPr lang="en-US" altLang="ko-KR" sz="1800" dirty="0" smtClean="0"/>
                        <a:t>, </a:t>
                      </a:r>
                      <a:r>
                        <a:rPr lang="ko-KR" altLang="en-US" sz="1800" dirty="0" smtClean="0"/>
                        <a:t>투자한 제품의 가치를 높인 상태에서 소비자 앞에 내놓는 일입니다</a:t>
                      </a:r>
                      <a:r>
                        <a:rPr lang="en-US" altLang="ko-KR" sz="1800" dirty="0" smtClean="0"/>
                        <a:t>.</a:t>
                      </a:r>
                      <a:endParaRPr lang="ko-KR" altLang="en-US" sz="1800" dirty="0" smtClean="0"/>
                    </a:p>
                    <a:p>
                      <a:pPr marL="0" marR="0" lvl="0" indent="0" algn="l" rtl="0">
                        <a:spcBef>
                          <a:spcPts val="0"/>
                        </a:spcBef>
                        <a:spcAft>
                          <a:spcPts val="0"/>
                        </a:spcAft>
                        <a:buNone/>
                      </a:pP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a:t>
            </a:fld>
            <a:endParaRPr/>
          </a:p>
        </p:txBody>
      </p:sp>
      <p:cxnSp>
        <p:nvCxnSpPr>
          <p:cNvPr id="164" name="Google Shape;164;p5"/>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165" name="Google Shape;165;p5"/>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166" name="Google Shape;166;p5"/>
          <p:cNvGraphicFramePr/>
          <p:nvPr>
            <p:extLst>
              <p:ext uri="{D42A27DB-BD31-4B8C-83A1-F6EECF244321}">
                <p14:modId xmlns:p14="http://schemas.microsoft.com/office/powerpoint/2010/main" val="3703219572"/>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직무 이해도 질문</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질문 목록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dirty="0" err="1">
                          <a:latin typeface="Arial"/>
                          <a:ea typeface="Arial"/>
                          <a:cs typeface="Arial"/>
                          <a:sym typeface="Arial"/>
                        </a:rPr>
                        <a:t>현직자</a:t>
                      </a:r>
                      <a:r>
                        <a:rPr lang="ko-KR" sz="1800" u="none" strike="noStrike" cap="none" dirty="0">
                          <a:latin typeface="Arial"/>
                          <a:ea typeface="Arial"/>
                          <a:cs typeface="Arial"/>
                          <a:sym typeface="Arial"/>
                        </a:rPr>
                        <a:t> </a:t>
                      </a:r>
                      <a:r>
                        <a:rPr lang="ko-KR" sz="1800" u="none" strike="noStrike" cap="none" dirty="0" err="1">
                          <a:latin typeface="Arial"/>
                          <a:ea typeface="Arial"/>
                          <a:cs typeface="Arial"/>
                          <a:sym typeface="Arial"/>
                        </a:rPr>
                        <a:t>멘토님과</a:t>
                      </a:r>
                      <a:r>
                        <a:rPr lang="ko-KR" sz="1800" u="none" strike="noStrike" cap="none" dirty="0">
                          <a:latin typeface="Arial"/>
                          <a:ea typeface="Arial"/>
                          <a:cs typeface="Arial"/>
                          <a:sym typeface="Arial"/>
                        </a:rPr>
                        <a:t> 첫 수업에서 만나서 알고 싶은 질문이 있나요? 미리 작성해보세요.</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altLang="en-US" sz="1800" u="none" strike="noStrike" cap="none" dirty="0" smtClean="0">
                          <a:latin typeface="Arial"/>
                          <a:cs typeface="Arial"/>
                          <a:sym typeface="Arial"/>
                        </a:rPr>
                        <a:t>진행이 어떻게 되는 것인지</a:t>
                      </a:r>
                      <a:r>
                        <a:rPr lang="en-US" altLang="ko-KR" sz="1800" u="none" strike="noStrike" cap="none" dirty="0" smtClean="0">
                          <a:latin typeface="Arial"/>
                          <a:cs typeface="Arial"/>
                          <a:sym typeface="Arial"/>
                        </a:rPr>
                        <a:t>. </a:t>
                      </a:r>
                    </a:p>
                    <a:p>
                      <a:pPr marL="0" marR="0" lvl="0" indent="0" algn="l" rtl="0">
                        <a:spcBef>
                          <a:spcPts val="0"/>
                        </a:spcBef>
                        <a:spcAft>
                          <a:spcPts val="0"/>
                        </a:spcAft>
                        <a:buNone/>
                      </a:pPr>
                      <a:r>
                        <a:rPr lang="ko-KR" altLang="en-US" sz="1800" u="none" strike="noStrike" cap="none" dirty="0" smtClean="0">
                          <a:latin typeface="Arial"/>
                          <a:cs typeface="Arial"/>
                          <a:sym typeface="Arial"/>
                        </a:rPr>
                        <a:t>가지고 있는 것들을 프로그래밍 언어들을 활용해 수행해야 하는지</a:t>
                      </a:r>
                      <a:endParaRPr lang="en-US" altLang="ko-KR" sz="1800" u="none" strike="noStrike" cap="none" dirty="0" smtClean="0">
                        <a:latin typeface="Arial"/>
                        <a:cs typeface="Arial"/>
                        <a:sym typeface="Arial"/>
                      </a:endParaRPr>
                    </a:p>
                    <a:p>
                      <a:pPr marL="0" marR="0" lvl="0" indent="0" algn="l" rtl="0">
                        <a:spcBef>
                          <a:spcPts val="0"/>
                        </a:spcBef>
                        <a:spcAft>
                          <a:spcPts val="0"/>
                        </a:spcAft>
                        <a:buNone/>
                      </a:pPr>
                      <a:r>
                        <a:rPr lang="ko-KR" altLang="en-US" sz="1800" u="none" strike="noStrike" cap="none" dirty="0" smtClean="0">
                          <a:latin typeface="Arial"/>
                          <a:cs typeface="Arial"/>
                          <a:sym typeface="Arial"/>
                        </a:rPr>
                        <a:t>실제 이러한 업무를 맡게 되려면 대리급 이상이 되어야 하는지</a:t>
                      </a:r>
                      <a:endParaRPr lang="en-US" altLang="ko-KR" sz="1800" u="none" strike="noStrike" cap="none" dirty="0" smtClean="0">
                        <a:latin typeface="Arial"/>
                        <a:cs typeface="Arial"/>
                        <a:sym typeface="Arial"/>
                      </a:endParaRPr>
                    </a:p>
                    <a:p>
                      <a:pPr marL="0" marR="0" lvl="0" indent="0" algn="l" rtl="0">
                        <a:spcBef>
                          <a:spcPts val="0"/>
                        </a:spcBef>
                        <a:spcAft>
                          <a:spcPts val="0"/>
                        </a:spcAft>
                        <a:buNone/>
                      </a:pPr>
                      <a:r>
                        <a:rPr lang="ko-KR" altLang="en-US" sz="1800" u="none" strike="noStrike" cap="none" dirty="0" smtClean="0">
                          <a:latin typeface="Arial"/>
                          <a:cs typeface="Arial"/>
                          <a:sym typeface="Arial"/>
                        </a:rPr>
                        <a:t>실제로 마케팅 직무에서 요새 데이터 분석이 많이 쓰이고 있는 추세인지</a:t>
                      </a:r>
                      <a:endParaRPr lang="en-US" altLang="ko-KR" sz="1800" u="none" strike="noStrike" cap="none" dirty="0" smtClean="0">
                        <a:latin typeface="Arial"/>
                        <a:cs typeface="Arial"/>
                        <a:sym typeface="Arial"/>
                      </a:endParaRPr>
                    </a:p>
                    <a:p>
                      <a:pPr marL="0" marR="0" lvl="0" indent="0" algn="l" rtl="0">
                        <a:spcBef>
                          <a:spcPts val="0"/>
                        </a:spcBef>
                        <a:spcAft>
                          <a:spcPts val="0"/>
                        </a:spcAft>
                        <a:buNone/>
                      </a:pPr>
                      <a:endParaRPr lang="en-US" altLang="ko-KR" sz="1800" u="none" strike="noStrike" cap="none" dirty="0" smtClean="0">
                        <a:latin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5</a:t>
            </a:fld>
            <a:endParaRPr/>
          </a:p>
        </p:txBody>
      </p:sp>
      <p:sp>
        <p:nvSpPr>
          <p:cNvPr id="172" name="Google Shape;172;p6"/>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73" name="Google Shape;173;p6"/>
          <p:cNvSpPr txBox="1"/>
          <p:nvPr/>
        </p:nvSpPr>
        <p:spPr>
          <a:xfrm>
            <a:off x="3199050" y="3817203"/>
            <a:ext cx="5832500" cy="907941"/>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직무에센스 강의 수강 직후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직무에센스 강의를 통해 알게된 직무 업무와 요구 역량을 다시 한 번 정리해보세요.</a:t>
            </a:r>
            <a:endParaRPr/>
          </a:p>
        </p:txBody>
      </p:sp>
      <p:sp>
        <p:nvSpPr>
          <p:cNvPr id="174" name="Google Shape;174;p6"/>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1&gt;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직무 업무내용과 필요역량 정리</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a:p>
        </p:txBody>
      </p:sp>
      <p:cxnSp>
        <p:nvCxnSpPr>
          <p:cNvPr id="180" name="Google Shape;180;p7"/>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181" name="Google Shape;181;p7"/>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182" name="Google Shape;182;p7"/>
          <p:cNvGraphicFramePr/>
          <p:nvPr>
            <p:extLst>
              <p:ext uri="{D42A27DB-BD31-4B8C-83A1-F6EECF244321}">
                <p14:modId xmlns:p14="http://schemas.microsoft.com/office/powerpoint/2010/main" val="1469252585"/>
              </p:ext>
            </p:extLst>
          </p:nvPr>
        </p:nvGraphicFramePr>
        <p:xfrm>
          <a:off x="695400" y="1047014"/>
          <a:ext cx="10945750" cy="1818819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직무 이해도 질문</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dirty="0">
                          <a:latin typeface="Arial"/>
                          <a:ea typeface="Arial"/>
                          <a:cs typeface="Arial"/>
                          <a:sym typeface="Arial"/>
                        </a:rPr>
                        <a:t>현재 수강 중인 직무는 무슨 일을 하는 직무인가요?</a:t>
                      </a:r>
                      <a:endParaRPr sz="1800" u="none" strike="noStrike" cap="none" dirty="0">
                        <a:latin typeface="Arial"/>
                        <a:ea typeface="Arial"/>
                        <a:cs typeface="Arial"/>
                        <a:sym typeface="Arial"/>
                      </a:endParaRPr>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r>
                        <a:rPr lang="ko-KR" sz="1800" u="none" strike="noStrike" cap="none" dirty="0">
                          <a:latin typeface="Arial"/>
                          <a:ea typeface="Arial"/>
                          <a:cs typeface="Arial"/>
                          <a:sym typeface="Arial"/>
                        </a:rPr>
                        <a:t>처음 작성했던 내용과 </a:t>
                      </a:r>
                      <a:r>
                        <a:rPr lang="ko-KR" sz="1800" u="none" strike="noStrike" cap="none" dirty="0" err="1">
                          <a:latin typeface="Arial"/>
                          <a:ea typeface="Arial"/>
                          <a:cs typeface="Arial"/>
                          <a:sym typeface="Arial"/>
                        </a:rPr>
                        <a:t>멘토님의</a:t>
                      </a:r>
                      <a:r>
                        <a:rPr lang="ko-KR" sz="1800" u="none" strike="noStrike" cap="none" dirty="0">
                          <a:latin typeface="Arial"/>
                          <a:ea typeface="Arial"/>
                          <a:cs typeface="Arial"/>
                          <a:sym typeface="Arial"/>
                        </a:rPr>
                        <a:t> 수업 내용을 토대로 다시 작성해보세요</a:t>
                      </a:r>
                      <a:r>
                        <a:rPr lang="ko-KR" sz="1800" u="none" strike="noStrike" cap="none" dirty="0" smtClean="0">
                          <a:latin typeface="Arial"/>
                          <a:ea typeface="Arial"/>
                          <a:cs typeface="Arial"/>
                          <a:sym typeface="Arial"/>
                        </a:rPr>
                        <a:t>.</a:t>
                      </a:r>
                      <a:endParaRPr lang="en-US" altLang="ko-KR" sz="1800" u="none" strike="noStrike" cap="none" dirty="0" smtClean="0">
                        <a:latin typeface="Arial"/>
                        <a:ea typeface="Arial"/>
                        <a:cs typeface="Arial"/>
                        <a:sym typeface="Arial"/>
                      </a:endParaRPr>
                    </a:p>
                    <a:p>
                      <a:pPr marL="0" marR="0" lvl="0" indent="0" algn="l" rtl="0">
                        <a:spcBef>
                          <a:spcPts val="0"/>
                        </a:spcBef>
                        <a:spcAft>
                          <a:spcPts val="0"/>
                        </a:spcAft>
                        <a:buNone/>
                      </a:pPr>
                      <a:endParaRPr lang="en-US" sz="1800" u="none" strike="noStrike" cap="none" dirty="0" smtClean="0">
                        <a:latin typeface="Arial"/>
                        <a:cs typeface="Arial"/>
                        <a:sym typeface="Arial"/>
                      </a:endParaRPr>
                    </a:p>
                    <a:p>
                      <a:pPr marL="0" marR="0" lvl="0" indent="0" algn="l" rtl="0">
                        <a:spcBef>
                          <a:spcPts val="0"/>
                        </a:spcBef>
                        <a:spcAft>
                          <a:spcPts val="0"/>
                        </a:spcAft>
                        <a:buNone/>
                      </a:pPr>
                      <a:r>
                        <a:rPr lang="ko-KR" altLang="en-US" sz="1800" u="none" strike="noStrike" cap="none" dirty="0" smtClean="0">
                          <a:latin typeface="Arial"/>
                          <a:cs typeface="Arial"/>
                          <a:sym typeface="Arial"/>
                        </a:rPr>
                        <a:t>마케팅</a:t>
                      </a:r>
                      <a:endParaRPr lang="en-US" altLang="ko-KR" sz="1800" u="none" strike="noStrike" cap="none" dirty="0" smtClean="0">
                        <a:latin typeface="Arial"/>
                        <a:cs typeface="Arial"/>
                        <a:sym typeface="Arial"/>
                      </a:endParaRPr>
                    </a:p>
                    <a:p>
                      <a:pPr marL="0" marR="0" lvl="0" indent="0" algn="l" rtl="0">
                        <a:spcBef>
                          <a:spcPts val="0"/>
                        </a:spcBef>
                        <a:spcAft>
                          <a:spcPts val="0"/>
                        </a:spcAft>
                        <a:buNone/>
                      </a:pPr>
                      <a:r>
                        <a:rPr lang="ko-KR" altLang="en-US" dirty="0" smtClean="0"/>
                        <a:t>내부 데이터</a:t>
                      </a:r>
                      <a:r>
                        <a:rPr lang="en-US" altLang="ko-KR" dirty="0" smtClean="0"/>
                        <a:t>, </a:t>
                      </a:r>
                      <a:r>
                        <a:rPr lang="ko-KR" altLang="en-US" dirty="0" smtClean="0"/>
                        <a:t>외부 데이터를 활용해</a:t>
                      </a:r>
                      <a:endParaRPr lang="en-US" altLang="ko-KR" dirty="0" smtClean="0"/>
                    </a:p>
                    <a:p>
                      <a:pPr marL="0" marR="0" lvl="0" indent="0" algn="l" rtl="0">
                        <a:spcBef>
                          <a:spcPts val="0"/>
                        </a:spcBef>
                        <a:spcAft>
                          <a:spcPts val="0"/>
                        </a:spcAft>
                        <a:buNone/>
                      </a:pPr>
                      <a:r>
                        <a:rPr lang="ko-KR" altLang="en-US" dirty="0" err="1" smtClean="0"/>
                        <a:t>인사이트를</a:t>
                      </a:r>
                      <a:r>
                        <a:rPr lang="ko-KR" altLang="en-US" dirty="0" smtClean="0"/>
                        <a:t> 도출하고</a:t>
                      </a:r>
                      <a:r>
                        <a:rPr lang="en-US" altLang="ko-KR" dirty="0" smtClean="0"/>
                        <a:t>, </a:t>
                      </a:r>
                    </a:p>
                    <a:p>
                      <a:pPr marL="0" marR="0" lvl="0" indent="0" algn="l" rtl="0">
                        <a:spcBef>
                          <a:spcPts val="0"/>
                        </a:spcBef>
                        <a:spcAft>
                          <a:spcPts val="0"/>
                        </a:spcAft>
                        <a:buNone/>
                      </a:pPr>
                      <a:r>
                        <a:rPr lang="ko-KR" altLang="en-US" dirty="0" smtClean="0"/>
                        <a:t>효율적인 방법을 </a:t>
                      </a:r>
                      <a:r>
                        <a:rPr lang="en-US" altLang="ko-KR" dirty="0" smtClean="0"/>
                        <a:t>PPT </a:t>
                      </a:r>
                      <a:r>
                        <a:rPr lang="ko-KR" altLang="en-US" dirty="0" smtClean="0"/>
                        <a:t>로 만들어 </a:t>
                      </a:r>
                      <a:r>
                        <a:rPr lang="en-US" altLang="ko-KR" dirty="0" smtClean="0"/>
                        <a:t>PT </a:t>
                      </a:r>
                      <a:r>
                        <a:rPr lang="ko-KR" altLang="en-US" dirty="0" smtClean="0"/>
                        <a:t>발표까지 해야 한다</a:t>
                      </a:r>
                      <a:r>
                        <a:rPr lang="en-US" altLang="ko-KR" dirty="0" smtClean="0"/>
                        <a:t>.</a:t>
                      </a:r>
                    </a:p>
                    <a:p>
                      <a:pPr marL="0" marR="0" lvl="0" indent="0" algn="l" rtl="0">
                        <a:spcBef>
                          <a:spcPts val="0"/>
                        </a:spcBef>
                        <a:spcAft>
                          <a:spcPts val="0"/>
                        </a:spcAft>
                        <a:buNone/>
                      </a:pPr>
                      <a:r>
                        <a:rPr lang="ko-KR" altLang="en-US" dirty="0" smtClean="0"/>
                        <a:t>프로그래밍 언어까지는 과할 수 있다</a:t>
                      </a:r>
                      <a:r>
                        <a:rPr lang="en-US" altLang="ko-KR" dirty="0" smtClean="0"/>
                        <a:t>. </a:t>
                      </a:r>
                      <a:r>
                        <a:rPr lang="ko-KR" altLang="en-US" dirty="0" smtClean="0"/>
                        <a:t>아직은</a:t>
                      </a:r>
                      <a:r>
                        <a:rPr lang="en-US" altLang="ko-KR" dirty="0" smtClean="0"/>
                        <a:t>. </a:t>
                      </a:r>
                      <a:r>
                        <a:rPr lang="ko-KR" altLang="en-US" dirty="0" smtClean="0"/>
                        <a:t>하지만 데이터 시각화를 잘 다룰 줄 알아야 한다</a:t>
                      </a:r>
                      <a:r>
                        <a:rPr lang="en-US" altLang="ko-KR" dirty="0" smtClean="0"/>
                        <a:t>.</a:t>
                      </a:r>
                    </a:p>
                    <a:p>
                      <a:pPr marL="0" marR="0" lvl="0" indent="0" algn="l" rtl="0">
                        <a:spcBef>
                          <a:spcPts val="0"/>
                        </a:spcBef>
                        <a:spcAft>
                          <a:spcPts val="0"/>
                        </a:spcAft>
                        <a:buNone/>
                      </a:pPr>
                      <a:r>
                        <a:rPr lang="ko-KR" altLang="en-US" dirty="0" smtClean="0"/>
                        <a:t>실력이 좋으면 기획으로도 뽑아간다</a:t>
                      </a:r>
                      <a:r>
                        <a:rPr lang="en-US" altLang="ko-KR" dirty="0" smtClean="0"/>
                        <a:t>.</a:t>
                      </a:r>
                    </a:p>
                    <a:p>
                      <a:pPr marL="0" marR="0" lvl="0" indent="0" algn="l" rtl="0">
                        <a:spcBef>
                          <a:spcPts val="0"/>
                        </a:spcBef>
                        <a:spcAft>
                          <a:spcPts val="0"/>
                        </a:spcAft>
                        <a:buNone/>
                      </a:pPr>
                      <a:endParaRPr lang="en-US" dirty="0" smtClean="0"/>
                    </a:p>
                    <a:p>
                      <a:pPr marL="0" marR="0" lvl="0" indent="0" algn="l" rtl="0">
                        <a:spcBef>
                          <a:spcPts val="0"/>
                        </a:spcBef>
                        <a:spcAft>
                          <a:spcPts val="0"/>
                        </a:spcAft>
                        <a:buNone/>
                      </a:pPr>
                      <a:r>
                        <a:rPr lang="ko-KR" altLang="en-US" dirty="0" smtClean="0"/>
                        <a:t>기획</a:t>
                      </a:r>
                      <a:endParaRPr lang="en-US" altLang="ko-KR" dirty="0" smtClean="0"/>
                    </a:p>
                    <a:p>
                      <a:pPr marL="0" marR="0" lvl="0" indent="0" algn="l" rtl="0">
                        <a:spcBef>
                          <a:spcPts val="0"/>
                        </a:spcBef>
                        <a:spcAft>
                          <a:spcPts val="0"/>
                        </a:spcAft>
                        <a:buNone/>
                      </a:pPr>
                      <a:r>
                        <a:rPr lang="ko-KR" altLang="en-US" dirty="0" smtClean="0"/>
                        <a:t>일 잘하면 기획으로 내부 승진</a:t>
                      </a:r>
                      <a:r>
                        <a:rPr lang="en-US" altLang="ko-KR" dirty="0" smtClean="0"/>
                        <a:t>,</a:t>
                      </a:r>
                      <a:r>
                        <a:rPr lang="en-US" altLang="ko-KR" baseline="0" dirty="0" smtClean="0"/>
                        <a:t> </a:t>
                      </a:r>
                      <a:r>
                        <a:rPr lang="ko-KR" altLang="en-US" baseline="0" dirty="0" smtClean="0"/>
                        <a:t>이직 가능</a:t>
                      </a:r>
                      <a:r>
                        <a:rPr lang="en-US" altLang="ko-KR" baseline="0" dirty="0" smtClean="0"/>
                        <a:t>.</a:t>
                      </a:r>
                    </a:p>
                    <a:p>
                      <a:pPr marL="0" marR="0" lvl="0" indent="0" algn="l" rtl="0">
                        <a:spcBef>
                          <a:spcPts val="0"/>
                        </a:spcBef>
                        <a:spcAft>
                          <a:spcPts val="0"/>
                        </a:spcAft>
                        <a:buNone/>
                      </a:pPr>
                      <a:r>
                        <a:rPr lang="ko-KR" altLang="en-US" baseline="0" dirty="0" smtClean="0"/>
                        <a:t>연구직도 데려간 사례 있음</a:t>
                      </a:r>
                      <a:r>
                        <a:rPr lang="en-US" altLang="ko-KR" baseline="0" dirty="0" smtClean="0"/>
                        <a:t>.</a:t>
                      </a:r>
                    </a:p>
                    <a:p>
                      <a:pPr marL="0" marR="0" lvl="0" indent="0" algn="l" rtl="0">
                        <a:spcBef>
                          <a:spcPts val="0"/>
                        </a:spcBef>
                        <a:spcAft>
                          <a:spcPts val="0"/>
                        </a:spcAft>
                        <a:buNone/>
                      </a:pPr>
                      <a:r>
                        <a:rPr lang="ko-KR" altLang="en-US" baseline="0" dirty="0" smtClean="0"/>
                        <a:t>컨설팅 회사 거쳐서 갈 수도 있음</a:t>
                      </a:r>
                      <a:r>
                        <a:rPr lang="en-US" altLang="ko-KR" baseline="0" dirty="0" smtClean="0"/>
                        <a:t>.</a:t>
                      </a:r>
                    </a:p>
                    <a:p>
                      <a:pPr marL="0" marR="0" lvl="0" indent="0" algn="l" rtl="0">
                        <a:spcBef>
                          <a:spcPts val="0"/>
                        </a:spcBef>
                        <a:spcAft>
                          <a:spcPts val="0"/>
                        </a:spcAft>
                        <a:buNone/>
                      </a:pP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ko-KR" sz="1800">
                          <a:latin typeface="Arial"/>
                          <a:ea typeface="Arial"/>
                          <a:cs typeface="Arial"/>
                          <a:sym typeface="Arial"/>
                        </a:rPr>
                        <a:t>제약MR직무</a:t>
                      </a:r>
                      <a:endParaRPr sz="1800">
                        <a:latin typeface="Arial"/>
                        <a:ea typeface="Arial"/>
                        <a:cs typeface="Arial"/>
                        <a:sym typeface="Arial"/>
                      </a:endParaRPr>
                    </a:p>
                    <a:p>
                      <a:pPr marL="0" marR="0" lvl="0" indent="0" algn="l" rtl="0">
                        <a:spcBef>
                          <a:spcPts val="0"/>
                        </a:spcBef>
                        <a:spcAft>
                          <a:spcPts val="0"/>
                        </a:spcAft>
                        <a:buNone/>
                      </a:pPr>
                      <a:r>
                        <a:rPr lang="ko-KR" sz="1800">
                          <a:latin typeface="Arial"/>
                          <a:ea typeface="Arial"/>
                          <a:cs typeface="Arial"/>
                          <a:sym typeface="Arial"/>
                        </a:rPr>
                        <a:t>-커리어 패스를 위해서는 대웅이 좋은 것 같다.</a:t>
                      </a:r>
                      <a:endParaRPr sz="1800">
                        <a:latin typeface="Arial"/>
                        <a:ea typeface="Arial"/>
                        <a:cs typeface="Arial"/>
                        <a:sym typeface="Arial"/>
                      </a:endParaRPr>
                    </a:p>
                    <a:p>
                      <a:pPr marL="0" marR="0" lvl="0" indent="0" algn="l" rtl="0">
                        <a:spcBef>
                          <a:spcPts val="0"/>
                        </a:spcBef>
                        <a:spcAft>
                          <a:spcPts val="0"/>
                        </a:spcAft>
                        <a:buNone/>
                      </a:pPr>
                      <a:endParaRPr sz="1800">
                        <a:latin typeface="Arial"/>
                        <a:ea typeface="Arial"/>
                        <a:cs typeface="Arial"/>
                        <a:sym typeface="Arial"/>
                      </a:endParaRPr>
                    </a:p>
                    <a:p>
                      <a:pPr marL="0" marR="0" lvl="0" indent="0" algn="l" rtl="0">
                        <a:spcBef>
                          <a:spcPts val="0"/>
                        </a:spcBef>
                        <a:spcAft>
                          <a:spcPts val="0"/>
                        </a:spcAft>
                        <a:buNone/>
                      </a:pPr>
                      <a:r>
                        <a:rPr lang="ko-KR" sz="1800">
                          <a:latin typeface="Arial"/>
                          <a:ea typeface="Arial"/>
                          <a:cs typeface="Arial"/>
                          <a:sym typeface="Arial"/>
                        </a:rPr>
                        <a:t>*커리어패스 : 클리닉 MR -&gt; 종병(big5) MR -&gt; 마케팅 PM -&gt; DSM, NSM</a:t>
                      </a:r>
                      <a:endParaRPr sz="1800">
                        <a:latin typeface="Arial"/>
                        <a:ea typeface="Arial"/>
                        <a:cs typeface="Arial"/>
                        <a:sym typeface="Arial"/>
                      </a:endParaRPr>
                    </a:p>
                    <a:p>
                      <a:pPr marL="0" marR="0" lvl="0" indent="0" algn="l" rtl="0">
                        <a:spcBef>
                          <a:spcPts val="0"/>
                        </a:spcBef>
                        <a:spcAft>
                          <a:spcPts val="0"/>
                        </a:spcAft>
                        <a:buNone/>
                      </a:pPr>
                      <a:endParaRPr sz="1800">
                        <a:latin typeface="Arial"/>
                        <a:ea typeface="Arial"/>
                        <a:cs typeface="Arial"/>
                        <a:sym typeface="Arial"/>
                      </a:endParaRPr>
                    </a:p>
                    <a:p>
                      <a:pPr marL="0" marR="0" lvl="0" indent="0" algn="l" rtl="0">
                        <a:spcBef>
                          <a:spcPts val="0"/>
                        </a:spcBef>
                        <a:spcAft>
                          <a:spcPts val="0"/>
                        </a:spcAft>
                        <a:buNone/>
                      </a:pPr>
                      <a:r>
                        <a:rPr lang="ko-KR" sz="1800">
                          <a:latin typeface="Arial"/>
                          <a:ea typeface="Arial"/>
                          <a:cs typeface="Arial"/>
                          <a:sym typeface="Arial"/>
                        </a:rPr>
                        <a:t>*직무 이해: </a:t>
                      </a: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거래처 방문, 관리 = call 이라고 한다.</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call plan 세우는 것이 가장 중요(이동동선, 시간관리가 중요하기 때문; 보통 12~20콜 찍어야) -&gt; course 방문 -&gt; call input(겪은 정보 기록) -&gt; CRM(customer relationship management) 에 정리함</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고객 Detatiling</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-문헌, 리플릿, 아이패드, Gimmic(판촉물 등), POP 설치</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-3~5분내 진행</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-간호사에게도 진행</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-선물 등 직접 잘 만들고 포장해서 라뽀(Rapport) 형성</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-판촉활동</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제품 세미나 및 심포지움</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*세미나 : MR과 마케팅PM이 PT 진행</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-제품 홍보하고 얼굴 알리기 효과적</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-합법적, CP에 문제 없음</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-15~20분</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*심포지움/주요학회 - 주로 춘/추계</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-1박2일, 호텔 홀 대여</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-교수님들이 임상결과 발표</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-부스활동으로 디테일링 하기도</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-주로 주말</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Sales 분석 / 관리</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-매월 초 OCS 통계 회수 </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-분석 꼼꼼히</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-실적은 매우 중요! (상위 10%에 들기)</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제품 트레이닝 학습, PT 테스트, 전략발표</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-주로 월1회 제품 교육 진행</a:t>
                      </a:r>
                      <a:endParaRPr sz="1800">
                        <a:latin typeface="Arial"/>
                        <a:ea typeface="Arial"/>
                        <a:cs typeface="Arial"/>
                        <a:sym typeface="Arial"/>
                      </a:endParaRPr>
                    </a:p>
                    <a:p>
                      <a:pPr marL="45720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각종 상식</a:t>
                      </a:r>
                      <a:endParaRPr sz="1800">
                        <a:latin typeface="Arial"/>
                        <a:ea typeface="Arial"/>
                        <a:cs typeface="Arial"/>
                        <a:sym typeface="Arial"/>
                      </a:endParaRPr>
                    </a:p>
                    <a:p>
                      <a:pPr marL="457200" marR="0" lvl="0" indent="-342900" algn="l" rtl="0">
                        <a:spcBef>
                          <a:spcPts val="0"/>
                        </a:spcBef>
                        <a:spcAft>
                          <a:spcPts val="0"/>
                        </a:spcAft>
                        <a:buSzPts val="1800"/>
                        <a:buFont typeface="Arial"/>
                        <a:buChar char="-"/>
                      </a:pPr>
                      <a:r>
                        <a:rPr lang="ko-KR" sz="1800">
                          <a:latin typeface="Arial"/>
                          <a:ea typeface="Arial"/>
                          <a:cs typeface="Arial"/>
                          <a:sym typeface="Arial"/>
                        </a:rPr>
                        <a:t>리베이트 쌍벌제 (2010): 양측 모두 처벌</a:t>
                      </a:r>
                      <a:endParaRPr sz="1800">
                        <a:latin typeface="Arial"/>
                        <a:ea typeface="Arial"/>
                        <a:cs typeface="Arial"/>
                        <a:sym typeface="Arial"/>
                      </a:endParaRPr>
                    </a:p>
                    <a:p>
                      <a:pPr marL="457200" marR="0" lvl="0" indent="-342900" algn="l" rtl="0">
                        <a:spcBef>
                          <a:spcPts val="0"/>
                        </a:spcBef>
                        <a:spcAft>
                          <a:spcPts val="0"/>
                        </a:spcAft>
                        <a:buSzPts val="1800"/>
                        <a:buFont typeface="Arial"/>
                        <a:buChar char="-"/>
                      </a:pPr>
                      <a:r>
                        <a:rPr lang="ko-KR" sz="1800">
                          <a:latin typeface="Arial"/>
                          <a:ea typeface="Arial"/>
                          <a:cs typeface="Arial"/>
                          <a:sym typeface="Arial"/>
                        </a:rPr>
                        <a:t>리베이트 투아웃제 : 1회 적발시 정지, 2회 적발시 보험적용대상 제외(시장 퇴출)</a:t>
                      </a:r>
                      <a:endParaRPr sz="1800">
                        <a:latin typeface="Arial"/>
                        <a:ea typeface="Arial"/>
                        <a:cs typeface="Arial"/>
                        <a:sym typeface="Arial"/>
                      </a:endParaRPr>
                    </a:p>
                    <a:p>
                      <a:pPr marL="457200" marR="0" lvl="0" indent="-342900" algn="l" rtl="0">
                        <a:spcBef>
                          <a:spcPts val="0"/>
                        </a:spcBef>
                        <a:spcAft>
                          <a:spcPts val="0"/>
                        </a:spcAft>
                        <a:buSzPts val="1800"/>
                        <a:buFont typeface="Arial"/>
                        <a:buChar char="-"/>
                      </a:pPr>
                      <a:r>
                        <a:rPr lang="ko-KR" sz="1800">
                          <a:latin typeface="Arial"/>
                          <a:ea typeface="Arial"/>
                          <a:cs typeface="Arial"/>
                          <a:sym typeface="Arial"/>
                        </a:rPr>
                        <a:t>CP(공정거래규약; compliance) : 이에 대한 생각 정리, 닥터들이 갈 수록 만나는 영업사원만 만나는 경향, 리베이트는 점차 사라질 것</a:t>
                      </a:r>
                      <a:endParaRPr sz="1800">
                        <a:latin typeface="Arial"/>
                        <a:ea typeface="Arial"/>
                        <a:cs typeface="Arial"/>
                        <a:sym typeface="Arial"/>
                      </a:endParaRPr>
                    </a:p>
                    <a:p>
                      <a:pPr marL="0" marR="0" lvl="0" indent="0" algn="l" rtl="0">
                        <a:spcBef>
                          <a:spcPts val="0"/>
                        </a:spcBef>
                        <a:spcAft>
                          <a:spcPts val="0"/>
                        </a:spcAft>
                        <a:buNone/>
                      </a:pPr>
                      <a:endParaRPr sz="1800">
                        <a:latin typeface="Arial"/>
                        <a:ea typeface="Arial"/>
                        <a:cs typeface="Arial"/>
                        <a:sym typeface="Arial"/>
                      </a:endParaRPr>
                    </a:p>
                    <a:p>
                      <a:pPr marL="457200" marR="0" lvl="0" indent="-342900" algn="l" rtl="0">
                        <a:spcBef>
                          <a:spcPts val="0"/>
                        </a:spcBef>
                        <a:spcAft>
                          <a:spcPts val="0"/>
                        </a:spcAft>
                        <a:buSzPts val="1800"/>
                        <a:buFont typeface="Arial"/>
                        <a:buAutoNum type="arabicPeriod"/>
                      </a:pPr>
                      <a:r>
                        <a:rPr lang="ko-KR" sz="1800">
                          <a:latin typeface="Arial"/>
                          <a:ea typeface="Arial"/>
                          <a:cs typeface="Arial"/>
                          <a:sym typeface="Arial"/>
                        </a:rPr>
                        <a:t>역량 : 긍정성, 목표지향성, 소통/협력성, 유연성, 열정,</a:t>
                      </a:r>
                      <a:endParaRPr sz="1800">
                        <a:latin typeface="Arial"/>
                        <a:ea typeface="Arial"/>
                        <a:cs typeface="Arial"/>
                        <a:sym typeface="Arial"/>
                      </a:endParaRPr>
                    </a:p>
                    <a:p>
                      <a:pPr marL="457200" marR="0" lvl="0" indent="0" algn="l" rtl="0">
                        <a:spcBef>
                          <a:spcPts val="0"/>
                        </a:spcBef>
                        <a:spcAft>
                          <a:spcPts val="0"/>
                        </a:spcAft>
                        <a:buNone/>
                      </a:pPr>
                      <a:r>
                        <a:rPr lang="ko-KR" sz="1800">
                          <a:latin typeface="Arial"/>
                          <a:ea typeface="Arial"/>
                          <a:cs typeface="Arial"/>
                          <a:sym typeface="Arial"/>
                        </a:rPr>
                        <a:t>Attitude와 인성도 중요, 설득/논리력, 전략적사고, 끈기 !!!</a:t>
                      </a:r>
                      <a:endParaRPr sz="1800">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latin typeface="Arial"/>
                        <a:ea typeface="Arial"/>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7</a:t>
            </a:fld>
            <a:endParaRPr/>
          </a:p>
        </p:txBody>
      </p:sp>
      <p:cxnSp>
        <p:nvCxnSpPr>
          <p:cNvPr id="188" name="Google Shape;188;p8"/>
          <p:cNvCxnSpPr/>
          <p:nvPr/>
        </p:nvCxnSpPr>
        <p:spPr>
          <a:xfrm>
            <a:off x="0" y="736873"/>
            <a:ext cx="12183291" cy="0"/>
          </a:xfrm>
          <a:prstGeom prst="straightConnector1">
            <a:avLst/>
          </a:prstGeom>
          <a:noFill/>
          <a:ln w="19050" cap="flat" cmpd="sng">
            <a:solidFill>
              <a:srgbClr val="11CC77"/>
            </a:solidFill>
            <a:prstDash val="solid"/>
            <a:round/>
            <a:headEnd type="none" w="sm" len="sm"/>
            <a:tailEnd type="none" w="sm" len="sm"/>
          </a:ln>
        </p:spPr>
      </p:cxnSp>
      <p:sp>
        <p:nvSpPr>
          <p:cNvPr id="189" name="Google Shape;189;p8"/>
          <p:cNvSpPr txBox="1"/>
          <p:nvPr/>
        </p:nvSpPr>
        <p:spPr>
          <a:xfrm>
            <a:off x="569591" y="153806"/>
            <a:ext cx="11071547" cy="461665"/>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3750"/>
              <a:buFont typeface="Arial"/>
              <a:buNone/>
            </a:pPr>
            <a:r>
              <a:rPr lang="ko-KR" sz="3000" b="1" i="0" u="none" strike="noStrike" cap="none">
                <a:solidFill>
                  <a:srgbClr val="272727"/>
                </a:solidFill>
                <a:latin typeface="Arial"/>
                <a:ea typeface="Arial"/>
                <a:cs typeface="Arial"/>
                <a:sym typeface="Arial"/>
              </a:rPr>
              <a:t>작성 시트</a:t>
            </a:r>
            <a:endParaRPr sz="3000" b="1" i="0" u="none" strike="noStrike" cap="none">
              <a:solidFill>
                <a:srgbClr val="272727"/>
              </a:solidFill>
              <a:latin typeface="Arial"/>
              <a:ea typeface="Arial"/>
              <a:cs typeface="Arial"/>
              <a:sym typeface="Arial"/>
            </a:endParaRPr>
          </a:p>
        </p:txBody>
      </p:sp>
      <p:graphicFrame>
        <p:nvGraphicFramePr>
          <p:cNvPr id="190" name="Google Shape;190;p8"/>
          <p:cNvGraphicFramePr/>
          <p:nvPr>
            <p:extLst>
              <p:ext uri="{D42A27DB-BD31-4B8C-83A1-F6EECF244321}">
                <p14:modId xmlns:p14="http://schemas.microsoft.com/office/powerpoint/2010/main" val="1193342582"/>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gridCol w="7417350"/>
              </a:tblGrid>
              <a:tr h="739200">
                <a:tc>
                  <a:txBody>
                    <a:bodyPr/>
                    <a:lstStyle/>
                    <a:p>
                      <a:pPr marL="0" marR="0" lvl="0" indent="0" algn="l" rtl="0">
                        <a:spcBef>
                          <a:spcPts val="0"/>
                        </a:spcBef>
                        <a:spcAft>
                          <a:spcPts val="0"/>
                        </a:spcAft>
                        <a:buNone/>
                      </a:pPr>
                      <a:r>
                        <a:rPr lang="ko-KR" sz="1800" b="1" u="none" strike="noStrike" cap="none" dirty="0">
                          <a:latin typeface="Arial"/>
                          <a:ea typeface="Arial"/>
                          <a:cs typeface="Arial"/>
                          <a:sym typeface="Arial"/>
                        </a:rPr>
                        <a:t>직무 이해도 질문</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800" b="1" u="none" strike="noStrike" cap="none">
                          <a:latin typeface="Arial"/>
                          <a:ea typeface="Arial"/>
                          <a:cs typeface="Arial"/>
                          <a:sym typeface="Arial"/>
                        </a:rPr>
                        <a:t>답변 작성</a:t>
                      </a:r>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4500">
                <a:tc>
                  <a:txBody>
                    <a:bodyPr/>
                    <a:lstStyle/>
                    <a:p>
                      <a:pPr marL="0" marR="0" lvl="0" indent="0" algn="l" rtl="0">
                        <a:spcBef>
                          <a:spcPts val="0"/>
                        </a:spcBef>
                        <a:spcAft>
                          <a:spcPts val="0"/>
                        </a:spcAft>
                        <a:buNone/>
                      </a:pPr>
                      <a:r>
                        <a:rPr lang="ko-KR" sz="1800" u="none" strike="noStrike" cap="none" dirty="0">
                          <a:latin typeface="Arial"/>
                          <a:ea typeface="Arial"/>
                          <a:cs typeface="Arial"/>
                          <a:sym typeface="Arial"/>
                        </a:rPr>
                        <a:t>이 직무를 수행하기 위해서 필요한 역량은 무엇이라고 생각하시나요?</a:t>
                      </a:r>
                      <a:endParaRPr dirty="0"/>
                    </a:p>
                    <a:p>
                      <a:pPr marL="0" marR="0" lvl="0" indent="0" algn="l" rtl="0">
                        <a:spcBef>
                          <a:spcPts val="0"/>
                        </a:spcBef>
                        <a:spcAft>
                          <a:spcPts val="0"/>
                        </a:spcAft>
                        <a:buNone/>
                      </a:pPr>
                      <a:endParaRPr sz="1800" u="none" strike="noStrike" cap="none" dirty="0">
                        <a:latin typeface="Arial"/>
                        <a:ea typeface="Arial"/>
                        <a:cs typeface="Arial"/>
                        <a:sym typeface="Arial"/>
                      </a:endParaRPr>
                    </a:p>
                    <a:p>
                      <a:pPr marL="0" marR="0" lvl="0" indent="0" algn="l" rtl="0">
                        <a:spcBef>
                          <a:spcPts val="0"/>
                        </a:spcBef>
                        <a:spcAft>
                          <a:spcPts val="0"/>
                        </a:spcAft>
                        <a:buNone/>
                      </a:pPr>
                      <a:r>
                        <a:rPr lang="ko-KR" sz="1800" u="none" strike="noStrike" cap="none" dirty="0">
                          <a:latin typeface="Arial"/>
                          <a:ea typeface="Arial"/>
                          <a:cs typeface="Arial"/>
                          <a:sym typeface="Arial"/>
                        </a:rPr>
                        <a:t>그렇게 생각한 이유를 함께 작성해보세요.</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ko-KR" altLang="en-US" sz="1800" u="none" strike="noStrike" cap="none" dirty="0" smtClean="0">
                          <a:latin typeface="Arial"/>
                          <a:cs typeface="Arial"/>
                          <a:sym typeface="Arial"/>
                        </a:rPr>
                        <a:t>데이터의 흐름 </a:t>
                      </a:r>
                      <a:r>
                        <a:rPr lang="en-US" sz="1800" u="none" strike="noStrike" cap="none" dirty="0" smtClean="0">
                          <a:latin typeface="Arial"/>
                          <a:cs typeface="Arial"/>
                          <a:sym typeface="Arial"/>
                        </a:rPr>
                        <a:t>Flow</a:t>
                      </a:r>
                      <a:r>
                        <a:rPr lang="ko-KR" altLang="en-US" sz="1800" u="none" strike="noStrike" cap="none" dirty="0" smtClean="0">
                          <a:latin typeface="Arial"/>
                          <a:cs typeface="Arial"/>
                          <a:sym typeface="Arial"/>
                        </a:rPr>
                        <a:t>를 파악하고 분석할 수 있어야 한다</a:t>
                      </a:r>
                      <a:r>
                        <a:rPr lang="en-US" altLang="ko-KR" sz="1800" u="none" strike="noStrike" cap="none" dirty="0" smtClean="0">
                          <a:latin typeface="Arial"/>
                          <a:cs typeface="Arial"/>
                          <a:sym typeface="Arial"/>
                        </a:rPr>
                        <a:t>.</a:t>
                      </a:r>
                    </a:p>
                    <a:p>
                      <a:pPr marL="0" marR="0" lvl="0" indent="0" algn="l" rtl="0">
                        <a:lnSpc>
                          <a:spcPct val="100000"/>
                        </a:lnSpc>
                        <a:spcBef>
                          <a:spcPts val="0"/>
                        </a:spcBef>
                        <a:spcAft>
                          <a:spcPts val="0"/>
                        </a:spcAft>
                        <a:buClr>
                          <a:schemeClr val="dk1"/>
                        </a:buClr>
                        <a:buSzPts val="1800"/>
                        <a:buFont typeface="Arial"/>
                        <a:buNone/>
                      </a:pPr>
                      <a:r>
                        <a:rPr lang="ko-KR" altLang="en-US" sz="1800" u="none" strike="noStrike" cap="none" dirty="0" smtClean="0">
                          <a:latin typeface="Arial"/>
                          <a:cs typeface="Arial"/>
                          <a:sym typeface="Arial"/>
                        </a:rPr>
                        <a:t>스토리를 가지고 원하는 결과를 도출할 수 있는 </a:t>
                      </a:r>
                      <a:r>
                        <a:rPr lang="en-US" altLang="ko-KR" sz="1800" u="none" strike="noStrike" cap="none" dirty="0" smtClean="0">
                          <a:latin typeface="Arial"/>
                          <a:cs typeface="Arial"/>
                          <a:sym typeface="Arial"/>
                        </a:rPr>
                        <a:t>PPT </a:t>
                      </a:r>
                      <a:r>
                        <a:rPr lang="ko-KR" altLang="en-US" sz="1800" u="none" strike="noStrike" cap="none" dirty="0" smtClean="0">
                          <a:latin typeface="Arial"/>
                          <a:cs typeface="Arial"/>
                          <a:sym typeface="Arial"/>
                        </a:rPr>
                        <a:t>능력이 있어야 한다</a:t>
                      </a:r>
                      <a:r>
                        <a:rPr lang="en-US" altLang="ko-KR" sz="1800" u="none" strike="noStrike" cap="none" dirty="0" smtClean="0">
                          <a:latin typeface="Arial"/>
                          <a:cs typeface="Arial"/>
                          <a:sym typeface="Arial"/>
                        </a:rPr>
                        <a:t>.</a:t>
                      </a:r>
                    </a:p>
                    <a:p>
                      <a:pPr marL="0" marR="0" lvl="0" indent="0" algn="l" rtl="0">
                        <a:lnSpc>
                          <a:spcPct val="100000"/>
                        </a:lnSpc>
                        <a:spcBef>
                          <a:spcPts val="0"/>
                        </a:spcBef>
                        <a:spcAft>
                          <a:spcPts val="0"/>
                        </a:spcAft>
                        <a:buClr>
                          <a:schemeClr val="dk1"/>
                        </a:buClr>
                        <a:buSzPts val="1800"/>
                        <a:buFont typeface="Arial"/>
                        <a:buNone/>
                      </a:pPr>
                      <a:r>
                        <a:rPr lang="ko-KR" altLang="en-US" sz="1800" u="none" strike="noStrike" cap="none" dirty="0" smtClean="0">
                          <a:latin typeface="Arial"/>
                          <a:cs typeface="Arial"/>
                          <a:sym typeface="Arial"/>
                        </a:rPr>
                        <a:t>발표를 잘해야 한다</a:t>
                      </a:r>
                      <a:r>
                        <a:rPr lang="en-US" altLang="ko-KR" sz="1800" u="none" strike="noStrike" cap="none" dirty="0" smtClean="0">
                          <a:latin typeface="Arial"/>
                          <a:cs typeface="Arial"/>
                          <a:sym typeface="Arial"/>
                        </a:rPr>
                        <a:t>.</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8</a:t>
            </a:fld>
            <a:endParaRPr/>
          </a:p>
        </p:txBody>
      </p:sp>
      <p:sp>
        <p:nvSpPr>
          <p:cNvPr id="196" name="Google Shape;196;p9"/>
          <p:cNvSpPr/>
          <p:nvPr/>
        </p:nvSpPr>
        <p:spPr>
          <a:xfrm>
            <a:off x="2855640" y="3314700"/>
            <a:ext cx="6480720" cy="1952625"/>
          </a:xfrm>
          <a:prstGeom prst="rect">
            <a:avLst/>
          </a:prstGeom>
          <a:solidFill>
            <a:schemeClr val="lt1"/>
          </a:solidFill>
          <a:ln w="38100" cap="flat" cmpd="sng">
            <a:solidFill>
              <a:srgbClr val="11CC7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97" name="Google Shape;197;p9"/>
          <p:cNvSpPr txBox="1"/>
          <p:nvPr/>
        </p:nvSpPr>
        <p:spPr>
          <a:xfrm>
            <a:off x="3199050" y="3817203"/>
            <a:ext cx="5832500" cy="1184940"/>
          </a:xfrm>
          <a:prstGeom prst="rect">
            <a:avLst/>
          </a:prstGeom>
          <a:noFill/>
          <a:ln>
            <a:noFill/>
          </a:ln>
        </p:spPr>
        <p:txBody>
          <a:bodyPr spcFirstLastPara="1" wrap="square" lIns="0" tIns="0" rIns="0" bIns="0" anchor="t" anchorCtr="0">
            <a:spAutoFit/>
          </a:bodyPr>
          <a:lstStyle/>
          <a:p>
            <a:pPr marL="134923" marR="0" lvl="1" indent="-142875" algn="l" rtl="0">
              <a:spcBef>
                <a:spcPts val="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수행시기: 첫 번째 과제 제출 이후</a:t>
            </a:r>
            <a:endParaRPr sz="1800" b="0" i="0" u="none" strike="noStrike" cap="none">
              <a:solidFill>
                <a:srgbClr val="272727"/>
              </a:solidFill>
              <a:latin typeface="Arial"/>
              <a:ea typeface="Arial"/>
              <a:cs typeface="Arial"/>
              <a:sym typeface="Arial"/>
            </a:endParaRPr>
          </a:p>
          <a:p>
            <a:pPr marL="134923" marR="0" lvl="1" indent="-142875" algn="l" rtl="0">
              <a:spcBef>
                <a:spcPts val="600"/>
              </a:spcBef>
              <a:spcAft>
                <a:spcPts val="0"/>
              </a:spcAft>
              <a:buClr>
                <a:srgbClr val="002960"/>
              </a:buClr>
              <a:buSzPts val="2250"/>
              <a:buFont typeface="Arial"/>
              <a:buChar char="▪"/>
            </a:pPr>
            <a:r>
              <a:rPr lang="ko-KR" sz="1800" b="0" i="0" u="none" strike="noStrike" cap="none">
                <a:solidFill>
                  <a:srgbClr val="272727"/>
                </a:solidFill>
                <a:latin typeface="Arial"/>
                <a:ea typeface="Arial"/>
                <a:cs typeface="Arial"/>
                <a:sym typeface="Arial"/>
              </a:rPr>
              <a:t>수행목표: 직무에센스 강의와 실제 실무 과제를 수행해본 경험을 바탕으로 이 직무에서 뛰어난 인재가 누구인지 본인의 생각을 정리해보세요.</a:t>
            </a:r>
            <a:endParaRPr/>
          </a:p>
        </p:txBody>
      </p:sp>
      <p:sp>
        <p:nvSpPr>
          <p:cNvPr id="198" name="Google Shape;198;p9"/>
          <p:cNvSpPr txBox="1"/>
          <p:nvPr/>
        </p:nvSpPr>
        <p:spPr>
          <a:xfrm>
            <a:off x="2855640" y="1702124"/>
            <a:ext cx="6480720" cy="1184940"/>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&lt;WEEK 2&gt;</a:t>
            </a:r>
            <a:endParaRPr/>
          </a:p>
          <a:p>
            <a:pPr marL="1587" marR="0" lvl="1" indent="0" algn="ctr" rtl="0">
              <a:spcBef>
                <a:spcPts val="600"/>
              </a:spcBef>
              <a:spcAft>
                <a:spcPts val="0"/>
              </a:spcAft>
              <a:buClr>
                <a:srgbClr val="002960"/>
              </a:buClr>
              <a:buSzPts val="4500"/>
              <a:buFont typeface="Arial"/>
              <a:buNone/>
            </a:pPr>
            <a:r>
              <a:rPr lang="ko-KR" sz="3600" b="0" i="0" u="none" strike="noStrike" cap="none">
                <a:solidFill>
                  <a:srgbClr val="262626"/>
                </a:solidFill>
                <a:latin typeface="Arial"/>
                <a:ea typeface="Arial"/>
                <a:cs typeface="Arial"/>
                <a:sym typeface="Arial"/>
              </a:rPr>
              <a:t>직무 우수자의 모습 구체화하기</a:t>
            </a:r>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1933</Words>
  <Application>Microsoft Office PowerPoint</Application>
  <PresentationFormat>와이드스크린</PresentationFormat>
  <Paragraphs>382</Paragraphs>
  <Slides>22</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이재성</dc:creator>
  <cp:lastModifiedBy>rainara326@gmail.com</cp:lastModifiedBy>
  <cp:revision>3</cp:revision>
  <dcterms:created xsi:type="dcterms:W3CDTF">2015-10-20T01:42:30Z</dcterms:created>
  <dcterms:modified xsi:type="dcterms:W3CDTF">2020-03-27T10:19:43Z</dcterms:modified>
</cp:coreProperties>
</file>