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75" r:id="rId4"/>
    <p:sldId id="267" r:id="rId5"/>
    <p:sldId id="270" r:id="rId6"/>
    <p:sldId id="271" r:id="rId7"/>
    <p:sldId id="272" r:id="rId8"/>
    <p:sldId id="274" r:id="rId9"/>
    <p:sldId id="273" r:id="rId10"/>
    <p:sldId id="269" r:id="rId11"/>
    <p:sldId id="276" r:id="rId12"/>
    <p:sldId id="268" r:id="rId13"/>
    <p:sldId id="259" r:id="rId14"/>
    <p:sldId id="266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-85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C712D637-7FF1-401C-9304-F85D1B95B226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A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/>
    </dgm:pt>
    <dgm:pt modelId="{05E1DD5C-7FEF-48F0-9651-C74D082ACBA9}" type="par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F14B97BF-E90F-4D5A-A42B-6364BCB81249}" type="sib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DB6AA457-F75F-415D-BDD5-92045774FE4B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95DBB62-3C1E-4BED-ADB6-6E31CA6ABD63}" type="par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C684833D-85CC-4010-A138-ABC65E139C69}" type="sib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084458CE-99EE-4517-BFAF-78EFBC5D7C47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B, D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CA6E571-5EB5-4AF2-9DBA-2C22D2C2B035}" type="parTrans" cxnId="{1F3614AA-0DAF-449C-9AE3-9CC40438A8FB}">
      <dgm:prSet/>
      <dgm:spPr/>
      <dgm:t>
        <a:bodyPr/>
        <a:lstStyle/>
        <a:p>
          <a:pPr latinLnBrk="1"/>
          <a:endParaRPr lang="ko-KR" altLang="en-US"/>
        </a:p>
      </dgm:t>
    </dgm:pt>
    <dgm:pt modelId="{589A4E84-223F-4729-A472-F8A132FF4977}" type="sibTrans" cxnId="{1F3614AA-0DAF-449C-9AE3-9CC40438A8FB}">
      <dgm:prSet/>
      <dgm:spPr/>
      <dgm:t>
        <a:bodyPr/>
        <a:lstStyle/>
        <a:p>
          <a:pPr latinLnBrk="1"/>
          <a:endParaRPr lang="ko-KR" altLang="en-US"/>
        </a:p>
      </dgm:t>
    </dgm:pt>
    <dgm:pt modelId="{646555B0-F544-433E-A06C-213087A89B37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F886560-A3E4-4A23-B953-2E2591296DDB}" type="parTrans" cxnId="{4D6DDCCC-F4E2-447C-83A2-F8751D6FBBC2}">
      <dgm:prSet/>
      <dgm:spPr/>
      <dgm:t>
        <a:bodyPr/>
        <a:lstStyle/>
        <a:p>
          <a:pPr latinLnBrk="1"/>
          <a:endParaRPr lang="ko-KR" altLang="en-US"/>
        </a:p>
      </dgm:t>
    </dgm:pt>
    <dgm:pt modelId="{BF90C203-AB43-4BD7-AABD-709856C30DC1}" type="sibTrans" cxnId="{4D6DDCCC-F4E2-447C-83A2-F8751D6FBBC2}">
      <dgm:prSet/>
      <dgm:spPr/>
      <dgm:t>
        <a:bodyPr/>
        <a:lstStyle/>
        <a:p>
          <a:pPr latinLnBrk="1"/>
          <a:endParaRPr lang="ko-KR" altLang="en-US"/>
        </a:p>
      </dgm:t>
    </dgm:pt>
    <dgm:pt modelId="{22656930-C97E-4038-ABDD-421A3F8B022E}" type="pres">
      <dgm:prSet presAssocID="{CD5204CD-6958-4A55-82AA-4AD73B3B6A1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01130F-A896-4F79-8D87-000DF03BC9BE}" type="pres">
      <dgm:prSet presAssocID="{C712D637-7FF1-401C-9304-F85D1B95B226}" presName="node" presStyleLbl="node1" presStyleIdx="0" presStyleCnt="4" custLinFactNeighborX="327" custLinFactNeighborY="-1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735B2-F41E-470E-AB12-3D07FD1A65A3}" type="pres">
      <dgm:prSet presAssocID="{F14B97BF-E90F-4D5A-A42B-6364BCB81249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B14B48DF-0EA6-4253-8A85-73E154EF1826}" type="pres">
      <dgm:prSet presAssocID="{DB6AA457-F75F-415D-BDD5-92045774FE4B}" presName="node" presStyleLbl="node1" presStyleIdx="1" presStyleCnt="4" custLinFactNeighborX="655" custLinFactNeighborY="23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726AC-936B-4CAC-8B77-4498908AE41A}" type="pres">
      <dgm:prSet presAssocID="{C684833D-85CC-4010-A138-ABC65E139C69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F664C25C-B5DE-4123-A7EA-63AF8274206D}" type="pres">
      <dgm:prSet presAssocID="{084458CE-99EE-4517-BFAF-78EFBC5D7C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15A9DD-755E-499C-8440-E0C59A498496}" type="pres">
      <dgm:prSet presAssocID="{589A4E84-223F-4729-A472-F8A132FF4977}" presName="sibTrans" presStyleCnt="0"/>
      <dgm:spPr/>
    </dgm:pt>
    <dgm:pt modelId="{F35FB57B-82DD-45E3-80FC-356B2B2C52F9}" type="pres">
      <dgm:prSet presAssocID="{646555B0-F544-433E-A06C-213087A89B3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7941DF8-9FD9-49C0-9598-281E940F6DC4}" type="presOf" srcId="{CD5204CD-6958-4A55-82AA-4AD73B3B6A19}" destId="{22656930-C97E-4038-ABDD-421A3F8B022E}" srcOrd="0" destOrd="0" presId="urn:microsoft.com/office/officeart/2005/8/layout/default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1F3614AA-0DAF-449C-9AE3-9CC40438A8FB}" srcId="{CD5204CD-6958-4A55-82AA-4AD73B3B6A19}" destId="{084458CE-99EE-4517-BFAF-78EFBC5D7C47}" srcOrd="2" destOrd="0" parTransId="{ECA6E571-5EB5-4AF2-9DBA-2C22D2C2B035}" sibTransId="{589A4E84-223F-4729-A472-F8A132FF4977}"/>
    <dgm:cxn modelId="{4D6DDCCC-F4E2-447C-83A2-F8751D6FBBC2}" srcId="{CD5204CD-6958-4A55-82AA-4AD73B3B6A19}" destId="{646555B0-F544-433E-A06C-213087A89B37}" srcOrd="3" destOrd="0" parTransId="{7F886560-A3E4-4A23-B953-2E2591296DDB}" sibTransId="{BF90C203-AB43-4BD7-AABD-709856C30DC1}"/>
    <dgm:cxn modelId="{9E7CA0CD-E062-4B8F-A5B5-C5230B6F2EAB}" type="presOf" srcId="{084458CE-99EE-4517-BFAF-78EFBC5D7C47}" destId="{F664C25C-B5DE-4123-A7EA-63AF8274206D}" srcOrd="0" destOrd="0" presId="urn:microsoft.com/office/officeart/2005/8/layout/default"/>
    <dgm:cxn modelId="{6AFBE210-6667-4405-8438-58A618044641}" type="presOf" srcId="{646555B0-F544-433E-A06C-213087A89B37}" destId="{F35FB57B-82DD-45E3-80FC-356B2B2C52F9}" srcOrd="0" destOrd="0" presId="urn:microsoft.com/office/officeart/2005/8/layout/default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A9A79162-5564-4DA5-9853-CD3D05EC640C}" type="presOf" srcId="{DB6AA457-F75F-415D-BDD5-92045774FE4B}" destId="{B14B48DF-0EA6-4253-8A85-73E154EF1826}" srcOrd="0" destOrd="0" presId="urn:microsoft.com/office/officeart/2005/8/layout/default"/>
    <dgm:cxn modelId="{58FC74E1-0D85-493C-A9DC-AEDE75ED3123}" type="presOf" srcId="{C712D637-7FF1-401C-9304-F85D1B95B226}" destId="{9801130F-A896-4F79-8D87-000DF03BC9BE}" srcOrd="0" destOrd="0" presId="urn:microsoft.com/office/officeart/2005/8/layout/default"/>
    <dgm:cxn modelId="{8CC41CB2-8E0D-4F4A-AAF8-4EA6807ADF62}" type="presParOf" srcId="{22656930-C97E-4038-ABDD-421A3F8B022E}" destId="{9801130F-A896-4F79-8D87-000DF03BC9BE}" srcOrd="0" destOrd="0" presId="urn:microsoft.com/office/officeart/2005/8/layout/default"/>
    <dgm:cxn modelId="{193C1D49-62A1-44E4-AB1A-A63E2E45DBF2}" type="presParOf" srcId="{22656930-C97E-4038-ABDD-421A3F8B022E}" destId="{E6E735B2-F41E-470E-AB12-3D07FD1A65A3}" srcOrd="1" destOrd="0" presId="urn:microsoft.com/office/officeart/2005/8/layout/default"/>
    <dgm:cxn modelId="{28617B95-FE82-4F48-B4E4-80532DC1E316}" type="presParOf" srcId="{22656930-C97E-4038-ABDD-421A3F8B022E}" destId="{B14B48DF-0EA6-4253-8A85-73E154EF1826}" srcOrd="2" destOrd="0" presId="urn:microsoft.com/office/officeart/2005/8/layout/default"/>
    <dgm:cxn modelId="{3C91F22B-6EC6-4977-8B76-F25669147A72}" type="presParOf" srcId="{22656930-C97E-4038-ABDD-421A3F8B022E}" destId="{A82726AC-936B-4CAC-8B77-4498908AE41A}" srcOrd="3" destOrd="0" presId="urn:microsoft.com/office/officeart/2005/8/layout/default"/>
    <dgm:cxn modelId="{1ED8B35A-9F44-451F-BF96-87918AEFFA4C}" type="presParOf" srcId="{22656930-C97E-4038-ABDD-421A3F8B022E}" destId="{F664C25C-B5DE-4123-A7EA-63AF8274206D}" srcOrd="4" destOrd="0" presId="urn:microsoft.com/office/officeart/2005/8/layout/default"/>
    <dgm:cxn modelId="{6CDBA2A4-6C68-4051-9620-B7D62C6294AF}" type="presParOf" srcId="{22656930-C97E-4038-ABDD-421A3F8B022E}" destId="{DF15A9DD-755E-499C-8440-E0C59A498496}" srcOrd="5" destOrd="0" presId="urn:microsoft.com/office/officeart/2005/8/layout/default"/>
    <dgm:cxn modelId="{46335B96-6B53-4A4F-9A7F-874CF6472794}" type="presParOf" srcId="{22656930-C97E-4038-ABDD-421A3F8B022E}" destId="{F35FB57B-82DD-45E3-80FC-356B2B2C52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1130F-A896-4F79-8D87-000DF03BC9BE}">
      <dsp:nvSpPr>
        <dsp:cNvPr id="0" name=""/>
        <dsp:cNvSpPr/>
      </dsp:nvSpPr>
      <dsp:spPr>
        <a:xfrm>
          <a:off x="354328" y="0"/>
          <a:ext cx="1739631" cy="10437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A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54328" y="0"/>
        <a:ext cx="1739631" cy="1043778"/>
      </dsp:txXfrm>
    </dsp:sp>
    <dsp:sp modelId="{B14B48DF-0EA6-4253-8A85-73E154EF1826}">
      <dsp:nvSpPr>
        <dsp:cNvPr id="0" name=""/>
        <dsp:cNvSpPr/>
      </dsp:nvSpPr>
      <dsp:spPr>
        <a:xfrm>
          <a:off x="360034" y="1243336"/>
          <a:ext cx="1739631" cy="1043778"/>
        </a:xfrm>
        <a:prstGeom prst="rect">
          <a:avLst/>
        </a:prstGeom>
        <a:solidFill>
          <a:schemeClr val="accent5">
            <a:hueOff val="-5084413"/>
            <a:satOff val="1498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60034" y="1243336"/>
        <a:ext cx="1739631" cy="1043778"/>
      </dsp:txXfrm>
    </dsp:sp>
    <dsp:sp modelId="{F664C25C-B5DE-4123-A7EA-63AF8274206D}">
      <dsp:nvSpPr>
        <dsp:cNvPr id="0" name=""/>
        <dsp:cNvSpPr/>
      </dsp:nvSpPr>
      <dsp:spPr>
        <a:xfrm>
          <a:off x="348640" y="2436841"/>
          <a:ext cx="1739631" cy="1043778"/>
        </a:xfrm>
        <a:prstGeom prst="rect">
          <a:avLst/>
        </a:prstGeom>
        <a:solidFill>
          <a:schemeClr val="accent5">
            <a:hueOff val="-10168826"/>
            <a:satOff val="29973"/>
            <a:lumOff val="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B, D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8640" y="2436841"/>
        <a:ext cx="1739631" cy="1043778"/>
      </dsp:txXfrm>
    </dsp:sp>
    <dsp:sp modelId="{F35FB57B-82DD-45E3-80FC-356B2B2C52F9}">
      <dsp:nvSpPr>
        <dsp:cNvPr id="0" name=""/>
        <dsp:cNvSpPr/>
      </dsp:nvSpPr>
      <dsp:spPr>
        <a:xfrm>
          <a:off x="348640" y="3654583"/>
          <a:ext cx="1739631" cy="1043778"/>
        </a:xfrm>
        <a:prstGeom prst="rect">
          <a:avLst/>
        </a:prstGeom>
        <a:solidFill>
          <a:schemeClr val="accent5">
            <a:hueOff val="-15253239"/>
            <a:satOff val="44959"/>
            <a:lumOff val="1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 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8640" y="3654583"/>
        <a:ext cx="1739631" cy="104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70674B-F407-41F8-B0D7-2FA427303FA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8C7BA1-D932-49F0-BFE9-411FBFDD2AFE}" type="datetime1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555D449-B875-4B8D-8E66-224D27E54C9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16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245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8367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84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712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268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039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753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50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40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79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38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423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825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pic>
        <p:nvPicPr>
          <p:cNvPr id="7" name="그림 6" descr="EKG 선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BEDD2-EE9A-4EFC-99A6-C7C58FAED6A4}" type="datetime1">
              <a:rPr lang="ko-KR" altLang="en-US" smtClean="0"/>
              <a:t>2020-04-03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직사각형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0FCD479-91DE-40E1-B3C4-086F203FF025}" type="datetime1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1D271B-2DCB-49E4-BFFF-DD160B1D20E4}" type="datetime1">
              <a:rPr lang="ko-KR" altLang="en-US" smtClean="0"/>
              <a:t>2020-04-03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직사각형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3F5664-E172-4FB4-8AE7-055B5CD27C3E}" type="datetime1">
              <a:rPr lang="ko-KR" altLang="en-US" smtClean="0"/>
              <a:t>2020-04-03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55C780-0841-4AFA-9DAC-B8E746C6F102}" type="datetime1">
              <a:rPr lang="ko-KR" altLang="en-US" smtClean="0"/>
              <a:t>2020-04-03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DA37D-07F2-44A3-8B53-8AF13D443D82}" type="datetime1">
              <a:rPr lang="ko-KR" altLang="en-US" smtClean="0"/>
              <a:t>2020-04-03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37F2C-094E-443A-82D7-41517B757CF6}" type="datetime1">
              <a:rPr lang="ko-KR" altLang="en-US" smtClean="0"/>
              <a:t>2020-04-03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직사각형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직사각형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직사각형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직사각형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빨간색 막대" descr="빨간색 막대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0F7FBF-4D59-4633-8297-AC98AE039738}" type="datetime1">
              <a:rPr lang="ko-KR" altLang="en-US" smtClean="0"/>
              <a:t>2020-04-03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868680" indent="-182563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05156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23444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라면 시장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신승현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제조사 라면 판매 </a:t>
            </a:r>
            <a:r>
              <a:rPr lang="ko-KR" altLang="en-US" dirty="0" smtClean="0"/>
              <a:t>현황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ko-KR" dirty="0" smtClean="0"/>
              <a:t>Y17-Y19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3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ko-KR" altLang="en-US" dirty="0"/>
              <a:t>제조사 라면 판매 현황</a:t>
            </a:r>
            <a:r>
              <a:rPr lang="en-US" altLang="ko-KR" sz="1600" dirty="0"/>
              <a:t>(Y17-Y19)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916832"/>
            <a:ext cx="5044807" cy="451250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916832"/>
            <a:ext cx="4968552" cy="45125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31904" y="1797285"/>
            <a:ext cx="4248472" cy="278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Y17-19</a:t>
            </a:r>
            <a:r>
              <a:rPr lang="ko-KR" altLang="en-US" dirty="0" smtClean="0"/>
              <a:t>라고 써져 있는데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년의 판매액과 판매량만 적혀 있는 것 같음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개년 그래프 표기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9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ko-KR" altLang="en-US" dirty="0" smtClean="0"/>
              <a:t>제조사 라면 </a:t>
            </a:r>
            <a:r>
              <a:rPr lang="ko-KR" altLang="en-US" dirty="0"/>
              <a:t>판매 현황</a:t>
            </a:r>
            <a:r>
              <a:rPr lang="en-US" altLang="ko-KR" sz="1600" dirty="0"/>
              <a:t>(Y17-Y19)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075880"/>
            <a:ext cx="5983249" cy="394540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075495"/>
            <a:ext cx="5919239" cy="3933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29564" y="179728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 만원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포인트가 6개인 별 8"/>
          <p:cNvSpPr/>
          <p:nvPr/>
        </p:nvSpPr>
        <p:spPr>
          <a:xfrm>
            <a:off x="846108" y="2348880"/>
            <a:ext cx="281340" cy="28803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6개인 별 9"/>
          <p:cNvSpPr/>
          <p:nvPr/>
        </p:nvSpPr>
        <p:spPr>
          <a:xfrm>
            <a:off x="6960096" y="2348880"/>
            <a:ext cx="281340" cy="28803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6개인 별 10"/>
          <p:cNvSpPr/>
          <p:nvPr/>
        </p:nvSpPr>
        <p:spPr>
          <a:xfrm>
            <a:off x="9192344" y="3754328"/>
            <a:ext cx="281340" cy="288032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6개인 별 11"/>
          <p:cNvSpPr/>
          <p:nvPr/>
        </p:nvSpPr>
        <p:spPr>
          <a:xfrm>
            <a:off x="3142932" y="4042360"/>
            <a:ext cx="281340" cy="288032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마케팅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5434190"/>
            <a:ext cx="4392488" cy="3672408"/>
          </a:xfrm>
        </p:spPr>
        <p:txBody>
          <a:bodyPr rtlCol="0"/>
          <a:lstStyle/>
          <a:p>
            <a:pPr rtl="0"/>
            <a:r>
              <a:rPr lang="ko-KR" altLang="en-US" dirty="0" smtClean="0">
                <a:solidFill>
                  <a:schemeClr val="tx1"/>
                </a:solidFill>
              </a:rPr>
              <a:t>판매량 및 판매액이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높은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 rtl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제조사 순으로 발주를 높임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7" name="내용 개체 틀 6" descr="3개의 작업이 세로로 표시되고 첫 번째 작업에서 두 번째 작업, 두 번째 작업에서 세 번째 작업으로의 흐름을 나타내는 화살표로 구성된 세그먼트 프로세스형입니다. 각 그룹 아래에는 작업 설명을 입력하기 위한 개체 틀 텍스트가 있습니다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9918485"/>
              </p:ext>
            </p:extLst>
          </p:nvPr>
        </p:nvGraphicFramePr>
        <p:xfrm>
          <a:off x="4877544" y="1772816"/>
          <a:ext cx="2436912" cy="469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아래쪽 화살표 3"/>
          <p:cNvSpPr/>
          <p:nvPr/>
        </p:nvSpPr>
        <p:spPr>
          <a:xfrm>
            <a:off x="5879633" y="2691055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879633" y="3907233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879633" y="5229200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6개인 별 4"/>
          <p:cNvSpPr/>
          <p:nvPr/>
        </p:nvSpPr>
        <p:spPr>
          <a:xfrm>
            <a:off x="5015880" y="1556792"/>
            <a:ext cx="504056" cy="57606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6개인 별 9"/>
          <p:cNvSpPr/>
          <p:nvPr/>
        </p:nvSpPr>
        <p:spPr>
          <a:xfrm>
            <a:off x="5507569" y="1556792"/>
            <a:ext cx="504056" cy="57606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6개인 별 10"/>
          <p:cNvSpPr/>
          <p:nvPr/>
        </p:nvSpPr>
        <p:spPr>
          <a:xfrm>
            <a:off x="5015880" y="2816932"/>
            <a:ext cx="504056" cy="576064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08168" y="2132856"/>
            <a:ext cx="410445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리테일러</a:t>
            </a:r>
            <a:r>
              <a:rPr lang="ko-KR" altLang="en-US" dirty="0" smtClean="0"/>
              <a:t> 입장에서 작성하신 부분이라면 좋지만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제조사 입장이라면 타 제조사 발주 관여할 수 없어 해당 내용 참고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47528" y="2924944"/>
            <a:ext cx="3932237" cy="137464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ko-KR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701608" cy="3177380"/>
          </a:xfrm>
        </p:spPr>
        <p:txBody>
          <a:bodyPr rtlCol="0"/>
          <a:lstStyle/>
          <a:p>
            <a:r>
              <a:rPr lang="ko-KR" altLang="en-US" dirty="0"/>
              <a:t>라면 시장 판매 </a:t>
            </a:r>
            <a:r>
              <a:rPr lang="ko-KR" altLang="en-US" dirty="0" smtClean="0"/>
              <a:t>현황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ko-KR" dirty="0" smtClean="0"/>
              <a:t>Y17-Y19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ko-KR" altLang="en-US" dirty="0" smtClean="0"/>
              <a:t>라면 시장 </a:t>
            </a:r>
            <a:r>
              <a:rPr lang="ko-KR" altLang="en-US" dirty="0"/>
              <a:t>판매 현황</a:t>
            </a:r>
            <a:r>
              <a:rPr lang="en-US" altLang="ko-KR" sz="1600" dirty="0"/>
              <a:t>(Y17-Y19)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043357"/>
            <a:ext cx="5400600" cy="4336671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043357"/>
            <a:ext cx="5304082" cy="43355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1930" y="980728"/>
            <a:ext cx="706360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채널의 합이 전국이므로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전국은 파이차트 내에서 제거 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파이차트 내 점유율 표기해야 수치를 알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ko-KR" altLang="en-US" dirty="0" smtClean="0"/>
              <a:t>라면 시장 </a:t>
            </a:r>
            <a:r>
              <a:rPr lang="ko-KR" altLang="en-US" dirty="0"/>
              <a:t>판매 현황</a:t>
            </a:r>
            <a:r>
              <a:rPr lang="en-US" altLang="ko-KR" sz="1600" dirty="0"/>
              <a:t>(Y17-Y19)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24" y="2088355"/>
            <a:ext cx="5960862" cy="391501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060847"/>
            <a:ext cx="5904656" cy="39425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29564" y="179728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 만원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31904" y="1797285"/>
            <a:ext cx="4248472" cy="278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마찬가지로 전국 제외 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그리고 </a:t>
            </a:r>
            <a:r>
              <a:rPr lang="en-US" altLang="ko-KR" dirty="0" smtClean="0"/>
              <a:t>Y17-19</a:t>
            </a:r>
            <a:r>
              <a:rPr lang="ko-KR" altLang="en-US" dirty="0" smtClean="0"/>
              <a:t>라고 써져 있는데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년의 판매액과 판매량만 적혀 있는 것 같음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개년 그래프 표기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6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전국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판매량은 높음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393180"/>
            <a:ext cx="4624514" cy="3037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60648"/>
            <a:ext cx="4624514" cy="308777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10848528" y="198884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0848528" y="522920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1403044" y="198884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1403044" y="508951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73628"/>
              </p:ext>
            </p:extLst>
          </p:nvPr>
        </p:nvGraphicFramePr>
        <p:xfrm>
          <a:off x="767408" y="1876119"/>
          <a:ext cx="5616624" cy="3232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312"/>
                <a:gridCol w="2808312"/>
              </a:tblGrid>
              <a:tr h="74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 smtClean="0"/>
                        <a:t>편의점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 smtClean="0"/>
                        <a:t>할인점</a:t>
                      </a:r>
                      <a:endParaRPr lang="ko-KR" altLang="en-US" sz="4400" dirty="0"/>
                    </a:p>
                  </a:txBody>
                  <a:tcPr/>
                </a:tc>
              </a:tr>
              <a:tr h="1122537"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baseline="0" dirty="0" smtClean="0"/>
                        <a:t>판매액</a:t>
                      </a:r>
                      <a:r>
                        <a:rPr lang="ko-KR" altLang="en-US" sz="3600" baseline="0" dirty="0" smtClean="0"/>
                        <a:t> </a:t>
                      </a:r>
                      <a:r>
                        <a:rPr lang="ko-KR" altLang="en-US" sz="3600" b="1" baseline="0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en-US" altLang="ko-KR" sz="36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476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sz="3600" b="1" dirty="0" smtClean="0"/>
                        <a:t>판매량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3600" b="1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935760" y="764704"/>
            <a:ext cx="4608512" cy="262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편의점과 할인점의 판매액과 판매량 차이를 보이는데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왜 차이를 보이는지 조금 더 고민해보시면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채널별</a:t>
            </a:r>
            <a:r>
              <a:rPr lang="ko-KR" altLang="en-US" dirty="0" smtClean="0"/>
              <a:t> 특징을 아실 수 있습니다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다음주 </a:t>
            </a:r>
            <a:r>
              <a:rPr lang="ko-KR" altLang="en-US" dirty="0" err="1" smtClean="0"/>
              <a:t>멘토링</a:t>
            </a:r>
            <a:r>
              <a:rPr lang="ko-KR" altLang="en-US" dirty="0" smtClean="0"/>
              <a:t> 때 알려드릴게요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한번 생각해보세요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3600" b="1" dirty="0" smtClean="0"/>
              <a:t>‘</a:t>
            </a:r>
            <a:r>
              <a:rPr lang="ko-KR" altLang="en-US" sz="3600" b="1" dirty="0" smtClean="0">
                <a:solidFill>
                  <a:srgbClr val="00B050"/>
                </a:solidFill>
              </a:rPr>
              <a:t>편의점</a:t>
            </a:r>
            <a:r>
              <a:rPr lang="en-US" altLang="ko-KR" sz="3600" b="1" dirty="0" smtClean="0"/>
              <a:t>’</a:t>
            </a:r>
            <a:r>
              <a:rPr lang="ko-KR" altLang="en-US" sz="3600" b="1" dirty="0" smtClean="0"/>
              <a:t> 집중 마케팅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고객수</a:t>
            </a:r>
            <a:r>
              <a:rPr lang="ko-KR" altLang="en-US" dirty="0" smtClean="0"/>
              <a:t> 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신규 고객 유입 마케팅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393180"/>
            <a:ext cx="4624514" cy="3037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60648"/>
            <a:ext cx="4624514" cy="308777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10848528" y="198884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0848528" y="522920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1403044" y="198884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1403044" y="508951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5840" y="2276872"/>
            <a:ext cx="3168352" cy="263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고객 수 유지는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어떤 데이터를 보고 내린 결론인지 정확하게 표현 필요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지금 </a:t>
            </a:r>
            <a:r>
              <a:rPr lang="ko-KR" altLang="en-US" dirty="0" err="1" smtClean="0"/>
              <a:t>장표로는</a:t>
            </a:r>
            <a:r>
              <a:rPr lang="ko-KR" altLang="en-US" dirty="0" smtClean="0"/>
              <a:t> 그 내용을 입증할 수 없어서 쓸 수 없는 </a:t>
            </a:r>
            <a:r>
              <a:rPr lang="ko-KR" altLang="en-US" dirty="0" err="1" smtClean="0"/>
              <a:t>장표로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마케팅 제안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3600" b="1" dirty="0" smtClean="0"/>
              <a:t>다양한 상품 진열</a:t>
            </a:r>
            <a:endParaRPr lang="ko-KR" altLang="en-US" sz="36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994815"/>
            <a:ext cx="4800600" cy="3810033"/>
          </a:xfrm>
        </p:spPr>
        <p:txBody>
          <a:bodyPr rtlCol="0"/>
          <a:lstStyle/>
          <a:p>
            <a:pPr rtl="0"/>
            <a:r>
              <a:rPr lang="ko-KR" altLang="en-US" dirty="0" smtClean="0">
                <a:solidFill>
                  <a:srgbClr val="00B050"/>
                </a:solidFill>
              </a:rPr>
              <a:t>다양한 </a:t>
            </a:r>
            <a:r>
              <a:rPr lang="ko-KR" altLang="en-US" dirty="0" err="1" smtClean="0">
                <a:solidFill>
                  <a:srgbClr val="00B050"/>
                </a:solidFill>
              </a:rPr>
              <a:t>상품군</a:t>
            </a:r>
            <a:r>
              <a:rPr lang="ko-KR" altLang="en-US" dirty="0" err="1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할인점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가는</a:t>
            </a:r>
            <a:r>
              <a:rPr lang="en-US" altLang="ko-KR" dirty="0"/>
              <a:t> </a:t>
            </a:r>
            <a:r>
              <a:rPr lang="ko-KR" altLang="en-US" dirty="0" smtClean="0"/>
              <a:t>고객들을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50"/>
                </a:solidFill>
              </a:rPr>
              <a:t>편의점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</a:t>
            </a:r>
            <a:r>
              <a:rPr lang="ko-KR" altLang="en-US" dirty="0" smtClean="0">
                <a:solidFill>
                  <a:srgbClr val="00B050"/>
                </a:solidFill>
              </a:rPr>
              <a:t>신규 유입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8508" y="2994814"/>
            <a:ext cx="4800600" cy="3810033"/>
          </a:xfrm>
        </p:spPr>
        <p:txBody>
          <a:bodyPr rtlCol="0"/>
          <a:lstStyle/>
          <a:p>
            <a:pPr rtl="0"/>
            <a:r>
              <a:rPr lang="ko-KR" altLang="en-US" dirty="0" smtClean="0"/>
              <a:t>라면의 여러 종류를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편의점에서 </a:t>
            </a:r>
            <a:r>
              <a:rPr lang="ko-KR" altLang="en-US" dirty="0" smtClean="0">
                <a:solidFill>
                  <a:srgbClr val="00B050"/>
                </a:solidFill>
              </a:rPr>
              <a:t>보다 가깝게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구매할 수 있음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88088" y="692696"/>
            <a:ext cx="453650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지금 제안하는 내용을 데이터로 증명해야 하는데 지금까지 보여준 데이터로는 </a:t>
            </a:r>
            <a:r>
              <a:rPr lang="ko-KR" altLang="en-US" dirty="0" err="1" smtClean="0"/>
              <a:t>부족해보여</a:t>
            </a:r>
            <a:r>
              <a:rPr lang="ko-KR" altLang="en-US" dirty="0" smtClean="0"/>
              <a:t> 데이터로 증명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8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‘</a:t>
            </a:r>
            <a:r>
              <a:rPr lang="ko-KR" altLang="en-US" dirty="0" smtClean="0"/>
              <a:t>개인소형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일반수퍼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</a:t>
            </a:r>
            <a:endParaRPr lang="en-US" altLang="ko-KR" dirty="0"/>
          </a:p>
          <a:p>
            <a:pPr rtl="0"/>
            <a:r>
              <a:rPr lang="ko-KR" altLang="en-US" dirty="0" smtClean="0"/>
              <a:t>같은 소규모 채널이지만</a:t>
            </a:r>
            <a:r>
              <a:rPr lang="en-US" altLang="ko-KR" dirty="0" smtClean="0"/>
              <a:t>,</a:t>
            </a:r>
          </a:p>
          <a:p>
            <a:pPr rtl="0"/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50"/>
                </a:solidFill>
              </a:rPr>
              <a:t>편의점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가까이 수익이 높음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393180"/>
            <a:ext cx="4624514" cy="3037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60648"/>
            <a:ext cx="4624514" cy="308777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8366837" y="2283216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8366837" y="5495742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0848528" y="1995184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0837997" y="520771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85494"/>
              </p:ext>
            </p:extLst>
          </p:nvPr>
        </p:nvGraphicFramePr>
        <p:xfrm>
          <a:off x="767408" y="2237052"/>
          <a:ext cx="5616624" cy="3232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312"/>
                <a:gridCol w="2808312"/>
              </a:tblGrid>
              <a:tr h="74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 smtClean="0"/>
                        <a:t>편의점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개인소형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err="1" smtClean="0"/>
                        <a:t>일반수퍼</a:t>
                      </a:r>
                      <a:endParaRPr lang="ko-KR" altLang="en-US" sz="2000" dirty="0"/>
                    </a:p>
                  </a:txBody>
                  <a:tcPr/>
                </a:tc>
              </a:tr>
              <a:tr h="1122537"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baseline="0" dirty="0" smtClean="0"/>
                        <a:t>판매액 </a:t>
                      </a:r>
                      <a:r>
                        <a:rPr lang="ko-KR" altLang="en-US" sz="3600" b="1" baseline="0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en-US" altLang="ko-KR" sz="36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476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dirty="0" smtClean="0"/>
                        <a:t>판매량 </a:t>
                      </a:r>
                      <a:r>
                        <a:rPr lang="ko-KR" altLang="en-US" sz="3600" b="1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023992" y="1052736"/>
            <a:ext cx="410445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편의점이 개인소형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일반식품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대비 중요도가 높은 채널이라고 접근하는 것은 </a:t>
            </a:r>
            <a:r>
              <a:rPr lang="ko-KR" altLang="en-US" dirty="0" err="1" smtClean="0"/>
              <a:t>좋아보입니다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추가로 </a:t>
            </a:r>
            <a:r>
              <a:rPr lang="en-US" altLang="ko-KR" dirty="0" smtClean="0"/>
              <a:t>Y18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Y19</a:t>
            </a:r>
            <a:r>
              <a:rPr lang="ko-KR" altLang="en-US" dirty="0" smtClean="0"/>
              <a:t>의 편의점 판매액이 </a:t>
            </a:r>
            <a:r>
              <a:rPr lang="ko-KR" altLang="en-US" dirty="0" err="1" smtClean="0"/>
              <a:t>할이점을</a:t>
            </a:r>
            <a:r>
              <a:rPr lang="ko-KR" altLang="en-US" dirty="0" smtClean="0"/>
              <a:t> 앞질렀다는 데이터를 보여줘서 편의점이 가장 중요한 채널로 성장하고 있다는 내용 추가하면 좋을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68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마케팅 제안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16832"/>
            <a:ext cx="10058400" cy="762000"/>
          </a:xfrm>
        </p:spPr>
        <p:txBody>
          <a:bodyPr rtlCol="0"/>
          <a:lstStyle/>
          <a:p>
            <a:pPr rtl="0"/>
            <a:r>
              <a:rPr lang="ko-KR" altLang="en-US" sz="3600" b="1" dirty="0" smtClean="0"/>
              <a:t>소규모 채널은 </a:t>
            </a:r>
            <a:r>
              <a:rPr lang="en-US" altLang="ko-KR" sz="3600" b="1" dirty="0" smtClean="0"/>
              <a:t>‘</a:t>
            </a:r>
            <a:r>
              <a:rPr lang="ko-KR" altLang="en-US" sz="3600" b="1" dirty="0" smtClean="0">
                <a:solidFill>
                  <a:srgbClr val="00B050"/>
                </a:solidFill>
              </a:rPr>
              <a:t>편의점</a:t>
            </a:r>
            <a:r>
              <a:rPr lang="en-US" altLang="ko-KR" sz="3600" b="1" dirty="0" smtClean="0"/>
              <a:t>’</a:t>
            </a:r>
            <a:r>
              <a:rPr lang="ko-KR" altLang="en-US" sz="3600" b="1" dirty="0" smtClean="0"/>
              <a:t> 집중 마케팅</a:t>
            </a:r>
            <a:endParaRPr lang="ko-KR" altLang="en-US" sz="36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994815"/>
            <a:ext cx="4800600" cy="3810033"/>
          </a:xfrm>
        </p:spPr>
        <p:txBody>
          <a:bodyPr rtlCol="0"/>
          <a:lstStyle/>
          <a:p>
            <a:pPr rtl="0"/>
            <a:r>
              <a:rPr lang="ko-KR" altLang="en-US" b="1" dirty="0" smtClean="0"/>
              <a:t>편의점 사은 행사</a:t>
            </a:r>
            <a:endParaRPr lang="en-US" altLang="ko-KR" b="1" dirty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판매량을 높여</a:t>
            </a:r>
            <a:r>
              <a:rPr lang="en-US" altLang="ko-KR" dirty="0" smtClean="0"/>
              <a:t>,</a:t>
            </a:r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판매액을 높이는 전략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03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의료 디자인 16 x 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530144_TF02901024_TF02901024.potx" id="{7B30A308-FCFD-4087-8229-9B01E7320A4F}" vid="{32FD0002-1457-4AD7-BAFB-CFBDD86EFF56}"/>
    </a:ext>
  </a:extLst>
</a:theme>
</file>

<file path=ppt/theme/theme2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의료 디자인 프레젠테이션(와이드스크린)</Template>
  <TotalTime>84</TotalTime>
  <Words>371</Words>
  <Application>Microsoft Office PowerPoint</Application>
  <PresentationFormat>사용자 지정</PresentationFormat>
  <Paragraphs>97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의료 디자인 16 x 9</vt:lpstr>
      <vt:lpstr>라면 시장  데이터 분석</vt:lpstr>
      <vt:lpstr>라면 시장 판매 현황</vt:lpstr>
      <vt:lpstr>라면 시장 판매 현황(Y17-Y19)</vt:lpstr>
      <vt:lpstr>라면 시장 판매 현황(Y17-Y19)</vt:lpstr>
      <vt:lpstr>PowerPoint 프레젠테이션</vt:lpstr>
      <vt:lpstr>PowerPoint 프레젠테이션</vt:lpstr>
      <vt:lpstr>데이터 분석 – 마케팅 제안</vt:lpstr>
      <vt:lpstr>PowerPoint 프레젠테이션</vt:lpstr>
      <vt:lpstr>데이터 분석 – 마케팅 제안</vt:lpstr>
      <vt:lpstr>제조사 라면 판매 현황</vt:lpstr>
      <vt:lpstr>제조사 라면 판매 현황(Y17-Y19)</vt:lpstr>
      <vt:lpstr>제조사 라면 판매 현황(Y17-Y19)</vt:lpstr>
      <vt:lpstr>데이터 분석 – 마케팅 제안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라면 시장  데이터 분석</dc:title>
  <dc:creator>rainara326@gmail.com</dc:creator>
  <cp:lastModifiedBy>kisa7002</cp:lastModifiedBy>
  <cp:revision>17</cp:revision>
  <cp:lastPrinted>2017-01-22T03:11:12Z</cp:lastPrinted>
  <dcterms:created xsi:type="dcterms:W3CDTF">2020-04-02T12:46:36Z</dcterms:created>
  <dcterms:modified xsi:type="dcterms:W3CDTF">2020-04-03T14:27:24Z</dcterms:modified>
</cp:coreProperties>
</file>