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65" r:id="rId4"/>
    <p:sldId id="264" r:id="rId5"/>
    <p:sldId id="256" r:id="rId6"/>
    <p:sldId id="260" r:id="rId7"/>
    <p:sldId id="261" r:id="rId8"/>
    <p:sldId id="276" r:id="rId9"/>
    <p:sldId id="262" r:id="rId10"/>
    <p:sldId id="263" r:id="rId11"/>
    <p:sldId id="268" r:id="rId12"/>
    <p:sldId id="277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6" autoAdjust="0"/>
  </p:normalViewPr>
  <p:slideViewPr>
    <p:cSldViewPr>
      <p:cViewPr varScale="1">
        <p:scale>
          <a:sx n="58" d="100"/>
          <a:sy n="58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ko-KR" sz="1400"/>
              <a:t>최근 </a:t>
            </a:r>
            <a:r>
              <a:rPr lang="en-US" sz="1400" smtClean="0"/>
              <a:t>3</a:t>
            </a:r>
            <a:r>
              <a:rPr lang="ko-KR" sz="1400" smtClean="0"/>
              <a:t>년 </a:t>
            </a:r>
            <a:r>
              <a:rPr lang="ko-KR" sz="1400"/>
              <a:t>간 라면 시장 총 매출액 비교</a:t>
            </a:r>
          </a:p>
        </c:rich>
      </c:tx>
      <c:layout>
        <c:manualLayout>
          <c:xMode val="edge"/>
          <c:yMode val="edge"/>
          <c:x val="0.33162244125652707"/>
          <c:y val="1.763692923008554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534309546130343"/>
          <c:y val="0.1265659635701854"/>
          <c:w val="0.70938544281596649"/>
          <c:h val="0.692287056288278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라면 판매 매출액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2019년 총 판매액</c:v>
                </c:pt>
                <c:pt idx="1">
                  <c:v>2018년 총 판매액</c:v>
                </c:pt>
                <c:pt idx="2">
                  <c:v>2017년 총 판매액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961879.42200000002</c:v>
                </c:pt>
                <c:pt idx="1">
                  <c:v>986543.06400000001</c:v>
                </c:pt>
                <c:pt idx="2">
                  <c:v>944755.85999999894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776704"/>
        <c:axId val="392807168"/>
      </c:barChart>
      <c:catAx>
        <c:axId val="392776704"/>
        <c:scaling>
          <c:orientation val="minMax"/>
        </c:scaling>
        <c:delete val="0"/>
        <c:axPos val="l"/>
        <c:majorTickMark val="out"/>
        <c:minorTickMark val="none"/>
        <c:tickLblPos val="nextTo"/>
        <c:crossAx val="392807168"/>
        <c:crosses val="autoZero"/>
        <c:auto val="1"/>
        <c:lblAlgn val="ctr"/>
        <c:lblOffset val="100"/>
        <c:noMultiLvlLbl val="0"/>
      </c:catAx>
      <c:valAx>
        <c:axId val="3928071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백만</a:t>
                </a:r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crossAx val="392776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나눔스퀘어라운드 Bold" pitchFamily="50" charset="-127"/>
          <a:ea typeface="나눔스퀘어라운드 Bold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7489-A88C-4FB4-9543-302F1CF36AF5}" type="datetimeFigureOut">
              <a:rPr lang="ko-KR" altLang="en-US" smtClean="0"/>
              <a:pPr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C158-DEF4-4286-97AC-8957423FB8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0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5C158-DEF4-4286-97AC-8957423FB8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5C158-DEF4-4286-97AC-8957423FB8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5C158-DEF4-4286-97AC-8957423FB8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5C158-DEF4-4286-97AC-8957423FB8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https://docs.google.com/spreadsheets/d/1L0gQXs3qGDP6YBKm82EL1J3wmygb1kpTlmfu9mZjEVI/edit?usp=sharing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5C158-DEF4-4286-97AC-8957423FB81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E9B4-EB85-4BC7-8AF0-958B1023ECBB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DE1F-06CC-4983-9E4A-9F816DBB9777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DB17-3A89-4EB0-B3C5-3CEB9B3FC116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66F6-446E-4C69-A7E3-A4BA9D80389E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B51F-9E2A-4D33-9937-B8783990C8FA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DB4-7D22-4ADA-8583-7595152F7158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C6EC-614A-4615-A6A3-4D03DD266283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9FCF-A466-4EE5-B33E-2CDFD9A18BC6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23B-5200-4846-8856-C4A09FB71FAB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2D71-EA5F-4170-AD4F-7980562B2C79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CA89-6130-4B9C-8E2B-E2D775894561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BEB5-411D-4161-A393-D55815411C3E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F857-370E-41F3-88DF-5AF2A4B53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656" y="1844824"/>
            <a:ext cx="7065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b="1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b="1" smtClean="0">
                <a:latin typeface="나눔스퀘어" pitchFamily="50" charset="-127"/>
                <a:ea typeface="나눔스퀘어" pitchFamily="50" charset="-127"/>
              </a:rPr>
              <a:t>년 간 라면시장의 변화와 제조사 별 성과</a:t>
            </a:r>
            <a:endParaRPr lang="en-US" altLang="ko-KR" sz="2400" b="1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  <a:p>
            <a:pPr algn="r"/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코멘토 부트캠프</a:t>
            </a: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algn="r"/>
            <a:r>
              <a:rPr lang="en-US" altLang="ko-KR" sz="200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주차 과제</a:t>
            </a: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algn="r"/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algn="r"/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algn="r"/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원유선</a:t>
            </a:r>
            <a:endParaRPr lang="ko-KR" altLang="en-US" sz="200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06088" y="2538528"/>
            <a:ext cx="51125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판매량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 descr="2018 채널 별 판매량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0526" y="1988840"/>
            <a:ext cx="4922947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(14.3%)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 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(9.9%)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(9.6%) &gt;</a:t>
            </a:r>
          </a:p>
          <a:p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체인 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(6.2%)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개인소형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(5.9%)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(4.1%)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336" y="5526024"/>
            <a:ext cx="1247510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995537"/>
            <a:ext cx="3528392" cy="243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마찬가지로 </a:t>
            </a:r>
            <a:r>
              <a:rPr lang="ko-KR" altLang="en-US" dirty="0" err="1"/>
              <a:t>한장으로</a:t>
            </a:r>
            <a:r>
              <a:rPr lang="ko-KR" altLang="en-US" dirty="0"/>
              <a:t> </a:t>
            </a:r>
            <a:r>
              <a:rPr lang="ko-KR" altLang="en-US" dirty="0" smtClean="0"/>
              <a:t>합치기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판매량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 descr="2019 패녈 별 판매량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6233" y="1988840"/>
            <a:ext cx="4991533" cy="2880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(14.6%) &gt;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(9.9%) &gt;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개인 대형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(9.7%) &gt;</a:t>
            </a:r>
          </a:p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체인 대형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(6.2%) &gt;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개인소형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(5.3%) &gt;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(4.3%)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5318792"/>
            <a:ext cx="1008112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판매량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386" y="4510861"/>
            <a:ext cx="749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2017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 2018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년에는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개인 대형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편의점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순서로 판매량이 많았고</a:t>
            </a:r>
            <a:endParaRPr lang="en-US" altLang="ko-KR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 2019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년은 개인 대형 마트 보다 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의 점유율이 더 높아졌다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또한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2018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년에는 체인 대형 마트가 개인 대형 마트의 판매량 점유율을 넘었다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pic>
        <p:nvPicPr>
          <p:cNvPr id="10" name="Picture 2" descr="C:\Users\USER\Downloads\mar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1523008" cy="152300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334863" y="270892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VS</a:t>
            </a:r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1388" y="3573016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개인 대형 마트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ko-KR" altLang="en-US" sz="1400"/>
          </a:p>
        </p:txBody>
      </p:sp>
      <p:pic>
        <p:nvPicPr>
          <p:cNvPr id="31746" name="Picture 2" descr="C:\Users\USER\Downloads\supermar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132856"/>
            <a:ext cx="1440160" cy="144016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5672938" y="357301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mtClean="0"/>
              <a:t>체인 대형 마트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4568401" y="764705"/>
            <a:ext cx="3964039" cy="194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마찬가지로 판매액 추가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판매액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 descr="2017 제조사 별 판매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9629" y="1988840"/>
            <a:ext cx="4404742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(54.7%)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(22.5%)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(10.9%)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(9.4%) &gt; PB(2.4%)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5310000"/>
            <a:ext cx="1296144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764705"/>
            <a:ext cx="3312368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한장으로</a:t>
            </a:r>
            <a:r>
              <a:rPr lang="ko-KR" altLang="en-US" dirty="0"/>
              <a:t> 합치기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판매액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 descr="2018 제조사 별 판매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008" y="1988840"/>
            <a:ext cx="4419983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(52.7%)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(23.4%)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(12.6%)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(8.9%) &gt; PB(2.4%)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5310000"/>
            <a:ext cx="1296144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판매액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 descr="2019 제조사 별 판매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8680" y="1988840"/>
            <a:ext cx="4366639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(53.1%)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(23.3%)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(11.5%)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(9.8%) &gt; PB(2.4%)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5310000"/>
            <a:ext cx="1296144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판매액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354" y="5075892"/>
            <a:ext cx="80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제조사 별 라면 판매액에서는 최근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동안 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가 모두 점유율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위를 차지했다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635896" y="1916832"/>
            <a:ext cx="1872208" cy="18722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400" smtClean="0">
                <a:solidFill>
                  <a:schemeClr val="bg1">
                    <a:lumMod val="85000"/>
                  </a:schemeClr>
                </a:solidFill>
              </a:rPr>
              <a:t>제조사</a:t>
            </a:r>
            <a:endParaRPr lang="ko-KR" alt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67744" y="2492896"/>
            <a:ext cx="1656184" cy="1656184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C </a:t>
            </a:r>
            <a:r>
              <a:rPr lang="ko-KR" altLang="en-US" sz="1400" smtClean="0">
                <a:solidFill>
                  <a:schemeClr val="bg1"/>
                </a:solidFill>
              </a:rPr>
              <a:t>제조사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60032" y="3284984"/>
            <a:ext cx="1368152" cy="136815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B </a:t>
            </a:r>
            <a:r>
              <a:rPr lang="ko-KR" altLang="en-US" sz="1400" smtClean="0">
                <a:solidFill>
                  <a:schemeClr val="tx1"/>
                </a:solidFill>
              </a:rPr>
              <a:t>제조사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56176" y="2348880"/>
            <a:ext cx="720080" cy="720080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36940" y="2510480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latin typeface="나눔스퀘어" pitchFamily="50" charset="-127"/>
                <a:ea typeface="나눔스퀘어" pitchFamily="50" charset="-127"/>
              </a:rPr>
              <a:t>D </a:t>
            </a:r>
            <a:r>
              <a:rPr lang="ko-KR" altLang="en-US" sz="12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200" smtClean="0">
                <a:latin typeface="나눔스퀘어" pitchFamily="50" charset="-127"/>
                <a:ea typeface="나눔스퀘어" pitchFamily="50" charset="-127"/>
              </a:rPr>
              <a:t>,</a:t>
            </a:r>
          </a:p>
          <a:p>
            <a:pPr algn="ctr"/>
            <a:r>
              <a:rPr lang="en-US" altLang="ko-KR" sz="1200" smtClean="0">
                <a:latin typeface="나눔스퀘어" pitchFamily="50" charset="-127"/>
                <a:ea typeface="나눔스퀘어" pitchFamily="50" charset="-127"/>
              </a:rPr>
              <a:t>PB</a:t>
            </a:r>
            <a:endParaRPr lang="ko-KR" altLang="en-US" sz="1200"/>
          </a:p>
        </p:txBody>
      </p:sp>
      <p:pic>
        <p:nvPicPr>
          <p:cNvPr id="32770" name="Picture 2" descr="C:\Users\USER\Downloads\cr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판매량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 descr="2017 제조사 별 판매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5" y="1988840"/>
            <a:ext cx="4032450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(53.1%)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(25.9%)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(10.7%)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(8.6%) &gt; PB(1.7%)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판매량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 descr="2018 제조사 별 판매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988840"/>
            <a:ext cx="4032448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(52.1%)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(26.6%)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(11.2%)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(8.5%) &gt; PB(1.5%)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판매량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 descr="2019 제조사 별 판매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3" y="1988841"/>
            <a:ext cx="3888434" cy="288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2" y="530120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(52.5%) &gt; C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(26.4%) &gt; B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(10.4%) &gt; D 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(9.1%) &gt; PB(1.7%)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7647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라운드 Bold" pitchFamily="50" charset="-127"/>
                <a:ea typeface="나눔스퀘어라운드 Bold" pitchFamily="50" charset="-127"/>
              </a:rPr>
              <a:t>목차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1988840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최근</a:t>
            </a:r>
            <a:r>
              <a:rPr lang="en-US" altLang="ko-KR" sz="2000" smtClean="0">
                <a:latin typeface="나눔스퀘어" pitchFamily="50" charset="-127"/>
                <a:ea typeface="나눔스퀘어" pitchFamily="50" charset="-127"/>
              </a:rPr>
              <a:t> 3</a:t>
            </a: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년 간 라면시장 전체 매출 변화 확인</a:t>
            </a: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0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년 간 라면 판매 채널 간 변화</a:t>
            </a: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0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년 간 제조사별 라면 판매 현황</a:t>
            </a: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결론</a:t>
            </a:r>
            <a:endParaRPr lang="ko-KR" altLang="en-US" sz="20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제조사 별 라면 판매액 현황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354" y="5013176"/>
            <a:ext cx="80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제조사 별 라면 판매량 또한 최근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동안 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가 모두 점유율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위를 차지했다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635896" y="1916832"/>
            <a:ext cx="1872208" cy="18722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A </a:t>
            </a:r>
            <a:r>
              <a:rPr lang="ko-KR" altLang="en-US" sz="1400" smtClean="0"/>
              <a:t>제조사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>
          <a:xfrm>
            <a:off x="2267744" y="2492896"/>
            <a:ext cx="1656184" cy="1656184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 </a:t>
            </a:r>
            <a:r>
              <a:rPr lang="ko-KR" altLang="en-US" sz="1400" smtClean="0"/>
              <a:t>제조사</a:t>
            </a:r>
            <a:endParaRPr lang="ko-KR" altLang="en-US" sz="1400"/>
          </a:p>
        </p:txBody>
      </p:sp>
      <p:sp>
        <p:nvSpPr>
          <p:cNvPr id="8" name="타원 7"/>
          <p:cNvSpPr/>
          <p:nvPr/>
        </p:nvSpPr>
        <p:spPr>
          <a:xfrm>
            <a:off x="4860032" y="3284984"/>
            <a:ext cx="1368152" cy="136815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B </a:t>
            </a:r>
            <a:r>
              <a:rPr lang="ko-KR" altLang="en-US" sz="1400" smtClean="0"/>
              <a:t>제조사</a:t>
            </a:r>
            <a:endParaRPr lang="ko-KR" altLang="en-US" sz="1400"/>
          </a:p>
        </p:txBody>
      </p:sp>
      <p:sp>
        <p:nvSpPr>
          <p:cNvPr id="9" name="타원 8"/>
          <p:cNvSpPr/>
          <p:nvPr/>
        </p:nvSpPr>
        <p:spPr>
          <a:xfrm>
            <a:off x="6156176" y="2348880"/>
            <a:ext cx="720080" cy="720080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6176" y="2510480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latin typeface="나눔스퀘어" pitchFamily="50" charset="-127"/>
                <a:ea typeface="나눔스퀘어" pitchFamily="50" charset="-127"/>
              </a:rPr>
              <a:t>D </a:t>
            </a:r>
            <a:r>
              <a:rPr lang="ko-KR" altLang="en-US" sz="1200" smtClean="0">
                <a:latin typeface="나눔스퀘어" pitchFamily="50" charset="-127"/>
                <a:ea typeface="나눔스퀘어" pitchFamily="50" charset="-127"/>
              </a:rPr>
              <a:t>제조사</a:t>
            </a:r>
            <a:endParaRPr lang="en-US" altLang="ko-KR" sz="120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200" smtClean="0">
                <a:latin typeface="나눔스퀘어" pitchFamily="50" charset="-127"/>
                <a:ea typeface="나눔스퀘어" pitchFamily="50" charset="-127"/>
              </a:rPr>
              <a:t>PB</a:t>
            </a:r>
            <a:endParaRPr lang="ko-KR" altLang="en-US" sz="1200"/>
          </a:p>
        </p:txBody>
      </p:sp>
      <p:pic>
        <p:nvPicPr>
          <p:cNvPr id="32770" name="Picture 2" descr="C:\Users\USER\Downloads\cr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결론</a:t>
            </a:r>
            <a:endParaRPr lang="en-US" altLang="ko-KR" sz="240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3222" y="1916832"/>
            <a:ext cx="7067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2017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 2018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간의 라면 시장 데이터를 분석해 본 결과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</a:t>
            </a:r>
          </a:p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크게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두 가지의 결론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을 도출할 수 있었다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첫 번재는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라면 판매 채널에 따른 최근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 년간의 변화에서는 판매의 흐름이 할인점에서 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으로 넘어가는 것을 알 수 있었다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이는 최근 다양한 편의점 음식 및 라면 섞어 먹기 등의 유행에 따른 변화로 보인다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두 번째는 최근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3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간의 데이터로 봤을 때는 라면 시장의 제조사 별 판매 점유율은 크게 달라지지 않았다는 것을 알 수 있었다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제조사</a:t>
            </a:r>
            <a:r>
              <a:rPr lang="en-US" altLang="ko-KR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, C 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en-US" altLang="ko-KR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, B 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제조사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가 라면 시장 판매의 대부분을 차지했고 가장 판매액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판매량이 적었던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PB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제품의 경우 다른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PB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제품인 과자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초콜렛 등과는 다르게 라면의 경우 크게 이슈를 끌지 못하는 것으로 예측해볼 수 있었다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780928"/>
            <a:ext cx="7704856" cy="84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채널별</a:t>
            </a:r>
            <a:r>
              <a:rPr lang="ko-KR" altLang="en-US" dirty="0"/>
              <a:t> 운영 라면 브랜드 수나 편의점과 할인점의 라면 구매 </a:t>
            </a:r>
            <a:r>
              <a:rPr lang="ko-KR" altLang="en-US" dirty="0" err="1"/>
              <a:t>트랜드</a:t>
            </a:r>
            <a:r>
              <a:rPr lang="ko-KR" altLang="en-US" dirty="0"/>
              <a:t> 차이점을 데이터로 표현하면 언급한 편의점 음식 및 섞어먹기 등의 유행에 따른 변화에 대한 추정을 입증할 수 있음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365" y="5223094"/>
            <a:ext cx="8986924" cy="126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추가로 </a:t>
            </a:r>
            <a:r>
              <a:rPr lang="ko-KR" altLang="en-US" dirty="0" err="1" smtClean="0"/>
              <a:t>채널별로</a:t>
            </a:r>
            <a:r>
              <a:rPr lang="ko-KR" altLang="en-US" dirty="0" smtClean="0"/>
              <a:t> 주요 제조사 별 판매액 현황으로 잘하고 있는 채널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못하는 채널을 보여주고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제조사는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채널에서 잘 못하고 있어서 성과가 안 좋다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XX</a:t>
            </a:r>
            <a:r>
              <a:rPr lang="ko-KR" altLang="en-US" dirty="0" err="1" smtClean="0"/>
              <a:t>채널애서</a:t>
            </a:r>
            <a:r>
              <a:rPr lang="ko-KR" altLang="en-US" dirty="0" smtClean="0"/>
              <a:t> 잘해서 성과가 좋다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이렇게 마무리 지었다면 지금보다 더 좋은 마무리를 지을 수 있었을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 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라면시장 전체 매출 변화 확인하기</a:t>
            </a:r>
            <a:endParaRPr lang="ko-KR" altLang="en-US" sz="240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/>
          <p:cNvGraphicFramePr/>
          <p:nvPr/>
        </p:nvGraphicFramePr>
        <p:xfrm>
          <a:off x="899592" y="1628800"/>
          <a:ext cx="691276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4174676" y="2728954"/>
            <a:ext cx="2954215" cy="10638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372880" y="3789040"/>
            <a:ext cx="1730079" cy="1080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148744" y="2700128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064232" y="3743408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55296" y="4804272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36096" y="29249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+ 41,787‬</a:t>
            </a:r>
            <a:endParaRPr lang="ko-KR" altLang="en-US" sz="140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8" y="436510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- 24,664 ‬</a:t>
            </a:r>
            <a:endParaRPr lang="ko-KR" altLang="en-US" sz="140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16016" y="476672"/>
            <a:ext cx="3744416" cy="260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성장률도 추가하면 좋을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공식은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올해 </a:t>
            </a:r>
            <a:r>
              <a:rPr lang="en-US" altLang="ko-KR" dirty="0"/>
              <a:t>- </a:t>
            </a:r>
            <a:r>
              <a:rPr lang="ko-KR" altLang="en-US" dirty="0"/>
              <a:t>작년</a:t>
            </a:r>
            <a:r>
              <a:rPr lang="en-US" altLang="ko-KR" dirty="0"/>
              <a:t>)/</a:t>
            </a:r>
            <a:r>
              <a:rPr lang="ko-KR" altLang="en-US" dirty="0"/>
              <a:t>작년 *</a:t>
            </a:r>
            <a:r>
              <a:rPr lang="en-US" altLang="ko-KR" dirty="0"/>
              <a:t>100</a:t>
            </a:r>
            <a:endParaRPr lang="ko-KR" altLang="en-US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7146" y="4942909"/>
            <a:ext cx="566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2017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~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2018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사이 라면 시장의 규모가 크게 증가하나</a:t>
            </a:r>
            <a:endParaRPr lang="en-US" altLang="ko-KR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다시 감소세를 보임</a:t>
            </a:r>
            <a:endParaRPr lang="en-US" altLang="ko-KR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290" name="AutoShape 2" descr="Ramen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1" name="Picture 3" descr="C:\Users\USER\Downloads\ram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406" y="2780928"/>
            <a:ext cx="1030378" cy="1030378"/>
          </a:xfrm>
          <a:prstGeom prst="rect">
            <a:avLst/>
          </a:prstGeom>
          <a:noFill/>
        </p:spPr>
      </p:pic>
      <p:pic>
        <p:nvPicPr>
          <p:cNvPr id="17" name="Picture 3" descr="C:\Users\USER\Downloads\ram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1528" y="2037482"/>
            <a:ext cx="1773824" cy="1773824"/>
          </a:xfrm>
          <a:prstGeom prst="rect">
            <a:avLst/>
          </a:prstGeom>
          <a:noFill/>
        </p:spPr>
      </p:pic>
      <p:pic>
        <p:nvPicPr>
          <p:cNvPr id="18" name="Picture 3" descr="C:\Users\USER\Downloads\ram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527564"/>
            <a:ext cx="1296144" cy="129614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699148" y="3978188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2017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년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009758" y="3950140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2018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년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6544753" y="3950140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년</a:t>
            </a:r>
            <a:endParaRPr lang="ko-KR" altLang="en-US" sz="140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 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라면시장 전체 매출 변화 확인하기</a:t>
            </a:r>
            <a:endParaRPr lang="ko-KR" altLang="en-US" sz="2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915816" y="3140968"/>
            <a:ext cx="504056" cy="72008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580112" y="3140968"/>
            <a:ext cx="504056" cy="72008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758" y="995537"/>
            <a:ext cx="4810714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이미지로 판매액 변화 추세를 </a:t>
            </a:r>
            <a:r>
              <a:rPr lang="ko-KR" altLang="en-US" dirty="0" err="1"/>
              <a:t>그린것</a:t>
            </a:r>
            <a:r>
              <a:rPr lang="ko-KR" altLang="en-US" dirty="0"/>
              <a:t> 너무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연도 </a:t>
            </a:r>
            <a:r>
              <a:rPr lang="ko-KR" altLang="en-US" dirty="0" err="1"/>
              <a:t>및에</a:t>
            </a:r>
            <a:r>
              <a:rPr lang="ko-KR" altLang="en-US" dirty="0"/>
              <a:t> 판매액을 적어주시면 더 좋은 </a:t>
            </a:r>
            <a:r>
              <a:rPr lang="ko-KR" altLang="en-US" dirty="0" err="1"/>
              <a:t>장표일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억원</a:t>
            </a:r>
            <a:r>
              <a:rPr lang="ko-KR" altLang="en-US" dirty="0"/>
              <a:t> 단위로 변환</a:t>
            </a:r>
            <a:r>
              <a:rPr lang="en-US" altLang="ko-KR" dirty="0"/>
              <a:t>, </a:t>
            </a:r>
            <a:r>
              <a:rPr lang="ko-KR" altLang="en-US" dirty="0"/>
              <a:t>소수점 이하는 </a:t>
            </a:r>
            <a:r>
              <a:rPr lang="ko-KR" altLang="en-US" dirty="0" err="1"/>
              <a:t>반올림해소수점</a:t>
            </a:r>
            <a:r>
              <a:rPr lang="ko-KR" altLang="en-US" dirty="0"/>
              <a:t> 안 보이게 변환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판매액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data:image/png;base64,iVBORw0KGgoAAAANSUhEUgAAAwQAAAHcCAYAAABoCW2JAAAgAElEQVR4XuxdB5gV1dn+7t3eYem9NykKShFQilhAE0s0+TVW7BKN5o8aNRp77B0VW+wa9bckARFRVDrSkS51WTpL2V2W7f/zHnLW2dmZO2fmztw7997vPA8Pyj31PWdmvvd8LVBbW1tLXBgBRoARYAQYAUaAEWAEGAFGICERCDAhSMh950UzAowAI8AIMAKMACPACDACAgEmBHwQGAFGgBFgBBgBRoARYAQYgQRGgAlBAm8+L50RYAQYAUaAEWAEGAFGgBFgQsBngBFgBBgBRoARYAQYAUaAEUhgBJgQJPDm89IZAUaAEWAEGAFGgBFgBBgBJgR8BhgBRoARYAQYAUaAEWAEGIEERoAJQQJvPi+dEWAEGAFGgBFgBBgBRoARYELAZ4ARYAQYAUaAEWAEGAFGgBFIYASYECTw5vPSGQFGgBFgBBgBRoARYAQYASYEfAYYAUaAEWAEGAFGgBFgBBiBBEaACUECbz4vnRFgBBgBRoARYAQYAUaAEWBCwGeAEWAEGAFGgBFgBBgBRoARSGAEmBAk8Obz0hkBRoARYAQYAUaAEWAEGAEmBHwGGAFGgBFgBBgBRoARYAQYgQRGgAlBAm8+L50RYAQYAUaAEWAEGAFGgBFgQsBngBFgBBgBRoARYAQYAUaAEUhgBJgQJPDm89IZAUaAEWAEGAFGgBFgBBgBJgR8BhgBRoARYAQYAUaAEWAEGIEERoAJQQJvPi+dEWAEGAFGgBFgBBgBRoARYELAZ4ARYAQYAUaAEWAEGAFGgBFIYASYECTw5vPSGQFGgBFgBBgBRoARYAQYASYEfAYcI/Dee+/RsmXLRPtLLrmE+vbt67gvPzRcsWIFvfPOO2Iqxx57LP3+97/3w7TEHKZPn07Tpk3zNdZ+xs/uRnqxFu0ennbaaTRmzBhb0zpy5Ai98cYbtHnzZmrUqBFNmDCB8vLybPXBlRkBRoAR0CKgfa+kp6fTVVddRe3bt48pkA4ePEgTJ06kAwcOUMeOHWn8+PGEtXCxhwATAnt4cW0NAtEkBE4ENiuBykmfEg6vX0h+IQTadeqF0nDwi/SDZbVfXqyFCUGkd5nHYwQYASsEmBBYIZQ4vzMhiOO9DlcAsYKGCcEvCFkJmFZYWv3OhMAKIXu/W+0XEwJ7eHJtRoARiE0EIkEItO9bpyiF0tpbvc+djplo7ZgQxPGOMyGov7msISACBrNmzaKFCxcK9WpNTQ1lZGRQu3btaPTo0ULdGgwGTZ+KaGoItPtn97HVf0ysPiBMCOwizPUZAUYgEgiUl5cLU9158+bRvn37qKysTAybnJxMTZo0oV69etGJJ55IjRs3VppOrBACmFjC1NKoWL3PlYDgSsSEII4PARMCJgRaBNatW0cffvghlZSUGJ76QCBAxxxzDF1wwQWUmZlp+eKNtMkQEwL2IYjj1zUvjREIiUBlZSV9//33NGPGDMJ/hyq41AExOPfccyk3Nzdk3VghBPguDRw40PK7xD4Ezh+kqBGC0tJSmj9/Pi1dulSwXHnAU1JSBMs97rjjaPDgwZSVlWVrdbjxXLVqFc2ZM4cKCwvr2LOdW1A7A65Zs4befvttwc5VnHG0ZjZ2xtHXVXEqdEIItm7dSq+99pq4SbZTIu1U7OQG128aAu0avMZ6y5Yt9I9//IMOHz5sOVTnzp3psssuE5oDfWENQUP4nO6j5UbonPWtzq9Kf1xHHQHtuzpWhIz9+/fTN998Q6tXr6bi4mKxWHyb8B09/fTT6YQTTlAHIEZq6s1RnDjs+32peG8j4MWGDRtsTRVywqWXXkpt27Y1bRcJQmBr0v+tDJnwzTffpPXr14vze+2111LLli2ZEDgBU7FNxAkBNnnKlCk0d+5cYa4QqoAcwIxh5MiRlJSUZLkkEIv333+fCgoKQtaFecRFF10kiEc4Bao6RP2AsKXqnc+EQB1xLaFRb1W/pvZDbiVQOSEZcjQnKkungqRd8gXBYNKkSbR7924x3fz8fDr77LOpe/fuwjyoqKhIRDFavHgx1dbWijpmH1W/EALV583s3Fjtl52z4HQfVc60dq+tzq9Kf6p1cA7wXsOFzRlnnBG1iB1YM25EO3XqRD179lSdviv1Yo0QhCL90P5BMOzdu7cr2Pipk3gnBJAz3nrrLdq4cWMd7BCMR40aJd7h8tIUz8r27duFbIV3kpSvsrOz6fLLLzeNHORXQoC1vPLKK+ISq2vXrnTFFVcQZEKjYvU+99N59fNcIkoIcLDBcn/++WdbmPTr10+YMaSlpZm227lzp2CTEG5UCoQiPCRmjNOqD3wwQWygwkNRFVDcIgSY/w033BBSHRjrGgImBMan0C4h+OGHH+g///mP6Awk+OqrrxakQFtwnnGz+PXXXwtSgHCW1113XQPSzISg4Z7EGyHALfPnn39O0H526NAhKiH8IMyAoOLcQiCwe+at3t8qv8cSIdCTfv36oO3Dcx/qplgFEz/WiWdCoJczIBCfddZZwnoilK8XrCMga0l5qEuXLkLraxSK04+EQLtukNnf/va3dPzxx5sePyYE7jyZESME1dXV9H//93/CmVEW2ClDAwDzINi54RAcOnRImPvA8VFrJ3fqqaeKuN04HPqiZ9Cog9ukcePGUbNmzUT1HTt2CAEe6idZQplGhIIX85w5cyZNnTqVqqqqbBECxBDHB9dOAXYgHrt27RLNoALGAwLcQhUnhMDOvLyOMhTvhMAO1k6jDOHZePXVV2nbtm2UmpoqSDBuW4wKnjeYFUnCjg/PySefXK8qEwI7u+Zu3UhpCPwgCOtNF5kQhD5LK1euFKarUsMHwo9vJgRBfA8RQKB169amN6zuntTI9hbPhAByC97f8PtS/e5L9EEG0BaWE6GEaj8SAq22S8VcjwmBO89cxAjBpk2b6PXXX6eKigoxc7ObSrksvfoT5OGaa64RLzV90QpLOPh4EZ5yyikNyAME66+++koI13hxou6vfvUrGj58uDKaaAffh3/96191ZACNVTUEygP9t6L+5jbU+kLh4oVdpdeEIBRWdkw6ZD9WApWTPmXfXr+QnBIC2JzCrA3CvpXaFWtZtGgRffTRR+L56NatmyAQWjUtEwK7T7B79a3Or1sjMSE4iqQfcFDdU+37Ac8rEjOBDCRCiWdCgItRyBooMPe6+OKLlcyn5b4vWLBAXMTifY6AESDWevNrvxEC7QWv1SWW0ffX7Mx7IQPF2/MVEUKAw4hDicMphWe8sMD8QhWojD/++GOCII8CXwLc+msLNAqwj96zZ4/4Z9jUQTVmZmsGwQj2eIi4gtK8eXPhrJKTk2O5t5gHXrywadX7P3hFCKBRgEAnnXyhFfjd736n9FKIdQ0BE4JfEHBKCHBWv/zyS9HRr3/9a0vyi5vEl156SWixjBzXmRBYvibqKuC9B1NG2PRCMwnspEYRt30wywLpgqMn/JqMtJ/a0ZgQRDYTeqwSApWAE+qn2P8145kQyDOIdwPIQN++9p6BvXv30ssvvywsL8zMjP1ECBBSFTLf8uXLxcELZRmiPZkqeQ6YEFg/yxEhBFB34VBKp0YzpqqfLmxHofKCPRwKTHxAJMAaZcGt7rvvvlt346/y0CAKEezrIOCDLYM1Y06hCgSkTz/9lNauXSuq4QEFicCDhuIFIUAkJkT8kevHAw07UFVnaCYE9XfUSqCKRw2B/KDgfF555ZXCJjxU0UZ2MDrTTAisX6qoAVU/NC3y2bVq1aZNG2EG2KpVK9OqVufXagzV3/0gCLPJkOpuHa2nfdczIThNmBfHenFDUFd5Z7gxjhtY68mAHZNuJgRu7ABFJg8B7Jch2MsEGmPHjhUe8lYFN2wQ9iGooeCjCYFYGyMdmgeY8KAgEcf1118vbjZDFT1BgYPOb37zG8MmEJDg9wBTIxmyEc48mH+LFi1EVCMvCIHemQgEBHMcNGiQFWx1vzshBBx29B2BX6isiEYb4EeTIe2LHrfREyZMsHw2sDbtM6W33WZCYP34ITIPbrmsYoXre4JWE8ETzHyDVD7u1rOzrsGE4ChGfsDBereYEMSrhsANQR194FIR33UzoujGOKrn1KweLlYhS8lISpD1YOlhJcvJ/rz+/oa7vlhpHxENAW7JEC0Czi249f6f//kfJdWXFSHQHnYAbmTzbLQR0AxAQwBNAUr79u1FDgEjD3x9BBEc0PPPP1+M9dNPP4l+vCAEesHcyhTKaJ2JQgiMNEdGeFgJVNHQEEBoBNHE7QhulfGswKkXoeQgjEttmBOTIa2GzYhMm72kQo3FhCD0q93I92no0KFCyMeFhTRlxL5D6wjygCAK8rIBlx0Ir2ekybE6v+F8dFQjJYVy7oUZJUwcYfeMv/GuxzscFyh4b+IdhgyqiOxmZB6lXV+otYRyMsS7HeagS5YsEXOAoCHNO2GmBa0ubOuHDBliaablNSEwy8WDiEDQFA0YMEBcTJhF11ONWOeGxgDP/Y8//igy5OI7Lk3fMFdcNiASIKLAqGbHxf7inYdvMPrE906eF/yG5wT9IjgIzowMDmJ1GYPfVU1D8PzNnj2b4JAtzflwLvHuxRmDb6FV5nbtfHDOcPZgGg2fSawHBecfoT8hZyCxFp4DlTDqWlIaryZDeD/A6gLaVJkw0y4ZAE5MCMJ5+//SNiKEwOlUrUyG9DcDoW769XMAQUE4RpRQL0z5ocRDjYf5zDPPrCMO2o+omyZDej8Hp33HMyGYNm2aUJOjwA8EITLx0g1VrAQqtwiB0/OubacnqU4IgdOXJD78uOG2KtHMVOz0mZBrssLGyVmAMAohDRcFKMgUCn8fs6zPci54z/3zn/8UyaRQ+vTpQ7///e9DOv+Z7Y1KRA6jtuESAvhIQLNkFfZZRoA755xzGgiP4RACCBYgAXDAVEm+Bwys8tF4RQggCOP7g+fMKhcPzg6ifYEc6MNMRoIQ4ExPnjxZkFaruWJ+IDDIjmt0uSbPHfr87rvv6Ntvv1XSolllULerIcD5wPsNZERGZTJ7nlRM+dAWVhCwZrA6/6gLogNtf48ePSz9htx0Kja7MI2WhkAb3ljug+o7U79fVu9zq28Z/34UAV8TAq2tPyaLEIh4Ocqiv0VXvRlAe62AFUq4wO0BbjCQ5VFvu+8VIdCvG7dZeMlaOR3qD7UTQmDnwYhWlCG9hkc1qkYsEQK9sB1JQqAqHDIhqP+0aB347AQrQC/aOPIIwQyC27Rp03oDqAjMkSYERiGYVd4hRsmSVNaHvvVr1EdiUxlf1gm1T14QAjjtI6iFqm+J+EgHAuL2HUKk9mbZa0KA9+wnn3wiIo/ZKaFsv532ifHNtOR2CAGCjwB/6c+osi7IB/DvAVE3KnaywMv2qiFEwwk7ijUiIAlIip/CjkLDBBNsOA5rtXcIQQ9TbFXtiXYvmBConGTrOr4lBPg44MGVqbphOgGnSGSslEUbUhH/ZidWtV6YV3G41MPpBSHQfxTx4YTfRChnQ7NtdpMQ4MHFS0VLSqJFCLSCl1y7niwaYaIqcKBtOD4EZvsh1dH4GMiCWzXsLT46UL/jRgqCIAQV/L8sTAhIRNrCBw6mIG5qCKxek6pnQXtBYUdbKceXvhtma1M5v04JgRYDO4IwTJ6g7pcmJDjjENwQ9hk38Pi4Y94wpcAZRtQlWUKFnrbjVIz38AcffFA3B5nfBvsGcoU5QRCFIIKbaUSv0952G+XbwBzt4GB1hvC7UcZZfS4ezAvzxM0wfNekH4pVuGkvnIqRmA65DeTe4t0EDTmSm0kNAMxiINhpfexCCZ/QCqCuPl8CTINkxl2sGTl3UA/nRtY1CwCiSghAxuDLKCMSYk+wJkSyAYnBmiT+iM6mPSdmpnx6bT4up2BqhEs8aALwfsfZw7lH3iLteoAjvu3a97z+HOl9CfHtwMUnvnehEpOBpOD8Ys1ynTCLlhhrx3HzvWr2HODs4znFucbeajUzqlqYUM8YEwKVN5B1HV8SAqMbH6hM4XCnZY/6m0ynhMAumZCwekEI9NqBESNGiFCrdrUDmKNdQoAXA9TZKLhdwMsELxb8wUcBt5Z4yckSLUKgzbwr52KWWdfsxWf1aKgKgVb9uPV7JAmB1mQIzxxM5WSJRx8Cqz1SPQuRJARu2IWbrVtVEIbK/5VXXhECLAqEFYS2BRkyel9BePrss8/EjbMUCMxiq6sSAn0yvVA+GHK9ehJjZkqhioPV+ZG/6xMtwk8E3yyQFqMCO3T4qEnb6lAx2d0mBNgfkCxghSIzVpsJrzgDELalyYwRpvoQ4Va5iIzkACOirUII0BfO3rx58+rOqpVgDQdXECJpgmZEtrXnFLIJ3peQVYwK5oB9QjZ4FNSH4yzIUKhiRCThU4EbdZBvXBriecP3e/v27SLPEuzyJem1eia8JASQI3BhAJMqvckZ5g3ZxsgcTvWZMvouuXEpYnf8eKnvS0Kgf2GbhduMN0Jg9HEzS8amcgDdyPQrxzG6tYwGIdCHYtXiYEWeVG5YZX+qQqDKPrhRxwkh0PrgqPpZYK6J5lRstT+qZ0GrucIHG/lNzIQ9/ZhaYUnFZMgPhEBPzFVihutvVI00v8BGlRDoE14a5arRY61/z5oJEG4SAr0wrBpCWn9Lb+Zf4jYh0L8rYcqB6IChCvwiQPak4zYEbi2B0CY9DKVF0I6hx83oWVQhBBCUQV6lcK9qhqvNhWSkodDKILiUQpRD7K1ZwTsCxAnCMTTDIDggxVYF8wY5lBYTVvXl7xC6QTq1lhX6tl4SAiNSh3cXTLARaMGJeZDR2llDoHoiQtfzHSHQk4FQtnbxRgj0HzeEGIXdqBPtgF6wC/e4QD156aWX1svXEA1CAJXjv//9b3HDiBcwIobgpY1i5ybESKBy4kgaLq5etg837KiRb0Y8agiMBEInZyGSTsXRJgR6gdEOAdK/54xufVUJAQQkvBNgaw38EaHJKJu9/jnTvrvMyLKbhECbLwdzMTNT0s9Tf6Zg8gGiiUhN2uI1IbDSEKi8x+D0jT/YKxAFmLBYEWb9ObPKno55GPkSap1z8Z1QvWizClGufU9YaQhUMApVB0QWt/8wZ7IKaRzKeT+ShABj4QzDHBIWB8gPYSdyU7iYcXt7CPiGEMgoEXBi0mbzDKWCjidCoM/mbHZzZmd7rTQEMhya1hYRmgDcXODfoNLFhx7/rw2ZKOcQaUKgV0uDMEFtihsXabYQyqHNS6diO/sSybrhJCYzEj6YEITevYKCAnr99dfrbiLxPOEmDDeSeJa0YUdhywwTBlyC4GxKUgt/Jtjfh/pwR5sQ6P147PhM6MNFW5liAAc75qAqz5f23WWGpZuEQBvVzkyoN5s3zofMd2OGhduEAONo85Hg/0GcIGzDTCVUFCEV/FXr6AmB0Vmx0hDYCTOun5c+9Lk++ht8AyZNmlQXYhQXmMg8ftJJJ4nvZyg7f1UM9PVg1otAJ7gIA7mS+Z0wNsZEpB6EalUNAeulhsDpGrlddBDwBSGA+gzqZ4SSVCUDgCueCAHY80svvSRik6N07dpV3HZJASI6xyP0qJEkBHipIzSjtGnVOltr1bqYMSJyIFeEXh0ZSUKgGqnHyb7aEY5wm/Tll1+KYUCu4fAWqmjPoVHuAiYE1juGsKOwm5VCvnWLozWsoplYnV/VcazqqQjC+oAOel8TO2MYCeSqGgKrceTv0qkYTp14NkHc5LfGa0KgF0jt5ATB/FWi6XlBCPTkVmKJ22dgBlMXkF2sxy3TD4yB22+QZfjTIcofhF5pf+6EEOjDl6ueGaN6+rMib7/hAK4v+HZDswKM4CdgpQ0JZ17htI00IZBnNVRgCO33M1T0SO3c2XcgnFNwtG3UCQEeftye4KZMOpqB6UKg69+/f0hzGTi74jZOfnjtCEp+izLkVKUc/hFw3kOkCIGRHaLWXlkfyg4fLNyQ/OpXv6r3obISqJyYiZih5xdCoBXcVEim1s7XyoGPw46aPzsQYkAKVMNLQqhCwkZkPzcrVufX+ZNcv6UKIQjnMgajaQVYI58Jp4QA3xPYi6M9HBmxDwjpKpNEqQh5so4KDiqYq9xyh+pHfwNuFFHNC0KAOalk3ZaR0vDODZVITb9G4ALSge84Is/gWcE+yRtvI0ycEAI9fip7ZlbH6KxivrDvR0LJUAWmSsccc4zQHpgl5wtnbk7bMiFwilz8tYsqIdAn5AG8Vrdk2i1QuTkx2zLVPAShttytKEP6iA52VcrROpaRIARGpmRG9qzaOO6C6QYC4uMEHwyZ6dNKoIpHQoCPFUyqIByFilICzLT4qIT4Y0IQ+snD2YVJwdy5cwmJu2Q2VLTCpQd8YGATHSp7r3YEq/Pr1ntARRB2kxAY3RTaJQTQrCIpGZK7WSXQ0uPktYbAbUJg5FjrFSEAVhDWp0yZUi9yjdlZw7mGeRwckM202yBpMA3GO8kqMZh+nGgTArNvM4gotASIICSjQoV6HmE+iNwGRhnJ3XqOVfthQqCKVPzXixohMEoQghczHFcRn1elqNycmPWjmqk4EoRA77hkFgZPBZNI1vGaEOBjMX/+fPGhl+r9UI7DRgli8OK98MILhVobtpcyjn2sORU7iTIkz4I2GoxZqD+9FsYsRnasmQxBOMStI/7GTSY+6PjbKiqFm+TQrWcyngiBNtN4uCZDKrfYEE6hfYGWDJF6kI9AZpT2OyGAGd/EiRPFmUUxMqHwkhDI84v3J8x4YL8OghvKsdXIbBPvGJgwYu9DkTY4HMNvDXuFbyGCSIAgorhBCFSjhjl5brFGhNpE6GZgBd82M9JjFQTDyfhO2sQyIdDKTmwy5GT367eJCiHAzQDi+8qkGZgSBDbE5MXLWbVUVFQIAQ/xglGgjoPZkJU9o96m0+lBcktDoLfHtZNxWRUr1NM6mCLCAxykwileEgK8pPAhwK2LNjFNqDjPWIueFGgT+iQqIdBrTxAW7+yzzxbOgRCOETscAgV8MYA1np/f/e53wvZVX/xCCJycW63gx4TAHEEVDYHeXDNaPgRGlwA43xD6EYEMgiVIoP62OpJOxXrH1FjxIQj1jGFNCAmKePeIHCRz1cg2RmFFjZLYgaT169dP3JTjv7FX2u+3inbFyqk4mhdu0oQNJArygiR1EieV5GRO3nV22sQyIdA6dUPjOmHCBFsypB2cEqFuxAkBmP6bb75ZT60GQR4CSKiMfWaboY2EoBprXe/AaydChnYebhEC7e2OUahHtw5iLBECCKna6EH4wCDPAOIXWxE+xO7+8MMPRaQXbbp7qxtWN2+F/eJDIM+OkeBkdq7MnLJRP5YJgdY0JRKEwOq82X2u3e7PbHwVQhBOlCG9k6fTKEP6kJx4L+AyBe+JUNFd9AK61xoC4BxOlCFtokD0ZeQrFwkNQajzCsEX5jIIiykvcJBwCn4xKFrTRfw/zBdhMtO3b9+QfoIqEamsCAHmBpkDWg0URN9BvgA7l492n1Wz+vCTgL+BTOAGmQfZilWtItyah7afWCYEWp83MzNXLzCL1z4jSgiMhDwIH+eee67jaDpaZ1zVA6HNBgxB8+KLLxYvJrvFDUKg11aokhq7c0V9twmBkznYaaMVYkMJqUZ94uYAdq/nnHNOXaIYK4EqngkBMELEjo8//rguJKYeNzwLsP9FjHQz+99YIgT42Er/EawV/w0BBTe0sUgI7Dw74dRVIQT6m9to5CHADfWLL75YJ1ypanr1N8aRIAROg0ZEKw8B3p8Q7iHAgsBdfvnllkJrKKIHqwBc8EiHYWgfYcpplWNHH9bTickQngV8C2AmhoIx4VuGsNXhFOwN8htAw4/19ejRQ1xsWhUVgmfVh5u/R4sQqK7BzGJCn2AQ/Zkl7lMdK9HrRYwQ6NNvm0WCsbsh+kyGUBPD9MgsTjIO/1tvvVWX8c/Oh0w/NzcIgf7jpGr2ZBenWCQEmDPUzHjZwknNSjNghUmiEwLgAwzwEcNHCZoy3OZBcMZzg+glUN2H+khHkxBY7a+d35kQmKOlQgjQ2o1MxWaXOCpOxfqbYdV354IFC0SMfXmTHQlC4FamYrNIYW5rCJyYseoJgXY/9PtpFClJfyKxPxDkQUxkcUoI9MnwzHyp9HOQ5pbwQ8KFAmL8n3HGGeK/9Zd56BMJz6zi/2sJgV2LAIyJuRj5JeDf4LCtDXcMXw2QOknE4HyPi1kI08OGDROJwmKVEEA2QChyYCKLVeAMO9+IRKwbEUKAg4oXFlSKsti98Q21OdqXYSiigYMDu3RE/ZAPVDj2+m4QAv3NCR5QzMmLEmsaArcxiBYhCOeMuY1BuP0xIVBH0Oq8qfcU2ZpaQqBPxKSdCYSLV155pS4pICLMhEokCSHks88+I6j55ftXa9Kn7VsvQF500UUNfFr0lynITTJ+/HjTm2yMCTKAIAVah9hIEAKsTZ8oEuQb5j9m8ekhxMK8REatAb4IuoGY9vriNiHQm/jAARZjI/GjUQG22FcQLSmgabMx62/6oQmH8Gy2dvSBNcEJWeuA7JQQ6DUtWEOnTp3E5SHWZlSAAQROWBTIon+Xa01WUAdmUtA+mGlYQZrg9yidpI0uJK0Sirr1NpBriUVCoLU2waUCzgVILIobWbXdwjjW+okIIQBrhbpQvtjArpFh1q4NH9gfPiD6hw2M+bXXXqsX8xvRCcaNGyecylAwB9w2SDtCNw6OG4QAZhxwsJYfSKMPn1uHignBkYhFGVJNrOLW3kaqHyYE6kjHKiHQ+mXhgmXo0KEidjo+vBCetO9fI0dRvKNPOeUUkW0ZbYADEoJB0IFgKEuoKCt6ARKOwhC0IEhCMJZCHOYKIV8WCJi4wYXpgNQS4/uA8aHRQI4C/e2qmTOiqqZE9UToteRoh3XgWwgTGswdwi8i00CLh4AKWuIS6hLNbUKAuek1Kdh33CoPHDiwLguvTPgGcxwEJZDCOwRd2MbLb7yReQf2EqQB2kn0LR2V8e7E+qWdvRZfI3NS9iwAACAASURBVIJq5UMg2+tNliX+8EuDYzMcmjEHyCn4Ln/77bf1Ap9gvtdeey3l5OTUTclI9oBJIvLkgDzJM4i9hwP21KlT69aFZwtjY/+1RW9SpHq+7NaT0ZaiRQicJiYDqYKVBwgzCt435513nvi2I8KTCjGzi1Wi1I8IIdDa74UDrNlNDvo0clYONRY+MLCLRIIQp8UNQoAXH26sUPDxxI2F0Q2Q0zlq2zEhYEIQ7jliQqCOYKwSglACiT7bNQSomTNnCkFHhgZWQQi3+fDnwMfcqITKLqv1s0L46kmTJomIN6oFQjhMP2RULTPBxG1CgPnBTA/CjGrCOrQxyqmiX6sXhECf8FEVX7NcQkjcBedeRAdULfhO41IPAjqKkQygSgicyAlynqHkBTsBG7TrNgumEiogBYgTiItRgSyj/w1mTPgji4zkJEk1zlYsEQKQ5Xfffbfu+cGzfOWVV4rLB+D2wQcf1L2H8IzDp8NMA6R6BhOpnueEQB8aNBxwQxEC9IsEKoguY/WyxeHBTbz2QXEyLzcIgRsJ0lTnzoSACYHqWTGrx4RAHcFYJQRGN9ly1WYR2aB5xW290a2uFjEIILjwgLO/la21Xvsg+9Enh4LZJYQEq7EReQg3wfBHQghiEAmZwdgobKoXhABrwNiIOgTiZZVEDcIMbtFhihIqcpIXhABzlaY7sONXIXwQOKXjvtGTYhXYQLaB4AunX9ygb968WZAozMXI5t4OIUD/MHX7/PPPCdHorBKjyfMK7ZSZeRP6hEYL5wUyiFWBMI5IWNAMmJkWWfXh5u+xQAhGjRolTNLw3EgfCeCISFUyPLY+lw4wApGD9gAWI1YO7G5iGqt9eU4I3EwbbkUIsAl4wcLmb86cOfWcaeA4CVUe1N9g5qFerqqb6QYh0Iaj8zqOrvYDp7pGO/VUo3zY6dPNulYCWqxEGQIm0fJLYEKgfiL1kXjUW6rXNApBqd7avCbmjgRSiJ8Ox0pZQjnuQmCDaQ4EXQhx0vlRZmXu3bu3MDmxIgJyLHzgYRcM7QNMfaRAaiQUwiQFc8V7H0KZNLVBXVz8gAjA1AXvWBT93hg563pFCOT6IJhCyFm+fLkwE5JzBuHBrTgyWANvlWAKXhECOVfsJfZVzlU6qeI7CkEZ735EKMPfVt9WYI99Qv4CrFvuK77R2CvsU//+/evMbfRhwkEUIKBLAc8uIcCaZAIxJL5EdmttFnF5ZkBcsQeq5xWyB879vHnzxN/QWknCJ9cmz6HZLb8bz67dPqJFCFTnCb9KYKk1DdSTAe0745tvvhH+qpLs4ZyApOJMcQmNgOeEgDfAPwgwIYiOhsCLE8CEIDxUIx1lKLzZmrf2ihB4NV/ulxFgBPyFgN8JAb51EObhhwotoJlJmpYUaM0YoUGA6ZAKsfbXzkR+NkwIIo951EZkQsCEINzDxxoCdQRjWUOgvkquyQgwArGMQCwQAmgJoFGChgp+TCpaG/h2QFMAkyGYDnGxRoAJgTVGXCNOEIikyVCcQNZgGUwI4nVneV2MACOQiAhEmhAkIsaxsmYmBLGyUzxPzxFw04fA88n6cIB4wi+e1uLDo8JTYgQYAZ8gwITAJxvhg2kwIfDBJvAUGAFGgBFgBBgBRoARYAQYgWghwIQgWsjzuIwAI8AIMAKMACPACDACjIAPEGBC4INN4CkwAowAI8AIMAKMACPACDAC0UKACUG0kOdxGQFGgBFgBBgBRoARYAQYAR8gwITAB5vAU2AEGAFGgBFgBBgBRoARYASihQATgmghz+MyAowAI8AIMAKMACPACDACPkCACYEPNoGnwAgwAowAI8AIMAKMACPACEQLASYE0UKex2UEGAFGgBFgBBgBRoARYAR8gAATAh9sAk+BEWAEGAFGgBFgBBgBRoARiBYCTAiihTyPywgwAowAI8AIMAKMACPACPgAASYEPtgEngIjwAgwAowAI8AIMAKMACMQLQSYEEQLeR6XEWAEGAFGgBFgBBgBRoAR8AECTAh8sAk8BUaAEWAEGAFGgBFgBBgBRiBaCDAhiBbyPC4jwAgwAowAI8AIMAKMACPgAwSYEPhgE3gKjAAjwAgwAowAI8AIMAKMQLQQYEIQLeR5XEaAEWAEGAFGgBFgBBgBRsAHCDAh8MEm8BQYAUaAEWAEGAFGgBFgBBiBaCHAhCBayPO4jAAjwAgwAowAI8AIMAKMgA8QiCohePrpp2ny5Mk0adIk6tKliykcqPfjjz/SxIkTqXHjxp7ApjoXJ4MfOXKE/va3v4mm9913H6WnpzvphtswAowAI8AIMAKMACMQUwhAfjv77LPpiy++oIEDB5KUiQoKCjyR6zZs2EDXXnstnXnmmXTLLbeEjZV+/ujQrsy4f/9+mjBhgli/1Zzk/G+44QY677zzwp6/agdxSQgOHz5MX331FX3yySeCSKBgE84//3w6/fTTKTMzswE+VpuL3x9//HElXI855ph6JIcJgRJsXIkRYARcRKCiiqi8qpbwN/5UVddSVTVRVQ1RdQ1RTW0t1dYS1RLRvpJaChBRMBCgpCBRchJRShJRanKA0lKI0lOIMlIDlJkaEP/NhRFgBBgBVQTCIQS1tbX0888/0/vvv0/Tp08nCMu4QB4zZgxddNFF1LVrVwoE8Pb6pTAhUN2Z+vUiQgg+/fRT+sMf/mBrhpdcckndbbodDcG2bdvEbfyXX35pON7YsWNFv23btq33OxMCW9vDlRkBRiAKCBw8XEsHy2rpUFktFZcRlRyppZLyWio9UkulFUSHy2uprJLoSEUt1UDSVyxz11cr1iRKDhJlpwcoJyNAuRlEeRkBapQVoMZZAcrPDlBT/MkJUrPcADXJrv+hVh6EKzICjICvEbC6JL3xxhvptttuo6SkJHEx60RDUFVVRZAf7733Xjpw4EADPBo1aiR+wy16cnJy3e8qhMBKLtVe7LKGwMWjaAW80VBOCMHBgwfFAZwxYwah/aWXXkrt2rUT7HHXrl30+uuv01tvvUWjRo2ixx57jPLy8uqGtiIERnNUbcMaAhcPE3fFCMQxAjU1RHuKa2lvSQ3tK66lotJaKiqppQOltbT/8NEbfS+KHUJgZ3xoGlrmBallowC1ahSkNo0D1CY/SO3yA9SuSdBOV1yXEWAEfISAFSG49dZb60xjnBICWHqAWEAL8Kc//YmGDh0qLDwqKytpzpw59OijjwrtwfPPPy+sP2SJJiGQ8t4777xja7deeOGFOvOghDQZUkVLVUMwZcoUuuqqq+iuu+4S9mNaxoixampq6L333qPbb7+dXnvtNRo3bpxjQlBdXS1IBVRY8IHAgTUrTAhUd5rrMQKJg8De4lraebCGdh2sFX92H6oh/Fs0ileEINRagkGiDk2C1KFZkDr990+X5kfJAxdGgBGITQSkrfy5555LF1xwgViEE0KAC16QAFzmQgbs1q1bA0AKCwvp5ptvptzcXHrqqafqLnlVCcGLL75o6cNqNH/8m9mFMBMCG+cWG/jxxx/TN998Q4sWLRItYQ82ePBguvDCC6l///4UxJdCU1QIARjjQw89RD/99JNwUmnRooXhrHC4brrpJjruuOPq1FmhNtdsaTt37hTMdfbs2fTkk0+KuaPIg7hq1aoGTbVaDxuQcVVGgBGIcQRwy79tfw0VFtXS9v01tONADR2p9M+iokEIzFaflxmgbi2C1K1VkHq0ClLPVknC/IgLI8AI+B8BKQPdc889dPLJJzsmBMuXL6fLLrtMkALITmblgw8+INyu45K3V69e9eSwUE7FsFzxghC4sUNxryGAYwjs+mHvBTt/swJhHX+0jr8qhED1Ft6snqr5D+YNuzZoBZ599lkRMah9+/ZCZdWpUycmBG48DdwHIxDjCBTsq6Et+2qoYG8tbS2qoeKy6Nz8q8LoJ0JgNOeWeQHq1SaJercNUp+2SdStJZsbqe4t12MEIonADz/8QPfff3+9m3cnGgIju32jdRjVi6aGQDtHWKXMnz+fPvroI1q4cKGQD1GOP/54OuWUU4QGpU2bNnVRl/RmRlozokjsYUScirEQhJeCY3FRUZH4+7TTTiM4hMC+H7f70g4MJjh6ezAjWzU9UJEiBCA2n3/+uTA7gpMM1GJQWUGz8eCDD1KzZs0a7Jvq3CKx4TwGI8AIuI/AtqIa2rTn6J/Ne2pEVJ9YKn4nBHosc9ID1K99kI5tn0THdkiiri2YIMTSeeO5xicCkI9wUbpx40Z6+OGHKTs7Wyw0EQkBol0+8sgjQnNhVhDcBpfkI0eOFMFuEoYQyAOht93XArVjxw5C3NVBgwY1MOfRh/zUE4JImAxVVFTQu+++Kza5e/fuwoYMvgOSIJx00kkENVmHDh3q7T8Tgvh8+fGqEhcBRPlZv7OGNuyuoQ27aqi03N8aAKudijVCoF9P05wADeiYRAM6JdEJnZJExCMujAAjEFkEpEk2br+vueaausGdEIJYNxmSPq3A4fLLLxeagJSUozGbDx06RAsWLBB+DxkZGfTcc8+J32WJe5MheSAgUI8ePdrwlIYiBCqJyaycimHq8/bbb9Nf//pXW07FaAd/B9ibff311zRgwAB64oknqGfPnmId+P2VV16hZ555RjgyQ2MAn4KcnBzxOxOCyL6UeDRGwAsEoAVYt6OG1u2sIfx3PJVYJwT6vYBZ0cAuSTS4C5sXxdM55bX4GwHIYIj8A3moR48eYRECFafizZs3i0hG+fn5vnEqlotWMUOHPy3C5CPYDaxMEoYQSJOh0tJSuv766wUpsGMypEIIiouLhbAPXwVt2FGADCfgf/zjHyLsKHIRwLxHCuz4PdTmaR2IR4wYIVRh8BfQFm28XPw3NBowKWJC4O8XGM+OEQiFwMbdNbR6ezWt2V5D+0tjWwsQap3xRgi0a23TOEgndkuiod2ThIkRF0aAEXAfgb1799Kf//xn6ty5M/3lL3+h1NTUBoRAPypMZRAEpnHjxoYT+v777+nqq69uEHYUl6ywzZdhR1999VWCbKYXqN12KtZPUp+EVvu7qoYAcigiVuLCOWFMhrx2KpYbYZWY7Fe/+pWw1WrZsmW9vbVic9OmTaOlS5cKkyZpF6c/HFgj1FxIzw3WyhoC91863CMj4DUCIAGrCqtpVWGNSACWCCWeCYF2/xCtaHj3ZDqpJ5ODRDjXvMbIIADZB3meINC+/PLLddF+5OjSQsQuIVBJTIbokrh81Uan9Mqp2A4hUPUhgAn6kCFDEsuHQALpVdhR7UZhI5DQ4pNPPhHOLCgDBw4Uaa5PPfXUesxVtrMiBOE8VmwyFA563JYR8B4BhAJdUVBDP22rjmtNgBmSiUIItOtv1ShAI3ol08heyRy1yPtHjEeIYwTmzp1Lf/zjH4WtPHJAITuxtjjxIZDtQTYQdOb9998XeZ8g7CNU/ZgxY2j8+PEi+ay+eEUIcNkLWRJFRWZElKElS5YQQqNCoyGjDJ144okiyhCIjNZ3QK4j7n0I/P4sqGyu39fA82MEGAF1BOAIvGxLNS0viD+fAHUUjtZMREKgxQj5Dkb3TqZTeiezQ7Ldw8P1ExqB9evXC4sI5H6C6UuTJk0a4BEOIXACrl8IgZO5o03CEAKnWdysbM2cAi/b2SEEMhPfd999Z2tYTkxmCy6uzAh4gsDaHTW0dEs1rSio9qT/WOw0XghBMFBDTVKKqLImhQ5U5TnaCmgMTu2bTEO6sr+BIwC5UcIgABPtO++8U4STN8smDDBijRBAKwGfVPwN028ElcFtvl0NgfYgoC/gNXXqVIJGBURKagxQD7kJELUS/rWQd7U+rpE6UBHLQyAXFAlCoMIO9QAzIYjUkeNxGIHII1B8pJYWb6qmxZuraV9JYvgF2EE5HghBv5yV1DtrDSUFjhI9EIIlh/pSYXlrO1DU1W2TH6TT+ybTGccmU5NsDmPqCERuFLcIrFixQgRxqa6uFoFW+vXrZ7rWcAmBHfkMk1CRAZGpGDmxQhV5EQ2TpXAIQUlJicim/MYbbxD+26rAJAq5rsaNG1fPN8KqXbi/R5wQOJmwSqZibb8qh8HJPGQbqSGALRlUZVaFfQisEOLfGQFvEECSsIWbqoVGgIs5ArFOCPpkr6bjclYYLnDy3tNof2WjsLb/1D7JNO64ZOrHUYrCwpEbxz4CyPmEMJkwD0JEISsygBVHmhCooByKEOC2HsFjYN9/991307p16xwTAhAm5BuAHHvOOefQxRdfLELW5+bmijD1skBOhGw5e/ZsQRxAQvD38OHDVZbjSp2IEwK/agjsoMmEwA5aXJcRiDwC8A1YsLGatuyNr3wBXiEZ64Tg/BZfUHqw3BCedYe70oKDA1yBrm+7JDqrfzKN6fPLh9yVjrkTRiCGENi0aZMQVuFAjGy7VsWPhMBqztrf9fPHb6paCyRrmzBhgoi8BHKhDcdqNoetW7eKiJbDhg2rl6TXzpyd1GVC4AA1JgQOQOMmjIDHCFRVE83bUEULNlRTEZsF2UI7lglBbnIx/brZl6brxSXUxk1bqSqYSVWBDPGnOvDLf+Pfq8W/a34PHq1XS8Z+BIhQdPbxKeJPKnMDW2eNKyceAkwI7BECEK4bb7wxcQgBHgnkA0hPT3f96WCTIdch5Q4ZAd8iUFJeS/PWV9O8n6voSKX6NFNqiqkmkELVAfffQeqz8EfNWCYEacEKuqDF56ZAlpSUUkHBVsdAVwfSBFk4Shoy6ogF/j+YkkkDumbTSb1zqXl+FmVkZIg/mZmZjsfjhoxAvCGQyIQAJkNIOvb3v//d0mRo9+7dNG/ePHrzzTdpx44d9NJLL4kcBZEqMaMhACC33nqrks2+JASrVq2yjaNKJCCOMmQbVm7ACLiOwMHDtTRnfTXNWV9FtTb8hPMq11KjijWUXHtYzKksqQUVpfajI0lNXZ9jrHQYy4QAGI/Kn0lt0nYYwr3gQH/aVNqSkmqPUHLtEfF3Um2Z5r+P/pv2N+3/O91DJEoCMcCfrKysuv+W/yb/XRIISSbS0tKcDsntGAFfIuAGIXj88ccdrU0bGchRBwY+EOhH1WQIdZEbC07Fr732GjsVazfBqQ8BEwKnR5nbMQLxhQCIwKx1VY5i5zeqXENNypc0AASagoKMsVQVzIovsBRXE+uEoFHyQRqdP5Myk46SPFm2lLWjmQdOVEShYbVQROEosZBEouy/ROMIZSeXU7CmjOB86bTAzjgUiQCZ0GojJKnQJ4RyOj63YwTcRCDRCQGw5LCjbp4o7osRYAQSGoGSI7U0c201zV5XZR+HmiqimgrqUD6VkmuNnU8PpPSifWnH2e87DlrEOiHAFqQGK6lb5s/ULGUfVdamUGF5K9pc1j4quxOgGjpvQBWN7V0ltBFlZb/8waWY9v+NfkOGUyclEAiYaiIkiTAjE07G4zaMgBME5MVwQUEBTZw4kRo3buykm6i2saMhiOpEbQwecZMhG3PjqowAIxDHCEDowS1qRUVFvb/1/3akvJLWFB6hjTvKqaa6kqimkmprjv4NIb/+/1cSVWt/xy3tUXsi3LoivrNZgclQYcapcYy4+dLigRD4cePgcHzhial04dAUSlHMc1ZVVSVMDEAU5N9WBEL+Xl5uTHZVsElJSalHJqSGQmvSZEQm2MRJBV2uwwj4HwEmBP7fI54hIxBRBCCQa4VyFaFd30YK+UZ9yX+L2KKCyUTBFEpJTaeuHVqaDns4qTXtyBgRsWn5aSAmBN7uRn5WgC4alkLnnpDi6UAgBFoSoScWZtoJ/DuIiNMiSYPWzMnIpEn/b9o47E7H5naMACPgDgJMCNzBkXthBDxFQPU2XS/IG/1/qDqIiBCJAtMG3EjKP7i91/5/WVUyFR1OpiPVR4X5wH+Fevx33f8Hjv730T/JFND899E6v/xGdDTTbJuy6ZRevcdwiXvTTqCDKd0isXzfjcGEIDJb0rl5kC4ZnkIn9/RXrFLYN0stg5F2Qq+p0BMLp+jB50FPIqxMmySpwDuECyPACLiHABMC97DknhIQgVC36Wa341a350a/44MdiYLIKBDM9QK61f9rhXnV/zZygCwoqqFvV1bR+p3ObKitMAIZaF02gwJUn/gcTm5NO9ITUzsAzJgQWJ0cd38f0jWJLj0plXq0CrrbcRR6g2ZBTya05k6hzJ7CcbxGyHIZsUlFGyGJBps4ReGQ8JAxgYCnhGDjxo0xAQJPMnEQwMfLiUAuhXv97XqkkINq3ew23W1hPRo3b2UVtfTNyiqa97P3GgrkH8irXC80BYgxDzJwMKV7pLbSl+MwIYjOtpw3MIWuODmFMtMS87Yb7+JQJk5GxEJqJ5w6XstwsPpwr0aaCS/yJEXnpPGo8YJA586dPVuK54Tg5Zdf9mzy3DEjEG0EnNymOxHg4zmcIDILT/+pig5XREYLEu0z48fxmRBEb1caZQVo/IhUOvM4f5kRRQ8RtZH1TteqxCIcx2u1mXEtRsAbBK677jqKaULw9ddfKyNjZhahemMZyqwiVB/adtp6Rv1F63fV+evBDhc71fYYN1JmLcoHyqAibtqtBHKr37UmMXbwCWfe8dh2W1ENTVtRRRt3e2MeFI+YebUmJgReIave7/GdkujKkfFhRqS+6sjXhJ+Uqr8EtBFcGAG/IHDaaafFLiHwC4g8D0aAEfAXAiACP6xxHtXEX6uJ/dkwIfDPHv5+WIrQGHBhBBgBRiCSCHhqMhTJhfBYjAAj4H8E1u2ooanLK2n3ITYP8tNuMSHw024QdWoWpGtGp9KgLorJC/w1fZ4NI8AIxCACTAhicNN4yoxArCFQXUP05bLKiDgNxxo2fpgvEwI/7ELDOZxzQgpdf0oqJTMv8OcG8awYgThCgAlBHG0mL4UR8CMCa3fU0JSllbSvhLUCftwfzIkJgV93hqhN4yDd1vJH6nPuyf6dJM+MEWAEYh6BqBECRASYOnUqIXrKGWecQWaxgYuLi2nx4sVUWFhIMjoA6rZt25YGDRpEdsOCOelv1apVtGzZMoKDEcbr168f9erVixC+TF/WrFlD8+fPpwEDBlDfvn1j/oDwAhiBcBCYsqyK5qxjX4FwMIxEWyYEkUDZ2RgXp8yls766kzJ+cyFlX3+Ls064FSOQgAggTPjy5ctp/fr1Qn5DQSK83r17U8+ePQ1luFAwzZo1S/RlVhDK9swzz6ScnJy6Knv37iW0O3DggBivffv2NGTIEEPZFXW++uorys3NJTgQRzq6YFQIATZmxowZtHPnTsrPzzclBCAB3333nYgbj2gukjSAGCCiDYTzkSNHUqtWrZSOupP+1q1bR3PnzhUJULp06UIFBQW0f/9+caAGDhxYb1zMCyQH8ZHHjh1rm6woLYIrMQIxgMCWvTX0nyVVtOMARxCKge1iDYFPNyknWE6vrLiSArsKxQyTOnSinJvvoJS+x/l0xjwtRsAfCBw8eJCmT59Ohw4dEhNC9EAI5FJ+bNmyJY0aNUpZTgO5gLC+Z49xpnuMoScEmAPaYEzIj/h769at1LhxYzr99NMbXITjMnnt2rViXu3atYs4kBEnBBCmv/3227pNMiMEUoMAQFu3bk0jRoyo2zj8GwgF+gpFKLRoOukPBwACfklJiWBrTZo0odLS0jqhf9y4cYJtyrJixQqhzRg8eLBgn1wYgUREANGDEEWIS+wgwBoCf+7Vc4efoebzvmgwuawrb6DMCy/356R5VoxAlBFAaNlp06aJS2dcHA8fPrxOwNbKj506dRKXyioFst+UKVPEBfWpp55KzZs3t2y2aNEiglx4/PHH11mM/PDDD7Rp0yY66aST6oUQ3bdvn5hzs2bNBCGItHYAi4kYIQCIS5YsEewHmwWmhpt0M4EeWY5nzpwpGBdu27UqGExcggehHWShQ4cOITfHSX84ODgA0A5ozZqwabt27aLRo0dTmzZtxLggDV9++aWoC/KAWPVcGIFEQqD4SC39a1Elrd7OWoFY23cmBP7bsStSZtHpX91tOrHUIcMp54+3U7BZC/9NnmfECEQRAViD4OIZliRG8iEukyHHQX6EcN+ihfUztGPHDvrmm2+ETIrLYPxtVaAd2L17dz1ZEVYns2fPpmOOOUZcHssCaxjMW5VsWI3t5PeIEQKoQmCLD9MfCO9gVwsWLDAlBCAPqA+2BAFbX6R5TlFREQ0bNoy6d+8ecv1O+pOHCodFOwfJPLVqHanqUSEnTjaK2zACfkYAJABkAKSAS+whwITAX3vWPKmUnls8nmjf7pATCzZqTNk3/4XSho/y1wJ4NoxAFBGAvLd06dKQFiRImrtt2zY67rjjqH///pazhe8ABHkpD1rd4EsZFUnwtH4FkhBAZoXsiiJlTWgsoM2IVokYIcAGwZYLzra47ZegqJr86AECyLi9R58qhMAKYKP+4IA8efLkOg0BbNBQ9BoCP6h6rNbHvzMCXiHwzcoqmrGKTYS8wjcS/TIhiATK6mNMLHmCmiyYrNwg86IrKGv89cr1uSIjEM8IyAtoWHAYXShj7bIObPXHjBljCce8efNo9erVwhwcTr9wVoY/LIgBzNrhU5qXl1evH8iK0BCccsopdb6ueg2BNG+CLAu/gkaNGlnOxasKESME+gWESwh+/vlnwdYgpMOcB04a4RSj/iTDg/9BKB8CP6h6wlk7t2UEnCBwuLyWPlvIJkJOsPNbGyYE/tmRa5Nn0Khp99ueUOrgYZTzv3+lYH4T2225ASMQTwhIDQEch82i9cDhGEFiQtXRYgLzn+3btwtHYJjAwyxc66SM/x86dGg9vwCQDpCIUD4EGzZsELIsolKqaCq83KeYJASw/4K6B04e3bp1C1vFEqo/syhDxx57rNg8v6h6vDwk3DcjoEdg054a+uzHSioqZROheDgdTAj8sYvtkg7S4wuuIDq439GE4E+Qc+vdlDpgkKP23IgRiAcEIOgj8Axu741s8mH9AZ9PyJAqVipaCxL4icI0HEQCDW93cQAAIABJREFUBf6jcBSGX6n0IZUX1GZRhpo2bSqICvxoEbgGWgJcbKN9NEvMEQJtKClE/QGodnMRaAFX6U+fhwBkAA4hRqoe2Jkh0hC0CmCMPXr0EGZSVvZm0TwEPDYjYAeBBRuq6V+LK+004bo+R4AJgT826OWDf6dGi6aFPZnsCf9LGef+Lux+uANGIBYRgLOwNNeBeQ8iCUFe1Avw+H8VQgA5EQ7FMBE6+eSTRR4sbdFGsdT6BqCOUR4CaBJg3aKPTInL6Tlz5ojQpvC3hb8CTOL1QXW82pOYIgSwxYJ5DlgdGBjsssIBKtz+9KqeLVu20Pfffy82GjFn0T82tmPHjsqhrbzaaO6XEXADAU405gaK/uuDCUH09+QPydNo+LS/uzaRjLMvoOwbb3WtP+6IEYglBLSWHxCutSY++G8Et8EFLgLXwHY/3MiQ0icBxAO3/dLn1AwzfWRKbZh7+DVgPoiOKSNtZmdnew5/zBACxG0Fc4LtFtQtIAPhqFfC7U/6F0hVD+zKYMYEAiDDkcoNhnoKBwRMlAsjEIsIHKkk+mRBBa3hkKKxuH2Wc2ZCYAmRpxW6Je+lB2ePp9rSYlfHSR14IuX85T4K5kXPUdHVBXFnjIANBHCjj2iWSAYGeQyWGhC2TzjhBGHujaSzoRyPbQxlO1COPjLlypUr6ccff6RevXrVhSNFHgM4L8NhuU+fPnam46huTBACgPLTTz+JmLLYTKhswmFzbvSnV/XIpBVwMtHGqIVn+po1a4TaB/4OXBiBWENg58Fa+nh+Be06yP4CsbZ3qvNlQqCKlDf1Xtn/AOUu+daTzpPadaDcO+6n5O69POmfO2UEYhGBWbNmCQ0BBPAhQ4ZYLgGEoqqqyjT/AOQ8EAwVEySjyJTweYDvgzZ0vfRRbdWqlVIkJMtFWFTwNSGAwwXYHYCGyqd3797CHh9Ct5PiVn9S1QPfBdz8g5zIEKVQ72iTmEk1khuhUZ2smdswAuEgsHZHjSAD0BBwiV8EmBBEb29vSZpCg79+3NMJBFLTKOeuByhtmFpWVk8nw50zAlFGAJoDOBUj1Kc+Y7DR1GTUIpiqI1EuLEL0RRIM+BfAkTlUgek7ciBok6IZJbw1y4XlFXy+JgQgA3DoBQGAygRMLpziVn8Q8kFSkEACvgIorCEIZ2e4rR8RWLixmj5fxEzAj3vj9pyYELiNqFp/fVJ20t3fXUG15UfUGoRZK/um2yjj1+eH2Qs3ZwT8jQD8N3HjDqsSWGzAsVhbIFfCPAdm5xDwrezzZdQi9BEq8zGiEUFWxeW1WZFCPqxd4OwsC2sIZs82Va/INNGw0R80aFDYZMCt/qSqB8kjtPFtMU8zHwJoFNzIleDvR5BnF08IfLe6iqb/xMnG4mlPQ62FCUF0dvr1vfdQ1vKZER0885IrKeuyayM6Jg/GCEQSAem/iQg/ELwhxEszcwSDgWkPzH+0+QFCzU9GlNy5c6cgEdqwo3Be/vbbb4W2AQ7FcFA20iCgf9nPgQMH6nJbyXHNfAhgnm5FMtzC1rcaAplWWmWhWnMcmfAMpjvadNFO+9OPD1UP2KJ0HNb+DhUQfk9OThbJKXB4ioqKRIhSkBoujEAsIDB5aSWxgBgLO+XeHHm/3cNStadbg/+i46c/rVrd1XoZv/4NZd90u6t9cmeMgJ8QkPIYyAGsTBD1BwI5/h8m6PDphO+ANiS8NP3GTb/ezFsbol5GLcJ60R80EdBCIOOxPluxFhOQEZgWIdvx4MGD68EFMyaYDYEsgMSgQNaUl8/hhNdX3RdfEgJpfoObdZViRQjC6U87vpmqR1tn8+bNQhWFMUEMOA+Byg5yHb8g8PGCSlq2pdov0+F5RAgBJgQRAvq/wxyfuo1u/fpyXBlGdmDNaGmjTqXcux6K2vg8MCPgNQIQ4iGP4XJWEgMI7kgqi3Dw+hKKEEjhH1F/4IwMAR4FgjrIRb9+/UIGu5GRKREp08xMCeMjazGSnKEkTB4Crw8C988IMALqCFTXEL0/p4LgRMwl8RBgQhDZPf/HrjspY+XcyA5qMFrqoKGUe++jBKdjLowAI5DYCERNQ5DYsPPqGQH/IFBWUUvvz6mkTXuYDPhnVyI7EyYEkcP7zsD/Ub9vXojcgBYjpfQ9jnLve5yCuXm+mRNPhBFgBCKPABOCyGPOIzICvkFgTVEZzVicRIX7mQz4ZlOiMBEmBJEBfWjqJrpp6vjIDGZjlOTuPSnv/ico2LS5jVZclRFgBOIJASYE8bSbvBZGwAYCu46U0z3L11C72nw6srWZjZZcNd4QYEIQmR19a8etlLZ6YWQGszlKcqculPvAk5TUsrXNllxdFQHYs5999tn0xRdfiMgxsEP/29/+JpxHJ06cSIhz72aBE+u1114rAqzccsstbnbtuC9E5ZkwYYJYv9Wc5PxvuOEGOu+88xyPGaohHIJXr15Nr7/+Os2cOVPkB0A4eTgIjx8/vs7BV9uHH3F1AxwmBG6gyH0wAjGGwI6yI4IMbC0tEzM/OasdlW1tGmOr4Om6hQATAreQNO/nntp/0jEzXvZ+oDBGSGrfkfIefIqSWrcNoxduaoZAOIQAguvPP/9M77//Pk2fPp0glErB9aKLLqKuXbuK6Dl+F1z9RAgQevSVV16hZ555hoyC2CDCz9///nf69a9/XQ9bJgT8jDMCjEBcIAAycPeyNVRw+CgZkGVEZns6XNAkLtbIi7CHABMCe3jZrT0ybT1d9+U1dptFpX5Suw6U99DTTAoU0X/66afp8cfNM03feOONdNttt4nwlk4JAQTXTz/9lO69914RllJfILjiN9yiI7qhLH4UXP1ECKCpufXWW+nEE0+k66+/XuQlQL6Cw4cP05w5c+ipp54i5DKA9gYaDT/jqnhcQ1ZjDYEbKHIfjECMILDzSDn9denqBmRATn9kekcqLXRXbR0j0CT0NJkQeLv9b2+7mVLXLfN2EBd7F5qCh5+lpJatXOw1PruyIgQQOKVpjFNC8NVXXxGIBbQAf/rTn2jo0KEiQRZCaUJwffTRR4X24PnnnxeJsdwUXEFEXnzxRZo0aZLQSKgWaQ71zjvvqDYR9V544YU68yAvTYYQkhRYAsMnnniCmjdv6D+D8KIgCiAMd999t8hlgOJHomULZJPKTAjcQJH7YARiAIG95RV017LVtLnkcMjZjkzvRKWFjWJgRTxFtxBgQuAWkg37ub/mXer+3eveDeBRz8mdulLeI89SsAn7FzmBWN6En3vuuXTBBReILpwQAim4IjY9yAdi3usLciTdfPPNIjkWbrVlciw3BFcI9C+//DK99tpr1KtXL2Uo/E4IQKDgX3H55ZfTJZdcYrguJDJ77LHHaNGiRUJLgLwATAiUjwBXZAQYAT8icKiyiu5cuorWF5cqTW9UWmcq2c5hCJXAioNKTAi82cTT01bRFV9O8KbzCPSa3LUHNXp8IgVyciMwWnwNIYXxe+65h04++WTHhACJsC677DJxm20muKLzDz74QNyuawX3cAkBTGfuuusu+uc//0lPPvkkXXjhhRHdJC81BJKcaTUSRosDCZs8eXI9DUm4uEYURBuDsYbABlhclRGIRQQqamrojqWr6KcDxbamPzKlK5XuzLHVhivHJgJMCLzZt3e3/IGSN6z0pvMI9ZrStz/lPfY8BVKOmktwUUPghx9+oPvvv7+eIOlEQ6BvYza6Ub1wBdfvv/+err76auFwO2zYMGGS1LJlSzUANLVqampo/vz59NFHH9HChQuFyQ0KbPZPOeUUoUFp06ZNXdQlvZmRldBue0JEwsQKGoLf/e53dM01xv49rCFwgiy3YQQYAd8iADOhhfsaOqKpTHhUclcq2cWkQAWrWK7DhMD93Xu46k3q/MNb7ncchR5TBw8TjsZc1BBARKBnn32WNm7cSA8//DBlZ2eLhrFECNasWUN//vOfhZkM/BL++te/ipCp0BjAiVm1QMvwyCOPCM2FWWnbtq1wih45ciTdd9995JQQSH8OGdY11BylKdahQ4dMiQ77EKjuMtdjBBgB3yPw8Mp19P2ufY7nmRQI0EmBblS6J8txH9zQ/wgwIXB3j36VuoJ+P/UmdzuNcm9po0+n3DsfiPIsYmN42PvfdNNN4vZbe/vshBBE2mQIZAa3+HfccQdBWAaxQYQdGZ7zjDPOEOTAyAnXaHemTJlCV111lcAB9vrQBCCSDwr6X7BggfB7yMjIoOeee078LotdkyE7hABjyChD0FT88Y9/rBdlaPbs2cJZG3PkKEOx8dzxLBkBRsAEgefXbqT/FO4KG5/0pCQaUtOVSvdmht0Xd+BPBJgQuLsv7224lpK2rHO3U496K81tRNs7dKHivHzKOVBErbf8TFnFBw1Hyzj7Asq+8VaPZhI/3UIIhjAJIbpHjx51C3NCCFScijdv3iwiGeXn54flVIzb/HfffVfE5W/durVYA4RlFIQ+xc094vIj2hEIA8yIgsFgyI0zssHXN/j4449Fgrb33nuP+vfvHzFCwHkI6u8E+xDEzzuIV8II1CHw1sYCen/zNtcQyUlOpuMru1JpUYZrfXJH/kGACYF7e/FY5avUfub77nXoYU/bOvegpSeObjDCcXO+pbab1hqOnHXp1ZR56dUeziq2u0bcepjadO7cmf7yl7/UharEqiQh0K8QpjKhMhVLW3592FFE8oFtvgw7+uqrr9KIESMaCNShMhVDI7Bjxw76z3/+IwR+3MqPHTuW4AzdoUOHelNFXdycwwxq6dKlNHjwYLr00ktp9OjRdZGN9GtT1RDk5OSIiD4IcRoJkyE5T85U/MuOMSGI7XcPz54RaIDAv7btpInrNrmOTOPUFOpX1pUOH0h3vW/uMLoIMCFwB//zUxfT+VP/153OPO6lIi2dpp97KdUkJTUYKam6isZ8+jalVJQbziL75r9QxlnneTzD2OsewuXrr78uBFqE6tSH6XRKCFQSkz300EPCxl97Y2/lVIxwpYheNHPmTAE28gzg/0EgZMx9o13Yt2+fWCM0IDJRGkyk0FbfTtWHAH4GQ4YMiZgPQTinywrXcPqOZlsmBNFEn8dmBFxGYPaeIrp/hfHNnhtDNUtLo14lXajsUJob3XEfPkGACUH4GxEM1NK7a6+k4Db3yXj4s2vYQ0HnHrTMQDsga4bSEqBO3gNPUuqJJ3kxtZjtc+7cucIWHbbyiGCD7MTa4sRkSLYH2UBknPfff5+mT58ubvIhwI8ZM4bGjx9P7dq1a4CbiuCKpGcffvghnXPOOXTqqaeKhGeqBdqQf//730Jr8OCDD5pGIEKUoSVLlojQqNBoyChDSPgFPwsQGa3vgBw/lA+BGbkymruVBkZ1vfFejwlBvO8wry9hEFh7qIT+d/FKqqyp8XTNrdLTqevBrnSk5KhjGJfYR4AJQfh7+GT5S9Rm9kfhdxShHtb3OZ7WHjvIdLSi3bsoe+N6al+8n9oXH6DmZSX16gYyMqjR068QchVwIUJEGtjxIyoPTF+aNGnSAJZwCIETjFUIgVW/TjMVW/Wr8nukCIEcZ9WqVSrTqqujzUJtq6FPKzMh8OnG8LQYATsIHKiopD8t/okKDx+x08xx3XYZmdShqAuVH0523Ac39A8CTAjC24sLUxfQ2VNvD6+TCLfe1aYD/ThynOmoBQUFIv68trQ4XCzIQfuSA9S25ABltG1PjZ95NeETl23bto3uvPNOKioqMs0mDByZEBBB0wG8pk6dStCogEhJjQEwghMzfCXgl4CbffgWqBa7UYZkv0wIjiLBhED1pHE9RsDHCNy5dDUtKnKWa8DpsjpmZlHr3V2osryhDbLTPrlddBBgQuAc94xAJb2x8koK7Cxw3kmUWs4cez4dzG/WYPTcoj3UYdY3tDsjm/ZkZtPujCzak3E0lr62ZFZVUMfUZOp17gXUqVMn5VCUUVquJ8OuWLFChOFEEis42/br1890nHAJgUrEHu3gftMQgGAiydgbb7zRgGwagQaTqNtvv53GjRtnGc0I7Z0SArsHY//+/TRhwgQRjhVaoXgpTAjiZSd5HQmLgFvhRZ0A2DUrh5rt6ExVlaFDzznpm9tEDgEmBM6xfrbsOWox9zPnHUSxZWlOHi0fPIL2tfgl9nvTXYXUd/73DUKPghzszswWxEAShLLkhmaDIAYQ5PCnffv2dTHno7hMT4aurKwUYTJhHoSIQlZkAJOINCFwY+FumQyBMCHfAIR2+CtcfPHF1LNnT8rNzaXk5F80zYicBIEbfgkgDvCbwN/Dhw+3XI5TQsAagqPQMiGwPGJcgRHwLwKfFeygl9dvjuoEe2TlUqNtnammJhDVefDgzhFgQuAMu8tS5tDYr+5y1thHrQ41akIleY0p++B+yj2glsiwNCWVdmXmCC0CCMK+1u1pb1lDk0XExpcEAWEsjWzrfQSFrals2rRJCKtwIEa2XauSyIQAydpwq47IS3fffXfIKEYSx61bt9INN9wg8h3cdtttDZy09XgzIbA6gaF/Z0IQHn7cmhGIGgILiw7QXUtXR2187cDHZDeirC2dfDEXnoR9BJgQ2McsP1hGLy4bT7Rnp/3Gcdqi5I6HaHd2Lm3fvl3EtsffFRUV9VaLyDsgCLAT79ixo9AiWCW3ihe4/EQInN6Kh9qLSy65RIQNTU9vGJraCSEA4brxxhsjRghAPs47L3HD6TIhiJc3Da8joRDYW15BNy1cQfvK639sowlC3+zGlL6lYzSnwGM7RIAJgX3gXih9iprO/7f9hnHcIqlla2o08R8UzGssVnno0CHasmVLHTkASYA5iL60bNlSkASYG4EgNGrUKC5RSmRCAJMhJB1DpmMrk6Hdu3fTvHnz6M033xRn56WXXhI5CrwqoaIZORkTZk/IvIxcDfCZ0JOMcH93MieVNkwIVFDiOoyAzxCAZgAaAr+VY3PyKXVz/eyWfpsjz6chAkwI7J2Kq1K+pzFf3WuvUYLUTh16MuXd/4TpamEGgj8Q9KQWAXHqtSUjI6OOIMDMCCQhHoobhODxxx93BMUXX3whnGCjWZCkDALya6+95olTsdO1haMtMcI1XIHfqr3TdVq1Y0JghRD/zgj4DIHXN2ylj7YU+mxWv0xnQE5TStrcMEmObyfMEyMmBOqHoFVSMT29cDzR/r3qjRKsZuYlV1HWZdcorfrgwYNCi4BQlNLUqLi4uEFbJN6SjsowNcrObhj1SGnAKFZKdEIA6L0MO+p0a90mBE7nEe12TAiivQM8PiNgA4Efdu+jh35aZ6NFdKqekNOMAputneyiMzseVY8AEwL1M/HioUcpf+FU9QYJWhNaAmgLnBQQBPwpLCwUJAH25/qC6DTwQ4D2AFoEo0y3TsaOZBt5E4ycDxMnTqTGjY+aWnFhBKKBABOCaKDOYzICDhDYdaScJvy4nIorqxy0jnyTQTnNqXbzL+EMIz8DHlEVASYEakhdn/wNjZj2oFrlBK8VzG9KjV9+h4L5DTP22oXmwIEDgiDA1AgkAaZGZWVlDbqBBgHkQP7JzMy0OxTXZwQSFgEmBAm79bzwWEPgrmWraeE+//kNhMJxSHYLqt7SOtagTrj5MiGw3vJOyUX0yNzxVFt80Loy1xAIpA0bQbn3ObN5DwUhzE6kFgEkAVqEffsahktt2rRpnaMySAKcl7kwAoyAMQJMCPhkMAIxgMB7m7fR2xtjLxMqoB2a3Yoqt/CH2M/HjAmB9e5MOvAQ5S2ebl2Ra9RDIOuaGynzt5d4jgqiF0ktgnRaRvIwbUlJSREEAT4I0lk5LS3N87nxAIxALCDAhCAWdonnmNAILNt/iG5bsjKmMRiW3ZoqtrSI6TXE8+SZEITe3T8mT6UTpz0az0fA07U1eu51Sjmmr6dj6DtH5CKtFgF2+nBg1pdWrVrVkQOQhGbNmkV0njwYI+AXBJgQ+GUneB6MgAECtUR03fxltLn0cMzjMzyrLZVv5Y+tHzeSCYH5rvRM2U33/XAF1ZbF/jMYrbOX3L0XNX7xrWgNXzduUVFRnRZBRjbSTyorK6uOIECTwIUR8BMCnTt39mw6TAg8g5Y7ZgTCR+DFdZvoi23xkwn15Kx2VLa1afjAcA+uIsCEwBzO1/bdS9nLvncV70TsLPO3F1PWNTf5aulIlqXVIuC/S0pKfDVHngwjIBG47rrriAkBnwdGIAERmLOniO5bsTbuVn5yZnsqKwg/8kjcARPFBTEhMAb/f4P/oYHTn4zizsTX0Hl/f5ZSB57o60XBOVn6IuzcGT+XMb4GnSenhMBpp53GhEAJKa7ECMQRAuU1NXTN/KW0s6w8jlb1y1JGZnSg0m35cbm2WFwUE4KGu3Zs6na645vLiXSOqbG4v36Zc1L7TpT/+odEgYBfpsTzYAQYgf8iwCZDfBQYAR8i8PzajfSfwobJeHw4VcdTGpneiUoLGzluzw3dQ4AJQUMs39jzV8pcMds9kLkngUDGby6k7OtvYTQYAUbAZwjEDCH49NNP6cUXX6RJkyaJ9OVuF31KcTf7l9kI0ed9991H6enpbnbPfcUZAvP37qd7lq+Js1UZL2dUWmcq2Z6XEGv18yKZENTfnb8EPqPjvnnOz1sW03PLe+wFSh0wKKbXwJNnBOINgYgRgg0bNtC1115Lq1atUsJw5MiR9VJ5R5sQPP300/T442oJVo455ph6xIUJgdKWc6X/InD1/KW0tbRhFs54BWhUShcq2Zkbr8uLiXUxIfhlmwanbqVbvrqcqBYxvrh4gUBy1+7U+OV3veia+2QEGAGHCMQlITh8+DB99dVX9MknnxBu/lEGDhxIZ511Fp199tlklM7cSkPAhMDhCeNmthB4Y8NW+ueWQltt4qHyqOSuVLIrJx6WEpNrYELwy7a9ufN2Sl+1ICb3MZYmnXnJVZR12TWxNGWea4wgsG7dOpo9W83cLz8/n8444wxSSVCHy93ly5fTxo0bCf+NjNlIdocM2JAx8/Iaarv37t1Ls2bNogMHDlAwGKT27dvTkCFDDC1FUAeya25uLsGBOCkpKaKIR4wQhLsqVQ3Bpk2b6M4776TvvzcOE4dNe+qppxqYHVkRAqP5gyRMnjzZ0oyJNQTh7n5itF97qIRuWrgiMRarW2UwEKCTg12pdHd2Qq4/2otmQnB0B/5KH1Ofb1+M9nYkzPiNJ71LyV26J8x6eaGRQcAOIWjRogWdeuqpQrAPVZAJe/r06SIsbSAQEPUh4FdUVBCS4CUnJwtBv1u3bnXdIBEeBPzy8nIhc+JvZNFu3LgxnX766Q1IyPz582nt2rU0atQoateuXWTA0owScUIgTYfGjh1Lf/rTnwSwKAj1dcMNN4iU4kZ29iqEYM+ePXTbbbcJZnjZZZfRFVdcIZgbxsBv0Bi88MILNHjwYHrsscfqZSS0SwgQvxh94IDAr6Fr166mm8eEIOLnOiYHvH3JKlq6v2EmzZhcjINJpwWDdCJ1o9I9mQ5ac5NwEGBCQHRS6gaaMPWqcGDktjYRSB00lPIefsZmK67OCISHwOrVq2nBggWUkZEhyAAE9FAF8t60adMIYWhRFwK71AZAvsMF9Pbt24X1CQT9Ro2OBstYtGgRrVixgo4//njq2/dopu4ffviBcHF90kkn1QshChkYYyBTNvqPtHYAc4s4Idi1axdNmDBBsCWt4C+JwimnnCKE+ueee66Bzb7eNl+/gR988AH97W9/o0cffZTOOeecOrIh60G98/nnn9Ptt99Od9xxhyAMstglBDgYN954oyAfTz75JF144YWiq1C+Epdccgk7FYf3HMdt68mFu+i5tRvjdn2qC8tKTqaBlV2ptChDtQnXcwEBJgREbxf+iVLXLnEBTe7CDgI5t95D6aefZacJ12UEHCOwY8cO+uabbwhC/vDhw5WC1OzevZu+/vprYSIEAgGtgrbATH3q1KkEjQCsUPr06SN+hnYAbUePHk1t2rQR/ya1F5BncTkty3fffUeFhYWi/+bNmzteXzgNI04IoHYBIYA6xIgQnHnmmXTLLbeQkc1+KEIAVQz6Q0KR559/nmAXZlSwYdBMgOU98MADgiGi2CEEVVVVQivw7LPPCjsw2IRhzE6dOjEhCOc0Jmjb0qpqumLuEjrI8c7FCWiUkkLHlnelw/s5GlekHolEJwT31r5PPWe8Gim4eRwNAsFGjSn/vX9RIC2NcWEEPEUAciKEdNzGw7QHhEClwGdg7ty5lJ2dbepvgNt9CPRS0MdYIAllZWUEuTYn56iPnCQE3bt3p2HDhol/Q7tvv/1WyJCqc1KZt906viUE+oVYmQypmuXIegUFBfWiGKkSAq2WAQ7K5557Lt18883Uv39/evDBB+uZIck1qM7N7uZx/fhA4KX1m+nzgh3xsRiXVtE0LY2OKe1CZQdZSHAJ0pDdJDIhGJO6lq6ael0kYOYxTBDI/O3FlHXNTYwPI+ApAjDfgRlPVlYWwWwdAr4bRWtSpL35B0mAhgCWL61atapHCGQ92fbQoUP1zI3cmJfdPiJOCMyEY2lqAz+C8847r8E6rAhBJDQEcB5599136ZFHHiGwO2gx4DsgzZBgE3bPPfdQhw4d6s2fCYHdY5k49dcdKqEbE9SR2GqXW6anU7dDXehIcapVVf49TAQSmRC8s/UmSvk5MZ35wzw2rjZv/NztlHzMb1ztkztjBCQCxcXF9OWXXxLMe7Q2/W4gBFN4mBTBuVjrEAwnYfgrhPIhgOwL03P4GOBiOZrFt4TArskQQLTjQ/DnP/+Zrrnml5BnoTQEMBECq0RiNGz6gAED6IknnqCePXuKvcPvr7zyCj3zzDPC0xwaA/gUSBURE4JoHnF/j40EZEhExsUYgbYZmdSxqAuVH05miDxEIFEJwYPVb1PX7//hIbLctRUCaYPSKeOUQxRsNYCSjnnDqjr/zgg4QgAyHEKGwuEX2gG3EsRCvoMmAGZICGKjDRdqFmWoadOmoh4IBMyKoCU/8HR7AAAgAElEQVRA6FOjkPiOFuuwUcQJQWVlJT300ENUVFREDz/8cJ3KBizqqquuEk7BAMoJIdBGGYID76WXXip8FWSUoY8//ljY/R977LHC5h+bJ0soQqB1IB4xYoSYN2y9tAWkAFqMe++9VxAEJDGDSREKEwKHpzPOm83aU0QPrFgb56sMf3kdMrOo7Z4uVHEksjGZw5957PSQiIRgXOpKunTqH2Jnk+JspknNqij791kUzJhXt7KkYz+jQFN2MI6zrY76crTaATj99u7d25U5QbabMWOGiD4EMySjiEVGeQiGDh1KqampIgLR4sWLhXMxLpjhYztnzhwRFRNyK5yX4WcgL5ddmXSITiJOCDAXCPsQwCdOnFgX7snKht/KZEiuUSUPAcKF9ujRox4sVuODAS5dulSERjWzO4N/ARjoF198IRyjWUPg9fGN7f5vWLCcNpSUxvYiIjT7LpnZ1HxXZ6qqYFLgBeSJSAje23Q9JW1a4wWc3GcoBJJqKefSPEpuNZuotqpezUCT0yjpuMmMHyPgKgJw5IWgjRt4aAfcELBBMkAGoBlAvzAVshMdCPkMYMKEtrgEx2U5tAX4d1xkI88BnJkR+MZNf4dQwEaMENjJ9CsnrA3TqUoI0NaLTMXhnE7WEISDXny2/fe2nfTCuk3xuTiPVtU9K5caF3ammuqjuUu4uIdAohGCR6reoI4/vOMegNyTEgIZZ+ZSev9NRNVbTesHe02iYOvxSv1xJUbACgGY48DUG+FGkecKgnu4BY7CCBNaWloqLogRVrRJkya2upVJyGB1Ar/TlStXiovyXr161YUjlWZO2lCmtgaxWdnXhGDMmDHCtAcJIOwQApsYiOpWGgInfXIbRsAIgZraWrpkzmLaW17BANlEoFd2HuVs6Uy1Nttx9dAIJBIhOCd1Kf3P1Fv4SEQQgdR+qZQ5rpwCgaWWowayj6WkE74nSsqyrMsVGAErBBC9Z8qUKSKjsBS+rdqE+n39+vU0b948YRoOXwBEELJr+2+UhAzaBkS/1M5RhiNFhCLIw16XiBGCcBfiJ0IgcymAIdopnJjMDlrxW/eDzdvozY0F8btAj1fWJ7sxZWzp6PEoidV9IhGC93++moJbf06sDY7SaoO5FZR9WWNKyp5lawbBLg9QsONfbLXhyoyAEQIwu5k5c6YQ2seNGyds/Z2WVatWictjmIfDjxS+ADDtsVsgO27btq1ekjOYpSNakTaJmSQE8CWAWZHXhQnBfxG2oyFgQuD1sYzf/kuqquji2YuprLo6fhcZgZUdm51PqVvqh/eNwLBxO0SiEIInKiZR21kfxu0++mlh2RfnUUqHRUQ1xfanldqCkk6YSYGM+sE77HfELRIdAZjmQJBv3bq1iPPvtCDwzYIFCwQZQA6BE044gYLBoO3upJAPP4GRI0fWtU9YDYETm3o/aghg1wXnYaviZL1WffLvsYnAPzZupQ83F8bm5H026/45TSh5c3ufzSo2p5MIhOC3qQvpvKm3xuYGxdCsM8bkUPqQ7UTV4Wlhgu1upGD3p2Jo5TxVPyKAzMTbt2+vyyDsZI4yfCj8U0EGBg0a5KQbEV4UmoADBw6IG3+t34GZDwEiEbkZGSnUxKOiIXBbQEY40T/+8Y/11tmnTx8lJw/4JyAMKtRKCBOKCEEAP1SRGgImBI6eiYRtdKCikn4/exFV1bIFvFuH4IScZhTY3Nat7hK2n3gnBKmBanpr9ZUU2L4lYffY64WndE+izHMCFEz60bWhkgb9SIGc41zrjztKLASQsBaRexDmHuE7kVA2VEHkoMmTJ1NZWVm9+lLLoIKeNlOxvj6SkM2aNUuEGEWoUW2R+QxAFqA9QIFPAfImgDy4lTch7gkBtAd/+IOzeNLYvEmTJokDw4RA5bhzHacIvL5hC320ZbvT5tzOBIGBOc2JNrdhfMJAIN4JwdNHXqBWc/4vDIS4qRkCgYwqyr68MSU3+sF1kILt/kDB7k+73i93mBgIQMCHQzGIgYpDsREhQDhQaBmQG0ClmBECSU7g3GwWRhTjI2sxfAlQEiIPgdsaApVNsqrjxIeANQRWqPLvEoGDlZV00SzWDnh1IobktKDqza296j7u+41nQnBx6lw6a+qdcb+H0Vhg1gWNKLXHT0TVasKS7TkmZZPQEmR2td2UGzACjIA9BKJqMvTOO/bjQN96661Kdvv2YLAXdpSdiu2iy/XZd8D7M3Bidkuq2tLK+4HicIR4JQS5wSM0acWVFNjFmjk3j2368CxKH1FEgZpVbnZr2BeiDSHqEBdGgBHwFgEmBP/F14mGgMOOens446X3w1XVdOHsRXSEIwt5vqXDsltTxZYWno8TbwPEKyF47vAz1HzeF/G2XVFbT3JboqzfpVMwdW7k5pDakpIH/0iU2jJyY/JIjEACIhAVQuBHnO0QAj/On+fkXwQ+2FxIb240z8zp35nH5syGZ7Wh8q3NY3PyUZp1PBKC8Skz6bSv7okSovE1bCClRuQTSG4+k6g28iGTOS9BfJ0nXo0/EWBC4M994VnFEQL/M2sh7a+ojKMV+X8pJ2e1o7KtTf0/UZ/MMN4IQfOkUnpu8Xiifbt9gnDsTiPz7EaU1m89UdW2qC0CPgTwJaCk7KjNgQdmBOIdASYE8b7DvL6oIvDvwp30wtpNUZ1Dog5+cmY7KitgUqCy//FGCCYWP0FNfpyssnSuY4JA2gkZlHFqKQVomS8wQrQhRB3iwggwAt4gwITAG1y5V0ZAIHDt/GW0ufRwAzTyK45Ql+IDhL/LkpJpW2YObczOY9RcRmBERgc6vC3f5V7jr7t4IgTXJs+gUdPuj79NitCKgvlVlHNpHgUzZkVoRLVhkI9AaAm4MAKMgCcIMCHwBFbulBEgmrWniB5YsbYBFO0OF9OwPQ2zFW/OyqN5TTlKjttnZ2R6RyotbOx2t3HVX7wQgnbJB+jx+eOJDu6Pq/2J1GLgJ5DSdgFRTUmkhrQ1TlLvtynQ8kJbbbgyI8AIqCHAhEANJ67FCNhG4M6lq2lR0YEG7c4q3EDZVcY+BbOatRHaAi7uIjAqrTOVbGcNjBmq8UIIXj74d2q0aJq7hycBessYm0fpxxcQVW/w9WoDTcdR0rEcNcrXm8STi1kEPCUEhYWF9Oyzz0YdHGR748II6BGQ2QAjiUxGRgZ17NjRdMgN2Y3oxyYcXs+LPRmV2oVKduR60XXM9xkPhOAPydNo+LS/x/xeRHIBKX3SKOvMKgoEF0Zy2LDGSjr+Owo0GhZWH9yYEWAEGiKQEISAN54R8AsCWVlZ1L59e9PpbM3KpTlNOeOuV/s1KqUrlexkDYwe31gnBN2S99KDs6+g2lJ/mrp4dZ6d9hvMqqTsK5pQUs73TruIWrtg22sp2OOFqI3PAzMC8YqAp4SgtLSUSkr4BR2vh4fXZYxAWVU13bL4J6qprW1QIaW2hs4s2mkK3eL8FrQuh+3dvTpbASIamdSNSnZz+EItxrFOCF7Zfz/lLpnh1bGJq36zLsqn1M7LiKr3xua6kvMoefBionTzi5XYXBjPmhGILgKeEoLoLo1HZwSig8CnBTto0vrNpoMfu38P9Tq0r8HvxSmp9GWrTlQTgNjKxSsEUoNBGlbblUr2Znk1RMz1G8uE4JakKTT468djDvNITzhjVC6lD9tNVL060kO7Pl6wy0MU7Hib6/1yh4xAIiPAhCCRd5/X7gkC1y9YRhtLGoYa1Q7W5+Be6nZoP6XVHM36WZiZTUsbNSeQAi7eI5CZnESDqrpR6b4M7weLgRFilRD0SdlBd383nmrLj8QAytGZYkrnFMr8TZCCyfOiMwEPRg1k96GkwUs86Jm7ZAQSFwEmBIm797xyDxBYuv8g3b5klXLPuZUVdCQpiSqCScptuKI7COSlpFD/8q5Uuj/dnQ5juJdYJQSv772HspbPjGHkvZt6IK2asq9oSsmNvyOiGu8GilLPHII0SsDzsHGLQNQIweHDh2nq1KmUlJREZ5xxBqWlpRmCXFxcTIsXLyZELCovLxd1ULdt27Y0aNAgSk8P72O+YsUKWrRoEQ0dOpS6d+9uOIdVq1bRsmXL6MiRI2K8fv36Ua9evSgYDDaov2bNGpo/fz4NGDCA+vbtG7cHhxdmjMATq3+mr3fsYXhiBIEmqanU+3BXKjto/P6JkWWEPc1YJAS3Bv9Fx09/Ouy1x2MHWefnU2qvtURV2+JxeWJNHII0breWFxYlBKJCCCBYz5gxg3bu3En5+fmmhAAk4LvvvqOKigoKBAJ1pAHEoLa2VgjnI0eOpFatnCVzWr9+Pc2bN4+qqqpo2LBhhoRg3bp1NHfuXMrMzKQuXbpQQUEB7d+/n3r37k0DBw6st22YF0hOTU0NjR07NmyyEqUzwcM6RKCsupp+88OPVG3gTOywS24WAQRapKVTj+IuVFacuOZasUYITkjdRn/++nKi6qMmd1yOIpA+NIfSRx2kQM2yhIAk6cSVFMg0vshLCAB4kYyAiwhEnBBAmP7222/p0KFDYhlmhEBqEA4ePEitW7emESNG1AnY+DcQCvQVilCY4QSBHVqHlStXCuEdxYgQVFZWCgEfkZJOO+00atKkCSFykhT6x40bRwgjKQu0Deh38ODB1LNnTxe3ibuKBQQmF+6i59ZujIWp8hx1CLTJyKBO+7tQeWlKQmITa4TgH7vuoIyV8WMTH+6hS2oVoOwLMymYNivcrmKqfbDb4xRsf3NMzZknywj4FYGIEQLc8i9ZsoTWrl1L1dXVwtwGwriZQL9x40aaOXMmIZETbttzcurHDt+3bx9NmzaNILSDLHTo0EEJY2gl5syZQyAV0DqgQNtgRAhQZ8qUKUI7oDVrwrhIajV69Gj6f/bOAzyO6mr/7+yuVmXViyXbkpvce8Hdxg1jbBMgJATy0YJD4gQIBAiEJARCCKEGQssHARIIkOT/JSE0d3DDXrng3rtky0VustXr7v85Y1ZIssq22Z2Zfe/z6AGse88953fHybxz7zm3c+fOqg0RDQsWLFD7iniIiorMFwuvFsGknR7YuANbz10QumzGI9AlNg45Z3qipjLy8jmMJAh+qfwHgz9nHXr1b5jFjYTb0mDLWgO4yo33ly5Aj5XUqbAOWxSgFQ4nARIQAiETBHKuXs7iy0u4vLx36NAB69ata1UQiHiQ/hkZGeoLdvPmOZ5z9uzZVo/7NB8j+Qjz5s1DZWWl+uI+bNgw7Nq1C63ZkCNLspshNx039kEEgQiLKVOmICcnR51G4hOx44s44SNoHgJHKipx+5rN5gkoQiPpERePzKJc1NVcnB9kZiRGEQTj7Idw98I5Zl4Kr2OLuyoV0UPygboDXo8xY0epNiRVh9hIgAQCIxAyQSAv+HJMSJJt5Wu/nM1fvXq1X0d+JGR5qZev92KztfP/LQmCVatWoWfPnmo+gOdIUGuCwCMgPDsEdvuFM8bNdwg8uxUiXkQkSKI0W2QReO9QId49dCSygjZptL0cCUg71gP1dZEjCowiCN45/gCid31p0ifPu7Dswx2Im1EFBZHNwUPL0vMJWLryTgLvnh72IoHWCYRMEDR3IVBBsH//flVQyEu6HOdJSfH9dtf2dhk8v5d8hrZyCCTxWXYTpk+fru58sEUegblrtyC/vO27ByKPinEj7hufhMTDPRAp+eFGEASPuP+J/steN+5DFaDnluR6JNyaCkuclBFl8xBQkifAOoK3VPOJIIFACRhSEEgy8ZIlS9QE3169emHChAl+cWhPEIjR1qoMDRkyRD1y5DlW1L17d7/98Mt5DtINgT0lZbj7y2268YeOBIfAgPhkxBV0D44xnVvRuyCYYt+HuQt/qHOK2rkXf0s6orpuBOouvuFcu1mNY9k6ag2UhBHGcZiekoAOCRhOEEii72effaYeFZKqP/Ll3t+7CLwRBLJmze8hEDHQv39/NTlajg+JLzNmzEBycjKklKlUGpJdBUks7tOnj3pMiseIdPj0B8mltw4cxv8VHA2SNZrRE4HBCSmIzu+mJ5c08UXvguBvhT+FfW9klNJsvMCxM1IRM+oYULdLk3U3i1FLj0dh6f6wWcJhHCQQFgKGEgQnT55U7yWQnQE5IjRt2rSLqg/5QtFbQdCazQMHDqjHluQCMtktKCgowIoVK9RjTJKjIP6eOnUK3bp1U+9LYDMnge+v2YzCikpzBseoMDQhDVH5XUxNQs+C4HHXe+i1/C1T828eXFS/WDiuckOx5EVU3P4GqySOgnXkan+HcxwJkEAoqww1p+1rDsGhQ4fUcqFSvjQ9PV0VA5LsG0gLRBB4xsougackqRxjEgHgKUfqSVqW5GTpIyVW2cxFgMeFzLWerUUzIiEdlvwLFcXM2PQqCGZE78JtC+4wI/IWY1Ji6pHw/XRYE5dGTMzBCtQ6aj2UhKHBMkc7JBBxBAyxQ7BhwwZs375dvS9AynxeeumlQanzH4ggaH4JmexaSNUjuV9BLiyT+xOkyU3Iu3fvVishSb4Dm7kIvH3wCP6RX2iuoBhNiwRGJnQA8i/cO2K2pldB8F7+XbAd3GE23C3G47ghHfbeO4FaHj/0Z8EtPZ+EpevP/BnKMSRAAnrfIZCLy+SuAnmhlvsLBgwYoJ7Hl5fuYDR/BYHnEjLJXZAv/5Ir4ClRKkKg8SVmnvsXvC2NGoy4aCN0BH68bgsOlrG6UOiIh3em0QmZcOV3Cq8TGsyuR0Hw+7q30WPlOxpEqy+TMZNSEDvxDFAfeTkSwVwJJXUarMMWBtMkbZFARBHQ9Q6BiAFJ6BUBMHLkSPTr1y+oi+OvIJCXfBEpUt1IcgWkcYcgqEtjCGO8jMwQyxR0J8fGZ6GuoGPQ7YbToN4EwTeit+LGBfeEE4nmc9u62eG4zg6L7QvN54qUCaxjd0GJ6xkp4TJOEggqAd0KguPHj+Pzzz9XK/mMGjUq6GJAKPojCDyXkElFIalw5KkeJH62lkMgOwr+3pUQ1NWmsaAS+ODIcby+Lz+oNmnMGATGx3dETUGWMZz1wku9CYL3D8yFtWCvF54br4ticyP+++mwpTsBF3cXg7mClj4vw5L9o2CapC0SiBgCuhUE8nJdWOjd2ezGx3E8ycpydGf27NltViHyRxBIlaMjR440JA43flLEX/m9zWZDjx49cOLECcgtyFKiVEQNm7kI/GLzTmw8e95cQTEarwlMiO+M6gJzXESoJ0HwTM0b6LLq716vg5E6Oq7NgH3gfqD2oJHcNoyvSsbVsA7+t2H8paMkoCcCuhQEnuM38mXdmxYqQeC5hEwSm1srI5qfn4/169erR4hEGPAeAm9W0Hh9Kuvrcc2KdcZznB4HlcBERzaqDmcE1WY4jOlFEHzbvhHfXnh/OBBoOmf0mCTETiuH4lqv6TwRb9zqgG3cHsCeGfEoCIAEfCUQNkHgq6PsTwJ6IrD61Fn8dtsePblEX8JE4NK4Lqg8kham2YMzrR4EgUVx470934el8FBwgtKBFWumBfE3JsASvVwH3kSGC9YBb0PJujEygmWUJBBEAhQEQYRJU5FD4OU9B/Hp0aLICZiRtklgUmwXVBQaVxToQRD8ofp/0Xn1/5nmSUuYkwFb5y+BurOmickIgVg63QZLvz8bwVX6SAK6IkBBoKvloDNGIcDbiY2yUqHzc3JsN5QXpoRuwiDOFG5B8F37Wly98KEgRhQ+U3FXpiN6eCFQuyt8TkTwzIqjL6xjtkUwAYZOAv4RoCDwjxtHRTCBY5VVuC1vUwQTYOitEZgS0x1lR5MNByicgiDOUoO3tt8O5cQRw3Fr7LB9SALiZtVBgdPQcZjBeeuYLVAc/c0QCmMggZARoCAIGWpOZBYCC46dxB93HzBLOIwjyASm2HNRdjwxyFa1NRdOQfBi5UvIzPuvtgFqaF2JdyNhTjqsjs80nIWmfSFg6fMKLNlzfRnCviQQ8QQoCCL+ESAAXwk8s3M/Pj9xytdh7B9BBKZE5aLshHFEQbgEwa1RqzFz0cOGfTLib85EVPdtQO1Rw8ZgRsclqViSi9lIgAS8J0BB4D0r9iQBlcDNzo04WVVNGiTQJoEptl4oK4o3BKVwCIJUSyX+tGUOcOqEIRg1djJ2ejpixp4CajcbzvdIcFiJ7Q7rOHNebBcJ68cYw0OAgiA83DmrQQkwf8CgCxcGt20WBRPRC2WnHGGY3bcpwyEIXil/HulrP/HN0TD3jurtgOObFiiWlWH2hNO3R8A6dheUuJ7tdePvSYAEviJAQcBHgQR8ILDk+Ck8t2u/DyPYNZIJxFqtGF3fE+Vn4nSNIdSC4PaoFbhs0W90zaSxc0qUCwk/yIQ1ZSXgqjKM35HsqJQelRKkbCRAAt4RoCDwjhN7kYBK4KU9BzGP9w/wafCBQGKUDcOre6G8OMaHUaHtGkpB0Mlague/nAMUnwltkH7O5rg+E/a+e4Gag35a4LBwEFA63gxr/7+EY2rOSQKGJEBBYMhlo9PhIvDjdVtxsKw8XNNzXoMSSLXbMagyFxXn9CkKQikI/rfkaaR8uVD3Kxk9MQ2xk0ug1K3Tva908GICSlxvWMfuIBoSIAEvCVAQeAmK3Uigsr4e16zgywGfBP8IdIiORt+ynqgssftnQMNRoRIEP7Z9hkmLn9AwksBN23Ki4bg+DpaopYEbo4WwErBNPg9Y9X1cL6yAODkJNCJAQcDHgQS8JLC5+Dx+vmmnl73ZjQQuJtApJha553JRVR6lKzyhEAQ9bGfxZN4cuEvP6yr2BmcUqHkCtsy1QF2xPn2kVz4RsI5YDiV5vE9j2JkEIpUABUGkrjzj9pnAvw4fw5v7C3wexwEk0JhAl9g4dDmTi+pKm27AhEIQvH7ud0ja+LluYm7siOObmbAPLgBqdunSPzrlHwFL7xdgybnLv8EcRQIRRoCCIMIWnOH6T+D3O/ZiRZExEiH9j5IjQ0Gge1w8Op7MRW21JRTTtTuH1oLgHutCjF3ydLt+hLpD9KgUxE6vhuJaHeqpOV8ICCgdb4G1/1shmIlTkIDxCVAQGH8NGUGICHx/zWYUVlSGaDZOY3YCPR0JSD/eA/W14RcFWgqCflFF+M3KOXBXVuhmSa1pVjhuSYU1ZrFufKIjwSegxA+CdfTG4BumRRIwIQEKAhMuKkMKPoGKunp8cyUTioNPNrIt9olPRNLhHnC7lbCC0FIQvHnmN4jfsiKs8TWePOF7HWHruhmoOaYbn+iIdgRsU6sAxardBLRMAiYhQEFgkoVkGNoS2H6uFPdv3K7tJLQekQT6xyfDUdA9rLFrJQjut36KkUv+ENbYPJPHzspEzMgTQM1mXfhDJ0JDwDoyD0riJaGZjLOQgIEJUBAYePHoeugIfHq0CC/v4cVEoSMeWTMNik9BTEG3sAWthSAYaj+Ghz7/HlBbG7a4ZGL7oETEXQko0M8uRViBRNjklr5/gqXzDyIsaoZLAr4ToCDwnRlHRCCBV/YewieFJyIwcoYcKgJDE1IRld81VNM1mUcLQfCXUw8jblv4knWVWDcSbs+CNXEZ4KoOC1dOGn4Cluwfw9LnpfA7Qg9IQOcEKAh0vkB0Tx8EHty0A1uKS/ThDL0wLYHhCemw5ueEPL5gC4KHlP9i6OfhewmLv7ETonrtAqq5qxfyh0lnEyopk2Ad/pnOvKI7JKA/AhQE+lsTeqRDAjes+hLFNeE9+qBDLHRJAwKXJGRAyc/WwHLrJoMpCEbbC3Dvwu+F1H/PZDHTOiB2fDFQywIAYVkAPU5qz4BtIhPI9bg09ElfBCgI9LUe9EaHBEpq63DdF+t16BldMiuBUQmZcOd3Cll4wRQEb5/4OWJ2hvaF3NbTAce3YmCx8EtwyB4aA02kCgJ7hoE8pqskEHoCFAShZ84ZDUZg1/lS/HQDKwwZbNkM7+6YhCzU53cMSRzBEgQP418YuPRPIfFZncTiRsLczrClrwbqzoVuXs5kKAJyZEiODrGRAAm0ToCCgE8HCbRD4LMTp/Dszv3kRAIhJzAuviNqC7I0nzcYgmCi/QDuXHi75r56JnBc1wn2AQeB6l0hm5MTGZOAJBVLcjEbCZAABQGfARLwm8C7h47gvUOFfo/nQBIIhMCE+M6oLugQiIl2xwZDEPzt6H2w79nU7lyBdogen4HYqRVQ6lYFaorjI4QAKw1FyEIzzIAIcIcgIHwcHAkEntm5H5+fOBUJoTJGnRKY6MhG1WHtzkAHKggec/0dfZa/oSk9W6dYOL6bCIt9oabz0Lj5CLDSkPnWlBEFnwAFQfCZ0qLJCNy3YTt2nC81WVQMx2gELnXkoPJwuiZuByIILrPvxu0LtT2OkXB7NmydvwRqjmsSP42anAArDZl8gRleMAhQEASDIm2YmsCNqzfgdHWNqWNkcMYgMCmuCyqOpAXd2UAEwbuH70bU/m1B90kMxl3VGdHDC4HqzZrYp9HIIWCbfB6wxkVOwIyUBHwkQEHgIzB2jywC9W43Zi1bE1lBM1pdE5gc0w3lR1OC6qO/guCJ+r8hd8Vfg+qLGIsekYbYK+qhuJYF3TYNRiYB2/j9QEx4bgKPTOKM2mgEKAiMtmL0N6QEiqqqcYtzY0jn5GQk0B6BKTHdUXY0ub1uXv/eH0Ewy74Dtyy8y+s5vOloSY5C/PcyYI1bDLh5EaA3zNjHOwLWkXlQEi/xrjN7kUAEEqAgiMBFZ8jeE5DcAckhYCMBvRGYEt0DZceSguKWP4Lg/UM/hvXQ7qDML0bib81BVPdtQPWhoNmkIRLwELAO+RhK+kwCIQESaIUABQEfDRJog8DKk2fwxPa9ZEQCuiQwJaonyk4kBOybr4Lgqdq30O2L9wKeVwzEXtEJMWNOA9Vrg2KPRkigJQKW/m/B0vEWwiEBEqAg4DNAAr4T+PDIcfzvvnzfB3IECYSIwBRbT5QVBSYKfBEE37RvxvUL7w04uqj+yYi72gYLlgRsiwZIoD0Clp5PwdL1/va68fckELEEuGs2lZMAACAASURBVEMQsUvPwL0h8NcDh/HPgqPedGUfEggLAaui4FKlF8pOOfye3xdB8Pd9t8Ny5IDfcyl2IOGH2bCmrATqzvtthwNJwBcCIgZEFLCRAAm0TICCgE8GCbRB4IXdB7Dw2EkyIgFdE4ixWjHG1RPlp/0rq+itIHiu5nVkr/qn3ywc3+0Ce9+9QNUuv21wIAn4Q0DpeAus/d/yZyjHkEBEEKAgiIhlZpD+EvjN1j3IO33W3+EcRwIhIxBvs+GS2p4oPxvr85zeCILr7evxzYUP+mxbBsRM6YjYS0uAmlV+jecgEgiUgCQUS2IxGwmQQMsEKAj4ZJBAGwR4SzEfDyMRSLFHYXBVT1QUx/jkdnuCwK7U451d34dyrMAnu7buCXBc54DFusCncexMAsEmoCSNgfWSL4JtlvZIwDQEKAhMs5QMRAsCP1i7GYfLK7UwTZskoAmBjOho9CvLRWVJtNf22xMEL1S+go55//HannRMmNsFtqy1QM0Jn8axMwloQUBx9Id1zBYtTNMmCZiCAAWBKZaRQWhF4IZVX6K4hhckacWXdrUh0DEmBj3P90RVWZRXE7QlCG6y5+HKhb/0yo50ivtWF0QPLgCqNns9hh1JQHMC0dmwTeAdF5pz5gSGJUBBYNilo+OhIDB72RrUud2hmIpzkEBQCeTExqHr2VxUV9jatduaIEiyVOG1rd+HcvJYuzaix2QidnoNlLql7fZlBxIIOQFbImyTzoR8Wk5IAkYhEDZB8MILL2DevHl4/fXXkZubexGvAwcOYO7cubjjjjtw7bXXwvPfs2fPxr33Bl4Du/mE7fnjy4JWVVXh0UcfVYc89thjiImJ8cv/Dz74AH/6059aZdTYJ/F//fr1ePXVV5GSkuKLu+zbCoE6lxuzl68hHxIwLIFucQ50OpWL2iprmzG0JgheKv8jOqz9qM2x1sxYxN+UBkv0AsBdZ1hWdNz8BGzTuNtr/lVmhP4SMKUgqKiowKJFi/Dvf/9bfUmWNnLkSHz729/GjBkzEBd3cWk+CgJ/HyHzjiuprcM9Cz9ETGwCzivROK9EoQ4W8wbMyExJoKcjARnHe6CutvVntyVBMCfqC1y+6JE2mcR/vxuiumwGqngUw5QPj8mCUncIbIkmi4rhkEBwCJhOEBQWFqpf5xcsaLmqxcyZM9Wv9tnZ2U0IticIiouLceedd2L58uWtkn/ggQfU3QvuEATn4Qy7leLDwKPdmroRFQu33QGXPQ6uKAfq7XGoi4pDnS0WtVFxqLHFovqrnypbLKqsMaiQH0sMKmwxKLNEo8wSg1LFjlJLDM4rdlVsnIMdLkUJe8h0wJwE+jgSkVzYAy5Xy89Yc0HQwVqOlzbOAc60fAdH7JVdEDPyBFC11pzAGJUpCag5BNFN/7/flIEyKBLwg0BIBIE3L9Me31955ZUmR4R8OTJ0/vx5PPjgg1i2bBluvvlm3HLLLcjJyYGiKCgqKsJbb72Fd955B1OmTMEzzzyDpKSkBmThFASyi3H11Vf7tHyTJ09ucjyIR4Z8wudd55N7gN/1865vMHo1iI0LgqNehMZXP7W2WNREfSU2rLEQsVFpjVF/RGyUNxEb0Si1RKOEYiMYq2IaG/3jk+Eo6N5iPM0FwaulzyJt/fyL+tqHZiButgLFtcg0XBhI5BCQKkNSbYiNBEjgYgKmEgTz58/H7bffjl/96ldq/oHN1jSZzuVy4f3338fPf/5zvPnmm5g1a5bPgkCOHrWXw+DrDgEFgU7/ah7dAjw9TKfO+ehWVBzcsqvx1e5GY7Ehuxq1qtiIQ7U1pkFsVFhjUWGNVgVHmdWzs9FMbCh2uMCdDR9XI2zdB8anILag2a4XgMaCYK5tGaYs/m0THy0JUYif0xHWxGVAXUnY/OfEJBAIAbmHQO4jYCMBEgiTIGgJfHtf5H1NKq6trcUTTzyB7du3q1/OMzMzW1xv2Sm4++67MXToUHU3wWq9kGzXnj+eXQ4tBEEwHkzuEASDYjMbBeuAP/D/PNola4+DO6oNsSFCI+rC8amvj1F5xEbsV2LjgtAoVXM17CiRY1QUG+2i96fDkIRU2PO7NhnqEQRdbOfwzNo5wPniht/H39IdUT13AZW7/JmOY0hANwSswz+DkjJJN/7QERLQE4GQ7BCEQhC09FW+pXlb66cXQXDmzBn861//wtKlS7F582aUlZWp+Q7Dhw/H9ddfj/Hjx8Nut6vJ0s2PGTU/RqSnB82QvhxcDfxxoiFdN43TIjZkV0MVHHKMyoG6qAv5GuoxKlucepTKIzSq1F2NC3kb5XKUSnI2rI3FxgXBIT+RvLMxPCEd1vychsfEIwheO/8kkjcsVv88dnoOYsYXA9W83dU0f58iPBAKggh/ABh+mwQoCGJidLNDsGbNGkhisuyOtNakUpIkTR88eJCCQOu/3PtXAC9N0XoW2g8XAY/Y+CpBXPI15CiVHJ+q/UpoNCSIy+5Gi2IjBqUW2dGIacjZkGpURhAblyRkQMm/kGApguAu62JMWPIkovqkIe7aaFgwL1wrw3lJQBMCFASaYKVRkxAIiyCor69Xk3r/+te/4h//+AdGjBhxEc5IOzIkCdH33XcfCgoK1ByHUaNGITExUU2Irqurg1RPevfdd9WfX/ziF7jtttuaMOORIQ3+Ru5dBrwyTQPDNGl6Ag1i48Luxtdi46udDU+C+FeVqCqtF5LEL+xsRKu7G2VWERuSHH4hQfzcV8eogsluVEIHuPM743R+EX63+ntIuLUDrOmrgZqiYE5DWySgCwIUBLpYBjqhUwJhEQQlJSX42c9+hk8//RRPP/20WhHIIwB27tzZBFXzqkNtXUzWXlKxvFj/7W9/w8MPP6yrpGIJ2JuL1+Q4kVRd6tWrFx555BH16JCnURBo8Dds7+fAK9M1MEyTJBAAAbujIUFcdjQ8P+oxqig5RtWo9O1XQuNrsRGDckkQF5FhlV2NaHSIycTNG59DxshDQOWmABzjUBLQNwEKAn2vD70LL4GwCIJNmzZhzpw5ainQyy+/HM899xzkC7lUBgpEEJSWlqov+3IHQeOyo4L4xIkT6o6ElB2Vuwh+97vfISEhockLdVs3J/uTVCxf85s3z10Fzf/clx0CuUehZ8+ePDKk9d+dvUuBVy7TehbaJ4GQE6iIS4az/2UoyLDh6pSTSC5fEXIfOCEJhJoABUGoiXM+IxEIuSCQr/QiAP7yl78gLS1NPSLz7LPP4n/+53/U4zGe5uuRIc+49i4m+8Y3vqFeTJaVldVknbRIKvZFEIgz3uQQ3HjjjWpZ1X379lEQaP03bd8y4GUeGdIaM+2HhkB+zhA4u1+CvDgHiuvP4Ncda5F7/r8AXKFxgLOQQJgJUBCEeQE4va4JhFwQbNmyBT/4wQ/Qv39/eF5uhdCLL76IsWPHBiwIxEBFRQUWLVqEf//732o1HmlSLlREx/Tp05sctfFMqIUgENsiPmJiYrw6EiT9ZSfiww8/VHc5GlcZGjdunHph25gxY1r1X2KVkqspKSm6fugM49z+lcBLkw3jLh0lgeYE1g2cgbysXnBa6nCw/MKtw891S8D4ui+AqgICI4GIIkBBEFHLzWB9JBBSQeC5SfiTTz6B5AZI2czXX39dPb4jZTVl56Bv375qCP7uEPgYf0N3vQiCQPynIPCXXivjDjmBFyYE2SjNkYB2BM6mZMPZ51LkJWfAWXUaZbWVDZP9pHMyvmXfjejStdo5QMskoGMCFAQ6Xhy6FnYCIRME8tX+pZdeUn+uu+66hjP88uciCN5++21110CSZSdMmIBDhw6pOQWSRCtfxr1Jug2EZqCCQC5GkzsDYmNjVTekNKg0X3cIGscgdyasXbtW3e3YtWsXduzYoc4hTe4m6NOnjyqkJCeid+/esFgsgSDg2OYEDq8HnhtNLiSgawK7c8cgr8sQOKOjsLn02EW+XpGaiDtTTiP9/AJdx0HnSEBrArypWGvCtG9kAiERBOfOnVPLjMpLv7zAysu3VMrxtFOnTqnJwLJzIOU0f/3rX+Po0aN+CwJ/xIO3gmD58uVtrrfsfMyaNSsgQeB2u7FhwwZVHMmxIW/aDTfcgIceeggdOnTwpjv7eEPg2FbgqaHe9GQfEggZgTpbNJyDrkBeRlc4XRU4Vnm2xbmzo6PxeGegb9kngOvrnYKQOcqJSEBnBKxjtkBx9NeZV3SHBPRBICSCQBJg7733XvUyrSeffBJXXXVVkwRiQSGiQaoAffe731UTfgM5MuSPIGhvOTxVhloSBPK1vnv37uoX+u9973uYNGlSQIJgz549+OEPfwiXy6VWS7riiivUBGyHw9HgpvxOqioJU8mVkNuNpSTrE088gbi4uPbC4e+9IXByH/C7Pt70ZB8S0JTAsazecPYci7z4ZDjLj6POVdfmfE90TcQU9xooFfs09YvGScBIBGwTDgHRFy7jYyMBEmhKICSCQKZcsmQJKisrIVV+GlcTam1B9CYIfHlw5KhPIEeGpDrR888/r1ZiGjZsWLtTy47Cn//8Z/WOhTfffBP9+vVrdww7eEHgXCHwSBcvOrILCQSfwOa+U5DXuR+cVmB3+QmvJri9YzK+G7sfcSWrverPTiQQSQRsk84AtsRICpmxkoDXBEImCLz26KuOFATeCwLZLXjttdfw/vvvUxD4+qC11b+iGHgoLZgWaYsEWiVQFp8GZ7+pyEvtBGftOZytLvWa1qXJ8bg37Tyyzn/q9Rh2JIFII2CbVhtpITNeEvCaAAWB16i87xjoDoFHDFVXV7d5ZEiqNu3fv18tUypHhr75zW82JDF77y17tkqgvha4N5qASEAzAge7DENe9xFwxsZhXWmhz/Mk26x4posdgyoWAnXnfB7PASQQMQRsiVB3CNhIgARaJGBqQdD81mNvngE5s++pDORN/5b6BCoIxKYkFUtyNZOK/V2FII273wE0Kt0YJKs0E8EE1gyaibysnnCiBvkVp/wm8UhOEi63bIC1fIffNjiQBCKGQHQ21BwCNhIgAQoCb54BvQgC8ZVlR71ZMY37PNwJKPHu/LbGntC8QQmcTu2KvD4T4ExKh7PyFCrqqgKK5MbMJNzqOIyEkrYrngU0CQeTgMkISHUhqTLERgIk0DIB3e4QNHdXi8pBoXwojO5/KFnpaq4nBgBFu3TlEp3RP4GdPcchL2cQnPYobC27+G4AfyIYkRCHn3eoQM75j/wZzjEkENEElKQxkHsI2EiABAwuCLiAJBAWAn+cCBxkxZawsDfQpDX2WOQNnAFnehc468txoqo4aN7bFOCFbnG4pHopUFMUNLs0RAKRREBJnwXrEIrpSFpzxuobAcPsEPgWFnuTQJAIvHENsO3jIBmjGTMRKOzYD3m5o+GMT4Kz7ChcblfQw3swOwlX2rYiqsy7CwqD7gANkoBJCFg63gpL/zdNEg3DIIHgE6AgCD5TWjQTgb/fDqz5i5kiYiwBENjYfxryOvWF0+LC3nLtvtZ/KyMRtyccQ3LJ5wF4y6EkQAIeApauD8DS8/cEQgIk0AoBCgI+GiTQFoFPfgkseYqMIpRASUIG8vpNhTMlC86aYpyrKdOURL+4GDzcsRY9Sj4ENNhx0NR5GicBHROw9HoGli736thDukYC4SWgqSA4ePAgJJmWjQT0QiAxMRFpaWlITU1FcnIyLBZL264tfxH4oPX/E6m2OXA4aSjKo9KQWnkEXc5v0kuo9MNPAvu7jUBe1+FwxsbiSz/uBvBzWvyhmwPj6lYBVYf9NcFxJEACrRCwDngbStaN5EMCJBCOHQIRBHKDLhsJ6JGAoiiqMBCB4BEJ8t9JSUmqWBDxgI3/B7x9Q4vuH0gdi9U5t6LeEtXwexEFk/L/jOSq4FSW0SM3M/qUN3g2nJk94EQ1DlecDmmId3dKwrXRuxBduj6k83IyEogkAtah86CkXR5JITNWEvCJAHcIfMLFzkYncObMGZw9exbyz9LS0jbDiY+PR6ojCmnHnEh2lyDZXar+JLlLEWW349P+j7U4vkP5fsze+6TRUZna/5MZ3ZHXazyciWnIqziJyvrqkMc7MzUed6ScRvr5RSGfmxOSQKQRsI5aDyVhaKSFzXhJwGsCmgoCr71gRxIIA4H6+nqcPn1a/fGIBM8/RTC4XK1XjclIS0V6h8xWvf7Gnt8hvYK3YoZhWVudckevCXDmDIQzyobtQbobwJ/4ukRH4bedgT5l8wBXpT8mOIYESMBHArYJ+UB0Zx9HsTsJRA4BCoLIWWtG6iMBuSn69MkinHphFk4rKQ0/Z5RkJHfuoR4taq1dWvAmcs/m+TgjuweTQFVMAvIGTIczLRvO+jKcrDoXTPN+2fp913hMdq2FUrnfr/EcRAIk4B8B29QKQPn6eKd/VjiKBMxLgILAvGvLyIJF4JEuwLnCJta2Zc7El52+3eoM39jzONIr8oPlAe14SeBw54HI6zESTkcC8kqPwg23lyO17fbDjkm4IWYfYkspErUlTesk0AKB6E6wTSggGhIggTYIUBDw8SCB9gi0cFtxmT0N/x7wNNxQLhqdWbYXs/Y93Z5V/j5IBDbILkDH3urdAPs1vBvAH3cnJTvw07TzyDo/z5/hHEMCJBAEAkryRFhHLA2CJZogAfMSCJkgKCgowIoVKyDntltr48ePR+/evb2mnZ+fj02bNqGkpEQ97x0dHY3s7GyMGjUKMTExF9mRuTdu3Ig9e/agrq4ODocDl1xyCbp3797inGvXrlX7Tpo0CV27dvXaL3Y0GYF3bwHWv3dRUIdSRmF1zi2otcY2/E52BS7NfwNJ1SdMBkE/4ZxL6oi8vpPgTM5EXs1ZnK8p149zX3mSarPiqS42DKpYDNSF/6iS7gDRIRIIIQFLp+/B0u+NEM7IqUjAeARCJgjkxX3z5s1tEvJFEKxfvx47duyA2+1GVFQUrFYrampqVGEgYmDy5Mno2LFjk/k8Y1JSUpCTk6PekVBRUYGxY8deJETOnTuHRYsWqefEp0+frtpni1ACC34DLPhti8HXWmJwJGkoyuyp6j0E2SXbIhSStmHv6z4Szq7D4IyJxsbSo9pOFqD1R3IScLllI6zlOwO0xOEkQALBIGDJfRyWbg8FwxRtkIBpCYRMECxbtgzyRX/o0KEYNmxYQEA9uw0iBkaOHIn+/fur9iQJVHYhjh07hg4dOuDyyy9XxYI0KTG5YMEC2Gw2XHHFFYiLi1NLTy5cuFB96Z8xY0ZDX+m/atUqHDp0CFOnTkXnzqxMENCCGX2w7A7ILgFbyAi4FCvyhsyEs0N35LmqcKTyTMjm9neimzMTcYujAPElK/01wXEkQAIaELAO/DuUzOs0sEyTJGAeAiERBPLlXl685at7MI7fLFmyBIWFhejWrRumTJnSZDWkbKTMJTsF06ZNa9glOHr0KJYuXYrMzExVKEirrq5W+1ZWVmL27NlISEhQ//zkyZOQOUQIyE4DW4QTyF8LPD82wiFoH35Rh1w4e46DMzEVeRUnUF1fq/2kQZjhkoRYPJhRgZySj4NgjSZIgASCTcA6ag2UhBHBNkt7JGAqAiERBPJ1fv78+Wr+gHydl9tg/W0iLlauXKm+tI8ZMwY9evRoYkrmmjdvnvqyL+JDRIO0vXv3YvXq1epuwujRo5sIAjk2JH7JUSLxUXYzTp06pQoHucGWLcIJVBQDD/E50OIp2NZnEpyd+8MZZcHOsuNaTKGZTTvceL57HEZULwdqmDOiGWgaJoEACdgmnQJsyQFa4XASMDeBkAgCz9d5+QI/YsQIbNiwQd0tkCbHdeQIkefFPVDcnuNEclTI85IvNj0+SF7BZZdd1kQQNN4h8Izv06dPg3AI1CeONwGBX2cD54+ZIJDwhlARm4S8AZepdwPk1ZbgVPX58Drk5+w/z07EbNtWRJVt8dMCh5EACYSEQFQabJdSsIeENScxNIGQCILdu3cjLy9PPaMvR3ksFouapFtbW6t+kVcUBb169VK/+PubvCu2ZJ4tW7aoFYRkJ0CqDXmaVCKSXQq73d5qDoH0Xbx4sZpoPHPmTMTHxxt6cel8EAm8Mh3Y+3kQDUaOqYKcwXB2vwTOuHisKW16n4PRKHwrIwG3JxxDcglLGBpt7ehvZBJQEkfBOnJ1ZAbPqEnABwIhEQSSoLtv3z5VCEhS8aBBg9R/FzEg1YekWpC0xgnC3sbgyQOQ3AFpYnfw4MEYMmSI+u+NW2tVhiZMmIDc3FxVUEip0eHDh6s+spFAA4H/3AOseJlAvCSwfsAMODv1Qp5ShwPlJ70cpd9u/eKi8eusGnQv/Rhwu/TrKD0jARJoQsDS+XZY+v4vqZAACbRDQHNBIDsCy5cvVyv/yB0Djb/ae3zzCIbk5GT1y3xLdwi0Fkd5ebn6VV8qDInAkJ0C2XGQ3AIpY9p4x6GlewhEhMhxJdkVkARj6S9HjWQ3Y+vWrapYkbwF8UlEhqeiEZ+sCCPgfAP459wIC9r7cItTOsMp+QBJGcirPoPS2grvB+u85/Pd4jC2bjVQdVjnntI9EiCB5gREDIgoYCMBEmibgOaCwJsF8Jzvlxf5xpWBvBnbuI+Ij507d6q7DvLyP2DAAHXXwZsmY7Zt26aKCNktkH+XXAfJe5CLy6Rkqhw7ElEQaNlUb/xhH50RyF8DPD9OZ06F1509PUbD2XUI8uzR2FSm77sB/CF1T6dEfNO+C9FlX/oznGNIgAR0QMA6ai2UhOE68IQukIC+CehCEHgqA8nX/WDU/ZcXefm6LzkAs2bNUm8kbqt5LiFLTExUKwuJH3JngewMyP0EsnPhucdAdhDEZmzs17fT6nuJ6V1QCNRWAve3/RwFZR4dG6m3RsE5eCacGV2R56rE0coLx/TM1malxuOO5FNIK1lsttAYDwlEHAHbNGOUL464hWHAuiMQEkEgX+6lko+8RDc/1y9Ezp8/ryb8SjJwMASBZ8dB5pJbhuWSsrZa80vIPPcQSHlUEQieY0dyc7GUIw1kF0N3TwAd8p7Ak4OA4xfyXSKlHc/sDWevsXDGJyOv/DhqXXWmDb1LtA2/7exGn/KFQL15jjyZdsEYGAm0Q0B2BmSHgI0ESKB9ApoLAs/LtYiC1l72PaU+pQKQfH2XL/WtNbEn9xCIeJCX9ZbuNPAIArmVWOxJadO27MklZJ06dWq45KylS8xkvOQqFBUVBUW0tL807KE7Au/eCqx/V3duBduhLX0nq3cD5NmAXWWRUa7vya4OTHKtg1K5P9g4aY8ESCBMBJhQHCbwnNaQBDQXBJLsK8dv5FiOlBaVij6Nm5z1lxuE5eZhuSNAvui3VXpUdhpkN0HO80s1IbnXoHnzJCmnp6c3JAi3tDqeS8jkJb/xTgJ3CAz5LGvv9PIXgQ/u1X6eEM9Q7kiFs/80OFM7Ia/2PM5Ul4TYg/BNNzcrAdfHHkBsaV74nODMJEACmhBgQrEmWGnUpAQ0FwTCzZOgK0nDjcuOyll9p9OJQ4cOQb7me3sURxKA5b4BGTN27Fg1CVia2Nu4caNaPlSa/E4qG7XWPDsTUpGosVDxiJiWcgik+pCvlZBM+uxEXlgHVwN/nGiKuA91GQZntxHIi4vDWoPfDeDPgkxOjsM9qeeQVbLAn+EcQwIkYAACTCg2wCLRRd0QCIkgkC/xq1evxsGDB+F2u9WSnrILIC/ccpRIXuzlUjLZQWjc5E4AqRokx4KkFGh0dLT6a7EnpUyPHDnSoj3JHRg4cGCLuwce+yIe5AhQWVlZQ+Jw47l37dqFdevWqYnJXbp0weHDh9W+Uja1X79+ullAOhJCAvU1wL0xIZwwuFOtHTQTzqxc5KEWhypOBde4Qayl2hQ8nWPDwMrPgbpig3hNN0mABPwhwIRif6hxTKQSCIkg8MCV0p3ydV+O+4gQEGGQlZWllgZt6Zx/a4JA7Mn4AwcOYPv27U3sZWZmqrsQGRkZba6p5xIyOXbUWhlRESOyEyE7BryHIFL/ijSL+/mxQL4xktTOpObA2edS5CWlw1l5GuV1lRG9iI/mxGO6ZROs5TsjmgODJ4FIIKAkjYH1ki8iIVTGSAJBIRBSQRAUj2mEBMJJQHIIJJdAp21Xz7Fw5gxGnj0KW8qO6dTL0Lp1S4d43BR/BAklK0M7MWcjARIIGwFLl5/C0uvZsM3PiUnAaAQoCIy2YvQ3vAQ2/Qv46/Xh9aHR7LVRsXAOnIG8jC5w1pfjeBWPwXjwjEqIwQMZ5cgu+VQ360VHSIAEQkPAOugfUDp8OzSTcRYSMAEBCgITLCJDCCGB80eBX+eEcMKLpzrasS+cuWOQF58EZ9kx1Lvrw+qP3iaPVlx4vmsshtesBGoio2yq3taA/pBAuAnYJhwCorPD7QbnJwHDEDC1IHjhhRcwb948vP766w2ViFpaGem3fv16vPrqq0hJSQnq4kn+waOPPqomQGthP6jO0ph3BJ4YABTt8q5vkHpt6jcVzs59kWcB9pTzJbc1rA9lx2OWbQeiyjYHiTzNkAAJGI2A4ugL65htRnOb/pJAWAlQEACgIAjrM2i8yf/fj4DVf9bU79L4dPVugLyULDhrzqG4plTT+Yxu/LqMeMxJOI7kkqVGD4X+kwAJBEhA6XgTrP3/GqAVDieByCJgCkHwwQcf4K677vJp5W6++WY89thjavUgbwSBVDSaO3euWga1vfbKK6/g2muvVbtxh6A9Wgb8/YZ/AO/cGHTHD3QdAWe3YciLjcP6CLwbwB+gA+Ls+FVWDbqXfgrw6JQ/CDmGBExHwNLnRViy7zBdXAyIBLQkEFJBIMdyrr76ar/jmTx5covHbswkCPxl1L9//3aPRvkNngObEig5DjzcOShU8gbPQl5mLpyoRkHF6aDYjAQjCoA/dIvF2DonUHU4EkJmjCRAAl4SsI50Qkkc6WVvdiMBEhACphAEgS6lLzsEs2fPxr333tvilJ5dhDvuuMPvHQIKgkBXM0TjnxkBFG7y4GbXxQAAIABJREFUebJT6d3g7D0BeYlpcFaeRGVdtc82In3ATzvF45rovYguXR/pKBg/CZBAMwJKbDdYx+0jFxIgAR8JhFQQtOVbUVER7rzzTvV24QcffFC9ydifVlpaik8//VT9kZdruV04NzcXo0ePxne/+131EjK5ybhx06Mg+Oijj9QL29h0SuDDB4Glz3nl3I5eE5CXMxDOKBu28W4Ar5i11Gl2qgM/Sj6N9JLFftvgQBIgAXMTsHS6DZZ+2uZ4mZsgo4tUAroRBKtWrcKcOXMwceJEPP/88y3eXNzeIskX+vvuu08VAq21+++/XxUekjvgaSIInn326wtMWjp+4/n6H6odAgqC9lY7zL/fvRj40xUtOlEdHQ/nwOnIS8+Bs64MRVXnwuyssafvFm3FbzoBfSoWAvUVxg6G3pMACWhKwDrgHShZ/6PpHDROAmYkoAtBIF/1H374YdhsNhw8eBA33XSTeuRGUeSksHft/Pnz6s7Cpk2bVFEwY8YMJCcnqzZqa2uxf/9+vPbaa/jXv/6Fxkm/Yp2CwDvG7NWIgNsN3O8A6qrUPzzSaQCcuaOQ50iAs+wo3PJ7toAJPNklDpPc66FU7g/YFg2QAAmYnIDFDpscF4ruZPJAGR4JBJ9A2AVBTU2NmgwrX/Wfe+455OXl4ZlnnlH/fezYsV5HvHXrVtx6662qKJCjQS01EQ0iFjIzM9W7AaKjo9Vuejwy5HXgX3VsLnJ8Hc/+vhPY8NdrkZfWGU6LC/vKi3w3wBGtEpibFY/vxB5EXGkeKZEACZCAVwSUtBmwDuXN5F7BYicSaEYgrIJASnLKZV3Lli3D73//ewwePBh1dXWqQHjnnXfUP5s6depFZ/5bWkW9C4J33323iduNy542/oW/ScUUBKH/u/3BgSV48svXQz+xiWeckhyLu1PPI6tkgYmjZGgkQAJaELD0fBKWrj/TwjRtkoDpCYRFEMhxiu3bt6u7AGfOnGkQAx7aIgr+/Oc/q0d8rr/+evzoRz9CWlpam4vhy5GhN998E7NmzWqwF4odAl8FAXMI9P93r6jiDK78ZK7+HTWAh+k24MmcKAys+hyoLTaAx3SRBEhAbwSsI9dASRyhN7foDwkYgkBIBYGc5Zcz/u+//z4WLFiAyy67TM0d6NTp4vN+LpcL8+fPx9NPP62Khttvvx1XXnklevTooeYatLZL8Mtf/hIbN25sFX5rScXyZV52K1JSUlocy6RiQzzPIXfy+5//CltP7wn5vGaa8Dc5cbhM2QJrRfuX/pkpbsZCAiQQPAJK/CBYR7f+//3Bm4mWSMCcBEIiCOTlXkTA448/3lAGVM7yS8Ueu92uki0uLlar/0ipzcZ1/o8cOaLuJEgysLR+/fqpZ/7leFFLTex8+OGHquDYvHkzy46a87nVTVTv7PovXtn6vm78MZIjt3Rw4Kb4QiSUrDSS2/SVBEhAhwQsOT+BpffzOvSMLpGAMQiERBAICqkk9NRTT6Fnz5645pprLvoS35ogkLFyxEiqBMkxouHDh+OGG27wqQJRMJYi1DsE/vjMPAJ/qAU25lBJIb6z4KeBGYmw0aMSovFARgWyS5j8F2FLz3BJQDMC1mHzoaRO18w+DZOA2QmETBC0B7ItQdDe2Ma/l0RlqSAk7bHHHmty30BrdnzJIdi5s/1jDY1fzD3+yE5HW0eSPL75m1Qs4ykIfHlSgtf35sUPYnfxweAZNKmlGKUef+gah+E1K4GaEyaNkmGRAAmEmoASPxDW0b7fHB9qPzkfCeiZAAWBj2VHtRYEen5Y6FvLBP6y8z/4323/IJ42CPwi24GZ1p2IKt9MTiRAAiQQVAKWbj+HJfd3QbVJYyQQaQRMKwiaV/Vpb2EnT57s1Rf89uw0/72vOwS+2mf/8BPgsaHW1+A76XG4LbEIySVLw79Q9IAESMCUBKyXfAElaYwpY2NQJBAqAhQEX5GmIAjVI2fOeeZ89ktsO7PXnMH5EdXAOBt+mVWH7qWfAu56PyxwCAmQAAm0T0CEgAgCNhIggcAIhEQQyBn9Z599NjBPm41urU6/VjkE/jrvzQ5BKPn4GwfHtU3g/T2f4I+b34l4TFa48WzXWIytzwOqDkc8DwIgARLQloAcFZIjQ2wkQAKBEaAg8DKHwF/MFAT+kjPWuJOVZzD748i+pOzeTg5cHb0P0aXrjbV49JYESMCwBCSZWJKK2UiABAIjEBJBEJiLvo32vIAzh8A3buwdOIF7v3gSq45tCNyQwSxcmRqHuclnkF6y2GCe010SIAEjE5Ayo1JulI0ESCBwAhQEXzFkDkHgD1OkW1hY8AV+veZFrzAkuuOQ4IrFWUspKpUar8borVP3aCse7QT0qVgI1FfozT36QwIkYHIClj4vwZL9Y5NHyfBIIDQETCcIQoPN+1m8OTLkvTX21DuBqf+9FaU15a26mexyYGLtAOTUZzT02W0rxDL7Vrjh1nt4Df492SUOk9xfQqncZxif6SgJkICJCESlwTZmK2DvYKKgGAoJhI8ABUH42HNmExJ4duNb+L99C1qN7IaqS5HqSrjo9/utx7E4eqPuifwoy4HrYvMRV+rUva90kARIwLwELJ1/CEvfV80bICMjgRAToCAIMXBOZ24CO8/ux61LHmoxyD512ZhWM6RVAP8vZiXOWEp1CWhqcgx+klqCrJLWxY4uHadTJEACpiRgHbYQSuo0U8bGoEggHAQoCMJBnXOagoDb7UZZWRnKy8sb/in//o9tn+BsSTHsdVZEyU+tRf33nPTOSElJaTX2pfYtkONDemodbG78LseOQVWfA7XFenKNvpAACUQoASVpLKyXrIzQ6Bk2CWhDgIJAG660ajACLpfropf7iooK9WW/+Y/nz+vq6nyKMj09HRkZX+cONB88L3o9CqwnfbKpZeff5MThMssWWMt3ajkNbZMACZCATwQsvZ6Dpcs9Po1hZxIggbYJaCoIDh48iAMHDnANSEA3BCTJu/ELvuflvrq62mcf7XY74uLi4HA41B/5d/mJjY3F2wc+QhkqUGtzoc7qQq2tHknWeHyzdlyL80ilobdjP9NFYvGtHRy4Mb4QCSX8AufzQ8EBJEAC2hKwJsA2ZgsQk6PtPLROAhFGQHNB8Nprr0UYUoZrRAI2m63Jy33jl/zGL/ueF37Py39rsb645W94b/fHF/16ZG0vjKztfdGfL4nehH3WY2FFNybBjvszqpBd8klY/eDkJEACJNAaAUvHW2Hp/yYBkQAJBJmA5oKAOwRBXjGaC4hATExMky/6npd9+fNgtoLSY/j2/LtbNJldn47c+o5IcsfhlKUEe62FYU0mjlPq8ExXB0bUrgSqTwQTA22RAAmQQFAJWId8DCV9ZlBt0hgJkACgqSAgYBKIZAI/X/0clhau0TWCh7IdmGXbiaiyzbr2k86RAAmQgJIyBdbhvBGdTwIJaEGAgkALqrRJAgDWntiCu1Y8rksW30mPw22JRUguWapL/+gUCZAACTQnYO3/FygdbyYYEiABDQhQEGgAlSZJwEPg+5//CltP79ENkEEOGx7KrEOP0k8Bd71u/KIjJEACJNAWASV+MKyjNxASCZCARgQoCDQCS7MkIAQWFKzEI2teCjsMG1x4plscxtatAaoKwu4PHSABEiABXwhYej0LS5ef+jKEfUmABHwgEFJBkJ+fj02bNqGkpARS9z06OhrZ2dkYNWoUvE3qLC0txbx581BZWdlumFI5ZurUqejcubPat76+Hhs3bsSePXsgNeQlofSSSy5B9+7dW7S1du1ate+kSZPQtWvXdudjBxJoiYAkF0uScbjaTzs5cI19H6LL1ofLBc5LAiRAAv4TiM6GbfSXQFSa/zY4kgRIoE0CIRME69evx44dOyC3u0ZFRcFqtaKmpkYVBiIGJk+ejI4dO7a7XL4IAhEc06dPb7gMyuOD3Babk5Oj3pEgdejHjh2L3r2bloI8d+4cFi1ahKSkJNWG+MtGAv4Q+L99C/Dsxrf8GRrQmCtTYzA3uRjpJUzCCwgkB5MACYSVgKXbL2DJ/W1YfeDkJGB2AiERBAUFBVixYoUqBkaOHIn+/furXOWSKPnzY8eOoUOHDrj88stVsRBIKy4uxpIlS9QdBNl56Nevn2pOhMSCBQsguwZXXHGFWnP+zJkzWLhwofrSP2PGjCZzr1q1CocOHWqywxCIXxwb2QRmffxDnKo8GxIIPWIUPNLRgj4VC4H6ipDMyUlIgARIQBMCllg1d0CJ66WJeRolARK4QCAkgkBe0AsLC9GtWzdMmTKlCfuzZ8+qL+WyUzBt2jSvdglaWzy5bVa+6suLvhwDkl0HTzt69CiWLl2KzMxMVXhIk/4yt4iH2bNnIyEhQf3zkydPqqJCjho1tsGHhgT8JfC33R/h5S3v+jvc63FPdonFpe4NsFTu83oMO5IACZCAXglYOv8Qlr6v6tU9+kUCpiGguSCQY0ErV65UX7LHjBmDHj16NIHnOQIkL+dyVl9Eg7/NcyQoMTGxYRfAY2vv3r1YvXq1ujsxevToJoJAjg3JroEcJZI8g2XLluHUqVOqcEhL45lFf9eD474mUOeqg+wSFFeXaILlR1kOXBebj7hSpyb2aZQESIAEQk7AYod1ZB6kwhAbCZCAtgQ0FwTtue85TiRHhTwv5e2Naen3siuwePFiNS9hwoQJyM3NbdLNs0MgeQqXXXZZE0HQeIfA40+fPn0ahIM//nAMCTQn8Pau/+LVre8HFcy0pGjclVaKrJIFQbVLYyRAAiQQbgJSVUiqC7GRAAloTyBsgqC2tha7d+/Gli1b1Io/8uVezvz72+SrvlQxysrKUr/sN08ClspG8+fPh91ubzWHQOYWUSE7BjNnzkR8fLy/7nAcCVxEQHYJZn8yF2erzgdMJ9PmxuM5dgyqWgrUhiY3IWCnaYAESIAEvCUQlQbrSCeU2KanCrwdzn4kQAK+EQi5IPCc25fcAWkWiwWDBw/GkCFD1H/3pxUVFaln/iUPQXIUpIJQS621KkOeHQURKFJqdPjw4Rg0aJA/rnAMCbRJ4L3dH+PFLX8LiNJvchy4zLIF1vIdAdnhYBIgARLQKwFL94dh6fGoXt2jXyRgOgIhFwTl5eXqV3ipMCTn9WWnQFEUNbdg/PjxfpX39OwOyHGgtkqEtnQPgVQ9krwF2RWQBGPZWZCjS3KEaevWrWqpVDmGJKVRRbR4KiSZ7klgQCEjcNWnP8bx8lM+z3drBwdujC9EQslKn8dyAAmQAAkYhkBMV9hGOgF7B8O4TEdJwOgEQi4IGgOTL/o7d+5ULyuTl/UBAwaoZUl9aZ6jQLLzIIKiZ8+evgxv6Cs+bNu2TbUh+Qfy7xs2bFArD0nFIjmOJHOJKBg2bJhfc3AQCQiB/+xfhKc2vOE1jDEJdtyXUYWckk+8HsOOJEACJGBUApaeT8HS9X6juk+/ScCQBMIqCDzE5MVbvsbLmf1Zs2apNwh72+QLvhwFkjG+jvXM4bmETKoTSf6B7FrInQWyMyD3EyQnJzfcYyA7CDJPbGysty6yHwlcROB/Ft2PfecK2iTjUOrwdFcHRtR+AVQfJ0USIAESMD0BJX6AWlkIFv5/rOkXmwHqioAuBIGnApDkEMiRH7mkzNvmueOgV69eanUhf1rzS8g89xCkpqY2SVCWOw6kHGmg9yX44yPHmIvAksOr8cu8F1oN6qFsB2bZdiKqbLO5Amc0JEACJNAGAblzQO4eYCMBEggtAc0Fgbxcyz0EUklIvr7LS3bz5hEEcouwfH2Xm4O9aZKPIJWD5Pz/xIkTL7rjwBsbnpf/Tp06NVya1tIlZmJLch8kgXnq1KnqpWVsJBAIgTuX/xbrirY2MfGd9Dh8L7EIKSVLAzHNsSRAAiRgOAJKymRYhy8xnN90mATMQEBzQSA1/uWlXc7fSzWhESNGXMRNvtDv27cP6enpDQm93sD1V0h4bHsuIZOX/MY7E9wh8IY++wRKYNOpnfjh0kdUM4McVjyUWY8epfMAd12gpjmeBEiABAxHwDrkIyjpswznNx0mATMQ0FwQCCRJ2JX7BmQHYOzYsQ2XhslZ/Y0bN6r3EUiT3/Xu3dtrrjIuLy9P3XWQykDR0dFej5WOnkvIpMJR4+NGUgGptRwCqT4kdxRI1SE2EgiUwBPrXsRE13qMq18DVLWdUxDoXBxPAiRAAnolYOn0PVj6eV9sQa9x0C8SMCqBkAgC+RK/fPlyHDlyBG63Wy3pKcm5krQrlYYkd2DgwIEX7R7InQBShai1F37P7+X4jhxH8qWJGJEjQGVlZQ2Jw43H79q1C+vWrVMTnbt06YLDhw+rfeXytH79+vkyFfuSQKsEautKYFk3Au7KfFIiARIggcgkYEuE9ZIvoDj6R2b8jJoEdEAgJIJA4pQX/wMHDmD79u3q8SH5bxEGmZmZGDp0KDIyMi7C0Z4g+Oyzz1SR4U9CsecSMjnG1FoZUREjsrMhOwa8h0AHT6tJXXCf+Dvqd9xq0ugYFgmQAAm0TUAuIJOLyNhIgATCRyBkgiB8IXJmEtA/gfqt18F96kP9O0oPSYAESCCIBJT4QeruAKzelxsP4vQ0RQIk8BUBCgI+CiSgAwLu0s2oX+fbpXw6cJsukAAJkEBABKz9/wKl480B2eBgEiCBwAlQEATOkBZIICgEXAd/C9ehx4Nii0ZIgARIQO8ElIyrYB38H727Sf9IICIIUBBExDIzSEMQqK9A/ZcT4S5rejeBIXynkyRAAiTgCwFbMqzDP4OSMMSXUexLAiSgEQEKAo3A0iwJ+EPAXfT/UL/9Jn+GcgwJkAAJGIaApfcfYMm52zD+0lESMDsBCgKzrzDjMxwBEQQiDNhIgARIwIwEeFTIjKvKmIxOgILA6CtI/01HwF26BfUbpwN1xaaLjQGRAAlEOAEeFYrwB4Dh65UABYFeV4Z+RTQB15FX4dr704hmwOBJgATMR4BHhcy3pozIHAQoCMyxjozChATqt90A90lW4DDh0jIkEohIAjwqFJHLzqANQoCCwCALRTcjj4C7fNeFo0M1RZEXPCMmARIwFwEeFTLXejIa0xGgIDDdkjIgMxFwHX0Drt13mCkkxkICJBCBBCx9XoIl+8cRGDlDJgFjEKAgMMY60csIJlC/4xa4T/wjggkwdBIgASMTsHS8FZb+bxo5BPpOAqYnQEFg+iVmgEYn4K48cOHoUNURo4dC/0mABCKMgBI/ENZhiwB7hwiLnOGSgLEIUBAYa73obYQScB1/B66dt0do9AybBEjAqASsQz6Gkj7TqO7TbxKIGAIUBBGz1AzU6ARce34CV+FrRg+D/pMACUQIAUuPR2Hp/nCERMswScDYBCgIjL1+9D6SCLiqUL95NtzFKyMpasZKAiRgQAJK+pWwDvmvAT2nyyQQmQQoCCJz3Rm1QQm4SzeiftNsoPa0QSOg2yRAAqYnEN1RzRtQHP1MHyoDJAGzEKAgMMtKMo6IIeA+/h7qd94WMfEyUBIgAWMRsA54G0rWjcZymt6SQIQToCCI8AeA4RuTgGv/L+AqeM6YztNrEiAB0xKwdP0ZLD2fNG18DIwEzEqAgsCsK8u4TE+gfsvVcJ+eb/o4GSAJkIAxCChpV8A69BNjOEsvSYAEmhCgIOADQQIGJeCu2AvXptlwV+UbNAK6TQIkYBoCMdmwDp3PvAHTLCgDiTQCFASRtuKM11QE3Kc+RP3W60wVE4MhARIwHgHrwL9DyeT/Fhlv5egxCVwgQEHAJ4EEDE7AdfiPcO17wOBR0H0SIAGjErB0/yUsPR4zqvv0mwRIgIKAzwAJmIOAa+99cB152RzBMAoSIAHDEFAyroJ18H8M4y8dJQESaJkAdwj4ZJCASQjUb/0W3Kc+Nkk0DIMESEDvBBRHX1iGfAglNlfvrtI/EiCBdghQEPARIQGzEKg+hvotV8FdusUsETEOEiABvRKISoV16DwoiZfo1UP6RQIk4AMBCgIfYLErCeidgPt8Huo3Xw3UFevdVfpHAiRgYALW4YuhpEwxcAR0nQRIoDEBCgI+DyRgMgLuov+H+u03mSwqhkMCJKAXApIzILkDbCRAAuYhQEFgnrVkJCTQQMBV8Axc+39FIiRAAiQQVALWAW9DyboxqDZpjARIIPwEKAjCvwb0gAQ0IeDa9zO4Dr+oiW0aJQESiDwClh6/gaU7PzRE3soz4sYE1q9fj6uvvhofffQRRo4caRo4FASmWUoGQgIXE6jfcRvcJ94jGhIgARIIiICSeQOsA98NyAYHk4AeCBw4cABz587Fzp07vXLngQcewL333tvQ1xdB8MILL+DZZ5/1ap7GnV555RVce+21Po8LZAAFQSD0OJYEDECgfvM34D6z0ACe0kUSIAE9ElCSx8M6YrkeXaNPJOAzAQqClpFREPj8KHEACRiPQP36cXCXrDee4/SYBEggrASUhOGwjlobVh84OQloTaC4uBh33nmnegSo8W5AS/P6skPgq98e22+//TYuv/xyX4cH1J+CICB8HEwCxiFQ7+wDd+VB4zhMT0mABMJKQC4es47ZFlYfODkJhIJAYWEh7rjjDkyaNAn33XcfFEVpddpQCIJw5CdQEITiSeMcJKATAnUr0oC6Ep14QzdIgAR0SyCmK2zj9+vWPTpGAsEksGrVKsyZMwcTJ07E888/j6SkJAqCYAKmLRIgAf0RqFsaDbhd+nOMHpEACeiDgD0DtonH9OELvSABjQnU1NTg8ccfx1tvvYX4+Hi88cYb6k6BtLaSgrX4iq/l7kN7GLlD0B4h/p4ETEigbnkKUF9mwsgYEgmQQEAErPGwTeZN5wEx5GBDEZAXe6kkdMMNN+DIkSOor6/Hc889hw4dOlAQGGol6SwJkIBfBOq+6AzUnPRrLAeRAAmYkIBigW1qtQkDY0gk0DKBNWvWqGIgKysLL7/8Mvbv34+f/OQnuOKKK/CrX/1K3TFo3rT8iv/BBx/gT3/6E15//XXk5uaGdNm4QxBS3JyMBPRFoN7ZC+7KfH05RW9IgARCT8CWCNukM6GflzOSQBgIuN1uLF++HI888giqq6vx4osvYuzYsairq1Nfxp944gl8+9vfxsMPP6zuFDRubQkCX0uaehP6zTffjMceewwxMTHedPe7DwWB3+g4kATMQaB+zRC4y727oMUcETMKEiCBxgSU2B6wjttDKCQQEQSKiorw5ptv4p133lHjffrpp3HNNdc0VBaqqKjAU089pfYZOnQoHnroIYwbNw42m03tT0EQEY8JgySByCRQv34s3CVfRmbwjJoEIpiAkjgS1pHOCCbA0COJgOwMyLEcORaUnJyMJ598ElddddVFZUZFFLz00kvqz/jx49XjRHKsqD1B4C1LSVYWYfHqq68iJSXF22Ga9uMOgaZ4aZwEjEOgfsM0uM+tNI7D9JQESCAgAkraFbAO/SQgGxxMAkYjUFpaqiYLX3311Rg8eHCrdw7I8SERD/LCPn369IYwg5FDQEFgtKeG/pJAhBFw7bkHrsI/RVjUDJcEIo+AknUTrAP+GnmBM2ISCJAABUGAADmcBEjAGARcx96Ga9cPjOEsvSQBEvCZgKXLPbD0es7ncRxAAmYk4GtlHwoCMz4FjIkESKBFAu4zi1G/eTbpkAAJmIyApecTsHR90GRRMRwS8J+AVoKguLgYd955p1rNyNemxaVn7fnAHIL2CPH3JBChBNwlG1C/9VtA9dEIJcCwScBEBGwpsPZ9GUrm9SYKiqGQQOAEfBUE3s5IQeAtKfYjARLQPQF35SG4dv0Q7mLfv3DoPjg6SAIRQkBJGAJLn5ehJI2NkIgZJgl4T0ArQeC9B1/3FF/uuusucIfAH3ocQwIkoC2BuhLU7/oB3Cc/0HYeWicBEgg6ASXjKlj7vAxEdwq6bRokATMQoCC4sIo8MmSGp5kxkEAICLj2PQjX4RdCMBOnIAESCAYBS85PYOn9fDBM0QYJmJYABQEFgWkfbgZGAloRkJKkUpqUjQRIQN8ELL2ehaXLT/XtJL0jAR0Q8BzT8dWVyZMnB/1iMR4Z8nUV2J8ESCBsBNyn56F+z91A1eGw+cCJSYAEWiagxHSDpfezUDKuISISIAEvCFAQcIfAi8eEXUiABFoi4C7fAdeeu+Eu5s3GfEJIQC8ElPRZkJ0BJa63XlyiHyRAAj4Q4A6BD7DYlQRIQCcE6svVnQL38b/pxCG6QQKRS8DS9Wew9HwycgEwchIggYAIMKk4IHwcTAIk4Dr4W7gOPU4QJEAC4SAQlQ6r7Ap0vCkcs3NOEiABkxCgIDDJQjIMEggnAbnZ2HXwEchlZmwkQAIXCBRWDkZBxSUoqc1Civ0IejjWoEP0vqDhUVIuvXBEKGF40GzSEAmQQGQSoCCIzHVn1CQQfAJ1JaoocB15Nfi2aZEEDEZgy/mrsPX8lRd5PSr17+gTH/hFf5bsH6liAJYYg5GhuyRAAnokQEGgx1WhTyRgYALuE/+8sFtQecjAUdB1EvCfQHFtNj49/kiLBixKHa7r/DPYLRX+TRCTA0uPR2HpeKt/4zmKBEiABFogQEHAx4IESCDoBEQMqKLgxD+DbpsGSUDvBHaUzMDGc99q1c2jR4+ipKREV2FkZ2fryh86QwKhJlBYWBjqKX2a75577kHnzp19GuNLZwoCX2ixLwmQgE8E5PiQ6+BvgLpzPo1jZxIwMoFN576J7SUzWw3hxIkTKC4uNnKI9J0ESCDEBCgIQgyc05EACQSXgLt0C1yHfgv3qY+Da5jWSECnBI5UDsXyU3e06t3IhP9FgvWYV94rKVOhdP4BlNjuXvVnJxIgAXMSSEhIQFJSkmbBcYdAM7Q0TAIk0JiA68hLcB18nLsFfCwigsCiogdxsrrnRbF2jduAS9Nfb5+BLeVCrkDOne33ZQ8SIAESCJAABUGAADmcBEjAewLcLfCeFXsam0BVfQLWF9+A/IqRDYH0jl/tMqCUAAAM10lEQVSJ0anvtRuYkvkdWLo+CCVhSLt92YEESIAEgkGAgiAYFGmDBEjAJwLcLfAJFzsbmECNKw6ldRlIijoOm1LTZiRK/CBYuj4AJeu7Bo6YrpMACRiRAAWBEVeNPpOACQhwt8AEi8gQgkNAsalCQH5gSwiOTVohAZMQqK+vx+LFiyHJ+K211NRUXHHFFYiOjm7o4nK5sHv3buzYsQPl5eXqn8fExKBXr14YPHgwoqKifCLkj73Tp09j1apVOHfuHCwWC7p06YIxY8aofjRv0mfRokVITEzE5ZdfDqvV6pN/gXamIAiUIMeTAAkERMB9/F24Dr8Ad9m2gOxwMAkYkYCScQ0s3R6AkjjKiO7TZxLQnIC8zM+fPx9lZWVeCwIREevWrcOePXvgdrtht9vVsbW1tep/Z2VlYcqUKS2+mLc0iT/2zp8/r77gV1dXIzc3V/3n4cOHkZKSghkzZjQRLzLn2rVrVX/Fr5ycHM25Np+AgiDkyDkhCZDARQTqy1VRID+o01d9dq4WCWhBQHH0gSK7ArxgTAu8tGkiAidPnsSSJUvUl/pZs2bB4XC0G93evXuRl5enfmUfN24cevTooY6RXYYVK1agsrISAwYMwMiRX+f4tGXUH3sbNmzAtm3bMGLECAwaNEg1v3LlShw6dAgTJ05s8En+/MyZM+ouSEZGhioIQr07ID5QELT7WLEDCZBAqAi4y3fCLcLg2NuhmpLzkEBoCdgSYMm+C5Yu9wBRaaGdm7ORgAEJ7Nu3D6tXr0ZmZqZXR2lkF2DhwoWQ4zpyNEheyBu3goICVRTIsZ2ZM2dCynm21fy1J7sDImamTp3acKGYCAuJpX///hg9enTDtMuXL4dcWDh9+nR06NAhLKtEQRAW7JyUBEigLQLu0/MvHCMqXk5QJGAaApbsuVCy74Li6GuamBgICWhNYP369di+fbt69n/ChAntTufZUVAURc0rkPyCxk2O7ixYsABypKf5l/qWjPtjT+YQUSI7EbNnz24QHR5B0Lt3b4wfP16dToTA0qVL0b17d6/iaxeAnx0oCPwEx2EkQALaE3AdfRPuo2/AXbpR+8k4AwloREDJvE7dFVCSx2k0A82SgHkJyJf2Y8eOqcd7KioqIC/V8tVekoIlSXfUqFFNcgE8OwrJycnqDkDjRGMPJTmeIy/izb/Ut0TRX3syh4iJadOmoWPHjqrp5jsEnoTpkpISNa9AfA5XoyAIF3nOSwIk4DUBCgOvUbGjjggoqdNgybkLSvqVOvKKrpCAcQg0/ppvs9lUISAv+FLxx5MgHBcXp5679xy12bRpEzZv3qyex5eX7JaqCUkC786dO9WjPFLRp63mrz2ZY9euXW3mEBw4cEA9QiQ5BsOGDQvrwlAQhBU/JycBEvCFAIWBL7TYN1wElIThUHLuhKXjLeFygfOSgCkInD17Vj16I8JAqvPIi39SUpIamyTiytl7+bouv5PjQZIX4M3Lvjd9PAC96dtSn9aqDKWnp6siRESNxCa7BOK7CJtwNgqCcNLn3CRAAn4RoDDwCxsHaUxASRoDpdMcWDrdpvFMNE8CkUFAjvVIHX+p4X/ZZZepL/6Nm6c6jwgGOVIklYP8fYFvjWgg9lq6h0CqHknFJKlAtHHjRjW5uG/fviguLobT6cSpU6cg+Q+SRC15Bu0lPQfrSaAgCBZJ2iEBEgg5Adexv0DuMXCfWxXyuTkhCXgIKCmXwtJpDpSsGwmFBEggxASkJGlhYaFau19EQyAv8C25Hmx7MofcqSCJzbIrILsFnkpG8ucShxxzOnjwIGJjY9U8iPj4eM2pUhBojpgTkAAJaE3AfeojuEQYnPpI66lonwQaCCipl10QApnXkQoJkECYCDR/YZeKRFKZSC4fa+3GX88Yj4hoy/Vg25O5PJeQTZo0CV27dlVvUxaf+/Xr11COVO4x2Lp1q7rzMXDgQM3pUhBojpgTkAAJhIqA7BSoNx8ffxdw14ZqWs4TYQSU9FkXhEDG1REWOcMlgdATkONA0lqqFiR/vmbNGjV515Mg7G9VoNYiC7a9li4hW7ZsGY4cOQKPQBBfPOVIpUKR7Hxo3SgItCZM+yRAAiEnoF5w5hEGNUUhn58TmpCALQmWzO9AkZ+UySYMkCGRgP4IyItyfn4+OnXqpFYMat48ZTvlBmJPCdH27g2QuwHmz5+vHtsJxj0EvtqTRGg54iSXkEmegDQpUVpUVNTkEjOPIPBcyKb16lAQaE2Y9kmABMJHoOYkXEX/hPvEP+EuWR8+PzizYQkoiZeoIsAix4Kisw0bBx0nASMS8Bylkd0BOf6Tltb0dm95sRbR4Ha71QpEcgTI35uFW+MTTHuel3zxc/Lkrz8scIfAiE8nfSYBEjAkAfepjy+Ig6J/GdJ/Oh1CAoq1QQQo6d8I4cScigRIoDEBuYhMSnNKCc/mZUfl5XrlypWoqqpSLyiTF2yr1aoOlwvA8vLy1P8eO3YscnNz1T+XnYQVK1aoF5x5cymZx5dg2PPsZpw7d+4icdNaDoFUIvJUT9L6yeAOgdaEaZ8ESEBXBNylW+Au+qcqDlBVqCvf6Ex4CSgJQ6CkX3XhWJCjb3id4ewkQAIqgePHj6v3DciLv5Tj9FxMVlNTo/5ekodld0DuIPA0efmWC7+kUo/sHkiZT2mey8xaGlNaWop58+ZBjgBJuc/evXsHZK/58sklZFJCVUqMSqnRxk1ik2NDIhZk90Ca5BTIzcWyM9I4Nq0eCwoCrcjSLgmQgL4J1J2DS44SnZkP95nFgLte3/7SO20I2DNhybhKTRBW0i4+o6zNpLRKAiTgCwF5YV63bp169l6SjEUYOBwO9d4BecGWewqaN7n4a/fu3WoFn/LycvXX8mLdq1cvDB48+KIbjNsSBDLWV3uN/RGfZadDRExrZURlfhExkksgjfcQ+PKEsC8JkAAJBIGAuypfFQXqz9klQH1FEKzShJ4JKBnfUEWAiAHYml52pGe/6RsJkAAJaEGAOwRaUKVNEiAB4xKoPg7X2a/Egewc1J0zbiz0vAkBJWnUhSNBsiPg6Ec6JEACJEACXxGgIOCjQAIkQAKtEag9A/fZz+AuXg732WVwVx4gKyMRsNihpEyDkjoVSuo0KPGDjOQ9fSUBEiCBkBGgIAgZak5EAiRgdALuc19cEAYiEM59YfRwzOm/PUt9+bd8JQIQ3dmccTIqEiABEggiAQqCIMKkKRIggcghILsFTcRB9bHICV5nkSpJY6D+pExSxQAssTrzkO6QAAmQgL4JUBDoe33oHQmQgEEIuItXwn1+NdznnHCfWw3UlxrEc+O5qcQPvHAE6CshwAvDjLeG9JgESEBfBCgI9LUe9IYESMAkBNzFK6D+nFup/pPNfwJKXG8oyeOgpEyFkjKRNwb7j5IjSYAESKBFAhQEfDBIgARIIAQE3KUb4S7ZCJRuUP8p/812MQE18TdhGJRGP7DGERUJkAAJkICGBCgINIRL0yRAAiTQFoEmIqF0K9yV+4Has+aHplihxOYCcbkX/uno3yAAoFjNHz8jJAESIAGdEaAg0NmC0B0SIIEIJ1B79oIwqNgPt/xIqVP1nwYTC/YMKNHZQEzX/9/eHeskEAVRAB0EI1rQ2ZFY+P9fRmFCJ6CYxxI7QnOJTDwkZBcCw3Bus7eBmr28Vz1PF/+n8+XbPw/Z1ydAgMB9CSgE95WHbQgQIHBZYPyD8n5Tx92marep4346/j43Hu8/qg7bOh62VV/b03nstlhVzVc1G8dxf3yt2XJd46c9p+MoAOupCDw8xT7WIAIECBC4rYBCcFtf0wkQIPD3AudycCoJ4/79eX2ncUG/OF/8z88F4Pq7vIIAAQIEGgooBA1DszIBAgQIECBAgACBlIBCkJI0hwABAgQIECBAgEBDAYWgYWhWJkCAAAECBAgQIJASUAhSkuYQIECAAAECBAgQaCigEDQMzcoECBAgQIAAAQIEUgIKQUrSHAIECBAgQIAAAQINBRSChqFZmQABAgQIECBAgEBKQCFISZpDgAABAgQIECBAoKGAQtAwNCsTIECAAAECBAgQSAkoBClJcwgQIECAAAECBAg0FFAIGoZmZQIECBAgQIAAAQIpAYUgJWkOAQIECBAgQIAAgYYCCkHD0KxMgAABAgQIECBAICWgEKQkzSFAgAABAgQIECDQUEAhaBialQkQIECAAAECBAikBBSClKQ5BAgQIECAAAECBBoKKAQNQ7MyAQIECBAgQIAAgZSAQpCSNIcAAQIECBAgQIBAQwGFoGFoViZAgAABAgQIECCQElAIUpLmECBAgAABAgQIEGgooBA0DM3KBAgQIECAAAECBFICCkFK0hwCBAgQIECAAAECDQUUgoahWZkAAQIECBAgQIBASuAHjZnDsadh6R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AutoShape 4" descr="data:image/png;base64,iVBORw0KGgoAAAANSUhEUgAAAwQAAAHcCAYAAABoCW2JAAAgAElEQVR4XuxdB5gV1dn+7t3eYem9NykKShFQilhAE0s0+TVW7BKN5o8aNRp77B0VW+wa9bckARFRVDrSkS51WTpL2V2W7f/zHnLW2dmZO2fmztw7997vPA8Pyj31PWdmvvd8LVBbW1tLXBgBRoARYAQYAUaAEWAEGAFGICERCDAhSMh950UzAowAI8AIMAKMACPACDACAgEmBHwQGAFGgBFgBBgBRoARYAQYgQRGgAlBAm8+L50RYAQYAUaAEWAEGAFGgBFgQsBngBFgBBgBRoARYAQYAUaAEUhgBJgQJPDm89IZAUaAEWAEGAFGgBFgBBgBJgR8BhgBRoARYAQYAUaAEWAEGIEERoAJQQJvPi+dEWAEGAFGgBFgBBgBRoARYELAZ4ARYAQYAUaAEWAEGAFGgBFIYASYECTw5vPSGQFGgBFgBBgBRoARYAQYASYEfAYYAUaAEWAEGAFGgBFgBBiBBEaACUECbz4vnRFgBBgBRoARYAQYAUaAEWBCwGeAEWAEGAFGgBFgBBgBRoARSGAEmBAk8Obz0hkBRoARYAQYAUaAEWAEGAEmBHwGGAFGgBFgBBgBRoARYAQYgQRGgAlBAm8+L50RYAQYAUaAEWAEGAFGgBFgQsBngBFgBBgBRoARYAQYAUaAEUhgBJgQJPDm89IZAUaAEWAEGAFGgBFgBBgBJgR8BhgBRoARYAQYAUaAEWAEGIEERoAJQQJvPi+dEWAEGAFGgBFgBBgBRoARYELAZ4ARYAQYAUaAEWAEGAFGgBFIYASYECTw5vPSGQFGgBFgBBgBRoARYAQYASYEfAYcI/Dee+/RsmXLRPtLLrmE+vbt67gvPzRcsWIFvfPOO2Iqxx57LP3+97/3w7TEHKZPn07Tpk3zNdZ+xs/uRnqxFu0ennbaaTRmzBhb0zpy5Ai98cYbtHnzZmrUqBFNmDCB8vLybPXBlRkBRoAR0CKgfa+kp6fTVVddRe3bt48pkA4ePEgTJ06kAwcOUMeOHWn8+PGEtXCxhwATAnt4cW0NAtEkBE4ENiuBykmfEg6vX0h+IQTadeqF0nDwi/SDZbVfXqyFCUGkd5nHYwQYASsEmBBYIZQ4vzMhiOO9DlcAsYKGCcEvCFkJmFZYWv3OhMAKIXu/W+0XEwJ7eHJtRoARiE0EIkEItO9bpyiF0tpbvc+djplo7ZgQxPGOMyGov7msISACBrNmzaKFCxcK9WpNTQ1lZGRQu3btaPTo0ULdGgwGTZ+KaGoItPtn97HVf0ysPiBMCOwizPUZAUYgEgiUl5cLU9158+bRvn37qKysTAybnJxMTZo0oV69etGJJ55IjRs3VppOrBACmFjC1NKoWL3PlYDgSsSEII4PARMCJgRaBNatW0cffvghlZSUGJ76QCBAxxxzDF1wwQWUmZlp+eKNtMkQEwL2IYjj1zUvjREIiUBlZSV9//33NGPGDMJ/hyq41AExOPfccyk3Nzdk3VghBPguDRw40PK7xD4Ezh+kqBGC0tJSmj9/Pi1dulSwXHnAU1JSBMs97rjjaPDgwZSVlWVrdbjxXLVqFc2ZM4cKCwvr2LOdW1A7A65Zs4befvttwc5VnHG0ZjZ2xtHXVXEqdEIItm7dSq+99pq4SbZTIu1U7OQG128aAu0avMZ6y5Yt9I9//IMOHz5sOVTnzp3psssuE5oDfWENQUP4nO6j5UbonPWtzq9Kf1xHHQHtuzpWhIz9+/fTN998Q6tXr6bi4mKxWHyb8B09/fTT6YQTTlAHIEZq6s1RnDjs+32peG8j4MWGDRtsTRVywqWXXkpt27Y1bRcJQmBr0v+tDJnwzTffpPXr14vze+2111LLli2ZEDgBU7FNxAkBNnnKlCk0d+5cYa4QqoAcwIxh5MiRlJSUZLkkEIv333+fCgoKQtaFecRFF10kiEc4Bao6RP2AsKXqnc+EQB1xLaFRb1W/pvZDbiVQOSEZcjQnKkungqRd8gXBYNKkSbR7924x3fz8fDr77LOpe/fuwjyoqKhIRDFavHgx1dbWijpmH1W/EALV583s3Fjtl52z4HQfVc60dq+tzq9Kf6p1cA7wXsOFzRlnnBG1iB1YM25EO3XqRD179lSdviv1Yo0QhCL90P5BMOzdu7cr2Pipk3gnBJAz3nrrLdq4cWMd7BCMR40aJd7h8tIUz8r27duFbIV3kpSvsrOz6fLLLzeNHORXQoC1vPLKK+ISq2vXrnTFFVcQZEKjYvU+99N59fNcIkoIcLDBcn/++WdbmPTr10+YMaSlpZm227lzp2CTEG5UCoQiPCRmjNOqD3wwQWygwkNRFVDcIgSY/w033BBSHRjrGgImBMan0C4h+OGHH+g///mP6Awk+OqrrxakQFtwnnGz+PXXXwtSgHCW1113XQPSzISg4Z7EGyHALfPnn39O0H526NAhKiH8IMyAoOLcQiCwe+at3t8qv8cSIdCTfv36oO3Dcx/qplgFEz/WiWdCoJczIBCfddZZwnoilK8XrCMga0l5qEuXLkLraxSK04+EQLtukNnf/va3dPzxx5sePyYE7jyZESME1dXV9H//93/CmVEW2ClDAwDzINi54RAcOnRImPvA8VFrJ3fqqaeKuN04HPqiZ9Cog9ukcePGUbNmzUT1HTt2CAEe6idZQplGhIIX85w5cyZNnTqVqqqqbBECxBDHB9dOAXYgHrt27RLNoALGAwLcQhUnhMDOvLyOMhTvhMAO1k6jDOHZePXVV2nbtm2UmpoqSDBuW4wKnjeYFUnCjg/PySefXK8qEwI7u+Zu3UhpCPwgCOtNF5kQhD5LK1euFKarUsMHwo9vJgRBfA8RQKB169amN6zuntTI9hbPhAByC97f8PtS/e5L9EEG0BaWE6GEaj8SAq22S8VcjwmBO89cxAjBpk2b6PXXX6eKigoxc7ObSrksvfoT5OGaa64RLzV90QpLOPh4EZ5yyikNyAME66+++koI13hxou6vfvUrGj58uDKaaAffh3/96191ZACNVTUEygP9t6L+5jbU+kLh4oVdpdeEIBRWdkw6ZD9WApWTPmXfXr+QnBIC2JzCrA3CvpXaFWtZtGgRffTRR+L56NatmyAQWjUtEwK7T7B79a3Or1sjMSE4iqQfcFDdU+37Ac8rEjOBDCRCiWdCgItRyBooMPe6+OKLlcyn5b4vWLBAXMTifY6AESDWevNrvxEC7QWv1SWW0ffX7Mx7IQPF2/MVEUKAw4hDicMphWe8sMD8QhWojD/++GOCII8CXwLc+msLNAqwj96zZ4/4Z9jUQTVmZmsGwQj2eIi4gtK8eXPhrJKTk2O5t5gHXrywadX7P3hFCKBRgEAnnXyhFfjd736n9FKIdQ0BE4JfEHBKCHBWv/zyS9HRr3/9a0vyi5vEl156SWixjBzXmRBYvibqKuC9B1NG2PRCMwnspEYRt30wywLpgqMn/JqMtJ/a0ZgQRDYTeqwSApWAE+qn2P8145kQyDOIdwPIQN++9p6BvXv30ssvvywsL8zMjP1ECBBSFTLf8uXLxcELZRmiPZkqeQ6YEFg/yxEhBFB34VBKp0YzpqqfLmxHofKCPRwKTHxAJMAaZcGt7rvvvlt346/y0CAKEezrIOCDLYM1Y06hCgSkTz/9lNauXSuq4QEFicCDhuIFIUAkJkT8kevHAw07UFVnaCYE9XfUSqCKRw2B/KDgfF555ZXCJjxU0UZ2MDrTTAisX6qoAVU/NC3y2bVq1aZNG2EG2KpVK9OqVufXagzV3/0gCLPJkOpuHa2nfdczIThNmBfHenFDUFd5Z7gxjhtY68mAHZNuJgRu7ABFJg8B7Jch2MsEGmPHjhUe8lYFN2wQ9iGooeCjCYFYGyMdmgeY8KAgEcf1118vbjZDFT1BgYPOb37zG8MmEJDg9wBTIxmyEc48mH+LFi1EVCMvCIHemQgEBHMcNGiQFWx1vzshBBx29B2BX6isiEYb4EeTIe2LHrfREyZMsHw2sDbtM6W33WZCYP34ITIPbrmsYoXre4JWE8ETzHyDVD7u1rOzrsGE4ChGfsDBereYEMSrhsANQR194FIR33UzoujGOKrn1KweLlYhS8lISpD1YOlhJcvJ/rz+/oa7vlhpHxENAW7JEC0Czi249f6f//kfJdWXFSHQHnYAbmTzbLQR0AxAQwBNAUr79u1FDgEjD3x9BBEc0PPPP1+M9dNPP4l+vCAEesHcyhTKaJ2JQgiMNEdGeFgJVNHQEEBoBNHE7QhulfGswKkXoeQgjEttmBOTIa2GzYhMm72kQo3FhCD0q93I92no0KFCyMeFhTRlxL5D6wjygCAK8rIBlx0Ir2ekybE6v+F8dFQjJYVy7oUZJUwcYfeMv/GuxzscFyh4b+IdhgyqiOxmZB6lXV+otYRyMsS7HeagS5YsEXOAoCHNO2GmBa0ubOuHDBliaablNSEwy8WDiEDQFA0YMEBcTJhF11ONWOeGxgDP/Y8//igy5OI7Lk3fMFdcNiASIKLAqGbHxf7inYdvMPrE906eF/yG5wT9IjgIzowMDmJ1GYPfVU1D8PzNnj2b4JAtzflwLvHuxRmDb6FV5nbtfHDOcPZgGg2fSawHBecfoT8hZyCxFp4DlTDqWlIaryZDeD/A6gLaVJkw0y4ZAE5MCMJ5+//SNiKEwOlUrUyG9DcDoW769XMAQUE4RpRQL0z5ocRDjYf5zDPPrCMO2o+omyZDej8Hp33HMyGYNm2aUJOjwA8EITLx0g1VrAQqtwiB0/OubacnqU4IgdOXJD78uOG2KtHMVOz0mZBrssLGyVmAMAohDRcFKMgUCn8fs6zPci54z/3zn/8UyaRQ+vTpQ7///e9DOv+Z7Y1KRA6jtuESAvhIQLNkFfZZRoA755xzGgiP4RACCBYgAXDAVEm+Bwys8tF4RQggCOP7g+fMKhcPzg6ifYEc6MNMRoIQ4ExPnjxZkFaruWJ+IDDIjmt0uSbPHfr87rvv6Ntvv1XSolllULerIcD5wPsNZERGZTJ7nlRM+dAWVhCwZrA6/6gLogNtf48ePSz9htx0Kja7MI2WhkAb3ljug+o7U79fVu9zq28Z/34UAV8TAq2tPyaLEIh4Ocqiv0VXvRlAe62AFUq4wO0BbjCQ5VFvu+8VIdCvG7dZeMlaOR3qD7UTQmDnwYhWlCG9hkc1qkYsEQK9sB1JQqAqHDIhqP+0aB347AQrQC/aOPIIwQyC27Rp03oDqAjMkSYERiGYVd4hRsmSVNaHvvVr1EdiUxlf1gm1T14QAjjtI6iFqm+J+EgHAuL2HUKk9mbZa0KA9+wnn3wiIo/ZKaFsv532ifHNtOR2CAGCjwB/6c+osi7IB/DvAVE3KnaywMv2qiFEwwk7ijUiIAlIip/CjkLDBBNsOA5rtXcIQQ9TbFXtiXYvmBConGTrOr4lBPg44MGVqbphOgGnSGSslEUbUhH/ZidWtV6YV3G41MPpBSHQfxTx4YTfRChnQ7NtdpMQ4MHFS0VLSqJFCLSCl1y7niwaYaIqcKBtOD4EZvsh1dH4GMiCWzXsLT46UL/jRgqCIAQV/L8sTAhIRNrCBw6mIG5qCKxek6pnQXtBYUdbKceXvhtma1M5v04JgRYDO4IwTJ6g7pcmJDjjENwQ9hk38Pi4Y94wpcAZRtQlWUKFnrbjVIz38AcffFA3B5nfBvsGcoU5QRCFIIKbaUSv0952G+XbwBzt4GB1hvC7UcZZfS4ezAvzxM0wfNekH4pVuGkvnIqRmA65DeTe4t0EDTmSm0kNAMxiINhpfexCCZ/QCqCuPl8CTINkxl2sGTl3UA/nRtY1CwCiSghAxuDLKCMSYk+wJkSyAYnBmiT+iM6mPSdmpnx6bT4up2BqhEs8aALwfsfZw7lH3iLteoAjvu3a97z+HOl9CfHtwMUnvnehEpOBpOD8Ys1ynTCLlhhrx3HzvWr2HODs4znFucbeajUzqlqYUM8YEwKVN5B1HV8SAqMbH6hM4XCnZY/6m0ynhMAumZCwekEI9NqBESNGiFCrdrUDmKNdQoAXA9TZKLhdwMsELxb8wUcBt5Z4yckSLUKgzbwr52KWWdfsxWf1aKgKgVb9uPV7JAmB1mQIzxxM5WSJRx8Cqz1SPQuRJARu2IWbrVtVEIbK/5VXXhECLAqEFYS2BRkyel9BePrss8/EjbMUCMxiq6sSAn0yvVA+GHK9ehJjZkqhioPV+ZG/6xMtwk8E3yyQFqMCO3T4qEnb6lAx2d0mBNgfkCxghSIzVpsJrzgDELalyYwRpvoQ4Va5iIzkACOirUII0BfO3rx58+rOqpVgDQdXECJpgmZEtrXnFLIJ3peQVYwK5oB9QjZ4FNSH4yzIUKhiRCThU4EbdZBvXBriecP3e/v27SLPEuzyJem1eia8JASQI3BhAJMqvckZ5g3ZxsgcTvWZMvouuXEpYnf8eKnvS0Kgf2GbhduMN0Jg9HEzS8amcgDdyPQrxzG6tYwGIdCHYtXiYEWeVG5YZX+qQqDKPrhRxwkh0PrgqPpZYK6J5lRstT+qZ0GrucIHG/lNzIQ9/ZhaYUnFZMgPhEBPzFVihutvVI00v8BGlRDoE14a5arRY61/z5oJEG4SAr0wrBpCWn9Lb+Zf4jYh0L8rYcqB6IChCvwiQPak4zYEbi2B0CY9DKVF0I6hx83oWVQhBBCUQV6lcK9qhqvNhWSkodDKILiUQpRD7K1ZwTsCxAnCMTTDIDggxVYF8wY5lBYTVvXl7xC6QTq1lhX6tl4SAiNSh3cXTLARaMGJeZDR2llDoHoiQtfzHSHQk4FQtnbxRgj0HzeEGIXdqBPtgF6wC/e4QD156aWX1svXEA1CAJXjv//9b3HDiBcwIobgpY1i5ybESKBy4kgaLq5etg837KiRb0Y8agiMBEInZyGSTsXRJgR6gdEOAdK/54xufVUJAQQkvBNgaw38EaHJKJu9/jnTvrvMyLKbhECbLwdzMTNT0s9Tf6Zg8gGiiUhN2uI1IbDSEKi8x+D0jT/YKxAFmLBYEWb9ObPKno55GPkSap1z8Z1QvWizClGufU9YaQhUMApVB0QWt/8wZ7IKaRzKeT+ShABj4QzDHBIWB8gPYSdyU7iYcXt7CPiGEMgoEXBi0mbzDKWCjidCoM/mbHZzZmd7rTQEMhya1hYRmgDcXODfoNLFhx7/rw2ZKOcQaUKgV0uDMEFtihsXabYQyqHNS6diO/sSybrhJCYzEj6YEITevYKCAnr99dfrbiLxPOEmDDeSeJa0YUdhywwTBlyC4GxKUgt/Jtjfh/pwR5sQ6P147PhM6MNFW5liAAc75qAqz5f23WWGpZuEQBvVzkyoN5s3zofMd2OGhduEAONo85Hg/0GcIGzDTCVUFCEV/FXr6AmB0Vmx0hDYCTOun5c+9Lk++ht8AyZNmlQXYhQXmMg8ftJJJ4nvZyg7f1UM9PVg1otAJ7gIA7mS+Z0wNsZEpB6EalUNAeulhsDpGrlddBDwBSGA+gzqZ4SSVCUDgCueCAHY80svvSRik6N07dpV3HZJASI6xyP0qJEkBHipIzSjtGnVOltr1bqYMSJyIFeEXh0ZSUKgGqnHyb7aEY5wm/Tll1+KYUCu4fAWqmjPoVHuAiYE1juGsKOwm5VCvnWLozWsoplYnV/VcazqqQjC+oAOel8TO2MYCeSqGgKrceTv0qkYTp14NkHc5LfGa0KgF0jt5ATB/FWi6XlBCPTkVmKJ22dgBlMXkF2sxy3TD4yB22+QZfjTIcofhF5pf+6EEOjDl6ueGaN6+rMib7/hAK4v+HZDswKM4CdgpQ0JZ17htI00IZBnNVRgCO33M1T0SO3c2XcgnFNwtG3UCQEeftye4KZMOpqB6UKg69+/f0hzGTi74jZOfnjtCEp+izLkVKUc/hFw3kOkCIGRHaLWXlkfyg4fLNyQ/OpXv6r3obISqJyYiZih5xdCoBXcVEim1s7XyoGPw46aPzsQYkAKVMNLQqhCwkZkPzcrVufX+ZNcv6UKIQjnMgajaQVYI58Jp4QA3xPYi6M9HBmxDwjpKpNEqQh5so4KDiqYq9xyh+pHfwNuFFHNC0KAOalk3ZaR0vDODZVITb9G4ALSge84Is/gWcE+yRtvI0ycEAI9fip7ZlbH6KxivrDvR0LJUAWmSsccc4zQHpgl5wtnbk7bMiFwilz8tYsqIdAn5AG8Vrdk2i1QuTkx2zLVPAShttytKEP6iA52VcrROpaRIARGpmRG9qzaOO6C6QYC4uMEHwyZ6dNKoIpHQoCPFUyqIByFilICzLT4qIT4Y0IQ+snD2YVJwdy5cwmJu2Q2VLTCpQd8YGATHSp7r3YEq/Pr1ntARRB2kxAY3RTaJQTQrCIpGZK7WSXQ0uPktYbAbUJg5FjrFSEAVhDWp0yZUi9yjdlZw7mGeRwckM202yBpMA3GO8kqMZh+nGgTArNvM4gotASIICSjQoV6HmE+iNwGRhnJ3XqOVfthQqCKVPzXixohMEoQghczHFcRn1elqNycmPWjmqk4EoRA77hkFgZPBZNI1vGaEOBjMX/+fPGhl+r9UI7DRgli8OK98MILhVobtpcyjn2sORU7iTIkz4I2GoxZqD+9FsYsRnasmQxBOMStI/7GTSY+6PjbKiqFm+TQrWcyngiBNtN4uCZDKrfYEE6hfYGWDJF6kI9AZpT2OyGAGd/EiRPFmUUxMqHwkhDI84v3J8x4YL8OghvKsdXIbBPvGJgwYu9DkTY4HMNvDXuFbyGCSIAgorhBCFSjhjl5brFGhNpE6GZgBd82M9JjFQTDyfhO2sQyIdDKTmwy5GT367eJCiHAzQDi+8qkGZgSBDbE5MXLWbVUVFQIAQ/xglGgjoPZkJU9o96m0+lBcktDoLfHtZNxWRUr1NM6mCLCAxykwileEgK8pPAhwK2LNjFNqDjPWIueFGgT+iQqIdBrTxAW7+yzzxbOgRCOETscAgV8MYA1np/f/e53wvZVX/xCCJycW63gx4TAHEEVDYHeXDNaPgRGlwA43xD6EYEMgiVIoP62OpJOxXrH1FjxIQj1jGFNCAmKePeIHCRz1cg2RmFFjZLYgaT169dP3JTjv7FX2u+3inbFyqk4mhdu0oQNJArygiR1EieV5GRO3nV22sQyIdA6dUPjOmHCBFsypB2cEqFuxAkBmP6bb75ZT60GQR4CSKiMfWaboY2EoBprXe/AaydChnYebhEC7e2OUahHtw5iLBECCKna6EH4wCDPAOIXWxE+xO7+8MMPRaQXbbp7qxtWN2+F/eJDIM+OkeBkdq7MnLJRP5YJgdY0JRKEwOq82X2u3e7PbHwVQhBOlCG9k6fTKEP6kJx4L+AyBe+JUNFd9AK61xoC4BxOlCFtokD0ZeQrFwkNQajzCsEX5jIIiykvcJBwCn4xKFrTRfw/zBdhMtO3b9+QfoIqEamsCAHmBpkDWg0URN9BvgA7l492n1Wz+vCTgL+BTOAGmQfZilWtItyah7afWCYEWp83MzNXLzCL1z4jSgiMhDwIH+eee67jaDpaZ1zVA6HNBgxB8+KLLxYvJrvFDUKg11aokhq7c0V9twmBkznYaaMVYkMJqUZ94uYAdq/nnHNOXaIYK4EqngkBMELEjo8//rguJKYeNzwLsP9FjHQz+99YIgT42Er/EawV/w0BBTe0sUgI7Dw74dRVIQT6m9to5CHADfWLL75YJ1ypanr1N8aRIAROg0ZEKw8B3p8Q7iHAgsBdfvnllkJrKKIHqwBc8EiHYWgfYcpplWNHH9bTickQngV8C2AmhoIx4VuGsNXhFOwN8htAw4/19ejRQ1xsWhUVgmfVh5u/R4sQqK7BzGJCn2AQ/Zkl7lMdK9HrRYwQ6NNvm0WCsbsh+kyGUBPD9MgsTjIO/1tvvVWX8c/Oh0w/NzcIgf7jpGr2ZBenWCQEmDPUzHjZwknNSjNghUmiEwLgAwzwEcNHCZoy3OZBcMZzg+glUN2H+khHkxBY7a+d35kQmKOlQgjQ2o1MxWaXOCpOxfqbYdV354IFC0SMfXmTHQlC4FamYrNIYW5rCJyYseoJgXY/9PtpFClJfyKxPxDkQUxkcUoI9MnwzHyp9HOQ5pbwQ8KFAmL8n3HGGeK/9Zd56BMJz6zi/2sJgV2LAIyJuRj5JeDf4LCtDXcMXw2QOknE4HyPi1kI08OGDROJwmKVEEA2QChyYCKLVeAMO9+IRKwbEUKAg4oXFlSKsti98Q21OdqXYSiigYMDu3RE/ZAPVDj2+m4QAv3NCR5QzMmLEmsaArcxiBYhCOeMuY1BuP0xIVBH0Oq8qfcU2ZpaQqBPxKSdCYSLV155pS4pICLMhEokCSHks88+I6j55ftXa9Kn7VsvQF500UUNfFr0lynITTJ+/HjTm2yMCTKAIAVah9hIEAKsTZ8oEuQb5j9m8ekhxMK8REatAb4IuoGY9vriNiHQm/jAARZjI/GjUQG22FcQLSmgabMx62/6oQmH8Gy2dvSBNcEJWeuA7JQQ6DUtWEOnTp3E5SHWZlSAAQROWBTIon+Xa01WUAdmUtA+mGlYQZrg9yidpI0uJK0Sirr1NpBriUVCoLU2waUCzgVILIobWbXdwjjW+okIIQBrhbpQvtjArpFh1q4NH9gfPiD6hw2M+bXXXqsX8xvRCcaNGyecylAwB9w2SDtCNw6OG4QAZhxwsJYfSKMPn1uHignBkYhFGVJNrOLW3kaqHyYE6kjHKiHQ+mXhgmXo0KEidjo+vBCetO9fI0dRvKNPOeUUkW0ZbYADEoJB0IFgKEuoKCt6ARKOwhC0IEhCMJZCHOYKIV8WCJi4wYXpgNQS4/uA8aHRQI4C/e2qmTOiqqZE9UToteRoh3XgWwgTGswdwi8i00CLh4AKWuIS6hLNbUKAuek1Kdh33CoPHDiwLguvTPgGcxwEJZDCOwRd2MbLb7yReQf2EqQB2kn0LR2V8e7E+qWdvRZfI3NS9iwAACAASURBVIJq5UMg2+tNliX+8EuDYzMcmjEHyCn4Ln/77bf1Ap9gvtdeey3l5OTUTclI9oBJIvLkgDzJM4i9hwP21KlT69aFZwtjY/+1RW9SpHq+7NaT0ZaiRQicJiYDqYKVBwgzCt435513nvi2I8KTCjGzi1Wi1I8IIdDa74UDrNlNDvo0clYONRY+MLCLRIIQp8UNQoAXH26sUPDxxI2F0Q2Q0zlq2zEhYEIQ7jliQqCOYKwSglACiT7bNQSomTNnCkFHhgZWQQi3+fDnwMfcqITKLqv1s0L46kmTJomIN6oFQjhMP2RULTPBxG1CgPnBTA/CjGrCOrQxyqmiX6sXhECf8FEVX7NcQkjcBedeRAdULfhO41IPAjqKkQygSgicyAlynqHkBTsBG7TrNgumEiogBYgTiItRgSyj/w1mTPgji4zkJEk1zlYsEQKQ5Xfffbfu+cGzfOWVV4rLB+D2wQcf1L2H8IzDp8NMA6R6BhOpnueEQB8aNBxwQxEC9IsEKoguY/WyxeHBTbz2QXEyLzcIgRsJ0lTnzoSACYHqWTGrx4RAHcFYJQRGN9ly1WYR2aB5xW290a2uFjEIILjwgLO/la21Xvsg+9Enh4LZJYQEq7EReQg3wfBHQghiEAmZwdgobKoXhABrwNiIOgTiZZVEDcIMbtFhihIqcpIXhABzlaY7sONXIXwQOKXjvtGTYhXYQLaB4AunX9ygb968WZAozMXI5t4OIUD/MHX7/PPPCdHorBKjyfMK7ZSZeRP6hEYL5wUyiFWBMI5IWNAMmJkWWfXh5u+xQAhGjRolTNLw3EgfCeCISFUyPLY+lw4wApGD9gAWI1YO7G5iGqt9eU4I3EwbbkUIsAl4wcLmb86cOfWcaeA4CVUe1N9g5qFerqqb6QYh0Iaj8zqOrvYDp7pGO/VUo3zY6dPNulYCWqxEGQIm0fJLYEKgfiL1kXjUW6rXNApBqd7avCbmjgRSiJ8Ox0pZQjnuQmCDaQ4EXQhx0vlRZmXu3bu3MDmxIgJyLHzgYRcM7QNMfaRAaiQUwiQFc8V7H0KZNLVBXVz8gAjA1AXvWBT93hg563pFCOT6IJhCyFm+fLkwE5JzBuHBrTgyWANvlWAKXhECOVfsJfZVzlU6qeI7CkEZ735EKMPfVt9WYI99Qv4CrFvuK77R2CvsU//+/evMbfRhwkEUIKBLAc8uIcCaZAIxJL5EdmttFnF5ZkBcsQeq5xWyB879vHnzxN/QWknCJ9cmz6HZLb8bz67dPqJFCFTnCb9KYKk1DdSTAe0745tvvhH+qpLs4ZyApOJMcQmNgOeEgDfAPwgwIYiOhsCLE8CEIDxUIx1lKLzZmrf2ihB4NV/ulxFgBPyFgN8JAb51EObhhwotoJlJmpYUaM0YoUGA6ZAKsfbXzkR+NkwIIo951EZkQsCEINzDxxoCdQRjWUOgvkquyQgwArGMQCwQAmgJoFGChgp+TCpaG/h2QFMAkyGYDnGxRoAJgTVGXCNOEIikyVCcQNZgGUwI4nVneV2MACOQiAhEmhAkIsaxsmYmBLGyUzxPzxFw04fA88n6cIB4wi+e1uLDo8JTYgQYAZ8gwITAJxvhg2kwIfDBJvAUGAFGgBFgBBgBRoARYAQYgWghwIQgWsjzuIwAI8AIMAKMACPACDACjIAPEGBC4INN4CkwAowAI8AIMAKMACPACDAC0UKACUG0kOdxGQFGgBFgBBgBRoARYAQYAR8gwITAB5vAU2AEGAFGgBFgBBgBRoARYASihQATgmghz+MyAowAI8AIMAKMACPACDACPkCACYEPNoGnwAgwAowAI8AIMAKMACPACEQLASYE0UKex2UEGAFGgBFgBBgBRoARYAR8gAATAh9sAk+BEWAEGAFGgBFgBBgBRoARiBYCTAiihTyPywgwAowAI8AIMAKMACPACPgAASYEPtgEngIjwAgwAowAI8AIMAKMACMQLQSYEEQLeR6XEWAEGAFGgBFgBBgBRoAR8AECTAh8sAk8BUaAEWAEGAFGgBFgBBgBRiBaCDAhiBbyPC4jwAgwAowAI8AIMAKMACPgAwSYEPhgE3gKjAAjwAgwAowAI8AIMAKMQLQQYEIQLeR5XEaAEWAEGAFGgBFgBBgBRsAHCDAh8MEm8BQYAUaAEWAEGAFGgBFgBBiBaCHAhCBayPO4jAAjwAgwAowAI8AIMAKMgA8QiCohePrpp2ny5Mk0adIk6tKliykcqPfjjz/SxIkTqXHjxp7ApjoXJ4MfOXKE/va3v4mm9913H6WnpzvphtswAowAI8AIMAKMACMQUwhAfjv77LPpiy++oIEDB5KUiQoKCjyR6zZs2EDXXnstnXnmmXTLLbeEjZV+/ujQrsy4f/9+mjBhgli/1Zzk/G+44QY677zzwp6/agdxSQgOHz5MX331FX3yySeCSKBgE84//3w6/fTTKTMzswE+VpuL3x9//HElXI855ph6JIcJgRJsXIkRYARcRKCiiqi8qpbwN/5UVddSVTVRVQ1RdQ1RTW0t1dYS1RLRvpJaChBRMBCgpCBRchJRShJRanKA0lKI0lOIMlIDlJkaEP/NhRFgBBgBVQTCIQS1tbX0888/0/vvv0/Tp08nCMu4QB4zZgxddNFF1LVrVwoE8Pb6pTAhUN2Z+vUiQgg+/fRT+sMf/mBrhpdcckndbbodDcG2bdvEbfyXX35pON7YsWNFv23btq33OxMCW9vDlRkBRiAKCBw8XEsHy2rpUFktFZcRlRyppZLyWio9UkulFUSHy2uprJLoSEUt1UDSVyxz11cr1iRKDhJlpwcoJyNAuRlEeRkBapQVoMZZAcrPDlBT/MkJUrPcADXJrv+hVh6EKzICjICvEbC6JL3xxhvptttuo6SkJHEx60RDUFVVRZAf7733Xjpw4EADPBo1aiR+wy16cnJy3e8qhMBKLtVe7LKGwMWjaAW80VBOCMHBgwfFAZwxYwah/aWXXkrt2rUT7HHXrl30+uuv01tvvUWjRo2ixx57jPLy8uqGtiIERnNUbcMaAhcPE3fFCMQxAjU1RHuKa2lvSQ3tK66lotJaKiqppQOltbT/8NEbfS+KHUJgZ3xoGlrmBallowC1ahSkNo0D1CY/SO3yA9SuSdBOV1yXEWAEfISAFSG49dZb60xjnBICWHqAWEAL8Kc//YmGDh0qLDwqKytpzpw59OijjwrtwfPPPy+sP2SJJiGQ8t4777xja7deeOGFOvOghDQZUkVLVUMwZcoUuuqqq+iuu+4S9mNaxoixampq6L333qPbb7+dXnvtNRo3bpxjQlBdXS1IBVRY8IHAgTUrTAhUd5rrMQKJg8De4lraebCGdh2sFX92H6oh/Fs0ileEINRagkGiDk2C1KFZkDr990+X5kfJAxdGgBGITQSkrfy5555LF1xwgViEE0KAC16QAFzmQgbs1q1bA0AKCwvp5ptvptzcXHrqqafqLnlVCcGLL75o6cNqNH/8m9mFMBMCG+cWG/jxxx/TN998Q4sWLRItYQ82ePBguvDCC6l///4UxJdCU1QIARjjQw89RD/99JNwUmnRooXhrHC4brrpJjruuOPq1FmhNtdsaTt37hTMdfbs2fTkk0+KuaPIg7hq1aoGTbVaDxuQcVVGgBGIcQRwy79tfw0VFtXS9v01tONADR2p9M+iokEIzFaflxmgbi2C1K1VkHq0ClLPVknC/IgLI8AI+B8BKQPdc889dPLJJzsmBMuXL6fLLrtMkALITmblgw8+INyu45K3V69e9eSwUE7FsFzxghC4sUNxryGAYwjs+mHvBTt/swJhHX+0jr8qhED1Ft6snqr5D+YNuzZoBZ599lkRMah9+/ZCZdWpUycmBG48DdwHIxDjCBTsq6Et+2qoYG8tbS2qoeKy6Nz8q8LoJ0JgNOeWeQHq1SaJercNUp+2SdStJZsbqe4t12MEIonADz/8QPfff3+9m3cnGgIju32jdRjVi6aGQDtHWKXMnz+fPvroI1q4cKGQD1GOP/54OuWUU4QGpU2bNnVRl/RmRlozokjsYUScirEQhJeCY3FRUZH4+7TTTiM4hMC+H7f70g4MJjh6ezAjWzU9UJEiBCA2n3/+uTA7gpMM1GJQWUGz8eCDD1KzZs0a7Jvq3CKx4TwGI8AIuI/AtqIa2rTn6J/Ne2pEVJ9YKn4nBHosc9ID1K99kI5tn0THdkiiri2YIMTSeeO5xicCkI9wUbpx40Z6+OGHKTs7Wyw0EQkBol0+8sgjQnNhVhDcBpfkI0eOFMFuEoYQyAOht93XArVjxw5C3NVBgwY1MOfRh/zUE4JImAxVVFTQu+++Kza5e/fuwoYMvgOSIJx00kkENVmHDh3q7T8Tgvh8+fGqEhcBRPlZv7OGNuyuoQ27aqi03N8aAKudijVCoF9P05wADeiYRAM6JdEJnZJExCMujAAjEFkEpEk2br+vueaausGdEIJYNxmSPq3A4fLLLxeagJSUozGbDx06RAsWLBB+DxkZGfTcc8+J32WJe5MheSAgUI8ePdrwlIYiBCqJyaycimHq8/bbb9Nf//pXW07FaAd/B9ibff311zRgwAB64oknqGfPnmId+P2VV16hZ555RjgyQ2MAn4KcnBzxOxOCyL6UeDRGwAsEoAVYt6OG1u2sIfx3PJVYJwT6vYBZ0cAuSTS4C5sXxdM55bX4GwHIYIj8A3moR48eYRECFafizZs3i0hG+fn5vnEqlotWMUOHPy3C5CPYDaxMEoYQSJOh0tJSuv766wUpsGMypEIIiouLhbAPXwVt2FGADCfgf/zjHyLsKHIRwLxHCuz4PdTmaR2IR4wYIVRh8BfQFm28XPw3NBowKWJC4O8XGM+OEQiFwMbdNbR6ezWt2V5D+0tjWwsQap3xRgi0a23TOEgndkuiod2ThIkRF0aAEXAfgb1799Kf//xn6ty5M/3lL3+h1NTUBoRAPypMZRAEpnHjxoYT+v777+nqq69uEHYUl6ywzZdhR1999VWCbKYXqN12KtZPUp+EVvu7qoYAcigiVuLCOWFMhrx2KpYbYZWY7Fe/+pWw1WrZsmW9vbVic9OmTaOlS5cKkyZpF6c/HFgj1FxIzw3WyhoC91863CMj4DUCIAGrCqtpVWGNSACWCCWeCYF2/xCtaHj3ZDqpJ5ODRDjXvMbIIADZB3meINC+/PLLddF+5OjSQsQuIVBJTIbokrh81Uan9Mqp2A4hUPUhgAn6kCFDEsuHQALpVdhR7UZhI5DQ4pNPPhHOLCgDBw4Uaa5PPfXUesxVtrMiBOE8VmwyFA563JYR8B4BhAJdUVBDP22rjmtNgBmSiUIItOtv1ShAI3ol08heyRy1yPtHjEeIYwTmzp1Lf/zjH4WtPHJAITuxtjjxIZDtQTYQdOb9998XeZ8g7CNU/ZgxY2j8+PEi+ay+eEUIcNkLWRJFRWZElKElS5YQQqNCoyGjDJ144okiyhCIjNZ3QK4j7n0I/P4sqGyu39fA82MEGAF1BOAIvGxLNS0viD+fAHUUjtZMREKgxQj5Dkb3TqZTeiezQ7Ldw8P1ExqB9evXC4sI5H6C6UuTJk0a4BEOIXACrl8IgZO5o03CEAKnWdysbM2cAi/b2SEEMhPfd999Z2tYTkxmCy6uzAh4gsDaHTW0dEs1rSio9qT/WOw0XghBMFBDTVKKqLImhQ5U5TnaCmgMTu2bTEO6sr+BIwC5UcIgABPtO++8U4STN8smDDBijRBAKwGfVPwN028ElcFtvl0NgfYgoC/gNXXqVIJGBURKagxQD7kJELUS/rWQd7U+rpE6UBHLQyAXFAlCoMIO9QAzIYjUkeNxGIHII1B8pJYWb6qmxZuraV9JYvgF2EE5HghBv5yV1DtrDSUFjhI9EIIlh/pSYXlrO1DU1W2TH6TT+ybTGccmU5NsDmPqCERuFLcIrFixQgRxqa6uFoFW+vXrZ7rWcAmBHfkMk1CRAZGpGDmxQhV5EQ2TpXAIQUlJicim/MYbbxD+26rAJAq5rsaNG1fPN8KqXbi/R5wQOJmwSqZibb8qh8HJPGQbqSGALRlUZVaFfQisEOLfGQFvEECSsIWbqoVGgIs5ArFOCPpkr6bjclYYLnDy3tNof2WjsLb/1D7JNO64ZOrHUYrCwpEbxz4CyPmEMJkwD0JEISsygBVHmhCooByKEOC2HsFjYN9/991307p16xwTAhAm5BuAHHvOOefQxRdfLELW5+bmijD1skBOhGw5e/ZsQRxAQvD38OHDVZbjSp2IEwK/agjsoMmEwA5aXJcRiDwC8A1YsLGatuyNr3wBXiEZ64Tg/BZfUHqw3BCedYe70oKDA1yBrm+7JDqrfzKN6fPLh9yVjrkTRiCGENi0aZMQVuFAjGy7VsWPhMBqztrf9fPHb6paCyRrmzBhgoi8BHKhDcdqNoetW7eKiJbDhg2rl6TXzpyd1GVC4AA1JgQOQOMmjIDHCFRVE83bUEULNlRTEZsF2UI7lglBbnIx/brZl6brxSXUxk1bqSqYSVWBDPGnOvDLf+Pfq8W/a34PHq1XS8Z+BIhQdPbxKeJPKnMDW2eNKyceAkwI7BECEK4bb7wxcQgBHgnkA0hPT3f96WCTIdch5Q4ZAd8iUFJeS/PWV9O8n6voSKX6NFNqiqkmkELVAfffQeqz8EfNWCYEacEKuqDF56ZAlpSUUkHBVsdAVwfSBFk4Shoy6ogF/j+YkkkDumbTSb1zqXl+FmVkZIg/mZmZjsfjhoxAvCGQyIQAJkNIOvb3v//d0mRo9+7dNG/ePHrzzTdpx44d9NJLL4kcBZEqMaMhACC33nqrks2+JASrVq2yjaNKJCCOMmQbVm7ACLiOwMHDtTRnfTXNWV9FtTb8hPMq11KjijWUXHtYzKksqQUVpfajI0lNXZ9jrHQYy4QAGI/Kn0lt0nYYwr3gQH/aVNqSkmqPUHLtEfF3Um2Z5r+P/pv2N+3/O91DJEoCMcCfrKysuv+W/yb/XRIISSbS0tKcDsntGAFfIuAGIXj88ccdrU0bGchRBwY+EOhH1WQIdZEbC07Fr732GjsVazfBqQ8BEwKnR5nbMQLxhQCIwKx1VY5i5zeqXENNypc0AASagoKMsVQVzIovsBRXE+uEoFHyQRqdP5Myk46SPFm2lLWjmQdOVEShYbVQROEosZBEouy/ROMIZSeXU7CmjOB86bTAzjgUiQCZ0GojJKnQJ4RyOj63YwTcRCDRCQGw5LCjbp4o7osRYAQSGoGSI7U0c201zV5XZR+HmiqimgrqUD6VkmuNnU8PpPSifWnH2e87DlrEOiHAFqQGK6lb5s/ULGUfVdamUGF5K9pc1j4quxOgGjpvQBWN7V0ltBFlZb/8waWY9v+NfkOGUyclEAiYaiIkiTAjE07G4zaMgBME5MVwQUEBTZw4kRo3buykm6i2saMhiOpEbQwecZMhG3PjqowAIxDHCEDowS1qRUVFvb/1/3akvJLWFB6hjTvKqaa6kqimkmprjv4NIb/+/1cSVWt/xy3tUXsi3LoivrNZgclQYcapcYy4+dLigRD4cePgcHzhial04dAUSlHMc1ZVVSVMDEAU5N9WBEL+Xl5uTHZVsElJSalHJqSGQmvSZEQm2MRJBV2uwwj4HwEmBP7fI54hIxBRBCCQa4VyFaFd30YK+UZ9yX+L2KKCyUTBFEpJTaeuHVqaDns4qTXtyBgRsWn5aSAmBN7uRn5WgC4alkLnnpDi6UAgBFoSoScWZtoJ/DuIiNMiSYPWzMnIpEn/b9o47E7H5naMACPgDgJMCNzBkXthBDxFQPU2XS/IG/1/qDqIiBCJAtMG3EjKP7i91/5/WVUyFR1OpiPVR4X5wH+Fevx33f8Hjv730T/JFND899E6v/xGdDTTbJuy6ZRevcdwiXvTTqCDKd0isXzfjcGEIDJb0rl5kC4ZnkIn9/RXrFLYN0stg5F2Qq+p0BMLp+jB50FPIqxMmySpwDuECyPACLiHABMC97DknhIQgVC36Wa341a350a/44MdiYLIKBDM9QK61f9rhXnV/zZygCwoqqFvV1bR+p3ObKitMAIZaF02gwJUn/gcTm5NO9ITUzsAzJgQWJ0cd38f0jWJLj0plXq0CrrbcRR6g2ZBTya05k6hzJ7CcbxGyHIZsUlFGyGJBps4ReGQ8JAxgYCnhGDjxo0xAQJPMnEQwMfLiUAuhXv97XqkkINq3ew23W1hPRo3b2UVtfTNyiqa97P3GgrkH8irXC80BYgxDzJwMKV7pLbSl+MwIYjOtpw3MIWuODmFMtMS87Yb7+JQJk5GxEJqJ5w6XstwsPpwr0aaCS/yJEXnpPGo8YJA586dPVuK54Tg5Zdf9mzy3DEjEG0EnNymOxHg4zmcIDILT/+pig5XREYLEu0z48fxmRBEb1caZQVo/IhUOvM4f5kRRQ8RtZH1TteqxCIcx2u1mXEtRsAbBK677jqKaULw9ddfKyNjZhahemMZyqwiVB/adtp6Rv1F63fV+evBDhc71fYYN1JmLcoHyqAibtqtBHKr37UmMXbwCWfe8dh2W1ENTVtRRRt3e2MeFI+YebUmJgReIave7/GdkujKkfFhRqS+6sjXhJ+Uqr8EtBFcGAG/IHDaaafFLiHwC4g8D0aAEfAXAiACP6xxHtXEX6uJ/dkwIfDPHv5+WIrQGHBhBBgBRiCSCHhqMhTJhfBYjAAj4H8E1u2ooanLK2n3ITYP8tNuMSHw024QdWoWpGtGp9KgLorJC/w1fZ4NI8AIxCACTAhicNN4yoxArCFQXUP05bLKiDgNxxo2fpgvEwI/7ELDOZxzQgpdf0oqJTMv8OcG8awYgThCgAlBHG0mL4UR8CMCa3fU0JSllbSvhLUCftwfzIkJgV93hqhN4yDd1vJH6nPuyf6dJM+MEWAEYh6BqBECRASYOnUqIXrKGWecQWaxgYuLi2nx4sVUWFhIMjoA6rZt25YGDRpEdsOCOelv1apVtGzZMoKDEcbr168f9erVixC+TF/WrFlD8+fPpwEDBlDfvn1j/oDwAhiBcBCYsqyK5qxjX4FwMIxEWyYEkUDZ2RgXp8yls766kzJ+cyFlX3+Ls064FSOQgAggTPjy5ctp/fr1Qn5DQSK83r17U8+ePQ1luFAwzZo1S/RlVhDK9swzz6ScnJy6Knv37iW0O3DggBivffv2NGTIEEPZFXW++uorys3NJTgQRzq6YFQIATZmxowZtHPnTsrPzzclBCAB3333nYgbj2gukjSAGCCiDYTzkSNHUqtWrZSOupP+1q1bR3PnzhUJULp06UIFBQW0f/9+caAGDhxYb1zMCyQH8ZHHjh1rm6woLYIrMQIxgMCWvTX0nyVVtOMARxCKge1iDYFPNyknWE6vrLiSArsKxQyTOnSinJvvoJS+x/l0xjwtRsAfCBw8eJCmT59Ohw4dEhNC9EAI5FJ+bNmyJY0aNUpZTgO5gLC+Z49xpnuMoScEmAPaYEzIj/h769at1LhxYzr99NMbXITjMnnt2rViXu3atYs4kBEnBBCmv/3227pNMiMEUoMAQFu3bk0jRoyo2zj8GwgF+gpFKLRoOukPBwACfklJiWBrTZo0odLS0jqhf9y4cYJtyrJixQqhzRg8eLBgn1wYgUREANGDEEWIS+wgwBoCf+7Vc4efoebzvmgwuawrb6DMCy/356R5VoxAlBFAaNlp06aJS2dcHA8fPrxOwNbKj506dRKXyioFst+UKVPEBfWpp55KzZs3t2y2aNEiglx4/PHH11mM/PDDD7Rp0yY66aST6oUQ3bdvn5hzs2bNBCGItHYAi4kYIQCIS5YsEewHmwWmhpt0M4EeWY5nzpwpGBdu27UqGExcggehHWShQ4cOITfHSX84ODgA0A5ozZqwabt27aLRo0dTmzZtxLggDV9++aWoC/KAWPVcGIFEQqD4SC39a1Elrd7OWoFY23cmBP7bsStSZtHpX91tOrHUIcMp54+3U7BZC/9NnmfECEQRAViD4OIZliRG8iEukyHHQX6EcN+ihfUztGPHDvrmm2+ETIrLYPxtVaAd2L17dz1ZEVYns2fPpmOOOUZcHssCaxjMW5VsWI3t5PeIEQKoQmCLD9MfCO9gVwsWLDAlBCAPqA+2BAFbX6R5TlFREQ0bNoy6d+8ecv1O+pOHCodFOwfJPLVqHanqUSEnTjaK2zACfkYAJABkAKSAS+whwITAX3vWPKmUnls8nmjf7pATCzZqTNk3/4XSho/y1wJ4NoxAFBGAvLd06dKQFiRImrtt2zY67rjjqH///pazhe8ABHkpD1rd4EsZFUnwtH4FkhBAZoXsiiJlTWgsoM2IVokYIcAGwZYLzra47ZegqJr86AECyLi9R58qhMAKYKP+4IA8efLkOg0BbNBQ9BoCP6h6rNbHvzMCXiHwzcoqmrGKTYS8wjcS/TIhiATK6mNMLHmCmiyYrNwg86IrKGv89cr1uSIjEM8IyAtoWHAYXShj7bIObPXHjBljCce8efNo9erVwhwcTr9wVoY/LIgBzNrhU5qXl1evH8iK0BCccsopdb6ueg2BNG+CLAu/gkaNGlnOxasKESME+gWESwh+/vlnwdYgpMOcB04a4RSj/iTDg/9BKB8CP6h6wlk7t2UEnCBwuLyWPlvIJkJOsPNbGyYE/tmRa5Nn0Khp99ueUOrgYZTzv3+lYH4T2225ASMQTwhIDQEch82i9cDhGEFiQtXRYgLzn+3btwtHYJjAwyxc66SM/x86dGg9vwCQDpCIUD4EGzZsELIsolKqaCq83KeYJASw/4K6B04e3bp1C1vFEqo/syhDxx57rNg8v6h6vDwk3DcjoEdg054a+uzHSioqZROheDgdTAj8sYvtkg7S4wuuIDq439GE4E+Qc+vdlDpgkKP23IgRiAcEIOgj8Axu741s8mH9AZ9PyJAqVipaCxL4icI0HEQCDW93cQAAIABJREFUBf6jcBSGX6n0IZUX1GZRhpo2bSqICvxoEbgGWgJcbKN9NEvMEQJtKClE/QGodnMRaAFX6U+fhwBkAA4hRqoe2Jkh0hC0CmCMPXr0EGZSVvZm0TwEPDYjYAeBBRuq6V+LK+004bo+R4AJgT826OWDf6dGi6aFPZnsCf9LGef+Lux+uANGIBYRgLOwNNeBeQ8iCUFe1Avw+H8VQgA5EQ7FMBE6+eSTRR4sbdFGsdT6BqCOUR4CaBJg3aKPTInL6Tlz5ojQpvC3hb8CTOL1QXW82pOYIgSwxYJ5DlgdGBjsssIBKtz+9KqeLVu20Pfffy82GjFn0T82tmPHjsqhrbzaaO6XEXADAU405gaK/uuDCUH09+QPydNo+LS/uzaRjLMvoOwbb3WtP+6IEYglBLSWHxCutSY++G8Et8EFLgLXwHY/3MiQ0icBxAO3/dLn1AwzfWRKbZh7+DVgPoiOKSNtZmdnew5/zBACxG0Fc4LtFtQtIAPhqFfC7U/6F0hVD+zKYMYEAiDDkcoNhnoKBwRMlAsjEIsIHKkk+mRBBa3hkKKxuH2Wc2ZCYAmRpxW6Je+lB2ePp9rSYlfHSR14IuX85T4K5kXPUdHVBXFnjIANBHCjj2iWSAYGeQyWGhC2TzjhBGHujaSzoRyPbQxlO1COPjLlypUr6ccff6RevXrVhSNFHgM4L8NhuU+fPnam46huTBACgPLTTz+JmLLYTKhswmFzbvSnV/XIpBVwMtHGqIVn+po1a4TaB/4OXBiBWENg58Fa+nh+Be06yP4CsbZ3qvNlQqCKlDf1Xtn/AOUu+daTzpPadaDcO+6n5O69POmfO2UEYhGBWbNmCQ0BBPAhQ4ZYLgGEoqqqyjT/AOQ8EAwVEySjyJTweYDvgzZ0vfRRbdWqlVIkJMtFWFTwNSGAwwXYHYCGyqd3797CHh9Ct5PiVn9S1QPfBdz8g5zIEKVQ72iTmEk1khuhUZ2smdswAuEgsHZHjSAD0BBwiV8EmBBEb29vSZpCg79+3NMJBFLTKOeuByhtmFpWVk8nw50zAlFGAJoDOBUj1Kc+Y7DR1GTUIpiqI1EuLEL0RRIM+BfAkTlUgek7ciBok6IZJbw1y4XlFXy+JgQgA3DoBQGAygRMLpziVn8Q8kFSkEACvgIorCEIZ2e4rR8RWLixmj5fxEzAj3vj9pyYELiNqFp/fVJ20t3fXUG15UfUGoRZK/um2yjj1+eH2Qs3ZwT8jQD8N3HjDqsSWGzAsVhbIFfCPAdm5xDwrezzZdQi9BEq8zGiEUFWxeW1WZFCPqxd4OwsC2sIZs82Va/INNGw0R80aFDYZMCt/qSqB8kjtPFtMU8zHwJoFNzIleDvR5BnF08IfLe6iqb/xMnG4mlPQ62FCUF0dvr1vfdQ1vKZER0885IrKeuyayM6Jg/GCEQSAem/iQg/ELwhxEszcwSDgWkPzH+0+QFCzU9GlNy5c6cgEdqwo3Be/vbbb4W2AQ7FcFA20iCgf9nPgQMH6nJbyXHNfAhgnm5FMtzC1rcaAplWWmWhWnMcmfAMpjvadNFO+9OPD1UP2KJ0HNb+DhUQfk9OThbJKXB4ioqKRIhSkBoujEAsIDB5aSWxgBgLO+XeHHm/3cNStadbg/+i46c/rVrd1XoZv/4NZd90u6t9cmeMgJ8QkPIYyAGsTBD1BwI5/h8m6PDphO+ANiS8NP3GTb/ezFsbol5GLcJ60R80EdBCIOOxPluxFhOQEZgWIdvx4MGD68EFMyaYDYEsgMSgQNaUl8/hhNdX3RdfEgJpfoObdZViRQjC6U87vpmqR1tn8+bNQhWFMUEMOA+Byg5yHb8g8PGCSlq2pdov0+F5RAgBJgQRAvq/wxyfuo1u/fpyXBlGdmDNaGmjTqXcux6K2vg8MCPgNQIQ4iGP4XJWEgMI7kgqi3Dw+hKKEEjhH1F/4IwMAR4FgjrIRb9+/UIGu5GRKREp08xMCeMjazGSnKEkTB4Crw8C988IMALqCFTXEL0/p4LgRMwl8RBgQhDZPf/HrjspY+XcyA5qMFrqoKGUe++jBKdjLowAI5DYCERNQ5DYsPPqGQH/IFBWUUvvz6mkTXuYDPhnVyI7EyYEkcP7zsD/Ub9vXojcgBYjpfQ9jnLve5yCuXm+mRNPhBFgBCKPABOCyGPOIzICvkFgTVEZzVicRIX7mQz4ZlOiMBEmBJEBfWjqJrpp6vjIDGZjlOTuPSnv/ico2LS5jVZclRFgBOIJASYE8bSbvBZGwAYCu46U0z3L11C72nw6srWZjZZcNd4QYEIQmR19a8etlLZ6YWQGszlKcqculPvAk5TUsrXNllxdFQHYs5999tn0xRdfiMgxsEP/29/+JpxHJ06cSIhz72aBE+u1114rAqzccsstbnbtuC9E5ZkwYYJYv9Wc5PxvuOEGOu+88xyPGaohHIJXr15Nr7/+Os2cOVPkB0A4eTgIjx8/vs7BV9uHH3F1AxwmBG6gyH0wAjGGwI6yI4IMbC0tEzM/OasdlW1tGmOr4Om6hQATAreQNO/nntp/0jEzXvZ+oDBGSGrfkfIefIqSWrcNoxduaoZAOIQAguvPP/9M77//Pk2fPp0glErB9aKLLqKuXbuK6Dl+F1z9RAgQevSVV16hZ555hoyC2CDCz9///nf69a9/XQ9bJgT8jDMCjEBcIAAycPeyNVRw+CgZkGVEZns6XNAkLtbIi7CHABMCe3jZrT0ybT1d9+U1dptFpX5Suw6U99DTTAoU0X/66afp8cfNM03feOONdNttt4nwlk4JAQTXTz/9lO69914RllJfILjiN9yiI7qhLH4UXP1ECKCpufXWW+nEE0+k66+/XuQlQL6Cw4cP05w5c+ipp54i5DKA9gYaDT/jqnhcQ1ZjDYEbKHIfjECMILDzSDn9denqBmRATn9kekcqLXRXbR0j0CT0NJkQeLv9b2+7mVLXLfN2EBd7F5qCh5+lpJatXOw1PruyIgQQOKVpjFNC8NVXXxGIBbQAf/rTn2jo0KEiQRZCaUJwffTRR4X24PnnnxeJsdwUXEFEXnzxRZo0aZLQSKgWaQ71zjvvqDYR9V544YU68yAvTYYQkhRYAsMnnniCmjdv6D+D8KIgCiAMd999t8hlgOJHomULZJPKTAjcQJH7YARiAIG95RV017LVtLnkcMjZjkzvRKWFjWJgRTxFtxBgQuAWkg37ub/mXer+3eveDeBRz8mdulLeI89SsAn7FzmBWN6En3vuuXTBBReILpwQAim4IjY9yAdi3usLciTdfPPNIjkWbrVlciw3BFcI9C+//DK99tpr1KtXL2Uo/E4IQKDgX3H55ZfTJZdcYrguJDJ77LHHaNGiRUJLgLwATAiUjwBXZAQYAT8icKiyiu5cuorWF5cqTW9UWmcq2c5hCJXAioNKTAi82cTT01bRFV9O8KbzCPSa3LUHNXp8IgVyciMwWnwNIYXxe+65h04++WTHhACJsC677DJxm20muKLzDz74QNyuawX3cAkBTGfuuusu+uc//0lPPvkkXXjhhRHdJC81BJKcaTUSRosDCZs8eXI9DUm4uEYURBuDsYbABlhclRGIRQQqamrojqWr6KcDxbamPzKlK5XuzLHVhivHJgJMCLzZt3e3/IGSN6z0pvMI9ZrStz/lPfY8BVKOmktwUUPghx9+oPvvv7+eIOlEQ6BvYza6Ub1wBdfvv/+err76auFwO2zYMGGS1LJlSzUANLVqampo/vz59NFHH9HChQuFyQ0KbPZPOeUUoUFp06ZNXdQlvZmRldBue0JEwsQKGoLf/e53dM01xv49rCFwgiy3YQQYAd8iADOhhfsaOqKpTHhUclcq2cWkQAWrWK7DhMD93Xu46k3q/MNb7ncchR5TBw8TjsZc1BBARKBnn32WNm7cSA8//DBlZ2eLhrFECNasWUN//vOfhZkM/BL++te/ipCp0BjAiVm1QMvwyCOPCM2FWWnbtq1wih45ciTdd9995JQQSH8OGdY11BylKdahQ4dMiQ77EKjuMtdjBBgB3yPw8Mp19P2ufY7nmRQI0EmBblS6J8txH9zQ/wgwIXB3j36VuoJ+P/UmdzuNcm9po0+n3DsfiPIsYmN42PvfdNNN4vZbe/vshBBE2mQIZAa3+HfccQdBWAaxQYQdGZ7zjDPOEOTAyAnXaHemTJlCV111lcAB9vrQBCCSDwr6X7BggfB7yMjIoOeee078LotdkyE7hABjyChD0FT88Y9/rBdlaPbs2cJZG3PkKEOx8dzxLBkBRsAEgefXbqT/FO4KG5/0pCQaUtOVSvdmht0Xd+BPBJgQuLsv7224lpK2rHO3U496K81tRNs7dKHivHzKOVBErbf8TFnFBw1Hyzj7Asq+8VaPZhI/3UIIhjAJIbpHjx51C3NCCFScijdv3iwiGeXn54flVIzb/HfffVfE5W/durVYA4RlFIQ+xc094vIj2hEIA8yIgsFgyI0zssHXN/j4449Fgrb33nuP+vfvHzFCwHkI6u8E+xDEzzuIV8II1CHw1sYCen/zNtcQyUlOpuMru1JpUYZrfXJH/kGACYF7e/FY5avUfub77nXoYU/bOvegpSeObjDCcXO+pbab1hqOnHXp1ZR56dUeziq2u0bcepjadO7cmf7yl7/UharEqiQh0K8QpjKhMhVLW3592FFE8oFtvgw7+uqrr9KIESMaCNShMhVDI7Bjxw76z3/+IwR+3MqPHTuW4AzdoUOHelNFXdycwwxq6dKlNHjwYLr00ktp9OjRdZGN9GtT1RDk5OSIiD4IcRoJkyE5T85U/MuOMSGI7XcPz54RaIDAv7btpInrNrmOTOPUFOpX1pUOH0h3vW/uMLoIMCFwB//zUxfT+VP/153OPO6lIi2dpp97KdUkJTUYKam6isZ8+jalVJQbziL75r9QxlnneTzD2OsewuXrr78uBFqE6tSH6XRKCFQSkz300EPCxl97Y2/lVIxwpYheNHPmTAE28gzg/0EgZMx9o13Yt2+fWCM0IDJRGkyk0FbfTtWHAH4GQ4YMiZgPQTinywrXcPqOZlsmBNFEn8dmBFxGYPaeIrp/hfHNnhtDNUtLo14lXajsUJob3XEfPkGACUH4GxEM1NK7a6+k4Db3yXj4s2vYQ0HnHrTMQDsga4bSEqBO3gNPUuqJJ3kxtZjtc+7cucIWHbbyiGCD7MTa4sRkSLYH2UBknPfff5+mT58ubvIhwI8ZM4bGjx9P7dq1a4CbiuCKpGcffvghnXPOOXTqqaeKhGeqBdqQf//730Jr8OCDD5pGIEKUoSVLlojQqNBoyChDSPgFPwsQGa3vgBw/lA+BGbkymruVBkZ1vfFejwlBvO8wry9hEFh7qIT+d/FKqqyp8XTNrdLTqevBrnSk5KhjGJfYR4AJQfh7+GT5S9Rm9kfhdxShHtb3OZ7WHjvIdLSi3bsoe+N6al+8n9oXH6DmZSX16gYyMqjR068QchVwIUJEGtjxIyoPTF+aNGnSAJZwCIETjFUIgVW/TjMVW/Wr8nukCIEcZ9WqVSrTqqujzUJtq6FPKzMh8OnG8LQYATsIHKiopD8t/okKDx+x08xx3XYZmdShqAuVH0523Ac39A8CTAjC24sLUxfQ2VNvD6+TCLfe1aYD/ThynOmoBQUFIv68trQ4XCzIQfuSA9S25ABltG1PjZ95NeETl23bto3uvPNOKioqMs0mDByZEBBB0wG8pk6dStCogEhJjQEwghMzfCXgl4CbffgWqBa7UYZkv0wIjiLBhED1pHE9RsDHCNy5dDUtKnKWa8DpsjpmZlHr3V2osryhDbLTPrlddBBgQuAc94xAJb2x8koK7Cxw3kmUWs4cez4dzG/WYPTcoj3UYdY3tDsjm/ZkZtPujCzak3E0lr62ZFZVUMfUZOp17gXUqVMn5VCUUVquJ8OuWLFChOFEEis42/br1890nHAJgUrEHu3gftMQgGAiydgbb7zRgGwagQaTqNtvv53GjRtnGc0I7Z0SArsHY//+/TRhwgQRjhVaoXgpTAjiZSd5HQmLgFvhRZ0A2DUrh5rt6ExVlaFDzznpm9tEDgEmBM6xfrbsOWox9zPnHUSxZWlOHi0fPIL2tfgl9nvTXYXUd/73DUKPghzszswWxEAShLLkhmaDIAYQ5PCnffv2dTHno7hMT4aurKwUYTJhHoSIQlZkAJOINCFwY+FumQyBMCHfAIR2+CtcfPHF1LNnT8rNzaXk5F80zYicBIEbfgkgDvCbwN/Dhw+3XI5TQsAagqPQMiGwPGJcgRHwLwKfFeygl9dvjuoEe2TlUqNtnammJhDVefDgzhFgQuAMu8tS5tDYr+5y1thHrQ41akIleY0p++B+yj2glsiwNCWVdmXmCC0CCMK+1u1pb1lDk0XExpcEAWEsjWzrfQSFrals2rRJCKtwIEa2XauSyIQAydpwq47IS3fffXfIKEYSx61bt9INN9wg8h3cdtttDZy09XgzIbA6gaF/Z0IQHn7cmhGIGgILiw7QXUtXR2187cDHZDeirC2dfDEXnoR9BJgQ2McsP1hGLy4bT7Rnp/3Gcdqi5I6HaHd2Lm3fvl3EtsffFRUV9VaLyDsgCLAT79ixo9AiWCW3ihe4/EQInN6Kh9qLSy65RIQNTU9vGJraCSEA4brxxhsjRghAPs47L3HD6TIhiJc3Da8joRDYW15BNy1cQfvK639sowlC3+zGlL6lYzSnwGM7RIAJgX3gXih9iprO/7f9hnHcIqlla2o08R8UzGssVnno0CHasmVLHTkASYA5iL60bNlSkASYG4EgNGrUKC5RSmRCAJMhJB1DpmMrk6Hdu3fTvHnz6M033xRn56WXXhI5CrwqoaIZORkTZk/IvIxcDfCZ0JOMcH93MieVNkwIVFDiOoyAzxCAZgAaAr+VY3PyKXVz/eyWfpsjz6chAkwI7J2Kq1K+pzFf3WuvUYLUTh16MuXd/4TpamEGgj8Q9KQWAXHqtSUjI6OOIMDMCCQhHoobhODxxx93BMUXX3whnGCjWZCkDALya6+95olTsdO1haMtMcI1XIHfqr3TdVq1Y0JghRD/zgj4DIHXN2ylj7YU+mxWv0xnQE5TStrcMEmObyfMEyMmBOqHoFVSMT29cDzR/r3qjRKsZuYlV1HWZdcorfrgwYNCi4BQlNLUqLi4uEFbJN6SjsowNcrObhj1SGnAKFZKdEIA6L0MO+p0a90mBE7nEe12TAiivQM8PiNgA4Efdu+jh35aZ6NFdKqekNOMAputneyiMzseVY8AEwL1M/HioUcpf+FU9QYJWhNaAmgLnBQQBPwpLCwUJAH25/qC6DTwQ4D2AFoEo0y3TsaOZBt5E4ycDxMnTqTGjY+aWnFhBKKBABOCaKDOYzICDhDYdaScJvy4nIorqxy0jnyTQTnNqXbzL+EMIz8DHlEVASYEakhdn/wNjZj2oFrlBK8VzG9KjV9+h4L5DTP22oXmwIEDgiDA1AgkAaZGZWVlDbqBBgHkQP7JzMy0OxTXZwQSFgEmBAm79bzwWEPgrmWraeE+//kNhMJxSHYLqt7SOtagTrj5MiGw3vJOyUX0yNzxVFt80Loy1xAIpA0bQbn3ObN5DwUhzE6kFgEkAVqEffsahktt2rRpnaMySAKcl7kwAoyAMQJMCPhkMAIxgMB7m7fR2xtjLxMqoB2a3Yoqt/CH2M/HjAmB9e5MOvAQ5S2ebl2Ra9RDIOuaGynzt5d4jgqiF0ktgnRaRvIwbUlJSREEAT4I0lk5LS3N87nxAIxALCDAhCAWdonnmNAILNt/iG5bsjKmMRiW3ZoqtrSI6TXE8+SZEITe3T8mT6UTpz0az0fA07U1eu51Sjmmr6dj6DtH5CKtFgF2+nBg1pdWrVrVkQOQhGbNmkV0njwYI+AXBJgQ+GUneB6MgAECtUR03fxltLn0cMzjMzyrLZVv5Y+tHzeSCYH5rvRM2U33/XAF1ZbF/jMYrbOX3L0XNX7xrWgNXzduUVFRnRZBRjbSTyorK6uOIECTwIUR8BMCnTt39mw6TAg8g5Y7ZgTCR+DFdZvoi23xkwn15Kx2VLa1afjAcA+uIsCEwBzO1/bdS9nLvncV70TsLPO3F1PWNTf5aulIlqXVIuC/S0pKfDVHngwjIBG47rrriAkBnwdGIAERmLOniO5bsTbuVn5yZnsqKwg/8kjcARPFBTEhMAb/f4P/oYHTn4zizsTX0Hl/f5ZSB57o60XBOVn6IuzcGT+XMb4GnSenhMBpp53GhEAJKa7ECMQRAuU1NXTN/KW0s6w8jlb1y1JGZnSg0m35cbm2WFwUE4KGu3Zs6na645vLiXSOqbG4v36Zc1L7TpT/+odEgYBfpsTzYAQYgf8iwCZDfBQYAR8i8PzajfSfwobJeHw4VcdTGpneiUoLGzluzw3dQ4AJQUMs39jzV8pcMds9kLkngUDGby6k7OtvYTQYAUbAZwjEDCH49NNP6cUXX6RJkyaJ9OVuF31KcTf7l9kI0ed9991H6enpbnbPfcUZAvP37qd7lq+Js1UZL2dUWmcq2Z6XEGv18yKZENTfnb8EPqPjvnnOz1sW03PLe+wFSh0wKKbXwJNnBOINgYgRgg0bNtC1115Lq1atUsJw5MiR9VJ5R5sQPP300/T442oJVo455ph6xIUJgdKWc6X/InD1/KW0tbRhFs54BWhUShcq2Zkbr8uLiXUxIfhlmwanbqVbvrqcqBYxvrh4gUBy1+7U+OV3veia+2QEGAGHCMQlITh8+DB99dVX9MknnxBu/lEGDhxIZ511Fp199tlklM7cSkPAhMDhCeNmthB4Y8NW+ueWQltt4qHyqOSuVLIrJx6WEpNrYELwy7a9ufN2Sl+1ICb3MZYmnXnJVZR12TWxNGWea4wgsG7dOpo9W83cLz8/n8444wxSSVCHy93ly5fTxo0bCf+NjNlIdocM2JAx8/Iaarv37t1Ls2bNogMHDlAwGKT27dvTkCFDDC1FUAeya25uLsGBOCkpKaKIR4wQhLsqVQ3Bpk2b6M4776TvvzcOE4dNe+qppxqYHVkRAqP5gyRMnjzZ0oyJNQTh7n5itF97qIRuWrgiMRarW2UwEKCTg12pdHd2Qq4/2otmQnB0B/5KH1Ofb1+M9nYkzPiNJ71LyV26J8x6eaGRQcAOIWjRogWdeuqpQrAPVZAJe/r06SIsbSAQEPUh4FdUVBCS4CUnJwtBv1u3bnXdIBEeBPzy8nIhc+JvZNFu3LgxnX766Q1IyPz582nt2rU0atQoateuXWTA0owScUIgTYfGjh1Lf/rTnwSwKAj1dcMNN4iU4kZ29iqEYM+ePXTbbbcJZnjZZZfRFVdcIZgbxsBv0Bi88MILNHjwYHrsscfqZSS0SwgQvxh94IDAr6Fr166mm8eEIOLnOiYHvH3JKlq6v2EmzZhcjINJpwWDdCJ1o9I9mQ5ac5NwEGBCQHRS6gaaMPWqcGDktjYRSB00lPIefsZmK67OCISHwOrVq2nBggWUkZEhyAAE9FAF8t60adMIYWhRFwK71AZAvsMF9Pbt24X1CQT9Ro2OBstYtGgRrVixgo4//njq2/dopu4ffviBcHF90kkn1QshChkYYyBTNvqPtHYAc4s4Idi1axdNmDBBsCWt4C+JwimnnCKE+ueee66Bzb7eNl+/gR988AH97W9/o0cffZTOOeecOrIh60G98/nnn9Ptt99Od9xxhyAMstglBDgYN954oyAfTz75JF144YWiq1C+Epdccgk7FYf3HMdt68mFu+i5tRvjdn2qC8tKTqaBlV2ptChDtQnXcwEBJgREbxf+iVLXLnEBTe7CDgI5t95D6aefZacJ12UEHCOwY8cO+uabbwhC/vDhw5WC1OzevZu+/vprYSIEAgGtgrbATH3q1KkEjQCsUPr06SN+hnYAbUePHk1t2rQR/ya1F5BncTkty3fffUeFhYWi/+bNmzteXzgNI04IoHYBIYA6xIgQnHnmmXTLLbeQkc1+KEIAVQz6Q0KR559/nmAXZlSwYdBMgOU98MADgiGi2CEEVVVVQivw7LPPCjsw2IRhzE6dOjEhCOc0Jmjb0qpqumLuEjrI8c7FCWiUkkLHlnelw/s5GlekHolEJwT31r5PPWe8Gim4eRwNAsFGjSn/vX9RIC2NcWEEPEUAciKEdNzGw7QHhEClwGdg7ty5lJ2dbepvgNt9CPRS0MdYIAllZWUEuTYn56iPnCQE3bt3p2HDhol/Q7tvv/1WyJCqc1KZt906viUE+oVYmQypmuXIegUFBfWiGKkSAq2WAQ7K5557Lt18883Uv39/evDBB+uZIck1qM7N7uZx/fhA4KX1m+nzgh3xsRiXVtE0LY2OKe1CZQdZSHAJ0pDdJDIhGJO6lq6ael0kYOYxTBDI/O3FlHXNTYwPI+ApAjDfgRlPVlYWwWwdAr4bRWtSpL35B0mAhgCWL61atapHCGQ92fbQoUP1zI3cmJfdPiJOCMyEY2lqAz+C8847r8E6rAhBJDQEcB5599136ZFHHiGwO2gx4DsgzZBgE3bPPfdQhw4d6s2fCYHdY5k49dcdKqEbE9SR2GqXW6anU7dDXehIcapVVf49TAQSmRC8s/UmSvk5MZ35wzw2rjZv/NztlHzMb1ztkztjBCQCxcXF9OWXXxLMe7Q2/W4gBFN4mBTBuVjrEAwnYfgrhPIhgOwL03P4GOBiOZrFt4TArskQQLTjQ/DnP/+Zrrnml5BnoTQEMBECq0RiNGz6gAED6IknnqCePXuKvcPvr7zyCj3zzDPC0xwaA/gUSBURE4JoHnF/j40EZEhExsUYgbYZmdSxqAuVH05miDxEIFEJwYPVb1PX7//hIbLctRUCaYPSKeOUQxRsNYCSjnnDqjr/zgg4QgAyHEKGwuEX2gG3EsRCvoMmAGZICGKjDRdqFmWoadOmoh4IBMyKoCU/8HR7AAAgAElEQVRA6FOjkPiOFuuwUcQJQWVlJT300ENUVFREDz/8cJ3KBizqqquuEk7BAMoJIdBGGYID76WXXip8FWSUoY8//ljY/R977LHC5h+bJ0soQqB1IB4xYoSYN2y9tAWkAFqMe++9VxAEJDGDSREKEwKHpzPOm83aU0QPrFgb56sMf3kdMrOo7Z4uVHEksjGZw5957PSQiIRgXOpKunTqH2Jnk+JspknNqij791kUzJhXt7KkYz+jQFN2MI6zrY76crTaATj99u7d25U5QbabMWOGiD4EMySjiEVGeQiGDh1KqampIgLR4sWLhXMxLpjhYztnzhwRFRNyK5yX4WcgL5ddmXSITiJOCDAXCPsQwCdOnFgX7snKht/KZEiuUSUPAcKF9ujRox4sVuODAS5dulSERjWzO4N/ARjoF198IRyjWUPg9fGN7f5vWLCcNpSUxvYiIjT7LpnZ1HxXZ6qqYFLgBeSJSAje23Q9JW1a4wWc3GcoBJJqKefSPEpuNZuotqpezUCT0yjpuMmMHyPgKgJw5IWgjRt4aAfcELBBMkAGoBlAvzAVshMdCPkMYMKEtrgEx2U5tAX4d1xkI88BnJkR+MZNf4dQwEaMENjJ9CsnrA3TqUoI0NaLTMXhnE7WEISDXny2/fe2nfTCuk3xuTiPVtU9K5caF3ammuqjuUu4uIdAohGCR6reoI4/vOMegNyTEgIZZ+ZSev9NRNVbTesHe02iYOvxSv1xJUbACgGY48DUG+FGkecKgnu4BY7CCBNaWloqLogRVrRJkya2upVJyGB1Ar/TlStXiovyXr161YUjlWZO2lCmtgaxWdnXhGDMmDHCtAcJIOwQApsYiOpWGgInfXIbRsAIgZraWrpkzmLaW17BANlEoFd2HuVs6Uy1Nttx9dAIJBIhOCd1Kf3P1Fv4SEQQgdR+qZQ5rpwCgaWWowayj6WkE74nSsqyrMsVGAErBBC9Z8qUKSKjsBS+rdqE+n39+vU0b948YRoOXwBEELJr+2+UhAzaBkS/1M5RhiNFhCLIw16XiBGCcBfiJ0IgcymAIdopnJjMDlrxW/eDzdvozY0F8btAj1fWJ7sxZWzp6PEoidV9IhGC93++moJbf06sDY7SaoO5FZR9WWNKyp5lawbBLg9QsONfbLXhyoyAEQIwu5k5c6YQ2seNGyds/Z2WVatWictjmIfDjxS+ADDtsVsgO27btq1ekjOYpSNakTaJmSQE8CWAWZHXhQnBfxG2oyFgQuD1sYzf/kuqquji2YuprLo6fhcZgZUdm51PqVvqh/eNwLBxO0SiEIInKiZR21kfxu0++mlh2RfnUUqHRUQ1xfanldqCkk6YSYGM+sE77HfELRIdAZjmQJBv3bq1iPPvtCDwzYIFCwQZQA6BE044gYLBoO3upJAPP4GRI0fWtU9YDYETm3o/aghg1wXnYaviZL1WffLvsYnAPzZupQ83F8bm5H026/45TSh5c3ufzSo2p5MIhOC3qQvpvKm3xuYGxdCsM8bkUPqQ7UTV4Wlhgu1upGD3p2Jo5TxVPyKAzMTbt2+vyyDsZI4yfCj8U0EGBg0a5KQbEV4UmoADBw6IG3+t34GZDwEiEbkZGSnUxKOiIXBbQEY40T/+8Y/11tmnTx8lJw/4JyAMKtRKCBOKCEEAP1SRGgImBI6eiYRtdKCikn4/exFV1bIFvFuH4IScZhTY3Nat7hK2n3gnBKmBanpr9ZUU2L4lYffY64WndE+izHMCFEz60bWhkgb9SIGc41zrjztKLASQsBaRexDmHuE7kVA2VEHkoMmTJ1NZWVm9+lLLoIKeNlOxvj6SkM2aNUuEGEWoUW2R+QxAFqA9QIFPAfImgDy4lTch7gkBtAd/+IOzeNLYvEmTJokDw4RA5bhzHacIvL5hC320ZbvT5tzOBIGBOc2JNrdhfMJAIN4JwdNHXqBWc/4vDIS4qRkCgYwqyr68MSU3+sF1kILt/kDB7k+73i93mBgIQMCHQzGIgYpDsREhQDhQaBmQG0ClmBECSU7g3GwWRhTjI2sxfAlQEiIPgdsaApVNsqrjxIeANQRWqPLvEoGDlZV00SzWDnh1IobktKDqza296j7u+41nQnBx6lw6a+qdcb+H0Vhg1gWNKLXHT0TVasKS7TkmZZPQEmR2td2UGzACjIA9BKJqMvTOO/bjQN96661Kdvv2YLAXdpSdiu2iy/XZd8D7M3Bidkuq2tLK+4HicIR4JQS5wSM0acWVFNjFmjk3j2368CxKH1FEgZpVbnZr2BeiDSHqEBdGgBHwFgEmBP/F14mGgMOOens446X3w1XVdOHsRXSEIwt5vqXDsltTxZYWno8TbwPEKyF47vAz1HzeF/G2XVFbT3JboqzfpVMwdW7k5pDakpIH/0iU2jJyY/JIjEACIhAVQuBHnO0QAj/On+fkXwQ+2FxIb240z8zp35nH5syGZ7Wh8q3NY3PyUZp1PBKC8Skz6bSv7okSovE1bCClRuQTSG4+k6g28iGTOS9BfJ0nXo0/EWBC4M994VnFEQL/M2sh7a+ojKMV+X8pJ2e1o7KtTf0/UZ/MMN4IQfOkUnpu8Xiifbt9gnDsTiPz7EaU1m89UdW2qC0CPgTwJaCk7KjNgQdmBOIdASYE8b7DvL6oIvDvwp30wtpNUZ1Dog5+cmY7KitgUqCy//FGCCYWP0FNfpyssnSuY4JA2gkZlHFqKQVomS8wQrQhRB3iwggwAt4gwITAG1y5V0ZAIHDt/GW0ufRwAzTyK45Ql+IDhL/LkpJpW2YObczOY9RcRmBERgc6vC3f5V7jr7t4IgTXJs+gUdPuj79NitCKgvlVlHNpHgUzZkVoRLVhkI9AaAm4MAKMgCcIMCHwBFbulBEgmrWniB5YsbYBFO0OF9OwPQ2zFW/OyqN5TTlKjttnZ2R6RyotbOx2t3HVX7wQgnbJB+jx+eOJDu6Pq/2J1GLgJ5DSdgFRTUmkhrQ1TlLvtynQ8kJbbbgyI8AIqCHAhEANJ67FCNhG4M6lq2lR0YEG7c4q3EDZVcY+BbOatRHaAi7uIjAqrTOVbGcNjBmq8UIIXj74d2q0aJq7hycBessYm0fpxxcQVW/w9WoDTcdR0rEcNcrXm8STi1kEPCUEhYWF9Oyzz0YdHGR748II6BGQ2QAjiUxGRgZ17NjRdMgN2Y3oxyYcXs+LPRmV2oVKduR60XXM9xkPhOAPydNo+LS/x/xeRHIBKX3SKOvMKgoEF0Zy2LDGSjr+Owo0GhZWH9yYEWAEGiKQEISAN54R8AsCWVlZ1L59e9PpbM3KpTlNOeOuV/s1KqUrlexkDYwe31gnBN2S99KDs6+g2lJ/mrp4dZ6d9hvMqqTsK5pQUs73TruIWrtg22sp2OOFqI3PAzMC8YqAp4SgtLSUSkr4BR2vh4fXZYxAWVU13bL4J6qprW1QIaW2hs4s2mkK3eL8FrQuh+3dvTpbASIamdSNSnZz+EItxrFOCF7Zfz/lLpnh1bGJq36zLsqn1M7LiKr3xua6kvMoefBionTzi5XYXBjPmhGILgKeEoLoLo1HZwSig8CnBTto0vrNpoMfu38P9Tq0r8HvxSmp9GWrTlQTgNjKxSsEUoNBGlbblUr2Znk1RMz1G8uE4JakKTT468djDvNITzhjVC6lD9tNVL060kO7Pl6wy0MU7Hib6/1yh4xAIiPAhCCRd5/X7gkC1y9YRhtLGoYa1Q7W5+Be6nZoP6XVHM36WZiZTUsbNSeQAi7eI5CZnESDqrpR6b4M7weLgRFilRD0SdlBd383nmrLj8QAytGZYkrnFMr8TZCCyfOiMwEPRg1k96GkwUs86Jm7ZAQSFwEmBIm797xyDxBYuv8g3b5klXLPuZUVdCQpiSqCScptuKI7COSlpFD/8q5Uuj/dnQ5juJdYJQSv772HspbPjGHkvZt6IK2asq9oSsmNvyOiGu8GilLPHII0SsDzsHGLQNQIweHDh2nq1KmUlJREZ5xxBqWlpRmCXFxcTIsXLyZELCovLxd1ULdt27Y0aNAgSk8P72O+YsUKWrRoEQ0dOpS6d+9uOIdVq1bRsmXL6MiRI2K8fv36Ua9evSgYDDaov2bNGpo/fz4NGDCA+vbtG7cHhxdmjMATq3+mr3fsYXhiBIEmqanU+3BXKjto/P6JkWWEPc1YJAS3Bv9Fx09/Ouy1x2MHWefnU2qvtURV2+JxeWJNHII0breWFxYlBKJCCCBYz5gxg3bu3En5+fmmhAAk4LvvvqOKigoKBAJ1pAHEoLa2VgjnI0eOpFatnCVzWr9+Pc2bN4+qqqpo2LBhhoRg3bp1NHfuXMrMzKQuXbpQQUEB7d+/n3r37k0DBw6st22YF0hOTU0NjR07NmyyEqUzwcM6RKCsupp+88OPVG3gTOywS24WAQRapKVTj+IuVFacuOZasUYITkjdRn/++nKi6qMmd1yOIpA+NIfSRx2kQM2yhIAk6cSVFMg0vshLCAB4kYyAiwhEnBBAmP7222/p0KFDYhlmhEBqEA4ePEitW7emESNG1AnY+DcQCvQVilCY4QSBHVqHlStXCuEdxYgQVFZWCgEfkZJOO+00atKkCSFykhT6x40bRwgjKQu0Deh38ODB1LNnTxe3ibuKBQQmF+6i59ZujIWp8hx1CLTJyKBO+7tQeWlKQmITa4TgH7vuoIyV8WMTH+6hS2oVoOwLMymYNivcrmKqfbDb4xRsf3NMzZknywj4FYGIEQLc8i9ZsoTWrl1L1dXVwtwGwriZQL9x40aaOXMmIZETbttzcurHDt+3bx9NmzaNILSDLHTo0EEJY2gl5syZQyAV0DqgQNtgRAhQZ8qUKUI7oDVrwrhIajV69Gj6f/bOAzyO6mr/7+yuVmXViyXbkpvce8Hdxg1jbBMgJATy0YJD4gQIBAiEJARCCKEGQssHARIIkOT/JSE0d3DDXrng3rtky0VustXr7v85Y1ZIssq22Z2Zfe/z6AGse88953fHybxz7zm3c+fOqg0RDQsWLFD7iniIiorMFwuvFsGknR7YuANbz10QumzGI9AlNg45Z3qipjLy8jmMJAh+qfwHgz9nHXr1b5jFjYTb0mDLWgO4yo33ly5Aj5XUqbAOWxSgFQ4nARIQAiETBHKuXs7iy0u4vLx36NAB69ata1UQiHiQ/hkZGeoLdvPmOZ5z9uzZVo/7NB8j+Qjz5s1DZWWl+uI+bNgw7Nq1C63ZkCNLspshNx039kEEgQiLKVOmICcnR51G4hOx44s44SNoHgJHKipx+5rN5gkoQiPpERePzKJc1NVcnB9kZiRGEQTj7Idw98I5Zl4Kr2OLuyoV0UPygboDXo8xY0epNiRVh9hIgAQCIxAyQSAv+HJMSJJt5Wu/nM1fvXq1X0d+JGR5qZev92KztfP/LQmCVatWoWfPnmo+gOdIUGuCwCMgPDsEdvuFM8bNdwg8uxUiXkQkSKI0W2QReO9QId49dCSygjZptL0cCUg71gP1dZEjCowiCN45/gCid31p0ifPu7Dswx2Im1EFBZHNwUPL0vMJWLryTgLvnh72IoHWCYRMEDR3IVBBsH//flVQyEu6HOdJSfH9dtf2dhk8v5d8hrZyCCTxWXYTpk+fru58sEUegblrtyC/vO27ByKPinEj7hufhMTDPRAp+eFGEASPuP+J/steN+5DFaDnluR6JNyaCkuclBFl8xBQkifAOoK3VPOJIIFACRhSEEgy8ZIlS9QE3169emHChAl+cWhPEIjR1qoMDRkyRD1y5DlW1L17d7/98Mt5DtINgT0lZbj7y2268YeOBIfAgPhkxBV0D44xnVvRuyCYYt+HuQt/qHOK2rkXf0s6orpuBOouvuFcu1mNY9k6ag2UhBHGcZiekoAOCRhOEEii72effaYeFZKqP/Ll3t+7CLwRBLJmze8hEDHQv39/NTlajg+JLzNmzEBycjKklKlUGpJdBUks7tOnj3pMiseIdPj0B8mltw4cxv8VHA2SNZrRE4HBCSmIzu+mJ5c08UXvguBvhT+FfW9klNJsvMCxM1IRM+oYULdLk3U3i1FLj0dh6f6wWcJhHCQQFgKGEgQnT55U7yWQnQE5IjRt2rSLqg/5QtFbQdCazQMHDqjHluQCMtktKCgowIoVK9RjTJKjIP6eOnUK3bp1U+9LYDMnge+v2YzCikpzBseoMDQhDVH5XUxNQs+C4HHXe+i1/C1T828eXFS/WDiuckOx5EVU3P4GqySOgnXkan+HcxwJkEAoqww1p+1rDsGhQ4fUcqFSvjQ9PV0VA5LsG0gLRBB4xsougackqRxjEgHgKUfqSVqW5GTpIyVW2cxFgMeFzLWerUUzIiEdlvwLFcXM2PQqCGZE78JtC+4wI/IWY1Ji6pHw/XRYE5dGTMzBCtQ6aj2UhKHBMkc7JBBxBAyxQ7BhwwZs375dvS9AynxeeumlQanzH4ggaH4JmexaSNUjuV9BLiyT+xOkyU3Iu3fvVishSb4Dm7kIvH3wCP6RX2iuoBhNiwRGJnQA8i/cO2K2pldB8F7+XbAd3GE23C3G47ghHfbeO4FaHj/0Z8EtPZ+EpevP/BnKMSRAAnrfIZCLy+SuAnmhlvsLBgwYoJ7Hl5fuYDR/BYHnEjLJXZAv/5Ir4ClRKkKg8SVmnvsXvC2NGoy4aCN0BH68bgsOlrG6UOiIh3em0QmZcOV3Cq8TGsyuR0Hw+7q30WPlOxpEqy+TMZNSEDvxDFAfeTkSwVwJJXUarMMWBtMkbZFARBHQ9Q6BiAFJ6BUBMHLkSPTr1y+oi+OvIJCXfBEpUt1IcgWkcYcgqEtjCGO8jMwQyxR0J8fGZ6GuoGPQ7YbToN4EwTeit+LGBfeEE4nmc9u62eG4zg6L7QvN54qUCaxjd0GJ6xkp4TJOEggqAd0KguPHj+Pzzz9XK/mMGjUq6GJAKPojCDyXkElFIalw5KkeJH62lkMgOwr+3pUQ1NWmsaAS+ODIcby+Lz+oNmnMGATGx3dETUGWMZz1wku9CYL3D8yFtWCvF54br4ticyP+++mwpTsBF3cXg7mClj4vw5L9o2CapC0SiBgCuhUE8nJdWOjd2ezGx3E8ycpydGf27NltViHyRxBIlaMjR440JA43flLEX/m9zWZDjx49cOLECcgtyFKiVEQNm7kI/GLzTmw8e95cQTEarwlMiO+M6gJzXESoJ0HwTM0b6LLq716vg5E6Oq7NgH3gfqD2oJHcNoyvSsbVsA7+t2H8paMkoCcCuhQEnuM38mXdmxYqQeC5hEwSm1srI5qfn4/169erR4hEGPAeAm9W0Hh9Kuvrcc2KdcZznB4HlcBERzaqDmcE1WY4jOlFEHzbvhHfXnh/OBBoOmf0mCTETiuH4lqv6TwRb9zqgG3cHsCeGfEoCIAEfCUQNkHgq6PsTwJ6IrD61Fn8dtsePblEX8JE4NK4Lqg8kham2YMzrR4EgUVx470934el8FBwgtKBFWumBfE3JsASvVwH3kSGC9YBb0PJujEygmWUJBBEAhQEQYRJU5FD4OU9B/Hp0aLICZiRtklgUmwXVBQaVxToQRD8ofp/0Xn1/5nmSUuYkwFb5y+BurOmickIgVg63QZLvz8bwVX6SAK6IkBBoKvloDNGIcDbiY2yUqHzc3JsN5QXpoRuwiDOFG5B8F37Wly98KEgRhQ+U3FXpiN6eCFQuyt8TkTwzIqjL6xjtkUwAYZOAv4RoCDwjxtHRTCBY5VVuC1vUwQTYOitEZgS0x1lR5MNByicgiDOUoO3tt8O5cQRw3Fr7LB9SALiZtVBgdPQcZjBeeuYLVAc/c0QCmMggZARoCAIGWpOZBYCC46dxB93HzBLOIwjyASm2HNRdjwxyFa1NRdOQfBi5UvIzPuvtgFqaF2JdyNhTjqsjs80nIWmfSFg6fMKLNlzfRnCviQQ8QQoCCL+ESAAXwk8s3M/Pj9xytdh7B9BBKZE5aLshHFEQbgEwa1RqzFz0cOGfTLib85EVPdtQO1Rw8ZgRsclqViSi9lIgAS8J0BB4D0r9iQBlcDNzo04WVVNGiTQJoEptl4oK4o3BKVwCIJUSyX+tGUOcOqEIRg1djJ2ejpixp4CajcbzvdIcFiJ7Q7rOHNebBcJ68cYw0OAgiA83DmrQQkwf8CgCxcGt20WBRPRC2WnHGGY3bcpwyEIXil/HulrP/HN0TD3jurtgOObFiiWlWH2hNO3R8A6dheUuJ7tdePvSYAEviJAQcBHgQR8ILDk+Ck8t2u/DyPYNZIJxFqtGF3fE+Vn4nSNIdSC4PaoFbhs0W90zaSxc0qUCwk/yIQ1ZSXgqjKM35HsqJQelRKkbCRAAt4RoCDwjhN7kYBK4KU9BzGP9w/wafCBQGKUDcOre6G8OMaHUaHtGkpB0Mlague/nAMUnwltkH7O5rg+E/a+e4Gag35a4LBwEFA63gxr/7+EY2rOSQKGJEBBYMhlo9PhIvDjdVtxsKw8XNNzXoMSSLXbMagyFxXn9CkKQikI/rfkaaR8uVD3Kxk9MQ2xk0ug1K3Tva908GICSlxvWMfuIBoSIAEvCVAQeAmK3Uigsr4e16zgywGfBP8IdIiORt+ynqgssftnQMNRoRIEP7Z9hkmLn9AwksBN23Ki4bg+DpaopYEbo4WwErBNPg9Y9X1cL6yAODkJNCJAQcDHgQS8JLC5+Dx+vmmnl73ZjQQuJtApJha553JRVR6lKzyhEAQ9bGfxZN4cuEvP6yr2BmcUqHkCtsy1QF2xPn2kVz4RsI5YDiV5vE9j2JkEIpUABUGkrjzj9pnAvw4fw5v7C3wexwEk0JhAl9g4dDmTi+pKm27AhEIQvH7ud0ja+LluYm7siOObmbAPLgBqdunSPzrlHwFL7xdgybnLv8EcRQIRRoCCIMIWnOH6T+D3O/ZiRZExEiH9j5IjQ0Gge1w8Op7MRW21JRTTtTuH1oLgHutCjF3ydLt+hLpD9KgUxE6vhuJaHeqpOV8ICCgdb4G1/1shmIlTkIDxCVAQGH8NGUGICHx/zWYUVlSGaDZOY3YCPR0JSD/eA/W14RcFWgqCflFF+M3KOXBXVuhmSa1pVjhuSYU1ZrFufKIjwSegxA+CdfTG4BumRRIwIQEKAhMuKkMKPoGKunp8cyUTioNPNrIt9olPRNLhHnC7lbCC0FIQvHnmN4jfsiKs8TWePOF7HWHruhmoOaYbn+iIdgRsU6sAxardBLRMAiYhQEFgkoVkGNoS2H6uFPdv3K7tJLQekQT6xyfDUdA9rLFrJQjut36KkUv+ENbYPJPHzspEzMgTQM1mXfhDJ0JDwDoyD0riJaGZjLOQgIEJUBAYePHoeugIfHq0CC/v4cVEoSMeWTMNik9BTEG3sAWthSAYaj+Ghz7/HlBbG7a4ZGL7oETEXQko0M8uRViBRNjklr5/gqXzDyIsaoZLAr4ToCDwnRlHRCCBV/YewieFJyIwcoYcKgJDE1IRld81VNM1mUcLQfCXUw8jblv4knWVWDcSbs+CNXEZ4KoOC1dOGn4Cluwfw9LnpfA7Qg9IQOcEKAh0vkB0Tx8EHty0A1uKS/ThDL0wLYHhCemw5ueEPL5gC4KHlP9i6OfhewmLv7ETonrtAqq5qxfyh0lnEyopk2Ad/pnOvKI7JKA/AhQE+lsTeqRDAjes+hLFNeE9+qBDLHRJAwKXJGRAyc/WwHLrJoMpCEbbC3Dvwu+F1H/PZDHTOiB2fDFQywIAYVkAPU5qz4BtIhPI9bg09ElfBCgI9LUe9EaHBEpq63DdF+t16BldMiuBUQmZcOd3Cll4wRQEb5/4OWJ2hvaF3NbTAce3YmCx8EtwyB4aA02kCgJ7hoE8pqskEHoCFAShZ84ZDUZg1/lS/HQDKwwZbNkM7+6YhCzU53cMSRzBEgQP418YuPRPIfFZncTiRsLczrClrwbqzoVuXs5kKAJyZEiODrGRAAm0ToCCgE8HCbRD4LMTp/Dszv3kRAIhJzAuviNqC7I0nzcYgmCi/QDuXHi75r56JnBc1wn2AQeB6l0hm5MTGZOAJBVLcjEbCZAABQGfARLwm8C7h47gvUOFfo/nQBIIhMCE+M6oLugQiIl2xwZDEPzt6H2w79nU7lyBdogen4HYqRVQ6lYFaorjI4QAKw1FyEIzzIAIcIcgIHwcHAkEntm5H5+fOBUJoTJGnRKY6MhG1WHtzkAHKggec/0dfZa/oSk9W6dYOL6bCIt9oabz0Lj5CLDSkPnWlBEFnwAFQfCZ0qLJCNy3YTt2nC81WVQMx2gELnXkoPJwuiZuByIILrPvxu0LtT2OkXB7NmydvwRqjmsSP42anAArDZl8gRleMAhQEASDIm2YmsCNqzfgdHWNqWNkcMYgMCmuCyqOpAXd2UAEwbuH70bU/m1B90kMxl3VGdHDC4HqzZrYp9HIIWCbfB6wxkVOwIyUBHwkQEHgIzB2jywC9W43Zi1bE1lBM1pdE5gc0w3lR1OC6qO/guCJ+r8hd8Vfg+qLGIsekYbYK+qhuJYF3TYNRiYB2/j9QEx4bgKPTOKM2mgEKAiMtmL0N6QEiqqqcYtzY0jn5GQk0B6BKTHdUXY0ub1uXv/eH0Ewy74Dtyy8y+s5vOloSY5C/PcyYI1bDLh5EaA3zNjHOwLWkXlQEi/xrjN7kUAEEqAgiMBFZ8jeE5DcAckhYCMBvRGYEt0DZceSguKWP4Lg/UM/hvXQ7qDML0bib81BVPdtQPWhoNmkIRLwELAO+RhK+kwCIQESaIUABQEfDRJog8DKk2fwxPa9ZEQCuiQwJaonyk4kBOybr4Lgqdq30O2L9wKeVwzEXtEJMWNOA9Vrg2KPRkigJQKW/m/B0vEWwiEBEqAg4DNAAr4T+PDIcfzvvnzfB3IECYSIwBRbT5QVBSYKfBEE37RvxvUL7w04uqj+yYi72gYLlgRsiwZIoD0Clp5PwdL1/va68fckELEEuGs2lZMAACAASURBVEMQsUvPwL0h8NcDh/HPgqPedGUfEggLAaui4FKlF8pOOfye3xdB8Pd9t8Ny5IDfcyl2IOGH2bCmrATqzvtthwNJwBcCIgZEFLCRAAm0TICCgE8GCbRB4IXdB7Dw2EkyIgFdE4ixWjHG1RPlp/0rq+itIHiu5nVkr/qn3ywc3+0Ce9+9QNUuv21wIAn4Q0DpeAus/d/yZyjHkEBEEKAgiIhlZpD+EvjN1j3IO33W3+EcRwIhIxBvs+GS2p4oPxvr85zeCILr7evxzYUP+mxbBsRM6YjYS0uAmlV+jecgEgiUgCQUS2IxGwmQQMsEKAj4ZJBAGwR4SzEfDyMRSLFHYXBVT1QUx/jkdnuCwK7U451d34dyrMAnu7buCXBc54DFusCncexMAsEmoCSNgfWSL4JtlvZIwDQEKAhMs5QMRAsCP1i7GYfLK7UwTZskoAmBjOho9CvLRWVJtNf22xMEL1S+go55//HannRMmNsFtqy1QM0Jn8axMwloQUBx9Id1zBYtTNMmCZiCAAWBKZaRQWhF4IZVX6K4hhckacWXdrUh0DEmBj3P90RVWZRXE7QlCG6y5+HKhb/0yo50ivtWF0QPLgCqNns9hh1JQHMC0dmwTeAdF5pz5gSGJUBBYNilo+OhIDB72RrUud2hmIpzkEBQCeTExqHr2VxUV9jatduaIEiyVOG1rd+HcvJYuzaix2QidnoNlLql7fZlBxIIOQFbImyTzoR8Wk5IAkYhEDZB8MILL2DevHl4/fXXkZubexGvAwcOYO7cubjjjjtw7bXXwvPfs2fPxr33Bl4Du/mE7fnjy4JWVVXh0UcfVYc89thjiImJ8cv/Dz74AH/6059aZdTYJ/F//fr1ePXVV5GSkuKLu+zbCoE6lxuzl68hHxIwLIFucQ50OpWL2iprmzG0JgheKv8jOqz9qM2x1sxYxN+UBkv0AsBdZ1hWdNz8BGzTuNtr/lVmhP4SMKUgqKiowKJFi/Dvf/9bfUmWNnLkSHz729/GjBkzEBd3cWk+CgJ/HyHzjiuprcM9Cz9ETGwCzivROK9EoQ4W8wbMyExJoKcjARnHe6CutvVntyVBMCfqC1y+6JE2mcR/vxuiumwGqngUw5QPj8mCUncIbIkmi4rhkEBwCJhOEBQWFqpf5xcsaLmqxcyZM9Wv9tnZ2U0IticIiouLceedd2L58uWtkn/ggQfU3QvuEATn4Qy7leLDwKPdmroRFQu33QGXPQ6uKAfq7XGoi4pDnS0WtVFxqLHFovqrnypbLKqsMaiQH0sMKmwxKLNEo8wSg1LFjlJLDM4rdlVsnIMdLkUJe8h0wJwE+jgSkVzYAy5Xy89Yc0HQwVqOlzbOAc60fAdH7JVdEDPyBFC11pzAGJUpCag5BNFN/7/flIEyKBLwg0BIBIE3L9Me31955ZUmR4R8OTJ0/vx5PPjgg1i2bBluvvlm3HLLLcjJyYGiKCgqKsJbb72Fd955B1OmTMEzzzyDpKSkBmThFASyi3H11Vf7tHyTJ09ucjyIR4Z8wudd55N7gN/1865vMHo1iI0LgqNehMZXP7W2WNREfSU2rLEQsVFpjVF/RGyUNxEb0Si1RKOEYiMYq2IaG/3jk+Eo6N5iPM0FwaulzyJt/fyL+tqHZiButgLFtcg0XBhI5BCQKkNSbYiNBEjgYgKmEgTz58/H7bffjl/96ldq/oHN1jSZzuVy4f3338fPf/5zvPnmm5g1a5bPgkCOHrWXw+DrDgEFgU7/ah7dAjw9TKfO+ehWVBzcsqvx1e5GY7Ehuxq1qtiIQ7U1pkFsVFhjUWGNVgVHmdWzs9FMbCh2uMCdDR9XI2zdB8anILag2a4XgMaCYK5tGaYs/m0THy0JUYif0xHWxGVAXUnY/OfEJBAIAbmHQO4jYCMBEgiTIGgJfHtf5H1NKq6trcUTTzyB7du3q1/OMzMzW1xv2Sm4++67MXToUHU3wWq9kGzXnj+eXQ4tBEEwHkzuEASDYjMbBeuAP/D/PNola4+DO6oNsSFCI+rC8amvj1F5xEbsV2LjgtAoVXM17CiRY1QUG+2i96fDkIRU2PO7NhnqEQRdbOfwzNo5wPniht/H39IdUT13AZW7/JmOY0hANwSswz+DkjJJN/7QERLQE4GQ7BCEQhC09FW+pXlb66cXQXDmzBn861//wtKlS7F582aUlZWp+Q7Dhw/H9ddfj/Hjx8Nut6vJ0s2PGTU/RqSnB82QvhxcDfxxoiFdN43TIjZkV0MVHHKMyoG6qAv5GuoxKlucepTKIzSq1F2NC3kb5XKUSnI2rI3FxgXBIT+RvLMxPCEd1vychsfEIwheO/8kkjcsVv88dnoOYsYXA9W83dU0f58iPBAKggh/ABh+mwQoCGJidLNDsGbNGkhisuyOtNakUpIkTR88eJCCQOu/3PtXAC9N0XoW2g8XAY/Y+CpBXPI15CiVHJ+q/UpoNCSIy+5Gi2IjBqUW2dGIacjZkGpURhAblyRkQMm/kGApguAu62JMWPIkovqkIe7aaFgwL1wrw3lJQBMCFASaYKVRkxAIiyCor69Xk3r/+te/4h//+AdGjBhxEc5IOzIkCdH33XcfCgoK1ByHUaNGITExUU2Irqurg1RPevfdd9WfX/ziF7jtttuaMOORIQ3+Ru5dBrwyTQPDNGl6Ag1i48Luxtdi46udDU+C+FeVqCqtF5LEL+xsRKu7G2VWERuSHH4hQfzcV8eogsluVEIHuPM743R+EX63+ntIuLUDrOmrgZqiYE5DWySgCwIUBLpYBjqhUwJhEQQlJSX42c9+hk8//RRPP/20WhHIIwB27tzZBFXzqkNtXUzWXlKxvFj/7W9/w8MPP6yrpGIJ2JuL1+Q4kVRd6tWrFx555BH16JCnURBo8Dds7+fAK9M1MEyTJBAAAbujIUFcdjQ8P+oxqig5RtWo9O1XQuNrsRGDckkQF5FhlV2NaHSIycTNG59DxshDQOWmABzjUBLQNwEKAn2vD70LL4GwCIJNmzZhzpw5ainQyy+/HM899xzkC7lUBgpEEJSWlqov+3IHQeOyo4L4xIkT6o6ElB2Vuwh+97vfISEhockLdVs3J/uTVCxf85s3z10Fzf/clx0CuUehZ8+ePDKk9d+dvUuBVy7TehbaJ4GQE6iIS4az/2UoyLDh6pSTSC5fEXIfOCEJhJoABUGoiXM+IxEIuSCQr/QiAP7yl78gLS1NPSLz7LPP4n/+53/U4zGe5uuRIc+49i4m+8Y3vqFeTJaVldVknbRIKvZFEIgz3uQQ3HjjjWpZ1X379lEQaP03bd8y4GUeGdIaM+2HhkB+zhA4u1+CvDgHiuvP4Ncda5F7/r8AXKFxgLOQQJgJUBCEeQE4va4JhFwQbNmyBT/4wQ/Qv39/eF5uhdCLL76IsWPHBiwIxEBFRQUWLVqEf//732o1HmlSLlREx/Tp05sctfFMqIUgENsiPmJiYrw6EiT9ZSfiww8/VHc5GlcZGjdunHph25gxY1r1X2KVkqspKSm6fugM49z+lcBLkw3jLh0lgeYE1g2cgbysXnBa6nCw/MKtw891S8D4ui+AqgICI4GIIkBBEFHLzWB9JBBSQeC5SfiTTz6B5AZI2czXX39dPb4jZTVl56Bv375qCP7uEPgYf0N3vQiCQPynIPCXXivjDjmBFyYE2SjNkYB2BM6mZMPZ51LkJWfAWXUaZbWVDZP9pHMyvmXfjejStdo5QMskoGMCFAQ6Xhy6FnYCIRME8tX+pZdeUn+uu+66hjP88uciCN5++21110CSZSdMmIBDhw6pOQWSRCtfxr1Jug2EZqCCQC5GkzsDYmNjVTekNKg0X3cIGscgdyasXbtW3e3YtWsXduzYoc4hTe4m6NOnjyqkJCeid+/esFgsgSDg2OYEDq8HnhtNLiSgawK7c8cgr8sQOKOjsLn02EW+XpGaiDtTTiP9/AJdx0HnSEBrArypWGvCtG9kAiERBOfOnVPLjMpLv7zAysu3VMrxtFOnTqnJwLJzIOU0f/3rX+Po0aN+CwJ/xIO3gmD58uVtrrfsfMyaNSsgQeB2u7FhwwZVHMmxIW/aDTfcgIceeggdOnTwpjv7eEPg2FbgqaHe9GQfEggZgTpbNJyDrkBeRlc4XRU4Vnm2xbmzo6PxeGegb9kngOvrnYKQOcqJSEBnBKxjtkBx9NeZV3SHBPRBICSCQBJg7733XvUyrSeffBJXXXVVkwRiQSGiQaoAffe731UTfgM5MuSPIGhvOTxVhloSBPK1vnv37uoX+u9973uYNGlSQIJgz549+OEPfwiXy6VWS7riiivUBGyHw9HgpvxOqioJU8mVkNuNpSTrE088gbi4uPbC4e+9IXByH/C7Pt70ZB8S0JTAsazecPYci7z4ZDjLj6POVdfmfE90TcQU9xooFfs09YvGScBIBGwTDgHRFy7jYyMBEmhKICSCQKZcsmQJKisrIVV+GlcTam1B9CYIfHlw5KhPIEeGpDrR888/r1ZiGjZsWLtTy47Cn//8Z/WOhTfffBP9+vVrdww7eEHgXCHwSBcvOrILCQSfwOa+U5DXuR+cVmB3+QmvJri9YzK+G7sfcSWrverPTiQQSQRsk84AtsRICpmxkoDXBEImCLz26KuOFATeCwLZLXjttdfw/vvvUxD4+qC11b+iGHgoLZgWaYsEWiVQFp8GZ7+pyEvtBGftOZytLvWa1qXJ8bg37Tyyzn/q9Rh2JIFII2CbVhtpITNeEvCaAAWB16i87xjoDoFHDFVXV7d5ZEiqNu3fv18tUypHhr75zW82JDF77y17tkqgvha4N5qASEAzAge7DENe9xFwxsZhXWmhz/Mk26x4posdgyoWAnXnfB7PASQQMQRsiVB3CNhIgARaJGBqQdD81mNvngE5s++pDORN/5b6BCoIxKYkFUtyNZOK/V2FII273wE0Kt0YJKs0E8EE1gyaibysnnCiBvkVp/wm8UhOEi63bIC1fIffNjiQBCKGQHQ21BwCNhIgAQoCb54BvQgC8ZVlR71ZMY37PNwJKPHu/LbGntC8QQmcTu2KvD4T4ExKh7PyFCrqqgKK5MbMJNzqOIyEkrYrngU0CQeTgMkISHUhqTLERgIk0DIB3e4QNHdXi8pBoXwojO5/KFnpaq4nBgBFu3TlEp3RP4GdPcchL2cQnPYobC27+G4AfyIYkRCHn3eoQM75j/wZzjEkENEElKQxkHsI2EiABAwuCLiAJBAWAn+cCBxkxZawsDfQpDX2WOQNnAFnehc468txoqo4aN7bFOCFbnG4pHopUFMUNLs0RAKRREBJnwXrEIrpSFpzxuobAcPsEPgWFnuTQJAIvHENsO3jIBmjGTMRKOzYD3m5o+GMT4Kz7ChcblfQw3swOwlX2rYiqsy7CwqD7gANkoBJCFg63gpL/zdNEg3DIIHgE6AgCD5TWjQTgb/fDqz5i5kiYiwBENjYfxryOvWF0+LC3nLtvtZ/KyMRtyccQ3LJ5wF4y6EkQAIeApauD8DS8/cEQgIk0AoBCgI+GiTQFoFPfgkseYqMIpRASUIG8vpNhTMlC86aYpyrKdOURL+4GDzcsRY9Sj4ENNhx0NR5GicBHROw9HoGli736thDukYC4SWgqSA4ePAgJJmWjQT0QiAxMRFpaWlITU1FcnIyLBZL264tfxH4oPX/E6m2OXA4aSjKo9KQWnkEXc5v0kuo9MNPAvu7jUBe1+FwxsbiSz/uBvBzWvyhmwPj6lYBVYf9NcFxJEACrRCwDngbStaN5EMCJBCOHQIRBHKDLhsJ6JGAoiiqMBCB4BEJ8t9JSUmqWBDxgI3/B7x9Q4vuH0gdi9U5t6LeEtXwexEFk/L/jOSq4FSW0SM3M/qUN3g2nJk94EQ1DlecDmmId3dKwrXRuxBduj6k83IyEogkAtah86CkXR5JITNWEvCJAHcIfMLFzkYncObMGZw9exbyz9LS0jbDiY+PR6ojCmnHnEh2lyDZXar+JLlLEWW349P+j7U4vkP5fsze+6TRUZna/5MZ3ZHXazyciWnIqziJyvrqkMc7MzUed6ScRvr5RSGfmxOSQKQRsI5aDyVhaKSFzXhJwGsCmgoCr71gRxIIA4H6+nqcPn1a/fGIBM8/RTC4XK1XjclIS0V6h8xWvf7Gnt8hvYK3YoZhWVudckevCXDmDIQzyobtQbobwJ/4ukRH4bedgT5l8wBXpT8mOIYESMBHArYJ+UB0Zx9HsTsJRA4BCoLIWWtG6iMBuSn69MkinHphFk4rKQ0/Z5RkJHfuoR4taq1dWvAmcs/m+TgjuweTQFVMAvIGTIczLRvO+jKcrDoXTPN+2fp913hMdq2FUrnfr/EcRAIk4B8B29QKQPn6eKd/VjiKBMxLgILAvGvLyIJF4JEuwLnCJta2Zc7El52+3eoM39jzONIr8oPlAe14SeBw54HI6zESTkcC8kqPwg23lyO17fbDjkm4IWYfYkspErUlTesk0AKB6E6wTSggGhIggTYIUBDw8SCB9gi0cFtxmT0N/x7wNNxQLhqdWbYXs/Y93Z5V/j5IBDbILkDH3urdAPs1vBvAH3cnJTvw07TzyDo/z5/hHEMCJBAEAkryRFhHLA2CJZogAfMSCJkgKCgowIoVKyDntltr48ePR+/evb2mnZ+fj02bNqGkpEQ97x0dHY3s7GyMGjUKMTExF9mRuTdu3Ig9e/agrq4ODocDl1xyCbp3797inGvXrlX7Tpo0CV27dvXaL3Y0GYF3bwHWv3dRUIdSRmF1zi2otcY2/E52BS7NfwNJ1SdMBkE/4ZxL6oi8vpPgTM5EXs1ZnK8p149zX3mSarPiqS42DKpYDNSF/6iS7gDRIRIIIQFLp+/B0u+NEM7IqUjAeARCJgjkxX3z5s1tEvJFEKxfvx47duyA2+1GVFQUrFYrampqVGEgYmDy5Mno2LFjk/k8Y1JSUpCTk6PekVBRUYGxY8deJETOnTuHRYsWqefEp0+frtpni1ACC34DLPhti8HXWmJwJGkoyuyp6j0E2SXbIhSStmHv6z4Szq7D4IyJxsbSo9pOFqD1R3IScLllI6zlOwO0xOEkQALBIGDJfRyWbg8FwxRtkIBpCYRMECxbtgzyRX/o0KEYNmxYQEA9uw0iBkaOHIn+/fur9iQJVHYhjh07hg4dOuDyyy9XxYI0KTG5YMEC2Gw2XHHFFYiLi1NLTy5cuFB96Z8xY0ZDX+m/atUqHDp0CFOnTkXnzqxMENCCGX2w7A7ILgFbyAi4FCvyhsyEs0N35LmqcKTyTMjm9neimzMTcYujAPElK/01wXEkQAIaELAO/DuUzOs0sEyTJGAeAiERBPLlXl685at7MI7fLFmyBIWFhejWrRumTJnSZDWkbKTMJTsF06ZNa9glOHr0KJYuXYrMzExVKEirrq5W+1ZWVmL27NlISEhQ//zkyZOQOUQIyE4DW4QTyF8LPD82wiFoH35Rh1w4e46DMzEVeRUnUF1fq/2kQZjhkoRYPJhRgZySj4NgjSZIgASCTcA6ag2UhBHBNkt7JGAqAiERBPJ1fv78+Wr+gHydl9tg/W0iLlauXKm+tI8ZMwY9evRoYkrmmjdvnvqyL+JDRIO0vXv3YvXq1epuwujRo5sIAjk2JH7JUSLxUXYzTp06pQoHucGWLcIJVBQDD/E50OIp2NZnEpyd+8MZZcHOsuNaTKGZTTvceL57HEZULwdqmDOiGWgaJoEACdgmnQJsyQFa4XASMDeBkAgCz9d5+QI/YsQIbNiwQd0tkCbHdeQIkefFPVDcnuNEclTI85IvNj0+SF7BZZdd1kQQNN4h8Izv06dPg3AI1CeONwGBX2cD54+ZIJDwhlARm4S8AZepdwPk1ZbgVPX58Drk5+w/z07EbNtWRJVt8dMCh5EACYSEQFQabJdSsIeENScxNIGQCILdu3cjLy9PPaMvR3ksFouapFtbW6t+kVcUBb169VK/+PubvCu2ZJ4tW7aoFYRkJ0CqDXmaVCKSXQq73d5qDoH0Xbx4sZpoPHPmTMTHxxt6cel8EAm8Mh3Y+3kQDUaOqYKcwXB2vwTOuHisKW16n4PRKHwrIwG3JxxDcglLGBpt7ehvZBJQEkfBOnJ1ZAbPqEnABwIhEQSSoLtv3z5VCEhS8aBBg9R/FzEg1YekWpC0xgnC3sbgyQOQ3AFpYnfw4MEYMmSI+u+NW2tVhiZMmIDc3FxVUEip0eHDh6s+spFAA4H/3AOseJlAvCSwfsAMODv1Qp5ShwPlJ70cpd9u/eKi8eusGnQv/Rhwu/TrKD0jARJoQsDS+XZY+v4vqZAACbRDQHNBIDsCy5cvVyv/yB0Djb/ae3zzCIbk5GT1y3xLdwi0Fkd5ebn6VV8qDInAkJ0C2XGQ3AIpY9p4x6GlewhEhMhxJdkVkARj6S9HjWQ3Y+vWrapYkbwF8UlEhqeiEZ+sCCPgfAP459wIC9r7cItTOsMp+QBJGcirPoPS2grvB+u85/Pd4jC2bjVQdVjnntI9EiCB5gREDIgoYCMBEmibgOaCwJsF8Jzvlxf5xpWBvBnbuI+Ij507d6q7DvLyP2DAAHXXwZsmY7Zt26aKCNktkH+XXAfJe5CLy6Rkqhw7ElEQaNlUb/xhH50RyF8DPD9OZ06F1509PUbD2XUI8uzR2FSm77sB/CF1T6dEfNO+C9FlX/oznGNIgAR0QMA6ai2UhOE68IQukIC+CehCEHgqA8nX/WDU/ZcXefm6LzkAs2bNUm8kbqt5LiFLTExUKwuJH3JngewMyP0EsnPhucdAdhDEZmzs17fT6nuJ6V1QCNRWAve3/RwFZR4dG6m3RsE5eCacGV2R56rE0coLx/TM1malxuOO5FNIK1lsttAYDwlEHAHbNGOUL464hWHAuiMQEkEgX+6lko+8RDc/1y9Ezp8/ryb8SjJwMASBZ8dB5pJbhuWSsrZa80vIPPcQSHlUEQieY0dyc7GUIw1kF0N3TwAd8p7Ak4OA4xfyXSKlHc/sDWevsXDGJyOv/DhqXXWmDb1LtA2/7exGn/KFQL15jjyZdsEYGAm0Q0B2BmSHgI0ESKB9ApoLAs/LtYiC1l72PaU+pQKQfH2XL/WtNbEn9xCIeJCX9ZbuNPAIArmVWOxJadO27MklZJ06dWq45KylS8xkvOQqFBUVBUW0tL807KE7Au/eCqx/V3duBduhLX0nq3cD5NmAXWWRUa7vya4OTHKtg1K5P9g4aY8ESCBMBJhQHCbwnNaQBDQXBJLsK8dv5FiOlBaVij6Nm5z1lxuE5eZhuSNAvui3VXpUdhpkN0HO80s1IbnXoHnzJCmnp6c3JAi3tDqeS8jkJb/xTgJ3CAz5LGvv9PIXgQ/u1X6eEM9Q7kiFs/80OFM7Ia/2PM5Ul4TYg/BNNzcrAdfHHkBsaV74nODMJEACmhBgQrEmWGnUpAQ0FwTCzZOgK0nDjcuOyll9p9OJQ4cOQb7me3sURxKA5b4BGTN27Fg1CVia2Nu4caNaPlSa/E4qG7XWPDsTUpGosVDxiJiWcgik+pCvlZBM+uxEXlgHVwN/nGiKuA91GQZntxHIi4vDWoPfDeDPgkxOjsM9qeeQVbLAn+EcQwIkYAACTCg2wCLRRd0QCIkgkC/xq1evxsGDB+F2u9WSnrILIC/ccpRIXuzlUjLZQWjc5E4AqRokx4KkFGh0dLT6a7EnpUyPHDnSoj3JHRg4cGCLuwce+yIe5AhQWVlZQ+Jw47l37dqFdevWqYnJXbp0weHDh9W+Uja1X79+ullAOhJCAvU1wL0xIZwwuFOtHTQTzqxc5KEWhypOBde4Qayl2hQ8nWPDwMrPgbpig3hNN0mABPwhwIRif6hxTKQSCIkg8MCV0p3ydV+O+4gQEGGQlZWllgZt6Zx/a4JA7Mn4AwcOYPv27U3sZWZmqrsQGRkZba6p5xIyOXbUWhlRESOyEyE7BryHIFL/ijSL+/mxQL4xktTOpObA2edS5CWlw1l5GuV1lRG9iI/mxGO6ZROs5TsjmgODJ4FIIKAkjYH1ki8iIVTGSAJBIRBSQRAUj2mEBMJJQHIIJJdAp21Xz7Fw5gxGnj0KW8qO6dTL0Lp1S4d43BR/BAklK0M7MWcjARIIGwFLl5/C0uvZsM3PiUnAaAQoCIy2YvQ3vAQ2/Qv46/Xh9aHR7LVRsXAOnIG8jC5w1pfjeBWPwXjwjEqIwQMZ5cgu+VQ360VHSIAEQkPAOugfUDp8OzSTcRYSMAEBCgITLCJDCCGB80eBX+eEcMKLpzrasS+cuWOQF58EZ9kx1Lvrw+qP3iaPVlx4vmsshtesBGoio2yq3taA/pBAuAnYJhwCorPD7QbnJwHDEDC1IHjhhRcwb948vP766w2ViFpaGem3fv16vPrqq0hJSQnq4kn+waOPPqomQGthP6jO0ph3BJ4YABTt8q5vkHpt6jcVzs59kWcB9pTzJbc1rA9lx2OWbQeiyjYHiTzNkAAJGI2A4ugL65htRnOb/pJAWAlQEACgIAjrM2i8yf/fj4DVf9bU79L4dPVugLyULDhrzqG4plTT+Yxu/LqMeMxJOI7kkqVGD4X+kwAJBEhA6XgTrP3/GqAVDieByCJgCkHwwQcf4K677vJp5W6++WY89thjavUgbwSBVDSaO3euWga1vfbKK6/g2muvVbtxh6A9Wgb8/YZ/AO/cGHTHD3QdAWe3YciLjcP6CLwbwB+gA+Ls+FVWDbqXfgrw6JQ/CDmGBExHwNLnRViy7zBdXAyIBLQkEFJBIMdyrr76ar/jmTx5covHbswkCPxl1L9//3aPRvkNngObEig5DjzcOShU8gbPQl5mLpyoRkHF6aDYjAQjCoA/dIvF2DonUHU4EkJmjCRAAl4SsI50Qkkc6WVvdiMBEhACphAEgS6lLzsEs2fPxr333tvilJ5dhDvuuMPvHQIKgkBXM0TjnxkBFG7y4GbXxQAAIABJREFUebJT6d3g7D0BeYlpcFaeRGVdtc82In3ATzvF45rovYguXR/pKBg/CZBAMwJKbDdYx+0jFxIgAR8JhFQQtOVbUVER7rzzTvV24QcffFC9ydifVlpaik8//VT9kZdruV04NzcXo0ePxne/+131EjK5ybhx06Mg+Oijj9QL29h0SuDDB4Glz3nl3I5eE5CXMxDOKBu28W4Ar5i11Gl2qgM/Sj6N9JLFftvgQBIgAXMTsHS6DZZ+2uZ4mZsgo4tUAroRBKtWrcKcOXMwceJEPP/88y3eXNzeIskX+vvuu08VAq21+++/XxUekjvgaSIInn326wtMWjp+4/n6H6odAgqC9lY7zL/fvRj40xUtOlEdHQ/nwOnIS8+Bs64MRVXnwuyssafvFm3FbzoBfSoWAvUVxg6G3pMACWhKwDrgHShZ/6PpHDROAmYkoAtBIF/1H374YdhsNhw8eBA33XSTeuRGUeSksHft/Pnz6s7Cpk2bVFEwY8YMJCcnqzZqa2uxf/9+vPbaa/jXv/6Fxkm/Yp2CwDvG7NWIgNsN3O8A6qrUPzzSaQCcuaOQ50iAs+wo3PJ7toAJPNklDpPc66FU7g/YFg2QAAmYnIDFDpscF4ruZPJAGR4JBJ9A2AVBTU2NmgwrX/Wfe+455OXl4ZlnnlH/fezYsV5HvHXrVtx6662qKJCjQS01EQ0iFjIzM9W7AaKjo9Vuejwy5HXgX3VsLnJ8Hc/+vhPY8NdrkZfWGU6LC/vKi3w3wBGtEpibFY/vxB5EXGkeKZEACZCAVwSUtBmwDuXN5F7BYicSaEYgrIJASnLKZV3Lli3D73//ewwePBh1dXWqQHjnnXfUP5s6depFZ/5bWkW9C4J33323iduNy542/oW/ScUUBKH/u/3BgSV48svXQz+xiWeckhyLu1PPI6tkgYmjZGgkQAJaELD0fBKWrj/TwjRtkoDpCYRFEMhxiu3bt6u7AGfOnGkQAx7aIgr+/Oc/q0d8rr/+evzoRz9CWlpam4vhy5GhN998E7NmzWqwF4odAl8FAXMI9P93r6jiDK78ZK7+HTWAh+k24MmcKAys+hyoLTaAx3SRBEhAbwSsI9dASRyhN7foDwkYgkBIBYGc5Zcz/u+//z4WLFiAyy67TM0d6NTp4vN+LpcL8+fPx9NPP62Khttvvx1XXnklevTooeYatLZL8Mtf/hIbN25sFX5rScXyZV52K1JSUlocy6RiQzzPIXfy+5//CltP7wn5vGaa8Dc5cbhM2QJrRfuX/pkpbsZCAiQQPAJK/CBYR7f+//3Bm4mWSMCcBEIiCOTlXkTA448/3lAGVM7yS8Ueu92uki0uLlar/0ipzcZ1/o8cOaLuJEgysLR+/fqpZ/7leFFLTex8+OGHquDYvHkzy46a87nVTVTv7PovXtn6vm78MZIjt3Rw4Kb4QiSUrDSS2/SVBEhAhwQsOT+BpffzOvSMLpGAMQiERBAICqkk9NRTT6Fnz5645pprLvoS35ogkLFyxEiqBMkxouHDh+OGG27wqQJRMJYi1DsE/vjMPAJ/qAU25lBJIb6z4KeBGYmw0aMSovFARgWyS5j8F2FLz3BJQDMC1mHzoaRO18w+DZOA2QmETBC0B7ItQdDe2Ma/l0RlqSAk7bHHHmty30BrdnzJIdi5s/1jDY1fzD3+yE5HW0eSPL75m1Qs4ykIfHlSgtf35sUPYnfxweAZNKmlGKUef+gah+E1K4GaEyaNkmGRAAmEmoASPxDW0b7fHB9qPzkfCeiZAAWBj2VHtRYEen5Y6FvLBP6y8z/4323/IJ42CPwi24GZ1p2IKt9MTiRAAiQQVAKWbj+HJfd3QbVJYyQQaQRMKwiaV/Vpb2EnT57s1Rf89uw0/72vOwS+2mf/8BPgsaHW1+A76XG4LbEIySVLw79Q9IAESMCUBKyXfAElaYwpY2NQJBAqAhQEX5GmIAjVI2fOeeZ89ktsO7PXnMH5EdXAOBt+mVWH7qWfAu56PyxwCAmQAAm0T0CEgAgCNhIggcAIhEQQyBn9Z599NjBPm41urU6/VjkE/jrvzQ5BKPn4GwfHtU3g/T2f4I+b34l4TFa48WzXWIytzwOqDkc8DwIgARLQloAcFZIjQ2wkQAKBEaAg8DKHwF/MFAT+kjPWuJOVZzD748i+pOzeTg5cHb0P0aXrjbV49JYESMCwBCSZWJKK2UiABAIjEBJBEJiLvo32vIAzh8A3buwdOIF7v3gSq45tCNyQwSxcmRqHuclnkF6y2GCe010SIAEjE5Ayo1JulI0ESCBwAhQEXzFkDkHgD1OkW1hY8AV+veZFrzAkuuOQ4IrFWUspKpUar8borVP3aCse7QT0qVgI1FfozT36QwIkYHIClj4vwZL9Y5NHyfBIIDQETCcIQoPN+1m8OTLkvTX21DuBqf+9FaU15a26mexyYGLtAOTUZzT02W0rxDL7Vrjh1nt4Df492SUOk9xfQqncZxif6SgJkICJCESlwTZmK2DvYKKgGAoJhI8ABUH42HNmExJ4duNb+L99C1qN7IaqS5HqSrjo9/utx7E4eqPuifwoy4HrYvMRV+rUva90kARIwLwELJ1/CEvfV80bICMjgRAToCAIMXBOZ24CO8/ux61LHmoxyD512ZhWM6RVAP8vZiXOWEp1CWhqcgx+klqCrJLWxY4uHadTJEACpiRgHbYQSuo0U8bGoEggHAQoCMJBnXOagoDb7UZZWRnKy8sb/in//o9tn+BsSTHsdVZEyU+tRf33nPTOSElJaTX2pfYtkONDemodbG78LseOQVWfA7XFenKNvpAACUQoASVpLKyXrIzQ6Bk2CWhDgIJAG660ajACLpfropf7iooK9WW/+Y/nz+vq6nyKMj09HRkZX+cONB88L3o9CqwnfbKpZeff5MThMssWWMt3ajkNbZMACZCATwQsvZ6Dpcs9Po1hZxIggbYJaCoIDh48iAMHDnANSEA3BCTJu/ELvuflvrq62mcf7XY74uLi4HA41B/5d/mJjY3F2wc+QhkqUGtzoc7qQq2tHknWeHyzdlyL80ilobdjP9NFYvGtHRy4Mb4QCSX8AufzQ8EBJEAC2hKwJsA2ZgsQk6PtPLROAhFGQHNB8Nprr0UYUoZrRAI2m63Jy33jl/zGL/ueF37Py39rsb645W94b/fHF/16ZG0vjKztfdGfL4nehH3WY2FFNybBjvszqpBd8klY/eDkJEACJNAaAUvHW2Hp/yYBkQAJBJmA5oKAOwRBXjGaC4hATExMky/6npd9+fNgtoLSY/j2/LtbNJldn47c+o5IcsfhlKUEe62FYU0mjlPq8ExXB0bUrgSqTwQTA22RAAmQQFAJWId8DCV9ZlBt0hgJkACgqSAgYBKIZAI/X/0clhau0TWCh7IdmGXbiaiyzbr2k86RAAmQgJIyBdbhvBGdTwIJaEGAgkALqrRJAgDWntiCu1Y8rksW30mPw22JRUguWapL/+gUCZAACTQnYO3/FygdbyYYEiABDQhQEGgAlSZJwEPg+5//CltP79ENkEEOGx7KrEOP0k8Bd71u/KIjJEACJNAWASV+MKyjNxASCZCARgQoCDQCS7MkIAQWFKzEI2teCjsMG1x4plscxtatAaoKwu4PHSABEiABXwhYej0LS5ef+jKEfUmABHwgEFJBkJ+fj02bNqGkpARS9z06OhrZ2dkYNWoUvE3qLC0txbx581BZWdlumFI5ZurUqejcubPat76+Hhs3bsSePXsgNeQlofSSSy5B9+7dW7S1du1ate+kSZPQtWvXdudjBxJoiYAkF0uScbjaTzs5cI19H6LL1ofLBc5LAiRAAv4TiM6GbfSXQFSa/zY4kgRIoE0CIRME69evx44dOyC3u0ZFRcFqtaKmpkYVBiIGJk+ejI4dO7a7XL4IAhEc06dPb7gMyuOD3Babk5Oj3pEgdejHjh2L3r2bloI8d+4cFi1ahKSkJNWG+MtGAv4Q+L99C/Dsxrf8GRrQmCtTYzA3uRjpJUzCCwgkB5MACYSVgKXbL2DJ/W1YfeDkJGB2AiERBAUFBVixYoUqBkaOHIn+/furXOWSKPnzY8eOoUOHDrj88stVsRBIKy4uxpIlS9QdBNl56Nevn2pOhMSCBQsguwZXXHGFWnP+zJkzWLhwofrSP2PGjCZzr1q1CocOHWqywxCIXxwb2QRmffxDnKo8GxIIPWIUPNLRgj4VC4H6ipDMyUlIgARIQBMCllg1d0CJ66WJeRolARK4QCAkgkBe0AsLC9GtWzdMmTKlCfuzZ8+qL+WyUzBt2jSvdglaWzy5bVa+6suLvhwDkl0HTzt69CiWLl2KzMxMVXhIk/4yt4iH2bNnIyEhQf3zkydPqqJCjho1tsGHhgT8JfC33R/h5S3v+jvc63FPdonFpe4NsFTu83oMO5IACZCAXglYOv8Qlr6v6tU9+kUCpiGguSCQY0ErV65UX7LHjBmDHj16NIHnOQIkL+dyVl9Eg7/NcyQoMTGxYRfAY2vv3r1YvXq1ujsxevToJoJAjg3JroEcJZI8g2XLluHUqVOqcEhL45lFf9eD474mUOeqg+wSFFeXaILlR1kOXBebj7hSpyb2aZQESIAEQk7AYod1ZB6kwhAbCZCAtgQ0FwTtue85TiRHhTwv5e2Naen3siuwePFiNS9hwoQJyM3NbdLNs0MgeQqXXXZZE0HQeIfA40+fPn0ahIM//nAMCTQn8Pau/+LVre8HFcy0pGjclVaKrJIFQbVLYyRAAiQQbgJSVUiqC7GRAAloTyBsgqC2tha7d+/Gli1b1Io/8uVezvz72+SrvlQxysrKUr/sN08ClspG8+fPh91ubzWHQOYWUSE7BjNnzkR8fLy/7nAcCVxEQHYJZn8yF2erzgdMJ9PmxuM5dgyqWgrUhiY3IWCnaYAESIAEvCUQlQbrSCeU2KanCrwdzn4kQAK+EQi5IPCc25fcAWkWiwWDBw/GkCFD1H/3pxUVFaln/iUPQXIUpIJQS621KkOeHQURKFJqdPjw4Rg0aJA/rnAMCbRJ4L3dH+PFLX8LiNJvchy4zLIF1vIdAdnhYBIgARLQKwFL94dh6fGoXt2jXyRgOgIhFwTl5eXqV3ipMCTn9WWnQFEUNbdg/PjxfpX39OwOyHGgtkqEtnQPgVQ9krwF2RWQBGPZWZCjS3KEaevWrWqpVDmGJKVRRbR4KiSZ7klgQCEjcNWnP8bx8lM+z3drBwdujC9EQslKn8dyAAmQAAkYhkBMV9hGOgF7B8O4TEdJwOgEQi4IGgOTL/o7d+5ULyuTl/UBAwaoZUl9aZ6jQLLzIIKiZ8+evgxv6Cs+bNu2TbUh+Qfy7xs2bFArD0nFIjmOJHOJKBg2bJhfc3AQCQiB/+xfhKc2vOE1jDEJdtyXUYWckk+8HsOOJEACJGBUApaeT8HS9X6juk+/ScCQBMIqCDzE5MVbvsbLmf1Zs2apNwh72+QLvhwFkjG+jvXM4bmETKoTSf6B7FrInQWyMyD3EyQnJzfcYyA7CDJPbGysty6yHwlcROB/Ft2PfecK2iTjUOrwdFcHRtR+AVQfJ0USIAESMD0BJX6AWlkIFv5/rOkXmwHqioAuBIGnApDkEMiRH7mkzNvmueOgV69eanUhf1rzS8g89xCkpqY2SVCWOw6kHGmg9yX44yPHmIvAksOr8cu8F1oN6qFsB2bZdiKqbLO5Amc0JEACJNAGAblzQO4eYCMBEggtAc0Fgbxcyz0EUklIvr7LS3bz5hEEcouwfH2Xm4O9aZKPIJWD5Pz/xIkTL7rjwBsbnpf/Tp06NVya1tIlZmJLch8kgXnq1KnqpWVsJBAIgTuX/xbrirY2MfGd9Dh8L7EIKSVLAzHNsSRAAiRgOAJKymRYhy8xnN90mATMQEBzQSA1/uWlXc7fSzWhESNGXMRNvtDv27cP6enpDQm93sD1V0h4bHsuIZOX/MY7E9wh8IY++wRKYNOpnfjh0kdUM4McVjyUWY8epfMAd12gpjmeBEiABAxHwDrkIyjpswznNx0mATMQ0FwQCCRJ2JX7BmQHYOzYsQ2XhslZ/Y0bN6r3EUiT3/Xu3dtrrjIuLy9P3XWQykDR0dFej5WOnkvIpMJR4+NGUgGptRwCqT4kdxRI1SE2EgiUwBPrXsRE13qMq18DVLWdUxDoXBxPAiRAAnolYOn0PVj6eV9sQa9x0C8SMCqBkAgC+RK/fPlyHDlyBG63Wy3pKcm5krQrlYYkd2DgwIEX7R7InQBShai1F37P7+X4jhxH8qWJGJEjQGVlZQ2Jw43H79q1C+vWrVMTnbt06YLDhw+rfeXytH79+vkyFfuSQKsEautKYFk3Au7KfFIiARIggcgkYEuE9ZIvoDj6R2b8jJoEdEAgJIJA4pQX/wMHDmD79u3q8SH5bxEGmZmZGDp0KDIyMi7C0Z4g+Oyzz1SR4U9CsecSMjnG1FoZUREjsrMhOwa8h0AHT6tJXXCf+Dvqd9xq0ugYFgmQAAm0TUAuIJOLyNhIgATCRyBkgiB8IXJmEtA/gfqt18F96kP9O0oPSYAESCCIBJT4QeruAKzelxsP4vQ0RQIk8BUBCgI+CiSgAwLu0s2oX+fbpXw6cJsukAAJkEBABKz9/wKl480B2eBgEiCBwAlQEATOkBZIICgEXAd/C9ehx4Nii0ZIgARIQO8ElIyrYB38H727Sf9IICIIUBBExDIzSEMQqK9A/ZcT4S5rejeBIXynkyRAAiTgCwFbMqzDP4OSMMSXUexLAiSgEQEKAo3A0iwJ+EPAXfT/UL/9Jn+GcgwJkAAJGIaApfcfYMm52zD+0lESMDsBCgKzrzDjMxwBEQQiDNhIgARIwIwEeFTIjKvKmIxOgILA6CtI/01HwF26BfUbpwN1xaaLjQGRAAlEOAEeFYrwB4Dh65UABYFeV4Z+RTQB15FX4dr704hmwOBJgATMR4BHhcy3pozIHAQoCMyxjozChATqt90A90lW4DDh0jIkEohIAjwqFJHLzqANQoCCwCALRTcjj4C7fNeFo0M1RZEXPCMmARIwFwEeFTLXejIa0xGgIDDdkjIgMxFwHX0Drt13mCkkxkICJBCBBCx9XoIl+8cRGDlDJgFjEKAgMMY60csIJlC/4xa4T/wjggkwdBIgASMTsHS8FZb+bxo5BPpOAqYnQEFg+iVmgEYn4K48cOHoUNURo4dC/0mABCKMgBI/ENZhiwB7hwiLnOGSgLEIUBAYa73obYQScB1/B66dt0do9AybBEjAqASsQz6Gkj7TqO7TbxKIGAIUBBGz1AzU6ARce34CV+FrRg+D/pMACUQIAUuPR2Hp/nCERMswScDYBCgIjL1+9D6SCLiqUL95NtzFKyMpasZKAiRgQAJK+pWwDvmvAT2nyyQQmQQoCCJz3Rm1QQm4SzeiftNsoPa0QSOg2yRAAqYnEN1RzRtQHP1MHyoDJAGzEKAgMMtKMo6IIeA+/h7qd94WMfEyUBIgAWMRsA54G0rWjcZymt6SQIQToCCI8AeA4RuTgGv/L+AqeM6YztNrEiAB0xKwdP0ZLD2fNG18DIwEzEqAgsCsK8u4TE+gfsvVcJ+eb/o4GSAJkIAxCChpV8A69BNjOEsvSYAEmhCgIOADQQIGJeCu2AvXptlwV+UbNAK6TQIkYBoCMdmwDp3PvAHTLCgDiTQCFASRtuKM11QE3Kc+RP3W60wVE4MhARIwHgHrwL9DyeT/Fhlv5egxCVwgQEHAJ4EEDE7AdfiPcO17wOBR0H0SIAGjErB0/yUsPR4zqvv0mwRIgIKAzwAJmIOAa+99cB152RzBMAoSIAHDEFAyroJ18H8M4y8dJQESaJkAdwj4ZJCASQjUb/0W3Kc+Nkk0DIMESEDvBBRHX1iGfAglNlfvrtI/EiCBdghQEPARIQGzEKg+hvotV8FdusUsETEOEiABvRKISoV16DwoiZfo1UP6RQIk4AMBCgIfYLErCeidgPt8Huo3Xw3UFevdVfpHAiRgYALW4YuhpEwxcAR0nQRIoDEBCgI+DyRgMgLuov+H+u03mSwqhkMCJKAXApIzILkDbCRAAuYhQEFgnrVkJCTQQMBV8Axc+39FIiRAAiQQVALWAW9DyboxqDZpjARIIPwEKAjCvwb0gAQ0IeDa9zO4Dr+oiW0aJQESiDwClh6/gaU7PzRE3soz4sYE1q9fj6uvvhofffQRRo4caRo4FASmWUoGQgIXE6jfcRvcJ94jGhIgARIIiICSeQOsA98NyAYHk4AeCBw4cABz587Fzp07vXLngQcewL333tvQ1xdB8MILL+DZZ5/1ap7GnV555RVce+21Po8LZAAFQSD0OJYEDECgfvM34D6z0ACe0kUSIAE9ElCSx8M6YrkeXaNPJOAzAQqClpFREPj8KHEACRiPQP36cXCXrDee4/SYBEggrASUhOGwjlobVh84OQloTaC4uBh33nmnegSo8W5AS/P6skPgq98e22+//TYuv/xyX4cH1J+CICB8HEwCxiFQ7+wDd+VB4zhMT0mABMJKQC4es47ZFlYfODkJhIJAYWEh7rjjDkyaNAn33XcfFEVpddpQCIJw5CdQEITiSeMcJKATAnUr0oC6Ep14QzdIgAR0SyCmK2zj9+vWPTpGAsEksGrVKsyZMwcTJ07E888/j6SkJAqCYAKmLRIgAf0RqFsaDbhd+nOMHpEACeiDgD0DtonH9OELvSABjQnU1NTg8ccfx1tvvYX4+Hi88cYb6k6BtLaSgrX4iq/l7kN7GLlD0B4h/p4ETEigbnkKUF9mwsgYEgmQQEAErPGwTeZN5wEx5GBDEZAXe6kkdMMNN+DIkSOor6/Hc889hw4dOlAQGGol6SwJkIBfBOq+6AzUnPRrLAeRAAmYkIBigW1qtQkDY0gk0DKBNWvWqGIgKysLL7/8Mvbv34+f/OQnuOKKK/CrX/1K3TFo3rT8iv/BBx/gT3/6E15//XXk5uaGdNm4QxBS3JyMBPRFoN7ZC+7KfH05RW9IgARCT8CWCNukM6GflzOSQBgIuN1uLF++HI888giqq6vx4osvYuzYsairq1Nfxp944gl8+9vfxsMPP6zuFDRubQkCX0uaehP6zTffjMceewwxMTHedPe7DwWB3+g4kATMQaB+zRC4y727oMUcETMKEiCBxgSU2B6wjttDKCQQEQSKiorw5ptv4p133lHjffrpp3HNNdc0VBaqqKjAU089pfYZOnQoHnroIYwbNw42m03tT0EQEY8JgySByCRQv34s3CVfRmbwjJoEIpiAkjgS1pHOCCbA0COJgOwMyLEcORaUnJyMJ598ElddddVFZUZFFLz00kvqz/jx49XjRHKsqD1B4C1LSVYWYfHqq68iJSXF22Ga9uMOgaZ4aZwEjEOgfsM0uM+tNI7D9JQESCAgAkraFbAO/SQgGxxMAkYjUFpaqiYLX3311Rg8eHCrdw7I8SERD/LCPn369IYwg5FDQEFgtKeG/pJAhBFw7bkHrsI/RVjUDJcEIo+AknUTrAP+GnmBM2ISCJAABUGAADmcBEjAGARcx96Ga9cPjOEsvSQBEvCZgKXLPbD0es7ncRxAAmYk4GtlHwoCMz4FjIkESKBFAu4zi1G/eTbpkAAJmIyApecTsHR90GRRMRwS8J+AVoKguLgYd955p1rNyNemxaVn7fnAHIL2CPH3JBChBNwlG1C/9VtA9dEIJcCwScBEBGwpsPZ9GUrm9SYKiqGQQOAEfBUE3s5IQeAtKfYjARLQPQF35SG4dv0Q7mLfv3DoPjg6SAIRQkBJGAJLn5ehJI2NkIgZJgl4T0ArQeC9B1/3FF/uuusucIfAH3ocQwIkoC2BuhLU7/oB3Cc/0HYeWicBEgg6ASXjKlj7vAxEdwq6bRokATMQoCC4sIo8MmSGp5kxkEAICLj2PQjX4RdCMBOnIAESCAYBS85PYOn9fDBM0QYJmJYABQEFgWkfbgZGAloRkJKkUpqUjQRIQN8ELL2ehaXLT/XtJL0jAR0Q8BzT8dWVyZMnB/1iMR4Z8nUV2J8ESCBsBNyn56F+z91A1eGw+cCJSYAEWiagxHSDpfezUDKuISISIAEvCFAQcIfAi8eEXUiABFoi4C7fAdeeu+Eu5s3GfEJIQC8ElPRZkJ0BJa63XlyiHyRAAj4Q4A6BD7DYlQRIQCcE6svVnQL38b/pxCG6QQKRS8DS9Wew9HwycgEwchIggYAIMKk4IHwcTAIk4Dr4W7gOPU4QJEAC4SAQlQ6r7Ap0vCkcs3NOEiABkxCgIDDJQjIMEggnAbnZ2HXwEchlZmwkQAIXCBRWDkZBxSUoqc1Civ0IejjWoEP0vqDhUVIuvXBEKGF40GzSEAmQQGQSoCCIzHVn1CQQfAJ1JaoocB15Nfi2aZEEDEZgy/mrsPX8lRd5PSr17+gTH/hFf5bsH6liAJYYg5GhuyRAAnokQEGgx1WhTyRgYALuE/+8sFtQecjAUdB1EvCfQHFtNj49/kiLBixKHa7r/DPYLRX+TRCTA0uPR2HpeKt/4zmKBEiABFogQEHAx4IESCDoBEQMqKLgxD+DbpsGSUDvBHaUzMDGc99q1c2jR4+ipKREV2FkZ2fryh86QwKhJlBYWBjqKX2a75577kHnzp19GuNLZwoCX2ixLwmQgE8E5PiQ6+BvgLpzPo1jZxIwMoFN576J7SUzWw3hxIkTKC4uNnKI9J0ESCDEBCgIQgyc05EACQSXgLt0C1yHfgv3qY+Da5jWSECnBI5UDsXyU3e06t3IhP9FgvWYV94rKVOhdP4BlNjuXvVnJxIgAXMSSEhIQFJSkmbBcYdAM7Q0TAIk0JiA68hLcB18nLsFfCwigsCiogdxsrrnRbF2jduAS9Nfb5+BLeVCrkDOne33ZQ8SIAESCJAABUGAADmcBEjAewLcLfCeFXsam0BVfQLWF9+A/IqRDYH0jl/tMqCUAAAM10lEQVSJ0anvtRuYkvkdWLo+CCVhSLt92YEESIAEgkGAgiAYFGmDBEjAJwLcLfAJFzsbmECNKw6ldRlIijoOm1LTZiRK/CBYuj4AJeu7Bo6YrpMACRiRAAWBEVeNPpOACQhwt8AEi8gQgkNAsalCQH5gSwiOTVohAZMQqK+vx+LFiyHJ+K211NRUXHHFFYiOjm7o4nK5sHv3buzYsQPl5eXqn8fExKBXr14YPHgwoqKifCLkj73Tp09j1apVOHfuHCwWC7p06YIxY8aofjRv0mfRokVITEzE5ZdfDqvV6pN/gXamIAiUIMeTAAkERMB9/F24Dr8Ad9m2gOxwMAkYkYCScQ0s3R6AkjjKiO7TZxLQnIC8zM+fPx9lZWVeCwIREevWrcOePXvgdrtht9vVsbW1tep/Z2VlYcqUKS2+mLc0iT/2zp8/r77gV1dXIzc3V/3n4cOHkZKSghkzZjQRLzLn2rVrVX/Fr5ycHM25Np+AgiDkyDkhCZDARQTqy1VRID+o01d9dq4WCWhBQHH0gSK7ArxgTAu8tGkiAidPnsSSJUvUl/pZs2bB4XC0G93evXuRl5enfmUfN24cevTooY6RXYYVK1agsrISAwYMwMiRX+f4tGXUH3sbNmzAtm3bMGLECAwaNEg1v3LlShw6dAgTJ05s8En+/MyZM+ouSEZGhioIQr07ID5QELT7WLEDCZBAqAi4y3fCLcLg2NuhmpLzkEBoCdgSYMm+C5Yu9wBRaaGdm7ORgAEJ7Nu3D6tXr0ZmZqZXR2lkF2DhwoWQ4zpyNEheyBu3goICVRTIsZ2ZM2dCynm21fy1J7sDImamTp3acKGYCAuJpX///hg9enTDtMuXL4dcWDh9+nR06NAhLKtEQRAW7JyUBEigLQLu0/MvHCMqXk5QJGAaApbsuVCy74Li6GuamBgICWhNYP369di+fbt69n/ChAntTufZUVAURc0rkPyCxk2O7ixYsABypKf5l/qWjPtjT+YQUSI7EbNnz24QHR5B0Lt3b4wfP16dToTA0qVL0b17d6/iaxeAnx0oCPwEx2EkQALaE3AdfRPuo2/AXbpR+8k4AwloREDJvE7dFVCSx2k0A82SgHkJyJf2Y8eOqcd7KioqIC/V8tVekoIlSXfUqFFNcgE8OwrJycnqDkDjRGMPJTmeIy/izb/Ut0TRX3syh4iJadOmoWPHjqrp5jsEnoTpkpISNa9AfA5XoyAIF3nOSwIk4DUBCgOvUbGjjggoqdNgybkLSvqVOvKKrpCAcQg0/ppvs9lUISAv+FLxx5MgHBcXp5679xy12bRpEzZv3qyex5eX7JaqCUkC786dO9WjPFLRp63mrz2ZY9euXW3mEBw4cEA9QiQ5BsOGDQvrwlAQhBU/JycBEvCFAIWBL7TYN1wElIThUHLuhKXjLeFygfOSgCkInD17Vj16I8JAqvPIi39SUpIamyTiytl7+bouv5PjQZIX4M3Lvjd9PAC96dtSn9aqDKWnp6siRESNxCa7BOK7CJtwNgqCcNLn3CRAAn4RoDDwCxsHaUxASRoDpdMcWDrdpvFMNE8CkUFAjvVIHX+p4X/ZZZepL/6Nm6c6jwgGOVIklYP8fYFvjWgg9lq6h0CqHknFJKlAtHHjRjW5uG/fviguLobT6cSpU6cg+Q+SRC15Bu0lPQfrSaAgCBZJ2iEBEgg5Adexv0DuMXCfWxXyuTkhCXgIKCmXwtJpDpSsGwmFBEggxASkJGlhYaFau19EQyAv8C25Hmx7MofcqSCJzbIrILsFnkpG8ucShxxzOnjwIGJjY9U8iPj4eM2pUhBojpgTkAAJaE3AfeojuEQYnPpI66lonwQaCCipl10QApnXkQoJkECYCDR/YZeKRFKZSC4fa+3GX88Yj4hoy/Vg25O5PJeQTZo0CV27dlVvUxaf+/Xr11COVO4x2Lp1q7rzMXDgQM3pUhBojpgTkAAJhIqA7BSoNx8ffxdw14ZqWs4TYQSU9FkXhEDG1REWOcMlgdATkONA0lqqFiR/vmbNGjV515Mg7G9VoNYiC7a9li4hW7ZsGY4cOQKPQBBfPOVIpUKR7Hxo3SgItCZM+yRAAiEnoF5w5hEGNUUhn58TmpCALQmWzO9AkZ+UySYMkCGRgP4IyItyfn4+OnXqpFYMat48ZTvlBmJPCdH27g2QuwHmz5+vHtsJxj0EvtqTRGg54iSXkEmegDQpUVpUVNTkEjOPIPBcyKb16lAQaE2Y9kmABMJHoOYkXEX/hPvEP+EuWR8+PzizYQkoiZeoIsAix4Kisw0bBx0nASMS8Bylkd0BOf6Tltb0dm95sRbR4Ha71QpEcgTI35uFW+MTTHuel3zxc/Lkrz8scIfAiE8nfSYBEjAkAfepjy+Ig6J/GdJ/Oh1CAoq1QQQo6d8I4cScigRIoDEBuYhMSnNKCc/mZUfl5XrlypWoqqpSLyiTF2yr1aoOlwvA8vLy1P8eO3YscnNz1T+XnYQVK1aoF5x5cymZx5dg2PPsZpw7d+4icdNaDoFUIvJUT9L6yeAOgdaEaZ8ESEBXBNylW+Au+qcqDlBVqCvf6Ex4CSgJQ6CkX3XhWJCjb3id4ewkQAIqgePHj6v3DciLv5Tj9FxMVlNTo/5ekodld0DuIPA0efmWC7+kUo/sHkiZT2mey8xaGlNaWop58+ZBjgBJuc/evXsHZK/58sklZFJCVUqMSqnRxk1ik2NDIhZk90Ca5BTIzcWyM9I4Nq0eCwoCrcjSLgmQgL4J1J2DS44SnZkP95nFgLte3/7SO20I2DNhybhKTRBW0i4+o6zNpLRKAiTgCwF5YV63bp169l6SjEUYOBwO9d4BecGWewqaN7n4a/fu3WoFn/LycvXX8mLdq1cvDB48+KIbjNsSBDLWV3uN/RGfZadDRExrZURlfhExkksgjfcQ+PKEsC8JkAAJBIGAuypfFQXqz9klQH1FEKzShJ4JKBnfUEWAiAHYml52pGe/6RsJkAAJaEGAOwRaUKVNEiAB4xKoPg7X2a/Egewc1J0zbiz0vAkBJWnUhSNBsiPg6Ec6JEACJEACXxGgIOCjQAIkQAKtEag9A/fZz+AuXg732WVwVx4gKyMRsNihpEyDkjoVSuo0KPGDjOQ9fSUBEiCBkBGgIAgZak5EAiRgdALuc19cEAYiEM59YfRwzOm/PUt9+bd8JQIQ3dmccTIqEiABEggiAQqCIMKkKRIggcghILsFTcRB9bHICV5nkSpJY6D+pExSxQAssTrzkO6QAAmQgL4JUBDoe33oHQmQgEEIuItXwn1+NdznnHCfWw3UlxrEc+O5qcQPvHAE6CshwAvDjLeG9JgESEBfBCgI9LUe9IYESMAkBNzFK6D+nFup/pPNfwJKXG8oyeOgpEyFkjKRNwb7j5IjSYAESKBFAhQEfDBIgARIIAQE3KUb4S7ZCJRuUP8p/812MQE18TdhGJRGP7DGERUJkAAJkICGBCgINIRL0yRAAiTQFoEmIqF0K9yV+4Has+aHplihxOYCcbkX/uno3yAAoFjNHz8jJAESIAGdEaAg0NmC0B0SIIEIJ1B79oIwqNgPt/xIqVP1nwYTC/YMKNHZQEzX/9/eHeskEAVRAB0EI1rQ2ZFY+P9fRmFCJ6CYxxI7QnOJTDwkZBcCw3Bus7eBmr28Vz1PF/+n8+XbPw/Z1ydAgMB9CSgE95WHbQgQIHBZYPyD8n5Tx92marep4346/j43Hu8/qg7bOh62VV/b03nstlhVzVc1G8dxf3yt2XJd46c9p+MoAOupCDw8xT7WIAIECBC4rYBCcFtf0wkQIPD3AudycCoJ4/79eX2ncUG/OF/8z88F4Pq7vIIAAQIEGgooBA1DszIBAgQIECBAgACBlIBCkJI0hwABAgQIECBAgEBDAYWgYWhWJkCAAAECBAgQIJASUAhSkuYQIECAAAECBAgQaCigEDQMzcoECBAgQIAAAQIEUgIKQUrSHAIECBAgQIAAAQINBRSChqFZmQABAgQIECBAgEBKQCFISZpDgAABAgQIECBAoKGAQtAwNCsTIECAAAECBAgQSAkoBClJcwgQIECAAAECBAg0FFAIGoZmZQIECBAgQIAAAQIpAYUgJWkOAQIECBAgQIAAgYYCCkHD0KxMgAABAgQIECBAICWgEKQkzSFAgAABAgQIECDQUEAhaBialQkQIECAAAECBAikBBSClKQ5BAgQIECAAAECBBoKKAQNQ7MyAQIECBAgQIAAgZSAQpCSNIcAAQIECBAgQIBAQwGFoGFoViZAgAABAgQIECCQElAIUpLmECBAgAABAgQIEGgooBA0DM3KBAgQIECAAAECBFICCkFK0hwCBAgQIECAAAECDQUUgoahWZkAAQIECBAgQIBASuAHjZnDsadh6R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(12.2%)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(12.2%)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(9.5%) &gt;</a:t>
            </a:r>
          </a:p>
          <a:p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개인소형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(7.2%)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체인대형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(5.3%)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(3.7%)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8" name="그림 17" descr="2017 채널별 판매액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6733" y="1965833"/>
            <a:ext cx="4770534" cy="29033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22168" y="5318792"/>
            <a:ext cx="1152128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74296" y="1268760"/>
            <a:ext cx="566970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17, 18, 19</a:t>
            </a:r>
            <a:r>
              <a:rPr lang="ko-KR" altLang="en-US" dirty="0"/>
              <a:t>년 </a:t>
            </a:r>
            <a:r>
              <a:rPr lang="ko-KR" altLang="en-US" dirty="0" err="1"/>
              <a:t>채널별</a:t>
            </a:r>
            <a:r>
              <a:rPr lang="ko-KR" altLang="en-US" dirty="0"/>
              <a:t> 판매액 변화를 </a:t>
            </a:r>
          </a:p>
          <a:p>
            <a:r>
              <a:rPr lang="ko-KR" altLang="en-US" dirty="0" err="1"/>
              <a:t>한장으로</a:t>
            </a:r>
            <a:r>
              <a:rPr lang="ko-KR" altLang="en-US" dirty="0"/>
              <a:t> 합쳐서 표기하면 좋을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3</a:t>
            </a:r>
            <a:r>
              <a:rPr lang="ko-KR" altLang="en-US" dirty="0"/>
              <a:t>년간 </a:t>
            </a:r>
            <a:r>
              <a:rPr lang="ko-KR" altLang="en-US" dirty="0" err="1"/>
              <a:t>채널별</a:t>
            </a:r>
            <a:r>
              <a:rPr lang="ko-KR" altLang="en-US" dirty="0"/>
              <a:t> 비중 변화를 한 눈에 보기 편할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그리고 전국은 빼주세요</a:t>
            </a:r>
          </a:p>
          <a:p>
            <a:r>
              <a:rPr lang="ko-KR" altLang="en-US" dirty="0"/>
              <a:t>전 채널을 모두 합한 값이 전국이라 </a:t>
            </a:r>
            <a:r>
              <a:rPr lang="en-US" altLang="ko-KR" dirty="0"/>
              <a:t>100% </a:t>
            </a:r>
            <a:r>
              <a:rPr lang="ko-KR" altLang="en-US" dirty="0"/>
              <a:t>기준이 잘못되었습니다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(13.0%)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(12.2%)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(9.4%) &gt;</a:t>
            </a:r>
          </a:p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개인소형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(6.4%)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체인대형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(5.3%)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(3.7%)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판매액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8" name="그림 7" descr="2018년 채널 별 판매액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88840"/>
            <a:ext cx="4878609" cy="28803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22168" y="5318792"/>
            <a:ext cx="1152128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2019년 채널 별 판매액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543" y="1988839"/>
            <a:ext cx="4762913" cy="288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(13.4%)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(12.3%)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(9.3%) &gt;</a:t>
            </a:r>
          </a:p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개인소형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(5.8%)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체인대형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(5.4%)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(3.8%)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판매액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2168" y="5318792"/>
            <a:ext cx="1152128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판매액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0754" y="4654877"/>
            <a:ext cx="83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2017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년에는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할인점 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&gt;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편의점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개인 대형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개인 소형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체인 대형 </a:t>
            </a:r>
            <a:r>
              <a:rPr lang="en-US" altLang="ko-KR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&gt; </a:t>
            </a:r>
            <a:r>
              <a:rPr lang="ko-KR" altLang="en-US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조합 마트</a:t>
            </a:r>
            <a:endParaRPr lang="en-US" altLang="ko-KR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순서로 판매액이 많았지만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,  2018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년 부터는 </a:t>
            </a:r>
            <a:r>
              <a:rPr lang="ko-KR" altLang="en-US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의 점유율이 가장 높아졌다</a:t>
            </a:r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34863" y="270892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latin typeface="나눔스퀘어" pitchFamily="50" charset="-127"/>
                <a:ea typeface="나눔스퀘어" pitchFamily="50" charset="-127"/>
              </a:rPr>
              <a:t>VS</a:t>
            </a:r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0723" name="Picture 3" descr="C:\Users\USER\Downloads\s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276872"/>
            <a:ext cx="1296144" cy="129614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555776" y="3573016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편의점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5894520" y="357468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나눔스퀘어" pitchFamily="50" charset="-127"/>
                <a:ea typeface="나눔스퀘어" pitchFamily="50" charset="-127"/>
              </a:rPr>
              <a:t>할인점</a:t>
            </a:r>
            <a:endParaRPr lang="ko-KR" altLang="en-US" sz="1400"/>
          </a:p>
        </p:txBody>
      </p:sp>
      <p:pic>
        <p:nvPicPr>
          <p:cNvPr id="30724" name="Picture 4" descr="C:\Users\USER\Downloads\sh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5" y="2284909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71600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76470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최근 </a:t>
            </a:r>
            <a:r>
              <a:rPr lang="en-US" altLang="ko-KR" sz="240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400" smtClean="0">
                <a:latin typeface="나눔스퀘어" pitchFamily="50" charset="-127"/>
                <a:ea typeface="나눔스퀘어" pitchFamily="50" charset="-127"/>
              </a:rPr>
              <a:t>년 간 라면 판매 채널 간 판매량 변화</a:t>
            </a:r>
            <a:endParaRPr lang="ko-KR" altLang="en-US" sz="240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 descr="2017 채널 별 판매량 비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8147" y="1988840"/>
            <a:ext cx="4907706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530120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할인점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(14.2%)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 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(9.9%)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편의점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(8.9%) &gt;</a:t>
            </a:r>
          </a:p>
          <a:p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개인소형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일반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(6.7%)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체인 대형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(6.1%) &gt; </a:t>
            </a:r>
            <a:r>
              <a:rPr lang="ko-KR" altLang="en-US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조합마트</a:t>
            </a:r>
            <a:r>
              <a:rPr lang="en-US" altLang="ko-KR" sz="140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(4.2%)</a:t>
            </a:r>
            <a:endParaRPr lang="ko-KR" altLang="en-US" sz="14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2168" y="5318792"/>
            <a:ext cx="1152128" cy="264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F857-370E-41F3-88DF-5AF2A4B53D0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1556792"/>
            <a:ext cx="40324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마찬가지로 편의점과 할인점 판매액과 성장률 추가하면 좋을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1070</Words>
  <Application>Microsoft Office PowerPoint</Application>
  <PresentationFormat>화면 슬라이드 쇼(4:3)</PresentationFormat>
  <Paragraphs>144</Paragraphs>
  <Slides>21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kisa7002</cp:lastModifiedBy>
  <cp:revision>46</cp:revision>
  <dcterms:created xsi:type="dcterms:W3CDTF">2020-04-02T03:54:44Z</dcterms:created>
  <dcterms:modified xsi:type="dcterms:W3CDTF">2020-04-04T12:41:20Z</dcterms:modified>
</cp:coreProperties>
</file>