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3" r:id="rId3"/>
    <p:sldId id="273" r:id="rId4"/>
    <p:sldId id="257" r:id="rId5"/>
    <p:sldId id="282" r:id="rId6"/>
    <p:sldId id="272" r:id="rId7"/>
    <p:sldId id="293" r:id="rId8"/>
    <p:sldId id="279" r:id="rId9"/>
    <p:sldId id="280" r:id="rId10"/>
    <p:sldId id="265" r:id="rId11"/>
    <p:sldId id="284" r:id="rId12"/>
    <p:sldId id="258" r:id="rId13"/>
    <p:sldId id="259" r:id="rId14"/>
    <p:sldId id="294" r:id="rId15"/>
    <p:sldId id="298" r:id="rId16"/>
    <p:sldId id="295" r:id="rId17"/>
    <p:sldId id="297" r:id="rId18"/>
    <p:sldId id="296" r:id="rId19"/>
    <p:sldId id="285" r:id="rId20"/>
    <p:sldId id="266" r:id="rId21"/>
    <p:sldId id="286" r:id="rId22"/>
    <p:sldId id="287" r:id="rId23"/>
    <p:sldId id="288" r:id="rId24"/>
    <p:sldId id="291" r:id="rId25"/>
    <p:sldId id="289" r:id="rId26"/>
    <p:sldId id="290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233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8700660-F118-4D39-A0DD-BEA5442B18EB}" type="datetimeFigureOut">
              <a:rPr lang="ko-KR" altLang="en-US" smtClean="0"/>
              <a:pPr/>
              <a:t>2022-08-09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6FA9E39-468F-41A7-B8B3-4B56509EE5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80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A9E39-468F-41A7-B8B3-4B56509EE5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6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4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1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6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AC732E-0D77-458A-9D0C-29C2C7740E59}" type="datetimeFigureOut">
              <a:rPr lang="ko-KR" altLang="en-US" smtClean="0"/>
              <a:pPr/>
              <a:t>2022-08-09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016C-E4C6-429A-942C-313FC65A4A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solidFill>
                  <a:schemeClr val="accent6"/>
                </a:solidFill>
              </a:rPr>
              <a:t>라면 </a:t>
            </a:r>
            <a:r>
              <a:rPr lang="ko-KR" altLang="en-US" b="1" dirty="0"/>
              <a:t>시장 데이터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400800" cy="1752600"/>
          </a:xfrm>
        </p:spPr>
        <p:txBody>
          <a:bodyPr/>
          <a:lstStyle/>
          <a:p>
            <a:pPr algn="l"/>
            <a:r>
              <a:rPr lang="ko-KR" altLang="en-US" sz="2000" b="1" dirty="0" err="1">
                <a:solidFill>
                  <a:schemeClr val="bg1">
                    <a:lumMod val="65000"/>
                  </a:schemeClr>
                </a:solidFill>
              </a:rPr>
              <a:t>코멘토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 직무부트캠프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Final</a:t>
            </a:r>
          </a:p>
          <a:p>
            <a:pPr algn="l"/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신승현</a:t>
            </a:r>
          </a:p>
        </p:txBody>
      </p:sp>
    </p:spTree>
    <p:extLst>
      <p:ext uri="{BB962C8B-B14F-4D97-AF65-F5344CB8AC3E}">
        <p14:creationId xmlns:p14="http://schemas.microsoft.com/office/powerpoint/2010/main" val="259104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제조사 </a:t>
            </a:r>
            <a:r>
              <a:rPr lang="en-US" altLang="ko-KR" dirty="0">
                <a:solidFill>
                  <a:srgbClr val="0070C0"/>
                </a:solidFill>
              </a:rPr>
              <a:t>A </a:t>
            </a:r>
            <a:r>
              <a:rPr lang="ko-KR" altLang="en-US" dirty="0"/>
              <a:t>마케팅 분석</a:t>
            </a:r>
            <a:br>
              <a:rPr lang="en-US" altLang="ko-KR" dirty="0"/>
            </a:br>
            <a:r>
              <a:rPr lang="ko-KR" altLang="en-US" sz="1200" dirty="0">
                <a:solidFill>
                  <a:srgbClr val="0070C0"/>
                </a:solidFill>
              </a:rPr>
              <a:t>현재 시장 점유율 </a:t>
            </a:r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>
                <a:solidFill>
                  <a:srgbClr val="0070C0"/>
                </a:solidFill>
              </a:rPr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252256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</a:rPr>
              <a:t>채널별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A</a:t>
            </a:r>
            <a:r>
              <a:rPr lang="ko-KR" altLang="en-US" dirty="0"/>
              <a:t>사 마케팅 전략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A, B, C, D, PB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9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77" y="1430829"/>
            <a:ext cx="3780421" cy="252028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4" y="1412776"/>
            <a:ext cx="3834580" cy="2556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460" y="4715852"/>
            <a:ext cx="8096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판매액은 할인점과 편의점이 근소한 차이로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1, 2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다투지만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 대비 편의점 판매액은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상당히 </a:t>
            </a:r>
            <a:r>
              <a:rPr lang="ko-KR" altLang="en-US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높다</a:t>
            </a:r>
            <a:r>
              <a:rPr lang="en-US" altLang="ko-KR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*Y17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49149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1800200"/>
          </a:xfrm>
        </p:spPr>
        <p:txBody>
          <a:bodyPr/>
          <a:lstStyle/>
          <a:p>
            <a:r>
              <a:rPr lang="ko-KR" altLang="en-US" dirty="0"/>
              <a:t>편의점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판매액 </a:t>
            </a:r>
            <a:r>
              <a:rPr lang="en-US" altLang="ko-KR" sz="2000" dirty="0"/>
              <a:t>&gt; </a:t>
            </a:r>
            <a:r>
              <a:rPr lang="ko-KR" altLang="en-US" sz="2000" dirty="0"/>
              <a:t>판매량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 고객 유지하도록 마케팅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새로운 고객 유입할 수 있도록 마케팅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400506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할인점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편의점에 비해 판매량 대비 판매액은 높지 않음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판매량은 항상 높아 기존 고객층이 탄탄함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 고객들이 더 많은 판매량</a:t>
            </a:r>
            <a:r>
              <a:rPr lang="en-US" altLang="ko-KR" sz="2000" dirty="0"/>
              <a:t>&amp;</a:t>
            </a:r>
            <a:r>
              <a:rPr lang="ko-KR" altLang="en-US" sz="2000" dirty="0"/>
              <a:t>판매액을 부를 마케팅이 필요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41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745708" cy="42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1764" y="5229200"/>
            <a:ext cx="71801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 전략&gt;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사에서 판매량이 높았던 </a:t>
            </a: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짜장라면보다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수익이 월등한 것을 보아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상품을 많이 둘 필요가 있음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>
                <a:solidFill>
                  <a:srgbClr val="FF0000"/>
                </a:solidFill>
              </a:rPr>
              <a:t>편의점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119" y="4869160"/>
            <a:ext cx="753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전략&gt;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왼쪽처럼 같은 상품을 많이 진열하기 보다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최대한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진열해야 함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2" y="1268760"/>
            <a:ext cx="4054748" cy="3044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70" y="1268760"/>
            <a:ext cx="4062685" cy="304309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30815" y="2358258"/>
            <a:ext cx="1800200" cy="8640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3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4" y="5229200"/>
            <a:ext cx="7614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 전략&gt;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‘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사에서 판매량이 높았던 </a:t>
            </a: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짜장라면의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많이 재고화해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박리다매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64" y="692696"/>
            <a:ext cx="5457676" cy="400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7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>
                <a:solidFill>
                  <a:srgbClr val="FF0000"/>
                </a:solidFill>
              </a:rPr>
              <a:t>할인점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987" y="5229200"/>
            <a:ext cx="753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 전략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진열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번들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‘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상품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‘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박리다매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704850"/>
            <a:ext cx="5648424" cy="42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0219" y="4838663"/>
            <a:ext cx="4222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모두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봉지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라면이 더 많이 팔린다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1" y="1556792"/>
            <a:ext cx="4024164" cy="306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06" y="1556792"/>
            <a:ext cx="4024164" cy="306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96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>
                <a:solidFill>
                  <a:schemeClr val="accent6"/>
                </a:solidFill>
              </a:rPr>
              <a:t>브랜드별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사 마케팅 전략</a:t>
            </a:r>
            <a:br>
              <a:rPr lang="en-US" altLang="ko-KR" dirty="0"/>
            </a:br>
            <a:r>
              <a:rPr lang="ko-KR" altLang="en-US" sz="1200" dirty="0">
                <a:solidFill>
                  <a:schemeClr val="accent6"/>
                </a:solidFill>
              </a:rPr>
              <a:t>현재 시장 점유율 </a:t>
            </a:r>
            <a:r>
              <a:rPr lang="en-US" altLang="ko-KR" sz="1200" dirty="0">
                <a:solidFill>
                  <a:schemeClr val="accent6"/>
                </a:solidFill>
              </a:rPr>
              <a:t>1</a:t>
            </a:r>
            <a:r>
              <a:rPr lang="ko-KR" altLang="en-US" sz="1200" dirty="0">
                <a:solidFill>
                  <a:schemeClr val="accent6"/>
                </a:solidFill>
              </a:rPr>
              <a:t>위 </a:t>
            </a:r>
            <a:r>
              <a:rPr lang="en-US" altLang="ko-KR" sz="1200" dirty="0">
                <a:solidFill>
                  <a:schemeClr val="accent6"/>
                </a:solidFill>
              </a:rPr>
              <a:t>A</a:t>
            </a:r>
            <a:r>
              <a:rPr lang="ko-KR" altLang="en-US" sz="1200" dirty="0">
                <a:solidFill>
                  <a:schemeClr val="accent6"/>
                </a:solidFill>
              </a:rPr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354568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</a:rPr>
              <a:t>채널별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브랜드 판매</a:t>
            </a:r>
            <a:r>
              <a:rPr lang="en-US" altLang="ko-KR" dirty="0"/>
              <a:t> </a:t>
            </a:r>
            <a:r>
              <a:rPr lang="ko-KR" altLang="en-US" dirty="0"/>
              <a:t>현황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A, B, C, D, PB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4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 err="1">
                <a:solidFill>
                  <a:schemeClr val="accent6"/>
                </a:solidFill>
              </a:rPr>
              <a:t>브랜드별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" y="764704"/>
            <a:ext cx="3388697" cy="2259131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07" y="764704"/>
            <a:ext cx="3240361" cy="21602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27" y="764704"/>
            <a:ext cx="3240361" cy="2160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" y="3562065"/>
            <a:ext cx="3031857" cy="20212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62065"/>
            <a:ext cx="2808312" cy="18722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3" y="3550030"/>
            <a:ext cx="3049910" cy="20332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3418" y="5733256"/>
            <a:ext cx="7327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시장 점유율이 가장 높고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브랜드가 아닌 고르게 판매가 이뤄지는 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타사의 최다 판매 상품은 주력 광고할 여지가 있으므로 그 제품을 제외한 다른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상품에 투자 전략해도 좋음</a:t>
            </a:r>
          </a:p>
        </p:txBody>
      </p:sp>
    </p:spTree>
    <p:extLst>
      <p:ext uri="{BB962C8B-B14F-4D97-AF65-F5344CB8AC3E}">
        <p14:creationId xmlns:p14="http://schemas.microsoft.com/office/powerpoint/2010/main" val="4731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5976664" cy="283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5976664" cy="2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5837" y="836712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A: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861048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B: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얼큰비빔면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 err="1">
                <a:solidFill>
                  <a:schemeClr val="accent6"/>
                </a:solidFill>
              </a:rPr>
              <a:t>브랜드별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7625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99782"/>
            <a:ext cx="5299520" cy="250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915363" cy="27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84984"/>
            <a:ext cx="411832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31880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D: </a:t>
            </a:r>
            <a:r>
              <a:rPr lang="ko-KR" altLang="en-US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비빔라면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360" y="61994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 err="1">
                <a:solidFill>
                  <a:schemeClr val="accent6"/>
                </a:solidFill>
              </a:rPr>
              <a:t>브랜드별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157538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r>
              <a:rPr lang="ko-KR" altLang="en-US" sz="1600" b="1" dirty="0">
                <a:solidFill>
                  <a:srgbClr val="FF0000"/>
                </a:solidFill>
              </a:rPr>
              <a:t>사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 err="1">
                <a:solidFill>
                  <a:srgbClr val="FF0000"/>
                </a:solidFill>
              </a:rPr>
              <a:t>추추라면</a:t>
            </a:r>
            <a:r>
              <a:rPr lang="en-US" altLang="ko-KR" sz="1600" b="1" dirty="0">
                <a:solidFill>
                  <a:srgbClr val="FF0000"/>
                </a:solidFill>
              </a:rPr>
              <a:t> &gt; </a:t>
            </a:r>
            <a:r>
              <a:rPr lang="ko-KR" altLang="en-US" sz="1600" b="1" dirty="0" err="1">
                <a:solidFill>
                  <a:srgbClr val="FF0000"/>
                </a:solidFill>
              </a:rPr>
              <a:t>짜장라면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&gt;&gt;&gt; </a:t>
            </a:r>
            <a:r>
              <a:rPr lang="ko-KR" altLang="en-US" sz="1600" dirty="0">
                <a:solidFill>
                  <a:srgbClr val="FF0000"/>
                </a:solidFill>
              </a:rPr>
              <a:t>육개장라면 </a:t>
            </a:r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ko-KR" altLang="en-US" sz="1600" dirty="0" err="1">
                <a:solidFill>
                  <a:srgbClr val="FF0000"/>
                </a:solidFill>
              </a:rPr>
              <a:t>맛라면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</a:rPr>
              <a:t>기타 </a:t>
            </a:r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</a:rPr>
              <a:t>짬뽕라면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우동라면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 새우라면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chemeClr val="accent5"/>
                </a:solidFill>
              </a:rPr>
              <a:t>B</a:t>
            </a:r>
            <a:r>
              <a:rPr lang="ko-KR" altLang="en-US" sz="1600" b="1" dirty="0">
                <a:solidFill>
                  <a:schemeClr val="accent5"/>
                </a:solidFill>
              </a:rPr>
              <a:t>사</a:t>
            </a:r>
            <a:r>
              <a:rPr lang="en-US" altLang="ko-KR" sz="1600" b="1" dirty="0">
                <a:solidFill>
                  <a:schemeClr val="accent5"/>
                </a:solidFill>
              </a:rPr>
              <a:t>: </a:t>
            </a:r>
            <a:r>
              <a:rPr lang="ko-KR" altLang="en-US" sz="1600" b="1" dirty="0" err="1">
                <a:solidFill>
                  <a:schemeClr val="accent5"/>
                </a:solidFill>
              </a:rPr>
              <a:t>얼큰비빔면</a:t>
            </a:r>
            <a:r>
              <a:rPr lang="en-US" altLang="ko-KR" sz="1600" b="1" dirty="0">
                <a:solidFill>
                  <a:schemeClr val="accent5"/>
                </a:solidFill>
              </a:rPr>
              <a:t> &gt; </a:t>
            </a:r>
            <a:r>
              <a:rPr lang="ko-KR" altLang="en-US" sz="1600" b="1" dirty="0" err="1">
                <a:solidFill>
                  <a:schemeClr val="accent5"/>
                </a:solidFill>
              </a:rPr>
              <a:t>얼큰라면</a:t>
            </a:r>
            <a:r>
              <a:rPr lang="ko-KR" altLang="en-US" sz="1600" b="1" dirty="0">
                <a:solidFill>
                  <a:schemeClr val="accent5"/>
                </a:solidFill>
              </a:rPr>
              <a:t> </a:t>
            </a:r>
            <a:r>
              <a:rPr lang="en-US" altLang="ko-KR" sz="1600" b="1" dirty="0">
                <a:solidFill>
                  <a:schemeClr val="accent5"/>
                </a:solidFill>
              </a:rPr>
              <a:t>&gt;&gt;&gt; </a:t>
            </a:r>
            <a:r>
              <a:rPr lang="ko-KR" altLang="en-US" sz="1600" dirty="0" err="1">
                <a:solidFill>
                  <a:schemeClr val="accent5"/>
                </a:solidFill>
              </a:rPr>
              <a:t>짜장라면</a:t>
            </a:r>
            <a:r>
              <a:rPr lang="ko-KR" altLang="en-US" sz="1600" dirty="0">
                <a:solidFill>
                  <a:schemeClr val="accent5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&gt;</a:t>
            </a:r>
            <a:r>
              <a:rPr lang="ko-KR" altLang="en-US" sz="1600" dirty="0">
                <a:solidFill>
                  <a:schemeClr val="accent5"/>
                </a:solidFill>
              </a:rPr>
              <a:t> 기타</a:t>
            </a:r>
            <a:r>
              <a:rPr lang="en-US" altLang="ko-KR" sz="1600" dirty="0">
                <a:solidFill>
                  <a:schemeClr val="accent5"/>
                </a:solidFill>
              </a:rPr>
              <a:t>, </a:t>
            </a:r>
            <a:r>
              <a:rPr lang="ko-KR" altLang="en-US" sz="1600" dirty="0" err="1">
                <a:solidFill>
                  <a:schemeClr val="accent5"/>
                </a:solidFill>
              </a:rPr>
              <a:t>시큼라면</a:t>
            </a:r>
            <a:endParaRPr lang="en-US" altLang="ko-KR" sz="1600" dirty="0">
              <a:solidFill>
                <a:schemeClr val="accent5"/>
              </a:solidFill>
            </a:endParaRPr>
          </a:p>
          <a:p>
            <a:r>
              <a:rPr lang="en-US" altLang="ko-KR" sz="1600" b="1" dirty="0">
                <a:solidFill>
                  <a:schemeClr val="accent6"/>
                </a:solidFill>
              </a:rPr>
              <a:t>C</a:t>
            </a:r>
            <a:r>
              <a:rPr lang="ko-KR" altLang="en-US" sz="1600" b="1" dirty="0">
                <a:solidFill>
                  <a:schemeClr val="accent6"/>
                </a:solidFill>
              </a:rPr>
              <a:t>사</a:t>
            </a:r>
            <a:r>
              <a:rPr lang="en-US" altLang="ko-KR" sz="1600" b="1" dirty="0">
                <a:solidFill>
                  <a:schemeClr val="accent6"/>
                </a:solidFill>
              </a:rPr>
              <a:t>: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강라면</a:t>
            </a:r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>
                <a:solidFill>
                  <a:schemeClr val="accent6"/>
                </a:solidFill>
              </a:rPr>
              <a:t>&gt;&gt;&gt; </a:t>
            </a:r>
            <a:r>
              <a:rPr lang="ko-KR" altLang="en-US" sz="1600" dirty="0">
                <a:solidFill>
                  <a:schemeClr val="accent6"/>
                </a:solidFill>
              </a:rPr>
              <a:t>기타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고소한라면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짬뽕라면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해초라면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r>
              <a:rPr lang="en-US" altLang="ko-KR" sz="1600" b="1" dirty="0">
                <a:solidFill>
                  <a:schemeClr val="accent4"/>
                </a:solidFill>
              </a:rPr>
              <a:t>D</a:t>
            </a:r>
            <a:r>
              <a:rPr lang="ko-KR" altLang="en-US" sz="1600" b="1" dirty="0">
                <a:solidFill>
                  <a:schemeClr val="accent4"/>
                </a:solidFill>
              </a:rPr>
              <a:t>사</a:t>
            </a:r>
            <a:r>
              <a:rPr lang="en-US" altLang="ko-KR" sz="1600" b="1" dirty="0">
                <a:solidFill>
                  <a:schemeClr val="accent4"/>
                </a:solidFill>
              </a:rPr>
              <a:t>: </a:t>
            </a:r>
            <a:r>
              <a:rPr lang="ko-KR" altLang="en-US" sz="1600" b="1" dirty="0">
                <a:solidFill>
                  <a:schemeClr val="accent4"/>
                </a:solidFill>
              </a:rPr>
              <a:t>비빔라면  </a:t>
            </a:r>
            <a:r>
              <a:rPr lang="en-US" altLang="ko-KR" sz="1600" b="1" dirty="0">
                <a:solidFill>
                  <a:schemeClr val="accent4"/>
                </a:solidFill>
              </a:rPr>
              <a:t>&gt;&gt;&gt; </a:t>
            </a:r>
            <a:r>
              <a:rPr lang="ko-KR" altLang="en-US" sz="1600" dirty="0" err="1">
                <a:solidFill>
                  <a:schemeClr val="accent4"/>
                </a:solidFill>
              </a:rPr>
              <a:t>얼큰라면</a:t>
            </a:r>
            <a:r>
              <a:rPr lang="ko-KR" altLang="en-US" sz="1600" dirty="0">
                <a:solidFill>
                  <a:schemeClr val="accent4"/>
                </a:solidFill>
              </a:rPr>
              <a:t> </a:t>
            </a:r>
            <a:r>
              <a:rPr lang="en-US" altLang="ko-KR" sz="1600" dirty="0">
                <a:solidFill>
                  <a:schemeClr val="accent4"/>
                </a:solidFill>
              </a:rPr>
              <a:t>&gt;&gt; </a:t>
            </a:r>
            <a:r>
              <a:rPr lang="ko-KR" altLang="en-US" sz="1600" dirty="0">
                <a:solidFill>
                  <a:schemeClr val="accent4"/>
                </a:solidFill>
              </a:rPr>
              <a:t>기타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 err="1">
                <a:solidFill>
                  <a:schemeClr val="accent4"/>
                </a:solidFill>
              </a:rPr>
              <a:t>짜장면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해물라면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타사 대비 </a:t>
            </a:r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r>
              <a:rPr lang="ko-KR" altLang="en-US" sz="1600" b="1" dirty="0">
                <a:solidFill>
                  <a:srgbClr val="FF0000"/>
                </a:solidFill>
              </a:rPr>
              <a:t>사</a:t>
            </a:r>
            <a:r>
              <a:rPr lang="ko-KR" altLang="en-US" sz="1600" b="1" dirty="0"/>
              <a:t>의 주력 브랜드</a:t>
            </a:r>
            <a:r>
              <a:rPr lang="en-US" altLang="ko-KR" sz="1600" b="1" dirty="0"/>
              <a:t>&gt; </a:t>
            </a:r>
            <a:r>
              <a:rPr lang="ko-KR" altLang="en-US" sz="1600" b="1" dirty="0"/>
              <a:t>물량 증가</a:t>
            </a:r>
            <a:r>
              <a:rPr lang="en-US" altLang="ko-KR" sz="1600" b="1" dirty="0"/>
              <a:t>: </a:t>
            </a:r>
            <a:r>
              <a:rPr lang="ko-KR" altLang="en-US" sz="1600" b="1" dirty="0" err="1">
                <a:solidFill>
                  <a:srgbClr val="FF0000"/>
                </a:solidFill>
              </a:rPr>
              <a:t>추추라면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</a:rPr>
              <a:t>짜장라면</a:t>
            </a:r>
            <a:r>
              <a:rPr lang="ko-KR" altLang="en-US" sz="1600" b="1" dirty="0"/>
              <a:t>, 매체 광고</a:t>
            </a:r>
            <a:r>
              <a:rPr lang="en-US" altLang="ko-KR" sz="1600" b="1" dirty="0"/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육개장라면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</a:rPr>
              <a:t>맛라면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b="1" dirty="0"/>
          </a:p>
          <a:p>
            <a:pPr>
              <a:buFontTx/>
              <a:buChar char="-"/>
            </a:pPr>
            <a:r>
              <a:rPr lang="en-US" altLang="ko-KR" sz="1600" dirty="0"/>
              <a:t>A</a:t>
            </a:r>
            <a:r>
              <a:rPr lang="ko-KR" altLang="en-US" sz="1600" dirty="0"/>
              <a:t>사는 판매 </a:t>
            </a:r>
            <a:r>
              <a:rPr lang="en-US" altLang="ko-KR" sz="1600" dirty="0"/>
              <a:t>1</a:t>
            </a:r>
            <a:r>
              <a:rPr lang="ko-KR" altLang="en-US" sz="1600" dirty="0"/>
              <a:t>위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추추라면</a:t>
            </a:r>
            <a:r>
              <a:rPr lang="en-US" altLang="ko-KR" sz="1600" dirty="0"/>
              <a:t>’</a:t>
            </a:r>
            <a:r>
              <a:rPr lang="ko-KR" altLang="en-US" sz="1600" dirty="0"/>
              <a:t>은 계속 업계 </a:t>
            </a:r>
            <a:r>
              <a:rPr lang="en-US" altLang="ko-KR" sz="1600" dirty="0"/>
              <a:t>1</a:t>
            </a:r>
            <a:r>
              <a:rPr lang="ko-KR" altLang="en-US" sz="1600" dirty="0"/>
              <a:t>위를 유지해야 한다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/>
              <a:t>A</a:t>
            </a:r>
            <a:r>
              <a:rPr lang="ko-KR" altLang="en-US" sz="1600" dirty="0"/>
              <a:t>사의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짜장라면</a:t>
            </a:r>
            <a:r>
              <a:rPr lang="en-US" altLang="ko-KR" sz="1600" dirty="0"/>
              <a:t>’</a:t>
            </a:r>
            <a:r>
              <a:rPr lang="ko-KR" altLang="en-US" sz="1600" dirty="0"/>
              <a:t>은 타사 대비 가장 높은 점유율을 보이므로 높은 판매를 유지해야 한다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타사에서 비빔라면은 </a:t>
            </a:r>
            <a:r>
              <a:rPr lang="en-US" altLang="ko-KR" sz="1600" dirty="0"/>
              <a:t>B, D</a:t>
            </a:r>
            <a:r>
              <a:rPr lang="ko-KR" altLang="en-US" sz="1600" dirty="0"/>
              <a:t>에서 경쟁구도를 보일 만큼 경쟁이 치열하므로 </a:t>
            </a:r>
            <a:r>
              <a:rPr lang="en-US" altLang="ko-KR" sz="1600" dirty="0"/>
              <a:t>A</a:t>
            </a:r>
            <a:r>
              <a:rPr lang="ko-KR" altLang="en-US" sz="1600" dirty="0"/>
              <a:t>사에서는 주력 상품화하지 않는다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/>
              <a:t>A</a:t>
            </a:r>
            <a:r>
              <a:rPr lang="ko-KR" altLang="en-US" sz="1600" dirty="0"/>
              <a:t>사의 </a:t>
            </a:r>
            <a:r>
              <a:rPr lang="en-US" altLang="ko-KR" sz="1600" dirty="0"/>
              <a:t>‘</a:t>
            </a:r>
            <a:r>
              <a:rPr lang="ko-KR" altLang="en-US" sz="1600" dirty="0"/>
              <a:t>육개장라면</a:t>
            </a:r>
            <a:r>
              <a:rPr lang="en-US" altLang="ko-KR" sz="1600" dirty="0"/>
              <a:t>’, ‘</a:t>
            </a:r>
            <a:r>
              <a:rPr lang="ko-KR" altLang="en-US" sz="1600" dirty="0" err="1"/>
              <a:t>맛라면</a:t>
            </a:r>
            <a:r>
              <a:rPr lang="en-US" altLang="ko-KR" sz="1600" dirty="0"/>
              <a:t>’ </a:t>
            </a:r>
            <a:r>
              <a:rPr lang="ko-KR" altLang="en-US" sz="1600" dirty="0"/>
              <a:t>역시 높은 판매를 보이므로 이 라면들을 주력해 </a:t>
            </a:r>
            <a:r>
              <a:rPr lang="ko-KR" altLang="en-US" sz="1600" dirty="0" err="1"/>
              <a:t>추추라면처럼</a:t>
            </a:r>
            <a:r>
              <a:rPr lang="ko-KR" altLang="en-US" sz="1600" dirty="0"/>
              <a:t> 높은 상품으로 격상시킬 필요가 있음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err="1"/>
              <a:t>추추라면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짜장라면은</a:t>
            </a:r>
            <a:r>
              <a:rPr lang="ko-KR" altLang="en-US" sz="1600" dirty="0"/>
              <a:t> 어차피 업계</a:t>
            </a:r>
            <a:r>
              <a:rPr lang="en-US" altLang="ko-KR" sz="1600" dirty="0"/>
              <a:t> 1</a:t>
            </a:r>
            <a:r>
              <a:rPr lang="ko-KR" altLang="en-US" sz="1600" dirty="0"/>
              <a:t>위이니</a:t>
            </a:r>
            <a:r>
              <a:rPr lang="en-US" altLang="ko-KR" sz="1600" dirty="0"/>
              <a:t>, </a:t>
            </a:r>
            <a:r>
              <a:rPr lang="ko-KR" altLang="en-US" sz="1600" dirty="0"/>
              <a:t>매체 광고는 하지 않고 유통 채널에 재고를 늘리는 마케팅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육개장라면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맛라면은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지지층이</a:t>
            </a:r>
            <a:r>
              <a:rPr lang="ko-KR" altLang="en-US" sz="1600" dirty="0"/>
              <a:t> 두터우나</a:t>
            </a:r>
            <a:r>
              <a:rPr lang="en-US" altLang="ko-KR" sz="1600" dirty="0"/>
              <a:t>, </a:t>
            </a:r>
            <a:r>
              <a:rPr lang="ko-KR" altLang="en-US" sz="1600" dirty="0"/>
              <a:t>더 보편적이고 대중적인 인기를 위해 매체 광고를 한다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>
                <a:solidFill>
                  <a:schemeClr val="accent6"/>
                </a:solidFill>
              </a:rPr>
              <a:t>브랜드별</a:t>
            </a:r>
            <a:r>
              <a:rPr lang="ko-KR" altLang="en-US" sz="1600" b="1"/>
              <a:t> </a:t>
            </a:r>
            <a:r>
              <a:rPr lang="en-US" altLang="ko-KR" sz="1600" b="1"/>
              <a:t>A</a:t>
            </a:r>
            <a:r>
              <a:rPr lang="ko-KR" altLang="en-US" sz="1600" b="1"/>
              <a:t>사 마케팅 전략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170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rgbClr val="00B050"/>
                </a:solidFill>
              </a:rPr>
              <a:t>서브브랜드</a:t>
            </a:r>
            <a:r>
              <a:rPr lang="en-US" altLang="ko-KR" sz="2800" dirty="0">
                <a:solidFill>
                  <a:srgbClr val="00B050"/>
                </a:solidFill>
              </a:rPr>
              <a:t>, </a:t>
            </a:r>
            <a:r>
              <a:rPr lang="ko-KR" altLang="en-US" sz="2800" dirty="0">
                <a:solidFill>
                  <a:srgbClr val="00B050"/>
                </a:solidFill>
              </a:rPr>
              <a:t>포장형태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ko-KR" altLang="en-US" sz="2800" dirty="0">
                <a:solidFill>
                  <a:srgbClr val="00B050"/>
                </a:solidFill>
              </a:rPr>
              <a:t> 기타로 본 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r>
              <a:rPr lang="ko-KR" altLang="en-US" sz="2800" dirty="0"/>
              <a:t>사 마케팅 전략</a:t>
            </a:r>
            <a:br>
              <a:rPr lang="en-US" altLang="ko-KR" sz="2800" dirty="0"/>
            </a:br>
            <a:r>
              <a:rPr lang="ko-KR" altLang="en-US" sz="800" dirty="0">
                <a:solidFill>
                  <a:srgbClr val="00B050"/>
                </a:solidFill>
              </a:rPr>
              <a:t>현재 시장 점유율 </a:t>
            </a:r>
            <a:r>
              <a:rPr lang="en-US" altLang="ko-KR" sz="800" dirty="0">
                <a:solidFill>
                  <a:srgbClr val="00B050"/>
                </a:solidFill>
              </a:rPr>
              <a:t>1</a:t>
            </a:r>
            <a:r>
              <a:rPr lang="ko-KR" altLang="en-US" sz="800" dirty="0">
                <a:solidFill>
                  <a:srgbClr val="00B050"/>
                </a:solidFill>
              </a:rPr>
              <a:t>위 </a:t>
            </a:r>
            <a:r>
              <a:rPr lang="en-US" altLang="ko-KR" sz="800" dirty="0">
                <a:solidFill>
                  <a:srgbClr val="00B050"/>
                </a:solidFill>
              </a:rPr>
              <a:t>A</a:t>
            </a:r>
            <a:r>
              <a:rPr lang="ko-KR" altLang="en-US" sz="800" dirty="0">
                <a:solidFill>
                  <a:srgbClr val="00B050"/>
                </a:solidFill>
              </a:rPr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146314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00B050"/>
                </a:solidFill>
              </a:rPr>
              <a:t>서브브랜드별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" y="908720"/>
            <a:ext cx="9053693" cy="414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347563"/>
            <a:ext cx="4916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마케팅 부문</a:t>
            </a:r>
            <a:r>
              <a:rPr lang="en-US" altLang="ko-KR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맛라면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노브랜드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육개장라면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사발면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우리라면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얼큰한맛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(‘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컨셉은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주력상품이므로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사에서는 다른 상품에 마케팅 주력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985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>
                <a:solidFill>
                  <a:srgbClr val="00B050"/>
                </a:solidFill>
              </a:rPr>
              <a:t>포장형태별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764704"/>
            <a:ext cx="8820472" cy="407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5347563"/>
            <a:ext cx="139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마케팅 부문</a:t>
            </a:r>
            <a:r>
              <a:rPr lang="en-US" altLang="ko-KR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노브랜드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봉지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사발면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용기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14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00B050"/>
                </a:solidFill>
              </a:rPr>
              <a:t>유탕면</a:t>
            </a:r>
            <a:r>
              <a:rPr lang="en-US" altLang="ko-KR" sz="1600" b="1" dirty="0">
                <a:solidFill>
                  <a:srgbClr val="00B050"/>
                </a:solidFill>
              </a:rPr>
              <a:t>, </a:t>
            </a:r>
            <a:r>
              <a:rPr lang="ko-KR" altLang="en-US" sz="1600" b="1" dirty="0">
                <a:solidFill>
                  <a:srgbClr val="00B050"/>
                </a:solidFill>
              </a:rPr>
              <a:t>비유탕면 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157192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마케팅 부문</a:t>
            </a:r>
            <a:r>
              <a:rPr lang="en-US" altLang="ko-KR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노브랜드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endParaRPr lang="ko-KR" altLang="en-US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사발면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컵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큰사발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비유탕면보다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상품이 더 인기임을 알 수 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1" y="958164"/>
            <a:ext cx="8720237" cy="402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87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67" y="692696"/>
            <a:ext cx="6170835" cy="514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1429" y="6174596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점유율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 &gt; C &gt; B &gt; D &gt; PB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b="1" dirty="0"/>
              <a:t>Y17-18 </a:t>
            </a:r>
            <a:r>
              <a:rPr lang="ko-KR" altLang="en-US" sz="1600" b="1" dirty="0"/>
              <a:t>라면시장 판매액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판매량 현황</a:t>
            </a:r>
            <a:r>
              <a:rPr lang="en-US" altLang="ko-KR" sz="1600" b="1" dirty="0"/>
              <a:t> (</a:t>
            </a:r>
            <a:r>
              <a:rPr lang="ko-KR" altLang="en-US" sz="1600" b="1" dirty="0" err="1"/>
              <a:t>채널별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336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b="1" dirty="0"/>
              <a:t>Y17-18 </a:t>
            </a:r>
            <a:r>
              <a:rPr lang="ko-KR" altLang="en-US" sz="1600" b="1" dirty="0"/>
              <a:t>라면시장 판매액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판매량 현황</a:t>
            </a:r>
            <a:r>
              <a:rPr lang="en-US" altLang="ko-KR" sz="1600" b="1" dirty="0"/>
              <a:t> (</a:t>
            </a:r>
            <a:r>
              <a:rPr lang="ko-KR" altLang="en-US" sz="1600" b="1" dirty="0" err="1"/>
              <a:t>채널별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05064"/>
            <a:ext cx="3024336" cy="201622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31" y="3993907"/>
            <a:ext cx="2950237" cy="19668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93907"/>
            <a:ext cx="3024336" cy="2016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6" y="854475"/>
            <a:ext cx="2427228" cy="16181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28" y="854475"/>
            <a:ext cx="2526264" cy="16841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8" y="808464"/>
            <a:ext cx="2664296" cy="17761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2771" y="2852936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규모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&gt;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&gt;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</a:p>
          <a:p>
            <a:r>
              <a:rPr lang="ko-KR" altLang="en-US" sz="16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sz="16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en-US" altLang="ko-KR" sz="16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</a:t>
            </a:r>
            <a:r>
              <a:rPr lang="en-US" altLang="ko-KR" sz="16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개인대형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개인소형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일반수퍼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조합마트</a:t>
            </a:r>
            <a:r>
              <a:rPr lang="ko-KR" altLang="en-US" sz="16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체인대형</a:t>
            </a:r>
            <a:endParaRPr lang="en-US" altLang="ko-KR" sz="16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개인대형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개인소형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일반수퍼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체인대형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조합마트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rgbClr val="0070C0"/>
                </a:solidFill>
              </a:rPr>
              <a:t>제조사별 </a:t>
            </a:r>
            <a:r>
              <a:rPr lang="ko-KR" altLang="en-US" dirty="0"/>
              <a:t>브랜드 판매</a:t>
            </a:r>
            <a:r>
              <a:rPr lang="en-US" altLang="ko-KR" dirty="0"/>
              <a:t> </a:t>
            </a:r>
            <a:r>
              <a:rPr lang="ko-KR" altLang="en-US" dirty="0"/>
              <a:t>현황</a:t>
            </a:r>
            <a:br>
              <a:rPr lang="en-US" altLang="ko-KR" dirty="0"/>
            </a:br>
            <a:r>
              <a:rPr lang="en-US" altLang="ko-KR" sz="1200" dirty="0">
                <a:solidFill>
                  <a:srgbClr val="0070C0"/>
                </a:solidFill>
              </a:rPr>
              <a:t>A, B, C, D, PB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3" y="1196752"/>
            <a:ext cx="8792869" cy="40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</p:spTree>
    <p:extLst>
      <p:ext uri="{BB962C8B-B14F-4D97-AF65-F5344CB8AC3E}">
        <p14:creationId xmlns:p14="http://schemas.microsoft.com/office/powerpoint/2010/main" val="349029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3" y="1124744"/>
            <a:ext cx="8996526" cy="378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3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86602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39" y="3717032"/>
            <a:ext cx="594868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908720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A: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861048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B: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얼큰비빔면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</p:spTree>
    <p:extLst>
      <p:ext uri="{BB962C8B-B14F-4D97-AF65-F5344CB8AC3E}">
        <p14:creationId xmlns:p14="http://schemas.microsoft.com/office/powerpoint/2010/main" val="297542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67" y="599782"/>
            <a:ext cx="5112568" cy="241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4" y="3318809"/>
            <a:ext cx="5328592" cy="25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263" y="4372629"/>
            <a:ext cx="3096344" cy="146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31880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D: </a:t>
            </a:r>
            <a:r>
              <a:rPr lang="ko-KR" altLang="en-US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비빔라면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722893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 </a:t>
            </a:r>
            <a:r>
              <a:rPr lang="ko-KR" altLang="en-US" sz="10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</p:spTree>
    <p:extLst>
      <p:ext uri="{BB962C8B-B14F-4D97-AF65-F5344CB8AC3E}">
        <p14:creationId xmlns:p14="http://schemas.microsoft.com/office/powerpoint/2010/main" val="29754257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761</Words>
  <Application>Microsoft Office PowerPoint</Application>
  <PresentationFormat>화면 슬라이드 쇼(4:3)</PresentationFormat>
  <Paragraphs>104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나눔바른고딕</vt:lpstr>
      <vt:lpstr>Arial</vt:lpstr>
      <vt:lpstr>Calibri</vt:lpstr>
      <vt:lpstr>Calibri Light</vt:lpstr>
      <vt:lpstr>Wingdings 2</vt:lpstr>
      <vt:lpstr>HDOfficeLightV0</vt:lpstr>
      <vt:lpstr>라면 시장 데이터 분석</vt:lpstr>
      <vt:lpstr>채널별 브랜드 판매 현황 A, B, C, D, PB</vt:lpstr>
      <vt:lpstr>Y17-18 라면시장 판매액&amp;판매량 현황 (채널별)</vt:lpstr>
      <vt:lpstr>Y17-18 라면시장 판매액&amp;판매량 현황 (채널별)</vt:lpstr>
      <vt:lpstr>제조사별 브랜드 판매 현황 A, B, C, D, PB</vt:lpstr>
      <vt:lpstr>Y17-18 각 제조사별 브랜드 판매량 추이</vt:lpstr>
      <vt:lpstr>Y17-18 각 제조사별 브랜드 판매량 추이</vt:lpstr>
      <vt:lpstr>Y17-18 각 제조사별 브랜드 판매량 추이</vt:lpstr>
      <vt:lpstr>Y17-18 각 제조사별 브랜드 판매량 추이</vt:lpstr>
      <vt:lpstr>제조사 A 마케팅 분석 현재 시장 점유율 1위</vt:lpstr>
      <vt:lpstr>채널별 A사 마케팅 전략 A, B, C, D, PB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브랜드별 A사 마케팅 전략 현재 시장 점유율 1위 A사</vt:lpstr>
      <vt:lpstr>브랜드별 A사 마케팅 전략</vt:lpstr>
      <vt:lpstr>브랜드별 A사 마케팅 전략</vt:lpstr>
      <vt:lpstr>브랜드별 A사 마케팅 전략</vt:lpstr>
      <vt:lpstr>PowerPoint 프레젠테이션</vt:lpstr>
      <vt:lpstr>서브브랜드, 포장형태, 기타로 본  A사 마케팅 전략 현재 시장 점유율 1위 A사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전체 라면 시장 데이터 분석</dc:title>
  <dc:creator>Shin</dc:creator>
  <cp:lastModifiedBy>Lily Shin</cp:lastModifiedBy>
  <cp:revision>52</cp:revision>
  <dcterms:created xsi:type="dcterms:W3CDTF">2020-04-18T11:24:46Z</dcterms:created>
  <dcterms:modified xsi:type="dcterms:W3CDTF">2022-08-09T07:01:48Z</dcterms:modified>
  <cp:contentStatus/>
</cp:coreProperties>
</file>