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3" r:id="rId3"/>
    <p:sldId id="273" r:id="rId4"/>
    <p:sldId id="257" r:id="rId5"/>
    <p:sldId id="282" r:id="rId6"/>
    <p:sldId id="272" r:id="rId7"/>
    <p:sldId id="293" r:id="rId8"/>
    <p:sldId id="279" r:id="rId9"/>
    <p:sldId id="280" r:id="rId10"/>
    <p:sldId id="265" r:id="rId11"/>
    <p:sldId id="284" r:id="rId12"/>
    <p:sldId id="258" r:id="rId13"/>
    <p:sldId id="259" r:id="rId14"/>
    <p:sldId id="294" r:id="rId15"/>
    <p:sldId id="298" r:id="rId16"/>
    <p:sldId id="295" r:id="rId17"/>
    <p:sldId id="297" r:id="rId18"/>
    <p:sldId id="296" r:id="rId19"/>
    <p:sldId id="285" r:id="rId20"/>
    <p:sldId id="266" r:id="rId21"/>
    <p:sldId id="286" r:id="rId22"/>
    <p:sldId id="287" r:id="rId23"/>
    <p:sldId id="288" r:id="rId24"/>
    <p:sldId id="291" r:id="rId25"/>
    <p:sldId id="289" r:id="rId26"/>
    <p:sldId id="290" r:id="rId27"/>
    <p:sldId id="292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233" autoAdjust="0"/>
  </p:normalViewPr>
  <p:slideViewPr>
    <p:cSldViewPr>
      <p:cViewPr varScale="1">
        <p:scale>
          <a:sx n="63" d="100"/>
          <a:sy n="63" d="100"/>
        </p:scale>
        <p:origin x="-1344" y="-72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25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B8700660-F118-4D39-A0DD-BEA5442B18EB}" type="datetimeFigureOut">
              <a:rPr lang="ko-KR" altLang="en-US" smtClean="0"/>
              <a:pPr/>
              <a:t>2020-04-24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76FA9E39-468F-41A7-B8B3-4B56509EE5F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680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A9E39-468F-41A7-B8B3-4B56509EE5F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269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732E-0D77-458A-9D0C-29C2C7740E59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016C-E4C6-429A-942C-313FC65A4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93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732E-0D77-458A-9D0C-29C2C7740E59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016C-E4C6-429A-942C-313FC65A4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34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732E-0D77-458A-9D0C-29C2C7740E59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016C-E4C6-429A-942C-313FC65A4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51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732E-0D77-458A-9D0C-29C2C7740E59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016C-E4C6-429A-942C-313FC65A4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62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732E-0D77-458A-9D0C-29C2C7740E59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016C-E4C6-429A-942C-313FC65A4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58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732E-0D77-458A-9D0C-29C2C7740E59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016C-E4C6-429A-942C-313FC65A4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23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732E-0D77-458A-9D0C-29C2C7740E59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016C-E4C6-429A-942C-313FC65A4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46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732E-0D77-458A-9D0C-29C2C7740E59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016C-E4C6-429A-942C-313FC65A4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0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732E-0D77-458A-9D0C-29C2C7740E59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016C-E4C6-429A-942C-313FC65A4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12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732E-0D77-458A-9D0C-29C2C7740E59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016C-E4C6-429A-942C-313FC65A4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13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732E-0D77-458A-9D0C-29C2C7740E59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016C-E4C6-429A-942C-313FC65A4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79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E9AC732E-0D77-458A-9D0C-29C2C7740E59}" type="datetimeFigureOut">
              <a:rPr lang="ko-KR" altLang="en-US" smtClean="0"/>
              <a:pPr/>
              <a:t>2020-04-24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D593016C-E4C6-429A-942C-313FC65A4A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41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ko-KR" altLang="en-US" b="1" dirty="0" smtClean="0">
                <a:solidFill>
                  <a:schemeClr val="accent6"/>
                </a:solidFill>
              </a:rPr>
              <a:t>라면 </a:t>
            </a:r>
            <a:r>
              <a:rPr lang="ko-KR" altLang="en-US" b="1" dirty="0" smtClean="0"/>
              <a:t>시장 데이터 분석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3645024"/>
            <a:ext cx="6400800" cy="1752600"/>
          </a:xfrm>
        </p:spPr>
        <p:txBody>
          <a:bodyPr/>
          <a:lstStyle/>
          <a:p>
            <a:pPr algn="l"/>
            <a:r>
              <a:rPr lang="ko-KR" altLang="en-US" sz="2000" b="1" dirty="0" err="1" smtClean="0">
                <a:solidFill>
                  <a:schemeClr val="bg1">
                    <a:lumMod val="65000"/>
                  </a:schemeClr>
                </a:solidFill>
              </a:rPr>
              <a:t>코멘토</a:t>
            </a:r>
            <a:r>
              <a:rPr lang="ko-KR" altLang="en-US" sz="2000" b="1" dirty="0" smtClean="0">
                <a:solidFill>
                  <a:schemeClr val="bg1">
                    <a:lumMod val="65000"/>
                  </a:schemeClr>
                </a:solidFill>
              </a:rPr>
              <a:t> 직무부트캠프 </a:t>
            </a:r>
            <a:r>
              <a:rPr lang="en-US" altLang="ko-KR" sz="2000" b="1" dirty="0" smtClean="0">
                <a:solidFill>
                  <a:schemeClr val="bg1">
                    <a:lumMod val="65000"/>
                  </a:schemeClr>
                </a:solidFill>
              </a:rPr>
              <a:t>Final</a:t>
            </a:r>
          </a:p>
          <a:p>
            <a:pPr algn="l"/>
            <a:r>
              <a:rPr lang="ko-KR" altLang="en-US" sz="2000" b="1" dirty="0" smtClean="0">
                <a:solidFill>
                  <a:schemeClr val="bg1">
                    <a:lumMod val="65000"/>
                  </a:schemeClr>
                </a:solidFill>
              </a:rPr>
              <a:t>신승</a:t>
            </a:r>
            <a:r>
              <a:rPr lang="ko-KR" altLang="en-US" sz="2000" b="1" dirty="0">
                <a:solidFill>
                  <a:schemeClr val="bg1">
                    <a:lumMod val="65000"/>
                  </a:schemeClr>
                </a:solidFill>
              </a:rPr>
              <a:t>현</a:t>
            </a:r>
          </a:p>
        </p:txBody>
      </p:sp>
    </p:spTree>
    <p:extLst>
      <p:ext uri="{BB962C8B-B14F-4D97-AF65-F5344CB8AC3E}">
        <p14:creationId xmlns:p14="http://schemas.microsoft.com/office/powerpoint/2010/main" val="259104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제조사 </a:t>
            </a:r>
            <a:r>
              <a:rPr lang="en-US" altLang="ko-KR" dirty="0" smtClean="0">
                <a:solidFill>
                  <a:srgbClr val="0070C0"/>
                </a:solidFill>
              </a:rPr>
              <a:t>A </a:t>
            </a:r>
            <a:r>
              <a:rPr lang="ko-KR" altLang="en-US" dirty="0" smtClean="0"/>
              <a:t>마케팅 분석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1200" dirty="0" smtClean="0">
                <a:solidFill>
                  <a:srgbClr val="0070C0"/>
                </a:solidFill>
              </a:rPr>
              <a:t>현재 시장 점유율 </a:t>
            </a:r>
            <a:r>
              <a:rPr lang="en-US" altLang="ko-KR" sz="1200" dirty="0" smtClean="0">
                <a:solidFill>
                  <a:srgbClr val="0070C0"/>
                </a:solidFill>
              </a:rPr>
              <a:t>1</a:t>
            </a:r>
            <a:r>
              <a:rPr lang="ko-KR" altLang="en-US" sz="1200" dirty="0" smtClean="0">
                <a:solidFill>
                  <a:srgbClr val="0070C0"/>
                </a:solidFill>
              </a:rPr>
              <a:t>위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56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249289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 err="1" smtClean="0">
                <a:solidFill>
                  <a:srgbClr val="FF0000"/>
                </a:solidFill>
              </a:rPr>
              <a:t>채널별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A</a:t>
            </a:r>
            <a:r>
              <a:rPr lang="ko-KR" altLang="en-US" dirty="0" smtClean="0"/>
              <a:t>사 마케팅 전략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sz="1200" dirty="0" smtClean="0">
                <a:solidFill>
                  <a:srgbClr val="FF0000"/>
                </a:solidFill>
              </a:rPr>
              <a:t>A, B, C, D, PB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89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177" y="1430829"/>
            <a:ext cx="3780421" cy="2520280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74" y="1412776"/>
            <a:ext cx="3834580" cy="25563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7460" y="4715852"/>
            <a:ext cx="80969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제조사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판매액은 할인점과 편의점이 근소한 차이로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1, 2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위를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다투지만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판매량 대비 편의점 판매액은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상당히 </a:t>
            </a:r>
            <a:r>
              <a:rPr lang="ko-KR" altLang="en-US" dirty="0" smtClean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높다</a:t>
            </a:r>
            <a:r>
              <a:rPr lang="en-US" altLang="ko-KR" dirty="0" smtClean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 smtClean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*Y17 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기준</a:t>
            </a: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57200" y="274638"/>
            <a:ext cx="4132802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algn="l"/>
            <a:r>
              <a:rPr lang="ko-KR" altLang="en-US" sz="1600" b="1" dirty="0" err="1">
                <a:solidFill>
                  <a:srgbClr val="FF0000"/>
                </a:solidFill>
              </a:rPr>
              <a:t>채널별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/>
              <a:t>A</a:t>
            </a:r>
            <a:r>
              <a:rPr lang="ko-KR" altLang="en-US" sz="1600" b="1" dirty="0"/>
              <a:t>사 마케팅 전략</a:t>
            </a:r>
          </a:p>
        </p:txBody>
      </p:sp>
    </p:spTree>
    <p:extLst>
      <p:ext uri="{BB962C8B-B14F-4D97-AF65-F5344CB8AC3E}">
        <p14:creationId xmlns:p14="http://schemas.microsoft.com/office/powerpoint/2010/main" val="49149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1800200"/>
          </a:xfrm>
        </p:spPr>
        <p:txBody>
          <a:bodyPr/>
          <a:lstStyle/>
          <a:p>
            <a:r>
              <a:rPr lang="ko-KR" altLang="en-US" dirty="0" smtClean="0"/>
              <a:t>편의점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판매액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판매량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기존 고객 유지하도록 마케팅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새로운 고객 유입할 수 있도록 마케팅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57200" y="274638"/>
            <a:ext cx="4132802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algn="l"/>
            <a:r>
              <a:rPr lang="ko-KR" altLang="en-US" sz="1600" b="1" dirty="0" err="1">
                <a:solidFill>
                  <a:srgbClr val="FF0000"/>
                </a:solidFill>
              </a:rPr>
              <a:t>채널별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/>
              <a:t>A</a:t>
            </a:r>
            <a:r>
              <a:rPr lang="ko-KR" altLang="en-US" sz="1600" b="1" dirty="0"/>
              <a:t>사 마케팅 전략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4005064"/>
            <a:ext cx="8229600" cy="1900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할인점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편의점에 비해 판매량 대비 판매액은 높지 않음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판매량은 항상 높아 기존 고객층이 탄탄함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기존 고객들이 더 많은 판매량</a:t>
            </a:r>
            <a:r>
              <a:rPr lang="en-US" altLang="ko-KR" sz="2000" dirty="0" smtClean="0"/>
              <a:t>&amp;</a:t>
            </a:r>
            <a:r>
              <a:rPr lang="ko-KR" altLang="en-US" sz="2000" dirty="0" smtClean="0"/>
              <a:t>판매액을 부를 마케팅이 필요</a:t>
            </a: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2041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57200" y="274638"/>
            <a:ext cx="4132802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algn="l"/>
            <a:r>
              <a:rPr lang="ko-KR" altLang="en-US" sz="1600" b="1" dirty="0" err="1">
                <a:solidFill>
                  <a:srgbClr val="FF0000"/>
                </a:solidFill>
              </a:rPr>
              <a:t>채널별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/>
              <a:t>A</a:t>
            </a:r>
            <a:r>
              <a:rPr lang="ko-KR" altLang="en-US" sz="1600" b="1" dirty="0"/>
              <a:t>사 마케팅 전략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764704"/>
            <a:ext cx="5745708" cy="4219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1764" y="5229200"/>
            <a:ext cx="71801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&lt;A</a:t>
            </a:r>
            <a:r>
              <a:rPr lang="ko-KR" altLang="en-US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사의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편의점</a:t>
            </a:r>
            <a:r>
              <a:rPr lang="ko-KR" altLang="en-US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판매 전략&gt; </a:t>
            </a:r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</a:p>
          <a:p>
            <a:endParaRPr lang="en-US" altLang="ko-KR" sz="1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사에서 판매량이 높았던 </a:t>
            </a:r>
            <a:r>
              <a:rPr lang="ko-KR" altLang="en-US" sz="16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추추라면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짜장라면보다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판매 수익이 월등한 것을 보아</a:t>
            </a:r>
            <a:endParaRPr lang="en-US" altLang="ko-KR" sz="1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다양한 상품을 많이 둘 필요가 있음</a:t>
            </a:r>
            <a:endParaRPr lang="en-US" altLang="ko-KR" sz="1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80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57200" y="274638"/>
            <a:ext cx="4132802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algn="l"/>
            <a:r>
              <a:rPr lang="ko-KR" altLang="en-US" sz="1600" b="1" dirty="0" smtClean="0">
                <a:solidFill>
                  <a:srgbClr val="FF0000"/>
                </a:solidFill>
              </a:rPr>
              <a:t>편</a:t>
            </a:r>
            <a:r>
              <a:rPr lang="ko-KR" altLang="en-US" sz="1600" b="1" dirty="0">
                <a:solidFill>
                  <a:srgbClr val="FF0000"/>
                </a:solidFill>
              </a:rPr>
              <a:t>의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점 </a:t>
            </a:r>
            <a:r>
              <a:rPr lang="en-US" altLang="ko-KR" sz="1600" b="1" dirty="0"/>
              <a:t>A</a:t>
            </a:r>
            <a:r>
              <a:rPr lang="ko-KR" altLang="en-US" sz="1600" b="1" dirty="0"/>
              <a:t>사 마케팅 전략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119" y="4869160"/>
            <a:ext cx="7536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&lt;A</a:t>
            </a:r>
            <a:r>
              <a:rPr lang="ko-KR" altLang="en-US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사의 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판매 </a:t>
            </a:r>
            <a:r>
              <a:rPr lang="ko-KR" altLang="en-US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전략&gt; </a:t>
            </a:r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</a:p>
          <a:p>
            <a:endParaRPr lang="en-US" altLang="ko-KR" sz="1600" b="1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왼쪽처럼 같은 상품을 많이 진열하기 보다</a:t>
            </a:r>
            <a:endParaRPr lang="en-US" altLang="ko-KR" sz="1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오른쪽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처럼 최대한 </a:t>
            </a:r>
            <a:r>
              <a:rPr lang="ko-KR" altLang="en-US" sz="2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하게 진열해야 함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72" y="1268760"/>
            <a:ext cx="4054748" cy="30441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170" y="1268760"/>
            <a:ext cx="4062685" cy="3043092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630815" y="2358258"/>
            <a:ext cx="1800200" cy="8640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23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57200" y="274638"/>
            <a:ext cx="4132802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algn="l"/>
            <a:r>
              <a:rPr lang="ko-KR" altLang="en-US" sz="1600" b="1" dirty="0" err="1">
                <a:solidFill>
                  <a:srgbClr val="FF0000"/>
                </a:solidFill>
              </a:rPr>
              <a:t>채널별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/>
              <a:t>A</a:t>
            </a:r>
            <a:r>
              <a:rPr lang="ko-KR" altLang="en-US" sz="1600" b="1" dirty="0"/>
              <a:t>사 마케팅 전략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1764" y="5229200"/>
            <a:ext cx="7614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&lt;A</a:t>
            </a:r>
            <a:r>
              <a:rPr lang="ko-KR" altLang="en-US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사의 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할인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판매 전략&gt; 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600" b="1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추추라</a:t>
            </a:r>
            <a:r>
              <a:rPr lang="ko-KR" altLang="en-US" sz="1600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면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’, ‘</a:t>
            </a:r>
            <a:r>
              <a:rPr lang="ko-KR" altLang="en-US" sz="1600" b="1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짜장라면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</a:p>
          <a:p>
            <a:endParaRPr lang="en-US" altLang="ko-KR" sz="1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사에서 판매량이 높았던 </a:t>
            </a:r>
            <a:r>
              <a:rPr lang="ko-KR" altLang="en-US" sz="16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추추라면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짜장라면의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번들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많이 재고화해 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박리다매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마케팅</a:t>
            </a:r>
            <a:endParaRPr lang="en-US" altLang="ko-KR" sz="1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략</a:t>
            </a:r>
            <a:endParaRPr lang="en-US" altLang="ko-KR" sz="1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64" y="692696"/>
            <a:ext cx="5457676" cy="400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87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57200" y="274638"/>
            <a:ext cx="4132802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algn="l"/>
            <a:r>
              <a:rPr lang="ko-KR" altLang="en-US" sz="1600" b="1" dirty="0" smtClean="0">
                <a:solidFill>
                  <a:srgbClr val="FF0000"/>
                </a:solidFill>
              </a:rPr>
              <a:t>할인</a:t>
            </a:r>
            <a:r>
              <a:rPr lang="ko-KR" altLang="en-US" sz="1600" b="1" dirty="0">
                <a:solidFill>
                  <a:srgbClr val="FF0000"/>
                </a:solidFill>
              </a:rPr>
              <a:t>점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/>
              <a:t>A</a:t>
            </a:r>
            <a:r>
              <a:rPr lang="ko-KR" altLang="en-US" sz="1600" b="1" dirty="0"/>
              <a:t>사 마케팅 전략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5987" y="5229200"/>
            <a:ext cx="75366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&lt;A</a:t>
            </a:r>
            <a:r>
              <a:rPr lang="ko-KR" altLang="en-US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사의 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할인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판매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전략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‘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 진열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</a:p>
          <a:p>
            <a:endParaRPr lang="en-US" altLang="ko-KR" sz="16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2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번들</a:t>
            </a:r>
            <a:r>
              <a:rPr lang="en-US" altLang="ko-KR" sz="2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’, ‘</a:t>
            </a:r>
            <a:r>
              <a:rPr lang="ko-KR" altLang="en-US" sz="2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주력 상품</a:t>
            </a:r>
            <a:r>
              <a:rPr lang="en-US" altLang="ko-KR" sz="2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’, ‘</a:t>
            </a:r>
            <a:r>
              <a:rPr lang="ko-KR" altLang="en-US" sz="2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박리다매</a:t>
            </a:r>
            <a:r>
              <a:rPr lang="en-US" altLang="ko-KR" sz="2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704850"/>
            <a:ext cx="5648424" cy="423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9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57200" y="274638"/>
            <a:ext cx="4132802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algn="l"/>
            <a:r>
              <a:rPr lang="ko-KR" altLang="en-US" sz="1600" b="1" dirty="0" err="1">
                <a:solidFill>
                  <a:srgbClr val="FF0000"/>
                </a:solidFill>
              </a:rPr>
              <a:t>채널별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/>
              <a:t>A</a:t>
            </a:r>
            <a:r>
              <a:rPr lang="ko-KR" altLang="en-US" sz="1600" b="1" dirty="0"/>
              <a:t>사 마케팅 전략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00219" y="4838663"/>
            <a:ext cx="4222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편의점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할인점 모두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봉지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라면이 더 많이 팔린다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71" y="1556792"/>
            <a:ext cx="4024164" cy="3060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406" y="1556792"/>
            <a:ext cx="4024164" cy="3060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296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249289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 err="1" smtClean="0">
                <a:solidFill>
                  <a:schemeClr val="accent6"/>
                </a:solidFill>
              </a:rPr>
              <a:t>브랜드별</a:t>
            </a:r>
            <a:r>
              <a:rPr lang="ko-KR" altLang="en-US" dirty="0" smtClean="0"/>
              <a:t> </a:t>
            </a:r>
            <a:r>
              <a:rPr lang="en-US" altLang="ko-KR" dirty="0" smtClean="0"/>
              <a:t>A</a:t>
            </a:r>
            <a:r>
              <a:rPr lang="ko-KR" altLang="en-US" dirty="0" smtClean="0"/>
              <a:t>사 마케팅 전략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1200" dirty="0" smtClean="0">
                <a:solidFill>
                  <a:schemeClr val="accent6"/>
                </a:solidFill>
              </a:rPr>
              <a:t>현재 시장 점유율 </a:t>
            </a:r>
            <a:r>
              <a:rPr lang="en-US" altLang="ko-KR" sz="1200" dirty="0" smtClean="0">
                <a:solidFill>
                  <a:schemeClr val="accent6"/>
                </a:solidFill>
              </a:rPr>
              <a:t>1</a:t>
            </a:r>
            <a:r>
              <a:rPr lang="ko-KR" altLang="en-US" sz="1200" dirty="0" smtClean="0">
                <a:solidFill>
                  <a:schemeClr val="accent6"/>
                </a:solidFill>
              </a:rPr>
              <a:t>위 </a:t>
            </a:r>
            <a:r>
              <a:rPr lang="en-US" altLang="ko-KR" sz="1200" dirty="0" smtClean="0">
                <a:solidFill>
                  <a:schemeClr val="accent6"/>
                </a:solidFill>
              </a:rPr>
              <a:t>A</a:t>
            </a:r>
            <a:r>
              <a:rPr lang="ko-KR" altLang="en-US" sz="1200" dirty="0" smtClean="0">
                <a:solidFill>
                  <a:schemeClr val="accent6"/>
                </a:solidFill>
              </a:rPr>
              <a:t>사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68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249289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 err="1" smtClean="0">
                <a:solidFill>
                  <a:srgbClr val="FF0000"/>
                </a:solidFill>
              </a:rPr>
              <a:t>채</a:t>
            </a:r>
            <a:r>
              <a:rPr lang="ko-KR" altLang="en-US" dirty="0" err="1">
                <a:solidFill>
                  <a:srgbClr val="FF0000"/>
                </a:solidFill>
              </a:rPr>
              <a:t>널</a:t>
            </a:r>
            <a:r>
              <a:rPr lang="ko-KR" altLang="en-US" dirty="0" err="1" smtClean="0">
                <a:solidFill>
                  <a:srgbClr val="FF0000"/>
                </a:solidFill>
              </a:rPr>
              <a:t>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브랜드 판매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현황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sz="1200" dirty="0" smtClean="0">
                <a:solidFill>
                  <a:srgbClr val="FF0000"/>
                </a:solidFill>
              </a:rPr>
              <a:t>A, B, C, D, PB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14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6" y="764704"/>
            <a:ext cx="3388697" cy="2259131"/>
          </a:xfr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907" y="764704"/>
            <a:ext cx="3240361" cy="216024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727" y="764704"/>
            <a:ext cx="3240361" cy="2160240"/>
          </a:xfrm>
          <a:prstGeom prst="rect">
            <a:avLst/>
          </a:prstGeom>
        </p:spPr>
      </p:pic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346050"/>
          </a:xfrm>
        </p:spPr>
        <p:txBody>
          <a:bodyPr>
            <a:normAutofit/>
          </a:bodyPr>
          <a:lstStyle/>
          <a:p>
            <a:pPr algn="l"/>
            <a:r>
              <a:rPr lang="ko-KR" altLang="en-US" sz="1600" b="1" dirty="0" err="1">
                <a:solidFill>
                  <a:schemeClr val="accent6"/>
                </a:solidFill>
              </a:rPr>
              <a:t>브랜드별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A</a:t>
            </a:r>
            <a:r>
              <a:rPr lang="ko-KR" altLang="en-US" sz="1600" b="1" dirty="0"/>
              <a:t>사 마케팅 전략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46" y="3562065"/>
            <a:ext cx="3031857" cy="202123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562065"/>
            <a:ext cx="2808312" cy="187220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53" y="3550030"/>
            <a:ext cx="3049910" cy="203327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3418" y="5733256"/>
            <a:ext cx="7327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사의 시장 점유율이 가장 높고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브랜드가 아닌 고르게 판매가 이뤄지는 편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타사의 최다 판매 상품은 주력 광고할 여지가 있으므로 그 제품을 제외한 다른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상품에 투자 전략해도 좋음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31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92696"/>
            <a:ext cx="5976664" cy="283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717032"/>
            <a:ext cx="5976664" cy="282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75837" y="836712"/>
            <a:ext cx="13131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A: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추추라면</a:t>
            </a:r>
            <a:r>
              <a:rPr lang="en-US" altLang="ko-KR" sz="10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짜장라면</a:t>
            </a:r>
            <a:endParaRPr lang="ko-KR" altLang="en-US" sz="10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3861048"/>
            <a:ext cx="1423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B: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얼큰라면</a:t>
            </a:r>
            <a:r>
              <a:rPr lang="en-US" altLang="ko-KR" sz="10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얼큰비빔면</a:t>
            </a:r>
            <a:endParaRPr lang="ko-KR" altLang="en-US" sz="10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346050"/>
          </a:xfrm>
        </p:spPr>
        <p:txBody>
          <a:bodyPr>
            <a:normAutofit/>
          </a:bodyPr>
          <a:lstStyle/>
          <a:p>
            <a:pPr algn="l"/>
            <a:r>
              <a:rPr lang="ko-KR" altLang="en-US" sz="1600" b="1" dirty="0" err="1">
                <a:solidFill>
                  <a:schemeClr val="accent6"/>
                </a:solidFill>
              </a:rPr>
              <a:t>브랜드별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A</a:t>
            </a:r>
            <a:r>
              <a:rPr lang="ko-KR" altLang="en-US" sz="1600" b="1" dirty="0"/>
              <a:t>사 마케팅 전략</a:t>
            </a:r>
          </a:p>
        </p:txBody>
      </p:sp>
    </p:spTree>
    <p:extLst>
      <p:ext uri="{BB962C8B-B14F-4D97-AF65-F5344CB8AC3E}">
        <p14:creationId xmlns:p14="http://schemas.microsoft.com/office/powerpoint/2010/main" val="76252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99782"/>
            <a:ext cx="5299520" cy="2501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84984"/>
            <a:ext cx="5915363" cy="279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284984"/>
            <a:ext cx="4118321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3648" y="3318809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D: </a:t>
            </a:r>
            <a:r>
              <a:rPr lang="ko-KR" altLang="en-US" sz="10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비빔라면</a:t>
            </a:r>
            <a:endParaRPr lang="ko-KR" altLang="en-US" sz="10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5360" y="619942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C: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강라면</a:t>
            </a:r>
            <a:endParaRPr lang="ko-KR" altLang="en-US" sz="10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346050"/>
          </a:xfrm>
        </p:spPr>
        <p:txBody>
          <a:bodyPr>
            <a:normAutofit/>
          </a:bodyPr>
          <a:lstStyle/>
          <a:p>
            <a:pPr algn="l"/>
            <a:r>
              <a:rPr lang="ko-KR" altLang="en-US" sz="1600" b="1" dirty="0" err="1">
                <a:solidFill>
                  <a:schemeClr val="accent6"/>
                </a:solidFill>
              </a:rPr>
              <a:t>브랜드별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A</a:t>
            </a:r>
            <a:r>
              <a:rPr lang="ko-KR" altLang="en-US" sz="1600" b="1" dirty="0"/>
              <a:t>사 마케팅 전략</a:t>
            </a:r>
          </a:p>
        </p:txBody>
      </p:sp>
    </p:spTree>
    <p:extLst>
      <p:ext uri="{BB962C8B-B14F-4D97-AF65-F5344CB8AC3E}">
        <p14:creationId xmlns:p14="http://schemas.microsoft.com/office/powerpoint/2010/main" val="1575385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A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사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추추라면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&gt;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짜장라면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&gt;&gt;&gt; </a:t>
            </a:r>
            <a:r>
              <a:rPr lang="ko-KR" altLang="en-US" sz="1600" dirty="0" smtClean="0">
                <a:solidFill>
                  <a:srgbClr val="FF0000"/>
                </a:solidFill>
              </a:rPr>
              <a:t>육개장라면 </a:t>
            </a:r>
            <a:r>
              <a:rPr lang="en-US" altLang="ko-KR" sz="1600" dirty="0" smtClean="0">
                <a:solidFill>
                  <a:srgbClr val="FF0000"/>
                </a:solidFill>
              </a:rPr>
              <a:t>&gt;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맛라면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&gt; </a:t>
            </a:r>
            <a:r>
              <a:rPr lang="ko-KR" altLang="en-US" sz="1600" dirty="0" smtClean="0">
                <a:solidFill>
                  <a:srgbClr val="FF0000"/>
                </a:solidFill>
              </a:rPr>
              <a:t>기타 </a:t>
            </a:r>
            <a:r>
              <a:rPr lang="en-US" altLang="ko-KR" sz="1600" dirty="0" smtClean="0">
                <a:solidFill>
                  <a:srgbClr val="FF0000"/>
                </a:solidFill>
              </a:rPr>
              <a:t>&gt; </a:t>
            </a:r>
            <a:r>
              <a:rPr lang="ko-KR" altLang="en-US" sz="1600" dirty="0" smtClean="0">
                <a:solidFill>
                  <a:srgbClr val="FF0000"/>
                </a:solidFill>
              </a:rPr>
              <a:t>짬뽕라면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</a:rPr>
              <a:t>우동라면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</a:rPr>
              <a:t> 새우라면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b="1" dirty="0" smtClean="0">
                <a:solidFill>
                  <a:schemeClr val="accent5"/>
                </a:solidFill>
              </a:rPr>
              <a:t>B</a:t>
            </a:r>
            <a:r>
              <a:rPr lang="ko-KR" altLang="en-US" sz="1600" b="1" dirty="0" smtClean="0">
                <a:solidFill>
                  <a:schemeClr val="accent5"/>
                </a:solidFill>
              </a:rPr>
              <a:t>사</a:t>
            </a:r>
            <a:r>
              <a:rPr lang="en-US" altLang="ko-KR" sz="1600" b="1" dirty="0" smtClean="0">
                <a:solidFill>
                  <a:schemeClr val="accent5"/>
                </a:solidFill>
              </a:rPr>
              <a:t>: </a:t>
            </a:r>
            <a:r>
              <a:rPr lang="ko-KR" altLang="en-US" sz="1600" b="1" dirty="0" err="1" smtClean="0">
                <a:solidFill>
                  <a:schemeClr val="accent5"/>
                </a:solidFill>
              </a:rPr>
              <a:t>얼큰비빔면</a:t>
            </a:r>
            <a:r>
              <a:rPr lang="en-US" altLang="ko-KR" sz="1600" b="1" dirty="0">
                <a:solidFill>
                  <a:schemeClr val="accent5"/>
                </a:solidFill>
              </a:rPr>
              <a:t> </a:t>
            </a:r>
            <a:r>
              <a:rPr lang="en-US" altLang="ko-KR" sz="1600" b="1" dirty="0" smtClean="0">
                <a:solidFill>
                  <a:schemeClr val="accent5"/>
                </a:solidFill>
              </a:rPr>
              <a:t>&gt; </a:t>
            </a:r>
            <a:r>
              <a:rPr lang="ko-KR" altLang="en-US" sz="1600" b="1" dirty="0" err="1" smtClean="0">
                <a:solidFill>
                  <a:schemeClr val="accent5"/>
                </a:solidFill>
              </a:rPr>
              <a:t>얼큰라면</a:t>
            </a:r>
            <a:r>
              <a:rPr lang="ko-KR" altLang="en-US" sz="1600" b="1" dirty="0" smtClean="0">
                <a:solidFill>
                  <a:schemeClr val="accent5"/>
                </a:solidFill>
              </a:rPr>
              <a:t> </a:t>
            </a:r>
            <a:r>
              <a:rPr lang="en-US" altLang="ko-KR" sz="1600" b="1" dirty="0" smtClean="0">
                <a:solidFill>
                  <a:schemeClr val="accent5"/>
                </a:solidFill>
              </a:rPr>
              <a:t>&gt;&gt;&gt; </a:t>
            </a:r>
            <a:r>
              <a:rPr lang="ko-KR" altLang="en-US" sz="1600" dirty="0" err="1" smtClean="0">
                <a:solidFill>
                  <a:schemeClr val="accent5"/>
                </a:solidFill>
              </a:rPr>
              <a:t>짜장라면</a:t>
            </a:r>
            <a:r>
              <a:rPr lang="ko-KR" altLang="en-US" sz="1600" dirty="0" smtClean="0">
                <a:solidFill>
                  <a:schemeClr val="accent5"/>
                </a:solidFill>
              </a:rPr>
              <a:t> </a:t>
            </a:r>
            <a:r>
              <a:rPr lang="en-US" altLang="ko-KR" sz="1600" dirty="0" smtClean="0">
                <a:solidFill>
                  <a:schemeClr val="accent5"/>
                </a:solidFill>
              </a:rPr>
              <a:t>&gt;</a:t>
            </a:r>
            <a:r>
              <a:rPr lang="ko-KR" altLang="en-US" sz="1600" dirty="0">
                <a:solidFill>
                  <a:schemeClr val="accent5"/>
                </a:solidFill>
              </a:rPr>
              <a:t> </a:t>
            </a:r>
            <a:r>
              <a:rPr lang="ko-KR" altLang="en-US" sz="1600" dirty="0" smtClean="0">
                <a:solidFill>
                  <a:schemeClr val="accent5"/>
                </a:solidFill>
              </a:rPr>
              <a:t>기타</a:t>
            </a:r>
            <a:r>
              <a:rPr lang="en-US" altLang="ko-KR" sz="1600" dirty="0" smtClean="0">
                <a:solidFill>
                  <a:schemeClr val="accent5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accent5"/>
                </a:solidFill>
              </a:rPr>
              <a:t>시큼라면</a:t>
            </a:r>
            <a:endParaRPr lang="en-US" altLang="ko-KR" sz="1600" dirty="0" smtClean="0">
              <a:solidFill>
                <a:schemeClr val="accent5"/>
              </a:solidFill>
            </a:endParaRPr>
          </a:p>
          <a:p>
            <a:r>
              <a:rPr lang="en-US" altLang="ko-KR" sz="1600" b="1" dirty="0" smtClean="0">
                <a:solidFill>
                  <a:schemeClr val="accent6"/>
                </a:solidFill>
              </a:rPr>
              <a:t>C</a:t>
            </a:r>
            <a:r>
              <a:rPr lang="ko-KR" altLang="en-US" sz="1600" b="1" dirty="0" smtClean="0">
                <a:solidFill>
                  <a:schemeClr val="accent6"/>
                </a:solidFill>
              </a:rPr>
              <a:t>사</a:t>
            </a:r>
            <a:r>
              <a:rPr lang="en-US" altLang="ko-KR" sz="1600" b="1" dirty="0" smtClean="0">
                <a:solidFill>
                  <a:schemeClr val="accent6"/>
                </a:solidFill>
              </a:rPr>
              <a:t>: </a:t>
            </a:r>
            <a:r>
              <a:rPr lang="ko-KR" altLang="en-US" sz="1600" b="1" dirty="0" err="1" smtClean="0">
                <a:solidFill>
                  <a:schemeClr val="accent6"/>
                </a:solidFill>
              </a:rPr>
              <a:t>강라면</a:t>
            </a:r>
            <a:r>
              <a:rPr lang="ko-KR" altLang="en-US" sz="1600" b="1" dirty="0" smtClean="0">
                <a:solidFill>
                  <a:schemeClr val="accent6"/>
                </a:solidFill>
              </a:rPr>
              <a:t> </a:t>
            </a:r>
            <a:r>
              <a:rPr lang="en-US" altLang="ko-KR" sz="1600" b="1" dirty="0" smtClean="0">
                <a:solidFill>
                  <a:schemeClr val="accent6"/>
                </a:solidFill>
              </a:rPr>
              <a:t>&gt;&gt;&gt; </a:t>
            </a:r>
            <a:r>
              <a:rPr lang="ko-KR" altLang="en-US" sz="1600" dirty="0" smtClean="0">
                <a:solidFill>
                  <a:schemeClr val="accent6"/>
                </a:solidFill>
              </a:rPr>
              <a:t>기타</a:t>
            </a:r>
            <a:r>
              <a:rPr lang="en-US" altLang="ko-KR" sz="1600" dirty="0" smtClean="0">
                <a:solidFill>
                  <a:schemeClr val="accent6"/>
                </a:solidFill>
              </a:rPr>
              <a:t>, </a:t>
            </a:r>
            <a:r>
              <a:rPr lang="ko-KR" altLang="en-US" sz="1600" dirty="0" smtClean="0">
                <a:solidFill>
                  <a:schemeClr val="accent6"/>
                </a:solidFill>
              </a:rPr>
              <a:t>고소한라면</a:t>
            </a:r>
            <a:r>
              <a:rPr lang="en-US" altLang="ko-KR" sz="1600" dirty="0" smtClean="0">
                <a:solidFill>
                  <a:schemeClr val="accent6"/>
                </a:solidFill>
              </a:rPr>
              <a:t>, </a:t>
            </a:r>
            <a:r>
              <a:rPr lang="ko-KR" altLang="en-US" sz="1600" dirty="0" smtClean="0">
                <a:solidFill>
                  <a:schemeClr val="accent6"/>
                </a:solidFill>
              </a:rPr>
              <a:t>짬뽕라면</a:t>
            </a:r>
            <a:r>
              <a:rPr lang="en-US" altLang="ko-KR" sz="1600" dirty="0" smtClean="0">
                <a:solidFill>
                  <a:schemeClr val="accent6"/>
                </a:solidFill>
              </a:rPr>
              <a:t>, </a:t>
            </a:r>
            <a:r>
              <a:rPr lang="ko-KR" altLang="en-US" sz="1600" dirty="0" smtClean="0">
                <a:solidFill>
                  <a:schemeClr val="accent6"/>
                </a:solidFill>
              </a:rPr>
              <a:t>해초라면</a:t>
            </a:r>
            <a:endParaRPr lang="en-US" altLang="ko-KR" sz="1600" dirty="0" smtClean="0">
              <a:solidFill>
                <a:schemeClr val="accent6"/>
              </a:solidFill>
            </a:endParaRPr>
          </a:p>
          <a:p>
            <a:r>
              <a:rPr lang="en-US" altLang="ko-KR" sz="1600" b="1" dirty="0" smtClean="0">
                <a:solidFill>
                  <a:schemeClr val="accent4"/>
                </a:solidFill>
              </a:rPr>
              <a:t>D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사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: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비빔라면  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&gt;&gt;&gt; </a:t>
            </a:r>
            <a:r>
              <a:rPr lang="ko-KR" altLang="en-US" sz="1600" dirty="0" err="1" smtClean="0">
                <a:solidFill>
                  <a:schemeClr val="accent4"/>
                </a:solidFill>
              </a:rPr>
              <a:t>얼큰라면</a:t>
            </a:r>
            <a:r>
              <a:rPr lang="ko-KR" altLang="en-US" sz="1600" dirty="0" smtClean="0">
                <a:solidFill>
                  <a:schemeClr val="accent4"/>
                </a:solidFill>
              </a:rPr>
              <a:t> </a:t>
            </a:r>
            <a:r>
              <a:rPr lang="en-US" altLang="ko-KR" sz="1600" dirty="0" smtClean="0">
                <a:solidFill>
                  <a:schemeClr val="accent4"/>
                </a:solidFill>
              </a:rPr>
              <a:t>&gt;&gt; </a:t>
            </a:r>
            <a:r>
              <a:rPr lang="ko-KR" altLang="en-US" sz="1600" dirty="0" smtClean="0">
                <a:solidFill>
                  <a:schemeClr val="accent4"/>
                </a:solidFill>
              </a:rPr>
              <a:t>기타</a:t>
            </a:r>
            <a:r>
              <a:rPr lang="en-US" altLang="ko-KR" sz="1600" dirty="0" smtClean="0">
                <a:solidFill>
                  <a:schemeClr val="accent4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accent4"/>
                </a:solidFill>
              </a:rPr>
              <a:t>짜장면</a:t>
            </a:r>
            <a:r>
              <a:rPr lang="en-US" altLang="ko-KR" sz="1600" dirty="0" smtClean="0">
                <a:solidFill>
                  <a:schemeClr val="accent4"/>
                </a:solidFill>
              </a:rPr>
              <a:t>, </a:t>
            </a:r>
            <a:r>
              <a:rPr lang="ko-KR" altLang="en-US" sz="1600" dirty="0" smtClean="0">
                <a:solidFill>
                  <a:schemeClr val="accent4"/>
                </a:solidFill>
              </a:rPr>
              <a:t>해물라면 </a:t>
            </a:r>
            <a:endParaRPr lang="en-US" altLang="ko-KR" sz="1600" dirty="0" smtClean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b="1" dirty="0" smtClean="0"/>
              <a:t>&lt;</a:t>
            </a:r>
            <a:r>
              <a:rPr lang="ko-KR" altLang="en-US" sz="1600" b="1" dirty="0" smtClean="0"/>
              <a:t>타사 대비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A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사</a:t>
            </a:r>
            <a:r>
              <a:rPr lang="ko-KR" altLang="en-US" sz="1600" b="1" dirty="0" smtClean="0"/>
              <a:t>의 주력 브랜드</a:t>
            </a:r>
            <a:r>
              <a:rPr lang="en-US" altLang="ko-KR" sz="1600" b="1" dirty="0" smtClean="0"/>
              <a:t>&gt; </a:t>
            </a:r>
            <a:r>
              <a:rPr lang="ko-KR" altLang="en-US" sz="1600" b="1" dirty="0" smtClean="0"/>
              <a:t>물량 증가</a:t>
            </a:r>
            <a:r>
              <a:rPr lang="en-US" altLang="ko-KR" sz="1600" b="1" dirty="0" smtClean="0"/>
              <a:t>: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추추라면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짜장라면</a:t>
            </a:r>
            <a:r>
              <a:rPr lang="ko-KR" altLang="en-US" sz="1600" b="1" dirty="0" smtClean="0"/>
              <a:t>, 매체 광고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육개장라면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맛라면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600" b="1" dirty="0"/>
          </a:p>
          <a:p>
            <a:pPr>
              <a:buFontTx/>
              <a:buChar char="-"/>
            </a:pPr>
            <a:r>
              <a:rPr lang="en-US" altLang="ko-KR" sz="1600" dirty="0" smtClean="0"/>
              <a:t>A</a:t>
            </a:r>
            <a:r>
              <a:rPr lang="ko-KR" altLang="en-US" sz="1600" dirty="0" smtClean="0"/>
              <a:t>사는 판매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위 </a:t>
            </a:r>
            <a:r>
              <a:rPr lang="en-US" altLang="ko-KR" sz="1600" dirty="0" smtClean="0"/>
              <a:t>‘</a:t>
            </a:r>
            <a:r>
              <a:rPr lang="ko-KR" altLang="en-US" sz="1600" dirty="0" err="1" smtClean="0"/>
              <a:t>추추라면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은 계속 업계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위를 유지해야 한다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1600" dirty="0" smtClean="0"/>
              <a:t>A</a:t>
            </a:r>
            <a:r>
              <a:rPr lang="ko-KR" altLang="en-US" sz="1600" dirty="0" smtClean="0"/>
              <a:t>사의 </a:t>
            </a:r>
            <a:r>
              <a:rPr lang="en-US" altLang="ko-KR" sz="1600" dirty="0" smtClean="0"/>
              <a:t>‘</a:t>
            </a:r>
            <a:r>
              <a:rPr lang="ko-KR" altLang="en-US" sz="1600" dirty="0" err="1" smtClean="0"/>
              <a:t>짜장라면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은 타사 대비 가장 높은 점유율을 보이므로 높은 판매를 유지해야 한다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1600" dirty="0" smtClean="0"/>
              <a:t>타사에서 비빔라면은 </a:t>
            </a:r>
            <a:r>
              <a:rPr lang="en-US" altLang="ko-KR" sz="1600" dirty="0" smtClean="0"/>
              <a:t>B, D</a:t>
            </a:r>
            <a:r>
              <a:rPr lang="ko-KR" altLang="en-US" sz="1600" dirty="0" smtClean="0"/>
              <a:t>에서 경쟁구도를 보일 만큼 경쟁이 치열하므로 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사에서는 주력 상품화하지 않는다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1600" dirty="0" smtClean="0"/>
              <a:t>A</a:t>
            </a:r>
            <a:r>
              <a:rPr lang="ko-KR" altLang="en-US" sz="1600" dirty="0" smtClean="0"/>
              <a:t>사의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육개장라면</a:t>
            </a:r>
            <a:r>
              <a:rPr lang="en-US" altLang="ko-KR" sz="1600" dirty="0" smtClean="0"/>
              <a:t>’, ‘</a:t>
            </a:r>
            <a:r>
              <a:rPr lang="ko-KR" altLang="en-US" sz="1600" dirty="0" err="1" smtClean="0"/>
              <a:t>맛라면</a:t>
            </a:r>
            <a:r>
              <a:rPr lang="en-US" altLang="ko-KR" sz="1600" dirty="0" smtClean="0"/>
              <a:t>’ </a:t>
            </a:r>
            <a:r>
              <a:rPr lang="ko-KR" altLang="en-US" sz="1600" dirty="0" smtClean="0"/>
              <a:t>역시 높은 판매를 보이므로 이 라면들을 주력해 </a:t>
            </a:r>
            <a:r>
              <a:rPr lang="ko-KR" altLang="en-US" sz="1600" dirty="0" err="1" smtClean="0"/>
              <a:t>추추라면처럼</a:t>
            </a:r>
            <a:r>
              <a:rPr lang="ko-KR" altLang="en-US" sz="1600" dirty="0" smtClean="0"/>
              <a:t> 높은 상품으로 격상시킬 필요가 있음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err="1" smtClean="0"/>
              <a:t>추추라면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짜장라면은</a:t>
            </a:r>
            <a:r>
              <a:rPr lang="ko-KR" altLang="en-US" sz="1600" dirty="0" smtClean="0"/>
              <a:t> 어차피 업계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위이니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매체 광고는 하지 않고 유통 채널에 재고를 늘리는 마케팅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육개장라면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맛라면은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지지층이</a:t>
            </a:r>
            <a:r>
              <a:rPr lang="ko-KR" altLang="en-US" sz="1600" dirty="0" smtClean="0"/>
              <a:t> 두터우나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더 보편적이고 대중적인 인기를 위해 매체 광고를 한다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endParaRPr lang="ko-KR" altLang="en-US" sz="16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57200" y="274638"/>
            <a:ext cx="4114800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algn="l"/>
            <a:r>
              <a:rPr lang="ko-KR" altLang="en-US" sz="1600" b="1" smtClean="0">
                <a:solidFill>
                  <a:schemeClr val="accent6"/>
                </a:solidFill>
              </a:rPr>
              <a:t>브랜드별</a:t>
            </a:r>
            <a:r>
              <a:rPr lang="ko-KR" altLang="en-US" sz="1600" b="1" smtClean="0"/>
              <a:t> </a:t>
            </a:r>
            <a:r>
              <a:rPr lang="en-US" altLang="ko-KR" sz="1600" b="1" smtClean="0"/>
              <a:t>A</a:t>
            </a:r>
            <a:r>
              <a:rPr lang="ko-KR" altLang="en-US" sz="1600" b="1" smtClean="0"/>
              <a:t>사 마케팅 전략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91703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 smtClean="0">
                <a:solidFill>
                  <a:srgbClr val="00B050"/>
                </a:solidFill>
              </a:rPr>
              <a:t>서브브랜드</a:t>
            </a:r>
            <a:r>
              <a:rPr lang="en-US" altLang="ko-KR" sz="2800" dirty="0" smtClean="0">
                <a:solidFill>
                  <a:srgbClr val="00B050"/>
                </a:solidFill>
              </a:rPr>
              <a:t>, </a:t>
            </a:r>
            <a:r>
              <a:rPr lang="ko-KR" altLang="en-US" sz="2800" dirty="0" smtClean="0">
                <a:solidFill>
                  <a:srgbClr val="00B050"/>
                </a:solidFill>
              </a:rPr>
              <a:t>포장형태</a:t>
            </a:r>
            <a:r>
              <a:rPr lang="en-US" altLang="ko-KR" sz="2800" dirty="0" smtClean="0">
                <a:solidFill>
                  <a:srgbClr val="00B050"/>
                </a:solidFill>
              </a:rPr>
              <a:t>,</a:t>
            </a:r>
            <a:r>
              <a:rPr lang="ko-KR" altLang="en-US" sz="2800" dirty="0" smtClean="0">
                <a:solidFill>
                  <a:srgbClr val="00B050"/>
                </a:solidFill>
              </a:rPr>
              <a:t> 기타로 본 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A</a:t>
            </a:r>
            <a:r>
              <a:rPr lang="ko-KR" altLang="en-US" sz="2800" dirty="0" smtClean="0"/>
              <a:t>사 마케팅 전략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ko-KR" altLang="en-US" sz="800" dirty="0" smtClean="0">
                <a:solidFill>
                  <a:srgbClr val="00B050"/>
                </a:solidFill>
              </a:rPr>
              <a:t>현재 시장 점유율 </a:t>
            </a:r>
            <a:r>
              <a:rPr lang="en-US" altLang="ko-KR" sz="800" dirty="0" smtClean="0">
                <a:solidFill>
                  <a:srgbClr val="00B050"/>
                </a:solidFill>
              </a:rPr>
              <a:t>1</a:t>
            </a:r>
            <a:r>
              <a:rPr lang="ko-KR" altLang="en-US" sz="800" dirty="0" smtClean="0">
                <a:solidFill>
                  <a:srgbClr val="00B050"/>
                </a:solidFill>
              </a:rPr>
              <a:t>위 </a:t>
            </a:r>
            <a:r>
              <a:rPr lang="en-US" altLang="ko-KR" sz="800" dirty="0" smtClean="0">
                <a:solidFill>
                  <a:srgbClr val="00B050"/>
                </a:solidFill>
              </a:rPr>
              <a:t>A</a:t>
            </a:r>
            <a:r>
              <a:rPr lang="ko-KR" altLang="en-US" sz="800" dirty="0" smtClean="0">
                <a:solidFill>
                  <a:srgbClr val="00B050"/>
                </a:solidFill>
              </a:rPr>
              <a:t>사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14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57200" y="274638"/>
            <a:ext cx="4114800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algn="l"/>
            <a:r>
              <a:rPr lang="ko-KR" altLang="en-US" sz="1600" b="1" dirty="0" err="1" smtClean="0">
                <a:solidFill>
                  <a:srgbClr val="00B050"/>
                </a:solidFill>
              </a:rPr>
              <a:t>서브브랜드별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A</a:t>
            </a:r>
            <a:r>
              <a:rPr lang="ko-KR" altLang="en-US" sz="1600" b="1" dirty="0" smtClean="0"/>
              <a:t>사 마케팅 전략</a:t>
            </a:r>
            <a:endParaRPr lang="ko-KR" altLang="en-US" sz="1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3" y="908720"/>
            <a:ext cx="9053693" cy="4140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5347563"/>
            <a:ext cx="491673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주력 마케팅 부문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endParaRPr lang="en-US" altLang="ko-KR" sz="1200" b="1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추추라면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짜장라면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맛라면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노브랜드</a:t>
            </a:r>
            <a:endParaRPr lang="en-US" altLang="ko-KR" sz="1200" b="1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endParaRPr lang="en-US" altLang="ko-KR" sz="12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육개장라면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사발면</a:t>
            </a:r>
            <a:endParaRPr lang="en-US" altLang="ko-KR" sz="1200" b="1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우리라면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얼큰한</a:t>
            </a:r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맛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(‘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얼큰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컨셉은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사의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주력상품이므로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사에서는 다른 상품에 마케팅 주력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7985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57200" y="274638"/>
            <a:ext cx="4114800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algn="l"/>
            <a:r>
              <a:rPr lang="ko-KR" altLang="en-US" sz="1600" b="1" dirty="0" smtClean="0">
                <a:solidFill>
                  <a:srgbClr val="00B050"/>
                </a:solidFill>
              </a:rPr>
              <a:t>포장형</a:t>
            </a:r>
            <a:r>
              <a:rPr lang="ko-KR" altLang="en-US" sz="1600" b="1" dirty="0">
                <a:solidFill>
                  <a:srgbClr val="00B050"/>
                </a:solidFill>
              </a:rPr>
              <a:t>태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별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A</a:t>
            </a:r>
            <a:r>
              <a:rPr lang="ko-KR" altLang="en-US" sz="1600" b="1" dirty="0" smtClean="0"/>
              <a:t>사 마케팅 전략</a:t>
            </a:r>
            <a:endParaRPr lang="ko-KR" altLang="en-US" sz="1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4" y="764704"/>
            <a:ext cx="8820472" cy="4075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5347563"/>
            <a:ext cx="1399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12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주력 마케팅 부문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endParaRPr lang="en-US" altLang="ko-KR" sz="12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노브랜드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봉지</a:t>
            </a:r>
            <a:endParaRPr lang="en-US" altLang="ko-KR" sz="1200" b="1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사발면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용기</a:t>
            </a:r>
            <a:endParaRPr lang="en-US" altLang="ko-KR" sz="12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3146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57200" y="274638"/>
            <a:ext cx="4114800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algn="l"/>
            <a:r>
              <a:rPr lang="ko-KR" altLang="en-US" sz="1600" b="1" dirty="0" err="1" smtClean="0">
                <a:solidFill>
                  <a:srgbClr val="00B050"/>
                </a:solidFill>
              </a:rPr>
              <a:t>유탕면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, 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비유탕면 간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A</a:t>
            </a:r>
            <a:r>
              <a:rPr lang="ko-KR" altLang="en-US" sz="1600" b="1" dirty="0" smtClean="0"/>
              <a:t>사 마케팅 전략</a:t>
            </a:r>
            <a:endParaRPr lang="ko-KR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5157192"/>
            <a:ext cx="4680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12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주력 마케팅 부문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endParaRPr lang="en-US" altLang="ko-KR" sz="12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노브랜드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유탕면</a:t>
            </a:r>
            <a:endParaRPr lang="ko-KR" altLang="en-US" sz="1200" b="1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사발면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유탕면</a:t>
            </a:r>
            <a:endParaRPr lang="en-US" altLang="ko-KR" sz="1200" b="1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컵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큰사발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유탕면</a:t>
            </a:r>
            <a:endParaRPr lang="en-US" altLang="ko-KR" sz="1200" b="1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비유탕면보다 </a:t>
            </a:r>
            <a:r>
              <a:rPr lang="ko-KR" altLang="en-US" sz="1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유탕면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관련 상품이 더 인기임을 알 수 있다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81" y="958164"/>
            <a:ext cx="8720237" cy="4029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87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467" y="692696"/>
            <a:ext cx="6170835" cy="5148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01429" y="6174596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시장 점유율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A &gt; C &gt; B &gt; D &gt; PB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32802" cy="346050"/>
          </a:xfrm>
        </p:spPr>
        <p:txBody>
          <a:bodyPr>
            <a:normAutofit/>
          </a:bodyPr>
          <a:lstStyle/>
          <a:p>
            <a:pPr algn="l"/>
            <a:r>
              <a:rPr lang="en-US" altLang="ko-KR" sz="1600" b="1" dirty="0" smtClean="0"/>
              <a:t>Y17-18 </a:t>
            </a:r>
            <a:r>
              <a:rPr lang="ko-KR" altLang="en-US" sz="1600" b="1" dirty="0" smtClean="0"/>
              <a:t>라면시장 판매액</a:t>
            </a:r>
            <a:r>
              <a:rPr lang="en-US" altLang="ko-KR" sz="1600" b="1" dirty="0" smtClean="0"/>
              <a:t>&amp;</a:t>
            </a:r>
            <a:r>
              <a:rPr lang="ko-KR" altLang="en-US" sz="1600" b="1" dirty="0" smtClean="0"/>
              <a:t>판매량 현황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(</a:t>
            </a:r>
            <a:r>
              <a:rPr lang="ko-KR" altLang="en-US" sz="1600" b="1" dirty="0" err="1" smtClean="0"/>
              <a:t>채널별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3366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32802" cy="346050"/>
          </a:xfrm>
        </p:spPr>
        <p:txBody>
          <a:bodyPr>
            <a:normAutofit/>
          </a:bodyPr>
          <a:lstStyle/>
          <a:p>
            <a:pPr algn="l"/>
            <a:r>
              <a:rPr lang="en-US" altLang="ko-KR" sz="1600" b="1" dirty="0" smtClean="0"/>
              <a:t>Y17-18 </a:t>
            </a:r>
            <a:r>
              <a:rPr lang="ko-KR" altLang="en-US" sz="1600" b="1" dirty="0" smtClean="0"/>
              <a:t>라면시장 판매액</a:t>
            </a:r>
            <a:r>
              <a:rPr lang="en-US" altLang="ko-KR" sz="1600" b="1" dirty="0" smtClean="0"/>
              <a:t>&amp;</a:t>
            </a:r>
            <a:r>
              <a:rPr lang="ko-KR" altLang="en-US" sz="1600" b="1" dirty="0" smtClean="0"/>
              <a:t>판매량 현황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(</a:t>
            </a:r>
            <a:r>
              <a:rPr lang="ko-KR" altLang="en-US" sz="1600" b="1" dirty="0" err="1" smtClean="0"/>
              <a:t>채널별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05064"/>
            <a:ext cx="3024336" cy="2016224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931" y="3993907"/>
            <a:ext cx="2950237" cy="19668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993907"/>
            <a:ext cx="3024336" cy="201622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16" y="854475"/>
            <a:ext cx="2427228" cy="161815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628" y="854475"/>
            <a:ext cx="2526264" cy="168417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188" y="808464"/>
            <a:ext cx="2664296" cy="177619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2771" y="2852936"/>
            <a:ext cx="7489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판매 규모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제조사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&gt;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제조사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 &gt;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제조사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 </a:t>
            </a:r>
          </a:p>
          <a:p>
            <a:r>
              <a:rPr lang="ko-KR" altLang="en-US" sz="1600" dirty="0" smtClean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판매액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기준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): </a:t>
            </a:r>
            <a:r>
              <a:rPr lang="ko-KR" altLang="en-US" sz="1600" b="1" dirty="0" smtClean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편의점 </a:t>
            </a:r>
            <a:r>
              <a:rPr lang="en-US" altLang="ko-KR" sz="1600" b="1" dirty="0" smtClean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600" b="1" dirty="0" smtClean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할인점 </a:t>
            </a:r>
            <a:r>
              <a:rPr lang="en-US" altLang="ko-KR" sz="1600" b="1" dirty="0" smtClean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600" b="1" dirty="0" smtClean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개인대형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개인소형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r>
              <a:rPr lang="ko-KR" altLang="en-US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일반수퍼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600" dirty="0" err="1" smtClean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조합마트</a:t>
            </a:r>
            <a:r>
              <a:rPr lang="ko-KR" altLang="en-US" sz="1600" dirty="0" smtClean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600" dirty="0" smtClean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체인대형</a:t>
            </a:r>
            <a:endParaRPr lang="en-US" altLang="ko-KR" sz="1600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판매량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기준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):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할인점 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개인대형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&gt;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편의점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개인소형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r>
              <a:rPr lang="ko-KR" altLang="en-US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일반수퍼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6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체인대형 </a:t>
            </a:r>
            <a:r>
              <a:rPr lang="en-US" altLang="ko-KR" sz="16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6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조합마트</a:t>
            </a:r>
            <a:endParaRPr lang="ko-KR" altLang="en-US" sz="16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249289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 smtClean="0">
                <a:solidFill>
                  <a:srgbClr val="0070C0"/>
                </a:solidFill>
              </a:rPr>
              <a:t>제조사별 </a:t>
            </a:r>
            <a:r>
              <a:rPr lang="ko-KR" altLang="en-US" dirty="0" smtClean="0"/>
              <a:t>브랜드 판매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200" dirty="0" smtClean="0">
                <a:solidFill>
                  <a:srgbClr val="0070C0"/>
                </a:solidFill>
              </a:rPr>
              <a:t>A, B, C, D, PB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47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33" y="1196752"/>
            <a:ext cx="8792869" cy="404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32802" cy="346050"/>
          </a:xfrm>
        </p:spPr>
        <p:txBody>
          <a:bodyPr>
            <a:normAutofit/>
          </a:bodyPr>
          <a:lstStyle/>
          <a:p>
            <a:pPr algn="l"/>
            <a:r>
              <a:rPr lang="en-US" altLang="ko-KR" sz="1600" b="1" dirty="0" smtClean="0"/>
              <a:t>Y17-18 </a:t>
            </a:r>
            <a:r>
              <a:rPr lang="ko-KR" altLang="en-US" sz="1600" b="1" dirty="0"/>
              <a:t>각 제조사별 브랜드 판매량 추이</a:t>
            </a:r>
          </a:p>
        </p:txBody>
      </p:sp>
    </p:spTree>
    <p:extLst>
      <p:ext uri="{BB962C8B-B14F-4D97-AF65-F5344CB8AC3E}">
        <p14:creationId xmlns:p14="http://schemas.microsoft.com/office/powerpoint/2010/main" val="349029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32802" cy="346050"/>
          </a:xfrm>
        </p:spPr>
        <p:txBody>
          <a:bodyPr>
            <a:normAutofit/>
          </a:bodyPr>
          <a:lstStyle/>
          <a:p>
            <a:pPr algn="l"/>
            <a:r>
              <a:rPr lang="en-US" altLang="ko-KR" sz="1600" b="1" dirty="0" smtClean="0"/>
              <a:t>Y17-18 </a:t>
            </a:r>
            <a:r>
              <a:rPr lang="ko-KR" altLang="en-US" sz="1600" b="1" dirty="0"/>
              <a:t>각 제조사별 브랜드 판매량 추이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73" y="1124744"/>
            <a:ext cx="8996526" cy="3780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93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764704"/>
            <a:ext cx="5866022" cy="27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339" y="3717032"/>
            <a:ext cx="5948688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80112" y="908720"/>
            <a:ext cx="13131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A: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추추라면</a:t>
            </a:r>
            <a:r>
              <a:rPr lang="en-US" altLang="ko-KR" sz="10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짜장라면</a:t>
            </a:r>
            <a:endParaRPr lang="ko-KR" altLang="en-US" sz="10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3861048"/>
            <a:ext cx="1423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B: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얼큰라면</a:t>
            </a:r>
            <a:r>
              <a:rPr lang="en-US" altLang="ko-KR" sz="10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얼큰비빔면</a:t>
            </a:r>
            <a:endParaRPr lang="ko-KR" altLang="en-US" sz="10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32802" cy="346050"/>
          </a:xfrm>
        </p:spPr>
        <p:txBody>
          <a:bodyPr>
            <a:normAutofit/>
          </a:bodyPr>
          <a:lstStyle/>
          <a:p>
            <a:pPr algn="l"/>
            <a:r>
              <a:rPr lang="en-US" altLang="ko-KR" sz="1600" b="1" dirty="0" smtClean="0"/>
              <a:t>Y17-18 </a:t>
            </a:r>
            <a:r>
              <a:rPr lang="ko-KR" altLang="en-US" sz="1600" b="1" dirty="0"/>
              <a:t>각 제조사별 브랜드 판매량 추이</a:t>
            </a:r>
          </a:p>
        </p:txBody>
      </p:sp>
    </p:spTree>
    <p:extLst>
      <p:ext uri="{BB962C8B-B14F-4D97-AF65-F5344CB8AC3E}">
        <p14:creationId xmlns:p14="http://schemas.microsoft.com/office/powerpoint/2010/main" val="2975425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867" y="599782"/>
            <a:ext cx="5112568" cy="241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54" y="3318809"/>
            <a:ext cx="5328592" cy="2515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263" y="4372629"/>
            <a:ext cx="3096344" cy="146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3648" y="3318809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D: </a:t>
            </a:r>
            <a:r>
              <a:rPr lang="ko-KR" altLang="en-US" sz="10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비빔라면</a:t>
            </a:r>
            <a:endParaRPr lang="ko-KR" altLang="en-US" sz="10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5856" y="722893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C: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강라면</a:t>
            </a:r>
            <a:endParaRPr lang="ko-KR" altLang="en-US" sz="10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32802" cy="346050"/>
          </a:xfrm>
        </p:spPr>
        <p:txBody>
          <a:bodyPr>
            <a:normAutofit/>
          </a:bodyPr>
          <a:lstStyle/>
          <a:p>
            <a:pPr algn="l"/>
            <a:r>
              <a:rPr lang="en-US" altLang="ko-KR" sz="1600" b="1" dirty="0" smtClean="0"/>
              <a:t>Y17-18 </a:t>
            </a:r>
            <a:r>
              <a:rPr lang="ko-KR" altLang="en-US" sz="1600" b="1" dirty="0"/>
              <a:t>각 제조사별 브랜드 판매량 추이</a:t>
            </a:r>
          </a:p>
        </p:txBody>
      </p:sp>
    </p:spTree>
    <p:extLst>
      <p:ext uri="{BB962C8B-B14F-4D97-AF65-F5344CB8AC3E}">
        <p14:creationId xmlns:p14="http://schemas.microsoft.com/office/powerpoint/2010/main" val="2975425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709</Words>
  <Application>Microsoft Office PowerPoint</Application>
  <PresentationFormat>화면 슬라이드 쇼(4:3)</PresentationFormat>
  <Paragraphs>104</Paragraphs>
  <Slides>27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라면 시장 데이터 분석</vt:lpstr>
      <vt:lpstr>채널별 브랜드 판매 현황 A, B, C, D, PB</vt:lpstr>
      <vt:lpstr>Y17-18 라면시장 판매액&amp;판매량 현황 (채널별)</vt:lpstr>
      <vt:lpstr>Y17-18 라면시장 판매액&amp;판매량 현황 (채널별)</vt:lpstr>
      <vt:lpstr>제조사별 브랜드 판매 현황 A, B, C, D, PB</vt:lpstr>
      <vt:lpstr>Y17-18 각 제조사별 브랜드 판매량 추이</vt:lpstr>
      <vt:lpstr>Y17-18 각 제조사별 브랜드 판매량 추이</vt:lpstr>
      <vt:lpstr>Y17-18 각 제조사별 브랜드 판매량 추이</vt:lpstr>
      <vt:lpstr>Y17-18 각 제조사별 브랜드 판매량 추이</vt:lpstr>
      <vt:lpstr>제조사 A 마케팅 분석 현재 시장 점유율 1위</vt:lpstr>
      <vt:lpstr>채널별 A사 마케팅 전략 A, B, C, D, PB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브랜드별 A사 마케팅 전략 현재 시장 점유율 1위 A사</vt:lpstr>
      <vt:lpstr>브랜드별 A사 마케팅 전략</vt:lpstr>
      <vt:lpstr>브랜드별 A사 마케팅 전략</vt:lpstr>
      <vt:lpstr>브랜드별 A사 마케팅 전략</vt:lpstr>
      <vt:lpstr>PowerPoint 프레젠테이션</vt:lpstr>
      <vt:lpstr>서브브랜드, 포장형태, 기타로 본  A사 마케팅 전략 현재 시장 점유율 1위 A사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전체 라면 시장 데이터 분석</dc:title>
  <dc:creator>Shin</dc:creator>
  <cp:lastModifiedBy>Shin</cp:lastModifiedBy>
  <cp:revision>51</cp:revision>
  <dcterms:created xsi:type="dcterms:W3CDTF">2020-04-18T11:24:46Z</dcterms:created>
  <dcterms:modified xsi:type="dcterms:W3CDTF">2020-04-24T08:59:25Z</dcterms:modified>
  <cp:contentStatus/>
</cp:coreProperties>
</file>