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3" r:id="rId8"/>
    <p:sldId id="4784" r:id="rId9"/>
    <p:sldId id="4785" r:id="rId10"/>
    <p:sldId id="4786" r:id="rId11"/>
    <p:sldId id="4787" r:id="rId12"/>
    <p:sldId id="4788" r:id="rId13"/>
    <p:sldId id="275" r:id="rId14"/>
  </p:sldIdLst>
  <p:sldSz cx="12192000" cy="6858000"/>
  <p:notesSz cx="6858000" cy="9144000"/>
  <p:embeddedFontLst>
    <p:embeddedFont>
      <p:font typeface="Roboto" panose="02000000000000000000" pitchFamily="2" charset="0"/>
      <p:regular r:id="rId16"/>
      <p:bold r:id="rId17"/>
      <p:italic r:id="rId18"/>
      <p:boldItalic r:id="rId19"/>
    </p:embeddedFont>
    <p:embeddedFont>
      <p:font typeface="Roboto Light" panose="02000000000000000000" pitchFamily="2" charset="0"/>
      <p:regular r:id="rId20"/>
      <p:italic r:id="rId21"/>
    </p:embeddedFont>
    <p:embeddedFont>
      <p:font typeface="Roboto Medium" panose="02000000000000000000" pitchFamily="2" charset="0"/>
      <p:regular r:id="rId22"/>
      <p: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 id="4787"/>
            <p14:sldId id="4788"/>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1283" autoAdjust="0"/>
  </p:normalViewPr>
  <p:slideViewPr>
    <p:cSldViewPr snapToGrid="0" showGuides="1">
      <p:cViewPr varScale="1">
        <p:scale>
          <a:sx n="107" d="100"/>
          <a:sy n="107" d="100"/>
        </p:scale>
        <p:origin x="420" y="9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25/06/2024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a:t>June 2024</a:t>
            </a:r>
            <a:endParaRPr lang="en-AU" dirty="0"/>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01725" y="434320"/>
            <a:ext cx="5637610" cy="1552387"/>
          </a:xfrm>
        </p:spPr>
        <p:txBody>
          <a:bodyPr/>
          <a:lstStyle/>
          <a:p>
            <a:r>
              <a:rPr lang="en-AU" sz="2000" dirty="0"/>
              <a:t>In trial stores 77 and 88, there is a significant difference in sales performance, two months out of the three trial months. However, store 86 performs significantly better sales in only one month of the three-month trial period.</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44DA14DA-07F8-4A98-757C-BF160F9D8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177" y="348596"/>
            <a:ext cx="4603225" cy="2832754"/>
          </a:xfrm>
          <a:prstGeom prst="rect">
            <a:avLst/>
          </a:prstGeom>
        </p:spPr>
      </p:pic>
      <p:pic>
        <p:nvPicPr>
          <p:cNvPr id="9" name="Picture 8" descr="A graph of sales&#10;&#10;Description automatically generated">
            <a:extLst>
              <a:ext uri="{FF2B5EF4-FFF2-40B4-BE49-F238E27FC236}">
                <a16:creationId xmlns:a16="http://schemas.microsoft.com/office/drawing/2014/main" id="{D68DE342-E5B7-78C5-2550-D3E4AB83FE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9177" y="3467101"/>
            <a:ext cx="4603225" cy="2761936"/>
          </a:xfrm>
          <a:prstGeom prst="rect">
            <a:avLst/>
          </a:prstGeom>
        </p:spPr>
      </p:pic>
      <p:pic>
        <p:nvPicPr>
          <p:cNvPr id="11" name="Picture 10" descr="A graph with lines and numbers&#10;&#10;Description automatically generated">
            <a:extLst>
              <a:ext uri="{FF2B5EF4-FFF2-40B4-BE49-F238E27FC236}">
                <a16:creationId xmlns:a16="http://schemas.microsoft.com/office/drawing/2014/main" id="{18A56903-F147-327E-CBFC-5587894650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2625573"/>
            <a:ext cx="5778238" cy="3555839"/>
          </a:xfrm>
          <a:prstGeom prst="rect">
            <a:avLst/>
          </a:prstGeom>
        </p:spPr>
      </p:pic>
      <p:sp>
        <p:nvSpPr>
          <p:cNvPr id="15" name="Text Placeholder 3">
            <a:extLst>
              <a:ext uri="{FF2B5EF4-FFF2-40B4-BE49-F238E27FC236}">
                <a16:creationId xmlns:a16="http://schemas.microsoft.com/office/drawing/2014/main" id="{7A52A1C2-0D0B-B8ED-8922-75B39C515511}"/>
              </a:ext>
            </a:extLst>
          </p:cNvPr>
          <p:cNvSpPr txBox="1">
            <a:spLocks/>
          </p:cNvSpPr>
          <p:nvPr/>
        </p:nvSpPr>
        <p:spPr>
          <a:xfrm>
            <a:off x="7290912" y="3243486"/>
            <a:ext cx="1545710" cy="371028"/>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AU" sz="1200" dirty="0"/>
              <a:t>Trial Store: 77</a:t>
            </a:r>
          </a:p>
          <a:p>
            <a:pPr>
              <a:spcBef>
                <a:spcPts val="0"/>
              </a:spcBef>
            </a:pPr>
            <a:r>
              <a:rPr lang="en-AU" sz="1200" dirty="0"/>
              <a:t>Control Store: 233</a:t>
            </a:r>
          </a:p>
        </p:txBody>
      </p:sp>
      <p:sp>
        <p:nvSpPr>
          <p:cNvPr id="16" name="Text Placeholder 3">
            <a:extLst>
              <a:ext uri="{FF2B5EF4-FFF2-40B4-BE49-F238E27FC236}">
                <a16:creationId xmlns:a16="http://schemas.microsoft.com/office/drawing/2014/main" id="{D7BE235D-9E5E-FC81-0E8C-6D236A7D79C4}"/>
              </a:ext>
            </a:extLst>
          </p:cNvPr>
          <p:cNvSpPr txBox="1">
            <a:spLocks/>
          </p:cNvSpPr>
          <p:nvPr/>
        </p:nvSpPr>
        <p:spPr>
          <a:xfrm>
            <a:off x="1367352" y="2346445"/>
            <a:ext cx="1545710" cy="371028"/>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AU" sz="1200" dirty="0"/>
              <a:t>Trial Store: 86</a:t>
            </a:r>
          </a:p>
          <a:p>
            <a:pPr>
              <a:spcBef>
                <a:spcPts val="0"/>
              </a:spcBef>
            </a:pPr>
            <a:r>
              <a:rPr lang="en-AU" sz="1200" dirty="0"/>
              <a:t>Control Store: 155</a:t>
            </a:r>
          </a:p>
        </p:txBody>
      </p:sp>
      <p:sp>
        <p:nvSpPr>
          <p:cNvPr id="17" name="Text Placeholder 3">
            <a:extLst>
              <a:ext uri="{FF2B5EF4-FFF2-40B4-BE49-F238E27FC236}">
                <a16:creationId xmlns:a16="http://schemas.microsoft.com/office/drawing/2014/main" id="{5881365B-12E7-ECA3-F38D-8AD31554BC14}"/>
              </a:ext>
            </a:extLst>
          </p:cNvPr>
          <p:cNvSpPr txBox="1">
            <a:spLocks/>
          </p:cNvSpPr>
          <p:nvPr/>
        </p:nvSpPr>
        <p:spPr>
          <a:xfrm>
            <a:off x="10519966" y="1024999"/>
            <a:ext cx="1545710" cy="371028"/>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AU" sz="1200" dirty="0"/>
              <a:t>Trial Store: 88</a:t>
            </a:r>
          </a:p>
          <a:p>
            <a:pPr>
              <a:spcBef>
                <a:spcPts val="0"/>
              </a:spcBef>
            </a:pPr>
            <a:r>
              <a:rPr lang="en-AU" sz="1200" dirty="0"/>
              <a:t>Control Store: 237</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01725" y="434320"/>
            <a:ext cx="5637610" cy="2118380"/>
          </a:xfrm>
        </p:spPr>
        <p:txBody>
          <a:bodyPr/>
          <a:lstStyle/>
          <a:p>
            <a:r>
              <a:rPr lang="en-AU" sz="1600" dirty="0"/>
              <a:t>In trial stores 77 and 88, there is a significant difference in customer volumes, two months out of the three trial months. However, store 86 performs significantly better customer volume in every month for the three-month trial period, as opposed to its respective sales performance.</a:t>
            </a:r>
          </a:p>
          <a:p>
            <a:r>
              <a:rPr lang="en-AU" sz="1600" dirty="0"/>
              <a:t>We need to undertake further analysis for the store to account for the possibility of discounted sales during that period.</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7" name="Picture 6">
            <a:extLst>
              <a:ext uri="{FF2B5EF4-FFF2-40B4-BE49-F238E27FC236}">
                <a16:creationId xmlns:a16="http://schemas.microsoft.com/office/drawing/2014/main" id="{44DA14DA-07F8-4A98-757C-BF160F9D80B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79177" y="384005"/>
            <a:ext cx="4603225" cy="2761935"/>
          </a:xfrm>
          <a:prstGeom prst="rect">
            <a:avLst/>
          </a:prstGeom>
        </p:spPr>
      </p:pic>
      <p:pic>
        <p:nvPicPr>
          <p:cNvPr id="9" name="Picture 8">
            <a:extLst>
              <a:ext uri="{FF2B5EF4-FFF2-40B4-BE49-F238E27FC236}">
                <a16:creationId xmlns:a16="http://schemas.microsoft.com/office/drawing/2014/main" id="{D68DE342-E5B7-78C5-2550-D3E4AB83FE0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979177" y="3429000"/>
            <a:ext cx="4603225" cy="2761935"/>
          </a:xfrm>
          <a:prstGeom prst="rect">
            <a:avLst/>
          </a:prstGeom>
        </p:spPr>
      </p:pic>
      <p:pic>
        <p:nvPicPr>
          <p:cNvPr id="11" name="Picture 10">
            <a:extLst>
              <a:ext uri="{FF2B5EF4-FFF2-40B4-BE49-F238E27FC236}">
                <a16:creationId xmlns:a16="http://schemas.microsoft.com/office/drawing/2014/main" id="{18A56903-F147-327E-CBFC-5587894650C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90600" y="2670021"/>
            <a:ext cx="5778238" cy="3466942"/>
          </a:xfrm>
          <a:prstGeom prst="rect">
            <a:avLst/>
          </a:prstGeom>
        </p:spPr>
      </p:pic>
      <p:sp>
        <p:nvSpPr>
          <p:cNvPr id="15" name="Text Placeholder 3">
            <a:extLst>
              <a:ext uri="{FF2B5EF4-FFF2-40B4-BE49-F238E27FC236}">
                <a16:creationId xmlns:a16="http://schemas.microsoft.com/office/drawing/2014/main" id="{7A52A1C2-0D0B-B8ED-8922-75B39C515511}"/>
              </a:ext>
            </a:extLst>
          </p:cNvPr>
          <p:cNvSpPr txBox="1">
            <a:spLocks/>
          </p:cNvSpPr>
          <p:nvPr/>
        </p:nvSpPr>
        <p:spPr>
          <a:xfrm>
            <a:off x="7348151" y="4996086"/>
            <a:ext cx="1545710" cy="371028"/>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AU" sz="1200" dirty="0"/>
              <a:t>Trial Store: 77</a:t>
            </a:r>
          </a:p>
          <a:p>
            <a:pPr>
              <a:spcBef>
                <a:spcPts val="0"/>
              </a:spcBef>
            </a:pPr>
            <a:r>
              <a:rPr lang="en-AU" sz="1200" dirty="0"/>
              <a:t>Control Store: 233</a:t>
            </a:r>
          </a:p>
        </p:txBody>
      </p:sp>
      <p:sp>
        <p:nvSpPr>
          <p:cNvPr id="16" name="Text Placeholder 3">
            <a:extLst>
              <a:ext uri="{FF2B5EF4-FFF2-40B4-BE49-F238E27FC236}">
                <a16:creationId xmlns:a16="http://schemas.microsoft.com/office/drawing/2014/main" id="{D7BE235D-9E5E-FC81-0E8C-6D236A7D79C4}"/>
              </a:ext>
            </a:extLst>
          </p:cNvPr>
          <p:cNvSpPr txBox="1">
            <a:spLocks/>
          </p:cNvSpPr>
          <p:nvPr/>
        </p:nvSpPr>
        <p:spPr>
          <a:xfrm>
            <a:off x="1453077" y="4708645"/>
            <a:ext cx="1545710" cy="371028"/>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AU" sz="1200" dirty="0"/>
              <a:t>Trial Store: 86</a:t>
            </a:r>
          </a:p>
          <a:p>
            <a:pPr>
              <a:spcBef>
                <a:spcPts val="0"/>
              </a:spcBef>
            </a:pPr>
            <a:r>
              <a:rPr lang="en-AU" sz="1200" dirty="0"/>
              <a:t>Control Store: 155</a:t>
            </a:r>
          </a:p>
        </p:txBody>
      </p:sp>
      <p:sp>
        <p:nvSpPr>
          <p:cNvPr id="17" name="Text Placeholder 3">
            <a:extLst>
              <a:ext uri="{FF2B5EF4-FFF2-40B4-BE49-F238E27FC236}">
                <a16:creationId xmlns:a16="http://schemas.microsoft.com/office/drawing/2014/main" id="{5881365B-12E7-ECA3-F38D-8AD31554BC14}"/>
              </a:ext>
            </a:extLst>
          </p:cNvPr>
          <p:cNvSpPr txBox="1">
            <a:spLocks/>
          </p:cNvSpPr>
          <p:nvPr/>
        </p:nvSpPr>
        <p:spPr>
          <a:xfrm>
            <a:off x="7367201" y="1820244"/>
            <a:ext cx="1545710" cy="371028"/>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AU" sz="1200" dirty="0"/>
              <a:t>Trial Store: 88</a:t>
            </a:r>
          </a:p>
          <a:p>
            <a:pPr>
              <a:spcBef>
                <a:spcPts val="0"/>
              </a:spcBef>
            </a:pPr>
            <a:r>
              <a:rPr lang="en-AU" sz="1200" dirty="0"/>
              <a:t>Control Store: 237</a:t>
            </a:r>
          </a:p>
        </p:txBody>
      </p:sp>
    </p:spTree>
    <p:extLst>
      <p:ext uri="{BB962C8B-B14F-4D97-AF65-F5344CB8AC3E}">
        <p14:creationId xmlns:p14="http://schemas.microsoft.com/office/powerpoint/2010/main" val="56729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67ECD4-4A6D-5180-3003-7E6847D2769D}"/>
              </a:ext>
            </a:extLst>
          </p:cNvPr>
          <p:cNvSpPr>
            <a:spLocks noGrp="1"/>
          </p:cNvSpPr>
          <p:nvPr>
            <p:ph type="body" sz="quarter" idx="10"/>
          </p:nvPr>
        </p:nvSpPr>
        <p:spPr/>
        <p:txBody>
          <a:bodyPr/>
          <a:lstStyle/>
          <a:p>
            <a:r>
              <a:rPr lang="en-GB" dirty="0"/>
              <a:t>Recommendations</a:t>
            </a:r>
            <a:endParaRPr lang="LID4096" dirty="0"/>
          </a:p>
        </p:txBody>
      </p:sp>
      <p:sp>
        <p:nvSpPr>
          <p:cNvPr id="3" name="TextBox 2">
            <a:extLst>
              <a:ext uri="{FF2B5EF4-FFF2-40B4-BE49-F238E27FC236}">
                <a16:creationId xmlns:a16="http://schemas.microsoft.com/office/drawing/2014/main" id="{792E3397-7092-19EC-78CB-F496E3F346B0}"/>
              </a:ext>
            </a:extLst>
          </p:cNvPr>
          <p:cNvSpPr txBox="1"/>
          <p:nvPr/>
        </p:nvSpPr>
        <p:spPr>
          <a:xfrm>
            <a:off x="1196975" y="1142999"/>
            <a:ext cx="6905625" cy="4019551"/>
          </a:xfrm>
          <a:prstGeom prst="rect">
            <a:avLst/>
          </a:prstGeom>
          <a:noFill/>
        </p:spPr>
        <p:txBody>
          <a:bodyPr wrap="none" lIns="0" tIns="0" rIns="0" bIns="0" rtlCol="0" anchor="t">
            <a:noAutofit/>
          </a:bodyPr>
          <a:lstStyle/>
          <a:p>
            <a:pPr algn="l"/>
            <a:r>
              <a:rPr lang="en-GB" sz="1500" b="1" dirty="0">
                <a:latin typeface="Aptos" panose="020B0004020202020204" pitchFamily="34" charset="0"/>
                <a:ea typeface="Roboto" panose="02000000000000000000" pitchFamily="2" charset="0"/>
                <a:cs typeface="Roboto" panose="02000000000000000000" pitchFamily="2" charset="0"/>
              </a:rPr>
              <a:t>General</a:t>
            </a:r>
            <a:r>
              <a:rPr lang="en-GB" sz="1500" dirty="0">
                <a:latin typeface="Aptos" panose="020B0004020202020204" pitchFamily="34" charset="0"/>
                <a:ea typeface="Roboto" panose="02000000000000000000" pitchFamily="2" charset="0"/>
                <a:cs typeface="Roboto" panose="02000000000000000000" pitchFamily="2" charset="0"/>
              </a:rPr>
              <a:t>:</a:t>
            </a:r>
          </a:p>
          <a:p>
            <a:pPr algn="l"/>
            <a:r>
              <a:rPr lang="en-GB" sz="1500" dirty="0">
                <a:latin typeface="Aptos" panose="020B0004020202020204" pitchFamily="34" charset="0"/>
                <a:ea typeface="Roboto" panose="02000000000000000000" pitchFamily="2" charset="0"/>
                <a:cs typeface="Roboto" panose="02000000000000000000" pitchFamily="2" charset="0"/>
              </a:rPr>
              <a:t>- Increase stock and promotions in December.</a:t>
            </a:r>
          </a:p>
          <a:p>
            <a:pPr algn="l"/>
            <a:r>
              <a:rPr lang="en-GB" sz="1500" dirty="0">
                <a:latin typeface="Aptos" panose="020B0004020202020204" pitchFamily="34" charset="0"/>
                <a:ea typeface="Roboto" panose="02000000000000000000" pitchFamily="2" charset="0"/>
                <a:cs typeface="Roboto" panose="02000000000000000000" pitchFamily="2" charset="0"/>
              </a:rPr>
              <a:t>- Boost sales promotions for Kettle (all sizes) and 175g chips (all brands).</a:t>
            </a:r>
          </a:p>
          <a:p>
            <a:pPr algn="l"/>
            <a:endParaRPr lang="en-GB" sz="1500" dirty="0">
              <a:latin typeface="Aptos" panose="020B0004020202020204" pitchFamily="34" charset="0"/>
              <a:ea typeface="Roboto" panose="02000000000000000000" pitchFamily="2" charset="0"/>
              <a:cs typeface="Roboto" panose="02000000000000000000" pitchFamily="2" charset="0"/>
            </a:endParaRPr>
          </a:p>
          <a:p>
            <a:pPr algn="l"/>
            <a:r>
              <a:rPr lang="en-GB" sz="1500" b="1" dirty="0">
                <a:latin typeface="Aptos" panose="020B0004020202020204" pitchFamily="34" charset="0"/>
                <a:ea typeface="Roboto" panose="02000000000000000000" pitchFamily="2" charset="0"/>
                <a:cs typeface="Roboto" panose="02000000000000000000" pitchFamily="2" charset="0"/>
              </a:rPr>
              <a:t>Target Segments</a:t>
            </a:r>
            <a:r>
              <a:rPr lang="en-GB" sz="1500" dirty="0">
                <a:latin typeface="Aptos" panose="020B0004020202020204" pitchFamily="34" charset="0"/>
                <a:ea typeface="Roboto" panose="02000000000000000000" pitchFamily="2" charset="0"/>
                <a:cs typeface="Roboto" panose="02000000000000000000" pitchFamily="2" charset="0"/>
              </a:rPr>
              <a:t>:</a:t>
            </a:r>
          </a:p>
          <a:p>
            <a:pPr algn="l"/>
            <a:endParaRPr lang="en-GB" sz="1500" dirty="0">
              <a:latin typeface="Aptos" panose="020B0004020202020204" pitchFamily="34" charset="0"/>
              <a:ea typeface="Roboto" panose="02000000000000000000" pitchFamily="2" charset="0"/>
              <a:cs typeface="Roboto" panose="02000000000000000000" pitchFamily="2" charset="0"/>
            </a:endParaRPr>
          </a:p>
          <a:p>
            <a:pPr algn="l"/>
            <a:r>
              <a:rPr lang="en-GB" sz="1500" b="1" i="1" dirty="0">
                <a:latin typeface="Aptos" panose="020B0004020202020204" pitchFamily="34" charset="0"/>
                <a:ea typeface="Roboto" panose="02000000000000000000" pitchFamily="2" charset="0"/>
                <a:cs typeface="Roboto" panose="02000000000000000000" pitchFamily="2" charset="0"/>
              </a:rPr>
              <a:t>Budget - Older Families</a:t>
            </a:r>
            <a:r>
              <a:rPr lang="en-GB" sz="1500" dirty="0">
                <a:latin typeface="Aptos" panose="020B0004020202020204" pitchFamily="34" charset="0"/>
                <a:ea typeface="Roboto" panose="02000000000000000000" pitchFamily="2" charset="0"/>
                <a:cs typeface="Roboto" panose="02000000000000000000" pitchFamily="2" charset="0"/>
              </a:rPr>
              <a:t>:</a:t>
            </a:r>
          </a:p>
          <a:p>
            <a:pPr algn="l"/>
            <a:r>
              <a:rPr lang="en-GB" sz="1500" dirty="0">
                <a:latin typeface="Aptos" panose="020B0004020202020204" pitchFamily="34" charset="0"/>
                <a:ea typeface="Roboto" panose="02000000000000000000" pitchFamily="2" charset="0"/>
                <a:cs typeface="Roboto" panose="02000000000000000000" pitchFamily="2" charset="0"/>
              </a:rPr>
              <a:t>- Implement promotions like "Buy Two Get One Free."</a:t>
            </a:r>
          </a:p>
          <a:p>
            <a:pPr algn="l"/>
            <a:endParaRPr lang="en-GB" sz="1500" dirty="0">
              <a:latin typeface="Aptos" panose="020B0004020202020204" pitchFamily="34" charset="0"/>
              <a:ea typeface="Roboto" panose="02000000000000000000" pitchFamily="2" charset="0"/>
              <a:cs typeface="Roboto" panose="02000000000000000000" pitchFamily="2" charset="0"/>
            </a:endParaRPr>
          </a:p>
          <a:p>
            <a:pPr algn="l"/>
            <a:r>
              <a:rPr lang="en-GB" sz="1500" b="1" i="1" dirty="0">
                <a:latin typeface="Aptos" panose="020B0004020202020204" pitchFamily="34" charset="0"/>
                <a:ea typeface="Roboto" panose="02000000000000000000" pitchFamily="2" charset="0"/>
                <a:cs typeface="Roboto" panose="02000000000000000000" pitchFamily="2" charset="0"/>
              </a:rPr>
              <a:t>Mainstream - Young Singles/Couples</a:t>
            </a:r>
            <a:r>
              <a:rPr lang="en-GB" sz="1500" dirty="0">
                <a:latin typeface="Aptos" panose="020B0004020202020204" pitchFamily="34" charset="0"/>
                <a:ea typeface="Roboto" panose="02000000000000000000" pitchFamily="2" charset="0"/>
                <a:cs typeface="Roboto" panose="02000000000000000000" pitchFamily="2" charset="0"/>
              </a:rPr>
              <a:t>:</a:t>
            </a:r>
          </a:p>
          <a:p>
            <a:pPr algn="l"/>
            <a:r>
              <a:rPr lang="en-GB" sz="1500" dirty="0">
                <a:latin typeface="Aptos" panose="020B0004020202020204" pitchFamily="34" charset="0"/>
                <a:ea typeface="Roboto" panose="02000000000000000000" pitchFamily="2" charset="0"/>
                <a:cs typeface="Roboto" panose="02000000000000000000" pitchFamily="2" charset="0"/>
              </a:rPr>
              <a:t>- Focus advertisements.</a:t>
            </a:r>
          </a:p>
          <a:p>
            <a:pPr algn="l"/>
            <a:r>
              <a:rPr lang="en-GB" sz="1500" dirty="0">
                <a:latin typeface="Aptos" panose="020B0004020202020204" pitchFamily="34" charset="0"/>
                <a:ea typeface="Roboto" panose="02000000000000000000" pitchFamily="2" charset="0"/>
                <a:cs typeface="Roboto" panose="02000000000000000000" pitchFamily="2" charset="0"/>
              </a:rPr>
              <a:t>- Modify display areas.</a:t>
            </a:r>
          </a:p>
          <a:p>
            <a:pPr algn="l"/>
            <a:r>
              <a:rPr lang="en-GB" sz="1500" dirty="0">
                <a:latin typeface="Aptos" panose="020B0004020202020204" pitchFamily="34" charset="0"/>
                <a:ea typeface="Roboto" panose="02000000000000000000" pitchFamily="2" charset="0"/>
                <a:cs typeface="Roboto" panose="02000000000000000000" pitchFamily="2" charset="0"/>
              </a:rPr>
              <a:t>- Promote and repackage popular brands and sizes.</a:t>
            </a:r>
          </a:p>
          <a:p>
            <a:pPr algn="l"/>
            <a:endParaRPr lang="en-GB" sz="1500" dirty="0">
              <a:latin typeface="Aptos" panose="020B0004020202020204" pitchFamily="34" charset="0"/>
              <a:ea typeface="Roboto" panose="02000000000000000000" pitchFamily="2" charset="0"/>
              <a:cs typeface="Roboto" panose="02000000000000000000" pitchFamily="2" charset="0"/>
            </a:endParaRPr>
          </a:p>
          <a:p>
            <a:pPr algn="l"/>
            <a:r>
              <a:rPr lang="en-GB" sz="1500" b="1" i="1" dirty="0">
                <a:latin typeface="Aptos" panose="020B0004020202020204" pitchFamily="34" charset="0"/>
                <a:ea typeface="Roboto" panose="02000000000000000000" pitchFamily="2" charset="0"/>
                <a:cs typeface="Roboto" panose="02000000000000000000" pitchFamily="2" charset="0"/>
              </a:rPr>
              <a:t>Mainstream - Retirees</a:t>
            </a:r>
            <a:r>
              <a:rPr lang="en-GB" sz="1500" dirty="0">
                <a:latin typeface="Aptos" panose="020B0004020202020204" pitchFamily="34" charset="0"/>
                <a:ea typeface="Roboto" panose="02000000000000000000" pitchFamily="2" charset="0"/>
                <a:cs typeface="Roboto" panose="02000000000000000000" pitchFamily="2" charset="0"/>
              </a:rPr>
              <a:t>:</a:t>
            </a:r>
          </a:p>
          <a:p>
            <a:pPr algn="l"/>
            <a:r>
              <a:rPr lang="en-GB" sz="1500" dirty="0">
                <a:latin typeface="Aptos" panose="020B0004020202020204" pitchFamily="34" charset="0"/>
                <a:ea typeface="Roboto" panose="02000000000000000000" pitchFamily="2" charset="0"/>
                <a:cs typeface="Roboto" panose="02000000000000000000" pitchFamily="2" charset="0"/>
              </a:rPr>
              <a:t>- Focus advertisements.</a:t>
            </a:r>
          </a:p>
          <a:p>
            <a:pPr algn="l"/>
            <a:r>
              <a:rPr lang="en-GB" sz="1500" dirty="0">
                <a:latin typeface="Aptos" panose="020B0004020202020204" pitchFamily="34" charset="0"/>
                <a:ea typeface="Roboto" panose="02000000000000000000" pitchFamily="2" charset="0"/>
                <a:cs typeface="Roboto" panose="02000000000000000000" pitchFamily="2" charset="0"/>
              </a:rPr>
              <a:t>- Offer limited-time sales promotions during the daytime.</a:t>
            </a:r>
            <a:endParaRPr lang="LID4096" sz="1500" dirty="0" err="1">
              <a:latin typeface="Aptos" panose="020B0004020202020204"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8599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GB" sz="1200" dirty="0">
                <a:latin typeface="Roboto Light" panose="02000000000000000000" pitchFamily="2" charset="0"/>
                <a:ea typeface="Roboto Light" panose="02000000000000000000" pitchFamily="2" charset="0"/>
              </a:rPr>
              <a:t>The sales information of only one day is missing, 25th December, assumed the stores were closed for the Christmas celebration.</a:t>
            </a:r>
          </a:p>
          <a:p>
            <a:pPr marL="171450" indent="-171450" algn="l">
              <a:buFont typeface="Arial" panose="020B0604020202020204" pitchFamily="34" charset="0"/>
              <a:buChar char="•"/>
            </a:pPr>
            <a:r>
              <a:rPr lang="en-GB" sz="1200" dirty="0">
                <a:latin typeface="Roboto Light" panose="02000000000000000000" pitchFamily="2" charset="0"/>
                <a:ea typeface="Roboto Light" panose="02000000000000000000" pitchFamily="2" charset="0"/>
              </a:rPr>
              <a:t>The preferred pack size by customers is the 175g pack size.</a:t>
            </a:r>
          </a:p>
          <a:p>
            <a:pPr marL="171450" indent="-171450" algn="l">
              <a:buFont typeface="Arial" panose="020B0604020202020204" pitchFamily="34" charset="0"/>
              <a:buChar char="•"/>
            </a:pPr>
            <a:r>
              <a:rPr lang="en-GB" sz="1200" dirty="0">
                <a:latin typeface="Roboto Light" panose="02000000000000000000" pitchFamily="2" charset="0"/>
                <a:ea typeface="Roboto Light" panose="02000000000000000000" pitchFamily="2" charset="0"/>
              </a:rPr>
              <a:t>Budget-Older Families, Mainstream-Young Singles/Couples, and Mainstream-Retirees are the top contributors to chips sales.</a:t>
            </a:r>
          </a:p>
          <a:p>
            <a:pPr marL="171450" indent="-171450" algn="l">
              <a:buFont typeface="Arial" panose="020B0604020202020204" pitchFamily="34" charset="0"/>
              <a:buChar char="•"/>
            </a:pPr>
            <a:r>
              <a:rPr lang="en-GB" sz="1200" dirty="0">
                <a:latin typeface="Roboto Light" panose="02000000000000000000" pitchFamily="2" charset="0"/>
                <a:ea typeface="Roboto Light" panose="02000000000000000000" pitchFamily="2" charset="0"/>
              </a:rPr>
              <a:t>Mainstream-</a:t>
            </a:r>
            <a:r>
              <a:rPr lang="en-GB" sz="1200" dirty="0" err="1">
                <a:latin typeface="Roboto Light" panose="02000000000000000000" pitchFamily="2" charset="0"/>
                <a:ea typeface="Roboto Light" panose="02000000000000000000" pitchFamily="2" charset="0"/>
              </a:rPr>
              <a:t>Midage</a:t>
            </a:r>
            <a:r>
              <a:rPr lang="en-GB" sz="1200" dirty="0">
                <a:latin typeface="Roboto Light" panose="02000000000000000000" pitchFamily="2" charset="0"/>
                <a:ea typeface="Roboto Light" panose="02000000000000000000" pitchFamily="2" charset="0"/>
              </a:rPr>
              <a:t> Singles/Couples, and Mainstream-Young Singles/Couples on average pay the most on each chips purchase transaction.</a:t>
            </a:r>
          </a:p>
          <a:p>
            <a:pPr marL="171450" indent="-171450" algn="l">
              <a:buFont typeface="Arial" panose="020B0604020202020204" pitchFamily="34" charset="0"/>
              <a:buChar char="•"/>
            </a:pPr>
            <a:r>
              <a:rPr lang="en-GB" sz="1200" dirty="0">
                <a:latin typeface="Roboto Light" panose="02000000000000000000" pitchFamily="2" charset="0"/>
                <a:ea typeface="Roboto Light" panose="02000000000000000000" pitchFamily="2" charset="0"/>
              </a:rPr>
              <a:t>The preferred brand for most customer segments is Kettle, followed by Smiths, Doritos, and Pringles.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GB" sz="1200" dirty="0">
                <a:latin typeface="Roboto Light" panose="02000000000000000000" pitchFamily="2" charset="0"/>
                <a:ea typeface="Roboto Light" panose="02000000000000000000" pitchFamily="2" charset="0"/>
              </a:rPr>
              <a:t>The control stores for the trial stores (77, 86, and 88) were determined by measuring the total sales and number of customers metrics, the control stores are stores (233, 155, and 237) respectively.</a:t>
            </a:r>
          </a:p>
          <a:p>
            <a:pPr marL="171450" indent="-171450">
              <a:buFont typeface="Arial" panose="020B0604020202020204" pitchFamily="34" charset="0"/>
              <a:buChar char="•"/>
            </a:pPr>
            <a:endParaRPr lang="en-GB" sz="12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GB" sz="1200" dirty="0">
                <a:latin typeface="Roboto Light" panose="02000000000000000000" pitchFamily="2" charset="0"/>
                <a:ea typeface="Roboto Light" panose="02000000000000000000" pitchFamily="2" charset="0"/>
              </a:rPr>
              <a:t>Trial stores 77 and 86 demonstrated a significant increase in the total sales and number of customers for at least two of the three months during the trial period. Trial store 88 did show a notable rise in customer numbers, this increase was not observed in the total sales analysis.</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676183"/>
          </a:xfrm>
        </p:spPr>
        <p:txBody>
          <a:bodyPr/>
          <a:lstStyle/>
          <a:p>
            <a:r>
              <a:rPr lang="en-AU" sz="2000" dirty="0"/>
              <a:t>Sales increase in the month of December, most likely due to Christmas celebration. No transaction records for the 25</a:t>
            </a:r>
            <a:r>
              <a:rPr lang="en-AU" sz="2000" baseline="30000" dirty="0"/>
              <a:t>th</a:t>
            </a:r>
            <a:r>
              <a:rPr lang="en-AU" sz="2000" dirty="0"/>
              <a:t> because stores were most likely closed for Christmas.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descr="A graph of a financial report&#10;&#10;Description automatically generated with medium confidence">
            <a:extLst>
              <a:ext uri="{FF2B5EF4-FFF2-40B4-BE49-F238E27FC236}">
                <a16:creationId xmlns:a16="http://schemas.microsoft.com/office/drawing/2014/main" id="{DF716C3C-AA98-E9C3-6FBE-4445213B3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2050" y="1125071"/>
            <a:ext cx="7347900" cy="5143530"/>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003699"/>
          </a:xfrm>
        </p:spPr>
        <p:txBody>
          <a:bodyPr/>
          <a:lstStyle/>
          <a:p>
            <a:r>
              <a:rPr lang="en-AU" sz="2000" dirty="0"/>
              <a:t>The Older Families - budget demographic contribute the most to sales, followed by the Young Singles/Couples and Retirees - mainstream demographic. This shows that premium customers do not necessarily contribute the most significant portion of sales.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descr="A graph with numbers and text&#10;&#10;Description automatically generated with medium confidence">
            <a:extLst>
              <a:ext uri="{FF2B5EF4-FFF2-40B4-BE49-F238E27FC236}">
                <a16:creationId xmlns:a16="http://schemas.microsoft.com/office/drawing/2014/main" id="{C77553D7-239F-0E79-6EFD-9C2595A4F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317" y="1457070"/>
            <a:ext cx="6940995" cy="5205746"/>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2000" dirty="0"/>
              <a:t>The largest </a:t>
            </a:r>
            <a:r>
              <a:rPr lang="en-AU" sz="2000" dirty="0" err="1"/>
              <a:t>lifestage</a:t>
            </a:r>
            <a:r>
              <a:rPr lang="en-AU" sz="2000" dirty="0"/>
              <a:t> demographics are the Young Singles/Couples, Retirees, and the Older Singles/Couples. Majority of the customers within that demographic are mainstream customers, while still maintaining the largest premium customer bases.</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descr="A graph of customer type analysis&#10;&#10;Description automatically generated">
            <a:extLst>
              <a:ext uri="{FF2B5EF4-FFF2-40B4-BE49-F238E27FC236}">
                <a16:creationId xmlns:a16="http://schemas.microsoft.com/office/drawing/2014/main" id="{8BCC9E20-556A-78CB-6FAB-7B3DB6344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415" y="1374251"/>
            <a:ext cx="6707170" cy="5030378"/>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17928" y="1723417"/>
            <a:ext cx="4199778" cy="3040138"/>
          </a:xfrm>
        </p:spPr>
        <p:txBody>
          <a:bodyPr/>
          <a:lstStyle/>
          <a:p>
            <a:r>
              <a:rPr lang="en-AU" sz="2000" dirty="0"/>
              <a:t>Metrics utilising the number of customers and the total sales during the pretrial period were used to estimate the control stores, that is, stores with performances similar to that of the trial store. With this we would be able to properly account for difference in performance for the stores undergoing the trial period.</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9" name="Picture 8" descr="A graph of a number of customers&#10;&#10;Description automatically generated">
            <a:extLst>
              <a:ext uri="{FF2B5EF4-FFF2-40B4-BE49-F238E27FC236}">
                <a16:creationId xmlns:a16="http://schemas.microsoft.com/office/drawing/2014/main" id="{674957E7-0449-37E6-825F-665F81E60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710" y="415271"/>
            <a:ext cx="2720828" cy="1943448"/>
          </a:xfrm>
          <a:prstGeom prst="rect">
            <a:avLst/>
          </a:prstGeom>
        </p:spPr>
      </p:pic>
      <p:pic>
        <p:nvPicPr>
          <p:cNvPr id="11" name="Picture 10" descr="A graph of sales by month&#10;&#10;Description automatically generated">
            <a:extLst>
              <a:ext uri="{FF2B5EF4-FFF2-40B4-BE49-F238E27FC236}">
                <a16:creationId xmlns:a16="http://schemas.microsoft.com/office/drawing/2014/main" id="{DB43F697-FE68-D79E-BA92-28D59F33FF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0158" y="415271"/>
            <a:ext cx="2720828" cy="1943448"/>
          </a:xfrm>
          <a:prstGeom prst="rect">
            <a:avLst/>
          </a:prstGeom>
        </p:spPr>
      </p:pic>
      <p:pic>
        <p:nvPicPr>
          <p:cNvPr id="13" name="Picture 12" descr="A graph of a number of customers&#10;&#10;Description automatically generated">
            <a:extLst>
              <a:ext uri="{FF2B5EF4-FFF2-40B4-BE49-F238E27FC236}">
                <a16:creationId xmlns:a16="http://schemas.microsoft.com/office/drawing/2014/main" id="{1E7A0FF3-C63E-E969-698A-14A77EDC91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7710" y="2545626"/>
            <a:ext cx="2720826" cy="1943447"/>
          </a:xfrm>
          <a:prstGeom prst="rect">
            <a:avLst/>
          </a:prstGeom>
        </p:spPr>
      </p:pic>
      <p:pic>
        <p:nvPicPr>
          <p:cNvPr id="15" name="Picture 14" descr="A graph of sales&#10;&#10;Description automatically generated">
            <a:extLst>
              <a:ext uri="{FF2B5EF4-FFF2-40B4-BE49-F238E27FC236}">
                <a16:creationId xmlns:a16="http://schemas.microsoft.com/office/drawing/2014/main" id="{CABC1228-B70D-E29C-0D2A-A08813FF61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0160" y="2545625"/>
            <a:ext cx="2720826" cy="1943447"/>
          </a:xfrm>
          <a:prstGeom prst="rect">
            <a:avLst/>
          </a:prstGeom>
        </p:spPr>
      </p:pic>
      <p:pic>
        <p:nvPicPr>
          <p:cNvPr id="17" name="Picture 16" descr="A graph of a number of customers&#10;&#10;Description automatically generated">
            <a:extLst>
              <a:ext uri="{FF2B5EF4-FFF2-40B4-BE49-F238E27FC236}">
                <a16:creationId xmlns:a16="http://schemas.microsoft.com/office/drawing/2014/main" id="{A8E2D1C3-0DD6-250E-B2CA-188A32F72A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7706" y="4675978"/>
            <a:ext cx="2720830" cy="1943450"/>
          </a:xfrm>
          <a:prstGeom prst="rect">
            <a:avLst/>
          </a:prstGeom>
        </p:spPr>
      </p:pic>
      <p:pic>
        <p:nvPicPr>
          <p:cNvPr id="19" name="Picture 18" descr="A graph with green orange and blue lines&#10;&#10;Description automatically generated">
            <a:extLst>
              <a:ext uri="{FF2B5EF4-FFF2-40B4-BE49-F238E27FC236}">
                <a16:creationId xmlns:a16="http://schemas.microsoft.com/office/drawing/2014/main" id="{C62EFADE-9353-509A-094D-BD554D5345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0156" y="4675978"/>
            <a:ext cx="2720829" cy="1943449"/>
          </a:xfrm>
          <a:prstGeom prst="rect">
            <a:avLst/>
          </a:prstGeom>
        </p:spPr>
      </p:pic>
      <p:sp>
        <p:nvSpPr>
          <p:cNvPr id="20" name="Text Placeholder 3">
            <a:extLst>
              <a:ext uri="{FF2B5EF4-FFF2-40B4-BE49-F238E27FC236}">
                <a16:creationId xmlns:a16="http://schemas.microsoft.com/office/drawing/2014/main" id="{3B746E7A-1B61-554D-854A-EDE215DEF7E8}"/>
              </a:ext>
            </a:extLst>
          </p:cNvPr>
          <p:cNvSpPr txBox="1">
            <a:spLocks/>
          </p:cNvSpPr>
          <p:nvPr/>
        </p:nvSpPr>
        <p:spPr>
          <a:xfrm>
            <a:off x="10449751" y="1201481"/>
            <a:ext cx="1545710" cy="371028"/>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AU" sz="1200" dirty="0"/>
              <a:t>Trial Store: 77</a:t>
            </a:r>
          </a:p>
          <a:p>
            <a:pPr>
              <a:spcBef>
                <a:spcPts val="0"/>
              </a:spcBef>
            </a:pPr>
            <a:r>
              <a:rPr lang="en-AU" sz="1200" dirty="0"/>
              <a:t>Control Store: 233</a:t>
            </a:r>
          </a:p>
        </p:txBody>
      </p:sp>
      <p:sp>
        <p:nvSpPr>
          <p:cNvPr id="21" name="Text Placeholder 3">
            <a:extLst>
              <a:ext uri="{FF2B5EF4-FFF2-40B4-BE49-F238E27FC236}">
                <a16:creationId xmlns:a16="http://schemas.microsoft.com/office/drawing/2014/main" id="{3AD94652-8481-109F-7F68-7A94D0B096C1}"/>
              </a:ext>
            </a:extLst>
          </p:cNvPr>
          <p:cNvSpPr txBox="1">
            <a:spLocks/>
          </p:cNvSpPr>
          <p:nvPr/>
        </p:nvSpPr>
        <p:spPr>
          <a:xfrm>
            <a:off x="10449751" y="3243486"/>
            <a:ext cx="1545710" cy="371028"/>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AU" sz="1200" dirty="0"/>
              <a:t>Trial Store: 86</a:t>
            </a:r>
          </a:p>
          <a:p>
            <a:pPr>
              <a:spcBef>
                <a:spcPts val="0"/>
              </a:spcBef>
            </a:pPr>
            <a:r>
              <a:rPr lang="en-AU" sz="1200" dirty="0"/>
              <a:t>Control Store: 155</a:t>
            </a:r>
          </a:p>
        </p:txBody>
      </p:sp>
      <p:sp>
        <p:nvSpPr>
          <p:cNvPr id="22" name="Text Placeholder 3">
            <a:extLst>
              <a:ext uri="{FF2B5EF4-FFF2-40B4-BE49-F238E27FC236}">
                <a16:creationId xmlns:a16="http://schemas.microsoft.com/office/drawing/2014/main" id="{5AA0AE20-DED9-B766-DD36-7BB6806374FF}"/>
              </a:ext>
            </a:extLst>
          </p:cNvPr>
          <p:cNvSpPr txBox="1">
            <a:spLocks/>
          </p:cNvSpPr>
          <p:nvPr/>
        </p:nvSpPr>
        <p:spPr>
          <a:xfrm>
            <a:off x="10449750" y="5462188"/>
            <a:ext cx="1545710" cy="371028"/>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AU" sz="1200" dirty="0"/>
              <a:t>Trial Store: 88</a:t>
            </a:r>
          </a:p>
          <a:p>
            <a:pPr>
              <a:spcBef>
                <a:spcPts val="0"/>
              </a:spcBef>
            </a:pPr>
            <a:r>
              <a:rPr lang="en-AU" sz="1200" dirty="0"/>
              <a:t>Control Store: 237</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908</Words>
  <Application>Microsoft Office PowerPoint</Application>
  <PresentationFormat>Widescreen</PresentationFormat>
  <Paragraphs>80</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 Light</vt:lpstr>
      <vt:lpstr>Roboto</vt:lpstr>
      <vt:lpstr>Arial</vt:lpstr>
      <vt:lpstr>Calibri</vt:lpstr>
      <vt:lpstr>Roboto Medium</vt:lpstr>
      <vt:lpstr>Aptos</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Seun Gisanrin</cp:lastModifiedBy>
  <cp:revision>468</cp:revision>
  <dcterms:created xsi:type="dcterms:W3CDTF">2018-02-07T23:23:24Z</dcterms:created>
  <dcterms:modified xsi:type="dcterms:W3CDTF">2024-06-25T15:14:12Z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