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B248A-6DB3-4C34-89CA-17D9749CC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E11561-9C6B-4ADA-87B9-BD5FB362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B3690-FC9D-4A91-95B9-814AFBA3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A4570-ED5B-4AA2-86CF-70799F6A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693DE-FC08-4708-9842-41E0A2C0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6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557DB-38A1-45D6-8866-BCB435AC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12370D-4242-4617-957E-51225C802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0C3E4-DF43-47F8-8E4B-740450E2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97E8B-8487-49FE-A924-58E7A02F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89F72-A702-4387-AEB9-B4C96F54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4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7CB6F-5A37-489C-83D2-C0F660C75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E5D55-0354-4E86-BC95-959360F7E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13824-3339-4152-83A0-9D40B206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E6098-181F-4322-B7E2-7B03C910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BB6E-C0B1-47C9-B581-8E516E86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3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831E4-51EF-4361-92C2-43CF2D7D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3F962-79F0-4B24-A007-5122DF67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79498-8DC1-4670-A660-1F2D19BF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D3F7F-D1DA-4159-997E-12247D6C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B13E2-F5D5-401E-AFE9-8385F931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4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9A31-2CE1-426F-9DE8-FA5A94E6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D26FB-F301-47C9-8563-900616D94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3BE91-047E-4EFF-8376-6BF25532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3DB55-0EE8-4F78-9574-A5EE6215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91501-B6BA-4497-BA7D-0BA01E09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78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672A1-1F69-4B4A-80CB-0000EF6F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68515-3467-4088-908B-45C027D26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68D47-333C-43D1-8D41-A5338EE36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192D0-A38C-4AD5-BBB6-FEB65B34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B62DB-5941-4B80-A2E7-A9609A15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FAA26-9B1E-49A6-A84E-8D7C65C8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2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F470C-110F-4899-91A2-F81AB2B0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94C26-9E00-449B-87ED-443EBB854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AC894D-A051-44FF-A08C-0867609D1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D4F44C-70DC-4B6A-BE5D-A26EF7731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20B412-F88D-42E8-BF7B-CCEE83AE9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0B8617-9E7E-403E-AF6E-41EE0E7A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8DC497-AC60-450C-9266-ECB48468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80E627-655E-474C-BE8B-BE3B35C6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0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0F851-E805-4720-B20C-AF5D2C2D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CA35B4-083F-4B1F-A926-1E847B9E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05DEA-20F6-4F53-8A67-4BFE4593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CFEDEB-FB5B-4BA7-81A3-D59D9AFA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7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FC0A2E-15C4-4919-B1C4-C3A53C1D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135EDE-534E-4333-A7EF-CFC5F0D1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638E51-5339-4A6C-9DD6-4D60FDFD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5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F9213-C433-47D2-91C0-D684582E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B03DA-A3D7-4ADB-A7AE-83FE9C8D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E563-DE48-4B53-95B2-6B0428C4F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DA0E4-3CA8-4C3F-8F79-9F7AA53D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6BC286-BADE-4D2C-9D8E-BDA33CCA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0384D-D52B-47E1-8800-00AE665A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3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D03C3-DB17-4A7C-BB4F-AC54DF34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ADB4C9-C04A-4467-9E99-4E3B45EF9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627C2-C213-4946-9B15-FB4C33234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34E41-A242-47CC-AA7D-587D1EE1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07D67-994C-4CDB-A39F-EED0DEA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B6222-9476-4184-8969-6E9BBDDD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3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F67018-8B47-4A93-9F23-D45A6CAB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146EF-685B-4081-A70A-B0E6F3CAA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774F2-C441-499D-9138-D15074240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8FB66-6BE2-4B51-9775-856D6431B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DAA24-8E3A-43E2-944F-A50889A5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7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커튼, 실내, 병, 테이블이(가) 표시된 사진&#10;&#10;자동 생성된 설명">
            <a:extLst>
              <a:ext uri="{FF2B5EF4-FFF2-40B4-BE49-F238E27FC236}">
                <a16:creationId xmlns:a16="http://schemas.microsoft.com/office/drawing/2014/main" id="{8EFEB313-160B-4721-9626-C38C1F20C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7"/>
          <a:stretch/>
        </p:blipFill>
        <p:spPr>
          <a:xfrm>
            <a:off x="469900" y="529849"/>
            <a:ext cx="11322208" cy="60645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5862FB-13CB-4145-8420-8AFEBCFE5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900" y="1122363"/>
            <a:ext cx="11480800" cy="2387600"/>
          </a:xfrm>
        </p:spPr>
        <p:txBody>
          <a:bodyPr/>
          <a:lstStyle/>
          <a:p>
            <a:r>
              <a:rPr lang="en-US" altLang="ko-KR" dirty="0"/>
              <a:t>EDA</a:t>
            </a:r>
            <a:r>
              <a:rPr lang="ko-KR" altLang="en-US" dirty="0"/>
              <a:t>을 통한</a:t>
            </a:r>
            <a:br>
              <a:rPr lang="en-US" altLang="ko-KR" dirty="0"/>
            </a:br>
            <a:r>
              <a:rPr lang="ko-KR" altLang="en-US" dirty="0"/>
              <a:t> 코로나 </a:t>
            </a:r>
            <a:r>
              <a:rPr lang="ko-KR" altLang="en-US" dirty="0" err="1"/>
              <a:t>확진자</a:t>
            </a:r>
            <a:r>
              <a:rPr lang="ko-KR" altLang="en-US" dirty="0"/>
              <a:t> 및 사망자 시각화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9E14E-22A5-4442-962D-ECDCEA115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938"/>
            <a:ext cx="9144000" cy="1655762"/>
          </a:xfrm>
        </p:spPr>
        <p:txBody>
          <a:bodyPr/>
          <a:lstStyle/>
          <a:p>
            <a:r>
              <a:rPr lang="ko-KR" altLang="en-US" dirty="0"/>
              <a:t>곽인환 서민석 신원호 오승재 홍서연</a:t>
            </a:r>
          </a:p>
        </p:txBody>
      </p:sp>
    </p:spTree>
    <p:extLst>
      <p:ext uri="{BB962C8B-B14F-4D97-AF65-F5344CB8AC3E}">
        <p14:creationId xmlns:p14="http://schemas.microsoft.com/office/powerpoint/2010/main" val="357084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4E96D9-8005-4D73-A80B-65BD8A02993C}"/>
              </a:ext>
            </a:extLst>
          </p:cNvPr>
          <p:cNvSpPr txBox="1"/>
          <p:nvPr/>
        </p:nvSpPr>
        <p:spPr>
          <a:xfrm>
            <a:off x="302711" y="96139"/>
            <a:ext cx="5532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코로나 바이러스 </a:t>
            </a:r>
            <a:r>
              <a:rPr lang="ko-KR" altLang="en-US" sz="2000" b="1" dirty="0" err="1"/>
              <a:t>감염증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19 (COVID-19)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4877CB-7292-4A98-8518-DDE33AC3E566}"/>
              </a:ext>
            </a:extLst>
          </p:cNvPr>
          <p:cNvGrpSpPr/>
          <p:nvPr/>
        </p:nvGrpSpPr>
        <p:grpSpPr>
          <a:xfrm>
            <a:off x="7763211" y="3048828"/>
            <a:ext cx="4309380" cy="3809172"/>
            <a:chOff x="7444557" y="3070142"/>
            <a:chExt cx="4309380" cy="3809172"/>
          </a:xfrm>
        </p:grpSpPr>
        <p:pic>
          <p:nvPicPr>
            <p:cNvPr id="3" name="그림 2" descr="케이크, 실내, 장식, 빨간색이(가) 표시된 사진&#10;&#10;자동 생성된 설명">
              <a:extLst>
                <a:ext uri="{FF2B5EF4-FFF2-40B4-BE49-F238E27FC236}">
                  <a16:creationId xmlns:a16="http://schemas.microsoft.com/office/drawing/2014/main" id="{BEDA5BDB-54AE-4185-AB40-F0E08E69F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5" r="7744"/>
            <a:stretch/>
          </p:blipFill>
          <p:spPr>
            <a:xfrm>
              <a:off x="7444557" y="3070142"/>
              <a:ext cx="4309380" cy="343984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855D3B-8EAC-4BD1-A28D-5C3A3722BAB6}"/>
                </a:ext>
              </a:extLst>
            </p:cNvPr>
            <p:cNvSpPr/>
            <p:nvPr/>
          </p:nvSpPr>
          <p:spPr>
            <a:xfrm>
              <a:off x="10469483" y="6509982"/>
              <a:ext cx="12844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444444"/>
                  </a:solidFill>
                  <a:latin typeface="Noto Sans KR"/>
                </a:rPr>
                <a:t>SARS-CoV-2</a:t>
              </a:r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53D686D-6867-4893-8079-7CC761500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07742"/>
              </p:ext>
            </p:extLst>
          </p:nvPr>
        </p:nvGraphicFramePr>
        <p:xfrm>
          <a:off x="424009" y="1250302"/>
          <a:ext cx="4754481" cy="531386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90415">
                  <a:extLst>
                    <a:ext uri="{9D8B030D-6E8A-4147-A177-3AD203B41FA5}">
                      <a16:colId xmlns:a16="http://schemas.microsoft.com/office/drawing/2014/main" val="3233783226"/>
                    </a:ext>
                  </a:extLst>
                </a:gridCol>
                <a:gridCol w="3864066">
                  <a:extLst>
                    <a:ext uri="{9D8B030D-6E8A-4147-A177-3AD203B41FA5}">
                      <a16:colId xmlns:a16="http://schemas.microsoft.com/office/drawing/2014/main" val="2461228279"/>
                    </a:ext>
                  </a:extLst>
                </a:gridCol>
              </a:tblGrid>
              <a:tr h="3172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정의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SARS-CoV-2</a:t>
                      </a:r>
                      <a:r>
                        <a:rPr lang="en-US" altLang="ko-KR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>
                          <a:effectLst/>
                        </a:rPr>
                        <a:t>감염에 의한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호흡기 증후군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2689292847"/>
                  </a:ext>
                </a:extLst>
              </a:tr>
              <a:tr h="5007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전파 경로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현재까지는 비말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접촉을 통한 전파로 알려짐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기침이나 재채기로 호흡기 비말 등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오염된 물건을 만진 뒤 눈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코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입을 만짐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1479802974"/>
                  </a:ext>
                </a:extLst>
              </a:tr>
              <a:tr h="2603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잠복기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en-US" altLang="ko-KR" sz="1050" u="none" strike="noStrike" dirty="0">
                          <a:effectLst/>
                        </a:rPr>
                        <a:t>1~14</a:t>
                      </a:r>
                      <a:r>
                        <a:rPr lang="ko-KR" altLang="en-US" sz="1050" u="none" strike="noStrike" dirty="0">
                          <a:effectLst/>
                        </a:rPr>
                        <a:t>일 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평균 </a:t>
                      </a:r>
                      <a:r>
                        <a:rPr lang="en-US" altLang="ko-KR" sz="1050" u="none" strike="noStrike" dirty="0">
                          <a:effectLst/>
                        </a:rPr>
                        <a:t>4~7</a:t>
                      </a:r>
                      <a:r>
                        <a:rPr lang="ko-KR" altLang="en-US" sz="1050" u="none" strike="noStrike" dirty="0">
                          <a:effectLst/>
                        </a:rPr>
                        <a:t>일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2522068980"/>
                  </a:ext>
                </a:extLst>
              </a:tr>
              <a:tr h="8312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진단 기준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* 환자 </a:t>
                      </a:r>
                      <a:r>
                        <a:rPr lang="en-US" altLang="ko-KR" sz="1050" u="none" strike="noStrike" dirty="0">
                          <a:effectLst/>
                        </a:rPr>
                        <a:t>: </a:t>
                      </a:r>
                      <a:r>
                        <a:rPr lang="ko-KR" altLang="en-US" sz="1050" u="none" strike="noStrike" dirty="0">
                          <a:effectLst/>
                        </a:rPr>
                        <a:t>진단을 위한 검사기준에 따라 감염병병원체 감염이 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           </a:t>
                      </a:r>
                      <a:r>
                        <a:rPr lang="ko-KR" altLang="en-US" sz="1050" u="none" strike="noStrike" dirty="0">
                          <a:effectLst/>
                        </a:rPr>
                        <a:t>확인된 사람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진단을 위한 검사기준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 </a:t>
                      </a:r>
                      <a:r>
                        <a:rPr lang="en-US" altLang="ko-KR" sz="1050" u="none" strike="noStrike" dirty="0">
                          <a:effectLst/>
                        </a:rPr>
                        <a:t>- </a:t>
                      </a:r>
                      <a:r>
                        <a:rPr lang="ko-KR" altLang="en-US" sz="1050" u="none" strike="noStrike" dirty="0">
                          <a:effectLst/>
                        </a:rPr>
                        <a:t>검체에서 바이러스 분리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 </a:t>
                      </a:r>
                      <a:r>
                        <a:rPr lang="en-US" altLang="ko-KR" sz="1050" u="none" strike="noStrike" dirty="0">
                          <a:effectLst/>
                        </a:rPr>
                        <a:t>- </a:t>
                      </a:r>
                      <a:r>
                        <a:rPr lang="ko-KR" altLang="en-US" sz="1050" u="none" strike="noStrike" dirty="0">
                          <a:effectLst/>
                        </a:rPr>
                        <a:t>검체에서 특이 유전자 검출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1978374200"/>
                  </a:ext>
                </a:extLst>
              </a:tr>
              <a:tr h="7710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증상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발열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권태감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기침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호흡곤란 및 폐렴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급성호흡곤란증후군 등 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다양하게 경증에서 중증까지 호흡기감염증이 나타남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드물게는 객담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인후통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두통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객혈과 오심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설사도 나타남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2836066347"/>
                  </a:ext>
                </a:extLst>
              </a:tr>
              <a:tr h="10910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관리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환자 관리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표준주의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비말주의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접촉주의 준수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증상이 있는 동안 가급적 집에서 휴식을 취하고 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   다른 사람과 접촉을 피하도록 권고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접촉자</a:t>
                      </a:r>
                      <a:r>
                        <a:rPr lang="ko-KR" altLang="en-US" sz="1050" u="none" strike="noStrike" dirty="0">
                          <a:effectLst/>
                        </a:rPr>
                        <a:t> 관리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감염증상 발생 여부 관찰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864884176"/>
                  </a:ext>
                </a:extLst>
              </a:tr>
              <a:tr h="15421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예방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* 백신 없음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올바른 손 씻기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 </a:t>
                      </a:r>
                      <a:r>
                        <a:rPr lang="en-US" altLang="ko-KR" sz="1050" u="none" strike="noStrike" dirty="0">
                          <a:effectLst/>
                        </a:rPr>
                        <a:t>- </a:t>
                      </a:r>
                      <a:r>
                        <a:rPr lang="ko-KR" altLang="en-US" sz="1050" u="none" strike="noStrike" dirty="0">
                          <a:effectLst/>
                        </a:rPr>
                        <a:t>흐르는 물에 비누로 </a:t>
                      </a:r>
                      <a:r>
                        <a:rPr lang="en-US" altLang="ko-KR" sz="1050" u="none" strike="noStrike" dirty="0">
                          <a:effectLst/>
                        </a:rPr>
                        <a:t>30</a:t>
                      </a:r>
                      <a:r>
                        <a:rPr lang="ko-KR" altLang="en-US" sz="1050" u="none" strike="noStrike" dirty="0">
                          <a:effectLst/>
                        </a:rPr>
                        <a:t>초 이상 손 씻기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 </a:t>
                      </a:r>
                      <a:r>
                        <a:rPr lang="en-US" altLang="ko-KR" sz="1050" u="none" strike="noStrike" dirty="0">
                          <a:effectLst/>
                        </a:rPr>
                        <a:t>- </a:t>
                      </a:r>
                      <a:r>
                        <a:rPr lang="ko-KR" altLang="en-US" sz="1050" u="none" strike="noStrike" dirty="0">
                          <a:effectLst/>
                        </a:rPr>
                        <a:t>외출 후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배변 후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식사 전</a:t>
                      </a:r>
                      <a:r>
                        <a:rPr lang="en-US" altLang="ko-KR" sz="1050" u="none" strike="noStrike" dirty="0">
                          <a:effectLst/>
                        </a:rPr>
                        <a:t>·</a:t>
                      </a:r>
                      <a:r>
                        <a:rPr lang="ko-KR" altLang="en-US" sz="1050" u="none" strike="noStrike" dirty="0">
                          <a:effectLst/>
                        </a:rPr>
                        <a:t>후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기저귀 교체 전</a:t>
                      </a:r>
                      <a:r>
                        <a:rPr lang="en-US" altLang="ko-KR" sz="1050" u="none" strike="noStrike" dirty="0">
                          <a:effectLst/>
                        </a:rPr>
                        <a:t>·</a:t>
                      </a:r>
                      <a:r>
                        <a:rPr lang="ko-KR" altLang="en-US" sz="1050" u="none" strike="noStrike" dirty="0">
                          <a:effectLst/>
                        </a:rPr>
                        <a:t>후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</a:p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    </a:t>
                      </a:r>
                      <a:r>
                        <a:rPr lang="ko-KR" altLang="en-US" sz="1050" u="none" strike="noStrike" dirty="0">
                          <a:effectLst/>
                        </a:rPr>
                        <a:t>코를 풀거나 기침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재채기 후 등 실시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기침 예절 준수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 </a:t>
                      </a:r>
                      <a:r>
                        <a:rPr lang="en-US" altLang="ko-KR" sz="1050" u="none" strike="noStrike" dirty="0">
                          <a:effectLst/>
                        </a:rPr>
                        <a:t>- </a:t>
                      </a:r>
                      <a:r>
                        <a:rPr lang="ko-KR" altLang="en-US" sz="1050" u="none" strike="noStrike" dirty="0">
                          <a:effectLst/>
                        </a:rPr>
                        <a:t>기침할 때는 휴지나 옷소매 위쪽으로 입과 코를 가리고 하기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 </a:t>
                      </a:r>
                      <a:r>
                        <a:rPr lang="en-US" altLang="ko-KR" sz="1050" u="none" strike="noStrike" dirty="0">
                          <a:effectLst/>
                        </a:rPr>
                        <a:t>- </a:t>
                      </a:r>
                      <a:r>
                        <a:rPr lang="ko-KR" altLang="en-US" sz="1050" u="none" strike="noStrike" dirty="0">
                          <a:effectLst/>
                        </a:rPr>
                        <a:t>호흡기 증상이 있는 경우 마스크 착용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씻지 않은 손으로 눈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코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입 만지지 않기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34404490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1F11D9B-D596-4F76-8E97-E08703298B46}"/>
              </a:ext>
            </a:extLst>
          </p:cNvPr>
          <p:cNvSpPr txBox="1"/>
          <p:nvPr/>
        </p:nvSpPr>
        <p:spPr>
          <a:xfrm>
            <a:off x="3644615" y="94252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2020.02.04 </a:t>
            </a:r>
            <a:r>
              <a:rPr lang="ko-KR" altLang="en-US" sz="1400" dirty="0"/>
              <a:t>기준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082392-09A6-4F3A-B230-91D834D36155}"/>
              </a:ext>
            </a:extLst>
          </p:cNvPr>
          <p:cNvSpPr/>
          <p:nvPr/>
        </p:nvSpPr>
        <p:spPr>
          <a:xfrm>
            <a:off x="5715394" y="1329678"/>
            <a:ext cx="635719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KR"/>
              </a:rPr>
              <a:t>사람감염 코로나 바이러스 </a:t>
            </a: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Noto Sans KR"/>
              </a:rPr>
              <a:t>알파</a:t>
            </a: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Noto Sans KR"/>
              </a:rPr>
              <a:t>베타</a:t>
            </a: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)</a:t>
            </a:r>
          </a:p>
          <a:p>
            <a:endParaRPr lang="ko-KR" altLang="en-US" sz="600" dirty="0">
              <a:solidFill>
                <a:srgbClr val="222222"/>
              </a:solidFill>
              <a:latin typeface="Noto Sans KR"/>
            </a:endParaRPr>
          </a:p>
          <a:p>
            <a:r>
              <a:rPr lang="en-US" altLang="ko-KR" sz="1700" dirty="0">
                <a:solidFill>
                  <a:srgbClr val="444444"/>
                </a:solidFill>
                <a:latin typeface="Noto Sans KR"/>
              </a:rPr>
              <a:t> * </a:t>
            </a:r>
            <a:r>
              <a:rPr lang="ko-KR" altLang="en-US" sz="1700" dirty="0">
                <a:solidFill>
                  <a:srgbClr val="444444"/>
                </a:solidFill>
                <a:latin typeface="Noto Sans KR"/>
              </a:rPr>
              <a:t>사람감염 코로나 바이러스는 현재까지 </a:t>
            </a:r>
            <a:r>
              <a:rPr lang="en-US" altLang="ko-KR" sz="1700" dirty="0">
                <a:solidFill>
                  <a:srgbClr val="444444"/>
                </a:solidFill>
                <a:latin typeface="Noto Sans KR"/>
              </a:rPr>
              <a:t>6</a:t>
            </a:r>
            <a:r>
              <a:rPr lang="ko-KR" altLang="en-US" sz="1700" dirty="0">
                <a:solidFill>
                  <a:srgbClr val="444444"/>
                </a:solidFill>
                <a:latin typeface="Noto Sans KR"/>
              </a:rPr>
              <a:t>종류가 알려져 있음</a:t>
            </a:r>
            <a:endParaRPr lang="en-US" altLang="ko-KR" sz="1700" dirty="0">
              <a:solidFill>
                <a:srgbClr val="444444"/>
              </a:solidFill>
              <a:latin typeface="Noto Sans KR"/>
            </a:endParaRPr>
          </a:p>
          <a:p>
            <a:endParaRPr lang="en-US" altLang="ko-KR" sz="200" dirty="0">
              <a:solidFill>
                <a:srgbClr val="444444"/>
              </a:solidFill>
              <a:latin typeface="Noto Sans KR"/>
            </a:endParaRPr>
          </a:p>
          <a:p>
            <a:endParaRPr lang="en-US" altLang="ko-KR" sz="200" dirty="0">
              <a:solidFill>
                <a:srgbClr val="444444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444444"/>
                </a:solidFill>
                <a:latin typeface="inherit"/>
              </a:rPr>
              <a:t>  </a:t>
            </a:r>
            <a:r>
              <a:rPr lang="en-US" altLang="ko-KR" sz="1600" dirty="0">
                <a:solidFill>
                  <a:srgbClr val="444444"/>
                </a:solidFill>
                <a:latin typeface="inherit"/>
              </a:rPr>
              <a:t>- </a:t>
            </a:r>
            <a:r>
              <a:rPr lang="ko-KR" altLang="en-US" sz="1600" dirty="0">
                <a:solidFill>
                  <a:srgbClr val="444444"/>
                </a:solidFill>
                <a:latin typeface="inherit"/>
              </a:rPr>
              <a:t>감기를 일으키는 유형</a:t>
            </a:r>
            <a:r>
              <a:rPr lang="en-US" altLang="ko-KR" sz="1600" dirty="0">
                <a:solidFill>
                  <a:srgbClr val="444444"/>
                </a:solidFill>
                <a:latin typeface="inherit"/>
              </a:rPr>
              <a:t>(229E, OC43, NL63, HKU1)</a:t>
            </a:r>
          </a:p>
          <a:p>
            <a:r>
              <a:rPr lang="ko-KR" altLang="en-US" sz="1600" dirty="0">
                <a:solidFill>
                  <a:srgbClr val="444444"/>
                </a:solidFill>
                <a:latin typeface="inherit"/>
              </a:rPr>
              <a:t>  </a:t>
            </a:r>
            <a:r>
              <a:rPr lang="en-US" altLang="ko-KR" sz="1600" dirty="0">
                <a:solidFill>
                  <a:srgbClr val="444444"/>
                </a:solidFill>
                <a:latin typeface="inherit"/>
              </a:rPr>
              <a:t>- </a:t>
            </a:r>
            <a:r>
              <a:rPr lang="ko-KR" altLang="en-US" sz="1600" dirty="0">
                <a:solidFill>
                  <a:srgbClr val="444444"/>
                </a:solidFill>
                <a:latin typeface="inherit"/>
              </a:rPr>
              <a:t>중증폐렴을 일으킬 수 있는 유형</a:t>
            </a:r>
            <a:r>
              <a:rPr lang="en-US" altLang="ko-KR" sz="1600" dirty="0">
                <a:solidFill>
                  <a:srgbClr val="444444"/>
                </a:solidFill>
                <a:latin typeface="inherit"/>
              </a:rPr>
              <a:t>(SARS-</a:t>
            </a:r>
            <a:r>
              <a:rPr lang="en-US" altLang="ko-KR" sz="1600" dirty="0" err="1">
                <a:solidFill>
                  <a:srgbClr val="444444"/>
                </a:solidFill>
                <a:latin typeface="inherit"/>
              </a:rPr>
              <a:t>CoV</a:t>
            </a:r>
            <a:r>
              <a:rPr lang="en-US" altLang="ko-KR" sz="1600" dirty="0">
                <a:solidFill>
                  <a:srgbClr val="444444"/>
                </a:solidFill>
                <a:latin typeface="inherit"/>
              </a:rPr>
              <a:t>, MERS-</a:t>
            </a:r>
            <a:r>
              <a:rPr lang="en-US" altLang="ko-KR" sz="1600" dirty="0" err="1">
                <a:solidFill>
                  <a:srgbClr val="444444"/>
                </a:solidFill>
                <a:latin typeface="inherit"/>
              </a:rPr>
              <a:t>CoV</a:t>
            </a:r>
            <a:r>
              <a:rPr lang="en-US" altLang="ko-KR" sz="1600" dirty="0">
                <a:solidFill>
                  <a:srgbClr val="444444"/>
                </a:solidFill>
                <a:latin typeface="inherit"/>
              </a:rPr>
              <a:t>)</a:t>
            </a:r>
            <a:endParaRPr lang="en-US" altLang="ko-KR" sz="1600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54139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863A65-DAC6-436E-82BA-CC33C4437350}"/>
              </a:ext>
            </a:extLst>
          </p:cNvPr>
          <p:cNvSpPr txBox="1"/>
          <p:nvPr/>
        </p:nvSpPr>
        <p:spPr>
          <a:xfrm>
            <a:off x="307910" y="3052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E5480B-5BFD-48E0-BD59-02800B7B0636}"/>
              </a:ext>
            </a:extLst>
          </p:cNvPr>
          <p:cNvSpPr/>
          <p:nvPr/>
        </p:nvSpPr>
        <p:spPr>
          <a:xfrm>
            <a:off x="578498" y="1451868"/>
            <a:ext cx="11159411" cy="4666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목적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코로나 정의 및 本 프로젝트 목적 설명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논증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포털사이트별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뉴스 건수 제시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획득 경로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EDA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통한 수집 데이터 정리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분석 방법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(ex. Python, pandas,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jupyter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notebook)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과정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시각화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[ex.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지도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(GIS)]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워드 클라우드 시각화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대한민국 국내외 언론 상황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or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체감 클라우드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국외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미국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일본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EU)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대한민국을 바라보는 시선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확진자와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국가별 연관관계 파악</a:t>
            </a:r>
            <a:r>
              <a:rPr lang="ko-KR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[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중국 이란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이탈리아 </a:t>
            </a:r>
            <a:r>
              <a:rPr lang="ko-KR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확진자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수 왜 </a:t>
            </a:r>
            <a:r>
              <a:rPr lang="ko-KR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많은지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 Ex.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중국 우한시에 거주하는 중국인들은 중동지역의 이란과 이탈리아 여행 방문율이 높다 등등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6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0BA72-7535-41AD-A864-2D6265AE0BD1}"/>
              </a:ext>
            </a:extLst>
          </p:cNvPr>
          <p:cNvSpPr txBox="1"/>
          <p:nvPr/>
        </p:nvSpPr>
        <p:spPr>
          <a:xfrm>
            <a:off x="307910" y="3052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246A8F-0A0F-408B-A68E-2E833254DDAA}"/>
              </a:ext>
            </a:extLst>
          </p:cNvPr>
          <p:cNvSpPr/>
          <p:nvPr/>
        </p:nvSpPr>
        <p:spPr>
          <a:xfrm>
            <a:off x="388774" y="1248060"/>
            <a:ext cx="11591731" cy="1242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WHY?</a:t>
            </a:r>
            <a:endParaRPr lang="ko-KR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코로나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19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따라 전세계적으로 중국 다음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위로서 대한민국 국내 </a:t>
            </a:r>
            <a:r>
              <a:rPr lang="ko-KR" altLang="ko-KR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확진자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수가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6,088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명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돌파했다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.(2020-03-05 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기준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그래서 특정 지역의 위험 분포와 저 위험 분포를 나누어 대한민국 국민이 생활함에 불편함을 해소하는 것에 목적이 있다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566F27-5E8B-49E5-A877-1F1B9A7FD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4" y="3030972"/>
            <a:ext cx="5440680" cy="297942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39FF20-0FCB-4F3C-88AA-1AE518E82C65}"/>
              </a:ext>
            </a:extLst>
          </p:cNvPr>
          <p:cNvGrpSpPr/>
          <p:nvPr/>
        </p:nvGrpSpPr>
        <p:grpSpPr>
          <a:xfrm>
            <a:off x="6184639" y="3030972"/>
            <a:ext cx="5604588" cy="3095348"/>
            <a:chOff x="6184639" y="3030972"/>
            <a:chExt cx="5604588" cy="3095348"/>
          </a:xfrm>
        </p:grpSpPr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D183DD6-1902-4698-9297-DFDC4015A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639" y="3030972"/>
              <a:ext cx="4817524" cy="279133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502523-A379-4E39-907E-9037A0DD7449}"/>
                </a:ext>
              </a:extLst>
            </p:cNvPr>
            <p:cNvSpPr/>
            <p:nvPr/>
          </p:nvSpPr>
          <p:spPr>
            <a:xfrm>
              <a:off x="7819053" y="5178490"/>
              <a:ext cx="1567543" cy="36389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4AF136-2BE6-4C83-AF57-7C88CDEAE235}"/>
                </a:ext>
              </a:extLst>
            </p:cNvPr>
            <p:cNvSpPr txBox="1"/>
            <p:nvPr/>
          </p:nvSpPr>
          <p:spPr>
            <a:xfrm>
              <a:off x="7688424" y="5756988"/>
              <a:ext cx="410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발병한지 약 </a:t>
              </a:r>
              <a:r>
                <a:rPr lang="en-US" altLang="ko-KR" dirty="0">
                  <a:highlight>
                    <a:srgbClr val="FFFF00"/>
                  </a:highlight>
                </a:rPr>
                <a:t>50</a:t>
              </a:r>
              <a:r>
                <a:rPr lang="ko-KR" altLang="en-US" dirty="0">
                  <a:highlight>
                    <a:srgbClr val="FFFF00"/>
                  </a:highlight>
                </a:rPr>
                <a:t>일만에 </a:t>
              </a:r>
              <a:r>
                <a:rPr lang="en-US" altLang="ko-KR" dirty="0">
                  <a:highlight>
                    <a:srgbClr val="FFFF00"/>
                  </a:highlight>
                </a:rPr>
                <a:t>52</a:t>
              </a:r>
              <a:r>
                <a:rPr lang="ko-KR" altLang="en-US" dirty="0">
                  <a:highlight>
                    <a:srgbClr val="FFFF00"/>
                  </a:highlight>
                </a:rPr>
                <a:t>억 뉴스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150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482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inherit</vt:lpstr>
      <vt:lpstr>Noto Sans KR</vt:lpstr>
      <vt:lpstr>맑은 고딕</vt:lpstr>
      <vt:lpstr>Arial</vt:lpstr>
      <vt:lpstr>Wingdings</vt:lpstr>
      <vt:lpstr>Office 테마</vt:lpstr>
      <vt:lpstr>EDA을 통한  코로나 확진자 및 사망자 시각화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EDA을 통한  코로나 확진자 및 사망자 시각화</dc:title>
  <dc:creator>오 승재</dc:creator>
  <cp:lastModifiedBy>오 승재</cp:lastModifiedBy>
  <cp:revision>9</cp:revision>
  <dcterms:created xsi:type="dcterms:W3CDTF">2020-03-05T11:18:25Z</dcterms:created>
  <dcterms:modified xsi:type="dcterms:W3CDTF">2020-03-18T11:29:00Z</dcterms:modified>
</cp:coreProperties>
</file>