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6" r:id="rId5"/>
    <p:sldId id="265" r:id="rId6"/>
    <p:sldId id="267" r:id="rId7"/>
    <p:sldId id="257" r:id="rId8"/>
    <p:sldId id="270" r:id="rId9"/>
    <p:sldId id="259" r:id="rId10"/>
    <p:sldId id="268" r:id="rId11"/>
    <p:sldId id="273" r:id="rId12"/>
    <p:sldId id="274" r:id="rId13"/>
    <p:sldId id="271" r:id="rId14"/>
    <p:sldId id="272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오 승재" initials="오승" lastIdx="2" clrIdx="0">
    <p:extLst>
      <p:ext uri="{19B8F6BF-5375-455C-9EA6-DF929625EA0E}">
        <p15:presenceInfo xmlns:p15="http://schemas.microsoft.com/office/powerpoint/2012/main" userId="3cd25a128cbf70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41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등록</a:t>
            </a:r>
            <a:r>
              <a:rPr lang="en-US" altLang="ko-KR" dirty="0"/>
              <a:t>/</a:t>
            </a:r>
            <a:r>
              <a:rPr lang="ko-KR" altLang="en-US" dirty="0"/>
              <a:t>신고 스포츠 시설 폐업 수</a:t>
            </a:r>
          </a:p>
        </c:rich>
      </c:tx>
      <c:layout>
        <c:manualLayout>
          <c:xMode val="edge"/>
          <c:yMode val="edge"/>
          <c:x val="0.25527550869762411"/>
          <c:y val="2.09397150549956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폐업수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Sheet1!$B$2:$B$6</c:f>
              <c:numCache>
                <c:formatCode>_(* #,##0_);_(* \(#,##0\);_(* "-"_);_(@_)</c:formatCode>
                <c:ptCount val="5"/>
                <c:pt idx="0">
                  <c:v>1464</c:v>
                </c:pt>
                <c:pt idx="1">
                  <c:v>1776</c:v>
                </c:pt>
                <c:pt idx="2">
                  <c:v>2529</c:v>
                </c:pt>
                <c:pt idx="3">
                  <c:v>2585</c:v>
                </c:pt>
                <c:pt idx="4">
                  <c:v>3122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F3-42FC-A99B-724165EE52C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29930648"/>
        <c:axId val="529931632"/>
      </c:barChart>
      <c:catAx>
        <c:axId val="529930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9931632"/>
        <c:crosses val="autoZero"/>
        <c:auto val="1"/>
        <c:lblAlgn val="ctr"/>
        <c:lblOffset val="100"/>
        <c:noMultiLvlLbl val="0"/>
      </c:catAx>
      <c:valAx>
        <c:axId val="52993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9930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일반 음식점 폐업 수</a:t>
            </a:r>
          </a:p>
        </c:rich>
      </c:tx>
      <c:layout>
        <c:manualLayout>
          <c:xMode val="edge"/>
          <c:yMode val="edge"/>
          <c:x val="0.34870962172083558"/>
          <c:y val="1.76382152070580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폐업수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Sheet1!$D$2:$D$6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Sheet1!$E$2:$E$6</c:f>
              <c:numCache>
                <c:formatCode>_(* #,##0_);_(* \(#,##0\);_(* "-"_);_(@_)</c:formatCode>
                <c:ptCount val="5"/>
                <c:pt idx="0">
                  <c:v>14813</c:v>
                </c:pt>
                <c:pt idx="1">
                  <c:v>17156</c:v>
                </c:pt>
                <c:pt idx="2">
                  <c:v>17673</c:v>
                </c:pt>
                <c:pt idx="3">
                  <c:v>19218</c:v>
                </c:pt>
                <c:pt idx="4">
                  <c:v>15953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BE-4D8A-BB87-DD642BBACD3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41031336"/>
        <c:axId val="541035600"/>
      </c:barChart>
      <c:catAx>
        <c:axId val="541031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035600"/>
        <c:crosses val="autoZero"/>
        <c:auto val="1"/>
        <c:lblAlgn val="ctr"/>
        <c:lblOffset val="100"/>
        <c:noMultiLvlLbl val="0"/>
      </c:catAx>
      <c:valAx>
        <c:axId val="54103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031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sng" strike="noStrike" kern="1200" baseline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pPr>
            <a:r>
              <a:rPr lang="ko-KR" u="sng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월별 스포츠 시설 소비자 접수 총합</a:t>
            </a:r>
          </a:p>
        </c:rich>
      </c:tx>
      <c:layout>
        <c:manualLayout>
          <c:xMode val="edge"/>
          <c:yMode val="edge"/>
          <c:x val="0.2574900157770246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sng" strike="noStrike" kern="1200" baseline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Sheet1!$A$3:$L$3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Sheet1!$A$4:$L$4</c:f>
              <c:numCache>
                <c:formatCode>General</c:formatCode>
                <c:ptCount val="12"/>
                <c:pt idx="0">
                  <c:v>910</c:v>
                </c:pt>
                <c:pt idx="1">
                  <c:v>795</c:v>
                </c:pt>
                <c:pt idx="2">
                  <c:v>1022</c:v>
                </c:pt>
                <c:pt idx="3">
                  <c:v>972</c:v>
                </c:pt>
                <c:pt idx="4">
                  <c:v>1005</c:v>
                </c:pt>
                <c:pt idx="5">
                  <c:v>986</c:v>
                </c:pt>
                <c:pt idx="6">
                  <c:v>1052</c:v>
                </c:pt>
                <c:pt idx="7">
                  <c:v>855</c:v>
                </c:pt>
                <c:pt idx="8">
                  <c:v>975</c:v>
                </c:pt>
                <c:pt idx="9">
                  <c:v>607</c:v>
                </c:pt>
                <c:pt idx="10">
                  <c:v>673</c:v>
                </c:pt>
                <c:pt idx="11">
                  <c:v>585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25-40C3-AA47-23809B3488D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37578904"/>
        <c:axId val="637583496"/>
      </c:barChart>
      <c:catAx>
        <c:axId val="637578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7583496"/>
        <c:crosses val="autoZero"/>
        <c:auto val="1"/>
        <c:lblAlgn val="ctr"/>
        <c:lblOffset val="100"/>
        <c:noMultiLvlLbl val="0"/>
      </c:catAx>
      <c:valAx>
        <c:axId val="637583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7578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sng" strike="noStrike" kern="1200" baseline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pPr>
            <a:r>
              <a:rPr lang="ko-KR" sz="1600" b="1" u="sng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연도별 스포츠 관련 소비자 접수 총합</a:t>
            </a:r>
          </a:p>
        </c:rich>
      </c:tx>
      <c:layout>
        <c:manualLayout>
          <c:xMode val="edge"/>
          <c:yMode val="edge"/>
          <c:x val="0.22844601356993241"/>
          <c:y val="1.87451153845491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sng" strike="noStrike" kern="1200" baseline="0"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0555555555555555E-2"/>
          <c:y val="0.10752487628412741"/>
          <c:w val="0.93888888888888888"/>
          <c:h val="0.7638951978617272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Sheet1!$B$3:$F$3</c:f>
              <c:strCache>
                <c:ptCount val="5"/>
                <c:pt idx="0">
                  <c:v>2016년</c:v>
                </c:pt>
                <c:pt idx="1">
                  <c:v>2017년</c:v>
                </c:pt>
                <c:pt idx="2">
                  <c:v>2018년</c:v>
                </c:pt>
                <c:pt idx="3">
                  <c:v>2019년</c:v>
                </c:pt>
                <c:pt idx="4">
                  <c:v>2020년</c:v>
                </c:pt>
              </c:strCache>
            </c:strRef>
          </c:cat>
          <c:val>
            <c:numRef>
              <c:f>Sheet1!$B$4:$F$4</c:f>
              <c:numCache>
                <c:formatCode>_(* #,##0_);_(* \(#,##0\);_(* "-"_);_(@_)</c:formatCode>
                <c:ptCount val="5"/>
                <c:pt idx="0">
                  <c:v>1556</c:v>
                </c:pt>
                <c:pt idx="1">
                  <c:v>1796</c:v>
                </c:pt>
                <c:pt idx="2">
                  <c:v>2244</c:v>
                </c:pt>
                <c:pt idx="3">
                  <c:v>2354</c:v>
                </c:pt>
                <c:pt idx="4">
                  <c:v>2487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62-4CF0-B5FF-9B11589EB0E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567014520"/>
        <c:axId val="567016160"/>
      </c:barChart>
      <c:catAx>
        <c:axId val="567014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016160"/>
        <c:crosses val="autoZero"/>
        <c:auto val="1"/>
        <c:lblAlgn val="ctr"/>
        <c:lblOffset val="100"/>
        <c:noMultiLvlLbl val="0"/>
      </c:catAx>
      <c:valAx>
        <c:axId val="567016160"/>
        <c:scaling>
          <c:orientation val="minMax"/>
        </c:scaling>
        <c:delete val="1"/>
        <c:axPos val="l"/>
        <c:numFmt formatCode="_(* #,##0_);_(* \(#,##0\);_(* &quot;-&quot;_);_(@_)" sourceLinked="1"/>
        <c:majorTickMark val="none"/>
        <c:minorTickMark val="none"/>
        <c:tickLblPos val="nextTo"/>
        <c:crossAx val="567014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AD8C0-2258-4491-9CC5-4E208E6F2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AEE1E3-9CC5-4151-AA29-643131B82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DDAB7-049E-482E-90E0-5164EE59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3C177-C56D-4C4F-B1C9-7ABDDAD9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9B79F8-FBEC-4F99-9BE6-012425B0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81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055CA-A3CE-4C1B-8D96-A68D093E8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F12E45-2A5F-4E4B-A9A8-C10216F89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E166BB-5B93-41FC-8E46-C5691516C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2F5160-8855-46A9-BB6A-78026632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A96829-D159-4458-8B80-2C908A82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40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A56F48-2F49-4778-894A-67B08AE82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EEFE7C-9FD9-41C6-8ADF-0BBC62F16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043572-CFC1-4822-BCFB-D5F64475B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3EE774-4FF3-42D1-B87D-D86DE520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6DD92-E347-46D3-B6FF-C3037683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32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72637-16F9-46BA-BD93-FA709773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A01E9F-B53B-49AE-996D-00E0A47BD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FE119D-6BDD-4372-B661-3A0088BF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3D27C-DE67-4A8C-9450-A21543F6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1DC36-9F09-4D7C-9F78-9D869F40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47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AA0A2-575E-471F-8AB5-FAA6EC4D7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2BC52A-ADCA-4E4B-9E44-D243CCB0B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A9E0E-AA4C-4383-93F0-C4536D4F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144D7-E3D4-4784-A3B3-16A27CAA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DF659-B248-48D6-8B6A-2DD463A6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3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F9F2A-3375-4A2B-8758-0771810D5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31BF2E-C2E6-4579-9EE0-C017031C0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51AD49-7D4D-4C4F-A029-DEAAFCE81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188B0E-68C8-4820-A7AB-9963B7AD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FFF8F-663C-4F33-B181-7DC0F96E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C5CC01-1AAC-4DEE-BF0A-FC173989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5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2DD10-F3A2-4B31-85CD-CD380448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68623F-56A6-492F-A294-0D63B0C8D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08E9F4-A930-4C68-8C03-C1A6CC461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7AC93C-AB86-424B-B703-2F65D9FA2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16854E-7C6B-4F2E-9222-5E2FE90CF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8C323F-A690-4A30-BABA-FE3C1CCA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058E0F-0BD6-4185-AFA2-927363D2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1E67E8-BA3C-4CB5-A592-B22390B2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7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473DB-9702-4DF1-B170-79DA436C6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600682-31E9-4984-9446-F4E0363B3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BD317F-4A0E-46E6-99EC-9A6A9476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AD28FA-61D3-45BD-BD68-071D4A57C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212DA0-C035-4A2F-B1C6-F86BE7B8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4DE591-1772-4B18-804B-51091596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5E5EEE-A854-40FE-9E5C-9E7BD12D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29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CD766-D298-41BA-922C-E2670D2E4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CC5B2-26C6-4F2B-A788-7C394EFD0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A3101C-2E37-4691-9040-8FA1363A3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39600B-BF8A-4B86-9A78-A859EA392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2041D3-7D8B-4048-9FF3-8BD10C44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5AA49-1616-4108-BB62-7809D971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5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38C96-0916-4EF8-AFF8-5AD499A2D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B604C6-A44F-4AA5-A9F7-E830B64C9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8074ED-8FA5-484A-BA2E-FA106825E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201F83-A048-4888-84B1-51677DD0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B07D-08F3-4C8C-99BD-751742BCE17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DBC59F-0F98-4F4B-9C81-22303F949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69AF1B-9E96-4D01-ACEF-93010690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1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3035DD-84A1-4D45-81C5-1717A5306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ED3B72-8CB5-4030-90F3-A9D0126BC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B0EF8B-4B4A-4DF9-8BF4-B9D3B817B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AB07D-08F3-4C8C-99BD-751742BCE17D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7FBEF-86C2-43A7-A15B-9E4AA2F6D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DC477-E18C-4037-9D3E-535FBDE7F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5750C-9781-4EA0-9B58-1FB6C2A2235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02CFEA-A1CA-4D84-BD2B-51011E1FC95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5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news.kbs.co.kr/news/view.do?ncd=5030080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hankyung.com/economy/article/2020121477521" TargetMode="Externa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tn.co.kr/_ln/0103_202101041020018691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hyperlink" Target="https://www.chosun.com/national/national_general/2021/01/02/TRWST7RB4JFKHB6B6EF5W6ONKA/" TargetMode="Externa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대지, 천장, 스테이션, 플랫폼이(가) 표시된 사진&#10;&#10;자동 생성된 설명">
            <a:extLst>
              <a:ext uri="{FF2B5EF4-FFF2-40B4-BE49-F238E27FC236}">
                <a16:creationId xmlns:a16="http://schemas.microsoft.com/office/drawing/2014/main" id="{071A1884-FD08-46A8-9683-BC73361ACA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"/>
          <a:stretch/>
        </p:blipFill>
        <p:spPr>
          <a:xfrm>
            <a:off x="63759" y="65315"/>
            <a:ext cx="12064482" cy="672737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76F2072-B137-4E8B-9C1F-C44DFBAB4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300" y="2621903"/>
            <a:ext cx="11069051" cy="888060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코로나 </a:t>
            </a:r>
            <a:r>
              <a:rPr lang="en-US" altLang="ko-KR" sz="5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19</a:t>
            </a:r>
            <a:r>
              <a:rPr lang="ko-KR" altLang="en-US" sz="5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에 의한 체육 시설 동향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7799EC-2B30-4A9A-A577-D911C2624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2720" y="4266577"/>
            <a:ext cx="4216400" cy="597160"/>
          </a:xfrm>
        </p:spPr>
        <p:txBody>
          <a:bodyPr>
            <a:noAutofit/>
          </a:bodyPr>
          <a:lstStyle/>
          <a:p>
            <a:r>
              <a:rPr lang="en-US" altLang="ko-KR" sz="3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@official_peos</a:t>
            </a:r>
            <a:endParaRPr lang="ko-KR" altLang="en-US" sz="38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4B43F5A-8F79-4EF8-8FC2-554D93D17786}"/>
              </a:ext>
            </a:extLst>
          </p:cNvPr>
          <p:cNvCxnSpPr>
            <a:cxnSpLocks/>
          </p:cNvCxnSpPr>
          <p:nvPr/>
        </p:nvCxnSpPr>
        <p:spPr>
          <a:xfrm>
            <a:off x="1001486" y="3509963"/>
            <a:ext cx="10189027" cy="0"/>
          </a:xfrm>
          <a:prstGeom prst="line">
            <a:avLst/>
          </a:prstGeom>
          <a:ln w="76200">
            <a:solidFill>
              <a:schemeClr val="accent2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20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463FB2-820C-4A03-886F-7759B314EDF1}"/>
              </a:ext>
            </a:extLst>
          </p:cNvPr>
          <p:cNvCxnSpPr>
            <a:cxnSpLocks/>
          </p:cNvCxnSpPr>
          <p:nvPr/>
        </p:nvCxnSpPr>
        <p:spPr>
          <a:xfrm>
            <a:off x="65317" y="886408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부제목 2">
            <a:extLst>
              <a:ext uri="{FF2B5EF4-FFF2-40B4-BE49-F238E27FC236}">
                <a16:creationId xmlns:a16="http://schemas.microsoft.com/office/drawing/2014/main" id="{D3404BBB-A882-43CB-BDE9-94309BF99B80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분석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(Data Analytics)</a:t>
            </a:r>
            <a:endParaRPr lang="ko-KR" altLang="en-US" sz="4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94" name="부제목 2">
            <a:extLst>
              <a:ext uri="{FF2B5EF4-FFF2-40B4-BE49-F238E27FC236}">
                <a16:creationId xmlns:a16="http://schemas.microsoft.com/office/drawing/2014/main" id="{77137939-A277-4776-A7A7-0A7BF9F43DE3}"/>
              </a:ext>
            </a:extLst>
          </p:cNvPr>
          <p:cNvSpPr txBox="1">
            <a:spLocks/>
          </p:cNvSpPr>
          <p:nvPr/>
        </p:nvSpPr>
        <p:spPr>
          <a:xfrm>
            <a:off x="332052" y="1403464"/>
            <a:ext cx="11527897" cy="4001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② 한국소비자원 스포츠 관련 소비자 접수 시각화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[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헬스장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종합스포츠센터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스포츠시설이용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]</a:t>
            </a:r>
            <a:endParaRPr lang="ko-KR" altLang="en-US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95" name="부제목 2">
            <a:extLst>
              <a:ext uri="{FF2B5EF4-FFF2-40B4-BE49-F238E27FC236}">
                <a16:creationId xmlns:a16="http://schemas.microsoft.com/office/drawing/2014/main" id="{166D5AC4-3B9D-4029-8537-D41A6AD838EC}"/>
              </a:ext>
            </a:extLst>
          </p:cNvPr>
          <p:cNvSpPr txBox="1">
            <a:spLocks/>
          </p:cNvSpPr>
          <p:nvPr/>
        </p:nvSpPr>
        <p:spPr>
          <a:xfrm>
            <a:off x="182027" y="972174"/>
            <a:ext cx="6028074" cy="4001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데이터 시각화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C31E7A7-C3AD-4305-83CE-904468A9D047}"/>
              </a:ext>
            </a:extLst>
          </p:cNvPr>
          <p:cNvSpPr txBox="1"/>
          <p:nvPr/>
        </p:nvSpPr>
        <p:spPr>
          <a:xfrm>
            <a:off x="2760313" y="1930544"/>
            <a:ext cx="6671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연도별 스포츠 관련 소비자 불만 접수는 매년 </a:t>
            </a:r>
            <a:r>
              <a:rPr lang="en-US" altLang="ko-KR" sz="2000" dirty="0">
                <a:solidFill>
                  <a:srgbClr val="FF0000"/>
                </a:solidFill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0.8%</a:t>
            </a:r>
            <a:r>
              <a:rPr lang="ko-KR" altLang="en-US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씩 </a:t>
            </a:r>
            <a:r>
              <a:rPr lang="ko-KR" altLang="en-US" sz="2000" b="1" dirty="0">
                <a:solidFill>
                  <a:srgbClr val="FF0000"/>
                </a:solidFill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증가</a:t>
            </a:r>
            <a:r>
              <a:rPr lang="ko-KR" altLang="en-US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했다</a:t>
            </a:r>
            <a:r>
              <a:rPr lang="en-US" altLang="ko-KR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  <a:r>
              <a:rPr lang="ko-KR" altLang="en-US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B7BE6032-3A23-4C31-8B76-6F5E3BF18F0B}"/>
              </a:ext>
            </a:extLst>
          </p:cNvPr>
          <p:cNvGrpSpPr/>
          <p:nvPr/>
        </p:nvGrpSpPr>
        <p:grpSpPr>
          <a:xfrm>
            <a:off x="219351" y="2575249"/>
            <a:ext cx="11901114" cy="4065059"/>
            <a:chOff x="219351" y="2575249"/>
            <a:chExt cx="11901114" cy="4065059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5EADB467-CB07-48CC-9407-1FA0A948E963}"/>
                </a:ext>
              </a:extLst>
            </p:cNvPr>
            <p:cNvGrpSpPr/>
            <p:nvPr/>
          </p:nvGrpSpPr>
          <p:grpSpPr>
            <a:xfrm>
              <a:off x="219351" y="2575249"/>
              <a:ext cx="11901114" cy="4065059"/>
              <a:chOff x="219351" y="2341233"/>
              <a:chExt cx="11901114" cy="3384675"/>
            </a:xfrm>
          </p:grpSpPr>
          <p:graphicFrame>
            <p:nvGraphicFramePr>
              <p:cNvPr id="87" name="차트 86">
                <a:extLst>
                  <a:ext uri="{FF2B5EF4-FFF2-40B4-BE49-F238E27FC236}">
                    <a16:creationId xmlns:a16="http://schemas.microsoft.com/office/drawing/2014/main" id="{AEBAF621-8A21-42E7-83D0-F571DAF9BAB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39640290"/>
                  </p:ext>
                </p:extLst>
              </p:nvPr>
            </p:nvGraphicFramePr>
            <p:xfrm>
              <a:off x="6102220" y="2411153"/>
              <a:ext cx="6018245" cy="328676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93" name="차트 92">
                <a:extLst>
                  <a:ext uri="{FF2B5EF4-FFF2-40B4-BE49-F238E27FC236}">
                    <a16:creationId xmlns:a16="http://schemas.microsoft.com/office/drawing/2014/main" id="{2A05278E-1094-4ABB-9DE0-C54423860EF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47190354"/>
                  </p:ext>
                </p:extLst>
              </p:nvPr>
            </p:nvGraphicFramePr>
            <p:xfrm>
              <a:off x="219351" y="2341233"/>
              <a:ext cx="5668267" cy="338467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p:grp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149CD4DA-8381-42E4-B299-516E06205BC6}"/>
                </a:ext>
              </a:extLst>
            </p:cNvPr>
            <p:cNvCxnSpPr/>
            <p:nvPr/>
          </p:nvCxnSpPr>
          <p:spPr>
            <a:xfrm flipV="1">
              <a:off x="933061" y="3116424"/>
              <a:ext cx="4282751" cy="1017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C2C60E5-B3A4-4E89-9AF3-01261A6D0C21}"/>
              </a:ext>
            </a:extLst>
          </p:cNvPr>
          <p:cNvSpPr txBox="1"/>
          <p:nvPr/>
        </p:nvSpPr>
        <p:spPr>
          <a:xfrm>
            <a:off x="3445924" y="6424864"/>
            <a:ext cx="2441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출처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한국소비자원 피해 구제 정보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(2020-12-31</a:t>
            </a:r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기준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8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49C1BF-F4AF-4EB0-BD5A-D88E4A66DEEE}"/>
              </a:ext>
            </a:extLst>
          </p:cNvPr>
          <p:cNvSpPr txBox="1"/>
          <p:nvPr/>
        </p:nvSpPr>
        <p:spPr>
          <a:xfrm>
            <a:off x="9530955" y="6498969"/>
            <a:ext cx="2441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출처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한국소비자원 피해 구제 정보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(2020-12-31</a:t>
            </a:r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기준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8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4984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463FB2-820C-4A03-886F-7759B314EDF1}"/>
              </a:ext>
            </a:extLst>
          </p:cNvPr>
          <p:cNvCxnSpPr>
            <a:cxnSpLocks/>
          </p:cNvCxnSpPr>
          <p:nvPr/>
        </p:nvCxnSpPr>
        <p:spPr>
          <a:xfrm>
            <a:off x="65317" y="886408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부제목 2">
            <a:extLst>
              <a:ext uri="{FF2B5EF4-FFF2-40B4-BE49-F238E27FC236}">
                <a16:creationId xmlns:a16="http://schemas.microsoft.com/office/drawing/2014/main" id="{D3404BBB-A882-43CB-BDE9-94309BF99B80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분석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(Data Analytics)</a:t>
            </a:r>
            <a:endParaRPr lang="ko-KR" altLang="en-US" sz="4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95" name="부제목 2">
            <a:extLst>
              <a:ext uri="{FF2B5EF4-FFF2-40B4-BE49-F238E27FC236}">
                <a16:creationId xmlns:a16="http://schemas.microsoft.com/office/drawing/2014/main" id="{166D5AC4-3B9D-4029-8537-D41A6AD838EC}"/>
              </a:ext>
            </a:extLst>
          </p:cNvPr>
          <p:cNvSpPr txBox="1">
            <a:spLocks/>
          </p:cNvSpPr>
          <p:nvPr/>
        </p:nvSpPr>
        <p:spPr>
          <a:xfrm>
            <a:off x="182027" y="972174"/>
            <a:ext cx="2141295" cy="4001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데이터 시각화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87B1BB7-6D4F-4AE5-990A-16FC0DEA7DAC}"/>
              </a:ext>
            </a:extLst>
          </p:cNvPr>
          <p:cNvGrpSpPr/>
          <p:nvPr/>
        </p:nvGrpSpPr>
        <p:grpSpPr>
          <a:xfrm>
            <a:off x="332052" y="1372284"/>
            <a:ext cx="5487133" cy="5045390"/>
            <a:chOff x="332052" y="1372284"/>
            <a:chExt cx="5487133" cy="5045390"/>
          </a:xfrm>
        </p:grpSpPr>
        <p:sp>
          <p:nvSpPr>
            <p:cNvPr id="94" name="부제목 2">
              <a:extLst>
                <a:ext uri="{FF2B5EF4-FFF2-40B4-BE49-F238E27FC236}">
                  <a16:creationId xmlns:a16="http://schemas.microsoft.com/office/drawing/2014/main" id="{77137939-A277-4776-A7A7-0A7BF9F43DE3}"/>
                </a:ext>
              </a:extLst>
            </p:cNvPr>
            <p:cNvSpPr txBox="1">
              <a:spLocks/>
            </p:cNvSpPr>
            <p:nvPr/>
          </p:nvSpPr>
          <p:spPr>
            <a:xfrm>
              <a:off x="332053" y="1403467"/>
              <a:ext cx="3512160" cy="40011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③ </a:t>
              </a:r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2020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년 지역별 폐업 수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D5D8175-56F9-4E3F-ACA5-384ECD025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343" y="2340100"/>
              <a:ext cx="5163679" cy="3890963"/>
            </a:xfrm>
            <a:prstGeom prst="rect">
              <a:avLst/>
            </a:prstGeom>
          </p:spPr>
        </p:pic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3F75CF3-80FA-460B-8943-460B02B57057}"/>
                </a:ext>
              </a:extLst>
            </p:cNvPr>
            <p:cNvGrpSpPr/>
            <p:nvPr/>
          </p:nvGrpSpPr>
          <p:grpSpPr>
            <a:xfrm>
              <a:off x="332052" y="1372284"/>
              <a:ext cx="5487133" cy="5045390"/>
              <a:chOff x="332052" y="1372284"/>
              <a:chExt cx="5487133" cy="504539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0A648E9-4B3F-48D2-86C8-4B27960F5364}"/>
                  </a:ext>
                </a:extLst>
              </p:cNvPr>
              <p:cNvSpPr/>
              <p:nvPr/>
            </p:nvSpPr>
            <p:spPr>
              <a:xfrm>
                <a:off x="332052" y="1372284"/>
                <a:ext cx="5487133" cy="504539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195A3A3-F49D-4F48-881F-B519421E44BF}"/>
                  </a:ext>
                </a:extLst>
              </p:cNvPr>
              <p:cNvSpPr txBox="1"/>
              <p:nvPr/>
            </p:nvSpPr>
            <p:spPr>
              <a:xfrm>
                <a:off x="696114" y="1909817"/>
                <a:ext cx="5051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highlight>
                      <a:srgbClr val="00FF00"/>
                    </a:highlight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상위 폐업 수는 </a:t>
                </a:r>
                <a:r>
                  <a:rPr lang="ko-KR" altLang="en-US" dirty="0">
                    <a:solidFill>
                      <a:srgbClr val="FF0000"/>
                    </a:solidFill>
                    <a:highlight>
                      <a:srgbClr val="00FF00"/>
                    </a:highlight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경기도</a:t>
                </a:r>
                <a:r>
                  <a:rPr lang="en-US" altLang="ko-KR" dirty="0">
                    <a:highlight>
                      <a:srgbClr val="00FF00"/>
                    </a:highlight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, </a:t>
                </a:r>
                <a:r>
                  <a:rPr lang="ko-KR" altLang="en-US" dirty="0">
                    <a:solidFill>
                      <a:srgbClr val="FF0000"/>
                    </a:solidFill>
                    <a:highlight>
                      <a:srgbClr val="00FF00"/>
                    </a:highlight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서울특별시</a:t>
                </a:r>
                <a:r>
                  <a:rPr lang="ko-KR" altLang="en-US" dirty="0">
                    <a:highlight>
                      <a:srgbClr val="00FF00"/>
                    </a:highlight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로 나타났다</a:t>
                </a:r>
                <a:r>
                  <a:rPr lang="en-US" altLang="ko-KR" dirty="0">
                    <a:highlight>
                      <a:srgbClr val="00FF00"/>
                    </a:highlight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.</a:t>
                </a:r>
                <a:r>
                  <a:rPr lang="ko-KR" altLang="en-US" dirty="0">
                    <a:highlight>
                      <a:srgbClr val="00FF00"/>
                    </a:highlight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 </a:t>
                </a:r>
              </a:p>
            </p:txBody>
          </p:sp>
        </p:grp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0CD3559-5CC3-4B99-A76F-897C1FBEFD75}"/>
              </a:ext>
            </a:extLst>
          </p:cNvPr>
          <p:cNvGrpSpPr/>
          <p:nvPr/>
        </p:nvGrpSpPr>
        <p:grpSpPr>
          <a:xfrm>
            <a:off x="6351032" y="1372284"/>
            <a:ext cx="5487133" cy="5045390"/>
            <a:chOff x="6229735" y="1372284"/>
            <a:chExt cx="5487133" cy="5045390"/>
          </a:xfrm>
        </p:grpSpPr>
        <p:sp>
          <p:nvSpPr>
            <p:cNvPr id="12" name="부제목 2">
              <a:extLst>
                <a:ext uri="{FF2B5EF4-FFF2-40B4-BE49-F238E27FC236}">
                  <a16:creationId xmlns:a16="http://schemas.microsoft.com/office/drawing/2014/main" id="{9603CE24-80DF-48CA-8396-91D55B9A4E6C}"/>
                </a:ext>
              </a:extLst>
            </p:cNvPr>
            <p:cNvSpPr txBox="1">
              <a:spLocks/>
            </p:cNvSpPr>
            <p:nvPr/>
          </p:nvSpPr>
          <p:spPr>
            <a:xfrm>
              <a:off x="6251513" y="1403467"/>
              <a:ext cx="5103202" cy="40011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④ </a:t>
              </a:r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2020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년 지역별 체육 시설 업종 동향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9F77AEC-4C35-4450-AB32-710C47932632}"/>
                </a:ext>
              </a:extLst>
            </p:cNvPr>
            <p:cNvGrpSpPr/>
            <p:nvPr/>
          </p:nvGrpSpPr>
          <p:grpSpPr>
            <a:xfrm>
              <a:off x="6403761" y="2441321"/>
              <a:ext cx="5156868" cy="3789065"/>
              <a:chOff x="6357116" y="2301356"/>
              <a:chExt cx="5156868" cy="3789065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2509BB61-B204-4837-960A-A99BC369C644}"/>
                  </a:ext>
                </a:extLst>
              </p:cNvPr>
              <p:cNvGrpSpPr/>
              <p:nvPr/>
            </p:nvGrpSpPr>
            <p:grpSpPr>
              <a:xfrm>
                <a:off x="6437870" y="4339732"/>
                <a:ext cx="5022448" cy="1750689"/>
                <a:chOff x="1418261" y="4410321"/>
                <a:chExt cx="3939540" cy="1750689"/>
              </a:xfrm>
            </p:grpSpPr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id="{3318B8D6-B06F-425F-BA42-9758B6EE93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632" t="79242"/>
                <a:stretch/>
              </p:blipFill>
              <p:spPr>
                <a:xfrm>
                  <a:off x="2034073" y="5626359"/>
                  <a:ext cx="3323728" cy="534651"/>
                </a:xfrm>
                <a:prstGeom prst="rect">
                  <a:avLst/>
                </a:prstGeom>
              </p:spPr>
            </p:pic>
            <p:pic>
              <p:nvPicPr>
                <p:cNvPr id="39" name="그림 38">
                  <a:extLst>
                    <a:ext uri="{FF2B5EF4-FFF2-40B4-BE49-F238E27FC236}">
                      <a16:creationId xmlns:a16="http://schemas.microsoft.com/office/drawing/2014/main" id="{DA8616C7-AE63-40BE-986E-3838416C9D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43366"/>
                <a:stretch/>
              </p:blipFill>
              <p:spPr>
                <a:xfrm>
                  <a:off x="1418261" y="4410321"/>
                  <a:ext cx="3939540" cy="1458651"/>
                </a:xfrm>
                <a:prstGeom prst="rect">
                  <a:avLst/>
                </a:prstGeom>
              </p:spPr>
            </p:pic>
            <p:pic>
              <p:nvPicPr>
                <p:cNvPr id="40" name="그림 39">
                  <a:extLst>
                    <a:ext uri="{FF2B5EF4-FFF2-40B4-BE49-F238E27FC236}">
                      <a16:creationId xmlns:a16="http://schemas.microsoft.com/office/drawing/2014/main" id="{512C6979-F72B-4BAE-9FDF-250FB7B80E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9710" t="79337"/>
                <a:stretch/>
              </p:blipFill>
              <p:spPr>
                <a:xfrm>
                  <a:off x="4558484" y="5628819"/>
                  <a:ext cx="799317" cy="532191"/>
                </a:xfrm>
                <a:prstGeom prst="rect">
                  <a:avLst/>
                </a:prstGeom>
              </p:spPr>
            </p:pic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BD4448BA-8942-404C-BAD0-ED0B80639013}"/>
                  </a:ext>
                </a:extLst>
              </p:cNvPr>
              <p:cNvGrpSpPr/>
              <p:nvPr/>
            </p:nvGrpSpPr>
            <p:grpSpPr>
              <a:xfrm>
                <a:off x="6357116" y="2301356"/>
                <a:ext cx="5156868" cy="1783483"/>
                <a:chOff x="1555724" y="2122170"/>
                <a:chExt cx="4065670" cy="1783483"/>
              </a:xfrm>
            </p:grpSpPr>
            <p:pic>
              <p:nvPicPr>
                <p:cNvPr id="42" name="그림 41">
                  <a:extLst>
                    <a:ext uri="{FF2B5EF4-FFF2-40B4-BE49-F238E27FC236}">
                      <a16:creationId xmlns:a16="http://schemas.microsoft.com/office/drawing/2014/main" id="{388945FD-BD9C-4E6A-8759-28D6B0FEBF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44467"/>
                <a:stretch/>
              </p:blipFill>
              <p:spPr>
                <a:xfrm>
                  <a:off x="1555724" y="2122170"/>
                  <a:ext cx="4065670" cy="1451454"/>
                </a:xfrm>
                <a:prstGeom prst="rect">
                  <a:avLst/>
                </a:prstGeom>
              </p:spPr>
            </p:pic>
            <p:pic>
              <p:nvPicPr>
                <p:cNvPr id="43" name="그림 42">
                  <a:extLst>
                    <a:ext uri="{FF2B5EF4-FFF2-40B4-BE49-F238E27FC236}">
                      <a16:creationId xmlns:a16="http://schemas.microsoft.com/office/drawing/2014/main" id="{413AB814-5645-4068-832C-27B485FCB3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7296"/>
                <a:stretch/>
              </p:blipFill>
              <p:spPr>
                <a:xfrm>
                  <a:off x="1555724" y="3573624"/>
                  <a:ext cx="4065670" cy="332029"/>
                </a:xfrm>
                <a:prstGeom prst="rect">
                  <a:avLst/>
                </a:prstGeom>
              </p:spPr>
            </p:pic>
            <p:pic>
              <p:nvPicPr>
                <p:cNvPr id="44" name="그림 43">
                  <a:extLst>
                    <a:ext uri="{FF2B5EF4-FFF2-40B4-BE49-F238E27FC236}">
                      <a16:creationId xmlns:a16="http://schemas.microsoft.com/office/drawing/2014/main" id="{E6D2F174-E267-422A-B71D-3B4186678A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809" t="78308" r="62870" b="12410"/>
                <a:stretch/>
              </p:blipFill>
              <p:spPr>
                <a:xfrm>
                  <a:off x="4711958" y="3298371"/>
                  <a:ext cx="737118" cy="242596"/>
                </a:xfrm>
                <a:prstGeom prst="rect">
                  <a:avLst/>
                </a:prstGeom>
              </p:spPr>
            </p:pic>
          </p:grpSp>
        </p:grp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2F4C05D-0F3A-4B87-923F-076AE40280AC}"/>
                </a:ext>
              </a:extLst>
            </p:cNvPr>
            <p:cNvSpPr/>
            <p:nvPr/>
          </p:nvSpPr>
          <p:spPr>
            <a:xfrm>
              <a:off x="6229735" y="1372284"/>
              <a:ext cx="5487133" cy="50453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2E246FD-9C0C-4DA4-9E89-8E1912371998}"/>
                </a:ext>
              </a:extLst>
            </p:cNvPr>
            <p:cNvSpPr txBox="1"/>
            <p:nvPr/>
          </p:nvSpPr>
          <p:spPr>
            <a:xfrm>
              <a:off x="6442633" y="1815550"/>
              <a:ext cx="5256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 </a:t>
              </a:r>
              <a:r>
                <a:rPr lang="ko-KR" altLang="en-US" dirty="0"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서울특별시는 </a:t>
              </a:r>
              <a:r>
                <a:rPr lang="ko-KR" altLang="en-US" dirty="0">
                  <a:solidFill>
                    <a:srgbClr val="FF0000"/>
                  </a:solidFill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당구장</a:t>
              </a:r>
              <a:r>
                <a:rPr lang="en-US" altLang="ko-KR" dirty="0"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,</a:t>
              </a:r>
            </a:p>
            <a:p>
              <a:pPr algn="r"/>
              <a:r>
                <a:rPr lang="ko-KR" altLang="en-US" dirty="0"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경기도는 </a:t>
              </a:r>
              <a:r>
                <a:rPr lang="ko-KR" altLang="en-US" dirty="0">
                  <a:solidFill>
                    <a:srgbClr val="FF0000"/>
                  </a:solidFill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골프연습장업</a:t>
              </a:r>
              <a:r>
                <a:rPr lang="ko-KR" altLang="en-US" dirty="0"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으로 나타났다</a:t>
              </a:r>
              <a:r>
                <a:rPr lang="en-US" altLang="ko-KR" dirty="0"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.</a:t>
              </a:r>
              <a:endParaRPr lang="ko-KR" altLang="en-US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B915068-DDAD-4D7B-B2F9-D6747415A323}"/>
              </a:ext>
            </a:extLst>
          </p:cNvPr>
          <p:cNvSpPr txBox="1"/>
          <p:nvPr/>
        </p:nvSpPr>
        <p:spPr>
          <a:xfrm>
            <a:off x="2866986" y="6124984"/>
            <a:ext cx="2669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출처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행정안전부 지방행정인허가 데이터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(2020-12-31</a:t>
            </a:r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기준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8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C4DF5B-2E78-49A2-AC57-49F39024B7BD}"/>
              </a:ext>
            </a:extLst>
          </p:cNvPr>
          <p:cNvSpPr txBox="1"/>
          <p:nvPr/>
        </p:nvSpPr>
        <p:spPr>
          <a:xfrm>
            <a:off x="8958940" y="6124984"/>
            <a:ext cx="2669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출처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행정안전부 지방행정인허가 데이터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(2020-12-31</a:t>
            </a:r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기준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8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89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463FB2-820C-4A03-886F-7759B314EDF1}"/>
              </a:ext>
            </a:extLst>
          </p:cNvPr>
          <p:cNvCxnSpPr>
            <a:cxnSpLocks/>
          </p:cNvCxnSpPr>
          <p:nvPr/>
        </p:nvCxnSpPr>
        <p:spPr>
          <a:xfrm>
            <a:off x="65317" y="886408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부제목 2">
            <a:extLst>
              <a:ext uri="{FF2B5EF4-FFF2-40B4-BE49-F238E27FC236}">
                <a16:creationId xmlns:a16="http://schemas.microsoft.com/office/drawing/2014/main" id="{D3404BBB-A882-43CB-BDE9-94309BF99B80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분석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(Data Analytics)</a:t>
            </a:r>
            <a:endParaRPr lang="ko-KR" altLang="en-US" sz="4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95" name="부제목 2">
            <a:extLst>
              <a:ext uri="{FF2B5EF4-FFF2-40B4-BE49-F238E27FC236}">
                <a16:creationId xmlns:a16="http://schemas.microsoft.com/office/drawing/2014/main" id="{166D5AC4-3B9D-4029-8537-D41A6AD838EC}"/>
              </a:ext>
            </a:extLst>
          </p:cNvPr>
          <p:cNvSpPr txBox="1">
            <a:spLocks/>
          </p:cNvSpPr>
          <p:nvPr/>
        </p:nvSpPr>
        <p:spPr>
          <a:xfrm>
            <a:off x="182027" y="972174"/>
            <a:ext cx="2187949" cy="4001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데이터 시각화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5164A52-551A-4BBC-828E-B41FD21373C0}"/>
              </a:ext>
            </a:extLst>
          </p:cNvPr>
          <p:cNvGrpSpPr/>
          <p:nvPr/>
        </p:nvGrpSpPr>
        <p:grpSpPr>
          <a:xfrm>
            <a:off x="332052" y="1372284"/>
            <a:ext cx="5487133" cy="5045390"/>
            <a:chOff x="332052" y="1372284"/>
            <a:chExt cx="5487133" cy="5045390"/>
          </a:xfrm>
        </p:grpSpPr>
        <p:sp>
          <p:nvSpPr>
            <p:cNvPr id="94" name="부제목 2">
              <a:extLst>
                <a:ext uri="{FF2B5EF4-FFF2-40B4-BE49-F238E27FC236}">
                  <a16:creationId xmlns:a16="http://schemas.microsoft.com/office/drawing/2014/main" id="{77137939-A277-4776-A7A7-0A7BF9F43DE3}"/>
                </a:ext>
              </a:extLst>
            </p:cNvPr>
            <p:cNvSpPr txBox="1">
              <a:spLocks/>
            </p:cNvSpPr>
            <p:nvPr/>
          </p:nvSpPr>
          <p:spPr>
            <a:xfrm>
              <a:off x="332052" y="1403467"/>
              <a:ext cx="4575849" cy="40011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⑤ </a:t>
              </a:r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2020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년 지역별 소비자 접수 수</a:t>
              </a:r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A893546-748B-4532-8004-9D985008C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25" y="2461881"/>
              <a:ext cx="5051544" cy="3844993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F00EF86-4D12-43D6-85EE-EC1826610ACB}"/>
                </a:ext>
              </a:extLst>
            </p:cNvPr>
            <p:cNvSpPr/>
            <p:nvPr/>
          </p:nvSpPr>
          <p:spPr>
            <a:xfrm>
              <a:off x="332052" y="1372284"/>
              <a:ext cx="5487133" cy="50453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D008552-A266-42D4-9788-3D20EB2E7F14}"/>
                </a:ext>
              </a:extLst>
            </p:cNvPr>
            <p:cNvSpPr txBox="1"/>
            <p:nvPr/>
          </p:nvSpPr>
          <p:spPr>
            <a:xfrm>
              <a:off x="696114" y="1909817"/>
              <a:ext cx="5051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상위 접수 수는 </a:t>
              </a:r>
              <a:r>
                <a:rPr lang="ko-KR" altLang="en-US" dirty="0">
                  <a:solidFill>
                    <a:srgbClr val="FF0000"/>
                  </a:solidFill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서울특별시</a:t>
              </a:r>
              <a:r>
                <a:rPr lang="en-US" altLang="ko-KR" dirty="0"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, </a:t>
              </a:r>
              <a:r>
                <a:rPr lang="ko-KR" altLang="en-US" dirty="0">
                  <a:solidFill>
                    <a:srgbClr val="FF0000"/>
                  </a:solidFill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경기도</a:t>
              </a:r>
              <a:r>
                <a:rPr lang="ko-KR" altLang="en-US" dirty="0"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로 나타났다</a:t>
              </a:r>
              <a:r>
                <a:rPr lang="en-US" altLang="ko-KR" dirty="0"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.</a:t>
              </a:r>
              <a:r>
                <a:rPr lang="ko-KR" altLang="en-US" dirty="0"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105231B-AF9B-47DA-B60A-8F0229C90131}"/>
              </a:ext>
            </a:extLst>
          </p:cNvPr>
          <p:cNvGrpSpPr/>
          <p:nvPr/>
        </p:nvGrpSpPr>
        <p:grpSpPr>
          <a:xfrm>
            <a:off x="6332371" y="1372284"/>
            <a:ext cx="5515126" cy="5045390"/>
            <a:chOff x="6201742" y="1372284"/>
            <a:chExt cx="5515126" cy="504539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710F618-2E0A-4F1C-9521-3299A911AEA1}"/>
                </a:ext>
              </a:extLst>
            </p:cNvPr>
            <p:cNvGrpSpPr/>
            <p:nvPr/>
          </p:nvGrpSpPr>
          <p:grpSpPr>
            <a:xfrm>
              <a:off x="6251514" y="4348329"/>
              <a:ext cx="5236886" cy="1860764"/>
              <a:chOff x="6251513" y="4189705"/>
              <a:chExt cx="5466327" cy="1860764"/>
            </a:xfrm>
          </p:grpSpPr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C5560240-C7FD-463A-976A-B9C2440EB2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7952"/>
              <a:stretch/>
            </p:blipFill>
            <p:spPr>
              <a:xfrm>
                <a:off x="6251513" y="5738327"/>
                <a:ext cx="5465355" cy="312142"/>
              </a:xfrm>
              <a:prstGeom prst="rect">
                <a:avLst/>
              </a:prstGeom>
            </p:spPr>
          </p:pic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B77AE6FC-8038-4EF5-ABA6-C1C299FDBA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0406"/>
              <a:stretch/>
            </p:blipFill>
            <p:spPr>
              <a:xfrm>
                <a:off x="6252485" y="4189705"/>
                <a:ext cx="5465355" cy="1543964"/>
              </a:xfrm>
              <a:prstGeom prst="rect">
                <a:avLst/>
              </a:prstGeom>
            </p:spPr>
          </p:pic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2416CC67-5A04-4DC9-ABD9-583E9AF5FC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477" t="81518" r="57670" b="12466"/>
              <a:stretch/>
            </p:blipFill>
            <p:spPr>
              <a:xfrm>
                <a:off x="10748865" y="5582474"/>
                <a:ext cx="811764" cy="155853"/>
              </a:xfrm>
              <a:prstGeom prst="rect">
                <a:avLst/>
              </a:prstGeom>
            </p:spPr>
          </p:pic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C42B82E-4049-46B8-B7C1-98BD4BE0CE99}"/>
                </a:ext>
              </a:extLst>
            </p:cNvPr>
            <p:cNvGrpSpPr/>
            <p:nvPr/>
          </p:nvGrpSpPr>
          <p:grpSpPr>
            <a:xfrm>
              <a:off x="6201742" y="2485534"/>
              <a:ext cx="5256819" cy="1796701"/>
              <a:chOff x="6713971" y="4595080"/>
              <a:chExt cx="4518660" cy="1796701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FC297D5A-A132-415B-97EA-C9338A8345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5954"/>
              <a:stretch/>
            </p:blipFill>
            <p:spPr>
              <a:xfrm>
                <a:off x="6713971" y="6018243"/>
                <a:ext cx="4518660" cy="373538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163056E9-CF68-4056-BC3A-E4A8682391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" b="45403"/>
              <a:stretch/>
            </p:blipFill>
            <p:spPr>
              <a:xfrm>
                <a:off x="6713971" y="4595080"/>
                <a:ext cx="4518660" cy="1451983"/>
              </a:xfrm>
              <a:prstGeom prst="rect">
                <a:avLst/>
              </a:prstGeom>
            </p:spPr>
          </p:pic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8A04750B-9CAA-4569-8EAE-4FE9643D58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358" t="79222" r="57394" b="11416"/>
              <a:stretch/>
            </p:blipFill>
            <p:spPr>
              <a:xfrm>
                <a:off x="10478277" y="5836057"/>
                <a:ext cx="643813" cy="248973"/>
              </a:xfrm>
              <a:prstGeom prst="rect">
                <a:avLst/>
              </a:prstGeom>
            </p:spPr>
          </p:pic>
        </p:grpSp>
        <p:sp>
          <p:nvSpPr>
            <p:cNvPr id="27" name="부제목 2">
              <a:extLst>
                <a:ext uri="{FF2B5EF4-FFF2-40B4-BE49-F238E27FC236}">
                  <a16:creationId xmlns:a16="http://schemas.microsoft.com/office/drawing/2014/main" id="{666C52B6-B26F-48A3-915A-25F38ADE4482}"/>
                </a:ext>
              </a:extLst>
            </p:cNvPr>
            <p:cNvSpPr txBox="1">
              <a:spLocks/>
            </p:cNvSpPr>
            <p:nvPr/>
          </p:nvSpPr>
          <p:spPr>
            <a:xfrm>
              <a:off x="6251513" y="1403467"/>
              <a:ext cx="3512160" cy="40011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⑥ </a:t>
              </a:r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2020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년 지역별 폐업 수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31B923-E2FA-4BBB-AED3-FE7A599D6DBC}"/>
                </a:ext>
              </a:extLst>
            </p:cNvPr>
            <p:cNvSpPr/>
            <p:nvPr/>
          </p:nvSpPr>
          <p:spPr>
            <a:xfrm>
              <a:off x="6229735" y="1372284"/>
              <a:ext cx="5487133" cy="50453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059A66D-EB77-44B6-B430-5A3C99E04344}"/>
                </a:ext>
              </a:extLst>
            </p:cNvPr>
            <p:cNvSpPr txBox="1"/>
            <p:nvPr/>
          </p:nvSpPr>
          <p:spPr>
            <a:xfrm>
              <a:off x="6442633" y="1815550"/>
              <a:ext cx="5256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 </a:t>
              </a:r>
              <a:r>
                <a:rPr lang="ko-KR" altLang="en-US" dirty="0"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서울특별시</a:t>
              </a:r>
              <a:r>
                <a:rPr lang="en-US" altLang="ko-KR" dirty="0"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, </a:t>
              </a:r>
              <a:r>
                <a:rPr lang="ko-KR" altLang="en-US" dirty="0"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경기도는 동일하게</a:t>
              </a:r>
              <a:endParaRPr lang="en-US" altLang="ko-KR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  <a:p>
              <a:pPr algn="r"/>
              <a:r>
                <a:rPr lang="ko-KR" altLang="en-US" dirty="0"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</a:t>
              </a:r>
              <a:r>
                <a:rPr lang="ko-KR" altLang="en-US" dirty="0">
                  <a:solidFill>
                    <a:srgbClr val="FF0000"/>
                  </a:solidFill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계약 해제</a:t>
              </a:r>
              <a:r>
                <a:rPr lang="en-US" altLang="ko-KR" dirty="0">
                  <a:solidFill>
                    <a:srgbClr val="FF0000"/>
                  </a:solidFill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, </a:t>
              </a:r>
              <a:r>
                <a:rPr lang="ko-KR" altLang="en-US" dirty="0">
                  <a:solidFill>
                    <a:srgbClr val="FF0000"/>
                  </a:solidFill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위약금</a:t>
              </a:r>
              <a:r>
                <a:rPr lang="ko-KR" altLang="en-US" dirty="0"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으로 나타났다</a:t>
              </a:r>
              <a:r>
                <a:rPr lang="en-US" altLang="ko-KR" dirty="0">
                  <a:highlight>
                    <a:srgbClr val="00FF00"/>
                  </a:highlight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.</a:t>
              </a:r>
              <a:endParaRPr lang="ko-KR" altLang="en-US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E646B07-48A0-43AE-83DC-45D2422AA855}"/>
              </a:ext>
            </a:extLst>
          </p:cNvPr>
          <p:cNvSpPr txBox="1"/>
          <p:nvPr/>
        </p:nvSpPr>
        <p:spPr>
          <a:xfrm>
            <a:off x="3112975" y="6155548"/>
            <a:ext cx="2441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출처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한국소비자원 피해 구제 정보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(2020-12-31</a:t>
            </a:r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기준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8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255082-60FB-44BF-B07E-158E029D9896}"/>
              </a:ext>
            </a:extLst>
          </p:cNvPr>
          <p:cNvSpPr txBox="1"/>
          <p:nvPr/>
        </p:nvSpPr>
        <p:spPr>
          <a:xfrm>
            <a:off x="9117114" y="6155548"/>
            <a:ext cx="2441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출처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한국소비자원 피해 구제 정보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(2020-12-31</a:t>
            </a:r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기준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8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241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래픽 28" descr="실행 단색으로 채워진">
            <a:extLst>
              <a:ext uri="{FF2B5EF4-FFF2-40B4-BE49-F238E27FC236}">
                <a16:creationId xmlns:a16="http://schemas.microsoft.com/office/drawing/2014/main" id="{B193596F-2AA0-42B1-B81D-A1FF68CC1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0517" y="4133862"/>
            <a:ext cx="3114544" cy="3114544"/>
          </a:xfrm>
          <a:prstGeom prst="round1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BAE9F9F-7E0C-47D1-A2F5-27E41FE61B96}"/>
              </a:ext>
            </a:extLst>
          </p:cNvPr>
          <p:cNvSpPr/>
          <p:nvPr/>
        </p:nvSpPr>
        <p:spPr>
          <a:xfrm>
            <a:off x="1058779" y="1243267"/>
            <a:ext cx="10138610" cy="4323344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7CFDC5-0C47-4834-B8BA-D05F5F1A9FF7}"/>
              </a:ext>
            </a:extLst>
          </p:cNvPr>
          <p:cNvSpPr/>
          <p:nvPr/>
        </p:nvSpPr>
        <p:spPr>
          <a:xfrm>
            <a:off x="1195137" y="1379625"/>
            <a:ext cx="9852308" cy="4058649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462D43D-142A-4AC0-80A0-A268FA201D7D}"/>
              </a:ext>
            </a:extLst>
          </p:cNvPr>
          <p:cNvGrpSpPr/>
          <p:nvPr/>
        </p:nvGrpSpPr>
        <p:grpSpPr>
          <a:xfrm>
            <a:off x="4548942" y="2598003"/>
            <a:ext cx="3094117" cy="1661994"/>
            <a:chOff x="4682882" y="2962223"/>
            <a:chExt cx="3094117" cy="166199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D2DDF3-260D-4FF0-B9DE-24507B61A1CD}"/>
                </a:ext>
              </a:extLst>
            </p:cNvPr>
            <p:cNvSpPr txBox="1"/>
            <p:nvPr/>
          </p:nvSpPr>
          <p:spPr>
            <a:xfrm>
              <a:off x="4682882" y="2962223"/>
              <a:ext cx="30941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다</a:t>
              </a:r>
              <a:r>
                <a:rPr lang="en-US" altLang="ko-KR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. </a:t>
              </a:r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개선안 제안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DAF7FA-039C-4D64-915E-C02E046CCFCA}"/>
                </a:ext>
              </a:extLst>
            </p:cNvPr>
            <p:cNvSpPr txBox="1"/>
            <p:nvPr/>
          </p:nvSpPr>
          <p:spPr>
            <a:xfrm>
              <a:off x="4852075" y="3700887"/>
              <a:ext cx="25106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개선안 및 한계점</a:t>
              </a:r>
              <a:endPara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9826B4-9D19-4879-A9D5-481D286F9A63}"/>
                </a:ext>
              </a:extLst>
            </p:cNvPr>
            <p:cNvSpPr txBox="1"/>
            <p:nvPr/>
          </p:nvSpPr>
          <p:spPr>
            <a:xfrm>
              <a:off x="4861407" y="4162552"/>
              <a:ext cx="21531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참고 문헌</a:t>
              </a:r>
            </a:p>
          </p:txBody>
        </p:sp>
      </p:grpSp>
      <p:pic>
        <p:nvPicPr>
          <p:cNvPr id="12" name="그래픽 11" descr="실행 윤곽선">
            <a:extLst>
              <a:ext uri="{FF2B5EF4-FFF2-40B4-BE49-F238E27FC236}">
                <a16:creationId xmlns:a16="http://schemas.microsoft.com/office/drawing/2014/main" id="{450E1B90-6DD3-4A67-88E3-C6BFC3916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3617" y="4133862"/>
            <a:ext cx="3114544" cy="3114544"/>
          </a:xfrm>
          <a:prstGeom prst="rect">
            <a:avLst/>
          </a:prstGeom>
        </p:spPr>
      </p:pic>
      <p:pic>
        <p:nvPicPr>
          <p:cNvPr id="14" name="그래픽 13" descr="실행 단색으로 채워진">
            <a:extLst>
              <a:ext uri="{FF2B5EF4-FFF2-40B4-BE49-F238E27FC236}">
                <a16:creationId xmlns:a16="http://schemas.microsoft.com/office/drawing/2014/main" id="{289685AC-74C1-4FCE-9333-28BD7DD1C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3883" y="4133862"/>
            <a:ext cx="3114544" cy="3114544"/>
          </a:xfrm>
          <a:prstGeom prst="round1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97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463FB2-820C-4A03-886F-7759B314EDF1}"/>
              </a:ext>
            </a:extLst>
          </p:cNvPr>
          <p:cNvCxnSpPr>
            <a:cxnSpLocks/>
          </p:cNvCxnSpPr>
          <p:nvPr/>
        </p:nvCxnSpPr>
        <p:spPr>
          <a:xfrm>
            <a:off x="65317" y="886408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부제목 2">
            <a:extLst>
              <a:ext uri="{FF2B5EF4-FFF2-40B4-BE49-F238E27FC236}">
                <a16:creationId xmlns:a16="http://schemas.microsoft.com/office/drawing/2014/main" id="{D3404BBB-A882-43CB-BDE9-94309BF99B80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다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개선안 제안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B70C6A-C6B4-4CDA-ACBE-814DC70A5000}"/>
              </a:ext>
            </a:extLst>
          </p:cNvPr>
          <p:cNvSpPr txBox="1"/>
          <p:nvPr/>
        </p:nvSpPr>
        <p:spPr>
          <a:xfrm>
            <a:off x="431882" y="1458049"/>
            <a:ext cx="20220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폐업 수 줄이기</a:t>
            </a:r>
            <a:endParaRPr lang="en-US" altLang="ko-KR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43" name="부제목 2">
            <a:extLst>
              <a:ext uri="{FF2B5EF4-FFF2-40B4-BE49-F238E27FC236}">
                <a16:creationId xmlns:a16="http://schemas.microsoft.com/office/drawing/2014/main" id="{DA55C265-F4E2-4C08-A937-C0A9D836633E}"/>
              </a:ext>
            </a:extLst>
          </p:cNvPr>
          <p:cNvSpPr txBox="1">
            <a:spLocks/>
          </p:cNvSpPr>
          <p:nvPr/>
        </p:nvSpPr>
        <p:spPr>
          <a:xfrm>
            <a:off x="182027" y="972174"/>
            <a:ext cx="2738455" cy="4001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개선안 및 한계점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515D3CF-BAFB-4E88-90B7-6A5D01A14244}"/>
              </a:ext>
            </a:extLst>
          </p:cNvPr>
          <p:cNvGrpSpPr/>
          <p:nvPr/>
        </p:nvGrpSpPr>
        <p:grpSpPr>
          <a:xfrm>
            <a:off x="2101156" y="2575701"/>
            <a:ext cx="8387232" cy="3339484"/>
            <a:chOff x="1399592" y="1943924"/>
            <a:chExt cx="8387232" cy="33394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315274-BABA-47B7-ACBA-7F4CB064518C}"/>
                </a:ext>
              </a:extLst>
            </p:cNvPr>
            <p:cNvSpPr txBox="1"/>
            <p:nvPr/>
          </p:nvSpPr>
          <p:spPr>
            <a:xfrm>
              <a:off x="1399592" y="1943924"/>
              <a:ext cx="8387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1.</a:t>
              </a:r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 실내 체육 시설의 위생 전문 업체 필수 및 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1</a:t>
              </a:r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일 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3</a:t>
              </a:r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회 이상 검진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(CCTV </a:t>
              </a:r>
              <a:r>
                <a:rPr lang="ko-KR" altLang="en-US" dirty="0" err="1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녹화본</a:t>
              </a:r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 저장 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7</a:t>
              </a:r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일 필수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EA5004-D457-45D6-9F8C-64E4D3FE6983}"/>
                </a:ext>
              </a:extLst>
            </p:cNvPr>
            <p:cNvSpPr txBox="1"/>
            <p:nvPr/>
          </p:nvSpPr>
          <p:spPr>
            <a:xfrm>
              <a:off x="1399592" y="3429000"/>
              <a:ext cx="4209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2. </a:t>
              </a:r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매장 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1</a:t>
              </a:r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시간당 인원 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3m </a:t>
              </a:r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제한 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3</a:t>
              </a:r>
              <a:r>
                <a:rPr lang="ko-KR" altLang="en-US" dirty="0" err="1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명이하</a:t>
              </a:r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 운영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A855FC1-205C-4073-9782-5BD10D96E9A3}"/>
                </a:ext>
              </a:extLst>
            </p:cNvPr>
            <p:cNvSpPr txBox="1"/>
            <p:nvPr/>
          </p:nvSpPr>
          <p:spPr>
            <a:xfrm>
              <a:off x="1399592" y="4914076"/>
              <a:ext cx="7183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3. </a:t>
              </a:r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프리랜서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, </a:t>
              </a:r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임직원 구조 불문하고 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1</a:t>
              </a:r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시간당 트레이너 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1</a:t>
              </a:r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명만 고용 필수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(</a:t>
              </a:r>
              <a:r>
                <a:rPr lang="ko-KR" altLang="en-US" dirty="0" err="1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신고제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)</a:t>
              </a:r>
              <a:endPara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1F3A6DCD-DEEC-4057-A8DB-C377A679DE3B}"/>
              </a:ext>
            </a:extLst>
          </p:cNvPr>
          <p:cNvSpPr txBox="1"/>
          <p:nvPr/>
        </p:nvSpPr>
        <p:spPr>
          <a:xfrm>
            <a:off x="870080" y="1905160"/>
            <a:ext cx="6162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①</a:t>
            </a:r>
            <a:r>
              <a:rPr lang="en-US" altLang="ko-KR" sz="1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1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코로나 </a:t>
            </a:r>
            <a:r>
              <a:rPr lang="en-US" altLang="ko-KR" sz="1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19 </a:t>
            </a:r>
            <a:r>
              <a:rPr lang="ko-KR" altLang="en-US" sz="1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관련 시설 운영 지침 공표 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910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C65C446-6B9A-48DE-84C7-0CD3C269CDBD}"/>
              </a:ext>
            </a:extLst>
          </p:cNvPr>
          <p:cNvSpPr txBox="1"/>
          <p:nvPr/>
        </p:nvSpPr>
        <p:spPr>
          <a:xfrm>
            <a:off x="867315" y="1905905"/>
            <a:ext cx="7147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② 체육 분야 관련 표준계약서 작성시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소비자 권익 보호 영상 필수 시청 제안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463FB2-820C-4A03-886F-7759B314EDF1}"/>
              </a:ext>
            </a:extLst>
          </p:cNvPr>
          <p:cNvCxnSpPr>
            <a:cxnSpLocks/>
          </p:cNvCxnSpPr>
          <p:nvPr/>
        </p:nvCxnSpPr>
        <p:spPr>
          <a:xfrm>
            <a:off x="65317" y="886408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부제목 2">
            <a:extLst>
              <a:ext uri="{FF2B5EF4-FFF2-40B4-BE49-F238E27FC236}">
                <a16:creationId xmlns:a16="http://schemas.microsoft.com/office/drawing/2014/main" id="{D3404BBB-A882-43CB-BDE9-94309BF99B80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다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개선안 제안</a:t>
            </a:r>
          </a:p>
        </p:txBody>
      </p:sp>
      <p:sp>
        <p:nvSpPr>
          <p:cNvPr id="43" name="부제목 2">
            <a:extLst>
              <a:ext uri="{FF2B5EF4-FFF2-40B4-BE49-F238E27FC236}">
                <a16:creationId xmlns:a16="http://schemas.microsoft.com/office/drawing/2014/main" id="{DA55C265-F4E2-4C08-A937-C0A9D836633E}"/>
              </a:ext>
            </a:extLst>
          </p:cNvPr>
          <p:cNvSpPr txBox="1">
            <a:spLocks/>
          </p:cNvSpPr>
          <p:nvPr/>
        </p:nvSpPr>
        <p:spPr>
          <a:xfrm>
            <a:off x="182027" y="972174"/>
            <a:ext cx="2738455" cy="4001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개선안 및 한계점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3AE71AD-CB85-46F1-9952-1BE97B129C38}"/>
              </a:ext>
            </a:extLst>
          </p:cNvPr>
          <p:cNvGrpSpPr/>
          <p:nvPr/>
        </p:nvGrpSpPr>
        <p:grpSpPr>
          <a:xfrm>
            <a:off x="1005504" y="3167789"/>
            <a:ext cx="6257521" cy="707886"/>
            <a:chOff x="949570" y="3059668"/>
            <a:chExt cx="6257521" cy="70788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3A537F5-A01F-4977-B48D-0150E905F5E2}"/>
                </a:ext>
              </a:extLst>
            </p:cNvPr>
            <p:cNvSpPr txBox="1"/>
            <p:nvPr/>
          </p:nvSpPr>
          <p:spPr>
            <a:xfrm>
              <a:off x="1495271" y="3429000"/>
              <a:ext cx="57118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1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문화체육관광부</a:t>
              </a:r>
              <a:r>
                <a:rPr lang="en-US" altLang="ko-KR" sz="1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, </a:t>
              </a:r>
              <a:r>
                <a:rPr lang="ko-KR" altLang="en-US" sz="1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더불어민주당 박정</a:t>
              </a:r>
              <a:r>
                <a:rPr lang="en-US" altLang="ko-KR" sz="1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 </a:t>
              </a:r>
              <a:r>
                <a:rPr lang="ko-KR" altLang="en-US" sz="1600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의원과 전용기 의원 공동 주최</a:t>
              </a:r>
              <a:endParaRPr lang="en-US" altLang="ko-KR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04DDE8-D7AA-49D5-AF3A-FCAD15A25F94}"/>
                </a:ext>
              </a:extLst>
            </p:cNvPr>
            <p:cNvSpPr txBox="1"/>
            <p:nvPr/>
          </p:nvSpPr>
          <p:spPr>
            <a:xfrm>
              <a:off x="949570" y="3059668"/>
              <a:ext cx="5998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현재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: </a:t>
              </a:r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프로스포츠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, </a:t>
              </a:r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직장운동경기부 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2</a:t>
              </a:r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가지 부문에만 </a:t>
              </a:r>
              <a:r>
                <a:rPr lang="ko-KR" altLang="en-US" dirty="0" err="1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국한되어있다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.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91CE8AE-1A53-4FFD-A160-8ED622E2D1BF}"/>
              </a:ext>
            </a:extLst>
          </p:cNvPr>
          <p:cNvSpPr txBox="1"/>
          <p:nvPr/>
        </p:nvSpPr>
        <p:spPr>
          <a:xfrm>
            <a:off x="1005504" y="2524251"/>
            <a:ext cx="101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highlight>
                  <a:srgbClr val="00FF00"/>
                </a:highlight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문화체육관광부과 국민체육진흥공단은 모든 스포츠 종목에 시간</a:t>
            </a:r>
            <a:r>
              <a:rPr lang="en-US" altLang="ko-KR" dirty="0">
                <a:solidFill>
                  <a:srgbClr val="FF0000"/>
                </a:solidFill>
                <a:highlight>
                  <a:srgbClr val="00FF00"/>
                </a:highlight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highlight>
                  <a:srgbClr val="00FF00"/>
                </a:highlight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횟수제에 통일된 </a:t>
            </a:r>
            <a:r>
              <a:rPr lang="en-US" altLang="ko-KR" dirty="0">
                <a:solidFill>
                  <a:srgbClr val="FF0000"/>
                </a:solidFill>
                <a:highlight>
                  <a:srgbClr val="00FF00"/>
                </a:highlight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2</a:t>
            </a:r>
            <a:r>
              <a:rPr lang="ko-KR" altLang="en-US" dirty="0">
                <a:solidFill>
                  <a:srgbClr val="FF0000"/>
                </a:solidFill>
                <a:highlight>
                  <a:srgbClr val="00FF00"/>
                </a:highlight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가지 표준계약서를 배포한다</a:t>
            </a:r>
            <a:r>
              <a:rPr lang="en-US" altLang="ko-KR" dirty="0">
                <a:solidFill>
                  <a:srgbClr val="FF0000"/>
                </a:solidFill>
                <a:highlight>
                  <a:srgbClr val="00FF00"/>
                </a:highlight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4F6C2A-3649-4AC2-896F-84FAE4593CA4}"/>
              </a:ext>
            </a:extLst>
          </p:cNvPr>
          <p:cNvSpPr txBox="1"/>
          <p:nvPr/>
        </p:nvSpPr>
        <p:spPr>
          <a:xfrm>
            <a:off x="431882" y="1458049"/>
            <a:ext cx="20220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폐업 수 줄이기</a:t>
            </a:r>
            <a:endParaRPr lang="en-US" altLang="ko-KR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177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463FB2-820C-4A03-886F-7759B314EDF1}"/>
              </a:ext>
            </a:extLst>
          </p:cNvPr>
          <p:cNvCxnSpPr>
            <a:cxnSpLocks/>
          </p:cNvCxnSpPr>
          <p:nvPr/>
        </p:nvCxnSpPr>
        <p:spPr>
          <a:xfrm>
            <a:off x="65317" y="886408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부제목 2">
            <a:extLst>
              <a:ext uri="{FF2B5EF4-FFF2-40B4-BE49-F238E27FC236}">
                <a16:creationId xmlns:a16="http://schemas.microsoft.com/office/drawing/2014/main" id="{D3404BBB-A882-43CB-BDE9-94309BF99B80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다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개선안 제안</a:t>
            </a:r>
          </a:p>
        </p:txBody>
      </p:sp>
      <p:sp>
        <p:nvSpPr>
          <p:cNvPr id="43" name="부제목 2">
            <a:extLst>
              <a:ext uri="{FF2B5EF4-FFF2-40B4-BE49-F238E27FC236}">
                <a16:creationId xmlns:a16="http://schemas.microsoft.com/office/drawing/2014/main" id="{DA55C265-F4E2-4C08-A937-C0A9D836633E}"/>
              </a:ext>
            </a:extLst>
          </p:cNvPr>
          <p:cNvSpPr txBox="1">
            <a:spLocks/>
          </p:cNvSpPr>
          <p:nvPr/>
        </p:nvSpPr>
        <p:spPr>
          <a:xfrm>
            <a:off x="182027" y="972174"/>
            <a:ext cx="2738455" cy="4001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개선안 및 한계점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E8F2B9-5032-49BF-AA84-BBC751D806CC}"/>
              </a:ext>
            </a:extLst>
          </p:cNvPr>
          <p:cNvSpPr txBox="1"/>
          <p:nvPr/>
        </p:nvSpPr>
        <p:spPr>
          <a:xfrm>
            <a:off x="870079" y="1908592"/>
            <a:ext cx="6920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③</a:t>
            </a:r>
            <a:r>
              <a:rPr lang="en-US" altLang="ko-KR" sz="1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1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실내 체육 시설 민간 자유업 </a:t>
            </a:r>
            <a:r>
              <a:rPr lang="en-US" altLang="ko-KR" sz="1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-&gt; </a:t>
            </a:r>
            <a:r>
              <a:rPr lang="ko-KR" altLang="en-US" sz="1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등록</a:t>
            </a:r>
            <a:r>
              <a:rPr lang="en-US" altLang="ko-KR" sz="1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/</a:t>
            </a:r>
            <a:r>
              <a:rPr lang="ko-KR" altLang="en-US" sz="1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신고 체육 시설 등록 법제화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C9F70-4907-4C40-B18E-7DAE16AFD792}"/>
              </a:ext>
            </a:extLst>
          </p:cNvPr>
          <p:cNvSpPr txBox="1"/>
          <p:nvPr/>
        </p:nvSpPr>
        <p:spPr>
          <a:xfrm>
            <a:off x="431882" y="1458049"/>
            <a:ext cx="20220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폐업 수 줄이기</a:t>
            </a:r>
            <a:endParaRPr lang="en-US" altLang="ko-KR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F0659-9F33-4F45-B753-0D4C16D26225}"/>
              </a:ext>
            </a:extLst>
          </p:cNvPr>
          <p:cNvSpPr txBox="1"/>
          <p:nvPr/>
        </p:nvSpPr>
        <p:spPr>
          <a:xfrm>
            <a:off x="1782147" y="2491273"/>
            <a:ext cx="4025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스포츠 종목이 다각화됨에 따라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이에 따라</a:t>
            </a:r>
            <a:r>
              <a:rPr lang="en-US" altLang="ko-KR" dirty="0"/>
              <a:t>, </a:t>
            </a:r>
            <a:r>
              <a:rPr lang="ko-KR" altLang="en-US" dirty="0"/>
              <a:t>법제화 되지않는 종목들이</a:t>
            </a:r>
          </a:p>
        </p:txBody>
      </p:sp>
    </p:spTree>
    <p:extLst>
      <p:ext uri="{BB962C8B-B14F-4D97-AF65-F5344CB8AC3E}">
        <p14:creationId xmlns:p14="http://schemas.microsoft.com/office/powerpoint/2010/main" val="2205981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463FB2-820C-4A03-886F-7759B314EDF1}"/>
              </a:ext>
            </a:extLst>
          </p:cNvPr>
          <p:cNvCxnSpPr>
            <a:cxnSpLocks/>
          </p:cNvCxnSpPr>
          <p:nvPr/>
        </p:nvCxnSpPr>
        <p:spPr>
          <a:xfrm>
            <a:off x="65317" y="886408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부제목 2">
            <a:extLst>
              <a:ext uri="{FF2B5EF4-FFF2-40B4-BE49-F238E27FC236}">
                <a16:creationId xmlns:a16="http://schemas.microsoft.com/office/drawing/2014/main" id="{D3404BBB-A882-43CB-BDE9-94309BF99B80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다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개선안 제안</a:t>
            </a:r>
          </a:p>
        </p:txBody>
      </p:sp>
      <p:sp>
        <p:nvSpPr>
          <p:cNvPr id="43" name="부제목 2">
            <a:extLst>
              <a:ext uri="{FF2B5EF4-FFF2-40B4-BE49-F238E27FC236}">
                <a16:creationId xmlns:a16="http://schemas.microsoft.com/office/drawing/2014/main" id="{DA55C265-F4E2-4C08-A937-C0A9D836633E}"/>
              </a:ext>
            </a:extLst>
          </p:cNvPr>
          <p:cNvSpPr txBox="1">
            <a:spLocks/>
          </p:cNvSpPr>
          <p:nvPr/>
        </p:nvSpPr>
        <p:spPr>
          <a:xfrm>
            <a:off x="182027" y="972174"/>
            <a:ext cx="2738455" cy="4001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개선안 및 한계점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C9353-836E-45E1-82EF-AF1B1FC17C2B}"/>
              </a:ext>
            </a:extLst>
          </p:cNvPr>
          <p:cNvSpPr txBox="1"/>
          <p:nvPr/>
        </p:nvSpPr>
        <p:spPr>
          <a:xfrm>
            <a:off x="862476" y="1908592"/>
            <a:ext cx="3252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④</a:t>
            </a:r>
            <a:r>
              <a:rPr lang="en-US" altLang="ko-KR" sz="1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1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스포츠 체육 시설 수익 다각화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8B6849-7FAA-4B03-A60C-7324E70193B4}"/>
              </a:ext>
            </a:extLst>
          </p:cNvPr>
          <p:cNvSpPr txBox="1"/>
          <p:nvPr/>
        </p:nvSpPr>
        <p:spPr>
          <a:xfrm>
            <a:off x="431882" y="1458049"/>
            <a:ext cx="20220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폐업 수 줄이기</a:t>
            </a:r>
            <a:endParaRPr lang="en-US" altLang="ko-KR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FDC258-548E-412E-92D5-2449E67D13DE}"/>
              </a:ext>
            </a:extLst>
          </p:cNvPr>
          <p:cNvSpPr txBox="1"/>
          <p:nvPr/>
        </p:nvSpPr>
        <p:spPr>
          <a:xfrm>
            <a:off x="1461577" y="2439944"/>
            <a:ext cx="18078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1) MIX Shop 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제안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E89917-4B27-4C7F-B0CA-34FC7ABF0E33}"/>
              </a:ext>
            </a:extLst>
          </p:cNvPr>
          <p:cNvSpPr txBox="1"/>
          <p:nvPr/>
        </p:nvSpPr>
        <p:spPr>
          <a:xfrm>
            <a:off x="1875453" y="2877664"/>
            <a:ext cx="25891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eriod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헬스장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+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커피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샐러드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342900" indent="-342900">
              <a:buAutoNum type="alphaLcPeriod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342900" indent="-342900">
              <a:buAutoNum type="alphaLcPeriod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헬스장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+ VR / AR</a:t>
            </a:r>
          </a:p>
          <a:p>
            <a:pPr marL="342900" indent="-342900">
              <a:buAutoNum type="alphaLcPeriod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342900" indent="-342900">
              <a:buAutoNum type="alphaLcPeriod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헬스장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+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피부과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E07ADC-B770-4EE6-9EB6-609FDACA972B}"/>
              </a:ext>
            </a:extLst>
          </p:cNvPr>
          <p:cNvSpPr txBox="1"/>
          <p:nvPr/>
        </p:nvSpPr>
        <p:spPr>
          <a:xfrm>
            <a:off x="4890224" y="2877664"/>
            <a:ext cx="40078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LcPeriod" startAt="4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요가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필라테스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+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개방형 재활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교정관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342900" indent="-342900">
              <a:buFont typeface="+mj-lt"/>
              <a:buAutoNum type="alphaLcPeriod" startAt="4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342900" indent="-342900">
              <a:buFont typeface="+mj-lt"/>
              <a:buAutoNum type="alphaLcPeriod" startAt="4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요가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필라테스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+ VR / AR</a:t>
            </a:r>
          </a:p>
          <a:p>
            <a:pPr marL="342900" indent="-342900">
              <a:buFont typeface="+mj-lt"/>
              <a:buAutoNum type="alphaLcPeriod" startAt="4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342900" indent="-342900">
              <a:buFont typeface="+mj-lt"/>
              <a:buAutoNum type="alphaLcPeriod" startAt="4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요가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필라테스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+ </a:t>
            </a:r>
            <a:r>
              <a:rPr lang="ko-KR" altLang="en-US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네일샵</a:t>
            </a:r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6" name="그래픽 5" descr="보디빌더  윤곽선">
            <a:extLst>
              <a:ext uri="{FF2B5EF4-FFF2-40B4-BE49-F238E27FC236}">
                <a16:creationId xmlns:a16="http://schemas.microsoft.com/office/drawing/2014/main" id="{402EC187-8681-4F96-82E9-A37AA5E86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3653" y="2269551"/>
            <a:ext cx="2199653" cy="2199653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1D74C850-9EAE-4B19-95C7-A0AEFBFEF118}"/>
              </a:ext>
            </a:extLst>
          </p:cNvPr>
          <p:cNvGrpSpPr/>
          <p:nvPr/>
        </p:nvGrpSpPr>
        <p:grpSpPr>
          <a:xfrm>
            <a:off x="1461577" y="4450542"/>
            <a:ext cx="10022591" cy="2140040"/>
            <a:chOff x="1461577" y="4450542"/>
            <a:chExt cx="10022591" cy="21400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CB1933-CB18-4CE6-A4BE-1F94EA243CFC}"/>
                </a:ext>
              </a:extLst>
            </p:cNvPr>
            <p:cNvSpPr txBox="1"/>
            <p:nvPr/>
          </p:nvSpPr>
          <p:spPr>
            <a:xfrm>
              <a:off x="1461577" y="4450542"/>
              <a:ext cx="246367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2) </a:t>
              </a:r>
              <a:r>
                <a:rPr lang="ko-KR" altLang="en-US" sz="1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온라인 교육 영상 컨텐츠</a:t>
              </a:r>
              <a:endParaRPr lang="ko-KR" altLang="en-US" sz="1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C55C45-5524-4D19-93BB-A89A3D5AF29D}"/>
                </a:ext>
              </a:extLst>
            </p:cNvPr>
            <p:cNvSpPr txBox="1"/>
            <p:nvPr/>
          </p:nvSpPr>
          <p:spPr>
            <a:xfrm>
              <a:off x="1875453" y="4918485"/>
              <a:ext cx="2050561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lphaLcPeriod"/>
              </a:pPr>
              <a:r>
                <a:rPr lang="ko-KR" altLang="en-US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체육 대학 학생</a:t>
              </a:r>
              <a:endPara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  <a:p>
              <a:pPr marL="342900" indent="-342900">
                <a:buAutoNum type="alphaLcPeriod"/>
              </a:pPr>
              <a:endPara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  <a:p>
              <a:pPr marL="342900" indent="-342900">
                <a:buAutoNum type="alphaLcPeriod"/>
              </a:pPr>
              <a:r>
                <a:rPr lang="ko-KR" altLang="en-US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초</a:t>
              </a:r>
              <a:r>
                <a:rPr lang="en-US" altLang="ko-KR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/</a:t>
              </a:r>
              <a:r>
                <a:rPr lang="ko-KR" altLang="en-US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중</a:t>
              </a:r>
              <a:r>
                <a:rPr lang="en-US" altLang="ko-KR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/</a:t>
              </a:r>
              <a:r>
                <a:rPr lang="ko-KR" altLang="en-US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고등학생 </a:t>
              </a:r>
              <a:endPara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  <a:p>
              <a:pPr marL="342900" indent="-342900">
                <a:buAutoNum type="alphaLcPeriod"/>
              </a:pPr>
              <a:endPara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  <a:p>
              <a:pPr marL="342900" indent="-342900">
                <a:buAutoNum type="alphaLcPeriod"/>
              </a:pPr>
              <a:r>
                <a:rPr lang="ko-KR" altLang="en-US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시각 장애인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E37A86-1094-471A-9195-37E8A8E98E56}"/>
                </a:ext>
              </a:extLst>
            </p:cNvPr>
            <p:cNvSpPr txBox="1"/>
            <p:nvPr/>
          </p:nvSpPr>
          <p:spPr>
            <a:xfrm>
              <a:off x="4890224" y="4918485"/>
              <a:ext cx="269496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lphaLcPeriod" startAt="4"/>
              </a:pPr>
              <a:r>
                <a:rPr lang="ko-KR" altLang="en-US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 선수</a:t>
              </a:r>
              <a:r>
                <a:rPr lang="en-US" altLang="ko-KR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/</a:t>
              </a:r>
              <a:r>
                <a:rPr lang="ko-KR" altLang="en-US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직장인 운동 </a:t>
              </a:r>
              <a:endPara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  <a:p>
              <a:endPara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  <a:p>
              <a:pPr marL="342900" indent="-342900">
                <a:buFont typeface="+mj-lt"/>
                <a:buAutoNum type="alphaLcPeriod" startAt="5"/>
              </a:pPr>
              <a:r>
                <a:rPr lang="ko-KR" altLang="en-US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노인</a:t>
              </a:r>
              <a:endPara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  <a:p>
              <a:pPr marL="342900" indent="-342900">
                <a:buFont typeface="+mj-lt"/>
                <a:buAutoNum type="alphaLcPeriod" startAt="5"/>
              </a:pPr>
              <a:endPara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  <a:p>
              <a:pPr marL="342900" indent="-342900">
                <a:buFont typeface="+mj-lt"/>
                <a:buAutoNum type="alphaLcPeriod" startAt="5"/>
              </a:pPr>
              <a:r>
                <a:rPr lang="ko-KR" altLang="en-US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여성</a:t>
              </a:r>
            </a:p>
          </p:txBody>
        </p:sp>
        <p:pic>
          <p:nvPicPr>
            <p:cNvPr id="13" name="그래픽 12" descr="사용자 윤곽선">
              <a:extLst>
                <a:ext uri="{FF2B5EF4-FFF2-40B4-BE49-F238E27FC236}">
                  <a16:creationId xmlns:a16="http://schemas.microsoft.com/office/drawing/2014/main" id="{65E6D805-B71A-466D-B0CE-24334E1B1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62790" y="4469204"/>
              <a:ext cx="2121378" cy="21213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9990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 descr="대지, 천장, 스테이션, 플랫폼이(가) 표시된 사진&#10;&#10;자동 생성된 설명">
            <a:extLst>
              <a:ext uri="{FF2B5EF4-FFF2-40B4-BE49-F238E27FC236}">
                <a16:creationId xmlns:a16="http://schemas.microsoft.com/office/drawing/2014/main" id="{C44E0E0D-3C44-447E-9537-735AB52EC0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"/>
          <a:stretch/>
        </p:blipFill>
        <p:spPr>
          <a:xfrm>
            <a:off x="26434" y="65314"/>
            <a:ext cx="12128242" cy="672737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50C9B74-2CD4-4984-823D-3FC31EFF9972}"/>
              </a:ext>
            </a:extLst>
          </p:cNvPr>
          <p:cNvGrpSpPr/>
          <p:nvPr/>
        </p:nvGrpSpPr>
        <p:grpSpPr>
          <a:xfrm>
            <a:off x="2476736" y="64240"/>
            <a:ext cx="4313854" cy="6728444"/>
            <a:chOff x="2476736" y="64240"/>
            <a:chExt cx="4313854" cy="672844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F8E47CA-A210-4FE8-8068-E5141476D1E3}"/>
                </a:ext>
              </a:extLst>
            </p:cNvPr>
            <p:cNvSpPr/>
            <p:nvPr/>
          </p:nvSpPr>
          <p:spPr>
            <a:xfrm>
              <a:off x="2476736" y="64240"/>
              <a:ext cx="4313854" cy="6728444"/>
            </a:xfrm>
            <a:prstGeom prst="rect">
              <a:avLst/>
            </a:prstGeom>
            <a:solidFill>
              <a:srgbClr val="05BEFF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7DB9CA-F399-4F35-A637-59CD98D5F573}"/>
                </a:ext>
              </a:extLst>
            </p:cNvPr>
            <p:cNvSpPr txBox="1"/>
            <p:nvPr/>
          </p:nvSpPr>
          <p:spPr>
            <a:xfrm>
              <a:off x="2625667" y="178622"/>
              <a:ext cx="14446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목차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79312DA-EB90-4C76-BEA8-3D230BCC1F0E}"/>
                </a:ext>
              </a:extLst>
            </p:cNvPr>
            <p:cNvSpPr txBox="1"/>
            <p:nvPr/>
          </p:nvSpPr>
          <p:spPr>
            <a:xfrm>
              <a:off x="2625667" y="4809548"/>
              <a:ext cx="30941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다</a:t>
              </a:r>
              <a:r>
                <a:rPr lang="en-US" altLang="ko-KR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. </a:t>
              </a:r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개선안 제안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053595-9E7D-4037-940E-5173A7873766}"/>
                </a:ext>
              </a:extLst>
            </p:cNvPr>
            <p:cNvSpPr txBox="1"/>
            <p:nvPr/>
          </p:nvSpPr>
          <p:spPr>
            <a:xfrm>
              <a:off x="3152859" y="5519356"/>
              <a:ext cx="28680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 활용 방안 및 한계점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DCC576-AF49-41DA-8CC7-E0DDE13E3C92}"/>
                </a:ext>
              </a:extLst>
            </p:cNvPr>
            <p:cNvSpPr txBox="1"/>
            <p:nvPr/>
          </p:nvSpPr>
          <p:spPr>
            <a:xfrm>
              <a:off x="3162190" y="6044495"/>
              <a:ext cx="1592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참고 문헌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06E061-E031-4FB3-9B3B-D1117964E98E}"/>
                </a:ext>
              </a:extLst>
            </p:cNvPr>
            <p:cNvSpPr txBox="1"/>
            <p:nvPr/>
          </p:nvSpPr>
          <p:spPr>
            <a:xfrm>
              <a:off x="2622016" y="1289364"/>
              <a:ext cx="41649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가</a:t>
              </a:r>
              <a:r>
                <a:rPr lang="en-US" altLang="ko-KR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. </a:t>
              </a:r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분석 배경 및 방향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D8C9F7-84CC-4EA0-B7B7-E76F2A5D82EB}"/>
                </a:ext>
              </a:extLst>
            </p:cNvPr>
            <p:cNvSpPr txBox="1"/>
            <p:nvPr/>
          </p:nvSpPr>
          <p:spPr>
            <a:xfrm>
              <a:off x="3149208" y="1999172"/>
              <a:ext cx="1592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분석 배경</a:t>
              </a:r>
              <a:endPara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33B0A7-F394-4F06-AAE1-8C931D14CBAB}"/>
                </a:ext>
              </a:extLst>
            </p:cNvPr>
            <p:cNvSpPr txBox="1"/>
            <p:nvPr/>
          </p:nvSpPr>
          <p:spPr>
            <a:xfrm>
              <a:off x="3158539" y="2524314"/>
              <a:ext cx="207454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분석 방향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D6AC6C-8973-457A-93E9-8657FA6288AF}"/>
                </a:ext>
              </a:extLst>
            </p:cNvPr>
            <p:cNvSpPr txBox="1"/>
            <p:nvPr/>
          </p:nvSpPr>
          <p:spPr>
            <a:xfrm>
              <a:off x="2622016" y="3049456"/>
              <a:ext cx="35141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나</a:t>
              </a:r>
              <a:r>
                <a:rPr lang="en-US" altLang="ko-KR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. </a:t>
              </a:r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프로젝트 결론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E3F677-8F12-422D-ADFA-BD25166A8E32}"/>
                </a:ext>
              </a:extLst>
            </p:cNvPr>
            <p:cNvSpPr txBox="1"/>
            <p:nvPr/>
          </p:nvSpPr>
          <p:spPr>
            <a:xfrm>
              <a:off x="3181659" y="3759264"/>
              <a:ext cx="21531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데이터 </a:t>
              </a:r>
              <a:r>
                <a:rPr lang="ko-KR" altLang="en-US" sz="2400" dirty="0" err="1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전처리</a:t>
              </a:r>
              <a:endPara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B615BEA-7DCD-4D3D-9CFF-19EBA4B956CD}"/>
                </a:ext>
              </a:extLst>
            </p:cNvPr>
            <p:cNvSpPr txBox="1"/>
            <p:nvPr/>
          </p:nvSpPr>
          <p:spPr>
            <a:xfrm>
              <a:off x="3181659" y="4284406"/>
              <a:ext cx="21531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데이터 시각화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471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래픽 28" descr="실행 단색으로 채워진">
            <a:extLst>
              <a:ext uri="{FF2B5EF4-FFF2-40B4-BE49-F238E27FC236}">
                <a16:creationId xmlns:a16="http://schemas.microsoft.com/office/drawing/2014/main" id="{B193596F-2AA0-42B1-B81D-A1FF68CC1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0517" y="4133862"/>
            <a:ext cx="3114544" cy="3114544"/>
          </a:xfrm>
          <a:prstGeom prst="round1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BAE9F9F-7E0C-47D1-A2F5-27E41FE61B96}"/>
              </a:ext>
            </a:extLst>
          </p:cNvPr>
          <p:cNvSpPr/>
          <p:nvPr/>
        </p:nvSpPr>
        <p:spPr>
          <a:xfrm>
            <a:off x="1058779" y="1243267"/>
            <a:ext cx="10138610" cy="4323344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7CFDC5-0C47-4834-B8BA-D05F5F1A9FF7}"/>
              </a:ext>
            </a:extLst>
          </p:cNvPr>
          <p:cNvSpPr/>
          <p:nvPr/>
        </p:nvSpPr>
        <p:spPr>
          <a:xfrm>
            <a:off x="1195137" y="1379625"/>
            <a:ext cx="9852308" cy="4058649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462D43D-142A-4AC0-80A0-A268FA201D7D}"/>
              </a:ext>
            </a:extLst>
          </p:cNvPr>
          <p:cNvGrpSpPr/>
          <p:nvPr/>
        </p:nvGrpSpPr>
        <p:grpSpPr>
          <a:xfrm>
            <a:off x="4013538" y="2601536"/>
            <a:ext cx="4164923" cy="1673590"/>
            <a:chOff x="4013538" y="2875979"/>
            <a:chExt cx="4164923" cy="16735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D2DDF3-260D-4FF0-B9DE-24507B61A1CD}"/>
                </a:ext>
              </a:extLst>
            </p:cNvPr>
            <p:cNvSpPr txBox="1"/>
            <p:nvPr/>
          </p:nvSpPr>
          <p:spPr>
            <a:xfrm>
              <a:off x="4013538" y="2875979"/>
              <a:ext cx="41649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가</a:t>
              </a:r>
              <a:r>
                <a:rPr lang="en-US" altLang="ko-KR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. </a:t>
              </a:r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분석 배경 및 방향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DAF7FA-039C-4D64-915E-C02E046CCFCA}"/>
                </a:ext>
              </a:extLst>
            </p:cNvPr>
            <p:cNvSpPr txBox="1"/>
            <p:nvPr/>
          </p:nvSpPr>
          <p:spPr>
            <a:xfrm>
              <a:off x="5290616" y="3626239"/>
              <a:ext cx="1592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분석 배경</a:t>
              </a:r>
              <a:endPara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9826B4-9D19-4879-A9D5-481D286F9A63}"/>
                </a:ext>
              </a:extLst>
            </p:cNvPr>
            <p:cNvSpPr txBox="1"/>
            <p:nvPr/>
          </p:nvSpPr>
          <p:spPr>
            <a:xfrm>
              <a:off x="5299948" y="4087904"/>
              <a:ext cx="159210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분석 방향</a:t>
              </a:r>
            </a:p>
          </p:txBody>
        </p:sp>
      </p:grpSp>
      <p:pic>
        <p:nvPicPr>
          <p:cNvPr id="12" name="그래픽 11" descr="실행 윤곽선">
            <a:extLst>
              <a:ext uri="{FF2B5EF4-FFF2-40B4-BE49-F238E27FC236}">
                <a16:creationId xmlns:a16="http://schemas.microsoft.com/office/drawing/2014/main" id="{450E1B90-6DD3-4A67-88E3-C6BFC3916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3617" y="4133862"/>
            <a:ext cx="3114544" cy="3114544"/>
          </a:xfrm>
          <a:prstGeom prst="rect">
            <a:avLst/>
          </a:prstGeom>
        </p:spPr>
      </p:pic>
      <p:pic>
        <p:nvPicPr>
          <p:cNvPr id="14" name="그래픽 13" descr="실행 단색으로 채워진">
            <a:extLst>
              <a:ext uri="{FF2B5EF4-FFF2-40B4-BE49-F238E27FC236}">
                <a16:creationId xmlns:a16="http://schemas.microsoft.com/office/drawing/2014/main" id="{289685AC-74C1-4FCE-9333-28BD7DD1C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3883" y="4133862"/>
            <a:ext cx="3114544" cy="3114544"/>
          </a:xfrm>
          <a:prstGeom prst="round1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7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부제목 2">
            <a:extLst>
              <a:ext uri="{FF2B5EF4-FFF2-40B4-BE49-F238E27FC236}">
                <a16:creationId xmlns:a16="http://schemas.microsoft.com/office/drawing/2014/main" id="{A447D033-62A4-40D9-A730-17F98CC2DBAE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분석 배경 및 방향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0731A73-DA65-454F-A262-67711F5A6A82}"/>
              </a:ext>
            </a:extLst>
          </p:cNvPr>
          <p:cNvCxnSpPr>
            <a:cxnSpLocks/>
          </p:cNvCxnSpPr>
          <p:nvPr/>
        </p:nvCxnSpPr>
        <p:spPr>
          <a:xfrm>
            <a:off x="65317" y="875296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E3780843-F8C9-48DD-854C-83030DEBC6A2}"/>
              </a:ext>
            </a:extLst>
          </p:cNvPr>
          <p:cNvGrpSpPr/>
          <p:nvPr/>
        </p:nvGrpSpPr>
        <p:grpSpPr>
          <a:xfrm>
            <a:off x="534311" y="1768931"/>
            <a:ext cx="8107680" cy="1356360"/>
            <a:chOff x="219351" y="1540206"/>
            <a:chExt cx="8107680" cy="1356360"/>
          </a:xfrm>
        </p:grpSpPr>
        <p:pic>
          <p:nvPicPr>
            <p:cNvPr id="18" name="그림 17" descr="텍스트이(가) 표시된 사진&#10;&#10;자동 생성된 설명">
              <a:extLst>
                <a:ext uri="{FF2B5EF4-FFF2-40B4-BE49-F238E27FC236}">
                  <a16:creationId xmlns:a16="http://schemas.microsoft.com/office/drawing/2014/main" id="{017DCC23-4C94-4CAF-9F8C-BD6927FBE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51" y="1540206"/>
              <a:ext cx="8107680" cy="135636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54D737-3D6C-4446-B2A2-17154D18684C}"/>
                </a:ext>
              </a:extLst>
            </p:cNvPr>
            <p:cNvSpPr txBox="1"/>
            <p:nvPr/>
          </p:nvSpPr>
          <p:spPr>
            <a:xfrm>
              <a:off x="3622160" y="2028957"/>
              <a:ext cx="1900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출처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: 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  <a:hlinkClick r:id="rId3"/>
                </a:rPr>
                <a:t>KBS NEWS</a:t>
              </a:r>
              <a:endPara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  <p:sp>
        <p:nvSpPr>
          <p:cNvPr id="17" name="부제목 2">
            <a:extLst>
              <a:ext uri="{FF2B5EF4-FFF2-40B4-BE49-F238E27FC236}">
                <a16:creationId xmlns:a16="http://schemas.microsoft.com/office/drawing/2014/main" id="{133BF2AC-A81C-4D5B-8039-891C3268B7AD}"/>
              </a:ext>
            </a:extLst>
          </p:cNvPr>
          <p:cNvSpPr txBox="1">
            <a:spLocks/>
          </p:cNvSpPr>
          <p:nvPr/>
        </p:nvSpPr>
        <p:spPr>
          <a:xfrm>
            <a:off x="534311" y="1142990"/>
            <a:ext cx="1985369" cy="4114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분석 배경 ①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345772E-B6D0-45DD-A8FB-4357B1980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3465513"/>
            <a:ext cx="2857500" cy="304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139E0CB5-4DF9-4D9E-848C-9506F5896A02}"/>
              </a:ext>
            </a:extLst>
          </p:cNvPr>
          <p:cNvGrpSpPr/>
          <p:nvPr/>
        </p:nvGrpSpPr>
        <p:grpSpPr>
          <a:xfrm>
            <a:off x="4338618" y="2555160"/>
            <a:ext cx="7161989" cy="1356360"/>
            <a:chOff x="1294053" y="3095610"/>
            <a:chExt cx="7161989" cy="1356360"/>
          </a:xfrm>
        </p:grpSpPr>
        <p:pic>
          <p:nvPicPr>
            <p:cNvPr id="14" name="그림 13" descr="텍스트이(가) 표시된 사진&#10;&#10;자동 생성된 설명">
              <a:extLst>
                <a:ext uri="{FF2B5EF4-FFF2-40B4-BE49-F238E27FC236}">
                  <a16:creationId xmlns:a16="http://schemas.microsoft.com/office/drawing/2014/main" id="{DEF822A8-C367-4394-9CEB-7995D753E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4053" y="3095610"/>
              <a:ext cx="7032978" cy="135636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FC3293-E36C-4CDD-B177-8B5825B4C35D}"/>
                </a:ext>
              </a:extLst>
            </p:cNvPr>
            <p:cNvSpPr txBox="1"/>
            <p:nvPr/>
          </p:nvSpPr>
          <p:spPr>
            <a:xfrm>
              <a:off x="6939280" y="3776769"/>
              <a:ext cx="1516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출처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: </a:t>
              </a:r>
              <a:r>
                <a:rPr lang="ko-KR" altLang="en-US" b="1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  <a:hlinkClick r:id="rId6"/>
                </a:rPr>
                <a:t>한국경제</a:t>
              </a:r>
              <a:endParaRPr lang="ko-KR" altLang="en-US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C18882E4-C7EF-48C5-A563-119F1CBEC1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240" y="3385576"/>
            <a:ext cx="3331923" cy="304818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2A878CB-445A-4921-B913-CCA0CF0B2A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859" y="3605651"/>
            <a:ext cx="3653445" cy="3088303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33C622-7CCC-45F5-AF1F-4F9ACF00A74E}"/>
              </a:ext>
            </a:extLst>
          </p:cNvPr>
          <p:cNvSpPr/>
          <p:nvPr/>
        </p:nvSpPr>
        <p:spPr>
          <a:xfrm>
            <a:off x="65317" y="875296"/>
            <a:ext cx="12055148" cy="5924166"/>
          </a:xfrm>
          <a:prstGeom prst="rect">
            <a:avLst/>
          </a:prstGeom>
          <a:solidFill>
            <a:schemeClr val="bg2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278F46D-99EB-4CF0-B68C-DF6DF231C5AD}"/>
              </a:ext>
            </a:extLst>
          </p:cNvPr>
          <p:cNvCxnSpPr>
            <a:cxnSpLocks/>
          </p:cNvCxnSpPr>
          <p:nvPr/>
        </p:nvCxnSpPr>
        <p:spPr>
          <a:xfrm>
            <a:off x="7190676" y="3251286"/>
            <a:ext cx="408070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4528DA-BA04-455B-85EE-7519F4B8124D}"/>
              </a:ext>
            </a:extLst>
          </p:cNvPr>
          <p:cNvCxnSpPr/>
          <p:nvPr/>
        </p:nvCxnSpPr>
        <p:spPr>
          <a:xfrm>
            <a:off x="1470613" y="2642872"/>
            <a:ext cx="246650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7C8C871-FD2E-4E9A-ADBB-5F2B4740A612}"/>
              </a:ext>
            </a:extLst>
          </p:cNvPr>
          <p:cNvSpPr txBox="1"/>
          <p:nvPr/>
        </p:nvSpPr>
        <p:spPr>
          <a:xfrm>
            <a:off x="1990368" y="4009586"/>
            <a:ext cx="9583073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폐업이 줄었다고</a:t>
            </a:r>
            <a:r>
              <a:rPr lang="en-US" altLang="ko-KR" sz="4800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?? </a:t>
            </a:r>
            <a:r>
              <a:rPr lang="ko-KR" altLang="en-US" sz="4800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스포츠 종사자 운다</a:t>
            </a:r>
            <a:r>
              <a:rPr lang="en-US" altLang="ko-KR" sz="4800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203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EDE7EEBC-0817-4857-A53C-2F9858ED8505}"/>
              </a:ext>
            </a:extLst>
          </p:cNvPr>
          <p:cNvGrpSpPr/>
          <p:nvPr/>
        </p:nvGrpSpPr>
        <p:grpSpPr>
          <a:xfrm>
            <a:off x="3888775" y="5209678"/>
            <a:ext cx="7894320" cy="1219200"/>
            <a:chOff x="753680" y="4495810"/>
            <a:chExt cx="7894320" cy="1219200"/>
          </a:xfrm>
        </p:grpSpPr>
        <p:pic>
          <p:nvPicPr>
            <p:cNvPr id="33" name="그림 32" descr="텍스트이(가) 표시된 사진&#10;&#10;자동 생성된 설명">
              <a:extLst>
                <a:ext uri="{FF2B5EF4-FFF2-40B4-BE49-F238E27FC236}">
                  <a16:creationId xmlns:a16="http://schemas.microsoft.com/office/drawing/2014/main" id="{5BAEC34D-2E3D-4A58-9BB1-05433488A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680" y="4495810"/>
              <a:ext cx="7894320" cy="12192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6F3AE35-6026-4D2F-AB28-EA1D8F5C1F47}"/>
                </a:ext>
              </a:extLst>
            </p:cNvPr>
            <p:cNvSpPr txBox="1"/>
            <p:nvPr/>
          </p:nvSpPr>
          <p:spPr>
            <a:xfrm>
              <a:off x="7342921" y="5251520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출처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: 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  <a:hlinkClick r:id="rId3"/>
                </a:rPr>
                <a:t>YTN</a:t>
              </a:r>
              <a:endPara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  <p:sp>
        <p:nvSpPr>
          <p:cNvPr id="13" name="부제목 2">
            <a:extLst>
              <a:ext uri="{FF2B5EF4-FFF2-40B4-BE49-F238E27FC236}">
                <a16:creationId xmlns:a16="http://schemas.microsoft.com/office/drawing/2014/main" id="{A447D033-62A4-40D9-A730-17F98CC2DBAE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분석 배경 및 방향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0731A73-DA65-454F-A262-67711F5A6A82}"/>
              </a:ext>
            </a:extLst>
          </p:cNvPr>
          <p:cNvCxnSpPr>
            <a:cxnSpLocks/>
          </p:cNvCxnSpPr>
          <p:nvPr/>
        </p:nvCxnSpPr>
        <p:spPr>
          <a:xfrm>
            <a:off x="65317" y="875296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부제목 2">
            <a:extLst>
              <a:ext uri="{FF2B5EF4-FFF2-40B4-BE49-F238E27FC236}">
                <a16:creationId xmlns:a16="http://schemas.microsoft.com/office/drawing/2014/main" id="{B77D5787-BAA7-4911-B262-7D3EC56853E8}"/>
              </a:ext>
            </a:extLst>
          </p:cNvPr>
          <p:cNvSpPr txBox="1">
            <a:spLocks/>
          </p:cNvSpPr>
          <p:nvPr/>
        </p:nvSpPr>
        <p:spPr>
          <a:xfrm>
            <a:off x="534311" y="1142990"/>
            <a:ext cx="2097129" cy="4114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분석 배경 ②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CD347FC-3D1A-467A-9328-3528BC37D77D}"/>
              </a:ext>
            </a:extLst>
          </p:cNvPr>
          <p:cNvGrpSpPr/>
          <p:nvPr/>
        </p:nvGrpSpPr>
        <p:grpSpPr>
          <a:xfrm>
            <a:off x="660379" y="2391194"/>
            <a:ext cx="9029700" cy="2415531"/>
            <a:chOff x="869591" y="1916332"/>
            <a:chExt cx="9029700" cy="2415531"/>
          </a:xfrm>
        </p:grpSpPr>
        <p:pic>
          <p:nvPicPr>
            <p:cNvPr id="4" name="그림 3" descr="텍스트이(가) 표시된 사진&#10;&#10;자동 생성된 설명">
              <a:extLst>
                <a:ext uri="{FF2B5EF4-FFF2-40B4-BE49-F238E27FC236}">
                  <a16:creationId xmlns:a16="http://schemas.microsoft.com/office/drawing/2014/main" id="{821B81E2-6017-4D18-B5BD-E705C48A54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126"/>
            <a:stretch/>
          </p:blipFill>
          <p:spPr>
            <a:xfrm>
              <a:off x="869591" y="1916332"/>
              <a:ext cx="9029700" cy="2415531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AA92028-CC3D-4EC6-882C-988D015EC58D}"/>
                </a:ext>
              </a:extLst>
            </p:cNvPr>
            <p:cNvSpPr txBox="1"/>
            <p:nvPr/>
          </p:nvSpPr>
          <p:spPr>
            <a:xfrm>
              <a:off x="8382529" y="3021527"/>
              <a:ext cx="1516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출처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: </a:t>
              </a:r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  <a:hlinkClick r:id="rId5"/>
                </a:rPr>
                <a:t>조선일보</a:t>
              </a:r>
              <a:endPara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01D69B3-2A65-4108-A691-4050194971E1}"/>
              </a:ext>
            </a:extLst>
          </p:cNvPr>
          <p:cNvGrpSpPr/>
          <p:nvPr/>
        </p:nvGrpSpPr>
        <p:grpSpPr>
          <a:xfrm>
            <a:off x="2069756" y="3788326"/>
            <a:ext cx="9380923" cy="1451913"/>
            <a:chOff x="2317180" y="3211560"/>
            <a:chExt cx="9380923" cy="1451913"/>
          </a:xfrm>
        </p:grpSpPr>
        <p:pic>
          <p:nvPicPr>
            <p:cNvPr id="7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C71071F0-3BDC-41CC-B4E7-9C81716A9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7180" y="3211560"/>
              <a:ext cx="9380923" cy="145191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E0C4F5-7E4C-439D-865A-CA5E2202B665}"/>
                </a:ext>
              </a:extLst>
            </p:cNvPr>
            <p:cNvSpPr txBox="1"/>
            <p:nvPr/>
          </p:nvSpPr>
          <p:spPr>
            <a:xfrm>
              <a:off x="9830118" y="3961659"/>
              <a:ext cx="1516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출처</a:t>
              </a:r>
              <a:r>
                <a:rPr lang="en-US" altLang="ko-KR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: </a:t>
              </a:r>
              <a:r>
                <a:rPr lang="ko-KR" altLang="en-US" dirty="0">
                  <a:latin typeface="나눔스퀘어OTF_ac Bold" panose="020B0600000101010101" pitchFamily="34" charset="-127"/>
                  <a:ea typeface="나눔스퀘어OTF_ac Bold" panose="020B0600000101010101" pitchFamily="34" charset="-127"/>
                  <a:hlinkClick r:id="rId5"/>
                </a:rPr>
                <a:t>조선일보</a:t>
              </a:r>
              <a:endPara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D73784F-C446-46E1-8D21-85B62AB5510C}"/>
              </a:ext>
            </a:extLst>
          </p:cNvPr>
          <p:cNvSpPr/>
          <p:nvPr/>
        </p:nvSpPr>
        <p:spPr>
          <a:xfrm>
            <a:off x="65317" y="885244"/>
            <a:ext cx="12055148" cy="5932114"/>
          </a:xfrm>
          <a:prstGeom prst="rect">
            <a:avLst/>
          </a:prstGeom>
          <a:solidFill>
            <a:schemeClr val="bg2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0B53A8-D2DA-42ED-BF6B-2A11970B1F92}"/>
              </a:ext>
            </a:extLst>
          </p:cNvPr>
          <p:cNvSpPr txBox="1"/>
          <p:nvPr/>
        </p:nvSpPr>
        <p:spPr>
          <a:xfrm>
            <a:off x="1349082" y="1677237"/>
            <a:ext cx="10629833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형평성 및 실효성을 보완된 정책 필요성 대두</a:t>
            </a:r>
            <a:endParaRPr lang="en-US" altLang="ko-KR" sz="4800" dirty="0">
              <a:solidFill>
                <a:srgbClr val="FF0000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64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래픽 28" descr="실행 단색으로 채워진">
            <a:extLst>
              <a:ext uri="{FF2B5EF4-FFF2-40B4-BE49-F238E27FC236}">
                <a16:creationId xmlns:a16="http://schemas.microsoft.com/office/drawing/2014/main" id="{B193596F-2AA0-42B1-B81D-A1FF68CC1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0517" y="4133862"/>
            <a:ext cx="3114544" cy="3114544"/>
          </a:xfrm>
          <a:prstGeom prst="round1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34424A6-7FDB-40F9-B5F6-4EC75F17EB18}"/>
              </a:ext>
            </a:extLst>
          </p:cNvPr>
          <p:cNvGrpSpPr/>
          <p:nvPr/>
        </p:nvGrpSpPr>
        <p:grpSpPr>
          <a:xfrm>
            <a:off x="1058779" y="1243267"/>
            <a:ext cx="10138610" cy="4323344"/>
            <a:chOff x="1058779" y="1243267"/>
            <a:chExt cx="10138610" cy="432334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BAE9F9F-7E0C-47D1-A2F5-27E41FE61B96}"/>
                </a:ext>
              </a:extLst>
            </p:cNvPr>
            <p:cNvSpPr/>
            <p:nvPr/>
          </p:nvSpPr>
          <p:spPr>
            <a:xfrm>
              <a:off x="1058779" y="1243267"/>
              <a:ext cx="10138610" cy="4323344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27CFDC5-0C47-4834-B8BA-D05F5F1A9FF7}"/>
                </a:ext>
              </a:extLst>
            </p:cNvPr>
            <p:cNvSpPr/>
            <p:nvPr/>
          </p:nvSpPr>
          <p:spPr>
            <a:xfrm>
              <a:off x="1195137" y="1379625"/>
              <a:ext cx="9852308" cy="4058649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FEBEBC7-FE23-465B-B304-621702DE7733}"/>
              </a:ext>
            </a:extLst>
          </p:cNvPr>
          <p:cNvGrpSpPr/>
          <p:nvPr/>
        </p:nvGrpSpPr>
        <p:grpSpPr>
          <a:xfrm>
            <a:off x="4554716" y="2590631"/>
            <a:ext cx="3094117" cy="1665833"/>
            <a:chOff x="4554716" y="2590631"/>
            <a:chExt cx="3094117" cy="166583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D2DDF3-260D-4FF0-B9DE-24507B61A1CD}"/>
                </a:ext>
              </a:extLst>
            </p:cNvPr>
            <p:cNvSpPr txBox="1"/>
            <p:nvPr/>
          </p:nvSpPr>
          <p:spPr>
            <a:xfrm>
              <a:off x="4554716" y="2590631"/>
              <a:ext cx="30941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나</a:t>
              </a:r>
              <a:r>
                <a:rPr lang="en-US" altLang="ko-KR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. </a:t>
              </a:r>
              <a:r>
                <a:rPr lang="ko-KR" altLang="en-US" sz="3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데이터 분석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DAF7FA-039C-4D64-915E-C02E046CCFCA}"/>
                </a:ext>
              </a:extLst>
            </p:cNvPr>
            <p:cNvSpPr txBox="1"/>
            <p:nvPr/>
          </p:nvSpPr>
          <p:spPr>
            <a:xfrm>
              <a:off x="5020027" y="3323803"/>
              <a:ext cx="21531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데이터 </a:t>
              </a:r>
              <a:r>
                <a:rPr lang="ko-KR" altLang="en-US" sz="2400" dirty="0" err="1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전처리</a:t>
              </a:r>
              <a:endPara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9826B4-9D19-4879-A9D5-481D286F9A63}"/>
                </a:ext>
              </a:extLst>
            </p:cNvPr>
            <p:cNvSpPr txBox="1"/>
            <p:nvPr/>
          </p:nvSpPr>
          <p:spPr>
            <a:xfrm>
              <a:off x="5029359" y="3794799"/>
              <a:ext cx="21531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 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데이터 시각화</a:t>
              </a:r>
            </a:p>
          </p:txBody>
        </p:sp>
      </p:grpSp>
      <p:pic>
        <p:nvPicPr>
          <p:cNvPr id="12" name="그래픽 11" descr="실행 윤곽선">
            <a:extLst>
              <a:ext uri="{FF2B5EF4-FFF2-40B4-BE49-F238E27FC236}">
                <a16:creationId xmlns:a16="http://schemas.microsoft.com/office/drawing/2014/main" id="{450E1B90-6DD3-4A67-88E3-C6BFC3916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3617" y="4133862"/>
            <a:ext cx="3114544" cy="3114544"/>
          </a:xfrm>
          <a:prstGeom prst="rect">
            <a:avLst/>
          </a:prstGeom>
        </p:spPr>
      </p:pic>
      <p:pic>
        <p:nvPicPr>
          <p:cNvPr id="14" name="그래픽 13" descr="실행 단색으로 채워진">
            <a:extLst>
              <a:ext uri="{FF2B5EF4-FFF2-40B4-BE49-F238E27FC236}">
                <a16:creationId xmlns:a16="http://schemas.microsoft.com/office/drawing/2014/main" id="{289685AC-74C1-4FCE-9333-28BD7DD1C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3883" y="4133862"/>
            <a:ext cx="3114544" cy="3114544"/>
          </a:xfrm>
          <a:prstGeom prst="round1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9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BC146BF-E82E-4874-97CC-BF76A4164D5C}"/>
              </a:ext>
            </a:extLst>
          </p:cNvPr>
          <p:cNvCxnSpPr>
            <a:cxnSpLocks/>
          </p:cNvCxnSpPr>
          <p:nvPr/>
        </p:nvCxnSpPr>
        <p:spPr>
          <a:xfrm>
            <a:off x="65317" y="886408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45C53D7C-BC9E-4733-BE82-ADDE0089B455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분석 배경 및 방향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5C147462-DC22-472A-AEB2-B8E80CFA3910}"/>
              </a:ext>
            </a:extLst>
          </p:cNvPr>
          <p:cNvSpPr txBox="1">
            <a:spLocks/>
          </p:cNvSpPr>
          <p:nvPr/>
        </p:nvSpPr>
        <p:spPr>
          <a:xfrm>
            <a:off x="534311" y="1142990"/>
            <a:ext cx="1985369" cy="4114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분석 방향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15F0C2-A1C2-47E9-A93A-9E29786452D1}"/>
              </a:ext>
            </a:extLst>
          </p:cNvPr>
          <p:cNvGrpSpPr/>
          <p:nvPr/>
        </p:nvGrpSpPr>
        <p:grpSpPr>
          <a:xfrm>
            <a:off x="1035443" y="1809252"/>
            <a:ext cx="10138610" cy="4323344"/>
            <a:chOff x="1035443" y="1809252"/>
            <a:chExt cx="10138610" cy="4323344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7AAAAA3-E9EE-4600-8341-E8913CF8BEAC}"/>
                </a:ext>
              </a:extLst>
            </p:cNvPr>
            <p:cNvGrpSpPr/>
            <p:nvPr/>
          </p:nvGrpSpPr>
          <p:grpSpPr>
            <a:xfrm>
              <a:off x="1035443" y="1809252"/>
              <a:ext cx="10138610" cy="4323344"/>
              <a:chOff x="1058779" y="1243267"/>
              <a:chExt cx="10138610" cy="4323344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344C9969-F733-47B3-9397-368D2BA22088}"/>
                  </a:ext>
                </a:extLst>
              </p:cNvPr>
              <p:cNvSpPr/>
              <p:nvPr/>
            </p:nvSpPr>
            <p:spPr>
              <a:xfrm>
                <a:off x="1058779" y="1243267"/>
                <a:ext cx="10138610" cy="4323344"/>
              </a:xfrm>
              <a:prstGeom prst="rect">
                <a:avLst/>
              </a:prstGeom>
              <a:noFill/>
              <a:ln w="762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792E73C-E9A8-42B0-9F6A-5D0FC77791FE}"/>
                  </a:ext>
                </a:extLst>
              </p:cNvPr>
              <p:cNvSpPr/>
              <p:nvPr/>
            </p:nvSpPr>
            <p:spPr>
              <a:xfrm>
                <a:off x="1195137" y="1379625"/>
                <a:ext cx="9852308" cy="4058649"/>
              </a:xfrm>
              <a:prstGeom prst="rect">
                <a:avLst/>
              </a:prstGeom>
              <a:noFill/>
              <a:ln w="762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1E13C16-7174-426F-BC6D-2E95B894BE4D}"/>
                </a:ext>
              </a:extLst>
            </p:cNvPr>
            <p:cNvGrpSpPr/>
            <p:nvPr/>
          </p:nvGrpSpPr>
          <p:grpSpPr>
            <a:xfrm>
              <a:off x="1783128" y="2490843"/>
              <a:ext cx="8728385" cy="2960163"/>
              <a:chOff x="2003098" y="2477323"/>
              <a:chExt cx="8728385" cy="2960163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95D03F-E46E-467E-BE60-BD76BB13D0A6}"/>
                  </a:ext>
                </a:extLst>
              </p:cNvPr>
              <p:cNvSpPr txBox="1"/>
              <p:nvPr/>
            </p:nvSpPr>
            <p:spPr>
              <a:xfrm>
                <a:off x="2003098" y="2477323"/>
                <a:ext cx="8640507" cy="1261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ko-KR" altLang="en-US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코로나 </a:t>
                </a:r>
                <a:r>
                  <a:rPr lang="en-US" altLang="ko-KR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19 </a:t>
                </a:r>
                <a:r>
                  <a:rPr lang="ko-KR" altLang="en-US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상황에서</a:t>
                </a:r>
                <a:r>
                  <a:rPr lang="en-US" altLang="ko-KR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국내 체육 시설의 폐업 수를 파악한다</a:t>
                </a:r>
                <a:r>
                  <a:rPr lang="en-US" altLang="ko-KR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.(</a:t>
                </a:r>
                <a:r>
                  <a:rPr lang="ko-KR" altLang="en-US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비교 </a:t>
                </a:r>
                <a:r>
                  <a:rPr lang="en-US" altLang="ko-KR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 </a:t>
                </a:r>
                <a:r>
                  <a:rPr lang="ko-KR" altLang="en-US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일반음식점</a:t>
                </a:r>
                <a:r>
                  <a:rPr lang="en-US" altLang="ko-KR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</a:t>
                </a:r>
              </a:p>
              <a:p>
                <a:endPara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altLang="ko-KR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5</a:t>
                </a:r>
                <a:r>
                  <a:rPr lang="ko-KR" altLang="en-US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개년 데이터를 바탕으로 연도</a:t>
                </a:r>
                <a:r>
                  <a:rPr lang="en-US" altLang="ko-KR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, </a:t>
                </a:r>
                <a:r>
                  <a:rPr lang="ko-KR" altLang="en-US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월별 데이터를 분석하여 집중되는 지역을 파악</a:t>
                </a:r>
                <a:endParaRPr lang="en-US" altLang="ko-KR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endParaRPr lang="en-US" altLang="ko-KR" sz="10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ko-KR" altLang="en-US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분석 데이터를 기반으로 폐업 지역의 </a:t>
                </a:r>
                <a:r>
                  <a:rPr lang="ko-KR" altLang="en-US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특정</a:t>
                </a:r>
                <a:r>
                  <a:rPr lang="ko-KR" altLang="en-US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체육</a:t>
                </a:r>
                <a:r>
                  <a:rPr lang="ko-KR" altLang="en-US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업종</a:t>
                </a:r>
                <a:r>
                  <a:rPr lang="ko-KR" altLang="en-US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파악</a:t>
                </a:r>
                <a:r>
                  <a:rPr lang="en-US" altLang="ko-KR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(ex. </a:t>
                </a:r>
                <a:r>
                  <a:rPr lang="ko-KR" altLang="en-US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당구장</a:t>
                </a:r>
                <a:r>
                  <a:rPr lang="en-US" altLang="ko-KR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1C5D64-0DFA-4A1D-9239-B92F54E9E634}"/>
                  </a:ext>
                </a:extLst>
              </p:cNvPr>
              <p:cNvSpPr txBox="1"/>
              <p:nvPr/>
            </p:nvSpPr>
            <p:spPr>
              <a:xfrm>
                <a:off x="2012429" y="4175602"/>
                <a:ext cx="8719054" cy="1261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ko-KR" altLang="en-US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한국 소비자원 스포츠 관련 접수 연도별 데이터를 파악한다</a:t>
                </a:r>
                <a:r>
                  <a:rPr lang="en-US" altLang="ko-KR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.(</a:t>
                </a:r>
                <a:r>
                  <a:rPr lang="ko-KR" altLang="en-US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비교 </a:t>
                </a:r>
                <a:r>
                  <a:rPr lang="en-US" altLang="ko-KR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– </a:t>
                </a:r>
                <a:r>
                  <a:rPr lang="ko-KR" altLang="en-US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일반음식점</a:t>
                </a:r>
                <a:r>
                  <a:rPr lang="en-US" altLang="ko-KR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</a:t>
                </a:r>
              </a:p>
              <a:p>
                <a:pPr marL="342900" indent="-342900">
                  <a:buFont typeface="Wingdings" panose="05000000000000000000" pitchFamily="2" charset="2"/>
                  <a:buChar char="u"/>
                </a:pPr>
                <a:endPara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ko-KR" altLang="en-US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한국 소비자원 데이터와 국내 체육 시설 폐업 수의 </a:t>
                </a:r>
                <a:r>
                  <a:rPr lang="ko-KR" altLang="en-US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상관</a:t>
                </a:r>
                <a:r>
                  <a:rPr lang="ko-KR" altLang="en-US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관계</a:t>
                </a:r>
                <a:r>
                  <a:rPr lang="ko-KR" altLang="en-US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도 파악</a:t>
                </a:r>
                <a:endParaRPr lang="en-US" altLang="ko-KR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endParaRPr lang="en-US" altLang="ko-KR" sz="10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ko-KR" altLang="en-US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결과를 바탕으로 각 지역별 체육 업종에 부합하는 자치구 개선안 </a:t>
                </a:r>
                <a:r>
                  <a:rPr lang="en-US" altLang="ko-KR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3</a:t>
                </a:r>
                <a:r>
                  <a:rPr lang="ko-KR" altLang="en-US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가지 제시</a:t>
                </a:r>
                <a:endParaRPr lang="en-US" altLang="ko-KR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758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463FB2-820C-4A03-886F-7759B314EDF1}"/>
              </a:ext>
            </a:extLst>
          </p:cNvPr>
          <p:cNvCxnSpPr>
            <a:cxnSpLocks/>
          </p:cNvCxnSpPr>
          <p:nvPr/>
        </p:nvCxnSpPr>
        <p:spPr>
          <a:xfrm>
            <a:off x="65317" y="886408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부제목 2">
            <a:extLst>
              <a:ext uri="{FF2B5EF4-FFF2-40B4-BE49-F238E27FC236}">
                <a16:creationId xmlns:a16="http://schemas.microsoft.com/office/drawing/2014/main" id="{D3404BBB-A882-43CB-BDE9-94309BF99B80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분석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(Data Analytics)</a:t>
            </a:r>
            <a:endParaRPr lang="ko-KR" altLang="en-US" sz="4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70D6C33-C5B2-478D-B6B5-AC32722AF786}"/>
              </a:ext>
            </a:extLst>
          </p:cNvPr>
          <p:cNvGrpSpPr/>
          <p:nvPr/>
        </p:nvGrpSpPr>
        <p:grpSpPr>
          <a:xfrm>
            <a:off x="320265" y="1851340"/>
            <a:ext cx="11464310" cy="2861835"/>
            <a:chOff x="217624" y="1851340"/>
            <a:chExt cx="11464310" cy="286183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32B2E67-5804-4CB7-8566-7C9341AF5DBF}"/>
                </a:ext>
              </a:extLst>
            </p:cNvPr>
            <p:cNvGrpSpPr/>
            <p:nvPr/>
          </p:nvGrpSpPr>
          <p:grpSpPr>
            <a:xfrm>
              <a:off x="270316" y="2254764"/>
              <a:ext cx="1935866" cy="738663"/>
              <a:chOff x="3755814" y="2850215"/>
              <a:chExt cx="2380459" cy="948778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C74AB6E8-6A11-4A8E-876A-2CA88C8C8A87}"/>
                  </a:ext>
                </a:extLst>
              </p:cNvPr>
              <p:cNvSpPr/>
              <p:nvPr/>
            </p:nvSpPr>
            <p:spPr>
              <a:xfrm>
                <a:off x="3755814" y="2879000"/>
                <a:ext cx="2380459" cy="91566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AAA9A1-728C-42A4-BD1A-58722FDBC2E8}"/>
                  </a:ext>
                </a:extLst>
              </p:cNvPr>
              <p:cNvSpPr txBox="1"/>
              <p:nvPr/>
            </p:nvSpPr>
            <p:spPr>
              <a:xfrm>
                <a:off x="4073456" y="2850215"/>
                <a:ext cx="1738950" cy="948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행정안전부</a:t>
                </a:r>
                <a:endPara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ctr"/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Local Data</a:t>
                </a:r>
              </a:p>
              <a:p>
                <a:pPr algn="ctr"/>
                <a:r>
                  <a:rPr lang="en-US" altLang="ko-KR" sz="1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www.localdata.go.kr</a:t>
                </a:r>
                <a:endParaRPr lang="ko-KR" altLang="en-US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FE1C3C3-F384-4ADB-824C-28AB2312AB70}"/>
                </a:ext>
              </a:extLst>
            </p:cNvPr>
            <p:cNvSpPr txBox="1"/>
            <p:nvPr/>
          </p:nvSpPr>
          <p:spPr>
            <a:xfrm>
              <a:off x="2692462" y="2111500"/>
              <a:ext cx="3265714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생활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–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체육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– 15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종 업종 업소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86712F-2B28-4815-98B1-422624CFC84F}"/>
                </a:ext>
              </a:extLst>
            </p:cNvPr>
            <p:cNvSpPr txBox="1"/>
            <p:nvPr/>
          </p:nvSpPr>
          <p:spPr>
            <a:xfrm>
              <a:off x="2692462" y="2825275"/>
              <a:ext cx="3265714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식품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–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음식점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–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일반 음식점 업소</a:t>
              </a: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E2081F85-EA2A-4B68-AB34-C76533B81E5F}"/>
                </a:ext>
              </a:extLst>
            </p:cNvPr>
            <p:cNvCxnSpPr>
              <a:cxnSpLocks/>
              <a:stCxn id="5" idx="3"/>
              <a:endCxn id="48" idx="1"/>
            </p:cNvCxnSpPr>
            <p:nvPr/>
          </p:nvCxnSpPr>
          <p:spPr>
            <a:xfrm flipV="1">
              <a:off x="2206182" y="2280777"/>
              <a:ext cx="486280" cy="352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3D601112-9E8A-45EF-931D-BA2B12D28D34}"/>
                </a:ext>
              </a:extLst>
            </p:cNvPr>
            <p:cNvCxnSpPr>
              <a:cxnSpLocks/>
              <a:stCxn id="5" idx="3"/>
              <a:endCxn id="49" idx="1"/>
            </p:cNvCxnSpPr>
            <p:nvPr/>
          </p:nvCxnSpPr>
          <p:spPr>
            <a:xfrm>
              <a:off x="2206182" y="2633616"/>
              <a:ext cx="486280" cy="360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FBB8D99-33E2-432D-92E3-B631FE961022}"/>
                </a:ext>
              </a:extLst>
            </p:cNvPr>
            <p:cNvSpPr txBox="1"/>
            <p:nvPr/>
          </p:nvSpPr>
          <p:spPr>
            <a:xfrm>
              <a:off x="6481773" y="1851340"/>
              <a:ext cx="2270342" cy="85887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1. [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연도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폐업 총 사업 수</a:t>
              </a:r>
              <a:endPara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/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2. [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지역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폐업 총 사업 수</a:t>
              </a:r>
              <a:endPara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/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[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연도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지역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업종 구분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10A179A-88ED-4BCE-97B1-A6436DE1B3DD}"/>
                </a:ext>
              </a:extLst>
            </p:cNvPr>
            <p:cNvSpPr txBox="1"/>
            <p:nvPr/>
          </p:nvSpPr>
          <p:spPr>
            <a:xfrm>
              <a:off x="6481772" y="2825275"/>
              <a:ext cx="2270343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1. [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연도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폐업 총 사업 수</a:t>
              </a:r>
              <a:endPara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07F4553-C880-4B6F-9C18-D03B8611C731}"/>
                </a:ext>
              </a:extLst>
            </p:cNvPr>
            <p:cNvSpPr txBox="1"/>
            <p:nvPr/>
          </p:nvSpPr>
          <p:spPr>
            <a:xfrm>
              <a:off x="10248962" y="2130834"/>
              <a:ext cx="1432972" cy="92333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스포츠 업종 </a:t>
              </a:r>
              <a:endPara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일반 음식점</a:t>
              </a:r>
              <a:endPara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dirty="0" err="1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폐업률</a:t>
              </a:r>
              <a:r>
                <a:rPr lang="ko-KR" altLang="en-US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비교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7FD1C7D0-23C3-4BAD-B4F7-9EEA4456DF58}"/>
                </a:ext>
              </a:extLst>
            </p:cNvPr>
            <p:cNvCxnSpPr>
              <a:cxnSpLocks/>
              <a:stCxn id="48" idx="3"/>
              <a:endCxn id="65" idx="1"/>
            </p:cNvCxnSpPr>
            <p:nvPr/>
          </p:nvCxnSpPr>
          <p:spPr>
            <a:xfrm>
              <a:off x="5958176" y="2280777"/>
              <a:ext cx="5235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1CA5A5A-5C6C-401F-B822-6C30F5733560}"/>
                </a:ext>
              </a:extLst>
            </p:cNvPr>
            <p:cNvCxnSpPr>
              <a:cxnSpLocks/>
              <a:stCxn id="49" idx="3"/>
              <a:endCxn id="67" idx="1"/>
            </p:cNvCxnSpPr>
            <p:nvPr/>
          </p:nvCxnSpPr>
          <p:spPr>
            <a:xfrm>
              <a:off x="5958176" y="2994552"/>
              <a:ext cx="523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0D8BCCB-66AF-454E-9859-4581EF8DF2E9}"/>
                </a:ext>
              </a:extLst>
            </p:cNvPr>
            <p:cNvCxnSpPr>
              <a:cxnSpLocks/>
              <a:stCxn id="65" idx="3"/>
              <a:endCxn id="86" idx="1"/>
            </p:cNvCxnSpPr>
            <p:nvPr/>
          </p:nvCxnSpPr>
          <p:spPr>
            <a:xfrm>
              <a:off x="8752115" y="2280777"/>
              <a:ext cx="1496847" cy="311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D11F63B-A74E-4EFB-9EB0-CB89E335D001}"/>
                </a:ext>
              </a:extLst>
            </p:cNvPr>
            <p:cNvCxnSpPr>
              <a:cxnSpLocks/>
              <a:stCxn id="67" idx="3"/>
              <a:endCxn id="86" idx="1"/>
            </p:cNvCxnSpPr>
            <p:nvPr/>
          </p:nvCxnSpPr>
          <p:spPr>
            <a:xfrm flipV="1">
              <a:off x="8752115" y="2592499"/>
              <a:ext cx="1496847" cy="402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3B0342E-81EE-4D5B-B418-DC1B6B67366D}"/>
                </a:ext>
              </a:extLst>
            </p:cNvPr>
            <p:cNvGrpSpPr/>
            <p:nvPr/>
          </p:nvGrpSpPr>
          <p:grpSpPr>
            <a:xfrm>
              <a:off x="217624" y="3905261"/>
              <a:ext cx="2012089" cy="768233"/>
              <a:chOff x="3702707" y="4122824"/>
              <a:chExt cx="2480454" cy="958058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31AA3E14-7FF0-454B-BA64-30F0778D4B8D}"/>
                  </a:ext>
                </a:extLst>
              </p:cNvPr>
              <p:cNvSpPr/>
              <p:nvPr/>
            </p:nvSpPr>
            <p:spPr>
              <a:xfrm>
                <a:off x="3755814" y="4122824"/>
                <a:ext cx="2380459" cy="95805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E3A24E-BCC4-49F8-85AA-F2F4E514D0E9}"/>
                  </a:ext>
                </a:extLst>
              </p:cNvPr>
              <p:cNvSpPr txBox="1"/>
              <p:nvPr/>
            </p:nvSpPr>
            <p:spPr>
              <a:xfrm>
                <a:off x="3702707" y="4150098"/>
                <a:ext cx="2480454" cy="921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한국소비자원 </a:t>
                </a:r>
                <a:endPara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ctr"/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소비자</a:t>
                </a:r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피해 구제 정보</a:t>
                </a:r>
                <a:endPara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ctr"/>
                <a:r>
                  <a:rPr lang="en-US" altLang="ko-KR" sz="1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www.kca.go.kr</a:t>
                </a:r>
                <a:endParaRPr lang="ko-KR" altLang="en-US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C28C458-AB9E-4436-96D0-5E49F561E6EE}"/>
                </a:ext>
              </a:extLst>
            </p:cNvPr>
            <p:cNvSpPr txBox="1"/>
            <p:nvPr/>
          </p:nvSpPr>
          <p:spPr>
            <a:xfrm>
              <a:off x="2683680" y="4114461"/>
              <a:ext cx="3265714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공공데이터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–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물품 소분류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C8DE39E-A482-419F-95E9-9BC5FA8622F2}"/>
                </a:ext>
              </a:extLst>
            </p:cNvPr>
            <p:cNvSpPr txBox="1"/>
            <p:nvPr/>
          </p:nvSpPr>
          <p:spPr>
            <a:xfrm>
              <a:off x="6472990" y="3854301"/>
              <a:ext cx="2279125" cy="85887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1. [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연도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접수 총 사업 수</a:t>
              </a:r>
              <a:endPara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/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2. [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지역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접수 총 사업 수</a:t>
              </a:r>
              <a:endPara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just"/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[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연도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지역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업종 구분</a:t>
              </a: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0D7A5BF4-E742-4BCF-BB6A-2FEA44115E5E}"/>
                </a:ext>
              </a:extLst>
            </p:cNvPr>
            <p:cNvCxnSpPr>
              <a:cxnSpLocks/>
              <a:stCxn id="19" idx="3"/>
              <a:endCxn id="36" idx="1"/>
            </p:cNvCxnSpPr>
            <p:nvPr/>
          </p:nvCxnSpPr>
          <p:spPr>
            <a:xfrm flipV="1">
              <a:off x="2191678" y="4283738"/>
              <a:ext cx="492002" cy="5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AE7B9104-0E3B-4355-BDD4-22143CF16942}"/>
                </a:ext>
              </a:extLst>
            </p:cNvPr>
            <p:cNvCxnSpPr>
              <a:cxnSpLocks/>
              <a:stCxn id="36" idx="3"/>
              <a:endCxn id="40" idx="1"/>
            </p:cNvCxnSpPr>
            <p:nvPr/>
          </p:nvCxnSpPr>
          <p:spPr>
            <a:xfrm>
              <a:off x="5949394" y="4283738"/>
              <a:ext cx="523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F6C1B4C-A284-4AB9-8C04-D378FF97F704}"/>
                </a:ext>
              </a:extLst>
            </p:cNvPr>
            <p:cNvSpPr txBox="1"/>
            <p:nvPr/>
          </p:nvSpPr>
          <p:spPr>
            <a:xfrm>
              <a:off x="10240180" y="3933832"/>
              <a:ext cx="1432972" cy="6463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지역 동향</a:t>
              </a:r>
              <a:endPara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그래프</a:t>
              </a:r>
              <a:endPara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EF17B528-B066-46CF-ABAE-4E535261F68B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8752115" y="4283738"/>
              <a:ext cx="14320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5CDC1DC-E5D2-4200-9C45-8A294C35C504}"/>
                </a:ext>
              </a:extLst>
            </p:cNvPr>
            <p:cNvCxnSpPr>
              <a:cxnSpLocks/>
            </p:cNvCxnSpPr>
            <p:nvPr/>
          </p:nvCxnSpPr>
          <p:spPr>
            <a:xfrm>
              <a:off x="364742" y="3576536"/>
              <a:ext cx="11308410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1218889F-943F-458C-B424-CE030A2547E5}"/>
              </a:ext>
            </a:extLst>
          </p:cNvPr>
          <p:cNvGrpSpPr/>
          <p:nvPr/>
        </p:nvGrpSpPr>
        <p:grpSpPr>
          <a:xfrm>
            <a:off x="182027" y="1109598"/>
            <a:ext cx="11499907" cy="414746"/>
            <a:chOff x="182027" y="1109598"/>
            <a:chExt cx="11499907" cy="414746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3AA934DA-3ED1-4864-8B6A-82C133D8EF71}"/>
                </a:ext>
              </a:extLst>
            </p:cNvPr>
            <p:cNvGrpSpPr/>
            <p:nvPr/>
          </p:nvGrpSpPr>
          <p:grpSpPr>
            <a:xfrm>
              <a:off x="182027" y="1124234"/>
              <a:ext cx="6028074" cy="400110"/>
              <a:chOff x="182027" y="1124234"/>
              <a:chExt cx="6028074" cy="400110"/>
            </a:xfrm>
          </p:grpSpPr>
          <p:sp>
            <p:nvSpPr>
              <p:cNvPr id="4" name="부제목 2">
                <a:extLst>
                  <a:ext uri="{FF2B5EF4-FFF2-40B4-BE49-F238E27FC236}">
                    <a16:creationId xmlns:a16="http://schemas.microsoft.com/office/drawing/2014/main" id="{E126977D-119F-43AB-B09F-8A098E544B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2027" y="1124234"/>
                <a:ext cx="6028074" cy="40011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ko-KR" altLang="en-US" sz="2400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① 데이터 </a:t>
                </a:r>
                <a:r>
                  <a:rPr lang="ko-KR" altLang="en-US" sz="2400" dirty="0" err="1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전처리</a:t>
                </a:r>
                <a:r>
                  <a:rPr lang="en-US" altLang="ko-KR" sz="2400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(Excel)</a:t>
                </a:r>
                <a:endPara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endParaRPr>
              </a:p>
            </p:txBody>
          </p: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3151DB58-4193-478E-8C83-1FF6A8DC0F87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 flipV="1">
                <a:off x="3359020" y="1309653"/>
                <a:ext cx="2733371" cy="146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29F972B-AAE7-4D1F-8B3B-147CA918D68C}"/>
                </a:ext>
              </a:extLst>
            </p:cNvPr>
            <p:cNvGrpSpPr/>
            <p:nvPr/>
          </p:nvGrpSpPr>
          <p:grpSpPr>
            <a:xfrm>
              <a:off x="6092391" y="1109598"/>
              <a:ext cx="5589543" cy="400110"/>
              <a:chOff x="6092391" y="1109598"/>
              <a:chExt cx="5589543" cy="400110"/>
            </a:xfrm>
          </p:grpSpPr>
          <p:sp>
            <p:nvSpPr>
              <p:cNvPr id="54" name="부제목 2">
                <a:extLst>
                  <a:ext uri="{FF2B5EF4-FFF2-40B4-BE49-F238E27FC236}">
                    <a16:creationId xmlns:a16="http://schemas.microsoft.com/office/drawing/2014/main" id="{A689356F-1E42-406F-9379-2F176317F3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2391" y="1109598"/>
                <a:ext cx="5589543" cy="40011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ko-KR" altLang="en-US" sz="2400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② 데이터 </a:t>
                </a:r>
                <a:r>
                  <a:rPr lang="ko-KR" altLang="en-US" sz="2400" dirty="0" err="1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전처리</a:t>
                </a:r>
                <a:r>
                  <a:rPr lang="en-US" altLang="ko-KR" sz="2400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(Python)</a:t>
                </a:r>
                <a:endPara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endParaRPr>
              </a:p>
            </p:txBody>
          </p: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ED64E198-B54D-4D12-9F15-311E0AF18D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8296" y="1309653"/>
                <a:ext cx="209485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F30015F-D403-487A-A6B2-4F4E3E9FEC81}"/>
              </a:ext>
            </a:extLst>
          </p:cNvPr>
          <p:cNvGrpSpPr/>
          <p:nvPr/>
        </p:nvGrpSpPr>
        <p:grpSpPr>
          <a:xfrm>
            <a:off x="1301710" y="4920662"/>
            <a:ext cx="9588579" cy="1753134"/>
            <a:chOff x="1309575" y="5143721"/>
            <a:chExt cx="9588579" cy="1753134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634B8F37-532D-42EC-8F76-847DFF9E17AE}"/>
                </a:ext>
              </a:extLst>
            </p:cNvPr>
            <p:cNvSpPr/>
            <p:nvPr/>
          </p:nvSpPr>
          <p:spPr>
            <a:xfrm>
              <a:off x="1309575" y="5143721"/>
              <a:ext cx="9588579" cy="1753134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35D5461-60ED-47D4-AC62-11C9C7E25468}"/>
                </a:ext>
              </a:extLst>
            </p:cNvPr>
            <p:cNvSpPr txBox="1"/>
            <p:nvPr/>
          </p:nvSpPr>
          <p:spPr>
            <a:xfrm>
              <a:off x="2008757" y="5214158"/>
              <a:ext cx="8192517" cy="1661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ko-KR" altLang="en-US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폐업 수 줄이기 ①</a:t>
              </a:r>
              <a:r>
                <a:rPr lang="en-US" altLang="ko-KR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: </a:t>
              </a:r>
              <a:r>
                <a:rPr lang="ko-KR" altLang="en-US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코로나 </a:t>
              </a:r>
              <a:r>
                <a:rPr lang="en-US" altLang="ko-KR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19 </a:t>
              </a:r>
              <a:r>
                <a:rPr lang="ko-KR" altLang="en-US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관련 시설 운영 지침 공표 제시</a:t>
              </a:r>
              <a:endPara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  <a:p>
              <a:pPr marL="171450" indent="-171450">
                <a:buFont typeface="Wingdings" panose="05000000000000000000" pitchFamily="2" charset="2"/>
                <a:buChar char="Ø"/>
              </a:pPr>
              <a:endParaRPr lang="en-US" altLang="ko-KR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ko-KR" altLang="en-US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폐업 수 줄이기 ②</a:t>
              </a:r>
              <a:r>
                <a:rPr lang="en-US" altLang="ko-KR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:</a:t>
              </a:r>
              <a:r>
                <a:rPr lang="ko-KR" altLang="en-US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 체육 분야 관련 국가적 표준 계약서 제안</a:t>
              </a:r>
              <a:endPara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  <a:p>
              <a:pPr marL="171450" indent="-171450">
                <a:buFont typeface="Wingdings" panose="05000000000000000000" pitchFamily="2" charset="2"/>
                <a:buChar char="Ø"/>
              </a:pPr>
              <a:endParaRPr lang="en-US" altLang="ko-KR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ko-KR" altLang="en-US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폐업 수 줄이기 ③</a:t>
              </a:r>
              <a:r>
                <a:rPr lang="en-US" altLang="ko-KR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: </a:t>
              </a:r>
              <a:r>
                <a:rPr lang="ko-KR" altLang="en-US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실내 체육 시설 민간 자유업 </a:t>
              </a:r>
              <a:r>
                <a:rPr lang="en-US" altLang="ko-KR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-&gt; </a:t>
              </a:r>
              <a:r>
                <a:rPr lang="ko-KR" altLang="en-US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등록</a:t>
              </a:r>
              <a:r>
                <a:rPr lang="en-US" altLang="ko-KR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/</a:t>
              </a:r>
              <a:r>
                <a:rPr lang="ko-KR" altLang="en-US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신고 체육 시설 등록 법제화</a:t>
              </a:r>
              <a:endPara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ko-KR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ko-KR" altLang="en-US" sz="18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폐업 수 줄이기 ④</a:t>
              </a:r>
              <a:r>
                <a:rPr lang="en-US" altLang="ko-KR" sz="18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: </a:t>
              </a:r>
              <a:r>
                <a:rPr lang="ko-KR" altLang="en-US" sz="18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스포츠 체육 시설 수익 다각화 </a:t>
              </a:r>
              <a:r>
                <a:rPr lang="en-US" altLang="ko-KR" sz="18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– MIX Shop </a:t>
              </a:r>
              <a:r>
                <a:rPr lang="ko-KR" altLang="en-US" sz="18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제안</a:t>
              </a:r>
              <a:endParaRPr lang="en-US" altLang="ko-KR" sz="1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962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E126977D-119F-43AB-B09F-8A098E544BFA}"/>
              </a:ext>
            </a:extLst>
          </p:cNvPr>
          <p:cNvSpPr txBox="1">
            <a:spLocks/>
          </p:cNvSpPr>
          <p:nvPr/>
        </p:nvSpPr>
        <p:spPr>
          <a:xfrm>
            <a:off x="340639" y="1403464"/>
            <a:ext cx="11827946" cy="4001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① 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2016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년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~2020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년 연도별 국내 체육 시설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/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일반음식점 폐업 비교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463FB2-820C-4A03-886F-7759B314EDF1}"/>
              </a:ext>
            </a:extLst>
          </p:cNvPr>
          <p:cNvCxnSpPr>
            <a:cxnSpLocks/>
          </p:cNvCxnSpPr>
          <p:nvPr/>
        </p:nvCxnSpPr>
        <p:spPr>
          <a:xfrm>
            <a:off x="65317" y="886408"/>
            <a:ext cx="120551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3F06680-DF0A-47ED-B5D3-2E7F6FD16B8C}"/>
              </a:ext>
            </a:extLst>
          </p:cNvPr>
          <p:cNvSpPr txBox="1"/>
          <p:nvPr/>
        </p:nvSpPr>
        <p:spPr>
          <a:xfrm>
            <a:off x="793117" y="1861346"/>
            <a:ext cx="1068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스포츠 시설업은 </a:t>
            </a:r>
            <a:r>
              <a:rPr lang="en-US" altLang="ko-KR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2019</a:t>
            </a:r>
            <a:r>
              <a:rPr lang="ko-KR" altLang="en-US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년 대비</a:t>
            </a:r>
            <a:r>
              <a:rPr lang="en-US" altLang="ko-KR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약 </a:t>
            </a:r>
            <a:r>
              <a:rPr lang="en-US" altLang="ko-KR" sz="2000" b="1" u="sng" dirty="0">
                <a:solidFill>
                  <a:srgbClr val="FF0000"/>
                </a:solidFill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1.2</a:t>
            </a:r>
            <a:r>
              <a:rPr lang="ko-KR" altLang="en-US" sz="2000" b="1" u="sng" dirty="0">
                <a:solidFill>
                  <a:srgbClr val="FF0000"/>
                </a:solidFill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배</a:t>
            </a:r>
            <a:r>
              <a:rPr lang="ko-KR" altLang="en-US" sz="2000" b="1" dirty="0">
                <a:solidFill>
                  <a:srgbClr val="FF0000"/>
                </a:solidFill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2000" b="1" u="sng" dirty="0">
                <a:solidFill>
                  <a:srgbClr val="FF0000"/>
                </a:solidFill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증가</a:t>
            </a:r>
            <a:r>
              <a:rPr lang="ko-KR" altLang="en-US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한 반면</a:t>
            </a:r>
            <a:r>
              <a:rPr lang="en-US" altLang="ko-KR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일반음식업은 </a:t>
            </a:r>
            <a:r>
              <a:rPr lang="en-US" altLang="ko-KR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2019</a:t>
            </a:r>
            <a:r>
              <a:rPr lang="ko-KR" altLang="en-US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년 대비 약 </a:t>
            </a:r>
            <a:r>
              <a:rPr lang="en-US" altLang="ko-KR" sz="2000" b="1" u="sng" dirty="0">
                <a:solidFill>
                  <a:srgbClr val="0000FF"/>
                </a:solidFill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1.2</a:t>
            </a:r>
            <a:r>
              <a:rPr lang="ko-KR" altLang="en-US" sz="2000" b="1" u="sng" dirty="0">
                <a:solidFill>
                  <a:srgbClr val="0000FF"/>
                </a:solidFill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배</a:t>
            </a:r>
            <a:r>
              <a:rPr lang="ko-KR" altLang="en-US" sz="2000" b="1" dirty="0">
                <a:solidFill>
                  <a:srgbClr val="0000FF"/>
                </a:solidFill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2000" b="1" u="sng" dirty="0">
                <a:solidFill>
                  <a:srgbClr val="0000FF"/>
                </a:solidFill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감소</a:t>
            </a:r>
            <a:r>
              <a:rPr lang="ko-KR" altLang="en-US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했다</a:t>
            </a:r>
            <a:r>
              <a:rPr lang="en-US" altLang="ko-KR" sz="2000" dirty="0">
                <a:highlight>
                  <a:srgbClr val="00FF00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  <a:endParaRPr lang="ko-KR" altLang="en-US" sz="2000" dirty="0">
              <a:highlight>
                <a:srgbClr val="00FF00"/>
              </a:highlight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8" name="부제목 2">
            <a:extLst>
              <a:ext uri="{FF2B5EF4-FFF2-40B4-BE49-F238E27FC236}">
                <a16:creationId xmlns:a16="http://schemas.microsoft.com/office/drawing/2014/main" id="{D3404BBB-A882-43CB-BDE9-94309BF99B80}"/>
              </a:ext>
            </a:extLst>
          </p:cNvPr>
          <p:cNvSpPr txBox="1">
            <a:spLocks/>
          </p:cNvSpPr>
          <p:nvPr/>
        </p:nvSpPr>
        <p:spPr>
          <a:xfrm>
            <a:off x="219351" y="105714"/>
            <a:ext cx="11827946" cy="6949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  <a:r>
              <a:rPr lang="ko-KR" altLang="en-US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분석</a:t>
            </a:r>
            <a:r>
              <a:rPr lang="en-US" altLang="ko-KR" sz="4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(Data Analytics)</a:t>
            </a:r>
            <a:endParaRPr lang="ko-KR" altLang="en-US" sz="4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ACA72B1-E2FE-4DAD-B65C-369CCA45F96C}"/>
              </a:ext>
            </a:extLst>
          </p:cNvPr>
          <p:cNvGrpSpPr/>
          <p:nvPr/>
        </p:nvGrpSpPr>
        <p:grpSpPr>
          <a:xfrm>
            <a:off x="317370" y="2306028"/>
            <a:ext cx="11557260" cy="4446258"/>
            <a:chOff x="317370" y="2306028"/>
            <a:chExt cx="11557260" cy="4446258"/>
          </a:xfrm>
        </p:grpSpPr>
        <p:sp>
          <p:nvSpPr>
            <p:cNvPr id="3" name="화살표: 왼쪽/오른쪽 2">
              <a:extLst>
                <a:ext uri="{FF2B5EF4-FFF2-40B4-BE49-F238E27FC236}">
                  <a16:creationId xmlns:a16="http://schemas.microsoft.com/office/drawing/2014/main" id="{C534FA56-516E-4871-BF2B-050734767FF4}"/>
                </a:ext>
              </a:extLst>
            </p:cNvPr>
            <p:cNvSpPr/>
            <p:nvPr/>
          </p:nvSpPr>
          <p:spPr>
            <a:xfrm>
              <a:off x="5471562" y="4450736"/>
              <a:ext cx="1255024" cy="48385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21" name="차트 20">
              <a:extLst>
                <a:ext uri="{FF2B5EF4-FFF2-40B4-BE49-F238E27FC236}">
                  <a16:creationId xmlns:a16="http://schemas.microsoft.com/office/drawing/2014/main" id="{3E05F62A-B088-4812-A104-686C4CE2C51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50510841"/>
                </p:ext>
              </p:extLst>
            </p:nvPr>
          </p:nvGraphicFramePr>
          <p:xfrm>
            <a:off x="317370" y="2380672"/>
            <a:ext cx="5073397" cy="42455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22" name="차트 21">
              <a:extLst>
                <a:ext uri="{FF2B5EF4-FFF2-40B4-BE49-F238E27FC236}">
                  <a16:creationId xmlns:a16="http://schemas.microsoft.com/office/drawing/2014/main" id="{AB28202B-CEA4-46D7-8687-DACB25503DB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90248890"/>
                </p:ext>
              </p:extLst>
            </p:nvPr>
          </p:nvGraphicFramePr>
          <p:xfrm>
            <a:off x="6801234" y="2306028"/>
            <a:ext cx="5073396" cy="432016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ACF7E4B-0EB6-4C8C-A0F0-5878C08460FE}"/>
                </a:ext>
              </a:extLst>
            </p:cNvPr>
            <p:cNvSpPr txBox="1"/>
            <p:nvPr/>
          </p:nvSpPr>
          <p:spPr>
            <a:xfrm>
              <a:off x="2677516" y="6536842"/>
              <a:ext cx="26693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출처</a:t>
              </a:r>
              <a:r>
                <a:rPr lang="en-US" altLang="ko-KR" sz="8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</a:t>
              </a:r>
              <a:r>
                <a:rPr lang="ko-KR" altLang="en-US" sz="8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행정안전부 지방행정인허가 데이터</a:t>
              </a:r>
              <a:r>
                <a:rPr lang="en-US" altLang="ko-KR" sz="8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(2020-12-31</a:t>
              </a:r>
              <a:r>
                <a:rPr lang="ko-KR" altLang="en-US" sz="8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기준</a:t>
              </a:r>
              <a:r>
                <a:rPr lang="en-US" altLang="ko-KR" sz="8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)</a:t>
              </a:r>
              <a:endPara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3C00991-5A15-4B57-ACE9-3C2837A0A1FB}"/>
              </a:ext>
            </a:extLst>
          </p:cNvPr>
          <p:cNvCxnSpPr/>
          <p:nvPr/>
        </p:nvCxnSpPr>
        <p:spPr>
          <a:xfrm flipV="1">
            <a:off x="1282596" y="2846795"/>
            <a:ext cx="3554964" cy="15115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CE8D3CB-5993-486A-BE2F-E14A65757261}"/>
              </a:ext>
            </a:extLst>
          </p:cNvPr>
          <p:cNvCxnSpPr/>
          <p:nvPr/>
        </p:nvCxnSpPr>
        <p:spPr>
          <a:xfrm>
            <a:off x="10422294" y="3041780"/>
            <a:ext cx="886408" cy="4945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부제목 2">
            <a:extLst>
              <a:ext uri="{FF2B5EF4-FFF2-40B4-BE49-F238E27FC236}">
                <a16:creationId xmlns:a16="http://schemas.microsoft.com/office/drawing/2014/main" id="{6B4426BD-34D0-4F4D-9EA6-58EDC4075774}"/>
              </a:ext>
            </a:extLst>
          </p:cNvPr>
          <p:cNvSpPr txBox="1">
            <a:spLocks/>
          </p:cNvSpPr>
          <p:nvPr/>
        </p:nvSpPr>
        <p:spPr>
          <a:xfrm>
            <a:off x="182027" y="972174"/>
            <a:ext cx="6028074" cy="4001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데이터 시각화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DDA1DA-095D-4918-B82E-5F2BD313835E}"/>
              </a:ext>
            </a:extLst>
          </p:cNvPr>
          <p:cNvSpPr txBox="1"/>
          <p:nvPr/>
        </p:nvSpPr>
        <p:spPr>
          <a:xfrm>
            <a:off x="9087634" y="6536842"/>
            <a:ext cx="2669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출처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행정안전부 지방행정인허가 데이터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(2020-12-31</a:t>
            </a:r>
            <a:r>
              <a:rPr lang="ko-KR" altLang="en-US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기준</a:t>
            </a:r>
            <a:r>
              <a:rPr lang="en-US" altLang="ko-KR" sz="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8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965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7301</TotalTime>
  <Words>915</Words>
  <Application>Microsoft Office PowerPoint</Application>
  <PresentationFormat>와이드스크린</PresentationFormat>
  <Paragraphs>156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나눔스퀘어 Bold</vt:lpstr>
      <vt:lpstr>나눔스퀘어OTF</vt:lpstr>
      <vt:lpstr>나눔스퀘어OTF Bold</vt:lpstr>
      <vt:lpstr>나눔스퀘어OTF ExtraBold</vt:lpstr>
      <vt:lpstr>나눔스퀘어OTF_ac Bold</vt:lpstr>
      <vt:lpstr>맑은 고딕</vt:lpstr>
      <vt:lpstr>Arial</vt:lpstr>
      <vt:lpstr>Wingdings</vt:lpstr>
      <vt:lpstr>Office 테마</vt:lpstr>
      <vt:lpstr>코로나 19에 의한 체육 시설 동향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코로나 19에 의한 체육시설폐업률 연도 비교</dc:title>
  <dc:creator>오 승재</dc:creator>
  <cp:lastModifiedBy>오 승재</cp:lastModifiedBy>
  <cp:revision>229</cp:revision>
  <dcterms:created xsi:type="dcterms:W3CDTF">2020-12-28T09:11:46Z</dcterms:created>
  <dcterms:modified xsi:type="dcterms:W3CDTF">2021-01-07T13:26:46Z</dcterms:modified>
</cp:coreProperties>
</file>