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7" r:id="rId4"/>
    <p:sldId id="259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오 승재" initials="오승" lastIdx="2" clrIdx="0">
    <p:extLst>
      <p:ext uri="{19B8F6BF-5375-455C-9EA6-DF929625EA0E}">
        <p15:presenceInfo xmlns:p15="http://schemas.microsoft.com/office/powerpoint/2012/main" userId="3cd25a128cbf70a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41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AD8C0-2258-4491-9CC5-4E208E6F2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AEE1E3-9CC5-4151-AA29-643131B82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DDAB7-049E-482E-90E0-5164EE59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63C177-C56D-4C4F-B1C9-7ABDDAD9F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9B79F8-FBEC-4F99-9BE6-012425B0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81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055CA-A3CE-4C1B-8D96-A68D093E8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F12E45-2A5F-4E4B-A9A8-C10216F89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E166BB-5B93-41FC-8E46-C5691516C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2F5160-8855-46A9-BB6A-78026632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A96829-D159-4458-8B80-2C908A82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40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A56F48-2F49-4778-894A-67B08AE82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EEFE7C-9FD9-41C6-8ADF-0BBC62F16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043572-CFC1-4822-BCFB-D5F64475B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3EE774-4FF3-42D1-B87D-D86DE520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B6DD92-E347-46D3-B6FF-C3037683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32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72637-16F9-46BA-BD93-FA709773A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A01E9F-B53B-49AE-996D-00E0A47BD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FE119D-6BDD-4372-B661-3A0088BF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3D27C-DE67-4A8C-9450-A21543F6D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1DC36-9F09-4D7C-9F78-9D869F40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47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AA0A2-575E-471F-8AB5-FAA6EC4D7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2BC52A-ADCA-4E4B-9E44-D243CCB0B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1A9E0E-AA4C-4383-93F0-C4536D4F0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7144D7-E3D4-4784-A3B3-16A27CAA8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5DF659-B248-48D6-8B6A-2DD463A6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3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F9F2A-3375-4A2B-8758-0771810D5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31BF2E-C2E6-4579-9EE0-C017031C0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51AD49-7D4D-4C4F-A029-DEAAFCE81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188B0E-68C8-4820-A7AB-9963B7ADA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FFF8F-663C-4F33-B181-7DC0F96E9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C5CC01-1AAC-4DEE-BF0A-FC173989C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25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2DD10-F3A2-4B31-85CD-CD380448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68623F-56A6-492F-A294-0D63B0C8D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08E9F4-A930-4C68-8C03-C1A6CC461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7AC93C-AB86-424B-B703-2F65D9FA2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16854E-7C6B-4F2E-9222-5E2FE90CF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8C323F-A690-4A30-BABA-FE3C1CCAB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058E0F-0BD6-4185-AFA2-927363D2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1E67E8-BA3C-4CB5-A592-B22390B2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27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473DB-9702-4DF1-B170-79DA436C6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600682-31E9-4984-9446-F4E0363B3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BD317F-4A0E-46E6-99EC-9A6A94767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AD28FA-61D3-45BD-BD68-071D4A57C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0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212DA0-C035-4A2F-B1C6-F86BE7B8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4DE591-1772-4B18-804B-510915965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5E5EEE-A854-40FE-9E5C-9E7BD12D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29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CD766-D298-41BA-922C-E2670D2E4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DCC5B2-26C6-4F2B-A788-7C394EFD0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A3101C-2E37-4691-9040-8FA1363A3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39600B-BF8A-4B86-9A78-A859EA392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2041D3-7D8B-4048-9FF3-8BD10C44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25AA49-1616-4108-BB62-7809D971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56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38C96-0916-4EF8-AFF8-5AD499A2D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B604C6-A44F-4AA5-A9F7-E830B64C9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8074ED-8FA5-484A-BA2E-FA106825E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201F83-A048-4888-84B1-51677DD0E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DBC59F-0F98-4F4B-9C81-22303F949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69AF1B-9E96-4D01-ACEF-93010690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61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3035DD-84A1-4D45-81C5-1717A5306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ED3B72-8CB5-4030-90F3-A9D0126BC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B0EF8B-4B4A-4DF9-8BF4-B9D3B817B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AB07D-08F3-4C8C-99BD-751742BCE17D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E7FBEF-86C2-43A7-A15B-9E4AA2F6D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6DC477-E18C-4037-9D3E-535FBDE7F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02CFEA-A1CA-4D84-BD2B-51011E1FC95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56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caldata.go.kr/devcenter/apiGuide.do?menuNo=20002" TargetMode="External"/><Relationship Id="rId2" Type="http://schemas.openxmlformats.org/officeDocument/2006/relationships/hyperlink" Target="https://www.localdata.go.kr/data/dataView.do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evelopers.naver.com/products/search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caldata.go.kr/devcenter/apiGuide.do?menuNo=20002" TargetMode="External"/><Relationship Id="rId2" Type="http://schemas.openxmlformats.org/officeDocument/2006/relationships/hyperlink" Target="https://www.localdata.go.kr/data/dataView.do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evelopers.naver.com/products/search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대지, 천장, 스테이션, 플랫폼이(가) 표시된 사진&#10;&#10;자동 생성된 설명">
            <a:extLst>
              <a:ext uri="{FF2B5EF4-FFF2-40B4-BE49-F238E27FC236}">
                <a16:creationId xmlns:a16="http://schemas.microsoft.com/office/drawing/2014/main" id="{071A1884-FD08-46A8-9683-BC73361ACA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"/>
          <a:stretch/>
        </p:blipFill>
        <p:spPr>
          <a:xfrm>
            <a:off x="65314" y="65317"/>
            <a:ext cx="12064482" cy="672737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76F2072-B137-4E8B-9C1F-C44DFBAB4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300" y="2621903"/>
            <a:ext cx="11069051" cy="888060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코로나 </a:t>
            </a:r>
            <a:r>
              <a:rPr lang="en-US" altLang="ko-KR" sz="5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19</a:t>
            </a:r>
            <a:r>
              <a:rPr lang="ko-KR" altLang="en-US" sz="5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에 의한 체육시설 행태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7799EC-2B30-4A9A-A577-D911C2624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15196" y="4236097"/>
            <a:ext cx="2169367" cy="597160"/>
          </a:xfrm>
        </p:spPr>
        <p:txBody>
          <a:bodyPr>
            <a:noAutofit/>
          </a:bodyPr>
          <a:lstStyle/>
          <a:p>
            <a:r>
              <a:rPr lang="ko-KR" altLang="en-US" sz="3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오승재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4B43F5A-8F79-4EF8-8FC2-554D93D17786}"/>
              </a:ext>
            </a:extLst>
          </p:cNvPr>
          <p:cNvCxnSpPr>
            <a:cxnSpLocks/>
          </p:cNvCxnSpPr>
          <p:nvPr/>
        </p:nvCxnSpPr>
        <p:spPr>
          <a:xfrm>
            <a:off x="1001486" y="3509963"/>
            <a:ext cx="10189027" cy="0"/>
          </a:xfrm>
          <a:prstGeom prst="line">
            <a:avLst/>
          </a:prstGeom>
          <a:ln w="76200">
            <a:solidFill>
              <a:schemeClr val="accent2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20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 descr="대지, 천장, 스테이션, 플랫폼이(가) 표시된 사진&#10;&#10;자동 생성된 설명">
            <a:extLst>
              <a:ext uri="{FF2B5EF4-FFF2-40B4-BE49-F238E27FC236}">
                <a16:creationId xmlns:a16="http://schemas.microsoft.com/office/drawing/2014/main" id="{C44E0E0D-3C44-447E-9537-735AB52EC0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"/>
          <a:stretch/>
        </p:blipFill>
        <p:spPr>
          <a:xfrm>
            <a:off x="65314" y="65317"/>
            <a:ext cx="12064482" cy="6727370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07ED3207-0837-47E3-8273-45BF6A472517}"/>
              </a:ext>
            </a:extLst>
          </p:cNvPr>
          <p:cNvGrpSpPr/>
          <p:nvPr/>
        </p:nvGrpSpPr>
        <p:grpSpPr>
          <a:xfrm>
            <a:off x="2509933" y="64242"/>
            <a:ext cx="4313854" cy="6728444"/>
            <a:chOff x="1903442" y="64242"/>
            <a:chExt cx="4313854" cy="672844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F8E47CA-A210-4FE8-8068-E5141476D1E3}"/>
                </a:ext>
              </a:extLst>
            </p:cNvPr>
            <p:cNvSpPr/>
            <p:nvPr/>
          </p:nvSpPr>
          <p:spPr>
            <a:xfrm>
              <a:off x="1903442" y="64242"/>
              <a:ext cx="4313854" cy="672844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813B0DB-212F-4CD9-B03B-2B374DDF1644}"/>
                </a:ext>
              </a:extLst>
            </p:cNvPr>
            <p:cNvGrpSpPr/>
            <p:nvPr/>
          </p:nvGrpSpPr>
          <p:grpSpPr>
            <a:xfrm>
              <a:off x="2019176" y="262601"/>
              <a:ext cx="4164923" cy="6394592"/>
              <a:chOff x="2019176" y="262601"/>
              <a:chExt cx="4164923" cy="639459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7DB9CA-F399-4F35-A637-59CD98D5F573}"/>
                  </a:ext>
                </a:extLst>
              </p:cNvPr>
              <p:cNvSpPr txBox="1"/>
              <p:nvPr/>
            </p:nvSpPr>
            <p:spPr>
              <a:xfrm>
                <a:off x="2019176" y="262601"/>
                <a:ext cx="144462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5400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목차</a:t>
                </a:r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321D6FD2-5D53-49D7-BD2B-49F81380792D}"/>
                  </a:ext>
                </a:extLst>
              </p:cNvPr>
              <p:cNvGrpSpPr/>
              <p:nvPr/>
            </p:nvGrpSpPr>
            <p:grpSpPr>
              <a:xfrm>
                <a:off x="2019176" y="1444583"/>
                <a:ext cx="4164923" cy="5212610"/>
                <a:chOff x="2373739" y="1161881"/>
                <a:chExt cx="4164923" cy="5212610"/>
              </a:xfrm>
            </p:grpSpPr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0D089BFD-9F6C-4F40-BCE8-7732D166B87E}"/>
                    </a:ext>
                  </a:extLst>
                </p:cNvPr>
                <p:cNvGrpSpPr/>
                <p:nvPr/>
              </p:nvGrpSpPr>
              <p:grpSpPr>
                <a:xfrm>
                  <a:off x="2373739" y="2965282"/>
                  <a:ext cx="3094117" cy="1561548"/>
                  <a:chOff x="1111553" y="2631706"/>
                  <a:chExt cx="3094117" cy="1561548"/>
                </a:xfrm>
              </p:grpSpPr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58D6AC6C-8973-457A-93E9-8657FA6288AF}"/>
                      </a:ext>
                    </a:extLst>
                  </p:cNvPr>
                  <p:cNvSpPr txBox="1"/>
                  <p:nvPr/>
                </p:nvSpPr>
                <p:spPr>
                  <a:xfrm>
                    <a:off x="1111553" y="2631706"/>
                    <a:ext cx="3094117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3600" dirty="0">
                        <a:latin typeface="나눔스퀘어OTF ExtraBold" panose="020B0600000101010101" pitchFamily="34" charset="-127"/>
                        <a:ea typeface="나눔스퀘어OTF ExtraBold" panose="020B0600000101010101" pitchFamily="34" charset="-127"/>
                      </a:rPr>
                      <a:t>나</a:t>
                    </a:r>
                    <a:r>
                      <a:rPr lang="en-US" altLang="ko-KR" sz="3600" dirty="0">
                        <a:latin typeface="나눔스퀘어OTF ExtraBold" panose="020B0600000101010101" pitchFamily="34" charset="-127"/>
                        <a:ea typeface="나눔스퀘어OTF ExtraBold" panose="020B0600000101010101" pitchFamily="34" charset="-127"/>
                      </a:rPr>
                      <a:t>. </a:t>
                    </a:r>
                    <a:r>
                      <a:rPr lang="ko-KR" altLang="en-US" sz="3600" dirty="0">
                        <a:latin typeface="나눔스퀘어OTF ExtraBold" panose="020B0600000101010101" pitchFamily="34" charset="-127"/>
                        <a:ea typeface="나눔스퀘어OTF ExtraBold" panose="020B0600000101010101" pitchFamily="34" charset="-127"/>
                      </a:rPr>
                      <a:t>데이터 분석</a:t>
                    </a: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65E3F677-8F12-422D-ADFA-BD25166A8E32}"/>
                      </a:ext>
                    </a:extLst>
                  </p:cNvPr>
                  <p:cNvSpPr txBox="1"/>
                  <p:nvPr/>
                </p:nvSpPr>
                <p:spPr>
                  <a:xfrm>
                    <a:off x="1671196" y="3269924"/>
                    <a:ext cx="215315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2400" dirty="0">
                        <a:latin typeface="나눔스퀘어OTF ExtraBold" panose="020B0600000101010101" pitchFamily="34" charset="-127"/>
                        <a:ea typeface="나눔스퀘어OTF ExtraBold" panose="020B0600000101010101" pitchFamily="34" charset="-127"/>
                      </a:rPr>
                      <a:t>- </a:t>
                    </a:r>
                    <a:r>
                      <a:rPr lang="ko-KR" altLang="en-US" sz="2400" dirty="0">
                        <a:latin typeface="나눔스퀘어OTF ExtraBold" panose="020B0600000101010101" pitchFamily="34" charset="-127"/>
                        <a:ea typeface="나눔스퀘어OTF ExtraBold" panose="020B0600000101010101" pitchFamily="34" charset="-127"/>
                      </a:rPr>
                      <a:t>데이터 </a:t>
                    </a:r>
                    <a:r>
                      <a:rPr lang="ko-KR" altLang="en-US" sz="2400" dirty="0" err="1">
                        <a:latin typeface="나눔스퀘어OTF ExtraBold" panose="020B0600000101010101" pitchFamily="34" charset="-127"/>
                        <a:ea typeface="나눔스퀘어OTF ExtraBold" panose="020B0600000101010101" pitchFamily="34" charset="-127"/>
                      </a:rPr>
                      <a:t>전처리</a:t>
                    </a:r>
                    <a:endParaRPr lang="ko-KR" altLang="en-US" sz="2400" dirty="0">
                      <a:latin typeface="나눔스퀘어OTF ExtraBold" panose="020B0600000101010101" pitchFamily="34" charset="-127"/>
                      <a:ea typeface="나눔스퀘어OTF ExtraBold" panose="020B0600000101010101" pitchFamily="34" charset="-127"/>
                    </a:endParaRP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70BB56DE-0169-4BD8-8A0D-02349BA7FA28}"/>
                      </a:ext>
                    </a:extLst>
                  </p:cNvPr>
                  <p:cNvSpPr txBox="1"/>
                  <p:nvPr/>
                </p:nvSpPr>
                <p:spPr>
                  <a:xfrm>
                    <a:off x="1671196" y="3731589"/>
                    <a:ext cx="215315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2400" dirty="0">
                        <a:latin typeface="나눔스퀘어OTF ExtraBold" panose="020B0600000101010101" pitchFamily="34" charset="-127"/>
                        <a:ea typeface="나눔스퀘어OTF ExtraBold" panose="020B0600000101010101" pitchFamily="34" charset="-127"/>
                      </a:rPr>
                      <a:t>- </a:t>
                    </a:r>
                    <a:r>
                      <a:rPr lang="ko-KR" altLang="en-US" sz="2400" dirty="0">
                        <a:latin typeface="나눔스퀘어OTF ExtraBold" panose="020B0600000101010101" pitchFamily="34" charset="-127"/>
                        <a:ea typeface="나눔스퀘어OTF ExtraBold" panose="020B0600000101010101" pitchFamily="34" charset="-127"/>
                      </a:rPr>
                      <a:t>데이터 시각화</a:t>
                    </a:r>
                  </a:p>
                </p:txBody>
              </p:sp>
            </p:grp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B22086D7-9EF4-484A-A060-9713FCCC086A}"/>
                    </a:ext>
                  </a:extLst>
                </p:cNvPr>
                <p:cNvGrpSpPr/>
                <p:nvPr/>
              </p:nvGrpSpPr>
              <p:grpSpPr>
                <a:xfrm>
                  <a:off x="2373739" y="4741430"/>
                  <a:ext cx="3514104" cy="1633061"/>
                  <a:chOff x="936825" y="4648124"/>
                  <a:chExt cx="3514104" cy="1633061"/>
                </a:xfrm>
              </p:grpSpPr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979312DA-EB90-4C76-BEA8-3D230BCC1F0E}"/>
                      </a:ext>
                    </a:extLst>
                  </p:cNvPr>
                  <p:cNvSpPr txBox="1"/>
                  <p:nvPr/>
                </p:nvSpPr>
                <p:spPr>
                  <a:xfrm>
                    <a:off x="936825" y="4648124"/>
                    <a:ext cx="3514104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3600" dirty="0">
                        <a:latin typeface="나눔스퀘어OTF ExtraBold" panose="020B0600000101010101" pitchFamily="34" charset="-127"/>
                        <a:ea typeface="나눔스퀘어OTF ExtraBold" panose="020B0600000101010101" pitchFamily="34" charset="-127"/>
                      </a:rPr>
                      <a:t>다</a:t>
                    </a:r>
                    <a:r>
                      <a:rPr lang="en-US" altLang="ko-KR" sz="3600" dirty="0">
                        <a:latin typeface="나눔스퀘어OTF ExtraBold" panose="020B0600000101010101" pitchFamily="34" charset="-127"/>
                        <a:ea typeface="나눔스퀘어OTF ExtraBold" panose="020B0600000101010101" pitchFamily="34" charset="-127"/>
                      </a:rPr>
                      <a:t>. </a:t>
                    </a:r>
                    <a:r>
                      <a:rPr lang="ko-KR" altLang="en-US" sz="3600" dirty="0">
                        <a:latin typeface="나눔스퀘어OTF ExtraBold" panose="020B0600000101010101" pitchFamily="34" charset="-127"/>
                        <a:ea typeface="나눔스퀘어OTF ExtraBold" panose="020B0600000101010101" pitchFamily="34" charset="-127"/>
                      </a:rPr>
                      <a:t>프로젝트 결론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E053595-9E7D-4037-940E-5173A7873766}"/>
                      </a:ext>
                    </a:extLst>
                  </p:cNvPr>
                  <p:cNvSpPr txBox="1"/>
                  <p:nvPr/>
                </p:nvSpPr>
                <p:spPr>
                  <a:xfrm>
                    <a:off x="1464017" y="5303192"/>
                    <a:ext cx="286809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2400" dirty="0">
                        <a:latin typeface="나눔스퀘어OTF ExtraBold" panose="020B0600000101010101" pitchFamily="34" charset="-127"/>
                        <a:ea typeface="나눔스퀘어OTF ExtraBold" panose="020B0600000101010101" pitchFamily="34" charset="-127"/>
                      </a:rPr>
                      <a:t>-</a:t>
                    </a:r>
                    <a:r>
                      <a:rPr lang="ko-KR" altLang="en-US" sz="2400" dirty="0">
                        <a:latin typeface="나눔스퀘어OTF ExtraBold" panose="020B0600000101010101" pitchFamily="34" charset="-127"/>
                        <a:ea typeface="나눔스퀘어OTF ExtraBold" panose="020B0600000101010101" pitchFamily="34" charset="-127"/>
                      </a:rPr>
                      <a:t> 활용방안 및 한계점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7DDCC576-AF49-41DA-8CC7-E0DDE13E3C92}"/>
                      </a:ext>
                    </a:extLst>
                  </p:cNvPr>
                  <p:cNvSpPr txBox="1"/>
                  <p:nvPr/>
                </p:nvSpPr>
                <p:spPr>
                  <a:xfrm>
                    <a:off x="1473348" y="5819520"/>
                    <a:ext cx="159210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2400" dirty="0">
                        <a:latin typeface="나눔스퀘어OTF ExtraBold" panose="020B0600000101010101" pitchFamily="34" charset="-127"/>
                        <a:ea typeface="나눔스퀘어OTF ExtraBold" panose="020B0600000101010101" pitchFamily="34" charset="-127"/>
                      </a:rPr>
                      <a:t>- </a:t>
                    </a:r>
                    <a:r>
                      <a:rPr lang="ko-KR" altLang="en-US" sz="2400" dirty="0">
                        <a:latin typeface="나눔스퀘어OTF ExtraBold" panose="020B0600000101010101" pitchFamily="34" charset="-127"/>
                        <a:ea typeface="나눔스퀘어OTF ExtraBold" panose="020B0600000101010101" pitchFamily="34" charset="-127"/>
                      </a:rPr>
                      <a:t>참고 문헌</a:t>
                    </a:r>
                  </a:p>
                </p:txBody>
              </p:sp>
            </p:grpSp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0371B622-EF61-4BBE-8346-F4127C6AE1EE}"/>
                    </a:ext>
                  </a:extLst>
                </p:cNvPr>
                <p:cNvGrpSpPr/>
                <p:nvPr/>
              </p:nvGrpSpPr>
              <p:grpSpPr>
                <a:xfrm>
                  <a:off x="2373739" y="1161881"/>
                  <a:ext cx="4164923" cy="1552790"/>
                  <a:chOff x="2373739" y="1161881"/>
                  <a:chExt cx="4164923" cy="1552790"/>
                </a:xfrm>
              </p:grpSpPr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F306E061-E031-4FB3-9B3B-D1117964E98E}"/>
                      </a:ext>
                    </a:extLst>
                  </p:cNvPr>
                  <p:cNvSpPr txBox="1"/>
                  <p:nvPr/>
                </p:nvSpPr>
                <p:spPr>
                  <a:xfrm>
                    <a:off x="2373739" y="1161881"/>
                    <a:ext cx="4164923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3600" dirty="0">
                        <a:latin typeface="나눔스퀘어OTF ExtraBold" panose="020B0600000101010101" pitchFamily="34" charset="-127"/>
                        <a:ea typeface="나눔스퀘어OTF ExtraBold" panose="020B0600000101010101" pitchFamily="34" charset="-127"/>
                      </a:rPr>
                      <a:t>가</a:t>
                    </a:r>
                    <a:r>
                      <a:rPr lang="en-US" altLang="ko-KR" sz="3600" dirty="0">
                        <a:latin typeface="나눔스퀘어OTF ExtraBold" panose="020B0600000101010101" pitchFamily="34" charset="-127"/>
                        <a:ea typeface="나눔스퀘어OTF ExtraBold" panose="020B0600000101010101" pitchFamily="34" charset="-127"/>
                      </a:rPr>
                      <a:t>. </a:t>
                    </a:r>
                    <a:r>
                      <a:rPr lang="ko-KR" altLang="en-US" sz="3600" dirty="0">
                        <a:latin typeface="나눔스퀘어OTF ExtraBold" panose="020B0600000101010101" pitchFamily="34" charset="-127"/>
                        <a:ea typeface="나눔스퀘어OTF ExtraBold" panose="020B0600000101010101" pitchFamily="34" charset="-127"/>
                      </a:rPr>
                      <a:t>분석 배경 및 방향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9FD8C9F7-84CC-4EA0-B7B7-E76F2A5D82E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0931" y="1791341"/>
                    <a:ext cx="159210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2400" dirty="0">
                        <a:latin typeface="나눔스퀘어OTF ExtraBold" panose="020B0600000101010101" pitchFamily="34" charset="-127"/>
                        <a:ea typeface="나눔스퀘어OTF ExtraBold" panose="020B0600000101010101" pitchFamily="34" charset="-127"/>
                      </a:rPr>
                      <a:t>- </a:t>
                    </a:r>
                    <a:r>
                      <a:rPr lang="ko-KR" altLang="en-US" sz="2400" dirty="0">
                        <a:latin typeface="나눔스퀘어OTF ExtraBold" panose="020B0600000101010101" pitchFamily="34" charset="-127"/>
                        <a:ea typeface="나눔스퀘어OTF ExtraBold" panose="020B0600000101010101" pitchFamily="34" charset="-127"/>
                      </a:rPr>
                      <a:t>분석 배경</a:t>
                    </a:r>
                    <a:endParaRPr lang="en-US" altLang="ko-KR" sz="2400" dirty="0">
                      <a:latin typeface="나눔스퀘어OTF ExtraBold" panose="020B0600000101010101" pitchFamily="34" charset="-127"/>
                      <a:ea typeface="나눔스퀘어OTF ExtraBold" panose="020B0600000101010101" pitchFamily="34" charset="-127"/>
                    </a:endParaRP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6B33B0A7-F394-4F06-AAE1-8C931D14CBAB}"/>
                      </a:ext>
                    </a:extLst>
                  </p:cNvPr>
                  <p:cNvSpPr txBox="1"/>
                  <p:nvPr/>
                </p:nvSpPr>
                <p:spPr>
                  <a:xfrm>
                    <a:off x="2910262" y="2253006"/>
                    <a:ext cx="2074543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ko-KR" sz="2400" dirty="0">
                        <a:latin typeface="나눔스퀘어OTF ExtraBold" panose="020B0600000101010101" pitchFamily="34" charset="-127"/>
                        <a:ea typeface="나눔스퀘어OTF ExtraBold" panose="020B0600000101010101" pitchFamily="34" charset="-127"/>
                      </a:rPr>
                      <a:t>- </a:t>
                    </a:r>
                    <a:r>
                      <a:rPr lang="ko-KR" altLang="en-US" sz="2400" dirty="0">
                        <a:latin typeface="나눔스퀘어OTF ExtraBold" panose="020B0600000101010101" pitchFamily="34" charset="-127"/>
                        <a:ea typeface="나눔스퀘어OTF ExtraBold" panose="020B0600000101010101" pitchFamily="34" charset="-127"/>
                      </a:rPr>
                      <a:t>분석 방향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97471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95D03F-E46E-467E-BE60-BD76BB13D0A6}"/>
              </a:ext>
            </a:extLst>
          </p:cNvPr>
          <p:cNvSpPr txBox="1"/>
          <p:nvPr/>
        </p:nvSpPr>
        <p:spPr>
          <a:xfrm>
            <a:off x="1832296" y="2654819"/>
            <a:ext cx="88633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목        적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 세계적으로 코로나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19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성행하는 가운데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국내 체육시설의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폐업률을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보기 위함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  이  터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: 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  <a:hlinkClick r:id="rId2"/>
              </a:rPr>
              <a:t>①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행정안전부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LOCAL DATA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3"/>
              </a:rPr>
              <a:t>②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3"/>
              </a:rPr>
              <a:t>OPEN API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4"/>
              </a:rPr>
              <a:t>③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4"/>
              </a:rPr>
              <a:t>NAVER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4"/>
              </a:rPr>
              <a:t>검색 지도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4"/>
              </a:rPr>
              <a:t>OPEN API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기술 도구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: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EXCEL(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), JUPYTER NOTEBOOK(EDA,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시각화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  각  화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: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태블로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 POWER BI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72923CEF-C480-4C84-A712-58B7DF01F64B}"/>
              </a:ext>
            </a:extLst>
          </p:cNvPr>
          <p:cNvSpPr txBox="1">
            <a:spLocks/>
          </p:cNvSpPr>
          <p:nvPr/>
        </p:nvSpPr>
        <p:spPr>
          <a:xfrm>
            <a:off x="216941" y="116827"/>
            <a:ext cx="1282967" cy="59716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개요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3E3927-A8D5-4B91-9398-072F4CBD192C}"/>
              </a:ext>
            </a:extLst>
          </p:cNvPr>
          <p:cNvSpPr txBox="1"/>
          <p:nvPr/>
        </p:nvSpPr>
        <p:spPr>
          <a:xfrm>
            <a:off x="457199" y="1442030"/>
            <a:ext cx="11597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가      설</a:t>
            </a:r>
            <a:r>
              <a:rPr lang="en-US" altLang="ko-KR" sz="3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: </a:t>
            </a:r>
            <a:r>
              <a:rPr lang="en-US" altLang="ko-KR" sz="3000" u="sng" dirty="0">
                <a:solidFill>
                  <a:srgbClr val="0000FF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2016</a:t>
            </a:r>
            <a:r>
              <a:rPr lang="ko-KR" altLang="en-US" sz="3000" u="sng" dirty="0">
                <a:solidFill>
                  <a:srgbClr val="0000FF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년</a:t>
            </a:r>
            <a:r>
              <a:rPr lang="en-US" altLang="ko-KR" sz="3000" u="sng" dirty="0">
                <a:solidFill>
                  <a:srgbClr val="0000FF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~2019</a:t>
            </a:r>
            <a:r>
              <a:rPr lang="ko-KR" altLang="en-US" sz="3000" u="sng" dirty="0">
                <a:solidFill>
                  <a:srgbClr val="0000FF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년 대비 국내 체육시설 폐업 수는 높을 것이다</a:t>
            </a:r>
            <a:r>
              <a:rPr lang="en-US" altLang="ko-KR" sz="3000" u="sng" dirty="0">
                <a:solidFill>
                  <a:srgbClr val="0000FF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BC146BF-E82E-4874-97CC-BF76A4164D5C}"/>
              </a:ext>
            </a:extLst>
          </p:cNvPr>
          <p:cNvCxnSpPr>
            <a:cxnSpLocks/>
          </p:cNvCxnSpPr>
          <p:nvPr/>
        </p:nvCxnSpPr>
        <p:spPr>
          <a:xfrm>
            <a:off x="65317" y="886408"/>
            <a:ext cx="1205514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584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E126977D-119F-43AB-B09F-8A098E544BFA}"/>
              </a:ext>
            </a:extLst>
          </p:cNvPr>
          <p:cNvSpPr txBox="1">
            <a:spLocks/>
          </p:cNvSpPr>
          <p:nvPr/>
        </p:nvSpPr>
        <p:spPr>
          <a:xfrm>
            <a:off x="219351" y="116826"/>
            <a:ext cx="11827946" cy="6949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2016</a:t>
            </a: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년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~2020</a:t>
            </a: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년 연도별 국내 체육 시설 폐업 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F06680-DF0A-47ED-B5D3-2E7F6FD16B8C}"/>
              </a:ext>
            </a:extLst>
          </p:cNvPr>
          <p:cNvSpPr txBox="1"/>
          <p:nvPr/>
        </p:nvSpPr>
        <p:spPr>
          <a:xfrm>
            <a:off x="236540" y="1278297"/>
            <a:ext cx="114329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결과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: </a:t>
            </a:r>
            <a:r>
              <a:rPr lang="en-US" altLang="ko-KR" sz="2400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</a:t>
            </a:r>
            <a:r>
              <a:rPr lang="ko-KR" altLang="en-US" sz="2400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위는 </a:t>
            </a:r>
            <a:r>
              <a:rPr lang="en-US" altLang="ko-KR" sz="2400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2019</a:t>
            </a:r>
            <a:r>
              <a:rPr lang="ko-KR" altLang="en-US" sz="2400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년 </a:t>
            </a:r>
            <a:r>
              <a:rPr lang="en-US" altLang="ko-KR" sz="2400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3,329</a:t>
            </a:r>
            <a:r>
              <a:rPr lang="ko-KR" altLang="en-US" sz="2400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개의 폐업 수가 가장 많았다</a:t>
            </a:r>
            <a:r>
              <a:rPr lang="en-US" altLang="ko-KR" sz="2400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  <a:p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          (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그러나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2020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년의 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12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월의 폐업 수는 공개 되지 않아서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단정지을 수 없다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.)</a:t>
            </a:r>
            <a:endParaRPr lang="ko-KR" altLang="en-US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04E4FD3-693E-4E8E-B418-77A5DCF0FACB}"/>
              </a:ext>
            </a:extLst>
          </p:cNvPr>
          <p:cNvGrpSpPr/>
          <p:nvPr/>
        </p:nvGrpSpPr>
        <p:grpSpPr>
          <a:xfrm>
            <a:off x="236540" y="2173422"/>
            <a:ext cx="5979064" cy="4567752"/>
            <a:chOff x="236540" y="2173422"/>
            <a:chExt cx="5979064" cy="456775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EEF1EC7-F3D3-4407-A8E7-AEC1929F0E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4" r="8241"/>
            <a:stretch/>
          </p:blipFill>
          <p:spPr>
            <a:xfrm>
              <a:off x="236540" y="2173422"/>
              <a:ext cx="5979064" cy="456775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AA9DC5-DC80-4820-941B-9648188D228A}"/>
                </a:ext>
              </a:extLst>
            </p:cNvPr>
            <p:cNvSpPr txBox="1"/>
            <p:nvPr/>
          </p:nvSpPr>
          <p:spPr>
            <a:xfrm>
              <a:off x="900404" y="2895356"/>
              <a:ext cx="816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3,329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8571210-4840-41EA-AA86-78040E0D77AD}"/>
                </a:ext>
              </a:extLst>
            </p:cNvPr>
            <p:cNvSpPr txBox="1"/>
            <p:nvPr/>
          </p:nvSpPr>
          <p:spPr>
            <a:xfrm>
              <a:off x="1972482" y="3115654"/>
              <a:ext cx="816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3,309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D3BCB4E-C863-4C53-8656-7DF2B41E3829}"/>
                </a:ext>
              </a:extLst>
            </p:cNvPr>
            <p:cNvSpPr txBox="1"/>
            <p:nvPr/>
          </p:nvSpPr>
          <p:spPr>
            <a:xfrm>
              <a:off x="3044560" y="3415682"/>
              <a:ext cx="816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3,260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10C37B-0855-4113-AB8E-5E7D51A0625A}"/>
                </a:ext>
              </a:extLst>
            </p:cNvPr>
            <p:cNvSpPr txBox="1"/>
            <p:nvPr/>
          </p:nvSpPr>
          <p:spPr>
            <a:xfrm>
              <a:off x="4100804" y="3834821"/>
              <a:ext cx="816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2,377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C8ABD49-CAD9-4F5A-A472-80E896956677}"/>
                </a:ext>
              </a:extLst>
            </p:cNvPr>
            <p:cNvSpPr txBox="1"/>
            <p:nvPr/>
          </p:nvSpPr>
          <p:spPr>
            <a:xfrm>
              <a:off x="5136586" y="4272632"/>
              <a:ext cx="816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1,941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A463FB2-820C-4A03-886F-7759B314EDF1}"/>
              </a:ext>
            </a:extLst>
          </p:cNvPr>
          <p:cNvCxnSpPr>
            <a:cxnSpLocks/>
          </p:cNvCxnSpPr>
          <p:nvPr/>
        </p:nvCxnSpPr>
        <p:spPr>
          <a:xfrm>
            <a:off x="65317" y="886408"/>
            <a:ext cx="1205514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65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477958A-F20F-447D-8010-DF18A3F89E60}"/>
              </a:ext>
            </a:extLst>
          </p:cNvPr>
          <p:cNvGrpSpPr/>
          <p:nvPr/>
        </p:nvGrpSpPr>
        <p:grpSpPr>
          <a:xfrm>
            <a:off x="477536" y="1352040"/>
            <a:ext cx="11236928" cy="5105645"/>
            <a:chOff x="355461" y="1252878"/>
            <a:chExt cx="11236928" cy="510564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D7530CB-2FAA-4EDF-8B09-866AD7B03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0694" y="1252878"/>
              <a:ext cx="3481695" cy="2461849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0A2D11B-2EA2-448F-9516-F74A9364C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484" y="3896674"/>
              <a:ext cx="3488360" cy="246184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10900D8-8464-431B-AAA8-E6782CD02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3821" y="3896674"/>
              <a:ext cx="3481695" cy="2461849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519A237-E711-4A6B-91CB-3EC7DBAAE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461" y="1252879"/>
              <a:ext cx="3481695" cy="2461849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004C84C-E70C-4636-9608-06D54525B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3078" y="1252879"/>
              <a:ext cx="3481695" cy="2461849"/>
            </a:xfrm>
            <a:prstGeom prst="rect">
              <a:avLst/>
            </a:prstGeom>
          </p:spPr>
        </p:pic>
      </p:grpSp>
      <p:sp>
        <p:nvSpPr>
          <p:cNvPr id="10" name="부제목 2">
            <a:extLst>
              <a:ext uri="{FF2B5EF4-FFF2-40B4-BE49-F238E27FC236}">
                <a16:creationId xmlns:a16="http://schemas.microsoft.com/office/drawing/2014/main" id="{7DC06A48-FECA-477D-9471-0E3D6E7D4466}"/>
              </a:ext>
            </a:extLst>
          </p:cNvPr>
          <p:cNvSpPr txBox="1">
            <a:spLocks/>
          </p:cNvSpPr>
          <p:nvPr/>
        </p:nvSpPr>
        <p:spPr>
          <a:xfrm>
            <a:off x="236540" y="101735"/>
            <a:ext cx="10717603" cy="59716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연도별 지역 국내 체육 시설 폐업 수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32FBB7A-9D8B-4223-9A78-72C729C08C8A}"/>
              </a:ext>
            </a:extLst>
          </p:cNvPr>
          <p:cNvCxnSpPr>
            <a:cxnSpLocks/>
          </p:cNvCxnSpPr>
          <p:nvPr/>
        </p:nvCxnSpPr>
        <p:spPr>
          <a:xfrm>
            <a:off x="65317" y="886408"/>
            <a:ext cx="1205514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9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E58F23C-9B25-47C7-B23D-848445282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63" y="3309381"/>
            <a:ext cx="3881634" cy="246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5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CC00B1-90DF-4CA2-874C-09B4DF21B6CD}"/>
              </a:ext>
            </a:extLst>
          </p:cNvPr>
          <p:cNvSpPr txBox="1"/>
          <p:nvPr/>
        </p:nvSpPr>
        <p:spPr>
          <a:xfrm flipH="1">
            <a:off x="1000320" y="4191557"/>
            <a:ext cx="6454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유튜브 콘텐츠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홈트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콘텐츠 비교 영상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브랜드 별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) – 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주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회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스포츠 관련 데이터 시각화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  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주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1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회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스포츠 브랜드 역사 설명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(ex. 14F 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브랜드 설명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) -  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주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회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560BD79-3B22-40C6-9F86-D884D839236F}"/>
              </a:ext>
            </a:extLst>
          </p:cNvPr>
          <p:cNvGrpSpPr/>
          <p:nvPr/>
        </p:nvGrpSpPr>
        <p:grpSpPr>
          <a:xfrm>
            <a:off x="3150637" y="3194784"/>
            <a:ext cx="7333861" cy="996773"/>
            <a:chOff x="5318449" y="5364385"/>
            <a:chExt cx="7333861" cy="99677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4FE3196-2CF3-41F0-9141-CB2D138604DC}"/>
                </a:ext>
              </a:extLst>
            </p:cNvPr>
            <p:cNvSpPr txBox="1"/>
            <p:nvPr/>
          </p:nvSpPr>
          <p:spPr>
            <a:xfrm>
              <a:off x="5318449" y="5364385"/>
              <a:ext cx="49274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hlinkClick r:id="rId2"/>
                </a:rPr>
                <a:t>https://www.localdata.go.kr/data/dataView.do</a:t>
              </a: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8C9AC3-5831-4E45-B45A-DB81D3A352B0}"/>
                </a:ext>
              </a:extLst>
            </p:cNvPr>
            <p:cNvSpPr txBox="1"/>
            <p:nvPr/>
          </p:nvSpPr>
          <p:spPr>
            <a:xfrm>
              <a:off x="5318449" y="5672233"/>
              <a:ext cx="73338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hlinkClick r:id="rId3"/>
                </a:rPr>
                <a:t>https://www.localdata.go.kr/devcenter/apiGuide.do?menuNo=20002</a:t>
              </a:r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644FFB-2C05-4D00-9D82-DCB15D604568}"/>
                </a:ext>
              </a:extLst>
            </p:cNvPr>
            <p:cNvSpPr txBox="1"/>
            <p:nvPr/>
          </p:nvSpPr>
          <p:spPr>
            <a:xfrm>
              <a:off x="5318449" y="5991826"/>
              <a:ext cx="638680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hlinkClick r:id="rId4"/>
                </a:rPr>
                <a:t>https://developers.naver.com/products/search/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64320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3266</TotalTime>
  <Words>252</Words>
  <Application>Microsoft Office PowerPoint</Application>
  <PresentationFormat>와이드스크린</PresentationFormat>
  <Paragraphs>46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나눔스퀘어 Bold</vt:lpstr>
      <vt:lpstr>나눔스퀘어OTF ExtraBold</vt:lpstr>
      <vt:lpstr>맑은 고딕</vt:lpstr>
      <vt:lpstr>Arial</vt:lpstr>
      <vt:lpstr>Office 테마</vt:lpstr>
      <vt:lpstr>코로나 19에 의한 체육시설 행태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코로나 19에 의한 체육시설폐업률 연도 비교</dc:title>
  <dc:creator>오 승재</dc:creator>
  <cp:lastModifiedBy>오 승재</cp:lastModifiedBy>
  <cp:revision>45</cp:revision>
  <dcterms:created xsi:type="dcterms:W3CDTF">2020-12-28T09:11:46Z</dcterms:created>
  <dcterms:modified xsi:type="dcterms:W3CDTF">2021-01-01T14:41:38Z</dcterms:modified>
</cp:coreProperties>
</file>