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6" r:id="rId5"/>
    <p:sldId id="265" r:id="rId6"/>
    <p:sldId id="257" r:id="rId7"/>
    <p:sldId id="267" r:id="rId8"/>
    <p:sldId id="270" r:id="rId9"/>
    <p:sldId id="268" r:id="rId10"/>
    <p:sldId id="269" r:id="rId11"/>
    <p:sldId id="259" r:id="rId12"/>
    <p:sldId id="258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 승재" initials="오승" lastIdx="2" clrIdx="0">
    <p:extLst>
      <p:ext uri="{19B8F6BF-5375-455C-9EA6-DF929625EA0E}">
        <p15:presenceInfo xmlns:p15="http://schemas.microsoft.com/office/powerpoint/2012/main" userId="3cd25a128cbf70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41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sng" strike="noStrike" kern="1200" baseline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r>
              <a:rPr lang="ko-KR" u="sng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월별 스포츠 시설 소비자 접수 총합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sng" strike="noStrike" kern="1200" baseline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Sheet1!$A$3:$L$3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Sheet1!$A$4:$L$4</c:f>
              <c:numCache>
                <c:formatCode>General</c:formatCode>
                <c:ptCount val="12"/>
                <c:pt idx="0">
                  <c:v>910</c:v>
                </c:pt>
                <c:pt idx="1">
                  <c:v>795</c:v>
                </c:pt>
                <c:pt idx="2">
                  <c:v>1022</c:v>
                </c:pt>
                <c:pt idx="3">
                  <c:v>972</c:v>
                </c:pt>
                <c:pt idx="4">
                  <c:v>1005</c:v>
                </c:pt>
                <c:pt idx="5">
                  <c:v>986</c:v>
                </c:pt>
                <c:pt idx="6">
                  <c:v>1052</c:v>
                </c:pt>
                <c:pt idx="7">
                  <c:v>855</c:v>
                </c:pt>
                <c:pt idx="8">
                  <c:v>975</c:v>
                </c:pt>
                <c:pt idx="9">
                  <c:v>607</c:v>
                </c:pt>
                <c:pt idx="10">
                  <c:v>673</c:v>
                </c:pt>
                <c:pt idx="11">
                  <c:v>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25-40C3-AA47-23809B3488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37578904"/>
        <c:axId val="637583496"/>
      </c:barChart>
      <c:catAx>
        <c:axId val="637578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7583496"/>
        <c:crosses val="autoZero"/>
        <c:auto val="1"/>
        <c:lblAlgn val="ctr"/>
        <c:lblOffset val="100"/>
        <c:noMultiLvlLbl val="0"/>
      </c:catAx>
      <c:valAx>
        <c:axId val="637583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7578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sng" strike="noStrike" kern="1200" baseline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r>
              <a:rPr lang="ko-KR" sz="1600" b="1" u="sng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연도별 스포츠 관련 소비자 접수 총합</a:t>
            </a:r>
          </a:p>
        </c:rich>
      </c:tx>
      <c:layout>
        <c:manualLayout>
          <c:xMode val="edge"/>
          <c:yMode val="edge"/>
          <c:x val="0.22620546985524853"/>
          <c:y val="4.124426477389049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sng" strike="noStrike" kern="1200" baseline="0"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0555555555555555E-2"/>
          <c:y val="3.0245361156865904E-2"/>
          <c:w val="0.93888888888888888"/>
          <c:h val="0.8411748315155547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Sheet1!$B$3:$F$3</c:f>
              <c:strCache>
                <c:ptCount val="5"/>
                <c:pt idx="0">
                  <c:v>2016년</c:v>
                </c:pt>
                <c:pt idx="1">
                  <c:v>2017년</c:v>
                </c:pt>
                <c:pt idx="2">
                  <c:v>2018년</c:v>
                </c:pt>
                <c:pt idx="3">
                  <c:v>2019년</c:v>
                </c:pt>
                <c:pt idx="4">
                  <c:v>2020년</c:v>
                </c:pt>
              </c:strCache>
            </c:strRef>
          </c:cat>
          <c:val>
            <c:numRef>
              <c:f>Sheet1!$B$4:$F$4</c:f>
              <c:numCache>
                <c:formatCode>_(* #,##0_);_(* \(#,##0\);_(* "-"_);_(@_)</c:formatCode>
                <c:ptCount val="5"/>
                <c:pt idx="0">
                  <c:v>1556</c:v>
                </c:pt>
                <c:pt idx="1">
                  <c:v>1796</c:v>
                </c:pt>
                <c:pt idx="2">
                  <c:v>2244</c:v>
                </c:pt>
                <c:pt idx="3">
                  <c:v>2354</c:v>
                </c:pt>
                <c:pt idx="4">
                  <c:v>2487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62-4CF0-B5FF-9B11589EB0E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567014520"/>
        <c:axId val="567016160"/>
      </c:barChart>
      <c:catAx>
        <c:axId val="567014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016160"/>
        <c:crosses val="autoZero"/>
        <c:auto val="1"/>
        <c:lblAlgn val="ctr"/>
        <c:lblOffset val="100"/>
        <c:noMultiLvlLbl val="0"/>
      </c:catAx>
      <c:valAx>
        <c:axId val="567016160"/>
        <c:scaling>
          <c:orientation val="minMax"/>
        </c:scaling>
        <c:delete val="1"/>
        <c:axPos val="l"/>
        <c:numFmt formatCode="_(* #,##0_);_(* \(#,##0\);_(* &quot;-&quot;_);_(@_)" sourceLinked="1"/>
        <c:majorTickMark val="none"/>
        <c:minorTickMark val="none"/>
        <c:tickLblPos val="nextTo"/>
        <c:crossAx val="567014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등록</a:t>
            </a:r>
            <a:r>
              <a:rPr lang="en-US" altLang="ko-KR" dirty="0"/>
              <a:t>/</a:t>
            </a:r>
            <a:r>
              <a:rPr lang="ko-KR" altLang="en-US" dirty="0"/>
              <a:t>신고 스포츠 시설 폐업 수</a:t>
            </a:r>
          </a:p>
        </c:rich>
      </c:tx>
      <c:layout>
        <c:manualLayout>
          <c:xMode val="edge"/>
          <c:yMode val="edge"/>
          <c:x val="0.25527550869762411"/>
          <c:y val="2.09397150549956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폐업수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Sheet1!$B$2:$B$6</c:f>
              <c:numCache>
                <c:formatCode>_(* #,##0_);_(* \(#,##0\);_(* "-"_);_(@_)</c:formatCode>
                <c:ptCount val="5"/>
                <c:pt idx="0">
                  <c:v>1464</c:v>
                </c:pt>
                <c:pt idx="1">
                  <c:v>1776</c:v>
                </c:pt>
                <c:pt idx="2">
                  <c:v>2529</c:v>
                </c:pt>
                <c:pt idx="3">
                  <c:v>2585</c:v>
                </c:pt>
                <c:pt idx="4">
                  <c:v>3122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F3-42FC-A99B-724165EE52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29930648"/>
        <c:axId val="529931632"/>
      </c:barChart>
      <c:catAx>
        <c:axId val="529930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9931632"/>
        <c:crosses val="autoZero"/>
        <c:auto val="1"/>
        <c:lblAlgn val="ctr"/>
        <c:lblOffset val="100"/>
        <c:noMultiLvlLbl val="0"/>
      </c:catAx>
      <c:valAx>
        <c:axId val="52993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9930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일반 음식점 폐업 수</a:t>
            </a:r>
          </a:p>
        </c:rich>
      </c:tx>
      <c:layout>
        <c:manualLayout>
          <c:xMode val="edge"/>
          <c:yMode val="edge"/>
          <c:x val="0.34870962172083558"/>
          <c:y val="1.76382152070580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폐업수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Sheet1!$D$2:$D$6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Sheet1!$E$2:$E$6</c:f>
              <c:numCache>
                <c:formatCode>_(* #,##0_);_(* \(#,##0\);_(* "-"_);_(@_)</c:formatCode>
                <c:ptCount val="5"/>
                <c:pt idx="0">
                  <c:v>14813</c:v>
                </c:pt>
                <c:pt idx="1">
                  <c:v>17156</c:v>
                </c:pt>
                <c:pt idx="2">
                  <c:v>17673</c:v>
                </c:pt>
                <c:pt idx="3">
                  <c:v>19218</c:v>
                </c:pt>
                <c:pt idx="4">
                  <c:v>15953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BE-4D8A-BB87-DD642BBACD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41031336"/>
        <c:axId val="541035600"/>
      </c:barChart>
      <c:catAx>
        <c:axId val="541031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035600"/>
        <c:crosses val="autoZero"/>
        <c:auto val="1"/>
        <c:lblAlgn val="ctr"/>
        <c:lblOffset val="100"/>
        <c:noMultiLvlLbl val="0"/>
      </c:catAx>
      <c:valAx>
        <c:axId val="54103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031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AD8C0-2258-4491-9CC5-4E208E6F2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AEE1E3-9CC5-4151-AA29-643131B82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DDAB7-049E-482E-90E0-5164EE59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3C177-C56D-4C4F-B1C9-7ABDDAD9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B79F8-FBEC-4F99-9BE6-012425B0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1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055CA-A3CE-4C1B-8D96-A68D093E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F12E45-2A5F-4E4B-A9A8-C10216F89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E166BB-5B93-41FC-8E46-C5691516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F5160-8855-46A9-BB6A-78026632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96829-D159-4458-8B80-2C908A82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40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A56F48-2F49-4778-894A-67B08AE82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EEFE7C-9FD9-41C6-8ADF-0BBC62F16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43572-CFC1-4822-BCFB-D5F64475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EE774-4FF3-42D1-B87D-D86DE520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6DD92-E347-46D3-B6FF-C3037683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32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72637-16F9-46BA-BD93-FA709773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01E9F-B53B-49AE-996D-00E0A47BD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E119D-6BDD-4372-B661-3A0088BF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3D27C-DE67-4A8C-9450-A21543F6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1DC36-9F09-4D7C-9F78-9D869F40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AA0A2-575E-471F-8AB5-FAA6EC4D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BC52A-ADCA-4E4B-9E44-D243CCB0B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A9E0E-AA4C-4383-93F0-C4536D4F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144D7-E3D4-4784-A3B3-16A27CAA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DF659-B248-48D6-8B6A-2DD463A6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3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F9F2A-3375-4A2B-8758-0771810D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1BF2E-C2E6-4579-9EE0-C017031C0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51AD49-7D4D-4C4F-A029-DEAAFCE81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188B0E-68C8-4820-A7AB-9963B7AD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FFF8F-663C-4F33-B181-7DC0F96E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C5CC01-1AAC-4DEE-BF0A-FC173989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5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2DD10-F3A2-4B31-85CD-CD380448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8623F-56A6-492F-A294-0D63B0C8D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08E9F4-A930-4C68-8C03-C1A6CC461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7AC93C-AB86-424B-B703-2F65D9FA2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16854E-7C6B-4F2E-9222-5E2FE90CF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8C323F-A690-4A30-BABA-FE3C1CCA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058E0F-0BD6-4185-AFA2-927363D2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1E67E8-BA3C-4CB5-A592-B22390B2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7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473DB-9702-4DF1-B170-79DA436C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600682-31E9-4984-9446-F4E0363B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BD317F-4A0E-46E6-99EC-9A6A9476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AD28FA-61D3-45BD-BD68-071D4A57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212DA0-C035-4A2F-B1C6-F86BE7B8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4DE591-1772-4B18-804B-51091596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5E5EEE-A854-40FE-9E5C-9E7BD12D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9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CD766-D298-41BA-922C-E2670D2E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CC5B2-26C6-4F2B-A788-7C394EFD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A3101C-2E37-4691-9040-8FA1363A3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39600B-BF8A-4B86-9A78-A859EA39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041D3-7D8B-4048-9FF3-8BD10C44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5AA49-1616-4108-BB62-7809D971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38C96-0916-4EF8-AFF8-5AD499A2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B604C6-A44F-4AA5-A9F7-E830B64C9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8074ED-8FA5-484A-BA2E-FA106825E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201F83-A048-4888-84B1-51677DD0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BC59F-0F98-4F4B-9C81-22303F94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69AF1B-9E96-4D01-ACEF-93010690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3035DD-84A1-4D45-81C5-1717A530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ED3B72-8CB5-4030-90F3-A9D0126BC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B0EF8B-4B4A-4DF9-8BF4-B9D3B817B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AB07D-08F3-4C8C-99BD-751742BCE17D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7FBEF-86C2-43A7-A15B-9E4AA2F6D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DC477-E18C-4037-9D3E-535FBDE7F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02CFEA-A1CA-4D84-BD2B-51011E1FC95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5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aldata.go.kr/devcenter/apiGuide.do?menuNo=20002" TargetMode="External"/><Relationship Id="rId2" Type="http://schemas.openxmlformats.org/officeDocument/2006/relationships/hyperlink" Target="https://www.localdata.go.kr/data/dataView.do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s.naver.com/products/search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news.kbs.co.kr/news/view.do?ncd=5030080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hankyung.com/economy/article/2020121477521" TargetMode="Externa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osun.com/national/national_general/2021/01/02/TRWST7RB4JFKHB6B6EF5W6ONKA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hyperlink" Target="https://www.ytn.co.kr/_ln/0103_202101041020018691" TargetMode="Externa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aldata.go.kr/devcenter/apiGuide.do?menuNo=20002" TargetMode="External"/><Relationship Id="rId2" Type="http://schemas.openxmlformats.org/officeDocument/2006/relationships/hyperlink" Target="https://www.localdata.go.kr/data/dataView.do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s.naver.com/products/search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대지, 천장, 스테이션, 플랫폼이(가) 표시된 사진&#10;&#10;자동 생성된 설명">
            <a:extLst>
              <a:ext uri="{FF2B5EF4-FFF2-40B4-BE49-F238E27FC236}">
                <a16:creationId xmlns:a16="http://schemas.microsoft.com/office/drawing/2014/main" id="{071A1884-FD08-46A8-9683-BC73361AC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"/>
          <a:stretch/>
        </p:blipFill>
        <p:spPr>
          <a:xfrm>
            <a:off x="65314" y="65317"/>
            <a:ext cx="12064482" cy="67273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76F2072-B137-4E8B-9C1F-C44DFBAB4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300" y="2621903"/>
            <a:ext cx="11069051" cy="888060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코로나 </a:t>
            </a:r>
            <a:r>
              <a:rPr lang="en-US" altLang="ko-KR" sz="5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19</a:t>
            </a:r>
            <a:r>
              <a:rPr lang="ko-KR" altLang="en-US" sz="5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에 의한 체육시설 행태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7799EC-2B30-4A9A-A577-D911C2624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2720" y="4266577"/>
            <a:ext cx="4216400" cy="597160"/>
          </a:xfrm>
        </p:spPr>
        <p:txBody>
          <a:bodyPr>
            <a:noAutofit/>
          </a:bodyPr>
          <a:lstStyle/>
          <a:p>
            <a:r>
              <a:rPr lang="en-US" altLang="ko-KR" sz="3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@seungjae1162</a:t>
            </a:r>
            <a:endParaRPr lang="ko-KR" altLang="en-US" sz="38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4B43F5A-8F79-4EF8-8FC2-554D93D17786}"/>
              </a:ext>
            </a:extLst>
          </p:cNvPr>
          <p:cNvCxnSpPr>
            <a:cxnSpLocks/>
          </p:cNvCxnSpPr>
          <p:nvPr/>
        </p:nvCxnSpPr>
        <p:spPr>
          <a:xfrm>
            <a:off x="1001486" y="3509963"/>
            <a:ext cx="10189027" cy="0"/>
          </a:xfrm>
          <a:prstGeom prst="line">
            <a:avLst/>
          </a:prstGeom>
          <a:ln w="76200">
            <a:solidFill>
              <a:schemeClr val="accent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20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32FBB7A-9D8B-4223-9A78-72C729C08C8A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>
            <a:extLst>
              <a:ext uri="{FF2B5EF4-FFF2-40B4-BE49-F238E27FC236}">
                <a16:creationId xmlns:a16="http://schemas.microsoft.com/office/drawing/2014/main" id="{775FD8A4-0C40-44CD-A237-1E245844A86D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분석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(Data Analytics)</a:t>
            </a:r>
            <a:endParaRPr lang="ko-KR" altLang="en-US" sz="4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51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E126977D-119F-43AB-B09F-8A098E544BFA}"/>
              </a:ext>
            </a:extLst>
          </p:cNvPr>
          <p:cNvSpPr txBox="1">
            <a:spLocks/>
          </p:cNvSpPr>
          <p:nvPr/>
        </p:nvSpPr>
        <p:spPr>
          <a:xfrm>
            <a:off x="182027" y="1124234"/>
            <a:ext cx="11827946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① 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2016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년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~2020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년 연도별 국내 체육 시설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/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일반음식점 폐업 비교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3F06680-DF0A-47ED-B5D3-2E7F6FD16B8C}"/>
              </a:ext>
            </a:extLst>
          </p:cNvPr>
          <p:cNvSpPr txBox="1"/>
          <p:nvPr/>
        </p:nvSpPr>
        <p:spPr>
          <a:xfrm>
            <a:off x="758919" y="1779825"/>
            <a:ext cx="1068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스포츠 시설업은 </a:t>
            </a:r>
            <a:r>
              <a:rPr lang="en-US" altLang="ko-KR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2019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년 대비</a:t>
            </a:r>
            <a:r>
              <a:rPr lang="en-US" altLang="ko-KR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약 </a:t>
            </a:r>
            <a:r>
              <a:rPr lang="en-US" altLang="ko-KR" sz="2000" b="1" u="sng" dirty="0">
                <a:solidFill>
                  <a:srgbClr val="FF0000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1.2</a:t>
            </a:r>
            <a:r>
              <a:rPr lang="ko-KR" altLang="en-US" sz="2000" b="1" u="sng" dirty="0">
                <a:solidFill>
                  <a:srgbClr val="FF0000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배</a:t>
            </a:r>
            <a:r>
              <a:rPr lang="ko-KR" altLang="en-US" sz="2000" b="1" dirty="0">
                <a:solidFill>
                  <a:srgbClr val="FF0000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000" b="1" u="sng" dirty="0">
                <a:solidFill>
                  <a:srgbClr val="FF0000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증가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한 반면</a:t>
            </a:r>
            <a:r>
              <a:rPr lang="en-US" altLang="ko-KR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일반음식업은 </a:t>
            </a:r>
            <a:r>
              <a:rPr lang="en-US" altLang="ko-KR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2019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년 대비 약 </a:t>
            </a:r>
            <a:r>
              <a:rPr lang="en-US" altLang="ko-KR" sz="2000" b="1" u="sng" dirty="0">
                <a:solidFill>
                  <a:srgbClr val="0000FF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1.2</a:t>
            </a:r>
            <a:r>
              <a:rPr lang="ko-KR" altLang="en-US" sz="2000" b="1" u="sng" dirty="0">
                <a:solidFill>
                  <a:srgbClr val="0000FF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배</a:t>
            </a:r>
            <a:r>
              <a:rPr lang="ko-KR" altLang="en-US" sz="2000" b="1" dirty="0">
                <a:solidFill>
                  <a:srgbClr val="0000FF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000" b="1" u="sng" dirty="0">
                <a:solidFill>
                  <a:srgbClr val="0000FF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감소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했다</a:t>
            </a:r>
            <a:r>
              <a:rPr lang="en-US" altLang="ko-KR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ko-KR" altLang="en-US" sz="2000" dirty="0">
              <a:highlight>
                <a:srgbClr val="00FF00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분석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(Data Analytics)</a:t>
            </a:r>
            <a:endParaRPr lang="ko-KR" altLang="en-US" sz="4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ACA72B1-E2FE-4DAD-B65C-369CCA45F96C}"/>
              </a:ext>
            </a:extLst>
          </p:cNvPr>
          <p:cNvGrpSpPr/>
          <p:nvPr/>
        </p:nvGrpSpPr>
        <p:grpSpPr>
          <a:xfrm>
            <a:off x="317370" y="2306028"/>
            <a:ext cx="11557260" cy="4446258"/>
            <a:chOff x="317370" y="2306028"/>
            <a:chExt cx="11557260" cy="4446258"/>
          </a:xfrm>
        </p:grpSpPr>
        <p:sp>
          <p:nvSpPr>
            <p:cNvPr id="3" name="화살표: 왼쪽/오른쪽 2">
              <a:extLst>
                <a:ext uri="{FF2B5EF4-FFF2-40B4-BE49-F238E27FC236}">
                  <a16:creationId xmlns:a16="http://schemas.microsoft.com/office/drawing/2014/main" id="{C534FA56-516E-4871-BF2B-050734767FF4}"/>
                </a:ext>
              </a:extLst>
            </p:cNvPr>
            <p:cNvSpPr/>
            <p:nvPr/>
          </p:nvSpPr>
          <p:spPr>
            <a:xfrm>
              <a:off x="5471562" y="4450736"/>
              <a:ext cx="1255024" cy="48385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1" name="차트 20">
              <a:extLst>
                <a:ext uri="{FF2B5EF4-FFF2-40B4-BE49-F238E27FC236}">
                  <a16:creationId xmlns:a16="http://schemas.microsoft.com/office/drawing/2014/main" id="{3E05F62A-B088-4812-A104-686C4CE2C51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50510841"/>
                </p:ext>
              </p:extLst>
            </p:nvPr>
          </p:nvGraphicFramePr>
          <p:xfrm>
            <a:off x="317370" y="2380672"/>
            <a:ext cx="5073397" cy="42455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22" name="차트 21">
              <a:extLst>
                <a:ext uri="{FF2B5EF4-FFF2-40B4-BE49-F238E27FC236}">
                  <a16:creationId xmlns:a16="http://schemas.microsoft.com/office/drawing/2014/main" id="{AB28202B-CEA4-46D7-8687-DACB25503DB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90248890"/>
                </p:ext>
              </p:extLst>
            </p:nvPr>
          </p:nvGraphicFramePr>
          <p:xfrm>
            <a:off x="6801234" y="2306028"/>
            <a:ext cx="5073396" cy="43201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ACF7E4B-0EB6-4C8C-A0F0-5878C08460FE}"/>
                </a:ext>
              </a:extLst>
            </p:cNvPr>
            <p:cNvSpPr txBox="1"/>
            <p:nvPr/>
          </p:nvSpPr>
          <p:spPr>
            <a:xfrm>
              <a:off x="3060078" y="6536842"/>
              <a:ext cx="23391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출처</a:t>
              </a:r>
              <a:r>
                <a:rPr lang="en-US" altLang="ko-KR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lang="ko-KR" altLang="en-US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행정안전부 </a:t>
              </a:r>
              <a:r>
                <a:rPr lang="en-US" altLang="ko-KR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LOCAL DATA(2020-12-31</a:t>
              </a:r>
              <a:r>
                <a:rPr lang="ko-KR" altLang="en-US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기준</a:t>
              </a:r>
              <a:r>
                <a:rPr lang="en-US" altLang="ko-KR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)</a:t>
              </a:r>
              <a:endPara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0A205D-93C4-4475-B207-A557969EE5EC}"/>
                </a:ext>
              </a:extLst>
            </p:cNvPr>
            <p:cNvSpPr txBox="1"/>
            <p:nvPr/>
          </p:nvSpPr>
          <p:spPr>
            <a:xfrm>
              <a:off x="9535528" y="6536842"/>
              <a:ext cx="23391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출처</a:t>
              </a:r>
              <a:r>
                <a:rPr lang="en-US" altLang="ko-KR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lang="ko-KR" altLang="en-US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행정안전부 </a:t>
              </a:r>
              <a:r>
                <a:rPr lang="en-US" altLang="ko-KR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LOCAL DATA(2020-12-31</a:t>
              </a:r>
              <a:r>
                <a:rPr lang="ko-KR" altLang="en-US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기준</a:t>
              </a:r>
              <a:r>
                <a:rPr lang="en-US" altLang="ko-KR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)</a:t>
              </a:r>
              <a:endPara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C00991-5A15-4B57-ACE9-3C2837A0A1FB}"/>
              </a:ext>
            </a:extLst>
          </p:cNvPr>
          <p:cNvCxnSpPr/>
          <p:nvPr/>
        </p:nvCxnSpPr>
        <p:spPr>
          <a:xfrm flipV="1">
            <a:off x="1282596" y="2846795"/>
            <a:ext cx="3554964" cy="1511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CE8D3CB-5993-486A-BE2F-E14A65757261}"/>
              </a:ext>
            </a:extLst>
          </p:cNvPr>
          <p:cNvCxnSpPr/>
          <p:nvPr/>
        </p:nvCxnSpPr>
        <p:spPr>
          <a:xfrm>
            <a:off x="10422294" y="3041780"/>
            <a:ext cx="886408" cy="4945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653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32FBB7A-9D8B-4223-9A78-72C729C08C8A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1EF03B3-E5C0-4CA6-8C27-B3226CC35DEE}"/>
              </a:ext>
            </a:extLst>
          </p:cNvPr>
          <p:cNvGrpSpPr/>
          <p:nvPr/>
        </p:nvGrpSpPr>
        <p:grpSpPr>
          <a:xfrm>
            <a:off x="526148" y="1877663"/>
            <a:ext cx="11139704" cy="4723746"/>
            <a:chOff x="526148" y="1247846"/>
            <a:chExt cx="11139704" cy="472374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D971FAF-6084-49FE-B616-909DEFC49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148" y="1274259"/>
              <a:ext cx="3268570" cy="231115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79C6408-2B8D-4F81-B14D-F0B166415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1715" y="1274259"/>
              <a:ext cx="3268570" cy="2311152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9F819FD-17CC-4DD7-BAB2-7BB7F5973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282" y="1247846"/>
              <a:ext cx="3268570" cy="2311152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8F9A4A1-E3ED-4C60-ABF4-286593D03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771" y="3660440"/>
              <a:ext cx="3268570" cy="231115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0E11869-CA39-44DF-86BC-2B28BE014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6659" y="3660440"/>
              <a:ext cx="3268570" cy="2311152"/>
            </a:xfrm>
            <a:prstGeom prst="rect">
              <a:avLst/>
            </a:prstGeom>
          </p:spPr>
        </p:pic>
      </p:grpSp>
      <p:sp>
        <p:nvSpPr>
          <p:cNvPr id="11" name="부제목 2">
            <a:extLst>
              <a:ext uri="{FF2B5EF4-FFF2-40B4-BE49-F238E27FC236}">
                <a16:creationId xmlns:a16="http://schemas.microsoft.com/office/drawing/2014/main" id="{FF62F90A-8D9D-421A-AFA0-6E4FC86D91F6}"/>
              </a:ext>
            </a:extLst>
          </p:cNvPr>
          <p:cNvSpPr txBox="1">
            <a:spLocks/>
          </p:cNvSpPr>
          <p:nvPr/>
        </p:nvSpPr>
        <p:spPr>
          <a:xfrm>
            <a:off x="182027" y="1124234"/>
            <a:ext cx="11827946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② 연도별 지역 국내 체육 시설 폐업 수</a:t>
            </a:r>
          </a:p>
          <a:p>
            <a:pPr marL="0" indent="0">
              <a:buNone/>
            </a:pPr>
            <a:endParaRPr lang="ko-KR" altLang="en-US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775FD8A4-0C40-44CD-A237-1E245844A86D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분석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(Data Analytics)</a:t>
            </a:r>
            <a:endParaRPr lang="ko-KR" altLang="en-US" sz="4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9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CC00B1-90DF-4CA2-874C-09B4DF21B6CD}"/>
              </a:ext>
            </a:extLst>
          </p:cNvPr>
          <p:cNvSpPr txBox="1"/>
          <p:nvPr/>
        </p:nvSpPr>
        <p:spPr>
          <a:xfrm flipH="1">
            <a:off x="1000320" y="4191557"/>
            <a:ext cx="6454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유튜브 콘텐츠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홈트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콘텐츠 비교 영상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브랜드 별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 –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주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회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스포츠 관련 데이터 시각화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주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1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회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스포츠 브랜드 역사 설명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(ex. 14F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브랜드 설명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 - 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주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회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560BD79-3B22-40C6-9F86-D884D839236F}"/>
              </a:ext>
            </a:extLst>
          </p:cNvPr>
          <p:cNvGrpSpPr/>
          <p:nvPr/>
        </p:nvGrpSpPr>
        <p:grpSpPr>
          <a:xfrm>
            <a:off x="3150637" y="3194784"/>
            <a:ext cx="7333861" cy="996773"/>
            <a:chOff x="5318449" y="5364385"/>
            <a:chExt cx="7333861" cy="99677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4FE3196-2CF3-41F0-9141-CB2D138604DC}"/>
                </a:ext>
              </a:extLst>
            </p:cNvPr>
            <p:cNvSpPr txBox="1"/>
            <p:nvPr/>
          </p:nvSpPr>
          <p:spPr>
            <a:xfrm>
              <a:off x="5318449" y="5364385"/>
              <a:ext cx="49274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hlinkClick r:id="rId2"/>
                </a:rPr>
                <a:t>https://www.localdata.go.kr/data/dataView.do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8C9AC3-5831-4E45-B45A-DB81D3A352B0}"/>
                </a:ext>
              </a:extLst>
            </p:cNvPr>
            <p:cNvSpPr txBox="1"/>
            <p:nvPr/>
          </p:nvSpPr>
          <p:spPr>
            <a:xfrm>
              <a:off x="5318449" y="5672233"/>
              <a:ext cx="7333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hlinkClick r:id="rId3"/>
                </a:rPr>
                <a:t>https://www.localdata.go.kr/devcenter/apiGuide.do?menuNo=20002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644FFB-2C05-4D00-9D82-DCB15D604568}"/>
                </a:ext>
              </a:extLst>
            </p:cNvPr>
            <p:cNvSpPr txBox="1"/>
            <p:nvPr/>
          </p:nvSpPr>
          <p:spPr>
            <a:xfrm>
              <a:off x="5318449" y="5991826"/>
              <a:ext cx="63868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hlinkClick r:id="rId4"/>
                </a:rPr>
                <a:t>https://developers.naver.com/products/search/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432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대지, 천장, 스테이션, 플랫폼이(가) 표시된 사진&#10;&#10;자동 생성된 설명">
            <a:extLst>
              <a:ext uri="{FF2B5EF4-FFF2-40B4-BE49-F238E27FC236}">
                <a16:creationId xmlns:a16="http://schemas.microsoft.com/office/drawing/2014/main" id="{C44E0E0D-3C44-447E-9537-735AB52EC0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"/>
          <a:stretch/>
        </p:blipFill>
        <p:spPr>
          <a:xfrm>
            <a:off x="63759" y="65314"/>
            <a:ext cx="12064482" cy="672737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50C9B74-2CD4-4984-823D-3FC31EFF9972}"/>
              </a:ext>
            </a:extLst>
          </p:cNvPr>
          <p:cNvGrpSpPr/>
          <p:nvPr/>
        </p:nvGrpSpPr>
        <p:grpSpPr>
          <a:xfrm>
            <a:off x="2476736" y="64240"/>
            <a:ext cx="4313854" cy="6728444"/>
            <a:chOff x="2476736" y="64240"/>
            <a:chExt cx="4313854" cy="672844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F8E47CA-A210-4FE8-8068-E5141476D1E3}"/>
                </a:ext>
              </a:extLst>
            </p:cNvPr>
            <p:cNvSpPr/>
            <p:nvPr/>
          </p:nvSpPr>
          <p:spPr>
            <a:xfrm>
              <a:off x="2476736" y="64240"/>
              <a:ext cx="4313854" cy="6728444"/>
            </a:xfrm>
            <a:prstGeom prst="rect">
              <a:avLst/>
            </a:prstGeom>
            <a:solidFill>
              <a:srgbClr val="05BEFF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7DB9CA-F399-4F35-A637-59CD98D5F573}"/>
                </a:ext>
              </a:extLst>
            </p:cNvPr>
            <p:cNvSpPr txBox="1"/>
            <p:nvPr/>
          </p:nvSpPr>
          <p:spPr>
            <a:xfrm>
              <a:off x="2625667" y="178622"/>
              <a:ext cx="14446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목차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9312DA-EB90-4C76-BEA8-3D230BCC1F0E}"/>
                </a:ext>
              </a:extLst>
            </p:cNvPr>
            <p:cNvSpPr txBox="1"/>
            <p:nvPr/>
          </p:nvSpPr>
          <p:spPr>
            <a:xfrm>
              <a:off x="2625667" y="4809548"/>
              <a:ext cx="17187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다</a:t>
              </a:r>
              <a:r>
                <a:rPr lang="en-US" altLang="ko-KR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. </a:t>
              </a:r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제안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053595-9E7D-4037-940E-5173A7873766}"/>
                </a:ext>
              </a:extLst>
            </p:cNvPr>
            <p:cNvSpPr txBox="1"/>
            <p:nvPr/>
          </p:nvSpPr>
          <p:spPr>
            <a:xfrm>
              <a:off x="3152859" y="5519356"/>
              <a:ext cx="2868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활용 방안 및 한계점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DCC576-AF49-41DA-8CC7-E0DDE13E3C92}"/>
                </a:ext>
              </a:extLst>
            </p:cNvPr>
            <p:cNvSpPr txBox="1"/>
            <p:nvPr/>
          </p:nvSpPr>
          <p:spPr>
            <a:xfrm>
              <a:off x="3162190" y="6044495"/>
              <a:ext cx="1592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참고 문헌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06E061-E031-4FB3-9B3B-D1117964E98E}"/>
                </a:ext>
              </a:extLst>
            </p:cNvPr>
            <p:cNvSpPr txBox="1"/>
            <p:nvPr/>
          </p:nvSpPr>
          <p:spPr>
            <a:xfrm>
              <a:off x="2622016" y="1289364"/>
              <a:ext cx="4164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가</a:t>
              </a:r>
              <a:r>
                <a:rPr lang="en-US" altLang="ko-KR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. </a:t>
              </a:r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분석 배경 및 방향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D8C9F7-84CC-4EA0-B7B7-E76F2A5D82EB}"/>
                </a:ext>
              </a:extLst>
            </p:cNvPr>
            <p:cNvSpPr txBox="1"/>
            <p:nvPr/>
          </p:nvSpPr>
          <p:spPr>
            <a:xfrm>
              <a:off x="3149208" y="1999172"/>
              <a:ext cx="1592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분석 배경</a:t>
              </a:r>
              <a:endPara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33B0A7-F394-4F06-AAE1-8C931D14CBAB}"/>
                </a:ext>
              </a:extLst>
            </p:cNvPr>
            <p:cNvSpPr txBox="1"/>
            <p:nvPr/>
          </p:nvSpPr>
          <p:spPr>
            <a:xfrm>
              <a:off x="3158539" y="2524314"/>
              <a:ext cx="20745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분석 방향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D6AC6C-8973-457A-93E9-8657FA6288AF}"/>
                </a:ext>
              </a:extLst>
            </p:cNvPr>
            <p:cNvSpPr txBox="1"/>
            <p:nvPr/>
          </p:nvSpPr>
          <p:spPr>
            <a:xfrm>
              <a:off x="2622016" y="3049456"/>
              <a:ext cx="35141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나</a:t>
              </a:r>
              <a:r>
                <a:rPr lang="en-US" altLang="ko-KR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. </a:t>
              </a:r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프로젝트 결론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E3F677-8F12-422D-ADFA-BD25166A8E32}"/>
                </a:ext>
              </a:extLst>
            </p:cNvPr>
            <p:cNvSpPr txBox="1"/>
            <p:nvPr/>
          </p:nvSpPr>
          <p:spPr>
            <a:xfrm>
              <a:off x="3181659" y="3759264"/>
              <a:ext cx="2153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데이터 </a:t>
              </a:r>
              <a:r>
                <a:rPr lang="ko-KR" altLang="en-US" sz="2400" dirty="0" err="1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전처리</a:t>
              </a:r>
              <a:endPara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B615BEA-7DCD-4D3D-9CFF-19EBA4B956CD}"/>
                </a:ext>
              </a:extLst>
            </p:cNvPr>
            <p:cNvSpPr txBox="1"/>
            <p:nvPr/>
          </p:nvSpPr>
          <p:spPr>
            <a:xfrm>
              <a:off x="3181659" y="4284406"/>
              <a:ext cx="2153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데이터 시각화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471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래픽 28" descr="실행 단색으로 채워진">
            <a:extLst>
              <a:ext uri="{FF2B5EF4-FFF2-40B4-BE49-F238E27FC236}">
                <a16:creationId xmlns:a16="http://schemas.microsoft.com/office/drawing/2014/main" id="{B193596F-2AA0-42B1-B81D-A1FF68CC1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0517" y="4133862"/>
            <a:ext cx="3114544" cy="3114544"/>
          </a:xfrm>
          <a:prstGeom prst="round1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BAE9F9F-7E0C-47D1-A2F5-27E41FE61B96}"/>
              </a:ext>
            </a:extLst>
          </p:cNvPr>
          <p:cNvSpPr/>
          <p:nvPr/>
        </p:nvSpPr>
        <p:spPr>
          <a:xfrm>
            <a:off x="1058779" y="1243267"/>
            <a:ext cx="10138610" cy="432334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7CFDC5-0C47-4834-B8BA-D05F5F1A9FF7}"/>
              </a:ext>
            </a:extLst>
          </p:cNvPr>
          <p:cNvSpPr/>
          <p:nvPr/>
        </p:nvSpPr>
        <p:spPr>
          <a:xfrm>
            <a:off x="1195137" y="1379625"/>
            <a:ext cx="9852308" cy="405864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462D43D-142A-4AC0-80A0-A268FA201D7D}"/>
              </a:ext>
            </a:extLst>
          </p:cNvPr>
          <p:cNvGrpSpPr/>
          <p:nvPr/>
        </p:nvGrpSpPr>
        <p:grpSpPr>
          <a:xfrm>
            <a:off x="4013538" y="2508226"/>
            <a:ext cx="4164923" cy="1841548"/>
            <a:chOff x="4013538" y="2782669"/>
            <a:chExt cx="4164923" cy="1841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D2DDF3-260D-4FF0-B9DE-24507B61A1CD}"/>
                </a:ext>
              </a:extLst>
            </p:cNvPr>
            <p:cNvSpPr txBox="1"/>
            <p:nvPr/>
          </p:nvSpPr>
          <p:spPr>
            <a:xfrm>
              <a:off x="4013538" y="2782669"/>
              <a:ext cx="4164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가</a:t>
              </a:r>
              <a:r>
                <a:rPr lang="en-US" altLang="ko-KR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. </a:t>
              </a:r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분석 배경 및 방향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AF7FA-039C-4D64-915E-C02E046CCFCA}"/>
                </a:ext>
              </a:extLst>
            </p:cNvPr>
            <p:cNvSpPr txBox="1"/>
            <p:nvPr/>
          </p:nvSpPr>
          <p:spPr>
            <a:xfrm>
              <a:off x="5290616" y="3700887"/>
              <a:ext cx="1592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분석 배경</a:t>
              </a:r>
              <a:endPara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9826B4-9D19-4879-A9D5-481D286F9A63}"/>
                </a:ext>
              </a:extLst>
            </p:cNvPr>
            <p:cNvSpPr txBox="1"/>
            <p:nvPr/>
          </p:nvSpPr>
          <p:spPr>
            <a:xfrm>
              <a:off x="5299948" y="4162552"/>
              <a:ext cx="15921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분석 방향</a:t>
              </a:r>
            </a:p>
          </p:txBody>
        </p:sp>
      </p:grpSp>
      <p:pic>
        <p:nvPicPr>
          <p:cNvPr id="12" name="그래픽 11" descr="실행 윤곽선">
            <a:extLst>
              <a:ext uri="{FF2B5EF4-FFF2-40B4-BE49-F238E27FC236}">
                <a16:creationId xmlns:a16="http://schemas.microsoft.com/office/drawing/2014/main" id="{450E1B90-6DD3-4A67-88E3-C6BFC3916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3617" y="4133862"/>
            <a:ext cx="3114544" cy="3114544"/>
          </a:xfrm>
          <a:prstGeom prst="rect">
            <a:avLst/>
          </a:prstGeom>
        </p:spPr>
      </p:pic>
      <p:pic>
        <p:nvPicPr>
          <p:cNvPr id="14" name="그래픽 13" descr="실행 단색으로 채워진">
            <a:extLst>
              <a:ext uri="{FF2B5EF4-FFF2-40B4-BE49-F238E27FC236}">
                <a16:creationId xmlns:a16="http://schemas.microsoft.com/office/drawing/2014/main" id="{289685AC-74C1-4FCE-9333-28BD7DD1C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3883" y="4133862"/>
            <a:ext cx="3114544" cy="3114544"/>
          </a:xfrm>
          <a:prstGeom prst="round1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7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부제목 2">
            <a:extLst>
              <a:ext uri="{FF2B5EF4-FFF2-40B4-BE49-F238E27FC236}">
                <a16:creationId xmlns:a16="http://schemas.microsoft.com/office/drawing/2014/main" id="{A447D033-62A4-40D9-A730-17F98CC2DBAE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배경 및 방향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0731A73-DA65-454F-A262-67711F5A6A82}"/>
              </a:ext>
            </a:extLst>
          </p:cNvPr>
          <p:cNvCxnSpPr>
            <a:cxnSpLocks/>
          </p:cNvCxnSpPr>
          <p:nvPr/>
        </p:nvCxnSpPr>
        <p:spPr>
          <a:xfrm>
            <a:off x="65317" y="875296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3780843-F8C9-48DD-854C-83030DEBC6A2}"/>
              </a:ext>
            </a:extLst>
          </p:cNvPr>
          <p:cNvGrpSpPr/>
          <p:nvPr/>
        </p:nvGrpSpPr>
        <p:grpSpPr>
          <a:xfrm>
            <a:off x="534311" y="1768931"/>
            <a:ext cx="8107680" cy="1356360"/>
            <a:chOff x="219351" y="1540206"/>
            <a:chExt cx="8107680" cy="1356360"/>
          </a:xfrm>
        </p:grpSpPr>
        <p:pic>
          <p:nvPicPr>
            <p:cNvPr id="18" name="그림 17" descr="텍스트이(가) 표시된 사진&#10;&#10;자동 생성된 설명">
              <a:extLst>
                <a:ext uri="{FF2B5EF4-FFF2-40B4-BE49-F238E27FC236}">
                  <a16:creationId xmlns:a16="http://schemas.microsoft.com/office/drawing/2014/main" id="{017DCC23-4C94-4CAF-9F8C-BD6927FBE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51" y="1540206"/>
              <a:ext cx="8107680" cy="135636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54D737-3D6C-4446-B2A2-17154D18684C}"/>
                </a:ext>
              </a:extLst>
            </p:cNvPr>
            <p:cNvSpPr txBox="1"/>
            <p:nvPr/>
          </p:nvSpPr>
          <p:spPr>
            <a:xfrm>
              <a:off x="3622160" y="2028957"/>
              <a:ext cx="1900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출처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: 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  <a:hlinkClick r:id="rId3"/>
                </a:rPr>
                <a:t>KBS NEWS</a:t>
              </a:r>
              <a:endPara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sp>
        <p:nvSpPr>
          <p:cNvPr id="17" name="부제목 2">
            <a:extLst>
              <a:ext uri="{FF2B5EF4-FFF2-40B4-BE49-F238E27FC236}">
                <a16:creationId xmlns:a16="http://schemas.microsoft.com/office/drawing/2014/main" id="{133BF2AC-A81C-4D5B-8039-891C3268B7AD}"/>
              </a:ext>
            </a:extLst>
          </p:cNvPr>
          <p:cNvSpPr txBox="1">
            <a:spLocks/>
          </p:cNvSpPr>
          <p:nvPr/>
        </p:nvSpPr>
        <p:spPr>
          <a:xfrm>
            <a:off x="534311" y="1142990"/>
            <a:ext cx="1985369" cy="4114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배경 ①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45772E-B6D0-45DD-A8FB-4357B1980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3465513"/>
            <a:ext cx="2857500" cy="304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39E0CB5-4DF9-4D9E-848C-9506F5896A02}"/>
              </a:ext>
            </a:extLst>
          </p:cNvPr>
          <p:cNvGrpSpPr/>
          <p:nvPr/>
        </p:nvGrpSpPr>
        <p:grpSpPr>
          <a:xfrm>
            <a:off x="4338618" y="2555160"/>
            <a:ext cx="7161989" cy="1356360"/>
            <a:chOff x="1294053" y="3095610"/>
            <a:chExt cx="7161989" cy="1356360"/>
          </a:xfrm>
        </p:grpSpPr>
        <p:pic>
          <p:nvPicPr>
            <p:cNvPr id="14" name="그림 13" descr="텍스트이(가) 표시된 사진&#10;&#10;자동 생성된 설명">
              <a:extLst>
                <a:ext uri="{FF2B5EF4-FFF2-40B4-BE49-F238E27FC236}">
                  <a16:creationId xmlns:a16="http://schemas.microsoft.com/office/drawing/2014/main" id="{DEF822A8-C367-4394-9CEB-7995D753E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4053" y="3095610"/>
              <a:ext cx="7032978" cy="135636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FC3293-E36C-4CDD-B177-8B5825B4C35D}"/>
                </a:ext>
              </a:extLst>
            </p:cNvPr>
            <p:cNvSpPr txBox="1"/>
            <p:nvPr/>
          </p:nvSpPr>
          <p:spPr>
            <a:xfrm>
              <a:off x="6939280" y="3776769"/>
              <a:ext cx="1516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출처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: </a:t>
              </a:r>
              <a:r>
                <a:rPr lang="ko-KR" altLang="en-US" b="1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  <a:hlinkClick r:id="rId6"/>
                </a:rPr>
                <a:t>한국경제</a:t>
              </a:r>
              <a:endPara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C18882E4-C7EF-48C5-A563-119F1CBEC1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240" y="3385576"/>
            <a:ext cx="3331923" cy="304818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2A878CB-445A-4921-B913-CCA0CF0B2A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859" y="3605651"/>
            <a:ext cx="3653445" cy="3088303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33C622-7CCC-45F5-AF1F-4F9ACF00A74E}"/>
              </a:ext>
            </a:extLst>
          </p:cNvPr>
          <p:cNvSpPr/>
          <p:nvPr/>
        </p:nvSpPr>
        <p:spPr>
          <a:xfrm>
            <a:off x="65317" y="875296"/>
            <a:ext cx="12055148" cy="5924166"/>
          </a:xfrm>
          <a:prstGeom prst="rect">
            <a:avLst/>
          </a:prstGeom>
          <a:solidFill>
            <a:schemeClr val="bg2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278F46D-99EB-4CF0-B68C-DF6DF231C5AD}"/>
              </a:ext>
            </a:extLst>
          </p:cNvPr>
          <p:cNvCxnSpPr>
            <a:cxnSpLocks/>
          </p:cNvCxnSpPr>
          <p:nvPr/>
        </p:nvCxnSpPr>
        <p:spPr>
          <a:xfrm>
            <a:off x="7190676" y="3251286"/>
            <a:ext cx="408070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4528DA-BA04-455B-85EE-7519F4B8124D}"/>
              </a:ext>
            </a:extLst>
          </p:cNvPr>
          <p:cNvCxnSpPr/>
          <p:nvPr/>
        </p:nvCxnSpPr>
        <p:spPr>
          <a:xfrm>
            <a:off x="1470613" y="2642872"/>
            <a:ext cx="246650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7C8C871-FD2E-4E9A-ADBB-5F2B4740A612}"/>
              </a:ext>
            </a:extLst>
          </p:cNvPr>
          <p:cNvSpPr txBox="1"/>
          <p:nvPr/>
        </p:nvSpPr>
        <p:spPr>
          <a:xfrm>
            <a:off x="1990368" y="4009586"/>
            <a:ext cx="9583073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폐업이 줄었다고</a:t>
            </a:r>
            <a:r>
              <a:rPr lang="en-US" altLang="ko-KR" sz="48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?? </a:t>
            </a:r>
            <a:r>
              <a:rPr lang="ko-KR" altLang="en-US" sz="48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스포츠 종사자 운다</a:t>
            </a:r>
            <a:r>
              <a:rPr lang="en-US" altLang="ko-KR" sz="48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203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부제목 2">
            <a:extLst>
              <a:ext uri="{FF2B5EF4-FFF2-40B4-BE49-F238E27FC236}">
                <a16:creationId xmlns:a16="http://schemas.microsoft.com/office/drawing/2014/main" id="{A447D033-62A4-40D9-A730-17F98CC2DBAE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배경 및 방향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0731A73-DA65-454F-A262-67711F5A6A82}"/>
              </a:ext>
            </a:extLst>
          </p:cNvPr>
          <p:cNvCxnSpPr>
            <a:cxnSpLocks/>
          </p:cNvCxnSpPr>
          <p:nvPr/>
        </p:nvCxnSpPr>
        <p:spPr>
          <a:xfrm>
            <a:off x="65317" y="875296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>
            <a:extLst>
              <a:ext uri="{FF2B5EF4-FFF2-40B4-BE49-F238E27FC236}">
                <a16:creationId xmlns:a16="http://schemas.microsoft.com/office/drawing/2014/main" id="{B77D5787-BAA7-4911-B262-7D3EC56853E8}"/>
              </a:ext>
            </a:extLst>
          </p:cNvPr>
          <p:cNvSpPr txBox="1">
            <a:spLocks/>
          </p:cNvSpPr>
          <p:nvPr/>
        </p:nvSpPr>
        <p:spPr>
          <a:xfrm>
            <a:off x="534311" y="1142990"/>
            <a:ext cx="2097129" cy="4114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배경 ②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CD347FC-3D1A-467A-9328-3528BC37D77D}"/>
              </a:ext>
            </a:extLst>
          </p:cNvPr>
          <p:cNvGrpSpPr/>
          <p:nvPr/>
        </p:nvGrpSpPr>
        <p:grpSpPr>
          <a:xfrm>
            <a:off x="753680" y="2391194"/>
            <a:ext cx="9029700" cy="2415531"/>
            <a:chOff x="869591" y="1916332"/>
            <a:chExt cx="9029700" cy="2415531"/>
          </a:xfrm>
        </p:grpSpPr>
        <p:pic>
          <p:nvPicPr>
            <p:cNvPr id="4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821B81E2-6017-4D18-B5BD-E705C48A5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126"/>
            <a:stretch/>
          </p:blipFill>
          <p:spPr>
            <a:xfrm>
              <a:off x="869591" y="1916332"/>
              <a:ext cx="9029700" cy="241553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A92028-CC3D-4EC6-882C-988D015EC58D}"/>
                </a:ext>
              </a:extLst>
            </p:cNvPr>
            <p:cNvSpPr txBox="1"/>
            <p:nvPr/>
          </p:nvSpPr>
          <p:spPr>
            <a:xfrm>
              <a:off x="8382529" y="3021527"/>
              <a:ext cx="1516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출처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: 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  <a:hlinkClick r:id="rId3"/>
                </a:rPr>
                <a:t>조선일보</a:t>
              </a:r>
              <a:endPara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DE7EEBC-0817-4857-A53C-2F9858ED8505}"/>
              </a:ext>
            </a:extLst>
          </p:cNvPr>
          <p:cNvGrpSpPr/>
          <p:nvPr/>
        </p:nvGrpSpPr>
        <p:grpSpPr>
          <a:xfrm>
            <a:off x="753680" y="5156210"/>
            <a:ext cx="7894320" cy="1219200"/>
            <a:chOff x="753680" y="4495810"/>
            <a:chExt cx="7894320" cy="1219200"/>
          </a:xfrm>
        </p:grpSpPr>
        <p:pic>
          <p:nvPicPr>
            <p:cNvPr id="33" name="그림 32" descr="텍스트이(가) 표시된 사진&#10;&#10;자동 생성된 설명">
              <a:extLst>
                <a:ext uri="{FF2B5EF4-FFF2-40B4-BE49-F238E27FC236}">
                  <a16:creationId xmlns:a16="http://schemas.microsoft.com/office/drawing/2014/main" id="{5BAEC34D-2E3D-4A58-9BB1-05433488A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680" y="4495810"/>
              <a:ext cx="7894320" cy="12192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F3AE35-6026-4D2F-AB28-EA1D8F5C1F47}"/>
                </a:ext>
              </a:extLst>
            </p:cNvPr>
            <p:cNvSpPr txBox="1"/>
            <p:nvPr/>
          </p:nvSpPr>
          <p:spPr>
            <a:xfrm>
              <a:off x="7342921" y="525152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출처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: 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  <a:hlinkClick r:id="rId5"/>
                </a:rPr>
                <a:t>YTN</a:t>
              </a:r>
              <a:endPara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01D69B3-2A65-4108-A691-4050194971E1}"/>
              </a:ext>
            </a:extLst>
          </p:cNvPr>
          <p:cNvGrpSpPr/>
          <p:nvPr/>
        </p:nvGrpSpPr>
        <p:grpSpPr>
          <a:xfrm>
            <a:off x="2307020" y="3865721"/>
            <a:ext cx="9380923" cy="1451913"/>
            <a:chOff x="2317180" y="3211560"/>
            <a:chExt cx="9380923" cy="1451913"/>
          </a:xfrm>
        </p:grpSpPr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C71071F0-3BDC-41CC-B4E7-9C81716A9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7180" y="3211560"/>
              <a:ext cx="9380923" cy="145191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E0C4F5-7E4C-439D-865A-CA5E2202B665}"/>
                </a:ext>
              </a:extLst>
            </p:cNvPr>
            <p:cNvSpPr txBox="1"/>
            <p:nvPr/>
          </p:nvSpPr>
          <p:spPr>
            <a:xfrm>
              <a:off x="9830118" y="3961659"/>
              <a:ext cx="1516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출처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: 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  <a:hlinkClick r:id="rId3"/>
                </a:rPr>
                <a:t>조선일보</a:t>
              </a:r>
              <a:endPara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D73784F-C446-46E1-8D21-85B62AB5510C}"/>
              </a:ext>
            </a:extLst>
          </p:cNvPr>
          <p:cNvSpPr/>
          <p:nvPr/>
        </p:nvSpPr>
        <p:spPr>
          <a:xfrm>
            <a:off x="65317" y="885246"/>
            <a:ext cx="12055148" cy="5932114"/>
          </a:xfrm>
          <a:prstGeom prst="rect">
            <a:avLst/>
          </a:prstGeom>
          <a:solidFill>
            <a:schemeClr val="bg2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0B53A8-D2DA-42ED-BF6B-2A11970B1F92}"/>
              </a:ext>
            </a:extLst>
          </p:cNvPr>
          <p:cNvSpPr txBox="1"/>
          <p:nvPr/>
        </p:nvSpPr>
        <p:spPr>
          <a:xfrm>
            <a:off x="117441" y="1496951"/>
            <a:ext cx="11957119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형평성 및 실효성을 보완된 정책 필요성 대두</a:t>
            </a:r>
            <a:endParaRPr lang="en-US" altLang="ko-KR" sz="5400" dirty="0">
              <a:solidFill>
                <a:srgbClr val="FF000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64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95D03F-E46E-467E-BE60-BD76BB13D0A6}"/>
              </a:ext>
            </a:extLst>
          </p:cNvPr>
          <p:cNvSpPr txBox="1"/>
          <p:nvPr/>
        </p:nvSpPr>
        <p:spPr>
          <a:xfrm>
            <a:off x="773869" y="1887982"/>
            <a:ext cx="10644261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        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ko-KR" altLang="en-US" u="sng" dirty="0">
                <a:solidFill>
                  <a:srgbClr val="0000F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일반 음식점 </a:t>
            </a:r>
            <a:r>
              <a:rPr lang="ko-KR" altLang="en-US" u="sng" dirty="0" err="1">
                <a:solidFill>
                  <a:srgbClr val="0000F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폐업률보다</a:t>
            </a:r>
            <a:r>
              <a:rPr lang="ko-KR" altLang="en-US" u="sng" dirty="0">
                <a:solidFill>
                  <a:srgbClr val="0000F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체육시설의 </a:t>
            </a:r>
            <a:r>
              <a:rPr lang="ko-KR" altLang="en-US" u="sng" dirty="0" err="1">
                <a:solidFill>
                  <a:srgbClr val="0000F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폐업률이</a:t>
            </a:r>
            <a:r>
              <a:rPr lang="ko-KR" altLang="en-US" u="sng" dirty="0">
                <a:solidFill>
                  <a:srgbClr val="0000F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비교적 높을 것이다</a:t>
            </a:r>
            <a:r>
              <a:rPr lang="en-US" altLang="ko-KR" u="sng" dirty="0">
                <a:solidFill>
                  <a:srgbClr val="0000F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.(ex. </a:t>
            </a:r>
            <a:r>
              <a:rPr lang="ko-KR" altLang="en-US" u="sng" dirty="0" err="1">
                <a:solidFill>
                  <a:srgbClr val="0000F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폐업률</a:t>
            </a:r>
            <a:r>
              <a:rPr lang="ko-KR" altLang="en-US" u="sng" dirty="0">
                <a:solidFill>
                  <a:srgbClr val="0000F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u="sng" dirty="0">
                <a:solidFill>
                  <a:srgbClr val="0000F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1%</a:t>
            </a:r>
            <a:r>
              <a:rPr lang="ko-KR" altLang="en-US" u="sng" dirty="0">
                <a:solidFill>
                  <a:srgbClr val="0000F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내외</a:t>
            </a:r>
            <a:r>
              <a:rPr lang="en-US" altLang="ko-KR" u="sng" dirty="0">
                <a:solidFill>
                  <a:srgbClr val="0000F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 sz="1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목        적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 세계적으로 코로나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성행하는 가운데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국내 체육시설의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폐업률을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보기 위함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일반음식점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 sz="1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대        안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1.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코로나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19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관련 시설 운영 지침 공표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 sz="5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	  2.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체육 분야 관련 국가적 표준 계약서 제안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sz="5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endParaRPr lang="en-US" altLang="ko-KR" sz="5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	  3.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실내 체육 시설 민간 자유업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-&gt;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등록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신고 체육 시설 등록 법제화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 sz="8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  이  터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  <a:hlinkClick r:id="rId2"/>
              </a:rPr>
              <a:t>①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행정안전부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LOCAL DATA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②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OPEN API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③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NAVER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검색 지도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OPEN API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 sz="1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기술 도구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EXCEL(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), JUPYTER NOTEBOOK(EDA,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endParaRPr lang="en-US" altLang="ko-KR" sz="1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  각  화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Tableau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 POWER BI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BC146BF-E82E-4874-97CC-BF76A4164D5C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45C53D7C-BC9E-4733-BE82-ADDE0089B455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배경 및 방향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5C147462-DC22-472A-AEB2-B8E80CFA3910}"/>
              </a:ext>
            </a:extLst>
          </p:cNvPr>
          <p:cNvSpPr txBox="1">
            <a:spLocks/>
          </p:cNvSpPr>
          <p:nvPr/>
        </p:nvSpPr>
        <p:spPr>
          <a:xfrm>
            <a:off x="534311" y="1142990"/>
            <a:ext cx="1985369" cy="4114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방향</a:t>
            </a:r>
          </a:p>
        </p:txBody>
      </p:sp>
    </p:spTree>
    <p:extLst>
      <p:ext uri="{BB962C8B-B14F-4D97-AF65-F5344CB8AC3E}">
        <p14:creationId xmlns:p14="http://schemas.microsoft.com/office/powerpoint/2010/main" val="78758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래픽 28" descr="실행 단색으로 채워진">
            <a:extLst>
              <a:ext uri="{FF2B5EF4-FFF2-40B4-BE49-F238E27FC236}">
                <a16:creationId xmlns:a16="http://schemas.microsoft.com/office/drawing/2014/main" id="{B193596F-2AA0-42B1-B81D-A1FF68CC1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0517" y="4133862"/>
            <a:ext cx="3114544" cy="3114544"/>
          </a:xfrm>
          <a:prstGeom prst="round1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BAE9F9F-7E0C-47D1-A2F5-27E41FE61B96}"/>
              </a:ext>
            </a:extLst>
          </p:cNvPr>
          <p:cNvSpPr/>
          <p:nvPr/>
        </p:nvSpPr>
        <p:spPr>
          <a:xfrm>
            <a:off x="1058779" y="1243267"/>
            <a:ext cx="10138610" cy="432334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7CFDC5-0C47-4834-B8BA-D05F5F1A9FF7}"/>
              </a:ext>
            </a:extLst>
          </p:cNvPr>
          <p:cNvSpPr/>
          <p:nvPr/>
        </p:nvSpPr>
        <p:spPr>
          <a:xfrm>
            <a:off x="1195137" y="1379625"/>
            <a:ext cx="9852308" cy="405864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462D43D-142A-4AC0-80A0-A268FA201D7D}"/>
              </a:ext>
            </a:extLst>
          </p:cNvPr>
          <p:cNvGrpSpPr/>
          <p:nvPr/>
        </p:nvGrpSpPr>
        <p:grpSpPr>
          <a:xfrm>
            <a:off x="4554716" y="2534645"/>
            <a:ext cx="3094117" cy="1721819"/>
            <a:chOff x="4741326" y="2902398"/>
            <a:chExt cx="3094117" cy="17218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D2DDF3-260D-4FF0-B9DE-24507B61A1CD}"/>
                </a:ext>
              </a:extLst>
            </p:cNvPr>
            <p:cNvSpPr txBox="1"/>
            <p:nvPr/>
          </p:nvSpPr>
          <p:spPr>
            <a:xfrm>
              <a:off x="4741326" y="2902398"/>
              <a:ext cx="30941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나</a:t>
              </a:r>
              <a:r>
                <a:rPr lang="en-US" altLang="ko-KR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. </a:t>
              </a:r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데이터 분석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AF7FA-039C-4D64-915E-C02E046CCFCA}"/>
                </a:ext>
              </a:extLst>
            </p:cNvPr>
            <p:cNvSpPr txBox="1"/>
            <p:nvPr/>
          </p:nvSpPr>
          <p:spPr>
            <a:xfrm>
              <a:off x="5290616" y="3700887"/>
              <a:ext cx="2153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데이터 </a:t>
              </a:r>
              <a:r>
                <a:rPr lang="ko-KR" altLang="en-US" sz="2400" dirty="0" err="1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전처리</a:t>
              </a:r>
              <a:endPara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9826B4-9D19-4879-A9D5-481D286F9A63}"/>
                </a:ext>
              </a:extLst>
            </p:cNvPr>
            <p:cNvSpPr txBox="1"/>
            <p:nvPr/>
          </p:nvSpPr>
          <p:spPr>
            <a:xfrm>
              <a:off x="5299948" y="4162552"/>
              <a:ext cx="21531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데이터 시각화</a:t>
              </a:r>
            </a:p>
          </p:txBody>
        </p:sp>
      </p:grpSp>
      <p:pic>
        <p:nvPicPr>
          <p:cNvPr id="12" name="그래픽 11" descr="실행 윤곽선">
            <a:extLst>
              <a:ext uri="{FF2B5EF4-FFF2-40B4-BE49-F238E27FC236}">
                <a16:creationId xmlns:a16="http://schemas.microsoft.com/office/drawing/2014/main" id="{450E1B90-6DD3-4A67-88E3-C6BFC3916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3617" y="4133862"/>
            <a:ext cx="3114544" cy="3114544"/>
          </a:xfrm>
          <a:prstGeom prst="rect">
            <a:avLst/>
          </a:prstGeom>
        </p:spPr>
      </p:pic>
      <p:pic>
        <p:nvPicPr>
          <p:cNvPr id="14" name="그래픽 13" descr="실행 단색으로 채워진">
            <a:extLst>
              <a:ext uri="{FF2B5EF4-FFF2-40B4-BE49-F238E27FC236}">
                <a16:creationId xmlns:a16="http://schemas.microsoft.com/office/drawing/2014/main" id="{289685AC-74C1-4FCE-9333-28BD7DD1C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3883" y="4133862"/>
            <a:ext cx="3114544" cy="3114544"/>
          </a:xfrm>
          <a:prstGeom prst="round1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9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분석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(Data Analytics)</a:t>
            </a:r>
            <a:endParaRPr lang="ko-KR" altLang="en-US" sz="4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70D6C33-C5B2-478D-B6B5-AC32722AF786}"/>
              </a:ext>
            </a:extLst>
          </p:cNvPr>
          <p:cNvGrpSpPr/>
          <p:nvPr/>
        </p:nvGrpSpPr>
        <p:grpSpPr>
          <a:xfrm>
            <a:off x="217624" y="1851340"/>
            <a:ext cx="11464310" cy="2861835"/>
            <a:chOff x="217624" y="1851340"/>
            <a:chExt cx="11464310" cy="286183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32B2E67-5804-4CB7-8566-7C9341AF5DBF}"/>
                </a:ext>
              </a:extLst>
            </p:cNvPr>
            <p:cNvGrpSpPr/>
            <p:nvPr/>
          </p:nvGrpSpPr>
          <p:grpSpPr>
            <a:xfrm>
              <a:off x="270316" y="2254764"/>
              <a:ext cx="1935866" cy="738663"/>
              <a:chOff x="3755814" y="2850215"/>
              <a:chExt cx="2380459" cy="948778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C74AB6E8-6A11-4A8E-876A-2CA88C8C8A87}"/>
                  </a:ext>
                </a:extLst>
              </p:cNvPr>
              <p:cNvSpPr/>
              <p:nvPr/>
            </p:nvSpPr>
            <p:spPr>
              <a:xfrm>
                <a:off x="3755814" y="2879000"/>
                <a:ext cx="2380459" cy="91566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AAA9A1-728C-42A4-BD1A-58722FDBC2E8}"/>
                  </a:ext>
                </a:extLst>
              </p:cNvPr>
              <p:cNvSpPr txBox="1"/>
              <p:nvPr/>
            </p:nvSpPr>
            <p:spPr>
              <a:xfrm>
                <a:off x="4073456" y="2850215"/>
                <a:ext cx="1738950" cy="948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행정안전부</a:t>
                </a:r>
                <a:endPara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Local Data</a:t>
                </a:r>
              </a:p>
              <a:p>
                <a:pPr algn="ctr"/>
                <a:r>
                  <a:rPr lang="en-US" altLang="ko-KR" sz="1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www.localdata.go.kr</a:t>
                </a:r>
                <a:endParaRPr lang="ko-KR" altLang="en-US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FE1C3C3-F384-4ADB-824C-28AB2312AB70}"/>
                </a:ext>
              </a:extLst>
            </p:cNvPr>
            <p:cNvSpPr txBox="1"/>
            <p:nvPr/>
          </p:nvSpPr>
          <p:spPr>
            <a:xfrm>
              <a:off x="2692462" y="2111500"/>
              <a:ext cx="3265714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생활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–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체육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– 15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종 업종 업소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86712F-2B28-4815-98B1-422624CFC84F}"/>
                </a:ext>
              </a:extLst>
            </p:cNvPr>
            <p:cNvSpPr txBox="1"/>
            <p:nvPr/>
          </p:nvSpPr>
          <p:spPr>
            <a:xfrm>
              <a:off x="2692462" y="2825275"/>
              <a:ext cx="3265714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식품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–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음식점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–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일반 음식점 업소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E2081F85-EA2A-4B68-AB34-C76533B81E5F}"/>
                </a:ext>
              </a:extLst>
            </p:cNvPr>
            <p:cNvCxnSpPr>
              <a:cxnSpLocks/>
              <a:stCxn id="5" idx="3"/>
              <a:endCxn id="48" idx="1"/>
            </p:cNvCxnSpPr>
            <p:nvPr/>
          </p:nvCxnSpPr>
          <p:spPr>
            <a:xfrm flipV="1">
              <a:off x="2206182" y="2280777"/>
              <a:ext cx="486280" cy="352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3D601112-9E8A-45EF-931D-BA2B12D28D34}"/>
                </a:ext>
              </a:extLst>
            </p:cNvPr>
            <p:cNvCxnSpPr>
              <a:cxnSpLocks/>
              <a:stCxn id="5" idx="3"/>
              <a:endCxn id="49" idx="1"/>
            </p:cNvCxnSpPr>
            <p:nvPr/>
          </p:nvCxnSpPr>
          <p:spPr>
            <a:xfrm>
              <a:off x="2206182" y="2633616"/>
              <a:ext cx="486280" cy="360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FBB8D99-33E2-432D-92E3-B631FE961022}"/>
                </a:ext>
              </a:extLst>
            </p:cNvPr>
            <p:cNvSpPr txBox="1"/>
            <p:nvPr/>
          </p:nvSpPr>
          <p:spPr>
            <a:xfrm>
              <a:off x="6481773" y="1851340"/>
              <a:ext cx="2270342" cy="8588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연도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폐업 총 사업 수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폐업 총 사업 수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연도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업종 구분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10A179A-88ED-4BCE-97B1-A6436DE1B3DD}"/>
                </a:ext>
              </a:extLst>
            </p:cNvPr>
            <p:cNvSpPr txBox="1"/>
            <p:nvPr/>
          </p:nvSpPr>
          <p:spPr>
            <a:xfrm>
              <a:off x="6481772" y="2825275"/>
              <a:ext cx="2270343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연도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폐업 총 사업 수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07F4553-C880-4B6F-9C18-D03B8611C731}"/>
                </a:ext>
              </a:extLst>
            </p:cNvPr>
            <p:cNvSpPr txBox="1"/>
            <p:nvPr/>
          </p:nvSpPr>
          <p:spPr>
            <a:xfrm>
              <a:off x="10248962" y="2130834"/>
              <a:ext cx="1432972" cy="9233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스포츠 업종 </a:t>
              </a:r>
              <a:endPara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일반 음식점</a:t>
              </a:r>
              <a:endPara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 err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폐업률</a:t>
              </a:r>
              <a:r>
                <a:rPr lang="ko-KR" altLang="en-US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비교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FD1C7D0-23C3-4BAD-B4F7-9EEA4456DF58}"/>
                </a:ext>
              </a:extLst>
            </p:cNvPr>
            <p:cNvCxnSpPr>
              <a:cxnSpLocks/>
              <a:stCxn id="48" idx="3"/>
              <a:endCxn id="65" idx="1"/>
            </p:cNvCxnSpPr>
            <p:nvPr/>
          </p:nvCxnSpPr>
          <p:spPr>
            <a:xfrm>
              <a:off x="5958176" y="2280777"/>
              <a:ext cx="5235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1CA5A5A-5C6C-401F-B822-6C30F5733560}"/>
                </a:ext>
              </a:extLst>
            </p:cNvPr>
            <p:cNvCxnSpPr>
              <a:cxnSpLocks/>
              <a:stCxn id="49" idx="3"/>
              <a:endCxn id="67" idx="1"/>
            </p:cNvCxnSpPr>
            <p:nvPr/>
          </p:nvCxnSpPr>
          <p:spPr>
            <a:xfrm>
              <a:off x="5958176" y="2994552"/>
              <a:ext cx="523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0D8BCCB-66AF-454E-9859-4581EF8DF2E9}"/>
                </a:ext>
              </a:extLst>
            </p:cNvPr>
            <p:cNvCxnSpPr>
              <a:cxnSpLocks/>
              <a:stCxn id="65" idx="3"/>
              <a:endCxn id="86" idx="1"/>
            </p:cNvCxnSpPr>
            <p:nvPr/>
          </p:nvCxnSpPr>
          <p:spPr>
            <a:xfrm>
              <a:off x="8752115" y="2280777"/>
              <a:ext cx="1496847" cy="31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D11F63B-A74E-4EFB-9EB0-CB89E335D001}"/>
                </a:ext>
              </a:extLst>
            </p:cNvPr>
            <p:cNvCxnSpPr>
              <a:cxnSpLocks/>
              <a:stCxn id="67" idx="3"/>
              <a:endCxn id="86" idx="1"/>
            </p:cNvCxnSpPr>
            <p:nvPr/>
          </p:nvCxnSpPr>
          <p:spPr>
            <a:xfrm flipV="1">
              <a:off x="8752115" y="2592499"/>
              <a:ext cx="1496847" cy="402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3B0342E-81EE-4D5B-B418-DC1B6B67366D}"/>
                </a:ext>
              </a:extLst>
            </p:cNvPr>
            <p:cNvGrpSpPr/>
            <p:nvPr/>
          </p:nvGrpSpPr>
          <p:grpSpPr>
            <a:xfrm>
              <a:off x="217624" y="3905261"/>
              <a:ext cx="2012089" cy="768233"/>
              <a:chOff x="3702707" y="4122824"/>
              <a:chExt cx="2480454" cy="958058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1AA3E14-7FF0-454B-BA64-30F0778D4B8D}"/>
                  </a:ext>
                </a:extLst>
              </p:cNvPr>
              <p:cNvSpPr/>
              <p:nvPr/>
            </p:nvSpPr>
            <p:spPr>
              <a:xfrm>
                <a:off x="3755814" y="4122824"/>
                <a:ext cx="2380459" cy="95805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E3A24E-BCC4-49F8-85AA-F2F4E514D0E9}"/>
                  </a:ext>
                </a:extLst>
              </p:cNvPr>
              <p:cNvSpPr txBox="1"/>
              <p:nvPr/>
            </p:nvSpPr>
            <p:spPr>
              <a:xfrm>
                <a:off x="3702707" y="4150098"/>
                <a:ext cx="2480454" cy="92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한국소비자원 </a:t>
                </a:r>
                <a:endPara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소비자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피해 구제 정보</a:t>
                </a:r>
                <a:endPara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en-US" altLang="ko-KR" sz="1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www.kca.go.kr</a:t>
                </a:r>
                <a:endParaRPr lang="ko-KR" altLang="en-US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28C458-AB9E-4436-96D0-5E49F561E6EE}"/>
                </a:ext>
              </a:extLst>
            </p:cNvPr>
            <p:cNvSpPr txBox="1"/>
            <p:nvPr/>
          </p:nvSpPr>
          <p:spPr>
            <a:xfrm>
              <a:off x="2683680" y="4114461"/>
              <a:ext cx="3265714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공공데이터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–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물품 소분류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8DE39E-A482-419F-95E9-9BC5FA8622F2}"/>
                </a:ext>
              </a:extLst>
            </p:cNvPr>
            <p:cNvSpPr txBox="1"/>
            <p:nvPr/>
          </p:nvSpPr>
          <p:spPr>
            <a:xfrm>
              <a:off x="6472990" y="3854301"/>
              <a:ext cx="2279125" cy="8588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연도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접수 총 사업 수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접수 총 사업 수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연도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업종 구분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0D7A5BF4-E742-4BCF-BB6A-2FEA44115E5E}"/>
                </a:ext>
              </a:extLst>
            </p:cNvPr>
            <p:cNvCxnSpPr>
              <a:cxnSpLocks/>
              <a:stCxn id="19" idx="3"/>
              <a:endCxn id="36" idx="1"/>
            </p:cNvCxnSpPr>
            <p:nvPr/>
          </p:nvCxnSpPr>
          <p:spPr>
            <a:xfrm flipV="1">
              <a:off x="2191678" y="4283738"/>
              <a:ext cx="492002" cy="5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AE7B9104-0E3B-4355-BDD4-22143CF16942}"/>
                </a:ext>
              </a:extLst>
            </p:cNvPr>
            <p:cNvCxnSpPr>
              <a:cxnSpLocks/>
              <a:stCxn id="36" idx="3"/>
              <a:endCxn id="40" idx="1"/>
            </p:cNvCxnSpPr>
            <p:nvPr/>
          </p:nvCxnSpPr>
          <p:spPr>
            <a:xfrm>
              <a:off x="5949394" y="4283738"/>
              <a:ext cx="523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F6C1B4C-A284-4AB9-8C04-D378FF97F704}"/>
                </a:ext>
              </a:extLst>
            </p:cNvPr>
            <p:cNvSpPr txBox="1"/>
            <p:nvPr/>
          </p:nvSpPr>
          <p:spPr>
            <a:xfrm>
              <a:off x="10240180" y="3933832"/>
              <a:ext cx="1432972" cy="6463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 동향</a:t>
              </a:r>
              <a:endPara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그래프</a:t>
              </a:r>
              <a:endPara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F17B528-B066-46CF-ABAE-4E535261F68B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8752115" y="4283738"/>
              <a:ext cx="14320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5CDC1DC-E5D2-4200-9C45-8A294C35C504}"/>
                </a:ext>
              </a:extLst>
            </p:cNvPr>
            <p:cNvCxnSpPr>
              <a:cxnSpLocks/>
            </p:cNvCxnSpPr>
            <p:nvPr/>
          </p:nvCxnSpPr>
          <p:spPr>
            <a:xfrm>
              <a:off x="364742" y="3576536"/>
              <a:ext cx="11308410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218889F-943F-458C-B424-CE030A2547E5}"/>
              </a:ext>
            </a:extLst>
          </p:cNvPr>
          <p:cNvGrpSpPr/>
          <p:nvPr/>
        </p:nvGrpSpPr>
        <p:grpSpPr>
          <a:xfrm>
            <a:off x="182027" y="1109598"/>
            <a:ext cx="11499907" cy="414746"/>
            <a:chOff x="182027" y="1109598"/>
            <a:chExt cx="11499907" cy="414746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3AA934DA-3ED1-4864-8B6A-82C133D8EF71}"/>
                </a:ext>
              </a:extLst>
            </p:cNvPr>
            <p:cNvGrpSpPr/>
            <p:nvPr/>
          </p:nvGrpSpPr>
          <p:grpSpPr>
            <a:xfrm>
              <a:off x="182027" y="1124234"/>
              <a:ext cx="6028074" cy="400110"/>
              <a:chOff x="182027" y="1124234"/>
              <a:chExt cx="6028074" cy="400110"/>
            </a:xfrm>
          </p:grpSpPr>
          <p:sp>
            <p:nvSpPr>
              <p:cNvPr id="4" name="부제목 2">
                <a:extLst>
                  <a:ext uri="{FF2B5EF4-FFF2-40B4-BE49-F238E27FC236}">
                    <a16:creationId xmlns:a16="http://schemas.microsoft.com/office/drawing/2014/main" id="{E126977D-119F-43AB-B09F-8A098E544B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027" y="1124234"/>
                <a:ext cx="6028074" cy="40011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sz="24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① 데이터 </a:t>
                </a:r>
                <a:r>
                  <a:rPr lang="ko-KR" altLang="en-US" sz="2400" dirty="0" err="1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전처리</a:t>
                </a:r>
                <a:r>
                  <a:rPr lang="en-US" altLang="ko-KR" sz="24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(Excel)</a:t>
                </a:r>
                <a:endPara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3151DB58-4193-478E-8C83-1FF6A8DC0F87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 flipV="1">
                <a:off x="3359020" y="1309653"/>
                <a:ext cx="2733371" cy="146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29F972B-AAE7-4D1F-8B3B-147CA918D68C}"/>
                </a:ext>
              </a:extLst>
            </p:cNvPr>
            <p:cNvGrpSpPr/>
            <p:nvPr/>
          </p:nvGrpSpPr>
          <p:grpSpPr>
            <a:xfrm>
              <a:off x="6092391" y="1109598"/>
              <a:ext cx="5589543" cy="400110"/>
              <a:chOff x="6092391" y="1109598"/>
              <a:chExt cx="5589543" cy="400110"/>
            </a:xfrm>
          </p:grpSpPr>
          <p:sp>
            <p:nvSpPr>
              <p:cNvPr id="54" name="부제목 2">
                <a:extLst>
                  <a:ext uri="{FF2B5EF4-FFF2-40B4-BE49-F238E27FC236}">
                    <a16:creationId xmlns:a16="http://schemas.microsoft.com/office/drawing/2014/main" id="{A689356F-1E42-406F-9379-2F176317F3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2391" y="1109598"/>
                <a:ext cx="5589543" cy="40011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sz="24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② 데이터 </a:t>
                </a:r>
                <a:r>
                  <a:rPr lang="ko-KR" altLang="en-US" sz="2400" dirty="0" err="1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전처리</a:t>
                </a:r>
                <a:r>
                  <a:rPr lang="en-US" altLang="ko-KR" sz="24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(Python)</a:t>
                </a:r>
                <a:endPara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</p:txBody>
          </p: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ED64E198-B54D-4D12-9F15-311E0AF18D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8296" y="1309653"/>
                <a:ext cx="209485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E11CA02-E59B-4ABD-9423-8CAB63565385}"/>
              </a:ext>
            </a:extLst>
          </p:cNvPr>
          <p:cNvGrpSpPr/>
          <p:nvPr/>
        </p:nvGrpSpPr>
        <p:grpSpPr>
          <a:xfrm>
            <a:off x="1177368" y="5048033"/>
            <a:ext cx="9830045" cy="1609799"/>
            <a:chOff x="1058779" y="1243267"/>
            <a:chExt cx="10138610" cy="4323344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C8389FA-5570-4FF5-9F7F-E405EB1EF175}"/>
                </a:ext>
              </a:extLst>
            </p:cNvPr>
            <p:cNvSpPr/>
            <p:nvPr/>
          </p:nvSpPr>
          <p:spPr>
            <a:xfrm>
              <a:off x="1058779" y="1243267"/>
              <a:ext cx="10138610" cy="432334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34B8F37-532D-42EC-8F76-847DFF9E17AE}"/>
                </a:ext>
              </a:extLst>
            </p:cNvPr>
            <p:cNvSpPr/>
            <p:nvPr/>
          </p:nvSpPr>
          <p:spPr>
            <a:xfrm>
              <a:off x="1195136" y="1600490"/>
              <a:ext cx="9889564" cy="365171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4CD3290C-F66A-43C0-98C8-C7040438D4E3}"/>
              </a:ext>
            </a:extLst>
          </p:cNvPr>
          <p:cNvSpPr txBox="1"/>
          <p:nvPr/>
        </p:nvSpPr>
        <p:spPr>
          <a:xfrm>
            <a:off x="1511551" y="5458408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 시설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폐업률과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소비자 접수의 상관 관계를 분석하여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① 제도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보완 ② 홍보 전략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제시</a:t>
            </a:r>
          </a:p>
        </p:txBody>
      </p:sp>
    </p:spTree>
    <p:extLst>
      <p:ext uri="{BB962C8B-B14F-4D97-AF65-F5344CB8AC3E}">
        <p14:creationId xmlns:p14="http://schemas.microsoft.com/office/powerpoint/2010/main" val="316962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E126977D-119F-43AB-B09F-8A098E544BFA}"/>
              </a:ext>
            </a:extLst>
          </p:cNvPr>
          <p:cNvSpPr txBox="1">
            <a:spLocks/>
          </p:cNvSpPr>
          <p:nvPr/>
        </p:nvSpPr>
        <p:spPr>
          <a:xfrm>
            <a:off x="182027" y="1124234"/>
            <a:ext cx="11827946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① 데이터 </a:t>
            </a:r>
            <a:r>
              <a:rPr lang="ko-KR" altLang="en-US" sz="24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전처리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Excel</a:t>
            </a:r>
            <a:endParaRPr lang="ko-KR" altLang="en-US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분석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(Data Analytics)</a:t>
            </a:r>
            <a:endParaRPr lang="ko-KR" altLang="en-US" sz="4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B831CF-24FE-46B8-A50C-B5C72FF32E03}"/>
              </a:ext>
            </a:extLst>
          </p:cNvPr>
          <p:cNvSpPr txBox="1"/>
          <p:nvPr/>
        </p:nvSpPr>
        <p:spPr>
          <a:xfrm>
            <a:off x="547935" y="1603057"/>
            <a:ext cx="696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37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Columns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중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열 삭제 및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열 이용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(ex.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코오롱 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스포렉스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타임스퀘어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363C475-C72E-4A01-AF60-D9E369E1D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85341"/>
              </p:ext>
            </p:extLst>
          </p:nvPr>
        </p:nvGraphicFramePr>
        <p:xfrm>
          <a:off x="641234" y="1992699"/>
          <a:ext cx="10564831" cy="38683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893432">
                  <a:extLst>
                    <a:ext uri="{9D8B030D-6E8A-4147-A177-3AD203B41FA5}">
                      <a16:colId xmlns:a16="http://schemas.microsoft.com/office/drawing/2014/main" val="3996583946"/>
                    </a:ext>
                  </a:extLst>
                </a:gridCol>
                <a:gridCol w="781753">
                  <a:extLst>
                    <a:ext uri="{9D8B030D-6E8A-4147-A177-3AD203B41FA5}">
                      <a16:colId xmlns:a16="http://schemas.microsoft.com/office/drawing/2014/main" val="2897745587"/>
                    </a:ext>
                  </a:extLst>
                </a:gridCol>
                <a:gridCol w="759417">
                  <a:extLst>
                    <a:ext uri="{9D8B030D-6E8A-4147-A177-3AD203B41FA5}">
                      <a16:colId xmlns:a16="http://schemas.microsoft.com/office/drawing/2014/main" val="1250589079"/>
                    </a:ext>
                  </a:extLst>
                </a:gridCol>
                <a:gridCol w="781753">
                  <a:extLst>
                    <a:ext uri="{9D8B030D-6E8A-4147-A177-3AD203B41FA5}">
                      <a16:colId xmlns:a16="http://schemas.microsoft.com/office/drawing/2014/main" val="1262747756"/>
                    </a:ext>
                  </a:extLst>
                </a:gridCol>
                <a:gridCol w="636570">
                  <a:extLst>
                    <a:ext uri="{9D8B030D-6E8A-4147-A177-3AD203B41FA5}">
                      <a16:colId xmlns:a16="http://schemas.microsoft.com/office/drawing/2014/main" val="1918326546"/>
                    </a:ext>
                  </a:extLst>
                </a:gridCol>
                <a:gridCol w="684332">
                  <a:extLst>
                    <a:ext uri="{9D8B030D-6E8A-4147-A177-3AD203B41FA5}">
                      <a16:colId xmlns:a16="http://schemas.microsoft.com/office/drawing/2014/main" val="1628708616"/>
                    </a:ext>
                  </a:extLst>
                </a:gridCol>
                <a:gridCol w="343115">
                  <a:extLst>
                    <a:ext uri="{9D8B030D-6E8A-4147-A177-3AD203B41FA5}">
                      <a16:colId xmlns:a16="http://schemas.microsoft.com/office/drawing/2014/main" val="4188444762"/>
                    </a:ext>
                  </a:extLst>
                </a:gridCol>
                <a:gridCol w="3239840">
                  <a:extLst>
                    <a:ext uri="{9D8B030D-6E8A-4147-A177-3AD203B41FA5}">
                      <a16:colId xmlns:a16="http://schemas.microsoft.com/office/drawing/2014/main" val="561756884"/>
                    </a:ext>
                  </a:extLst>
                </a:gridCol>
                <a:gridCol w="2444619">
                  <a:extLst>
                    <a:ext uri="{9D8B030D-6E8A-4147-A177-3AD203B41FA5}">
                      <a16:colId xmlns:a16="http://schemas.microsoft.com/office/drawing/2014/main" val="1038313524"/>
                    </a:ext>
                  </a:extLst>
                </a:gridCol>
              </a:tblGrid>
              <a:tr h="1934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개방서비스명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670" marR="6670" marT="667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인허가년도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670" marR="6670" marT="667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인허가일자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670" marR="6670" marT="667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영업상태명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670" marR="6670" marT="667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폐업년도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670" marR="6670" marT="667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폐업일자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670" marR="6670" marT="667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위치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670" marR="6670" marT="667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도로명전체주소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670" marR="6670" marT="667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사업장명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670" marR="6670" marT="667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798948"/>
                  </a:ext>
                </a:extLst>
              </a:tr>
              <a:tr h="1934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골프연습장업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670" marR="6670" marT="6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2009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670" marR="6670" marT="6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20091027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670" marR="6670" marT="6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폐업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670" marR="6670" marT="6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2018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670" marR="6670" marT="6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20180611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670" marR="6670" marT="6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670" marR="6670" marT="6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서울특별시 영등포구 </a:t>
                      </a:r>
                      <a:r>
                        <a:rPr lang="ko-KR" altLang="en-US" sz="1000" b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영중로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15 (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영등포동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타임스퀘어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670" marR="6670" marT="6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코오롱글로벌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r>
                        <a:rPr lang="ko-KR" altLang="en-US" sz="1000" b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스포렉스타임스퀘어점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670" marR="6670" marT="6670" marB="0" anchor="ctr"/>
                </a:tc>
                <a:extLst>
                  <a:ext uri="{0D108BD9-81ED-4DB2-BD59-A6C34878D82A}">
                    <a16:rowId xmlns:a16="http://schemas.microsoft.com/office/drawing/2014/main" val="1836869330"/>
                  </a:ext>
                </a:extLst>
              </a:tr>
            </a:tbl>
          </a:graphicData>
        </a:graphic>
      </p:graphicFrame>
      <p:graphicFrame>
        <p:nvGraphicFramePr>
          <p:cNvPr id="87" name="차트 86">
            <a:extLst>
              <a:ext uri="{FF2B5EF4-FFF2-40B4-BE49-F238E27FC236}">
                <a16:creationId xmlns:a16="http://schemas.microsoft.com/office/drawing/2014/main" id="{AEBAF621-8A21-42E7-83D0-F571DAF9BA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2092924"/>
              </p:ext>
            </p:extLst>
          </p:nvPr>
        </p:nvGraphicFramePr>
        <p:xfrm>
          <a:off x="6102220" y="3465512"/>
          <a:ext cx="6018245" cy="3286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3" name="차트 92">
            <a:extLst>
              <a:ext uri="{FF2B5EF4-FFF2-40B4-BE49-F238E27FC236}">
                <a16:creationId xmlns:a16="http://schemas.microsoft.com/office/drawing/2014/main" id="{2A05278E-1094-4ABB-9DE0-C54423860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963591"/>
              </p:ext>
            </p:extLst>
          </p:nvPr>
        </p:nvGraphicFramePr>
        <p:xfrm>
          <a:off x="219351" y="3564181"/>
          <a:ext cx="5668267" cy="3079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2498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4749</TotalTime>
  <Words>653</Words>
  <Application>Microsoft Office PowerPoint</Application>
  <PresentationFormat>와이드스크린</PresentationFormat>
  <Paragraphs>119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나눔스퀘어 Bold</vt:lpstr>
      <vt:lpstr>나눔스퀘어OTF</vt:lpstr>
      <vt:lpstr>나눔스퀘어OTF Bold</vt:lpstr>
      <vt:lpstr>나눔스퀘어OTF ExtraBold</vt:lpstr>
      <vt:lpstr>나눔스퀘어OTF_ac Bold</vt:lpstr>
      <vt:lpstr>맑은 고딕</vt:lpstr>
      <vt:lpstr>Arial</vt:lpstr>
      <vt:lpstr>Wingdings</vt:lpstr>
      <vt:lpstr>Office 테마</vt:lpstr>
      <vt:lpstr>코로나 19에 의한 체육시설 행태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코로나 19에 의한 체육시설폐업률 연도 비교</dc:title>
  <dc:creator>오 승재</dc:creator>
  <cp:lastModifiedBy>오 승재</cp:lastModifiedBy>
  <cp:revision>151</cp:revision>
  <dcterms:created xsi:type="dcterms:W3CDTF">2020-12-28T09:11:46Z</dcterms:created>
  <dcterms:modified xsi:type="dcterms:W3CDTF">2021-01-05T11:51:03Z</dcterms:modified>
</cp:coreProperties>
</file>