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3DFCD-98A7-48E9-8109-22CB91B85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CF36B2-0740-47B3-B418-CF600317C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4F91C-C21B-4898-B35B-970DFB57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A778-1A3F-4CD3-9FBE-B2AED4D1900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D1581-981E-46DD-8B86-4DDDE03D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36162-8FC8-485F-90AB-66C8B535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94A7-ED76-44AD-AF96-8149234F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82E9D-8619-418A-B7FB-9A5E2DFC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F6C567-94F6-45A0-B0C1-95E49E4D6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05E92-C503-4138-A482-FCDB377C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A778-1A3F-4CD3-9FBE-B2AED4D1900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99CAB-BD96-44C4-BB21-B076CE60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D3FDD-B10D-4335-A485-60DBEBBA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94A7-ED76-44AD-AF96-8149234F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38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A3D75D-A1AD-45C4-9CFC-E1A91BD22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0C67FE-F0F9-4942-A0E9-39E3D2C8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2ED8B-2BBC-498B-99BF-3E702EF6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A778-1A3F-4CD3-9FBE-B2AED4D1900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B14C3-760C-4B62-ABE3-C741A2EA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380EB-7435-4689-8954-64F28FB5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94A7-ED76-44AD-AF96-8149234F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4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5A384-88D4-4196-B43A-73D86AAC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45C76-4F57-42A5-922A-78DEFC8C9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2F004-D369-4DCC-8ED7-C83859FD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A778-1A3F-4CD3-9FBE-B2AED4D1900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22545-1941-4DEB-B454-2D1FB9D9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3E70B-4F41-444B-8D93-C701F0F6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94A7-ED76-44AD-AF96-8149234F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11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40541-0622-4774-96AA-54B9B04E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828875-403A-4CF0-9E43-7A87AAA31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A5392-F031-4AD3-B78D-A859CD28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A778-1A3F-4CD3-9FBE-B2AED4D1900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257F0-0620-4D93-AFB5-0B30B7A0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57655-B4D1-454C-8006-E1742E0F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94A7-ED76-44AD-AF96-8149234F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4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F5D34-52DB-4844-878D-423768C9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2F854-CCCB-4BAA-A161-19C944AE7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D823D8-FA19-4E6B-9C26-EBB4140E8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D237C-C831-4F69-BA5C-FFF41AE4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A778-1A3F-4CD3-9FBE-B2AED4D1900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CD32EC-41F1-492B-989A-7A1E282D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23C97-00D1-4823-AEF7-F964673B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94A7-ED76-44AD-AF96-8149234F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04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DEE79-BA3D-4673-9D5A-2608AE6C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F1DCA6-EE7F-42D4-9F2D-C9645ADFE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2BDB2D-407E-4C91-89F5-DBB02BFED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29C897-2902-4E02-869A-D911257CE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B0E1FB-8304-46BD-A797-A496D1E8B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173909-30A8-437F-A14F-4E6CF419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A778-1A3F-4CD3-9FBE-B2AED4D1900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EA4904-6FC7-4394-90BC-1CF1AF45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F27E9C-A632-4C94-B6FA-85005D29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94A7-ED76-44AD-AF96-8149234F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2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A1283-B13F-41E0-9FBC-E353BF11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BA9518-4CA0-43FA-9620-88B22DA2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A778-1A3F-4CD3-9FBE-B2AED4D1900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7E2CC-AC77-4A5D-967A-161C876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5561DE-DFAE-4A5F-B396-9521A805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94A7-ED76-44AD-AF96-8149234F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3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1727BA-8975-467B-9943-0457F522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A778-1A3F-4CD3-9FBE-B2AED4D1900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106158-E824-4781-952C-A4862446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CE676-280C-4FF2-B98B-2BA2CB40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94A7-ED76-44AD-AF96-8149234F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6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1A6AB-2B54-4492-8D56-CE284BF4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EE605-D3FD-48B3-9ABC-1CC669C51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5446F9-C195-42C7-B477-9E53C5666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D76418-7E65-40E4-BBE6-52609095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A778-1A3F-4CD3-9FBE-B2AED4D1900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475648-D45F-42BB-8E12-D178A5DF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D4180C-AE19-450F-A9A1-8D7B3F36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94A7-ED76-44AD-AF96-8149234F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4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6A005-F6A3-4E26-8299-9BD4167C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210EB9-70F3-491E-8D5F-4B6506EB6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5978E2-A345-4DDD-8E6A-B5C2EC89D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05811-996D-49C7-8568-48D65548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A778-1A3F-4CD3-9FBE-B2AED4D1900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66086A-D520-4A15-B8EC-A51763B9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1E0E3D-9F09-43F5-8BE3-F9942E8A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94A7-ED76-44AD-AF96-8149234F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0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344848-69E1-4C24-B421-C4C21FEA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DD0015-14EA-47E7-B64D-583A97B7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63502-49E0-474E-8AD1-DD6F65064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A778-1A3F-4CD3-9FBE-B2AED4D1900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D2D04-60A9-48F4-BD57-0F1046A4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18237-6079-4A78-AD39-28B879B70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94A7-ED76-44AD-AF96-8149234F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4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yolo-v3-object-detection-53fb7d3bfe6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88ACAA-387C-415D-A668-79B83595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50" y="1089467"/>
            <a:ext cx="7756423" cy="4679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0EAB2A-12E5-46D9-9F99-EDC4CD124E80}"/>
              </a:ext>
            </a:extLst>
          </p:cNvPr>
          <p:cNvSpPr txBox="1"/>
          <p:nvPr/>
        </p:nvSpPr>
        <p:spPr>
          <a:xfrm>
            <a:off x="955964" y="6101983"/>
            <a:ext cx="8562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https://towardsdatascience.com/yolo-v3-object-detection-53fb7d3bfe6b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6C217-BEE9-474A-8260-49AECE8F77A8}"/>
              </a:ext>
            </a:extLst>
          </p:cNvPr>
          <p:cNvSpPr txBox="1"/>
          <p:nvPr/>
        </p:nvSpPr>
        <p:spPr>
          <a:xfrm>
            <a:off x="955964" y="617517"/>
            <a:ext cx="373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YOLO_v3 </a:t>
            </a:r>
            <a:r>
              <a:rPr lang="ko-KR" altLang="en-US" dirty="0"/>
              <a:t>전체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8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6C217-BEE9-474A-8260-49AECE8F77A8}"/>
              </a:ext>
            </a:extLst>
          </p:cNvPr>
          <p:cNvSpPr txBox="1"/>
          <p:nvPr/>
        </p:nvSpPr>
        <p:spPr>
          <a:xfrm>
            <a:off x="955964" y="617517"/>
            <a:ext cx="373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DarkNet-53 (backbone network)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1074D0-1C86-46E6-AF72-59D305A2EDB8}"/>
              </a:ext>
            </a:extLst>
          </p:cNvPr>
          <p:cNvSpPr txBox="1"/>
          <p:nvPr/>
        </p:nvSpPr>
        <p:spPr>
          <a:xfrm>
            <a:off x="6096000" y="431374"/>
            <a:ext cx="176395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Image  (416x416x3)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5049B-1B3E-4C09-96CE-6102B2734ADC}"/>
              </a:ext>
            </a:extLst>
          </p:cNvPr>
          <p:cNvSpPr txBox="1"/>
          <p:nvPr/>
        </p:nvSpPr>
        <p:spPr>
          <a:xfrm>
            <a:off x="8198400" y="431374"/>
            <a:ext cx="176395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Conv3x3    </a:t>
            </a:r>
            <a:r>
              <a:rPr lang="ko-KR" altLang="en-US" sz="1100" dirty="0"/>
              <a:t> </a:t>
            </a:r>
            <a:r>
              <a:rPr lang="en-US" altLang="ko-KR" sz="1100" dirty="0"/>
              <a:t>(416x416x32)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30AC0-6D98-401B-86D7-0E16161E4431}"/>
              </a:ext>
            </a:extLst>
          </p:cNvPr>
          <p:cNvSpPr txBox="1"/>
          <p:nvPr/>
        </p:nvSpPr>
        <p:spPr>
          <a:xfrm>
            <a:off x="8198400" y="909165"/>
            <a:ext cx="1763958" cy="2616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Conv3x3/2</a:t>
            </a:r>
            <a:r>
              <a:rPr lang="ko-KR" altLang="en-US" sz="1100" dirty="0"/>
              <a:t>  </a:t>
            </a:r>
            <a:r>
              <a:rPr lang="en-US" altLang="ko-KR" sz="1100" dirty="0"/>
              <a:t>(208x208x64)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0F74A-773E-4B85-94A4-EDAFDBE79F98}"/>
              </a:ext>
            </a:extLst>
          </p:cNvPr>
          <p:cNvSpPr txBox="1"/>
          <p:nvPr/>
        </p:nvSpPr>
        <p:spPr>
          <a:xfrm>
            <a:off x="8198400" y="1390884"/>
            <a:ext cx="1763958" cy="6001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Conv1x1    </a:t>
            </a:r>
            <a:r>
              <a:rPr lang="ko-KR" altLang="en-US" sz="1100" dirty="0"/>
              <a:t> </a:t>
            </a:r>
            <a:r>
              <a:rPr lang="en-US" altLang="ko-KR" sz="1100" dirty="0"/>
              <a:t>(208x208x32) Conv3x3</a:t>
            </a:r>
            <a:r>
              <a:rPr lang="ko-KR" altLang="en-US" sz="1100" dirty="0"/>
              <a:t>     </a:t>
            </a:r>
            <a:r>
              <a:rPr lang="en-US" altLang="ko-KR" sz="1100" dirty="0"/>
              <a:t>(208x208x64)</a:t>
            </a:r>
          </a:p>
          <a:p>
            <a:r>
              <a:rPr lang="en-US" altLang="ko-KR" sz="1100" dirty="0"/>
              <a:t>Residual      (</a:t>
            </a:r>
            <a:r>
              <a:rPr lang="ko-KR" altLang="en-US" sz="1100" dirty="0"/>
              <a:t>이하 생략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DC7CA7-1749-4874-95A6-0B1BC8DC9EB5}"/>
              </a:ext>
            </a:extLst>
          </p:cNvPr>
          <p:cNvSpPr txBox="1"/>
          <p:nvPr/>
        </p:nvSpPr>
        <p:spPr>
          <a:xfrm>
            <a:off x="8198400" y="2211157"/>
            <a:ext cx="1763958" cy="2616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Conv3x3/2</a:t>
            </a:r>
            <a:r>
              <a:rPr lang="ko-KR" altLang="en-US" sz="1100" dirty="0"/>
              <a:t> </a:t>
            </a:r>
            <a:r>
              <a:rPr lang="en-US" altLang="ko-KR" sz="1100" dirty="0"/>
              <a:t>(104x104x128)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33A17-5105-46C1-A2FF-9456823BFEBC}"/>
              </a:ext>
            </a:extLst>
          </p:cNvPr>
          <p:cNvSpPr txBox="1"/>
          <p:nvPr/>
        </p:nvSpPr>
        <p:spPr>
          <a:xfrm>
            <a:off x="8198400" y="2691974"/>
            <a:ext cx="1763958" cy="4308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Conv1x1</a:t>
            </a:r>
            <a:r>
              <a:rPr lang="ko-KR" altLang="en-US" sz="1100" dirty="0"/>
              <a:t>     </a:t>
            </a:r>
            <a:r>
              <a:rPr lang="en-US" altLang="ko-KR" sz="1100" dirty="0"/>
              <a:t>(104x104x64) Conv3x3</a:t>
            </a:r>
            <a:r>
              <a:rPr lang="ko-KR" altLang="en-US" sz="1100" dirty="0"/>
              <a:t>   </a:t>
            </a:r>
            <a:r>
              <a:rPr lang="en-US" altLang="ko-KR" sz="1100" dirty="0"/>
              <a:t>(104x104x128)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680AA3-ACA2-4744-82EF-3B1F2B501A4B}"/>
              </a:ext>
            </a:extLst>
          </p:cNvPr>
          <p:cNvSpPr txBox="1"/>
          <p:nvPr/>
        </p:nvSpPr>
        <p:spPr>
          <a:xfrm>
            <a:off x="8198400" y="3339330"/>
            <a:ext cx="1763958" cy="2616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Conv3x3/2</a:t>
            </a:r>
            <a:r>
              <a:rPr lang="ko-KR" altLang="en-US" sz="1100" dirty="0"/>
              <a:t>    </a:t>
            </a:r>
            <a:r>
              <a:rPr lang="en-US" altLang="ko-KR" sz="1100" dirty="0"/>
              <a:t>(52x52x256)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5BA34A-D9C4-4904-85D9-3801382658F4}"/>
              </a:ext>
            </a:extLst>
          </p:cNvPr>
          <p:cNvSpPr txBox="1"/>
          <p:nvPr/>
        </p:nvSpPr>
        <p:spPr>
          <a:xfrm>
            <a:off x="8198400" y="3820335"/>
            <a:ext cx="1763958" cy="4308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Conv1x1     </a:t>
            </a:r>
            <a:r>
              <a:rPr lang="ko-KR" altLang="en-US" sz="1100" dirty="0"/>
              <a:t> </a:t>
            </a:r>
            <a:r>
              <a:rPr lang="en-US" altLang="ko-KR" sz="1100" dirty="0"/>
              <a:t>(52x52x128) Conv3x3     </a:t>
            </a:r>
            <a:r>
              <a:rPr lang="ko-KR" altLang="en-US" sz="1100" dirty="0"/>
              <a:t> </a:t>
            </a:r>
            <a:r>
              <a:rPr lang="en-US" altLang="ko-KR" sz="1100" dirty="0"/>
              <a:t>(52x52x256)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16001-A641-4D0E-8E34-A391DF145568}"/>
              </a:ext>
            </a:extLst>
          </p:cNvPr>
          <p:cNvSpPr txBox="1"/>
          <p:nvPr/>
        </p:nvSpPr>
        <p:spPr>
          <a:xfrm>
            <a:off x="8198400" y="4470617"/>
            <a:ext cx="1763958" cy="2616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Conv3x3/2   </a:t>
            </a:r>
            <a:r>
              <a:rPr lang="ko-KR" altLang="en-US" sz="1100" dirty="0"/>
              <a:t> </a:t>
            </a:r>
            <a:r>
              <a:rPr lang="en-US" altLang="ko-KR" sz="1100" dirty="0"/>
              <a:t>(26x26x512)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DEC6F4-F0A1-438E-865D-17D1E19FF8C6}"/>
              </a:ext>
            </a:extLst>
          </p:cNvPr>
          <p:cNvSpPr txBox="1"/>
          <p:nvPr/>
        </p:nvSpPr>
        <p:spPr>
          <a:xfrm>
            <a:off x="8198400" y="4951622"/>
            <a:ext cx="1763958" cy="4308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Conv1x1</a:t>
            </a:r>
            <a:r>
              <a:rPr lang="ko-KR" altLang="en-US" sz="1100" dirty="0"/>
              <a:t>      </a:t>
            </a:r>
            <a:r>
              <a:rPr lang="en-US" altLang="ko-KR" sz="1100" dirty="0"/>
              <a:t>(26x26x256) Conv3x3</a:t>
            </a:r>
            <a:r>
              <a:rPr lang="ko-KR" altLang="en-US" sz="1100" dirty="0"/>
              <a:t>      </a:t>
            </a:r>
            <a:r>
              <a:rPr lang="en-US" altLang="ko-KR" sz="1100" dirty="0"/>
              <a:t>(26x26x512)</a:t>
            </a:r>
            <a:endParaRPr lang="ko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B75DFEA-BA84-4DB9-9AD9-A3EDF7B51CD7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7859958" y="562179"/>
            <a:ext cx="338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897331-EA6E-4478-9BA7-B0534C41458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9080379" y="692984"/>
            <a:ext cx="0" cy="216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39486C0-90C8-419D-9B00-2A126EED3A5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9080379" y="1170775"/>
            <a:ext cx="0" cy="22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23D7636-7194-4281-96E9-56BD02DB3F69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9080379" y="1991048"/>
            <a:ext cx="0" cy="22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06FF60D-3E58-4774-8516-3295DD1E7DE2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080379" y="2472767"/>
            <a:ext cx="0" cy="219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0F87AD0-65A1-45BB-BAA6-32899757A10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080379" y="3122861"/>
            <a:ext cx="0" cy="216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7E002B1-A175-4C96-AA0A-CAF366E739DC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9080379" y="3600940"/>
            <a:ext cx="0" cy="219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77A1E5D-D932-4EB1-81D3-B605C39E1FA4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9080379" y="4251222"/>
            <a:ext cx="0" cy="219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0CED38-2558-4328-9046-30949F3C949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9080379" y="4732227"/>
            <a:ext cx="0" cy="219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AEB9C9A-071D-482D-9949-2C8213160411}"/>
              </a:ext>
            </a:extLst>
          </p:cNvPr>
          <p:cNvSpPr txBox="1"/>
          <p:nvPr/>
        </p:nvSpPr>
        <p:spPr>
          <a:xfrm>
            <a:off x="7859958" y="1563187"/>
            <a:ext cx="338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1x</a:t>
            </a:r>
            <a:endParaRPr lang="ko-KR" alt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3CD425-A56E-4234-93F0-D00E99FA8E25}"/>
              </a:ext>
            </a:extLst>
          </p:cNvPr>
          <p:cNvSpPr txBox="1"/>
          <p:nvPr/>
        </p:nvSpPr>
        <p:spPr>
          <a:xfrm>
            <a:off x="7859958" y="2776612"/>
            <a:ext cx="338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2x</a:t>
            </a: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CCEE5BE-5033-42FF-804D-5DFF4BAB4E32}"/>
              </a:ext>
            </a:extLst>
          </p:cNvPr>
          <p:cNvSpPr txBox="1"/>
          <p:nvPr/>
        </p:nvSpPr>
        <p:spPr>
          <a:xfrm>
            <a:off x="7859958" y="3908425"/>
            <a:ext cx="338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8x</a:t>
            </a:r>
            <a:endParaRPr lang="ko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AB74A8-D63E-4AA6-B4EB-3436B813E7F5}"/>
              </a:ext>
            </a:extLst>
          </p:cNvPr>
          <p:cNvSpPr txBox="1"/>
          <p:nvPr/>
        </p:nvSpPr>
        <p:spPr>
          <a:xfrm>
            <a:off x="8198400" y="5601904"/>
            <a:ext cx="1763958" cy="2616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Conv3x3/2 </a:t>
            </a:r>
            <a:r>
              <a:rPr lang="ko-KR" altLang="en-US" sz="1100" dirty="0"/>
              <a:t> </a:t>
            </a:r>
            <a:r>
              <a:rPr lang="en-US" altLang="ko-KR" sz="1100" dirty="0"/>
              <a:t>(13x13x1024)</a:t>
            </a:r>
            <a:endParaRPr lang="ko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8508799-899E-481D-A54A-367202AD5052}"/>
              </a:ext>
            </a:extLst>
          </p:cNvPr>
          <p:cNvSpPr txBox="1"/>
          <p:nvPr/>
        </p:nvSpPr>
        <p:spPr>
          <a:xfrm>
            <a:off x="8198400" y="6082909"/>
            <a:ext cx="1763958" cy="4308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Conv1x1</a:t>
            </a:r>
            <a:r>
              <a:rPr lang="ko-KR" altLang="en-US" sz="1100" dirty="0"/>
              <a:t>      </a:t>
            </a:r>
            <a:r>
              <a:rPr lang="en-US" altLang="ko-KR" sz="1100" dirty="0"/>
              <a:t>(13x13x512) Conv3x3</a:t>
            </a:r>
            <a:r>
              <a:rPr lang="ko-KR" altLang="en-US" sz="1100" dirty="0"/>
              <a:t>     </a:t>
            </a:r>
            <a:r>
              <a:rPr lang="en-US" altLang="ko-KR" sz="1100" dirty="0"/>
              <a:t>(13x13x1024)</a:t>
            </a:r>
            <a:endParaRPr lang="ko-KR" altLang="en-US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E0B7E73-A8B9-4379-B219-7EC0104071FF}"/>
              </a:ext>
            </a:extLst>
          </p:cNvPr>
          <p:cNvSpPr txBox="1"/>
          <p:nvPr/>
        </p:nvSpPr>
        <p:spPr>
          <a:xfrm>
            <a:off x="7859958" y="5033203"/>
            <a:ext cx="338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8x</a:t>
            </a:r>
            <a:endParaRPr lang="ko-KR" altLang="en-US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1C96B4A-C79C-4170-B635-39D51F06D970}"/>
              </a:ext>
            </a:extLst>
          </p:cNvPr>
          <p:cNvSpPr txBox="1"/>
          <p:nvPr/>
        </p:nvSpPr>
        <p:spPr>
          <a:xfrm>
            <a:off x="7859958" y="6172394"/>
            <a:ext cx="338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4x</a:t>
            </a:r>
            <a:endParaRPr lang="ko-KR" altLang="en-US" sz="11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E9CCAD1-812D-49C5-9715-104505E278EA}"/>
              </a:ext>
            </a:extLst>
          </p:cNvPr>
          <p:cNvCxnSpPr>
            <a:cxnSpLocks/>
            <a:stCxn id="18" idx="2"/>
            <a:endCxn id="74" idx="0"/>
          </p:cNvCxnSpPr>
          <p:nvPr/>
        </p:nvCxnSpPr>
        <p:spPr>
          <a:xfrm>
            <a:off x="9080379" y="5382509"/>
            <a:ext cx="0" cy="219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043FF69-F96E-434A-904B-E337052D0081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9080379" y="5863514"/>
            <a:ext cx="0" cy="219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E9E3169-09E3-44E0-9885-C27A8E231F44}"/>
              </a:ext>
            </a:extLst>
          </p:cNvPr>
          <p:cNvSpPr txBox="1"/>
          <p:nvPr/>
        </p:nvSpPr>
        <p:spPr>
          <a:xfrm>
            <a:off x="1546767" y="2281452"/>
            <a:ext cx="6143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 x*x/n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filter size, stride</a:t>
            </a:r>
            <a:r>
              <a:rPr lang="ko-KR" altLang="en-US" dirty="0"/>
              <a:t>를 의미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</a:t>
            </a:r>
            <a:r>
              <a:rPr lang="en-US" altLang="ko-KR" dirty="0"/>
              <a:t>Conv </a:t>
            </a:r>
            <a:r>
              <a:rPr lang="ko-KR" altLang="en-US" dirty="0"/>
              <a:t>연산은</a:t>
            </a:r>
            <a:endParaRPr lang="en-US" altLang="ko-KR" dirty="0"/>
          </a:p>
          <a:p>
            <a:r>
              <a:rPr lang="en-US" altLang="ko-KR" dirty="0"/>
              <a:t>   Convolution - Batch Normalization – </a:t>
            </a:r>
            <a:r>
              <a:rPr lang="en-US" altLang="ko-KR" dirty="0" err="1"/>
              <a:t>LeakyReLU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번의 </a:t>
            </a:r>
            <a:r>
              <a:rPr lang="en-US" altLang="ko-KR" dirty="0">
                <a:solidFill>
                  <a:srgbClr val="00B0F0"/>
                </a:solidFill>
              </a:rPr>
              <a:t>*</a:t>
            </a:r>
            <a:r>
              <a:rPr lang="en-US" altLang="ko-KR" dirty="0"/>
              <a:t>Down-sample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99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6C217-BEE9-474A-8260-49AECE8F77A8}"/>
              </a:ext>
            </a:extLst>
          </p:cNvPr>
          <p:cNvSpPr txBox="1"/>
          <p:nvPr/>
        </p:nvSpPr>
        <p:spPr>
          <a:xfrm>
            <a:off x="955964" y="617517"/>
            <a:ext cx="373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YOLO_v3 layer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1074D0-1C86-46E6-AF72-59D305A2EDB8}"/>
              </a:ext>
            </a:extLst>
          </p:cNvPr>
          <p:cNvSpPr txBox="1"/>
          <p:nvPr/>
        </p:nvSpPr>
        <p:spPr>
          <a:xfrm>
            <a:off x="345544" y="2158529"/>
            <a:ext cx="789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DarkNet-53</a:t>
            </a:r>
          </a:p>
          <a:p>
            <a:r>
              <a:rPr lang="en-US" altLang="ko-KR" sz="900" dirty="0"/>
              <a:t>(416x416x3)</a:t>
            </a:r>
            <a:endParaRPr lang="ko-KR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5049B-1B3E-4C09-96CE-6102B2734ADC}"/>
              </a:ext>
            </a:extLst>
          </p:cNvPr>
          <p:cNvSpPr txBox="1"/>
          <p:nvPr/>
        </p:nvSpPr>
        <p:spPr>
          <a:xfrm>
            <a:off x="1325170" y="1950780"/>
            <a:ext cx="1351286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Conv1x1 (13x13x512)</a:t>
            </a:r>
          </a:p>
          <a:p>
            <a:r>
              <a:rPr lang="en-US" altLang="ko-KR" sz="900" dirty="0"/>
              <a:t>Conv3x3 (13x13x1024)</a:t>
            </a:r>
          </a:p>
          <a:p>
            <a:r>
              <a:rPr lang="en-US" altLang="ko-KR" sz="900" dirty="0"/>
              <a:t>Conv1x1 (13x13x512)</a:t>
            </a:r>
          </a:p>
          <a:p>
            <a:r>
              <a:rPr lang="en-US" altLang="ko-KR" sz="900" dirty="0"/>
              <a:t>Conv3x3 (13x13x1024)</a:t>
            </a:r>
          </a:p>
          <a:p>
            <a:r>
              <a:rPr lang="en-US" altLang="ko-KR" sz="900" dirty="0"/>
              <a:t>Conv1x1 (13x13x512)</a:t>
            </a:r>
            <a:endParaRPr lang="ko-KR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30AC0-6D98-401B-86D7-0E16161E4431}"/>
              </a:ext>
            </a:extLst>
          </p:cNvPr>
          <p:cNvSpPr txBox="1"/>
          <p:nvPr/>
        </p:nvSpPr>
        <p:spPr>
          <a:xfrm>
            <a:off x="2866969" y="2158529"/>
            <a:ext cx="7685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 Conv1x1</a:t>
            </a:r>
          </a:p>
          <a:p>
            <a:r>
              <a:rPr lang="en-US" altLang="ko-KR" sz="900" dirty="0"/>
              <a:t>(13x13x256)</a:t>
            </a:r>
            <a:endParaRPr lang="ko-KR" altLang="en-US" sz="9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B75DFEA-BA84-4DB9-9AD9-A3EDF7B51CD7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1134657" y="2343195"/>
            <a:ext cx="190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897331-EA6E-4478-9BA7-B0534C41458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676456" y="2343195"/>
            <a:ext cx="190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9AB2F3E-B4C5-4FC0-9182-99C56219C1BB}"/>
              </a:ext>
            </a:extLst>
          </p:cNvPr>
          <p:cNvSpPr txBox="1"/>
          <p:nvPr/>
        </p:nvSpPr>
        <p:spPr>
          <a:xfrm>
            <a:off x="1325170" y="2979106"/>
            <a:ext cx="135128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/>
              <a:t>Conv3x3</a:t>
            </a:r>
            <a:r>
              <a:rPr lang="ko-KR" altLang="en-US" sz="900"/>
              <a:t> </a:t>
            </a:r>
            <a:r>
              <a:rPr lang="en-US" altLang="ko-KR" sz="900"/>
              <a:t>(13x13x1024)</a:t>
            </a:r>
            <a:endParaRPr lang="ko-KR" alt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EEA848-3FDB-406D-AEF1-7577132D8EA5}"/>
              </a:ext>
            </a:extLst>
          </p:cNvPr>
          <p:cNvSpPr txBox="1"/>
          <p:nvPr/>
        </p:nvSpPr>
        <p:spPr>
          <a:xfrm>
            <a:off x="1175068" y="3453434"/>
            <a:ext cx="1651487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Convolution1x1</a:t>
            </a:r>
            <a:r>
              <a:rPr lang="ko-KR" altLang="en-US" sz="900" dirty="0"/>
              <a:t> </a:t>
            </a:r>
            <a:r>
              <a:rPr lang="en-US" altLang="ko-KR" sz="900" dirty="0"/>
              <a:t>(13x13x255)</a:t>
            </a:r>
            <a:endParaRPr lang="ko-KR" altLang="en-US" sz="9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9D5C8EC-74D8-4C84-B38A-16EA22F25921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flipH="1">
            <a:off x="2000812" y="3209938"/>
            <a:ext cx="1" cy="243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B203574-53ED-45BC-B86A-0ACD43BF5FA2}"/>
              </a:ext>
            </a:extLst>
          </p:cNvPr>
          <p:cNvSpPr txBox="1"/>
          <p:nvPr/>
        </p:nvSpPr>
        <p:spPr>
          <a:xfrm>
            <a:off x="3845052" y="2159315"/>
            <a:ext cx="819262" cy="36933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Interpolate</a:t>
            </a:r>
          </a:p>
          <a:p>
            <a:r>
              <a:rPr lang="en-US" altLang="ko-KR" sz="900" dirty="0"/>
              <a:t>(26x26x256)</a:t>
            </a:r>
            <a:endParaRPr lang="ko-KR" altLang="en-US" sz="9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54B8410-B209-4FFD-A576-4B8292B75717}"/>
              </a:ext>
            </a:extLst>
          </p:cNvPr>
          <p:cNvCxnSpPr>
            <a:cxnSpLocks/>
            <a:stCxn id="7" idx="3"/>
            <a:endCxn id="77" idx="1"/>
          </p:cNvCxnSpPr>
          <p:nvPr/>
        </p:nvCxnSpPr>
        <p:spPr>
          <a:xfrm>
            <a:off x="3635555" y="2343195"/>
            <a:ext cx="209497" cy="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905F756-1829-4F90-B1DA-04DA1D827EEC}"/>
              </a:ext>
            </a:extLst>
          </p:cNvPr>
          <p:cNvSpPr txBox="1"/>
          <p:nvPr/>
        </p:nvSpPr>
        <p:spPr>
          <a:xfrm>
            <a:off x="4872078" y="2164233"/>
            <a:ext cx="7685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  </a:t>
            </a:r>
            <a:r>
              <a:rPr lang="en-US" altLang="ko-KR" sz="900" dirty="0" err="1"/>
              <a:t>Concat</a:t>
            </a:r>
            <a:endParaRPr lang="en-US" altLang="ko-KR" sz="900" dirty="0"/>
          </a:p>
          <a:p>
            <a:r>
              <a:rPr lang="en-US" altLang="ko-KR" sz="900" dirty="0"/>
              <a:t>(26x26x768)</a:t>
            </a:r>
            <a:endParaRPr lang="ko-KR" altLang="en-US" sz="9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883A5FA-E1F5-41F1-AEFC-97E092E00F49}"/>
              </a:ext>
            </a:extLst>
          </p:cNvPr>
          <p:cNvCxnSpPr>
            <a:cxnSpLocks/>
            <a:stCxn id="77" idx="3"/>
            <a:endCxn id="94" idx="1"/>
          </p:cNvCxnSpPr>
          <p:nvPr/>
        </p:nvCxnSpPr>
        <p:spPr>
          <a:xfrm>
            <a:off x="4664314" y="2343981"/>
            <a:ext cx="207764" cy="4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979BFA25-6778-4CA6-89B2-BAB572B6FDA7}"/>
              </a:ext>
            </a:extLst>
          </p:cNvPr>
          <p:cNvCxnSpPr>
            <a:cxnSpLocks/>
            <a:stCxn id="3" idx="0"/>
            <a:endCxn id="94" idx="0"/>
          </p:cNvCxnSpPr>
          <p:nvPr/>
        </p:nvCxnSpPr>
        <p:spPr>
          <a:xfrm rot="16200000" flipH="1">
            <a:off x="2995384" y="-96754"/>
            <a:ext cx="5704" cy="4516270"/>
          </a:xfrm>
          <a:prstGeom prst="bentConnector3">
            <a:avLst>
              <a:gd name="adj1" fmla="val -61139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D6A7D89-58A3-4DC5-AB6B-DCE441D64BE6}"/>
              </a:ext>
            </a:extLst>
          </p:cNvPr>
          <p:cNvSpPr txBox="1"/>
          <p:nvPr/>
        </p:nvSpPr>
        <p:spPr>
          <a:xfrm>
            <a:off x="3845052" y="1558364"/>
            <a:ext cx="88978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(26x26x512)</a:t>
            </a:r>
            <a:endParaRPr lang="ko-KR" altLang="en-US" sz="12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698DA3D-B7FC-4E21-B109-DCF727633D46}"/>
              </a:ext>
            </a:extLst>
          </p:cNvPr>
          <p:cNvCxnSpPr>
            <a:cxnSpLocks/>
            <a:stCxn id="94" idx="3"/>
            <a:endCxn id="117" idx="1"/>
          </p:cNvCxnSpPr>
          <p:nvPr/>
        </p:nvCxnSpPr>
        <p:spPr>
          <a:xfrm>
            <a:off x="5640664" y="2348899"/>
            <a:ext cx="204781" cy="1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B88E485-01FA-49A9-846F-48B0F216D0AA}"/>
              </a:ext>
            </a:extLst>
          </p:cNvPr>
          <p:cNvSpPr txBox="1"/>
          <p:nvPr/>
        </p:nvSpPr>
        <p:spPr>
          <a:xfrm>
            <a:off x="5845445" y="1957648"/>
            <a:ext cx="1294895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Conv1x1 (26x26x256)</a:t>
            </a:r>
          </a:p>
          <a:p>
            <a:r>
              <a:rPr lang="en-US" altLang="ko-KR" sz="900" dirty="0"/>
              <a:t>Conv3x3 (26x26x512)</a:t>
            </a:r>
          </a:p>
          <a:p>
            <a:r>
              <a:rPr lang="en-US" altLang="ko-KR" sz="900" dirty="0"/>
              <a:t>Conv1x1 (26x26x256)</a:t>
            </a:r>
          </a:p>
          <a:p>
            <a:r>
              <a:rPr lang="en-US" altLang="ko-KR" sz="900" dirty="0"/>
              <a:t>Conv3x3 (26x26x512)</a:t>
            </a:r>
          </a:p>
          <a:p>
            <a:r>
              <a:rPr lang="en-US" altLang="ko-KR" sz="900" dirty="0"/>
              <a:t>Conv1x1 (26x26x256)</a:t>
            </a:r>
            <a:endParaRPr lang="ko-KR" altLang="en-US" sz="900" dirty="0"/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9194DCF6-34DE-4832-BF18-4CB85BC66466}"/>
              </a:ext>
            </a:extLst>
          </p:cNvPr>
          <p:cNvCxnSpPr>
            <a:cxnSpLocks/>
            <a:stCxn id="117" idx="3"/>
            <a:endCxn id="165" idx="1"/>
          </p:cNvCxnSpPr>
          <p:nvPr/>
        </p:nvCxnSpPr>
        <p:spPr>
          <a:xfrm>
            <a:off x="7140340" y="2350063"/>
            <a:ext cx="2047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55FAB8FB-3167-4CC5-A3BC-07C959E26870}"/>
              </a:ext>
            </a:extLst>
          </p:cNvPr>
          <p:cNvSpPr txBox="1"/>
          <p:nvPr/>
        </p:nvSpPr>
        <p:spPr>
          <a:xfrm>
            <a:off x="7345121" y="2165397"/>
            <a:ext cx="7685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 Conv1x1</a:t>
            </a:r>
          </a:p>
          <a:p>
            <a:r>
              <a:rPr lang="en-US" altLang="ko-KR" sz="900" dirty="0"/>
              <a:t>(26x26x128)</a:t>
            </a:r>
            <a:endParaRPr lang="ko-KR" altLang="en-US" sz="9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2253137-195C-41E6-BEA1-DA532BD321C4}"/>
              </a:ext>
            </a:extLst>
          </p:cNvPr>
          <p:cNvSpPr txBox="1"/>
          <p:nvPr/>
        </p:nvSpPr>
        <p:spPr>
          <a:xfrm>
            <a:off x="5845445" y="2980038"/>
            <a:ext cx="129998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Conv3x3</a:t>
            </a:r>
            <a:r>
              <a:rPr lang="ko-KR" altLang="en-US" sz="900" dirty="0"/>
              <a:t> </a:t>
            </a:r>
            <a:r>
              <a:rPr lang="en-US" altLang="ko-KR" sz="900" dirty="0"/>
              <a:t>(26x26x512)</a:t>
            </a:r>
            <a:endParaRPr lang="ko-KR" altLang="en-US" sz="9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A1BD950-9B8B-4AC3-A2A1-22C8330CF041}"/>
              </a:ext>
            </a:extLst>
          </p:cNvPr>
          <p:cNvSpPr txBox="1"/>
          <p:nvPr/>
        </p:nvSpPr>
        <p:spPr>
          <a:xfrm>
            <a:off x="5679522" y="3442533"/>
            <a:ext cx="1626739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Convolution1x1</a:t>
            </a:r>
            <a:r>
              <a:rPr lang="ko-KR" altLang="en-US" sz="900" dirty="0"/>
              <a:t> </a:t>
            </a:r>
            <a:r>
              <a:rPr lang="en-US" altLang="ko-KR" sz="900" dirty="0"/>
              <a:t>(26x26x255)</a:t>
            </a:r>
            <a:endParaRPr lang="ko-KR" altLang="en-US" sz="900" dirty="0"/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5B7FFFF9-8329-4098-9097-CAD74C5F0C4F}"/>
              </a:ext>
            </a:extLst>
          </p:cNvPr>
          <p:cNvCxnSpPr>
            <a:cxnSpLocks/>
            <a:stCxn id="171" idx="2"/>
            <a:endCxn id="172" idx="0"/>
          </p:cNvCxnSpPr>
          <p:nvPr/>
        </p:nvCxnSpPr>
        <p:spPr>
          <a:xfrm flipH="1">
            <a:off x="6492892" y="3210870"/>
            <a:ext cx="2548" cy="231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BD36BBDA-958D-4289-BA1F-E367C439D930}"/>
              </a:ext>
            </a:extLst>
          </p:cNvPr>
          <p:cNvCxnSpPr>
            <a:cxnSpLocks/>
            <a:stCxn id="6" idx="2"/>
            <a:endCxn id="62" idx="0"/>
          </p:cNvCxnSpPr>
          <p:nvPr/>
        </p:nvCxnSpPr>
        <p:spPr>
          <a:xfrm>
            <a:off x="2000813" y="2735610"/>
            <a:ext cx="0" cy="243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66DF5439-7AEC-4DBF-8564-60CEB5FF2599}"/>
              </a:ext>
            </a:extLst>
          </p:cNvPr>
          <p:cNvCxnSpPr>
            <a:cxnSpLocks/>
            <a:stCxn id="117" idx="2"/>
            <a:endCxn id="171" idx="0"/>
          </p:cNvCxnSpPr>
          <p:nvPr/>
        </p:nvCxnSpPr>
        <p:spPr>
          <a:xfrm>
            <a:off x="6492893" y="2742478"/>
            <a:ext cx="2547" cy="237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4629DA0A-F4F4-48F1-8EAD-798472ACD92F}"/>
              </a:ext>
            </a:extLst>
          </p:cNvPr>
          <p:cNvSpPr txBox="1"/>
          <p:nvPr/>
        </p:nvSpPr>
        <p:spPr>
          <a:xfrm>
            <a:off x="8323204" y="2160479"/>
            <a:ext cx="819262" cy="36933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Interpolate</a:t>
            </a:r>
          </a:p>
          <a:p>
            <a:r>
              <a:rPr lang="en-US" altLang="ko-KR" sz="900" dirty="0"/>
              <a:t>(52x52x128)</a:t>
            </a:r>
            <a:endParaRPr lang="ko-KR" altLang="en-US" sz="9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9DDC30B-0E1D-492E-8CF5-97D4BC76191F}"/>
              </a:ext>
            </a:extLst>
          </p:cNvPr>
          <p:cNvSpPr txBox="1"/>
          <p:nvPr/>
        </p:nvSpPr>
        <p:spPr>
          <a:xfrm>
            <a:off x="9350230" y="2165397"/>
            <a:ext cx="7685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  </a:t>
            </a:r>
            <a:r>
              <a:rPr lang="en-US" altLang="ko-KR" sz="900" dirty="0" err="1"/>
              <a:t>Concat</a:t>
            </a:r>
            <a:endParaRPr lang="en-US" altLang="ko-KR" sz="900" dirty="0"/>
          </a:p>
          <a:p>
            <a:r>
              <a:rPr lang="en-US" altLang="ko-KR" sz="900" dirty="0"/>
              <a:t>(52x52x384)</a:t>
            </a:r>
            <a:endParaRPr lang="ko-KR" altLang="en-US" sz="900" dirty="0"/>
          </a:p>
        </p:txBody>
      </p: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0C1B110F-12EF-4C23-A831-EC016085D7A9}"/>
              </a:ext>
            </a:extLst>
          </p:cNvPr>
          <p:cNvCxnSpPr>
            <a:cxnSpLocks/>
            <a:stCxn id="165" idx="3"/>
            <a:endCxn id="206" idx="1"/>
          </p:cNvCxnSpPr>
          <p:nvPr/>
        </p:nvCxnSpPr>
        <p:spPr>
          <a:xfrm flipV="1">
            <a:off x="8113707" y="2345145"/>
            <a:ext cx="209497" cy="4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C6514D47-FEEF-4F70-AD84-ACFB2B81D50F}"/>
              </a:ext>
            </a:extLst>
          </p:cNvPr>
          <p:cNvCxnSpPr>
            <a:cxnSpLocks/>
            <a:stCxn id="206" idx="3"/>
            <a:endCxn id="207" idx="1"/>
          </p:cNvCxnSpPr>
          <p:nvPr/>
        </p:nvCxnSpPr>
        <p:spPr>
          <a:xfrm>
            <a:off x="9142466" y="2345145"/>
            <a:ext cx="207764" cy="4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A4A3556C-E393-4656-9414-D913197AD696}"/>
              </a:ext>
            </a:extLst>
          </p:cNvPr>
          <p:cNvSpPr txBox="1"/>
          <p:nvPr/>
        </p:nvSpPr>
        <p:spPr>
          <a:xfrm>
            <a:off x="10325330" y="1957648"/>
            <a:ext cx="1294895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Conv1x1 (52x52x128)</a:t>
            </a:r>
          </a:p>
          <a:p>
            <a:r>
              <a:rPr lang="en-US" altLang="ko-KR" sz="900" dirty="0"/>
              <a:t>Conv3x3 (52x52x256)</a:t>
            </a:r>
          </a:p>
          <a:p>
            <a:r>
              <a:rPr lang="en-US" altLang="ko-KR" sz="900" dirty="0"/>
              <a:t>Conv1x1 (52x52x128)</a:t>
            </a:r>
          </a:p>
          <a:p>
            <a:r>
              <a:rPr lang="en-US" altLang="ko-KR" sz="900" dirty="0"/>
              <a:t>Conv3x3 (52x52x256)</a:t>
            </a:r>
          </a:p>
          <a:p>
            <a:r>
              <a:rPr lang="en-US" altLang="ko-KR" sz="900" dirty="0"/>
              <a:t>Conv1x1 (52x52x128)</a:t>
            </a:r>
            <a:endParaRPr lang="ko-KR" altLang="en-US" sz="900" dirty="0"/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4A61F30E-B4EC-4C54-A46B-89E389C86F92}"/>
              </a:ext>
            </a:extLst>
          </p:cNvPr>
          <p:cNvCxnSpPr>
            <a:cxnSpLocks/>
            <a:stCxn id="207" idx="3"/>
            <a:endCxn id="220" idx="1"/>
          </p:cNvCxnSpPr>
          <p:nvPr/>
        </p:nvCxnSpPr>
        <p:spPr>
          <a:xfrm>
            <a:off x="10118816" y="2350063"/>
            <a:ext cx="206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842D13E-F70F-40BF-8E6D-63D425158C48}"/>
              </a:ext>
            </a:extLst>
          </p:cNvPr>
          <p:cNvSpPr txBox="1"/>
          <p:nvPr/>
        </p:nvSpPr>
        <p:spPr>
          <a:xfrm>
            <a:off x="10323461" y="2983072"/>
            <a:ext cx="129998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Conv3x3</a:t>
            </a:r>
            <a:r>
              <a:rPr lang="ko-KR" altLang="en-US" sz="900" dirty="0"/>
              <a:t> </a:t>
            </a:r>
            <a:r>
              <a:rPr lang="en-US" altLang="ko-KR" sz="900" dirty="0"/>
              <a:t>(52x52x256)</a:t>
            </a:r>
            <a:endParaRPr lang="ko-KR" altLang="en-US" sz="9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09B7386-129C-4215-ACFA-E9CA5B56C205}"/>
              </a:ext>
            </a:extLst>
          </p:cNvPr>
          <p:cNvSpPr txBox="1"/>
          <p:nvPr/>
        </p:nvSpPr>
        <p:spPr>
          <a:xfrm>
            <a:off x="10157538" y="3445567"/>
            <a:ext cx="1626739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Convolution1x1</a:t>
            </a:r>
            <a:r>
              <a:rPr lang="ko-KR" altLang="en-US" sz="900" dirty="0"/>
              <a:t> </a:t>
            </a:r>
            <a:r>
              <a:rPr lang="en-US" altLang="ko-KR" sz="900" dirty="0"/>
              <a:t>(52x52x255)</a:t>
            </a:r>
            <a:endParaRPr lang="ko-KR" altLang="en-US" sz="900" dirty="0"/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F40E7C6A-B4DA-4D6C-AA2D-B234DB2F19BA}"/>
              </a:ext>
            </a:extLst>
          </p:cNvPr>
          <p:cNvCxnSpPr>
            <a:cxnSpLocks/>
            <a:stCxn id="225" idx="2"/>
            <a:endCxn id="226" idx="0"/>
          </p:cNvCxnSpPr>
          <p:nvPr/>
        </p:nvCxnSpPr>
        <p:spPr>
          <a:xfrm flipH="1">
            <a:off x="10970908" y="3213904"/>
            <a:ext cx="2548" cy="231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395EE523-B380-446B-85F7-5D25B15A201B}"/>
              </a:ext>
            </a:extLst>
          </p:cNvPr>
          <p:cNvCxnSpPr>
            <a:cxnSpLocks/>
            <a:stCxn id="220" idx="2"/>
            <a:endCxn id="225" idx="0"/>
          </p:cNvCxnSpPr>
          <p:nvPr/>
        </p:nvCxnSpPr>
        <p:spPr>
          <a:xfrm>
            <a:off x="10972778" y="2742478"/>
            <a:ext cx="678" cy="240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299F5ACE-150E-4476-A9D5-75AFEC3B5202}"/>
              </a:ext>
            </a:extLst>
          </p:cNvPr>
          <p:cNvCxnSpPr>
            <a:cxnSpLocks/>
            <a:stCxn id="3" idx="0"/>
            <a:endCxn id="207" idx="0"/>
          </p:cNvCxnSpPr>
          <p:nvPr/>
        </p:nvCxnSpPr>
        <p:spPr>
          <a:xfrm rot="16200000" flipH="1">
            <a:off x="5233878" y="-2335248"/>
            <a:ext cx="6868" cy="8994422"/>
          </a:xfrm>
          <a:prstGeom prst="bentConnector3">
            <a:avLst>
              <a:gd name="adj1" fmla="val -107142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F4F43AD1-2C12-4B40-9A0A-7AF25ADE8281}"/>
              </a:ext>
            </a:extLst>
          </p:cNvPr>
          <p:cNvSpPr txBox="1"/>
          <p:nvPr/>
        </p:nvSpPr>
        <p:spPr>
          <a:xfrm>
            <a:off x="8356565" y="1171784"/>
            <a:ext cx="88978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(52x52x256)</a:t>
            </a:r>
            <a:endParaRPr lang="ko-KR" altLang="en-US" sz="12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E298D57B-38DD-4744-BB9C-D8DE58972685}"/>
              </a:ext>
            </a:extLst>
          </p:cNvPr>
          <p:cNvSpPr txBox="1"/>
          <p:nvPr/>
        </p:nvSpPr>
        <p:spPr>
          <a:xfrm>
            <a:off x="1134657" y="4209158"/>
            <a:ext cx="5517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</a:t>
            </a:r>
            <a:r>
              <a:rPr lang="ko-KR" altLang="en-US" dirty="0"/>
              <a:t>는 </a:t>
            </a:r>
            <a:r>
              <a:rPr lang="en-US" altLang="ko-KR" dirty="0"/>
              <a:t>DarkNet-53</a:t>
            </a:r>
            <a:r>
              <a:rPr lang="ko-KR" altLang="en-US" dirty="0"/>
              <a:t>과 같은 연산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Convolution</a:t>
            </a:r>
            <a:r>
              <a:rPr lang="ko-KR" altLang="en-US" dirty="0"/>
              <a:t>은 </a:t>
            </a:r>
            <a:r>
              <a:rPr lang="en-US" altLang="ko-KR" dirty="0"/>
              <a:t>convolution</a:t>
            </a:r>
            <a:r>
              <a:rPr lang="ko-KR" altLang="en-US" dirty="0"/>
              <a:t>만 이용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총 </a:t>
            </a:r>
            <a:r>
              <a:rPr lang="en-US" altLang="ko-KR" dirty="0"/>
              <a:t>2</a:t>
            </a:r>
            <a:r>
              <a:rPr lang="ko-KR" altLang="en-US" dirty="0"/>
              <a:t>번의 </a:t>
            </a:r>
            <a:r>
              <a:rPr lang="en-US" altLang="ko-KR" dirty="0">
                <a:solidFill>
                  <a:srgbClr val="00B050"/>
                </a:solidFill>
              </a:rPr>
              <a:t>*</a:t>
            </a:r>
            <a:r>
              <a:rPr lang="en-US" altLang="ko-KR" dirty="0"/>
              <a:t>Up-sample (Interpolate)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1973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6C217-BEE9-474A-8260-49AECE8F77A8}"/>
              </a:ext>
            </a:extLst>
          </p:cNvPr>
          <p:cNvSpPr txBox="1"/>
          <p:nvPr/>
        </p:nvSpPr>
        <p:spPr>
          <a:xfrm>
            <a:off x="955964" y="617517"/>
            <a:ext cx="373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YOLO_v3 augmentation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E298D57B-38DD-4744-BB9C-D8DE58972685}"/>
                  </a:ext>
                </a:extLst>
              </p:cNvPr>
              <p:cNvSpPr txBox="1"/>
              <p:nvPr/>
            </p:nvSpPr>
            <p:spPr>
              <a:xfrm>
                <a:off x="1107722" y="1276487"/>
                <a:ext cx="6504039" cy="2259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Uniform random(-</a:t>
                </a:r>
                <a:r>
                  <a:rPr lang="en-US" altLang="ko-KR" dirty="0" err="1"/>
                  <a:t>img.w</a:t>
                </a:r>
                <a:r>
                  <a:rPr lang="en-US" altLang="ko-KR" dirty="0"/>
                  <a:t> * 0.3, </a:t>
                </a:r>
                <a:r>
                  <a:rPr lang="en-US" altLang="ko-KR" dirty="0" err="1"/>
                  <a:t>img.w</a:t>
                </a:r>
                <a:r>
                  <a:rPr lang="en-US" altLang="ko-KR" dirty="0"/>
                  <a:t> * 0.3) size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crop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/>
                  <a:t>확률로 </a:t>
                </a:r>
                <a:r>
                  <a:rPr lang="en-US" altLang="ko-KR" dirty="0"/>
                  <a:t>flip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Saturation, exposure(uniform 1.0, 1.5)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확률로 </a:t>
                </a:r>
                <a:r>
                  <a:rPr lang="en-US" altLang="ko-KR" dirty="0"/>
                  <a:t>1 / scale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hue(uniform -0.1, 0.1)</a:t>
                </a:r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xmlns="" id="{E298D57B-38DD-4744-BB9C-D8DE58972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22" y="1276487"/>
                <a:ext cx="6504039" cy="2259593"/>
              </a:xfrm>
              <a:prstGeom prst="rect">
                <a:avLst/>
              </a:prstGeom>
              <a:blipFill rotWithShape="1">
                <a:blip r:embed="rId2"/>
                <a:stretch>
                  <a:fillRect l="-656" t="-1348" b="-3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82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6C217-BEE9-474A-8260-49AECE8F77A8}"/>
              </a:ext>
            </a:extLst>
          </p:cNvPr>
          <p:cNvSpPr txBox="1"/>
          <p:nvPr/>
        </p:nvSpPr>
        <p:spPr>
          <a:xfrm>
            <a:off x="955964" y="617517"/>
            <a:ext cx="373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YOLO_v3 output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6392EC-642B-455A-9D12-27D1ED57A5B3}"/>
              </a:ext>
            </a:extLst>
          </p:cNvPr>
          <p:cNvSpPr txBox="1"/>
          <p:nvPr/>
        </p:nvSpPr>
        <p:spPr>
          <a:xfrm>
            <a:off x="1550944" y="1394924"/>
            <a:ext cx="2041757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Convolution1x1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en-US" altLang="ko-KR" sz="900" dirty="0" err="1"/>
              <a:t>gird_x</a:t>
            </a:r>
            <a:r>
              <a:rPr lang="en-US" altLang="ko-KR" sz="900" dirty="0"/>
              <a:t>*</a:t>
            </a:r>
            <a:r>
              <a:rPr lang="en-US" altLang="ko-KR" sz="900" dirty="0" err="1"/>
              <a:t>grid_y</a:t>
            </a:r>
            <a:r>
              <a:rPr lang="en-US" altLang="ko-KR" sz="900" dirty="0"/>
              <a:t>*x255)</a:t>
            </a:r>
            <a:endParaRPr lang="ko-KR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55027-DBFA-4226-8DD6-B4A506FAB33D}"/>
              </a:ext>
            </a:extLst>
          </p:cNvPr>
          <p:cNvSpPr txBox="1"/>
          <p:nvPr/>
        </p:nvSpPr>
        <p:spPr>
          <a:xfrm>
            <a:off x="1248123" y="2033831"/>
            <a:ext cx="7327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 err="1"/>
              <a:t>output_shape</a:t>
            </a:r>
            <a:r>
              <a:rPr lang="en-US" altLang="ko-KR" dirty="0"/>
              <a:t> = (bs, </a:t>
            </a:r>
            <a:r>
              <a:rPr lang="en-US" altLang="ko-KR" dirty="0" err="1"/>
              <a:t>grid_x</a:t>
            </a:r>
            <a:r>
              <a:rPr lang="en-US" altLang="ko-KR" dirty="0"/>
              <a:t>, </a:t>
            </a:r>
            <a:r>
              <a:rPr lang="en-US" altLang="ko-KR" dirty="0" err="1"/>
              <a:t>grid_y</a:t>
            </a:r>
            <a:r>
              <a:rPr lang="en-US" altLang="ko-KR" dirty="0"/>
              <a:t>, 3*85)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Grid_x</a:t>
            </a:r>
            <a:r>
              <a:rPr lang="en-US" altLang="ko-KR" dirty="0"/>
              <a:t>, </a:t>
            </a:r>
            <a:r>
              <a:rPr lang="en-US" altLang="ko-KR" dirty="0" err="1"/>
              <a:t>grid_y</a:t>
            </a:r>
            <a:r>
              <a:rPr lang="en-US" altLang="ko-KR" dirty="0"/>
              <a:t> = 13, 26, 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en-US" altLang="ko-KR" dirty="0" err="1"/>
              <a:t>gird_cell</a:t>
            </a:r>
            <a:r>
              <a:rPr lang="en-US" altLang="ko-KR" dirty="0"/>
              <a:t> </a:t>
            </a:r>
            <a:r>
              <a:rPr lang="ko-KR" altLang="en-US" dirty="0"/>
              <a:t>당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 err="1"/>
              <a:t>anchor_box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en-US" altLang="ko-KR" dirty="0" err="1"/>
              <a:t>anchor_box</a:t>
            </a:r>
            <a:r>
              <a:rPr lang="en-US" altLang="ko-KR" dirty="0"/>
              <a:t> </a:t>
            </a:r>
            <a:r>
              <a:rPr lang="ko-KR" altLang="en-US" dirty="0"/>
              <a:t>당 </a:t>
            </a:r>
            <a:r>
              <a:rPr lang="en-US" altLang="ko-KR" dirty="0"/>
              <a:t>80</a:t>
            </a:r>
            <a:r>
              <a:rPr lang="ko-KR" altLang="en-US" dirty="0"/>
              <a:t>개의 </a:t>
            </a:r>
            <a:r>
              <a:rPr lang="en-US" altLang="ko-KR" dirty="0"/>
              <a:t>class, confidence, (x, y, w, 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86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6C217-BEE9-474A-8260-49AECE8F77A8}"/>
              </a:ext>
            </a:extLst>
          </p:cNvPr>
          <p:cNvSpPr txBox="1"/>
          <p:nvPr/>
        </p:nvSpPr>
        <p:spPr>
          <a:xfrm>
            <a:off x="955964" y="617517"/>
            <a:ext cx="373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Loss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355027-DBFA-4226-8DD6-B4A506FAB33D}"/>
                  </a:ext>
                </a:extLst>
              </p:cNvPr>
              <p:cNvSpPr txBox="1"/>
              <p:nvPr/>
            </p:nvSpPr>
            <p:spPr>
              <a:xfrm>
                <a:off x="1248123" y="2033831"/>
                <a:ext cx="8596093" cy="2323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MSE : x, y / w, 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Cross Entropy : classification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Binary Cross Entropy : confidence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Loss = MSE(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𝑥𝑦</m:t>
                        </m:r>
                      </m:e>
                    </m:acc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𝑥𝑦</m:t>
                    </m:r>
                  </m:oMath>
                </a14:m>
                <a:r>
                  <a:rPr lang="en-US" altLang="ko-KR" dirty="0"/>
                  <a:t>) + MSE(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𝑤h</m:t>
                        </m:r>
                      </m:e>
                    </m:acc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𝑤h</m:t>
                    </m:r>
                  </m:oMath>
                </a14:m>
                <a:r>
                  <a:rPr lang="en-US" altLang="ko-KR" dirty="0"/>
                  <a:t>) + CE(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𝑐𝑙𝑠</m:t>
                        </m:r>
                      </m:e>
                    </m:acc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𝑐𝑙𝑠</m:t>
                    </m:r>
                  </m:oMath>
                </a14:m>
                <a:r>
                  <a:rPr lang="en-US" altLang="ko-KR" dirty="0"/>
                  <a:t>) + BCE(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𝑐𝑜𝑛𝑓</m:t>
                        </m:r>
                      </m:e>
                    </m:acc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𝑐𝑜𝑛𝑓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355027-DBFA-4226-8DD6-B4A506FAB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123" y="2033831"/>
                <a:ext cx="8596093" cy="2323778"/>
              </a:xfrm>
              <a:prstGeom prst="rect">
                <a:avLst/>
              </a:prstGeom>
              <a:blipFill>
                <a:blip r:embed="rId2"/>
                <a:stretch>
                  <a:fillRect l="-496" t="-15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50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468</Words>
  <Application>Microsoft Office PowerPoint</Application>
  <PresentationFormat>와이드스크린</PresentationFormat>
  <Paragraphs>97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RML</dc:creator>
  <cp:lastModifiedBy>민규 지</cp:lastModifiedBy>
  <cp:revision>109</cp:revision>
  <dcterms:created xsi:type="dcterms:W3CDTF">2019-06-03T14:03:04Z</dcterms:created>
  <dcterms:modified xsi:type="dcterms:W3CDTF">2019-06-04T09:09:30Z</dcterms:modified>
</cp:coreProperties>
</file>