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B389D-1FDA-552A-9343-B844227DABE1}" v="73" dt="2020-01-29T13:58:0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4657" autoAdjust="0"/>
  </p:normalViewPr>
  <p:slideViewPr>
    <p:cSldViewPr snapToGrid="0">
      <p:cViewPr varScale="1">
        <p:scale>
          <a:sx n="95" d="100"/>
          <a:sy n="95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-7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B2B53-5B07-460D-939F-BCFD0BEF47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2F8C00-D28F-4F75-BF3E-3825A2AD5D61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ko-KR"/>
            <a:t>손실 함수 또는 비용함수 </a:t>
          </a:r>
          <a:r>
            <a:rPr lang="en-US"/>
            <a:t>(Cost Function)</a:t>
          </a:r>
        </a:p>
      </dgm:t>
    </dgm:pt>
    <dgm:pt modelId="{43E8CC14-72EF-4401-93C6-5E64FB6A9283}" type="parTrans" cxnId="{C9F10103-7926-4366-8577-08CF4EB513CB}">
      <dgm:prSet/>
      <dgm:spPr/>
      <dgm:t>
        <a:bodyPr/>
        <a:lstStyle/>
        <a:p>
          <a:endParaRPr lang="en-US"/>
        </a:p>
      </dgm:t>
    </dgm:pt>
    <dgm:pt modelId="{27D7366B-A527-4682-A9A7-7694FB4435DC}" type="sibTrans" cxnId="{C9F10103-7926-4366-8577-08CF4EB513CB}">
      <dgm:prSet/>
      <dgm:spPr/>
      <dgm:t>
        <a:bodyPr/>
        <a:lstStyle/>
        <a:p>
          <a:endParaRPr lang="en-US"/>
        </a:p>
      </dgm:t>
    </dgm:pt>
    <dgm:pt modelId="{7A851C77-0351-4474-B3C6-6E22A1B7CEB2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  <a:r>
            <a:rPr lang="ko-KR"/>
            <a:t>예측값과 실제값의 차이</a:t>
          </a:r>
          <a:endParaRPr lang="en-US"/>
        </a:p>
      </dgm:t>
    </dgm:pt>
    <dgm:pt modelId="{CBE74BC1-9DBF-49ED-BA24-14921499FF73}" type="parTrans" cxnId="{25ECA4F8-2253-4E7A-9688-A0E4F16B616B}">
      <dgm:prSet/>
      <dgm:spPr/>
      <dgm:t>
        <a:bodyPr/>
        <a:lstStyle/>
        <a:p>
          <a:endParaRPr lang="en-US"/>
        </a:p>
      </dgm:t>
    </dgm:pt>
    <dgm:pt modelId="{9300B86D-D6C2-4D35-A736-2C16D7B2DCE0}" type="sibTrans" cxnId="{25ECA4F8-2253-4E7A-9688-A0E4F16B616B}">
      <dgm:prSet/>
      <dgm:spPr/>
      <dgm:t>
        <a:bodyPr/>
        <a:lstStyle/>
        <a:p>
          <a:endParaRPr lang="en-US"/>
        </a:p>
      </dgm:t>
    </dgm:pt>
    <dgm:pt modelId="{8E3B5820-D3EA-47B1-AD96-12FD903E3E25}" type="pres">
      <dgm:prSet presAssocID="{879B2B53-5B07-460D-939F-BCFD0BEF47E5}" presName="root" presStyleCnt="0">
        <dgm:presLayoutVars>
          <dgm:dir/>
          <dgm:resizeHandles val="exact"/>
        </dgm:presLayoutVars>
      </dgm:prSet>
      <dgm:spPr/>
    </dgm:pt>
    <dgm:pt modelId="{A72C5A05-0CFA-4A04-847C-010E35DD5A17}" type="pres">
      <dgm:prSet presAssocID="{E52F8C00-D28F-4F75-BF3E-3825A2AD5D61}" presName="compNode" presStyleCnt="0"/>
      <dgm:spPr/>
    </dgm:pt>
    <dgm:pt modelId="{522CF1D7-60D4-4D89-B884-BC22EB9E0A21}" type="pres">
      <dgm:prSet presAssocID="{E52F8C00-D28F-4F75-BF3E-3825A2AD5D61}" presName="iconBgRect" presStyleLbl="bgShp" presStyleIdx="0" presStyleCnt="2"/>
      <dgm:spPr/>
    </dgm:pt>
    <dgm:pt modelId="{55D9E888-1CC0-4BDC-9B4F-EA56BCA29CE3}" type="pres">
      <dgm:prSet presAssocID="{E52F8C00-D28F-4F75-BF3E-3825A2AD5D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E980B88-04D9-4AE2-B5C4-AFCD63D2F77F}" type="pres">
      <dgm:prSet presAssocID="{E52F8C00-D28F-4F75-BF3E-3825A2AD5D61}" presName="spaceRect" presStyleCnt="0"/>
      <dgm:spPr/>
    </dgm:pt>
    <dgm:pt modelId="{11C5AFE3-CC94-44B9-8D5F-2D834AD8FA37}" type="pres">
      <dgm:prSet presAssocID="{E52F8C00-D28F-4F75-BF3E-3825A2AD5D61}" presName="textRect" presStyleLbl="revTx" presStyleIdx="0" presStyleCnt="2">
        <dgm:presLayoutVars>
          <dgm:chMax val="1"/>
          <dgm:chPref val="1"/>
        </dgm:presLayoutVars>
      </dgm:prSet>
      <dgm:spPr/>
    </dgm:pt>
    <dgm:pt modelId="{04EA2738-1F50-40AA-BF44-54F5BFE2F072}" type="pres">
      <dgm:prSet presAssocID="{27D7366B-A527-4682-A9A7-7694FB4435DC}" presName="sibTrans" presStyleCnt="0"/>
      <dgm:spPr/>
    </dgm:pt>
    <dgm:pt modelId="{8688D8C8-107D-4941-B194-FCD60044E70A}" type="pres">
      <dgm:prSet presAssocID="{7A851C77-0351-4474-B3C6-6E22A1B7CEB2}" presName="compNode" presStyleCnt="0"/>
      <dgm:spPr/>
    </dgm:pt>
    <dgm:pt modelId="{8C5C63D4-126D-47A6-B49E-204A3D8CE2B6}" type="pres">
      <dgm:prSet presAssocID="{7A851C77-0351-4474-B3C6-6E22A1B7CEB2}" presName="iconBgRect" presStyleLbl="bgShp" presStyleIdx="1" presStyleCnt="2"/>
      <dgm:spPr/>
    </dgm:pt>
    <dgm:pt modelId="{C7C40EBC-0596-41FE-834F-A5079D406DBD}" type="pres">
      <dgm:prSet presAssocID="{7A851C77-0351-4474-B3C6-6E22A1B7CE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95587E5-5A39-44A6-82D2-A1B4BDC3C59F}" type="pres">
      <dgm:prSet presAssocID="{7A851C77-0351-4474-B3C6-6E22A1B7CEB2}" presName="spaceRect" presStyleCnt="0"/>
      <dgm:spPr/>
    </dgm:pt>
    <dgm:pt modelId="{317C5BE2-9A14-4945-A741-AFF0E9D49CA6}" type="pres">
      <dgm:prSet presAssocID="{7A851C77-0351-4474-B3C6-6E22A1B7CE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9F10103-7926-4366-8577-08CF4EB513CB}" srcId="{879B2B53-5B07-460D-939F-BCFD0BEF47E5}" destId="{E52F8C00-D28F-4F75-BF3E-3825A2AD5D61}" srcOrd="0" destOrd="0" parTransId="{43E8CC14-72EF-4401-93C6-5E64FB6A9283}" sibTransId="{27D7366B-A527-4682-A9A7-7694FB4435DC}"/>
    <dgm:cxn modelId="{E65E722F-F4A2-4ACF-92D8-C9C818DCCF96}" type="presOf" srcId="{879B2B53-5B07-460D-939F-BCFD0BEF47E5}" destId="{8E3B5820-D3EA-47B1-AD96-12FD903E3E25}" srcOrd="0" destOrd="0" presId="urn:microsoft.com/office/officeart/2018/5/layout/IconCircleLabelList"/>
    <dgm:cxn modelId="{18AD18B6-A88B-4D71-AABE-21ACB635B51B}" type="presOf" srcId="{E52F8C00-D28F-4F75-BF3E-3825A2AD5D61}" destId="{11C5AFE3-CC94-44B9-8D5F-2D834AD8FA37}" srcOrd="0" destOrd="0" presId="urn:microsoft.com/office/officeart/2018/5/layout/IconCircleLabelList"/>
    <dgm:cxn modelId="{5D4A86C5-D46D-49AE-8A7A-EB9661C08AB1}" type="presOf" srcId="{7A851C77-0351-4474-B3C6-6E22A1B7CEB2}" destId="{317C5BE2-9A14-4945-A741-AFF0E9D49CA6}" srcOrd="0" destOrd="0" presId="urn:microsoft.com/office/officeart/2018/5/layout/IconCircleLabelList"/>
    <dgm:cxn modelId="{25ECA4F8-2253-4E7A-9688-A0E4F16B616B}" srcId="{879B2B53-5B07-460D-939F-BCFD0BEF47E5}" destId="{7A851C77-0351-4474-B3C6-6E22A1B7CEB2}" srcOrd="1" destOrd="0" parTransId="{CBE74BC1-9DBF-49ED-BA24-14921499FF73}" sibTransId="{9300B86D-D6C2-4D35-A736-2C16D7B2DCE0}"/>
    <dgm:cxn modelId="{525C17F3-FDB1-4FEA-9160-A974D260DD70}" type="presParOf" srcId="{8E3B5820-D3EA-47B1-AD96-12FD903E3E25}" destId="{A72C5A05-0CFA-4A04-847C-010E35DD5A17}" srcOrd="0" destOrd="0" presId="urn:microsoft.com/office/officeart/2018/5/layout/IconCircleLabelList"/>
    <dgm:cxn modelId="{3CA4E3ED-1481-41CB-AC11-C6C4A6552722}" type="presParOf" srcId="{A72C5A05-0CFA-4A04-847C-010E35DD5A17}" destId="{522CF1D7-60D4-4D89-B884-BC22EB9E0A21}" srcOrd="0" destOrd="0" presId="urn:microsoft.com/office/officeart/2018/5/layout/IconCircleLabelList"/>
    <dgm:cxn modelId="{52A19CEC-9AA8-44E1-8534-0CD57DC240C7}" type="presParOf" srcId="{A72C5A05-0CFA-4A04-847C-010E35DD5A17}" destId="{55D9E888-1CC0-4BDC-9B4F-EA56BCA29CE3}" srcOrd="1" destOrd="0" presId="urn:microsoft.com/office/officeart/2018/5/layout/IconCircleLabelList"/>
    <dgm:cxn modelId="{43E637B1-F970-4E29-8BBF-6DF4E8EC3B99}" type="presParOf" srcId="{A72C5A05-0CFA-4A04-847C-010E35DD5A17}" destId="{6E980B88-04D9-4AE2-B5C4-AFCD63D2F77F}" srcOrd="2" destOrd="0" presId="urn:microsoft.com/office/officeart/2018/5/layout/IconCircleLabelList"/>
    <dgm:cxn modelId="{68517171-8DD5-4962-B264-B31DA5C5C166}" type="presParOf" srcId="{A72C5A05-0CFA-4A04-847C-010E35DD5A17}" destId="{11C5AFE3-CC94-44B9-8D5F-2D834AD8FA37}" srcOrd="3" destOrd="0" presId="urn:microsoft.com/office/officeart/2018/5/layout/IconCircleLabelList"/>
    <dgm:cxn modelId="{750B8213-3CBC-45B6-B2EE-73FD5894B314}" type="presParOf" srcId="{8E3B5820-D3EA-47B1-AD96-12FD903E3E25}" destId="{04EA2738-1F50-40AA-BF44-54F5BFE2F072}" srcOrd="1" destOrd="0" presId="urn:microsoft.com/office/officeart/2018/5/layout/IconCircleLabelList"/>
    <dgm:cxn modelId="{6511BC60-12AF-4443-97A1-2C435729EB79}" type="presParOf" srcId="{8E3B5820-D3EA-47B1-AD96-12FD903E3E25}" destId="{8688D8C8-107D-4941-B194-FCD60044E70A}" srcOrd="2" destOrd="0" presId="urn:microsoft.com/office/officeart/2018/5/layout/IconCircleLabelList"/>
    <dgm:cxn modelId="{18D1F30F-4353-4F6C-A572-AAEA6011451E}" type="presParOf" srcId="{8688D8C8-107D-4941-B194-FCD60044E70A}" destId="{8C5C63D4-126D-47A6-B49E-204A3D8CE2B6}" srcOrd="0" destOrd="0" presId="urn:microsoft.com/office/officeart/2018/5/layout/IconCircleLabelList"/>
    <dgm:cxn modelId="{49A0755C-F4B9-46AA-AD90-0FF9075445E1}" type="presParOf" srcId="{8688D8C8-107D-4941-B194-FCD60044E70A}" destId="{C7C40EBC-0596-41FE-834F-A5079D406DBD}" srcOrd="1" destOrd="0" presId="urn:microsoft.com/office/officeart/2018/5/layout/IconCircleLabelList"/>
    <dgm:cxn modelId="{D3D60C86-3F4B-4999-A6D5-202F97A24EBA}" type="presParOf" srcId="{8688D8C8-107D-4941-B194-FCD60044E70A}" destId="{895587E5-5A39-44A6-82D2-A1B4BDC3C59F}" srcOrd="2" destOrd="0" presId="urn:microsoft.com/office/officeart/2018/5/layout/IconCircleLabelList"/>
    <dgm:cxn modelId="{277CE3EF-2C5B-4C26-AC63-3B8C6015A505}" type="presParOf" srcId="{8688D8C8-107D-4941-B194-FCD60044E70A}" destId="{317C5BE2-9A14-4945-A741-AFF0E9D49C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B2B53-5B07-460D-939F-BCFD0BEF47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2F8C00-D28F-4F75-BF3E-3825A2AD5D61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ko-KR" altLang="en-US" dirty="0"/>
            <a:t>활성화 함수</a:t>
          </a:r>
          <a:endParaRPr lang="en-US" dirty="0"/>
        </a:p>
      </dgm:t>
    </dgm:pt>
    <dgm:pt modelId="{43E8CC14-72EF-4401-93C6-5E64FB6A9283}" type="parTrans" cxnId="{C9F10103-7926-4366-8577-08CF4EB513CB}">
      <dgm:prSet/>
      <dgm:spPr/>
      <dgm:t>
        <a:bodyPr/>
        <a:lstStyle/>
        <a:p>
          <a:endParaRPr lang="en-US"/>
        </a:p>
      </dgm:t>
    </dgm:pt>
    <dgm:pt modelId="{27D7366B-A527-4682-A9A7-7694FB4435DC}" type="sibTrans" cxnId="{C9F10103-7926-4366-8577-08CF4EB513CB}">
      <dgm:prSet/>
      <dgm:spPr/>
      <dgm:t>
        <a:bodyPr/>
        <a:lstStyle/>
        <a:p>
          <a:endParaRPr lang="en-US"/>
        </a:p>
      </dgm:t>
    </dgm:pt>
    <dgm:pt modelId="{7A851C77-0351-4474-B3C6-6E22A1B7CEB2}">
      <dgm:prSet/>
      <dgm:spPr/>
      <dgm:t>
        <a:bodyPr/>
        <a:lstStyle/>
        <a:p>
          <a:pPr>
            <a:defRPr cap="all"/>
          </a:pPr>
          <a:r>
            <a:rPr lang="en-US" dirty="0"/>
            <a:t>- INPUT</a:t>
          </a:r>
          <a:r>
            <a:rPr lang="ko-KR" altLang="en-US" dirty="0"/>
            <a:t>을 받아 활성</a:t>
          </a:r>
          <a:r>
            <a:rPr lang="en-US" altLang="ko-KR" dirty="0"/>
            <a:t>/</a:t>
          </a:r>
          <a:r>
            <a:rPr lang="ko-KR" altLang="en-US" dirty="0"/>
            <a:t>비활성을 결정하는 함수</a:t>
          </a:r>
          <a:endParaRPr lang="en-US" dirty="0"/>
        </a:p>
      </dgm:t>
    </dgm:pt>
    <dgm:pt modelId="{CBE74BC1-9DBF-49ED-BA24-14921499FF73}" type="parTrans" cxnId="{25ECA4F8-2253-4E7A-9688-A0E4F16B616B}">
      <dgm:prSet/>
      <dgm:spPr/>
      <dgm:t>
        <a:bodyPr/>
        <a:lstStyle/>
        <a:p>
          <a:endParaRPr lang="en-US"/>
        </a:p>
      </dgm:t>
    </dgm:pt>
    <dgm:pt modelId="{9300B86D-D6C2-4D35-A736-2C16D7B2DCE0}" type="sibTrans" cxnId="{25ECA4F8-2253-4E7A-9688-A0E4F16B616B}">
      <dgm:prSet/>
      <dgm:spPr/>
      <dgm:t>
        <a:bodyPr/>
        <a:lstStyle/>
        <a:p>
          <a:endParaRPr lang="en-US"/>
        </a:p>
      </dgm:t>
    </dgm:pt>
    <dgm:pt modelId="{8E3B5820-D3EA-47B1-AD96-12FD903E3E25}" type="pres">
      <dgm:prSet presAssocID="{879B2B53-5B07-460D-939F-BCFD0BEF47E5}" presName="root" presStyleCnt="0">
        <dgm:presLayoutVars>
          <dgm:dir/>
          <dgm:resizeHandles val="exact"/>
        </dgm:presLayoutVars>
      </dgm:prSet>
      <dgm:spPr/>
    </dgm:pt>
    <dgm:pt modelId="{A72C5A05-0CFA-4A04-847C-010E35DD5A17}" type="pres">
      <dgm:prSet presAssocID="{E52F8C00-D28F-4F75-BF3E-3825A2AD5D61}" presName="compNode" presStyleCnt="0"/>
      <dgm:spPr/>
    </dgm:pt>
    <dgm:pt modelId="{522CF1D7-60D4-4D89-B884-BC22EB9E0A21}" type="pres">
      <dgm:prSet presAssocID="{E52F8C00-D28F-4F75-BF3E-3825A2AD5D61}" presName="iconBgRect" presStyleLbl="bgShp" presStyleIdx="0" presStyleCnt="2"/>
      <dgm:spPr/>
    </dgm:pt>
    <dgm:pt modelId="{55D9E888-1CC0-4BDC-9B4F-EA56BCA29CE3}" type="pres">
      <dgm:prSet presAssocID="{E52F8C00-D28F-4F75-BF3E-3825A2AD5D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E980B88-04D9-4AE2-B5C4-AFCD63D2F77F}" type="pres">
      <dgm:prSet presAssocID="{E52F8C00-D28F-4F75-BF3E-3825A2AD5D61}" presName="spaceRect" presStyleCnt="0"/>
      <dgm:spPr/>
    </dgm:pt>
    <dgm:pt modelId="{11C5AFE3-CC94-44B9-8D5F-2D834AD8FA37}" type="pres">
      <dgm:prSet presAssocID="{E52F8C00-D28F-4F75-BF3E-3825A2AD5D61}" presName="textRect" presStyleLbl="revTx" presStyleIdx="0" presStyleCnt="2">
        <dgm:presLayoutVars>
          <dgm:chMax val="1"/>
          <dgm:chPref val="1"/>
        </dgm:presLayoutVars>
      </dgm:prSet>
      <dgm:spPr/>
    </dgm:pt>
    <dgm:pt modelId="{04EA2738-1F50-40AA-BF44-54F5BFE2F072}" type="pres">
      <dgm:prSet presAssocID="{27D7366B-A527-4682-A9A7-7694FB4435DC}" presName="sibTrans" presStyleCnt="0"/>
      <dgm:spPr/>
    </dgm:pt>
    <dgm:pt modelId="{8688D8C8-107D-4941-B194-FCD60044E70A}" type="pres">
      <dgm:prSet presAssocID="{7A851C77-0351-4474-B3C6-6E22A1B7CEB2}" presName="compNode" presStyleCnt="0"/>
      <dgm:spPr/>
    </dgm:pt>
    <dgm:pt modelId="{8C5C63D4-126D-47A6-B49E-204A3D8CE2B6}" type="pres">
      <dgm:prSet presAssocID="{7A851C77-0351-4474-B3C6-6E22A1B7CEB2}" presName="iconBgRect" presStyleLbl="bgShp" presStyleIdx="1" presStyleCnt="2" custLinFactNeighborX="-23796"/>
      <dgm:spPr/>
    </dgm:pt>
    <dgm:pt modelId="{C7C40EBC-0596-41FE-834F-A5079D406DBD}" type="pres">
      <dgm:prSet presAssocID="{7A851C77-0351-4474-B3C6-6E22A1B7CEB2}" presName="iconRect" presStyleLbl="node1" presStyleIdx="1" presStyleCnt="2" custLinFactNeighborX="-437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95587E5-5A39-44A6-82D2-A1B4BDC3C59F}" type="pres">
      <dgm:prSet presAssocID="{7A851C77-0351-4474-B3C6-6E22A1B7CEB2}" presName="spaceRect" presStyleCnt="0"/>
      <dgm:spPr/>
    </dgm:pt>
    <dgm:pt modelId="{317C5BE2-9A14-4945-A741-AFF0E9D49CA6}" type="pres">
      <dgm:prSet presAssocID="{7A851C77-0351-4474-B3C6-6E22A1B7CEB2}" presName="textRect" presStyleLbl="revTx" presStyleIdx="1" presStyleCnt="2" custLinFactNeighborX="-12498" custLinFactNeighborY="-690">
        <dgm:presLayoutVars>
          <dgm:chMax val="1"/>
          <dgm:chPref val="1"/>
        </dgm:presLayoutVars>
      </dgm:prSet>
      <dgm:spPr/>
    </dgm:pt>
  </dgm:ptLst>
  <dgm:cxnLst>
    <dgm:cxn modelId="{C9F10103-7926-4366-8577-08CF4EB513CB}" srcId="{879B2B53-5B07-460D-939F-BCFD0BEF47E5}" destId="{E52F8C00-D28F-4F75-BF3E-3825A2AD5D61}" srcOrd="0" destOrd="0" parTransId="{43E8CC14-72EF-4401-93C6-5E64FB6A9283}" sibTransId="{27D7366B-A527-4682-A9A7-7694FB4435DC}"/>
    <dgm:cxn modelId="{E65E722F-F4A2-4ACF-92D8-C9C818DCCF96}" type="presOf" srcId="{879B2B53-5B07-460D-939F-BCFD0BEF47E5}" destId="{8E3B5820-D3EA-47B1-AD96-12FD903E3E25}" srcOrd="0" destOrd="0" presId="urn:microsoft.com/office/officeart/2018/5/layout/IconCircleLabelList"/>
    <dgm:cxn modelId="{18AD18B6-A88B-4D71-AABE-21ACB635B51B}" type="presOf" srcId="{E52F8C00-D28F-4F75-BF3E-3825A2AD5D61}" destId="{11C5AFE3-CC94-44B9-8D5F-2D834AD8FA37}" srcOrd="0" destOrd="0" presId="urn:microsoft.com/office/officeart/2018/5/layout/IconCircleLabelList"/>
    <dgm:cxn modelId="{5D4A86C5-D46D-49AE-8A7A-EB9661C08AB1}" type="presOf" srcId="{7A851C77-0351-4474-B3C6-6E22A1B7CEB2}" destId="{317C5BE2-9A14-4945-A741-AFF0E9D49CA6}" srcOrd="0" destOrd="0" presId="urn:microsoft.com/office/officeart/2018/5/layout/IconCircleLabelList"/>
    <dgm:cxn modelId="{25ECA4F8-2253-4E7A-9688-A0E4F16B616B}" srcId="{879B2B53-5B07-460D-939F-BCFD0BEF47E5}" destId="{7A851C77-0351-4474-B3C6-6E22A1B7CEB2}" srcOrd="1" destOrd="0" parTransId="{CBE74BC1-9DBF-49ED-BA24-14921499FF73}" sibTransId="{9300B86D-D6C2-4D35-A736-2C16D7B2DCE0}"/>
    <dgm:cxn modelId="{525C17F3-FDB1-4FEA-9160-A974D260DD70}" type="presParOf" srcId="{8E3B5820-D3EA-47B1-AD96-12FD903E3E25}" destId="{A72C5A05-0CFA-4A04-847C-010E35DD5A17}" srcOrd="0" destOrd="0" presId="urn:microsoft.com/office/officeart/2018/5/layout/IconCircleLabelList"/>
    <dgm:cxn modelId="{3CA4E3ED-1481-41CB-AC11-C6C4A6552722}" type="presParOf" srcId="{A72C5A05-0CFA-4A04-847C-010E35DD5A17}" destId="{522CF1D7-60D4-4D89-B884-BC22EB9E0A21}" srcOrd="0" destOrd="0" presId="urn:microsoft.com/office/officeart/2018/5/layout/IconCircleLabelList"/>
    <dgm:cxn modelId="{52A19CEC-9AA8-44E1-8534-0CD57DC240C7}" type="presParOf" srcId="{A72C5A05-0CFA-4A04-847C-010E35DD5A17}" destId="{55D9E888-1CC0-4BDC-9B4F-EA56BCA29CE3}" srcOrd="1" destOrd="0" presId="urn:microsoft.com/office/officeart/2018/5/layout/IconCircleLabelList"/>
    <dgm:cxn modelId="{43E637B1-F970-4E29-8BBF-6DF4E8EC3B99}" type="presParOf" srcId="{A72C5A05-0CFA-4A04-847C-010E35DD5A17}" destId="{6E980B88-04D9-4AE2-B5C4-AFCD63D2F77F}" srcOrd="2" destOrd="0" presId="urn:microsoft.com/office/officeart/2018/5/layout/IconCircleLabelList"/>
    <dgm:cxn modelId="{68517171-8DD5-4962-B264-B31DA5C5C166}" type="presParOf" srcId="{A72C5A05-0CFA-4A04-847C-010E35DD5A17}" destId="{11C5AFE3-CC94-44B9-8D5F-2D834AD8FA37}" srcOrd="3" destOrd="0" presId="urn:microsoft.com/office/officeart/2018/5/layout/IconCircleLabelList"/>
    <dgm:cxn modelId="{750B8213-3CBC-45B6-B2EE-73FD5894B314}" type="presParOf" srcId="{8E3B5820-D3EA-47B1-AD96-12FD903E3E25}" destId="{04EA2738-1F50-40AA-BF44-54F5BFE2F072}" srcOrd="1" destOrd="0" presId="urn:microsoft.com/office/officeart/2018/5/layout/IconCircleLabelList"/>
    <dgm:cxn modelId="{6511BC60-12AF-4443-97A1-2C435729EB79}" type="presParOf" srcId="{8E3B5820-D3EA-47B1-AD96-12FD903E3E25}" destId="{8688D8C8-107D-4941-B194-FCD60044E70A}" srcOrd="2" destOrd="0" presId="urn:microsoft.com/office/officeart/2018/5/layout/IconCircleLabelList"/>
    <dgm:cxn modelId="{18D1F30F-4353-4F6C-A572-AAEA6011451E}" type="presParOf" srcId="{8688D8C8-107D-4941-B194-FCD60044E70A}" destId="{8C5C63D4-126D-47A6-B49E-204A3D8CE2B6}" srcOrd="0" destOrd="0" presId="urn:microsoft.com/office/officeart/2018/5/layout/IconCircleLabelList"/>
    <dgm:cxn modelId="{49A0755C-F4B9-46AA-AD90-0FF9075445E1}" type="presParOf" srcId="{8688D8C8-107D-4941-B194-FCD60044E70A}" destId="{C7C40EBC-0596-41FE-834F-A5079D406DBD}" srcOrd="1" destOrd="0" presId="urn:microsoft.com/office/officeart/2018/5/layout/IconCircleLabelList"/>
    <dgm:cxn modelId="{D3D60C86-3F4B-4999-A6D5-202F97A24EBA}" type="presParOf" srcId="{8688D8C8-107D-4941-B194-FCD60044E70A}" destId="{895587E5-5A39-44A6-82D2-A1B4BDC3C59F}" srcOrd="2" destOrd="0" presId="urn:microsoft.com/office/officeart/2018/5/layout/IconCircleLabelList"/>
    <dgm:cxn modelId="{277CE3EF-2C5B-4C26-AC63-3B8C6015A505}" type="presParOf" srcId="{8688D8C8-107D-4941-B194-FCD60044E70A}" destId="{317C5BE2-9A14-4945-A741-AFF0E9D49C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F1D7-60D4-4D89-B884-BC22EB9E0A21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E888-1CC0-4BDC-9B4F-EA56BCA29CE3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5AFE3-CC94-44B9-8D5F-2D834AD8FA3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</a:t>
          </a:r>
          <a:r>
            <a:rPr lang="ko-KR" sz="1700" kern="1200"/>
            <a:t>손실 함수 또는 비용함수 </a:t>
          </a:r>
          <a:r>
            <a:rPr lang="en-US" sz="1700" kern="1200"/>
            <a:t>(Cost Function)</a:t>
          </a:r>
        </a:p>
      </dsp:txBody>
      <dsp:txXfrm>
        <a:off x="1114199" y="2973040"/>
        <a:ext cx="3600000" cy="720000"/>
      </dsp:txXfrm>
    </dsp:sp>
    <dsp:sp modelId="{8C5C63D4-126D-47A6-B49E-204A3D8CE2B6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40EBC-0596-41FE-834F-A5079D406DBD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C5BE2-9A14-4945-A741-AFF0E9D49CA6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</a:t>
          </a:r>
          <a:r>
            <a:rPr lang="ko-KR" sz="1700" kern="1200"/>
            <a:t>예측값과 실제값의 차이</a:t>
          </a:r>
          <a:endParaRPr lang="en-US" sz="1700" kern="1200"/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F1D7-60D4-4D89-B884-BC22EB9E0A21}">
      <dsp:nvSpPr>
        <dsp:cNvPr id="0" name=""/>
        <dsp:cNvSpPr/>
      </dsp:nvSpPr>
      <dsp:spPr>
        <a:xfrm>
          <a:off x="723433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E888-1CC0-4BDC-9B4F-EA56BCA29CE3}">
      <dsp:nvSpPr>
        <dsp:cNvPr id="0" name=""/>
        <dsp:cNvSpPr/>
      </dsp:nvSpPr>
      <dsp:spPr>
        <a:xfrm>
          <a:off x="1191433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5AFE3-CC94-44B9-8D5F-2D834AD8FA37}">
      <dsp:nvSpPr>
        <dsp:cNvPr id="0" name=""/>
        <dsp:cNvSpPr/>
      </dsp:nvSpPr>
      <dsp:spPr>
        <a:xfrm>
          <a:off x="21433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</a:t>
          </a:r>
          <a:r>
            <a:rPr lang="ko-KR" altLang="en-US" sz="1700" kern="1200" dirty="0"/>
            <a:t>활성화 함수</a:t>
          </a:r>
          <a:endParaRPr lang="en-US" sz="1700" kern="1200" dirty="0"/>
        </a:p>
      </dsp:txBody>
      <dsp:txXfrm>
        <a:off x="21433" y="2973040"/>
        <a:ext cx="3600000" cy="720000"/>
      </dsp:txXfrm>
    </dsp:sp>
    <dsp:sp modelId="{8C5C63D4-126D-47A6-B49E-204A3D8CE2B6}">
      <dsp:nvSpPr>
        <dsp:cNvPr id="0" name=""/>
        <dsp:cNvSpPr/>
      </dsp:nvSpPr>
      <dsp:spPr>
        <a:xfrm>
          <a:off x="4430872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40EBC-0596-41FE-834F-A5079D406DBD}">
      <dsp:nvSpPr>
        <dsp:cNvPr id="0" name=""/>
        <dsp:cNvSpPr/>
      </dsp:nvSpPr>
      <dsp:spPr>
        <a:xfrm>
          <a:off x="4869918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C5BE2-9A14-4945-A741-AFF0E9D49CA6}">
      <dsp:nvSpPr>
        <dsp:cNvPr id="0" name=""/>
        <dsp:cNvSpPr/>
      </dsp:nvSpPr>
      <dsp:spPr>
        <a:xfrm>
          <a:off x="3801505" y="296807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INPUT</a:t>
          </a:r>
          <a:r>
            <a:rPr lang="ko-KR" altLang="en-US" sz="1700" kern="1200" dirty="0"/>
            <a:t>을 받아 활성</a:t>
          </a:r>
          <a:r>
            <a:rPr lang="en-US" altLang="ko-KR" sz="1700" kern="1200" dirty="0"/>
            <a:t>/</a:t>
          </a:r>
          <a:r>
            <a:rPr lang="ko-KR" altLang="en-US" sz="1700" kern="1200" dirty="0"/>
            <a:t>비활성을 결정하는 함수</a:t>
          </a:r>
          <a:endParaRPr lang="en-US" sz="1700" kern="1200" dirty="0"/>
        </a:p>
      </dsp:txBody>
      <dsp:txXfrm>
        <a:off x="3801505" y="296807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DE9E-7BC5-4CBF-91D5-C8943AFE4BB2}" type="datetimeFigureOut">
              <a:rPr lang="en-US" altLang="ko-KR"/>
              <a:t>1/30/2020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6A330-780A-4C47-B3EF-854C1BDEB328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안녕하세요</a:t>
            </a: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3.5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기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2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조 발표를 맡은 박승재 입니다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발표 시작하겠습니다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발표 주제는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Activation Function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과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Loss Function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으로 정하였습니다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.</a:t>
            </a: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63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세번째로는 </a:t>
            </a:r>
            <a:r>
              <a:rPr lang="en-US" altLang="ko-KR" dirty="0" err="1"/>
              <a:t>Relu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 속도가 빠르고 간단히 구현 가능한 장점을 갖고 있습니다</a:t>
            </a:r>
            <a:r>
              <a:rPr lang="en-US" altLang="ko-KR" dirty="0"/>
              <a:t>.gradient descent</a:t>
            </a:r>
            <a:r>
              <a:rPr lang="ko-KR" altLang="en-US" dirty="0"/>
              <a:t>에 방해되지 않는 선형이기 때문에</a:t>
            </a:r>
            <a:endParaRPr lang="en-US" altLang="ko-KR" dirty="0"/>
          </a:p>
          <a:p>
            <a:r>
              <a:rPr lang="ko-KR" altLang="en-US" dirty="0"/>
              <a:t>다른 활성화 함수에 비해 학습이 빠르다고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단점으로는 급격한 기울기 값에 의해 특정 노드의 </a:t>
            </a:r>
            <a:r>
              <a:rPr lang="en-US" altLang="ko-KR" dirty="0"/>
              <a:t>parameter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이거나 음수이면 계속 </a:t>
            </a:r>
            <a:r>
              <a:rPr lang="en-US" altLang="ko-KR" dirty="0"/>
              <a:t>0</a:t>
            </a:r>
            <a:r>
              <a:rPr lang="ko-KR" altLang="en-US" dirty="0"/>
              <a:t>으로 출력되기때문에</a:t>
            </a:r>
            <a:endParaRPr lang="en-US" altLang="ko-KR" dirty="0"/>
          </a:p>
          <a:p>
            <a:r>
              <a:rPr lang="ko-KR" altLang="en-US" dirty="0"/>
              <a:t>학습에 도움이 되지 못하고 영원히 </a:t>
            </a:r>
            <a:r>
              <a:rPr lang="en-US" altLang="ko-KR" dirty="0"/>
              <a:t>0</a:t>
            </a:r>
            <a:r>
              <a:rPr lang="ko-KR" altLang="en-US" dirty="0"/>
              <a:t>으로 남아버리게 된다고 합니다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‘Dying </a:t>
            </a:r>
            <a:r>
              <a:rPr lang="en-US" altLang="ko-KR" dirty="0" err="1"/>
              <a:t>Relu</a:t>
            </a:r>
            <a:r>
              <a:rPr lang="en-US" altLang="ko-KR" dirty="0"/>
              <a:t>’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sigmoid</a:t>
            </a:r>
            <a:r>
              <a:rPr lang="ko-KR" altLang="en-US" dirty="0"/>
              <a:t>의 </a:t>
            </a:r>
            <a:r>
              <a:rPr lang="en-US" altLang="ko-KR" dirty="0"/>
              <a:t>vanishing gradient </a:t>
            </a:r>
            <a:r>
              <a:rPr lang="ko-KR" altLang="en-US" dirty="0"/>
              <a:t>문제가 없는 즉 선형 함수이기에 </a:t>
            </a:r>
            <a:r>
              <a:rPr lang="en-US" altLang="ko-KR" dirty="0"/>
              <a:t>1</a:t>
            </a:r>
            <a:r>
              <a:rPr lang="ko-KR" altLang="en-US" dirty="0"/>
              <a:t>보다 큰 영역은 </a:t>
            </a:r>
            <a:r>
              <a:rPr lang="en-US" altLang="ko-KR" dirty="0"/>
              <a:t>gradient</a:t>
            </a:r>
            <a:r>
              <a:rPr lang="ko-KR" altLang="en-US" dirty="0"/>
              <a:t>가 그대로 다음 </a:t>
            </a:r>
            <a:r>
              <a:rPr lang="en-US" altLang="ko-KR" dirty="0"/>
              <a:t>layer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전달되기에 기울기에 악영향을 주지 않게 되는 장점이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번째로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ko-KR" altLang="en-US" dirty="0" err="1"/>
              <a:t>렐루의</a:t>
            </a:r>
            <a:r>
              <a:rPr lang="ko-KR" altLang="en-US" dirty="0"/>
              <a:t> </a:t>
            </a:r>
            <a:r>
              <a:rPr lang="en-US" altLang="ko-KR" dirty="0"/>
              <a:t>Dying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 0</a:t>
            </a:r>
            <a:r>
              <a:rPr lang="ko-KR" altLang="en-US" dirty="0"/>
              <a:t>이거나 </a:t>
            </a:r>
            <a:r>
              <a:rPr lang="ko-KR" altLang="en-US" dirty="0" err="1"/>
              <a:t>음수값일</a:t>
            </a:r>
            <a:r>
              <a:rPr lang="ko-KR" altLang="en-US" dirty="0"/>
              <a:t> 때 계속 </a:t>
            </a:r>
            <a:r>
              <a:rPr lang="ko-KR" altLang="en-US" dirty="0" err="1"/>
              <a:t>출력값이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죽어버리는 문제를 해결한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음수 범위에 작은 </a:t>
            </a:r>
            <a:r>
              <a:rPr lang="ko-KR" altLang="en-US" dirty="0" err="1"/>
              <a:t>상수값을</a:t>
            </a:r>
            <a:r>
              <a:rPr lang="ko-KR" altLang="en-US" dirty="0"/>
              <a:t> 곱해주어 </a:t>
            </a:r>
            <a:r>
              <a:rPr lang="en-US" altLang="ko-KR" dirty="0"/>
              <a:t>0</a:t>
            </a:r>
            <a:r>
              <a:rPr lang="ko-KR" altLang="en-US" dirty="0"/>
              <a:t>이 아니게 해주는 특징을 가지나</a:t>
            </a:r>
            <a:endParaRPr lang="en-US" altLang="ko-KR" dirty="0"/>
          </a:p>
          <a:p>
            <a:r>
              <a:rPr lang="ko-KR" altLang="en-US" dirty="0" err="1"/>
              <a:t>그렇다고해서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ko-KR" altLang="en-US" dirty="0"/>
              <a:t>보다 좋은 성능을 내지는 않는다고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52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-----------------------------------</a:t>
            </a:r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Multi classification</a:t>
            </a:r>
            <a:r>
              <a:rPr lang="ko-KR" altLang="en-US" dirty="0"/>
              <a:t>문제에서 적용이 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softmax</a:t>
            </a:r>
            <a:r>
              <a:rPr lang="ko-KR" altLang="en-US" dirty="0"/>
              <a:t>가 각 클래스에 소수 확률을 할당합니다</a:t>
            </a:r>
            <a:r>
              <a:rPr lang="en-US" altLang="ko-KR" dirty="0"/>
              <a:t>. </a:t>
            </a:r>
            <a:r>
              <a:rPr lang="ko-KR" altLang="en-US" dirty="0"/>
              <a:t>합은 </a:t>
            </a:r>
            <a:r>
              <a:rPr lang="en-US" altLang="ko-KR" dirty="0"/>
              <a:t>1</a:t>
            </a:r>
            <a:r>
              <a:rPr lang="ko-KR" altLang="en-US" dirty="0"/>
              <a:t>이 되어야합니다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출력 층 바로 앞의 신경망 </a:t>
            </a:r>
            <a:r>
              <a:rPr lang="en-US" altLang="ko-KR" dirty="0"/>
              <a:t>layer</a:t>
            </a:r>
            <a:r>
              <a:rPr lang="ko-KR" altLang="en-US" dirty="0"/>
              <a:t>를 통해서 구현이 되고 </a:t>
            </a:r>
            <a:endParaRPr lang="en-US" altLang="ko-KR" dirty="0"/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레이어의 </a:t>
            </a:r>
            <a:r>
              <a:rPr lang="ko-KR" altLang="en-US" dirty="0" err="1"/>
              <a:t>노드수는</a:t>
            </a:r>
            <a:r>
              <a:rPr lang="ko-KR" altLang="en-US" dirty="0"/>
              <a:t> </a:t>
            </a:r>
            <a:r>
              <a:rPr lang="ko-KR" altLang="en-US" dirty="0" err="1"/>
              <a:t>출력레이어의</a:t>
            </a:r>
            <a:r>
              <a:rPr lang="ko-KR" altLang="en-US" dirty="0"/>
              <a:t> </a:t>
            </a:r>
            <a:r>
              <a:rPr lang="ko-KR" altLang="en-US" dirty="0" err="1"/>
              <a:t>노드수와</a:t>
            </a:r>
            <a:r>
              <a:rPr lang="ko-KR" altLang="en-US" dirty="0"/>
              <a:t> 같아야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의 단점이라고 한다면 </a:t>
            </a:r>
            <a:r>
              <a:rPr lang="en-US" altLang="ko-KR" dirty="0"/>
              <a:t>f(x)</a:t>
            </a:r>
            <a:r>
              <a:rPr lang="ko-KR" altLang="en-US" dirty="0"/>
              <a:t>가 지수함수를 사용하기 때문에 연산이 커질 시에 </a:t>
            </a:r>
            <a:r>
              <a:rPr lang="en-US" altLang="ko-KR" dirty="0"/>
              <a:t>Overflow</a:t>
            </a:r>
            <a:r>
              <a:rPr lang="ko-KR" altLang="en-US" dirty="0"/>
              <a:t>가 발생 가능하다고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오버플로를</a:t>
            </a:r>
            <a:r>
              <a:rPr lang="ko-KR" altLang="en-US" dirty="0"/>
              <a:t> 조금이라도 방지하고자 한다면 </a:t>
            </a:r>
            <a:r>
              <a:rPr lang="ko-KR" altLang="en-US" dirty="0" err="1"/>
              <a:t>입력값중</a:t>
            </a:r>
            <a:r>
              <a:rPr lang="ko-KR" altLang="en-US" dirty="0"/>
              <a:t> 최대값을 모든 입력에서 동일하게 </a:t>
            </a:r>
            <a:r>
              <a:rPr lang="ko-KR" altLang="en-US" dirty="0" err="1"/>
              <a:t>빼주고</a:t>
            </a:r>
            <a:r>
              <a:rPr lang="ko-KR" altLang="en-US" dirty="0"/>
              <a:t> 계산하면</a:t>
            </a:r>
            <a:endParaRPr lang="en-US" altLang="ko-KR" dirty="0"/>
          </a:p>
          <a:p>
            <a:r>
              <a:rPr lang="ko-KR" altLang="en-US" dirty="0"/>
              <a:t>약간의 도움이 된다고 합니다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결과를 </a:t>
            </a:r>
            <a:r>
              <a:rPr lang="ko-KR" altLang="en-US" dirty="0" err="1"/>
              <a:t>원핫</a:t>
            </a:r>
            <a:r>
              <a:rPr lang="ko-KR" altLang="en-US" dirty="0"/>
              <a:t> 인코딩 하면 가장 </a:t>
            </a:r>
            <a:r>
              <a:rPr lang="ko-KR" altLang="en-US" dirty="0" err="1"/>
              <a:t>큰값을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/>
              <a:t>나머지를 </a:t>
            </a:r>
            <a:r>
              <a:rPr lang="en-US" altLang="ko-KR" dirty="0"/>
              <a:t>False</a:t>
            </a:r>
            <a:r>
              <a:rPr lang="ko-KR" altLang="en-US" dirty="0"/>
              <a:t>로 하여 이용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소프트맥스가</a:t>
            </a:r>
            <a:r>
              <a:rPr lang="ko-KR" altLang="en-US" dirty="0"/>
              <a:t> 지수함수를 사용하여 </a:t>
            </a:r>
            <a:r>
              <a:rPr lang="ko-KR" altLang="en-US" dirty="0" err="1"/>
              <a:t>입력값이</a:t>
            </a:r>
            <a:r>
              <a:rPr lang="ko-KR" altLang="en-US" dirty="0"/>
              <a:t> 커짐에 따라 기울기 증가에 더 큰 차이를 갖게 해주는 특징이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지수함수를 이용하여 각 클래스에 대한 분류에 대한 판단에 도움을 준다고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17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결론적으로 다양한 종류의 활성화 함수가 존재하는 것을 보면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모든 문제에 최적화된 활성화함수는 없다고 생각합니다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따라서 문제의 유형에 맞게 알맞은 활성화함수를 선택하고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+mn-lt"/>
                <a:ea typeface="+mn-ea"/>
              </a:rPr>
              <a:t>이를 통해  좋은 성능</a:t>
            </a:r>
            <a:r>
              <a:rPr lang="en-US" altLang="ko-KR" sz="1200" dirty="0">
                <a:solidFill>
                  <a:prstClr val="black"/>
                </a:solidFill>
                <a:latin typeface="+mn-lt"/>
                <a:ea typeface="+mn-ea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lt"/>
                <a:ea typeface="+mn-ea"/>
              </a:rPr>
              <a:t>결과를 내도록 하는 것이 중요하다고 생각합니다</a:t>
            </a:r>
            <a:r>
              <a:rPr lang="en-US" altLang="ko-KR" sz="1200" dirty="0">
                <a:solidFill>
                  <a:prstClr val="black"/>
                </a:solidFill>
                <a:latin typeface="+mn-lt"/>
                <a:ea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또한 손실함수와 활성화 함수에 관계가 존재하는지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연관이 있는지에 대해서 궁금해서 찾아 보았는데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우선 활성화 함수는 이전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층의 결과값을 다음 층의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입력값으로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변환해주거나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또는 마지막에 전체층에 대한 마지막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결과를 나타내는 함수이고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 과정속에서 활성화 함수를 통해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실제값과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최대한 비슷한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그런 만족하는 결과를 내려면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손실함수에서 정확하게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 대한 비용을 계산하고 최적의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gradient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찾아내서 역전파를 통해 가중치와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신경망에 업데이트 해주는 것이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중요할 것이라고 생각이 되었습니다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결과가 잘 나오려면 활성화 함수를 잘 골라서 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출력해야하고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잘 출력하려면 손실함수를 이용해 오차를 잘 줄여야 한다는 연관이 있지 않을까 하는 생각을 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88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온라인 회의로 </a:t>
            </a:r>
            <a:r>
              <a:rPr lang="en-US" altLang="ko-KR" dirty="0"/>
              <a:t>4</a:t>
            </a:r>
            <a:r>
              <a:rPr lang="ko-KR" altLang="en-US" dirty="0"/>
              <a:t>명 모두 참여 했다는 사진 입니다</a:t>
            </a:r>
            <a:r>
              <a:rPr lang="en-US" altLang="ko-KR" dirty="0"/>
              <a:t>..</a:t>
            </a:r>
            <a:r>
              <a:rPr lang="ko-KR" altLang="en-US" dirty="0" err="1"/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8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간단하게 손실함수와 활성화 함수에 대한 역할</a:t>
            </a:r>
            <a:r>
              <a:rPr lang="en-US" altLang="ko-KR" dirty="0"/>
              <a:t>, </a:t>
            </a:r>
            <a:r>
              <a:rPr lang="ko-KR" altLang="en-US" dirty="0"/>
              <a:t>각각의 사용가능한 함수의 종류</a:t>
            </a:r>
            <a:r>
              <a:rPr lang="en-US" altLang="ko-KR" dirty="0"/>
              <a:t> </a:t>
            </a:r>
            <a:r>
              <a:rPr lang="ko-KR" altLang="en-US" dirty="0"/>
              <a:t>그리고 마지막으로 제가 공부하면서 생각한 것들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의 순서로 발표 진행하도록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6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Loss function </a:t>
            </a:r>
            <a:r>
              <a:rPr lang="ko-KR" altLang="en-US" dirty="0"/>
              <a:t>은 손실함수라고 하고 또는 </a:t>
            </a:r>
            <a:r>
              <a:rPr lang="en-US" altLang="ko-KR" dirty="0"/>
              <a:t>cost function 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손실로 인해 생기는 비용을 의미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당연히 이 비용은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 즉 오차가 클수록 비용이 커질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Loss function</a:t>
            </a:r>
            <a:r>
              <a:rPr lang="ko-KR" altLang="en-US" dirty="0"/>
              <a:t>의 결과값이 크다면 오차가 크다는 것을 파악 할 수 있고 또한 어떤 부분에서 오차가 가장 큰 가에 대해서도 </a:t>
            </a:r>
            <a:endParaRPr lang="en-US" altLang="ko-KR" dirty="0"/>
          </a:p>
          <a:p>
            <a:r>
              <a:rPr lang="ko-KR" altLang="en-US" dirty="0"/>
              <a:t>파악 할 수 있을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5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손실 함수 종류에는 </a:t>
            </a:r>
            <a:r>
              <a:rPr lang="en-US" altLang="ko-KR" dirty="0"/>
              <a:t>MSE</a:t>
            </a:r>
            <a:r>
              <a:rPr lang="ko-KR" altLang="en-US" dirty="0"/>
              <a:t>와 </a:t>
            </a:r>
            <a:r>
              <a:rPr lang="en-US" altLang="ko-KR" dirty="0"/>
              <a:t>CEE</a:t>
            </a:r>
            <a:r>
              <a:rPr lang="ko-KR" altLang="en-US" dirty="0"/>
              <a:t>가 보편적으로 쓰인다고 합니다</a:t>
            </a:r>
            <a:r>
              <a:rPr lang="en-US" altLang="ko-KR" dirty="0"/>
              <a:t>. </a:t>
            </a:r>
            <a:r>
              <a:rPr lang="ko-KR" altLang="en-US" dirty="0"/>
              <a:t>이 두 함수 이 외에도 절댓값 손실함수</a:t>
            </a:r>
            <a:r>
              <a:rPr lang="en-US" altLang="ko-KR" dirty="0"/>
              <a:t>( </a:t>
            </a:r>
            <a:r>
              <a:rPr lang="ko-KR" altLang="en-US" dirty="0"/>
              <a:t>노이즈가 많은 경우 사용한다고 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그리고 특정 결과값의 손실을 측정하는 것이 아닌</a:t>
            </a:r>
            <a:endParaRPr lang="en-US" altLang="ko-KR" dirty="0"/>
          </a:p>
          <a:p>
            <a:r>
              <a:rPr lang="ko-KR" altLang="en-US" dirty="0"/>
              <a:t>모델의 결과값에 대한 순서가 </a:t>
            </a:r>
            <a:r>
              <a:rPr lang="ko-KR" altLang="en-US" dirty="0" err="1"/>
              <a:t>올바른지</a:t>
            </a:r>
            <a:r>
              <a:rPr lang="ko-KR" altLang="en-US" dirty="0"/>
              <a:t> 판별하는</a:t>
            </a:r>
            <a:endParaRPr lang="en-US" altLang="ko-KR" dirty="0"/>
          </a:p>
          <a:p>
            <a:r>
              <a:rPr lang="en-US" altLang="ko-KR" dirty="0"/>
              <a:t>Pairwise zero-one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편집거리 손실 함수 등등이 존재 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페어와이즈는</a:t>
            </a:r>
            <a:r>
              <a:rPr lang="ko-KR" altLang="en-US" dirty="0"/>
              <a:t> 관계 잘못된 경우 수를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ko-KR" altLang="en-US" dirty="0"/>
              <a:t>편집거리는 </a:t>
            </a:r>
            <a:r>
              <a:rPr lang="ko-KR" altLang="en-US" dirty="0" err="1"/>
              <a:t>몇번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해야 원래 순서로 돌아가는지를 측정</a:t>
            </a:r>
            <a:endParaRPr lang="en-US" altLang="ko-KR" dirty="0"/>
          </a:p>
          <a:p>
            <a:r>
              <a:rPr lang="en-US" altLang="ko-KR" dirty="0"/>
              <a:t>---------------------------------------------------------------------------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MSE</a:t>
            </a:r>
            <a:r>
              <a:rPr lang="ko-KR" altLang="en-US" dirty="0"/>
              <a:t>는 평균 제곱 오차 함수입니다</a:t>
            </a:r>
            <a:r>
              <a:rPr lang="en-US" altLang="ko-KR" dirty="0"/>
              <a:t>. </a:t>
            </a:r>
            <a:r>
              <a:rPr lang="ko-KR" altLang="en-US" dirty="0" err="1"/>
              <a:t>예측값에서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차를 제곱한 것들의 평균을 구하는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MSE</a:t>
            </a:r>
            <a:r>
              <a:rPr lang="ko-KR" altLang="en-US" dirty="0"/>
              <a:t>값이 클 수록 예측이 실제에서 크게 벗어났다는 것을 파악할 수 있을 것이라고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Neural Network </a:t>
            </a:r>
            <a:r>
              <a:rPr lang="ko-KR" altLang="en-US" dirty="0"/>
              <a:t>모델에 적용하여 에러로 인한 </a:t>
            </a:r>
            <a:r>
              <a:rPr lang="en-US" altLang="ko-KR" dirty="0"/>
              <a:t>cost</a:t>
            </a:r>
            <a:r>
              <a:rPr lang="ko-KR" altLang="en-US" dirty="0"/>
              <a:t>값을 구하면 위의 식이 되고 앞의 </a:t>
            </a:r>
            <a:r>
              <a:rPr lang="en-US" altLang="ko-KR" dirty="0"/>
              <a:t>½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미분 시 계산용이를 위한 </a:t>
            </a:r>
            <a:r>
              <a:rPr lang="ko-KR" altLang="en-US" dirty="0" err="1"/>
              <a:t>상수값인</a:t>
            </a:r>
            <a:r>
              <a:rPr lang="ko-KR" altLang="en-US" dirty="0"/>
              <a:t>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MSE</a:t>
            </a:r>
            <a:r>
              <a:rPr lang="ko-KR" altLang="en-US" dirty="0"/>
              <a:t>의 장점은 거리의 차를 제곱하기 때문에 어떤 </a:t>
            </a:r>
            <a:r>
              <a:rPr lang="ko-KR" altLang="en-US" dirty="0" err="1"/>
              <a:t>예측값에서</a:t>
            </a:r>
            <a:r>
              <a:rPr lang="ko-KR" altLang="en-US" dirty="0"/>
              <a:t> 오차가 확연히 나는 지를 파악 가능하다고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----------------------------------------------------------------------------</a:t>
            </a:r>
          </a:p>
          <a:p>
            <a:r>
              <a:rPr lang="ko-KR" altLang="en-US" dirty="0"/>
              <a:t>두번째로 </a:t>
            </a:r>
            <a:r>
              <a:rPr lang="en-US" altLang="ko-KR" dirty="0"/>
              <a:t>CEE</a:t>
            </a:r>
            <a:r>
              <a:rPr lang="ko-KR" altLang="en-US" dirty="0"/>
              <a:t>는 </a:t>
            </a:r>
            <a:r>
              <a:rPr lang="ko-KR" altLang="en-US" dirty="0" err="1"/>
              <a:t>교차엔트로피</a:t>
            </a:r>
            <a:r>
              <a:rPr lang="ko-KR" altLang="en-US" dirty="0"/>
              <a:t> 오차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 문제에서 </a:t>
            </a:r>
            <a:r>
              <a:rPr lang="en-US" altLang="ko-KR" dirty="0"/>
              <a:t>ONE-HOT </a:t>
            </a:r>
            <a:r>
              <a:rPr lang="ko-KR" altLang="en-US" dirty="0" err="1"/>
              <a:t>인코딩된</a:t>
            </a:r>
            <a:r>
              <a:rPr lang="ko-KR" altLang="en-US" dirty="0"/>
              <a:t> 경우 등에서의 손실함수를 계산할 때 사용하는 방법이라고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추가로 원래 </a:t>
            </a:r>
            <a:r>
              <a:rPr lang="en-US" altLang="ko-KR" dirty="0"/>
              <a:t>delta</a:t>
            </a:r>
            <a:r>
              <a:rPr lang="ko-KR" altLang="en-US" dirty="0"/>
              <a:t>라는 아주 작은 값을 더해서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에러가 음의 무한대가 되는 것을 방지 해야 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CEE </a:t>
            </a:r>
            <a:r>
              <a:rPr lang="ko-KR" altLang="en-US" dirty="0"/>
              <a:t>역시 신경망에서 </a:t>
            </a:r>
            <a:r>
              <a:rPr lang="en-US" altLang="ko-KR" dirty="0"/>
              <a:t>COST</a:t>
            </a:r>
            <a:r>
              <a:rPr lang="ko-KR" altLang="en-US" dirty="0"/>
              <a:t>를 계산해보면  이때 </a:t>
            </a:r>
            <a:r>
              <a:rPr lang="en-US" altLang="ko-KR" dirty="0"/>
              <a:t>d</a:t>
            </a:r>
            <a:r>
              <a:rPr lang="ko-KR" altLang="en-US" dirty="0"/>
              <a:t>는</a:t>
            </a:r>
            <a:r>
              <a:rPr lang="en-US" altLang="ko-KR" dirty="0"/>
              <a:t>One hot </a:t>
            </a:r>
            <a:r>
              <a:rPr lang="ko-KR" altLang="en-US" dirty="0"/>
              <a:t>인코딩 되었기 때문에 정답인 레이블이고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때와 </a:t>
            </a:r>
            <a:r>
              <a:rPr lang="en-US" altLang="ko-KR" dirty="0"/>
              <a:t>0</a:t>
            </a:r>
            <a:r>
              <a:rPr lang="ko-KR" altLang="en-US" dirty="0" err="1"/>
              <a:t>일때를</a:t>
            </a:r>
            <a:r>
              <a:rPr lang="ko-KR" altLang="en-US" dirty="0"/>
              <a:t> 합친 계산식입니다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그래프가 </a:t>
            </a:r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때이고 오른쪽 그래프가 </a:t>
            </a:r>
            <a:r>
              <a:rPr lang="ko-KR" altLang="en-US" dirty="0" err="1"/>
              <a:t>실제값이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일 때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실제가 </a:t>
            </a:r>
            <a:r>
              <a:rPr lang="en-US" altLang="ko-KR" dirty="0"/>
              <a:t>1</a:t>
            </a:r>
            <a:r>
              <a:rPr lang="ko-KR" altLang="en-US" dirty="0"/>
              <a:t>일 때  </a:t>
            </a:r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과 차이가 클 수록 비용이 올라가는 것을 볼 수 있고 오른쪽 그래프도 실제가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동일하게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출력값과</a:t>
            </a:r>
            <a:r>
              <a:rPr lang="ko-KR" altLang="en-US" dirty="0"/>
              <a:t> 정답의 차이가 클 때 학습속도가 빠르다는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5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어떻게 손실함수를 이용하는 방법과 언제 손실함수가 사용되는지에 대해서 공부를 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오차를 줄이기 위해서는 </a:t>
            </a:r>
            <a:r>
              <a:rPr lang="ko-KR" altLang="en-US" dirty="0" err="1"/>
              <a:t>역전파</a:t>
            </a:r>
            <a:r>
              <a:rPr lang="ko-KR" altLang="en-US" dirty="0"/>
              <a:t> 시에 </a:t>
            </a:r>
            <a:r>
              <a:rPr lang="en-US" altLang="ko-KR" dirty="0"/>
              <a:t>cost</a:t>
            </a:r>
            <a:r>
              <a:rPr lang="ko-KR" altLang="en-US" dirty="0"/>
              <a:t>값을 가지고 미분을 통해 최적의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찾아내고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값으로 </a:t>
            </a:r>
            <a:r>
              <a:rPr lang="en-US" altLang="ko-KR" dirty="0"/>
              <a:t>layer</a:t>
            </a:r>
            <a:r>
              <a:rPr lang="ko-KR" altLang="en-US" dirty="0"/>
              <a:t>를 업데이트 시키는 과정이 이루어져야 한다고 생각합니다</a:t>
            </a:r>
            <a:r>
              <a:rPr lang="en-US" altLang="ko-KR" dirty="0"/>
              <a:t>. </a:t>
            </a:r>
            <a:r>
              <a:rPr lang="ko-KR" altLang="en-US" dirty="0"/>
              <a:t>더 나은 가중치와 바이어스로 갱신한다면 오차를 좀더 줄일 수 있을 것 이라고 생각이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ko-KR" altLang="en-US" dirty="0" err="1"/>
              <a:t>실제값과</a:t>
            </a:r>
            <a:r>
              <a:rPr lang="ko-KR" altLang="en-US" dirty="0"/>
              <a:t> 매우 근접한 </a:t>
            </a:r>
            <a:r>
              <a:rPr lang="ko-KR" altLang="en-US" dirty="0" err="1"/>
              <a:t>예측값으로</a:t>
            </a:r>
            <a:r>
              <a:rPr lang="ko-KR" altLang="en-US" dirty="0"/>
              <a:t> 학습의 성능이 향상될 것 이라고 생각을 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손실 함수를 사용하는 시점은 출력층에서 </a:t>
            </a:r>
            <a:r>
              <a:rPr lang="ko-KR" altLang="en-US" dirty="0" err="1"/>
              <a:t>출력값이</a:t>
            </a:r>
            <a:r>
              <a:rPr lang="ko-KR" altLang="en-US" dirty="0"/>
              <a:t> 생성된 다음이라고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layer</a:t>
            </a:r>
            <a:r>
              <a:rPr lang="ko-KR" altLang="en-US" dirty="0"/>
              <a:t>에서 출력된 예측 값이 존재해야 </a:t>
            </a:r>
            <a:r>
              <a:rPr lang="ko-KR" altLang="en-US" dirty="0" err="1"/>
              <a:t>실제값과의</a:t>
            </a:r>
            <a:r>
              <a:rPr lang="ko-KR" altLang="en-US" dirty="0"/>
              <a:t> 오차를 계산하여 </a:t>
            </a:r>
            <a:r>
              <a:rPr lang="en-US" altLang="ko-KR" dirty="0"/>
              <a:t>cost</a:t>
            </a:r>
            <a:r>
              <a:rPr lang="ko-KR" altLang="en-US" dirty="0"/>
              <a:t>비용을 구할 수 있다는 이유입니다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손실 함수를 왜 사용하는지에 대해서 알아보았습니다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출력 층에서 예측 결과값이 </a:t>
            </a:r>
            <a:r>
              <a:rPr lang="ko-KR" altLang="en-US" dirty="0" err="1"/>
              <a:t>실제값과</a:t>
            </a:r>
            <a:r>
              <a:rPr lang="ko-KR" altLang="en-US" dirty="0"/>
              <a:t> 차이가 크거나 원하는 값이 나오지 않았을 때 피드백이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신경망을 다시 제대로 학습시키기 위한 지표로써 </a:t>
            </a:r>
            <a:r>
              <a:rPr lang="ko-KR" altLang="en-US" dirty="0" err="1"/>
              <a:t>사용가능합니다</a:t>
            </a:r>
            <a:r>
              <a:rPr lang="en-US" altLang="ko-KR" dirty="0"/>
              <a:t>.  </a:t>
            </a:r>
            <a:r>
              <a:rPr lang="ko-KR" altLang="en-US" dirty="0"/>
              <a:t>손실함수 값을 통해 학습 수정이 가능해지는 것이라고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 손실함수 값과 정확도</a:t>
            </a:r>
            <a:r>
              <a:rPr lang="en-US" altLang="ko-KR" dirty="0"/>
              <a:t>(Accuracy)</a:t>
            </a:r>
            <a:r>
              <a:rPr lang="ko-KR" altLang="en-US" dirty="0"/>
              <a:t>의 차이입니다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손실함수는 연속적인 값을 </a:t>
            </a:r>
            <a:r>
              <a:rPr lang="ko-KR" altLang="en-US" dirty="0" err="1"/>
              <a:t>리턴하는</a:t>
            </a:r>
            <a:r>
              <a:rPr lang="ko-KR" altLang="en-US" dirty="0"/>
              <a:t> 반면 만약 정확도의 </a:t>
            </a:r>
            <a:r>
              <a:rPr lang="en-US" altLang="ko-KR" dirty="0"/>
              <a:t>percentage</a:t>
            </a:r>
            <a:r>
              <a:rPr lang="ko-KR" altLang="en-US" dirty="0"/>
              <a:t>를 통해 수정을 이루고자 한다면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예시로 </a:t>
            </a:r>
            <a:r>
              <a:rPr lang="en-US" altLang="ko-KR" dirty="0"/>
              <a:t>10000</a:t>
            </a:r>
            <a:r>
              <a:rPr lang="ko-KR" altLang="en-US" dirty="0"/>
              <a:t>개 중에 </a:t>
            </a:r>
            <a:r>
              <a:rPr lang="en-US" altLang="ko-KR" dirty="0"/>
              <a:t>9000</a:t>
            </a:r>
            <a:r>
              <a:rPr lang="ko-KR" altLang="en-US" dirty="0"/>
              <a:t>개를 맞추면 </a:t>
            </a:r>
            <a:r>
              <a:rPr lang="en-US" altLang="ko-KR" dirty="0"/>
              <a:t>0.9</a:t>
            </a:r>
            <a:r>
              <a:rPr lang="ko-KR" altLang="en-US" dirty="0"/>
              <a:t>의 정확도를 갖고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	10000</a:t>
            </a:r>
            <a:r>
              <a:rPr lang="ko-KR" altLang="en-US" dirty="0"/>
              <a:t>개 중에 </a:t>
            </a:r>
            <a:r>
              <a:rPr lang="en-US" altLang="ko-KR" dirty="0"/>
              <a:t>9001</a:t>
            </a:r>
            <a:r>
              <a:rPr lang="ko-KR" altLang="en-US" dirty="0"/>
              <a:t>개를 맞추면 </a:t>
            </a:r>
            <a:r>
              <a:rPr lang="en-US" altLang="ko-KR" dirty="0"/>
              <a:t>0.9001</a:t>
            </a:r>
            <a:r>
              <a:rPr lang="ko-KR" altLang="en-US" dirty="0"/>
              <a:t>의 정확도를 갖게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그렇지만 </a:t>
            </a:r>
            <a:r>
              <a:rPr lang="en-US" altLang="ko-KR" dirty="0"/>
              <a:t>0.900125</a:t>
            </a:r>
            <a:r>
              <a:rPr lang="ko-KR" altLang="en-US" dirty="0"/>
              <a:t>등과 같은 연속적인 값에 대한 오차계산이 불가능할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결국 정확도는 불연속적으로 변화하므로 미분이 불가하고 최적화가 힘들다는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손실함수를 사용하게 된다면 연속적인 값에 대한 오차계산이 가능하고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이를 통해 미분을 이용한 최적의 기울기를 계산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결론적으로 </a:t>
            </a:r>
            <a:r>
              <a:rPr lang="en-US" altLang="ko-KR" dirty="0"/>
              <a:t>--------------</a:t>
            </a:r>
            <a:r>
              <a:rPr lang="ko-KR" altLang="en-US" dirty="0"/>
              <a:t>최적화된 기울기의 가중치와 </a:t>
            </a:r>
            <a:r>
              <a:rPr lang="ko-KR" altLang="en-US" dirty="0" err="1"/>
              <a:t>편향값을</a:t>
            </a:r>
            <a:r>
              <a:rPr lang="ko-KR" altLang="en-US" dirty="0"/>
              <a:t> 역전파를 통해 신경망을 </a:t>
            </a:r>
            <a:r>
              <a:rPr lang="en-US" altLang="ko-KR" dirty="0"/>
              <a:t>UPDATE</a:t>
            </a:r>
            <a:r>
              <a:rPr lang="ko-KR" altLang="en-US" dirty="0"/>
              <a:t>하게</a:t>
            </a:r>
            <a:endParaRPr lang="en-US" altLang="ko-KR" dirty="0"/>
          </a:p>
          <a:p>
            <a:r>
              <a:rPr lang="ko-KR" altLang="en-US" dirty="0"/>
              <a:t>되어 오차를 줄일 수 있게 되고               더 좋은 성능을 보일 수 있게 도움을 주기 때문에 손실함수가 필요하다고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6A330-780A-4C47-B3EF-854C1BDEB328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4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 함수는 </a:t>
            </a:r>
            <a:r>
              <a:rPr lang="ko-KR" altLang="en-US" dirty="0" err="1"/>
              <a:t>입력값을</a:t>
            </a:r>
            <a:r>
              <a:rPr lang="ko-KR" altLang="en-US" dirty="0"/>
              <a:t> 받아 </a:t>
            </a:r>
            <a:r>
              <a:rPr lang="ko-KR" altLang="en-US" dirty="0" err="1"/>
              <a:t>활성할지</a:t>
            </a:r>
            <a:r>
              <a:rPr lang="ko-KR" altLang="en-US" dirty="0"/>
              <a:t> 비활성 할지를 결정할 때 쓰이는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에 따라 </a:t>
            </a:r>
            <a:r>
              <a:rPr lang="en-US" altLang="ko-KR" dirty="0" err="1"/>
              <a:t>outpu</a:t>
            </a:r>
            <a:r>
              <a:rPr lang="ko-KR" altLang="en-US" dirty="0"/>
              <a:t>은 선형일 수도 있고 비선형일 수 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선형함수는 직선</a:t>
            </a:r>
            <a:r>
              <a:rPr lang="en-US" altLang="ko-KR" dirty="0"/>
              <a:t>(Linear)</a:t>
            </a:r>
            <a:r>
              <a:rPr lang="ko-KR" altLang="en-US" dirty="0"/>
              <a:t>이고 비선형함수는 곡선 또는 </a:t>
            </a:r>
            <a:r>
              <a:rPr lang="en-US" altLang="ko-KR" dirty="0"/>
              <a:t>2</a:t>
            </a:r>
            <a:r>
              <a:rPr lang="ko-KR" altLang="en-US" dirty="0"/>
              <a:t>개이상의 직선이 합성된 모양입니다</a:t>
            </a:r>
            <a:r>
              <a:rPr lang="en-US" altLang="ko-KR" dirty="0"/>
              <a:t>. </a:t>
            </a:r>
            <a:r>
              <a:rPr lang="ko-KR" altLang="en-US" dirty="0"/>
              <a:t>비선형함수로는 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, sigmoid</a:t>
            </a:r>
            <a:r>
              <a:rPr lang="ko-KR" altLang="en-US" dirty="0"/>
              <a:t>등등이 있고</a:t>
            </a:r>
            <a:endParaRPr lang="en-US" altLang="ko-KR" dirty="0"/>
          </a:p>
          <a:p>
            <a:r>
              <a:rPr lang="ko-KR" altLang="en-US" dirty="0"/>
              <a:t>뒤 슬라이드에서  간단히 설명하도록 하겠습니다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 우선적 활성화함수에 대한 사용 전에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문제의 종류에 따라서 사용할 활성화함수를 잘 선택하는 것이 중요하다고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직선의 경향을 갖는 선형적 문제의 경우 즉 하나의 일정한 경향을 갖는 문제의 경우는 단순한 선형 </a:t>
            </a:r>
            <a:r>
              <a:rPr lang="en-US" altLang="ko-KR" dirty="0"/>
              <a:t>activation </a:t>
            </a:r>
            <a:r>
              <a:rPr lang="ko-KR" altLang="en-US" dirty="0"/>
              <a:t>함수를 선택하면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개의 분류</a:t>
            </a:r>
            <a:r>
              <a:rPr lang="en-US" altLang="ko-KR" dirty="0"/>
              <a:t>(O / X)</a:t>
            </a:r>
            <a:r>
              <a:rPr lang="ko-KR" altLang="en-US" dirty="0"/>
              <a:t>등의 문제의 경우는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값을 갖는 </a:t>
            </a:r>
            <a:r>
              <a:rPr lang="en-US" altLang="ko-KR" dirty="0"/>
              <a:t>sigmoid</a:t>
            </a:r>
            <a:r>
              <a:rPr lang="ko-KR" altLang="en-US" dirty="0"/>
              <a:t>가 있고 요즘은 보편적을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혹은 그 변형을 사용한다고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개이상의 </a:t>
            </a:r>
            <a:r>
              <a:rPr lang="en-US" altLang="ko-KR" dirty="0" err="1"/>
              <a:t>mulit</a:t>
            </a:r>
            <a:r>
              <a:rPr lang="en-US" altLang="ko-KR" dirty="0"/>
              <a:t> </a:t>
            </a:r>
            <a:r>
              <a:rPr lang="en-US" altLang="ko-KR" dirty="0" err="1"/>
              <a:t>classificatio</a:t>
            </a:r>
            <a:r>
              <a:rPr lang="ko-KR" altLang="en-US" dirty="0"/>
              <a:t>의 경우에는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함수를 주로 사용한다면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문제에 알맞은 활성화 함수를 선택함으로써 효과적인 </a:t>
            </a:r>
            <a:r>
              <a:rPr lang="en-US" altLang="ko-KR" dirty="0"/>
              <a:t>output</a:t>
            </a:r>
            <a:r>
              <a:rPr lang="ko-KR" altLang="en-US" dirty="0"/>
              <a:t>을 얻을 수 있지 않을 까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</a:t>
            </a:r>
          </a:p>
          <a:p>
            <a:r>
              <a:rPr lang="ko-KR" altLang="en-US" dirty="0"/>
              <a:t>활성화 함수의 역할은 </a:t>
            </a:r>
            <a:r>
              <a:rPr lang="en-US" altLang="ko-KR" dirty="0"/>
              <a:t>input</a:t>
            </a:r>
            <a:r>
              <a:rPr lang="ko-KR" altLang="en-US" dirty="0"/>
              <a:t>값이 가중치와 연결되고 </a:t>
            </a:r>
            <a:r>
              <a:rPr lang="en-US" altLang="ko-KR" dirty="0"/>
              <a:t>bias</a:t>
            </a:r>
            <a:r>
              <a:rPr lang="ko-KR" altLang="en-US" dirty="0"/>
              <a:t>가 더해진 후에 </a:t>
            </a:r>
            <a:r>
              <a:rPr lang="en-US" altLang="ko-KR" dirty="0" err="1"/>
              <a:t>outpu</a:t>
            </a:r>
            <a:r>
              <a:rPr lang="ko-KR" altLang="en-US" dirty="0"/>
              <a:t>을 내기 위한 과정이라고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활성화 함수는 </a:t>
            </a:r>
            <a:r>
              <a:rPr lang="en-US" altLang="ko-KR" dirty="0"/>
              <a:t>train</a:t>
            </a:r>
            <a:r>
              <a:rPr lang="ko-KR" altLang="en-US" dirty="0"/>
              <a:t>과정에서 </a:t>
            </a:r>
            <a:r>
              <a:rPr lang="ko-KR" altLang="en-US" dirty="0" err="1"/>
              <a:t>계산량이</a:t>
            </a:r>
            <a:r>
              <a:rPr lang="ko-KR" altLang="en-US" dirty="0"/>
              <a:t> 많고 역전파시에도 사용해야 하므로 연산의 효율성이 매우 중요하다고 판단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2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</a:t>
            </a:r>
            <a:endParaRPr lang="en-US" altLang="ko-KR" dirty="0"/>
          </a:p>
          <a:p>
            <a:r>
              <a:rPr lang="ko-KR" altLang="en-US" dirty="0"/>
              <a:t>활성화 함수의 종류에 대해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step function, </a:t>
            </a:r>
            <a:r>
              <a:rPr lang="ko-KR" altLang="en-US" dirty="0"/>
              <a:t>최초의 활성화 함수는 계단함수라고 합니다</a:t>
            </a:r>
            <a:r>
              <a:rPr lang="en-US" altLang="ko-KR" dirty="0"/>
              <a:t>. </a:t>
            </a:r>
            <a:r>
              <a:rPr lang="ko-KR" altLang="en-US" dirty="0" err="1"/>
              <a:t>특정값</a:t>
            </a:r>
            <a:r>
              <a:rPr lang="ko-KR" altLang="en-US" dirty="0"/>
              <a:t> 이상에서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/>
              <a:t>을 출력하므로</a:t>
            </a:r>
            <a:endParaRPr lang="en-US" altLang="ko-KR" dirty="0"/>
          </a:p>
          <a:p>
            <a:r>
              <a:rPr lang="ko-KR" altLang="en-US" dirty="0"/>
              <a:t>이진분류에서 </a:t>
            </a:r>
            <a:r>
              <a:rPr lang="ko-KR" altLang="en-US" dirty="0" err="1"/>
              <a:t>사용가능합니다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두번째로는 </a:t>
            </a:r>
            <a:r>
              <a:rPr lang="en-US" altLang="ko-KR" dirty="0"/>
              <a:t>sigmoid</a:t>
            </a:r>
            <a:r>
              <a:rPr lang="ko-KR" altLang="en-US" dirty="0"/>
              <a:t>함수입니다</a:t>
            </a:r>
            <a:r>
              <a:rPr lang="en-US" altLang="ko-KR" dirty="0"/>
              <a:t>. </a:t>
            </a:r>
            <a:r>
              <a:rPr lang="ko-KR" altLang="en-US" dirty="0"/>
              <a:t>선형함수의 결과를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 </a:t>
            </a:r>
            <a:r>
              <a:rPr lang="ko-KR" altLang="en-US" dirty="0" err="1"/>
              <a:t>비선형값으로</a:t>
            </a:r>
            <a:r>
              <a:rPr lang="ko-KR" altLang="en-US" dirty="0"/>
              <a:t> 변형하는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회귀등의</a:t>
            </a:r>
            <a:r>
              <a:rPr lang="ko-KR" altLang="en-US" dirty="0"/>
              <a:t> 분류 문제에서 </a:t>
            </a:r>
            <a:r>
              <a:rPr lang="ko-KR" altLang="en-US" dirty="0" err="1"/>
              <a:t>확률값으로</a:t>
            </a:r>
            <a:r>
              <a:rPr lang="ko-KR" altLang="en-US" dirty="0"/>
              <a:t> 표현하기 위해 사용되었습니다</a:t>
            </a:r>
            <a:r>
              <a:rPr lang="en-US" altLang="ko-KR" dirty="0"/>
              <a:t>. </a:t>
            </a:r>
            <a:r>
              <a:rPr lang="ko-KR" altLang="en-US" dirty="0"/>
              <a:t>한때 많이 사용했다고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한때 인 이유는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Sigmoid</a:t>
            </a:r>
            <a:r>
              <a:rPr lang="ko-KR" altLang="en-US" dirty="0"/>
              <a:t>의 문제점이 </a:t>
            </a:r>
            <a:r>
              <a:rPr lang="en-US" altLang="ko-KR" dirty="0"/>
              <a:t>network</a:t>
            </a:r>
            <a:r>
              <a:rPr lang="ko-KR" altLang="en-US" dirty="0"/>
              <a:t>가 깊어질수록 중앙보다 양극으로 쏠리는 형태이기 때문에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데이터의 양극화 문제가 일어납니다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극에 가까워 질수록 변화량이 작기 때문에 </a:t>
            </a:r>
            <a:r>
              <a:rPr lang="en-US" altLang="ko-KR" dirty="0"/>
              <a:t>parameter</a:t>
            </a:r>
            <a:r>
              <a:rPr lang="ko-KR" altLang="en-US" dirty="0"/>
              <a:t>를 학습시키는 </a:t>
            </a:r>
            <a:r>
              <a:rPr lang="en-US" altLang="ko-KR" dirty="0"/>
              <a:t>gradient</a:t>
            </a:r>
            <a:r>
              <a:rPr lang="ko-KR" altLang="en-US" dirty="0"/>
              <a:t>값이 매우 작아지게 되어</a:t>
            </a:r>
            <a:endParaRPr lang="en-US" altLang="ko-KR" dirty="0"/>
          </a:p>
          <a:p>
            <a:r>
              <a:rPr lang="ko-KR" altLang="en-US" dirty="0"/>
              <a:t>즉 변화량이 </a:t>
            </a:r>
            <a:r>
              <a:rPr lang="ko-KR" altLang="en-US" dirty="0" err="1"/>
              <a:t>매우작아지기에</a:t>
            </a:r>
            <a:r>
              <a:rPr lang="ko-KR" altLang="en-US" dirty="0"/>
              <a:t> 효과적인 학습을 하지 못하고 에러율이 다 낮아이지 </a:t>
            </a:r>
            <a:r>
              <a:rPr lang="ko-KR" altLang="en-US" dirty="0" err="1"/>
              <a:t>못한채</a:t>
            </a:r>
            <a:r>
              <a:rPr lang="ko-KR" altLang="en-US" dirty="0"/>
              <a:t> 수렴해버리는</a:t>
            </a:r>
            <a:endParaRPr lang="en-US" altLang="ko-KR" dirty="0"/>
          </a:p>
          <a:p>
            <a:r>
              <a:rPr lang="en-US" altLang="ko-KR" dirty="0"/>
              <a:t>Vanishing </a:t>
            </a:r>
            <a:r>
              <a:rPr lang="en-US" altLang="ko-KR" dirty="0" err="1"/>
              <a:t>gradien</a:t>
            </a:r>
            <a:r>
              <a:rPr lang="ko-KR" altLang="en-US" dirty="0"/>
              <a:t>문제가 발생하게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결과값이 항상 양수이기에 오차 </a:t>
            </a:r>
            <a:r>
              <a:rPr lang="ko-KR" altLang="en-US" dirty="0" err="1"/>
              <a:t>역전파</a:t>
            </a:r>
            <a:r>
              <a:rPr lang="ko-KR" altLang="en-US" dirty="0"/>
              <a:t> 시에 </a:t>
            </a:r>
            <a:r>
              <a:rPr lang="en-US" altLang="ko-KR" dirty="0"/>
              <a:t>gradient</a:t>
            </a:r>
            <a:r>
              <a:rPr lang="ko-KR" altLang="en-US" dirty="0"/>
              <a:t>의 계산 값이 부호 편향적입니다</a:t>
            </a:r>
            <a:r>
              <a:rPr lang="en-US" altLang="ko-KR" dirty="0"/>
              <a:t>. </a:t>
            </a:r>
            <a:r>
              <a:rPr lang="ko-KR" altLang="en-US" dirty="0"/>
              <a:t>부호가 한쪽으로 많이 나온다는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1</a:t>
            </a:r>
            <a:r>
              <a:rPr lang="ko-KR" altLang="en-US" dirty="0"/>
              <a:t>보다 항상 작은 값을 나타내기에 </a:t>
            </a:r>
            <a:r>
              <a:rPr lang="en-US" altLang="ko-KR" dirty="0"/>
              <a:t>gradient</a:t>
            </a:r>
            <a:r>
              <a:rPr lang="ko-KR" altLang="en-US" dirty="0"/>
              <a:t>계산 값이 네트워크가 깊어지면 깊어질수록 크기가 작아져서</a:t>
            </a:r>
            <a:endParaRPr lang="en-US" altLang="ko-KR" dirty="0"/>
          </a:p>
          <a:p>
            <a:r>
              <a:rPr lang="ko-KR" altLang="en-US" dirty="0"/>
              <a:t>기울기가 제대로 반영이 안되는 문제가 발생한다고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76A330-780A-4C47-B3EF-854C1BDEB32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8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10D-8DB2-42F0-80B5-96047C8D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668939-9A2C-465C-BD93-D49B0CB3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4C433-474A-40B6-9B29-65E22644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5449C-35A3-479C-9088-0BFCE97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6E107-9DFD-40DE-8711-E3316BD7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52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F589C-A858-4F9F-83B7-1788507D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E1FE8-DC1D-4CE1-B235-863A3ECC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F652D-6076-430C-AC96-9D9FBBD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9AAD6-3283-4549-9994-86E2B8BA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083A9-7BCD-4707-BBC6-CE40AAF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61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2F3D25-6A20-4F8B-BC3A-621B256D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3C108-9EBA-44EC-AD3E-C2735870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65306-C8F3-4CC0-ACF3-242BE47E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DD195-B757-45EF-90D0-6202B751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7583F-0C88-437C-A3CA-48FF02C4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561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5B02-FED5-4B3A-8CFE-6EB854D5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4B8CB-ED3A-4531-9B4C-894B59F6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C08-A7AB-49AB-BC35-4B379BFC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C34CF-9496-45E2-B9E5-C9E2EC5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87C39-6E79-4123-A0A2-001B51E1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327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5BE5-F9CB-473F-9C66-D422F2D5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2D4DF-DF6A-481F-947E-EACC5A9A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553ED-6E0A-4918-8F20-0FD95E20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1C752-E6C7-46CC-BB9D-17BA59E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D4934-82B8-4BCA-A032-88FA0B86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903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E5FF-9B8D-468F-AAB2-BBA85758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B6D87-98A2-4B0E-88BB-302508065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18903-C0A8-4F50-85D3-CD587830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72B7C-47A0-4287-B106-6A30F3DE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1AB22-35E0-4FF3-8D00-0EC881E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4CF71-4ED0-4467-B375-35A4547D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378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95F6D-9360-4274-B0E2-AFBA8693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7EFA9-9D40-4A11-BD04-1215C145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B06E0-F562-429A-8B44-41FF0F9F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160A6-E671-4C74-839D-3EFAE1DB6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1C401C-A9AB-4926-91E9-FF93673D3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6A980-5E69-4ED5-A519-6D53AF8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287473-FAB7-481D-929A-1780605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EFE36-588A-4396-BB9E-F8B557E2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08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1FCE8-C68E-46EC-ABC4-31196EA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8C67F-5DEE-4693-B368-3592F5C4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C193A-37A7-4B0B-8719-26014247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785C5A-3252-4DA0-8C3F-59B405C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93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E7689E-960B-4A5D-B06D-34185E7A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79A3A-CBD4-4276-87FE-28DACD66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898A0-B03B-4EE2-9697-2983D55A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326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C0EA-600A-454D-BC5F-DE812B2B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DB8CD-64C3-4140-829F-DBCB4E41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8D9456-DDC2-4273-AD1A-BEBA00F7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04F3F-ACCF-4F2F-9606-B9888457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71788-0384-4A28-85E1-24B09FBC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5EB3D-983E-439C-8EA9-6AE7220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190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2E44-6FE5-48F9-B69A-09880161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D4FFC-EC20-4C9C-8657-1963385C7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CCDDB-8F0C-42E4-9B4B-41C3941EE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CB3D1-23E0-49BA-A9AE-2F5DDF5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236B2-2105-4AA9-8D6E-30C48A76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C26CD-FABE-4A83-A1A3-B5CE2458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98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FF176-8399-4EE4-97D2-B4613251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1A6C3-D27F-49F2-88D0-20558E2B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17292-45C1-46A8-8367-EF2000D06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2364A-6360-415F-9BD3-88A2070E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4772A-281A-4D5A-84D4-C8C71270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00A58-F991-4337-9835-BB27D63E0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151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865" y="3593220"/>
            <a:ext cx="10067692" cy="843404"/>
          </a:xfrm>
        </p:spPr>
        <p:txBody>
          <a:bodyPr>
            <a:normAutofit fontScale="90000"/>
          </a:bodyPr>
          <a:lstStyle/>
          <a:p>
            <a:r>
              <a:rPr lang="ko-KR" altLang="en-US" sz="4800" dirty="0" err="1">
                <a:solidFill>
                  <a:srgbClr val="FFFFFF"/>
                </a:solidFill>
                <a:ea typeface="맑은 고딕"/>
              </a:rPr>
              <a:t>Activation</a:t>
            </a:r>
            <a:r>
              <a:rPr lang="ko-KR" altLang="en-US" sz="4800" dirty="0">
                <a:solidFill>
                  <a:srgbClr val="FFFFFF"/>
                </a:solidFill>
                <a:ea typeface="맑은 고딕"/>
              </a:rPr>
              <a:t> Function &amp; </a:t>
            </a:r>
            <a:r>
              <a:rPr lang="ko-KR" altLang="en-US" sz="4800" dirty="0" err="1">
                <a:solidFill>
                  <a:srgbClr val="FFFFFF"/>
                </a:solidFill>
                <a:ea typeface="맑은 고딕"/>
              </a:rPr>
              <a:t>Loss</a:t>
            </a:r>
            <a:r>
              <a:rPr lang="ko-KR" altLang="en-US" sz="48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4800" dirty="0" err="1">
                <a:solidFill>
                  <a:srgbClr val="FFFFFF"/>
                </a:solidFill>
                <a:ea typeface="맑은 고딕"/>
              </a:rPr>
              <a:t>Function</a:t>
            </a:r>
            <a:endParaRPr lang="ko-KR" altLang="en-US" sz="4800" dirty="0" err="1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8368" y="4756665"/>
            <a:ext cx="3804425" cy="492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  <a:cs typeface="Calibri"/>
              </a:rPr>
              <a:t>3.5기 2조 발표자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  <a:cs typeface="Calibri"/>
              </a:rPr>
              <a:t>박승재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5" y="277362"/>
            <a:ext cx="1476956" cy="862289"/>
          </a:xfrm>
        </p:spPr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72" y="1273532"/>
            <a:ext cx="3256059" cy="50579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3.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렐루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DE3167A-1AEC-479C-9F7A-1D35BE580797}"/>
              </a:ext>
            </a:extLst>
          </p:cNvPr>
          <p:cNvSpPr txBox="1">
            <a:spLocks/>
          </p:cNvSpPr>
          <p:nvPr/>
        </p:nvSpPr>
        <p:spPr>
          <a:xfrm>
            <a:off x="431355" y="1660308"/>
            <a:ext cx="4416415" cy="23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F(x) = max(0,x)</a:t>
            </a:r>
            <a:r>
              <a:rPr lang="ko-KR" altLang="en-US" sz="1200" dirty="0"/>
              <a:t>형태</a:t>
            </a:r>
            <a:r>
              <a:rPr lang="en-US" altLang="ko-KR" sz="1200" dirty="0"/>
              <a:t>, </a:t>
            </a:r>
            <a:r>
              <a:rPr lang="ko-KR" altLang="en-US" sz="1200" dirty="0"/>
              <a:t>양수일때는 </a:t>
            </a:r>
            <a:r>
              <a:rPr lang="en-US" altLang="ko-KR" sz="1200" dirty="0"/>
              <a:t>x, </a:t>
            </a:r>
            <a:r>
              <a:rPr lang="ko-KR" altLang="en-US" sz="1200" dirty="0"/>
              <a:t>음수 일 때는 </a:t>
            </a:r>
            <a:r>
              <a:rPr lang="en-US" altLang="ko-KR" sz="1200" dirty="0"/>
              <a:t>0</a:t>
            </a:r>
            <a:r>
              <a:rPr lang="ko-KR" altLang="en-US" sz="1200" dirty="0"/>
              <a:t>을 출력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선형이기 때문에 </a:t>
            </a:r>
            <a:r>
              <a:rPr lang="en-US" altLang="ko-KR" sz="1200" dirty="0"/>
              <a:t>gradient descent</a:t>
            </a:r>
            <a:r>
              <a:rPr lang="ko-KR" altLang="en-US" sz="1200" dirty="0"/>
              <a:t>에 방해되지 않아 학습이 </a:t>
            </a:r>
            <a:r>
              <a:rPr lang="en-US" altLang="ko-KR" sz="1200" dirty="0"/>
              <a:t>	</a:t>
            </a:r>
            <a:r>
              <a:rPr lang="ko-KR" altLang="en-US" sz="1200" dirty="0"/>
              <a:t>빠르다</a:t>
            </a:r>
            <a:r>
              <a:rPr lang="en-US" altLang="ko-KR" sz="1200" dirty="0"/>
              <a:t>.</a:t>
            </a:r>
          </a:p>
          <a:p>
            <a:pPr>
              <a:buFontTx/>
              <a:buChar char="-"/>
            </a:pPr>
            <a:r>
              <a:rPr lang="ko-KR" altLang="en-US" sz="1200" dirty="0"/>
              <a:t>선형이고 간단한 연산이기에 연산 속도도 빠르다 </a:t>
            </a:r>
            <a:r>
              <a:rPr lang="en-US" altLang="ko-KR" sz="1200" dirty="0"/>
              <a:t>(</a:t>
            </a:r>
            <a:r>
              <a:rPr lang="ko-KR" altLang="en-US" sz="1200" dirty="0"/>
              <a:t>비교연산 </a:t>
            </a:r>
            <a:r>
              <a:rPr lang="en-US" altLang="ko-KR" sz="1200" dirty="0"/>
              <a:t>1</a:t>
            </a:r>
            <a:r>
              <a:rPr lang="ko-KR" altLang="en-US" sz="1200" dirty="0"/>
              <a:t>회이므로</a:t>
            </a:r>
            <a:r>
              <a:rPr lang="en-US" altLang="ko-KR" sz="1200" dirty="0"/>
              <a:t>)</a:t>
            </a:r>
          </a:p>
          <a:p>
            <a:pPr>
              <a:buFontTx/>
              <a:buChar char="-"/>
            </a:pPr>
            <a:r>
              <a:rPr lang="ko-KR" altLang="en-US" sz="1200" dirty="0"/>
              <a:t>도함수를 가지기에 역전파가 가능하다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AB4BDCD-3EB8-4D58-B5CF-6040030E8185}"/>
              </a:ext>
            </a:extLst>
          </p:cNvPr>
          <p:cNvSpPr txBox="1">
            <a:spLocks/>
          </p:cNvSpPr>
          <p:nvPr/>
        </p:nvSpPr>
        <p:spPr>
          <a:xfrm>
            <a:off x="5481543" y="1273532"/>
            <a:ext cx="3256059" cy="50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4. Leaky </a:t>
            </a:r>
            <a:r>
              <a:rPr lang="en-US" altLang="ko-KR" sz="1800" dirty="0" err="1"/>
              <a:t>ReLU</a:t>
            </a:r>
            <a:endParaRPr lang="ko-KR" altLang="en-US" sz="18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76AA35-CCDA-434F-AEB9-02CE20FD6884}"/>
              </a:ext>
            </a:extLst>
          </p:cNvPr>
          <p:cNvSpPr txBox="1">
            <a:spLocks/>
          </p:cNvSpPr>
          <p:nvPr/>
        </p:nvSpPr>
        <p:spPr>
          <a:xfrm>
            <a:off x="5433400" y="1779322"/>
            <a:ext cx="5236474" cy="12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f(x) = max(0.1x , x)</a:t>
            </a:r>
            <a:r>
              <a:rPr lang="ko-KR" altLang="en-US" sz="1200" dirty="0"/>
              <a:t>등의 꼴로 즉 음수 범위 데이터에는 작은 상수를 곱해주어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아니게 한다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- </a:t>
            </a:r>
            <a:r>
              <a:rPr lang="en-US" altLang="ko-KR" sz="1200" dirty="0" err="1"/>
              <a:t>Relu</a:t>
            </a:r>
            <a:r>
              <a:rPr lang="ko-KR" altLang="en-US" sz="1200" dirty="0"/>
              <a:t>의 연산이 빠르고 학습이 빠름의 장점을 가지면서 </a:t>
            </a:r>
            <a:r>
              <a:rPr lang="en-US" altLang="ko-KR" sz="1200" dirty="0"/>
              <a:t>‘Dying 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’</a:t>
            </a:r>
            <a:r>
              <a:rPr lang="ko-KR" altLang="en-US" sz="1200" dirty="0"/>
              <a:t>해결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6D0ED-C363-44B1-B3F2-F0A94654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74" y="3429000"/>
            <a:ext cx="3152775" cy="2476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E6A1DD-FDC0-4742-8E2C-6FA92C08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89" y="3429000"/>
            <a:ext cx="375591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5" y="277362"/>
            <a:ext cx="1476956" cy="862289"/>
          </a:xfrm>
        </p:spPr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55" y="1545152"/>
            <a:ext cx="3256059" cy="50579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5. </a:t>
            </a:r>
            <a:r>
              <a:rPr lang="en-US" altLang="ko-KR" sz="2400" dirty="0" err="1"/>
              <a:t>Softmax</a:t>
            </a:r>
            <a:endParaRPr lang="ko-KR" altLang="en-US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DE3167A-1AEC-479C-9F7A-1D35BE580797}"/>
              </a:ext>
            </a:extLst>
          </p:cNvPr>
          <p:cNvSpPr txBox="1">
            <a:spLocks/>
          </p:cNvSpPr>
          <p:nvPr/>
        </p:nvSpPr>
        <p:spPr>
          <a:xfrm>
            <a:off x="431355" y="2534952"/>
            <a:ext cx="4609281" cy="1506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 err="1"/>
              <a:t>Mnist</a:t>
            </a:r>
            <a:r>
              <a:rPr lang="ko-KR" altLang="en-US" sz="1600" dirty="0"/>
              <a:t>등 기본적인 다중분류 문제에 사용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Input</a:t>
            </a:r>
            <a:r>
              <a:rPr lang="ko-KR" altLang="en-US" sz="1600" dirty="0"/>
              <a:t>을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사이로 정규화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Output</a:t>
            </a:r>
            <a:r>
              <a:rPr lang="ko-KR" altLang="en-US" sz="1600" dirty="0"/>
              <a:t>이 여러 개 </a:t>
            </a:r>
            <a:r>
              <a:rPr lang="en-US" altLang="ko-KR" sz="1600" dirty="0"/>
              <a:t>(</a:t>
            </a:r>
            <a:r>
              <a:rPr lang="ko-KR" altLang="en-US" sz="1600" dirty="0"/>
              <a:t>합이 </a:t>
            </a:r>
            <a:r>
              <a:rPr lang="en-US" altLang="ko-KR" sz="1600" dirty="0"/>
              <a:t>1</a:t>
            </a:r>
            <a:r>
              <a:rPr lang="ko-KR" altLang="en-US" sz="1600" dirty="0"/>
              <a:t>이다</a:t>
            </a:r>
            <a:r>
              <a:rPr lang="en-US" altLang="ko-KR" sz="1600" dirty="0"/>
              <a:t>.)</a:t>
            </a:r>
          </a:p>
          <a:p>
            <a:pPr>
              <a:buFontTx/>
              <a:buChar char="-"/>
            </a:pPr>
            <a:r>
              <a:rPr lang="en-US" altLang="ko-KR" sz="1600" dirty="0"/>
              <a:t>Output Layer </a:t>
            </a:r>
            <a:r>
              <a:rPr lang="ko-KR" altLang="en-US" sz="1600" dirty="0"/>
              <a:t>바로 앞의 신경망 </a:t>
            </a:r>
            <a:r>
              <a:rPr lang="en-US" altLang="ko-KR" sz="1600" dirty="0"/>
              <a:t>layer</a:t>
            </a:r>
            <a:r>
              <a:rPr lang="ko-KR" altLang="en-US" sz="1600" dirty="0"/>
              <a:t>를 통해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8A973-1B40-4ADE-B766-6799C3E1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10" y="1845457"/>
            <a:ext cx="4609281" cy="3536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B3A15A-E820-456C-9D51-326A793D9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01" y="4525924"/>
            <a:ext cx="1728788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23233-98D0-4727-9790-B4A6CA61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1" y="2230978"/>
            <a:ext cx="4606495" cy="84124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-</a:t>
            </a:r>
            <a:r>
              <a:rPr lang="ko-KR" altLang="en-US" sz="1800" dirty="0"/>
              <a:t>모든 문제에 최적화된 활성화 함수는 없다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F48F820-B16D-4D43-B452-88AA643B0FF5}"/>
              </a:ext>
            </a:extLst>
          </p:cNvPr>
          <p:cNvSpPr txBox="1">
            <a:spLocks/>
          </p:cNvSpPr>
          <p:nvPr/>
        </p:nvSpPr>
        <p:spPr>
          <a:xfrm>
            <a:off x="0" y="3910253"/>
            <a:ext cx="4881279" cy="84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- </a:t>
            </a:r>
            <a:r>
              <a:rPr lang="ko-KR" altLang="en-US" sz="2000" dirty="0"/>
              <a:t>손실함수와 활성화 함수의 관계가 있나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F2CFE2-95C2-4FD1-84F8-A072AAC7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65" y="1477797"/>
            <a:ext cx="5309233" cy="3899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730AD8-031F-482E-A269-A60F53C833D3}"/>
              </a:ext>
            </a:extLst>
          </p:cNvPr>
          <p:cNvSpPr txBox="1"/>
          <p:nvPr/>
        </p:nvSpPr>
        <p:spPr>
          <a:xfrm>
            <a:off x="227814" y="5001591"/>
            <a:ext cx="4710465" cy="7287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2C67C6F4-A528-49DC-99A8-4A8DCC8F9438}"/>
              </a:ext>
            </a:extLst>
          </p:cNvPr>
          <p:cNvSpPr/>
          <p:nvPr/>
        </p:nvSpPr>
        <p:spPr>
          <a:xfrm rot="5400000">
            <a:off x="8343560" y="-387727"/>
            <a:ext cx="874207" cy="387547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C2624-09D7-41B9-98D5-2760F52D8503}"/>
              </a:ext>
            </a:extLst>
          </p:cNvPr>
          <p:cNvSpPr txBox="1"/>
          <p:nvPr/>
        </p:nvSpPr>
        <p:spPr>
          <a:xfrm>
            <a:off x="7439208" y="732102"/>
            <a:ext cx="26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Feedback(</a:t>
            </a:r>
            <a:r>
              <a:rPr lang="ko-KR" altLang="en-US" dirty="0"/>
              <a:t>손실함수이용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49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65DF8F-FB68-477A-A5D2-BF5D0328FF2A}"/>
              </a:ext>
            </a:extLst>
          </p:cNvPr>
          <p:cNvSpPr txBox="1"/>
          <p:nvPr/>
        </p:nvSpPr>
        <p:spPr>
          <a:xfrm>
            <a:off x="6786821" y="2672861"/>
            <a:ext cx="2638532" cy="1085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CAE04-8D33-46B9-AE33-BAFF82391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16" r="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276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21888CA5-8EF9-4A5F-B8FE-D78E2874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8" y="355118"/>
            <a:ext cx="11032213" cy="586870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357BD2-77CE-4917-8496-3F7F5CB9C41A}"/>
              </a:ext>
            </a:extLst>
          </p:cNvPr>
          <p:cNvSpPr/>
          <p:nvPr/>
        </p:nvSpPr>
        <p:spPr>
          <a:xfrm>
            <a:off x="7472515" y="5152103"/>
            <a:ext cx="4070555" cy="1071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FE8E9-0FC6-472D-915D-53F43BF8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5400">
                <a:solidFill>
                  <a:srgbClr val="FFFFFF"/>
                </a:solidFill>
              </a:rPr>
              <a:t>Contents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BD07C-5B24-459F-BBC1-35D18F188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3" r="10924"/>
          <a:stretch/>
        </p:blipFill>
        <p:spPr>
          <a:xfrm>
            <a:off x="4224131" y="10"/>
            <a:ext cx="7967854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F61CA-873C-4677-B386-658BDB69C021}"/>
              </a:ext>
            </a:extLst>
          </p:cNvPr>
          <p:cNvSpPr txBox="1"/>
          <p:nvPr/>
        </p:nvSpPr>
        <p:spPr>
          <a:xfrm>
            <a:off x="5357938" y="2383259"/>
            <a:ext cx="40750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1.Loss Function</a:t>
            </a:r>
          </a:p>
          <a:p>
            <a:endParaRPr lang="en-US" altLang="ko-KR" sz="3200" dirty="0"/>
          </a:p>
          <a:p>
            <a:r>
              <a:rPr lang="en-US" altLang="ko-KR" sz="3200" dirty="0"/>
              <a:t>2. Activation Function</a:t>
            </a:r>
          </a:p>
          <a:p>
            <a:r>
              <a:rPr lang="en-US" altLang="ko-KR" sz="2800" dirty="0"/>
              <a:t>	</a:t>
            </a:r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92DB-61E6-4A7D-B632-A927CEC7CAF4}"/>
              </a:ext>
            </a:extLst>
          </p:cNvPr>
          <p:cNvSpPr txBox="1"/>
          <p:nvPr/>
        </p:nvSpPr>
        <p:spPr>
          <a:xfrm>
            <a:off x="5357938" y="4474741"/>
            <a:ext cx="324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역할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종류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느낀 점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5397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4C4E-DC9F-49F0-8504-585B1E57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Loss Function</a:t>
            </a:r>
            <a:endParaRPr lang="ko-KR" alt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140A32B5-F611-4C9A-9DDF-46C51E5EF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2912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0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75071"/>
            <a:ext cx="1476956" cy="862289"/>
          </a:xfrm>
        </p:spPr>
        <p:txBody>
          <a:bodyPr/>
          <a:lstStyle/>
          <a:p>
            <a:r>
              <a:rPr lang="ko-KR" altLang="en-US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67" y="2057926"/>
            <a:ext cx="3256059" cy="50579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1. MSE (Mean Squared Error)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651DD-727D-4603-AEDB-6A1AE6F4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7" y="2719811"/>
            <a:ext cx="2314575" cy="11334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DD0780-3AE9-4C98-97A2-F6453F61E16A}"/>
              </a:ext>
            </a:extLst>
          </p:cNvPr>
          <p:cNvGrpSpPr/>
          <p:nvPr/>
        </p:nvGrpSpPr>
        <p:grpSpPr>
          <a:xfrm>
            <a:off x="670167" y="3987167"/>
            <a:ext cx="2866174" cy="1133474"/>
            <a:chOff x="1649595" y="3987167"/>
            <a:chExt cx="2866174" cy="11334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2B9C71-1989-4925-97A4-0115E6811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6160" y="3987167"/>
              <a:ext cx="1989609" cy="11334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34131F-9EEB-4B65-98D4-B70BC389A37E}"/>
                </a:ext>
              </a:extLst>
            </p:cNvPr>
            <p:cNvSpPr txBox="1"/>
            <p:nvPr/>
          </p:nvSpPr>
          <p:spPr>
            <a:xfrm>
              <a:off x="1649595" y="4089424"/>
              <a:ext cx="10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Cost  = </a:t>
              </a:r>
              <a:endParaRPr lang="ko-KR" altLang="en-US" dirty="0"/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23B527-6133-40AE-B5BC-6D610F97FD92}"/>
              </a:ext>
            </a:extLst>
          </p:cNvPr>
          <p:cNvSpPr txBox="1">
            <a:spLocks/>
          </p:cNvSpPr>
          <p:nvPr/>
        </p:nvSpPr>
        <p:spPr>
          <a:xfrm>
            <a:off x="5970766" y="2057926"/>
            <a:ext cx="3256059" cy="5057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CEE (Cross Entropy Error)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9B962F-1296-4B88-B444-D1F28CBB3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768" y="2705645"/>
            <a:ext cx="2181225" cy="9239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D14FB8-FBEF-4802-B97C-F49AF75EEB76}"/>
              </a:ext>
            </a:extLst>
          </p:cNvPr>
          <p:cNvGrpSpPr/>
          <p:nvPr/>
        </p:nvGrpSpPr>
        <p:grpSpPr>
          <a:xfrm>
            <a:off x="5970766" y="3629570"/>
            <a:ext cx="4785123" cy="838200"/>
            <a:chOff x="6826580" y="3940334"/>
            <a:chExt cx="4785123" cy="838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1634EF-3BC0-4303-A333-3430AA31CDA6}"/>
                </a:ext>
              </a:extLst>
            </p:cNvPr>
            <p:cNvSpPr txBox="1"/>
            <p:nvPr/>
          </p:nvSpPr>
          <p:spPr>
            <a:xfrm>
              <a:off x="6826580" y="4089424"/>
              <a:ext cx="17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Cost  =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EBC66C9-2E11-4763-87E7-B639E73D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2153" y="3940334"/>
              <a:ext cx="4019550" cy="8382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C8AA0C-4FCC-4D6A-A042-295A5119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15" y="3074028"/>
            <a:ext cx="2077479" cy="182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ED0509-F125-46CC-9721-8560FCE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454" y="4359112"/>
            <a:ext cx="4998817" cy="20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23233-98D0-4727-9790-B4A6CA61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9" y="976343"/>
            <a:ext cx="4169088" cy="84124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-</a:t>
            </a:r>
            <a:r>
              <a:rPr lang="ko-KR" altLang="en-US" sz="3200" dirty="0"/>
              <a:t>오차를 줄이는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6419-0276-4563-8271-0D02DE750D8E}"/>
              </a:ext>
            </a:extLst>
          </p:cNvPr>
          <p:cNvSpPr txBox="1"/>
          <p:nvPr/>
        </p:nvSpPr>
        <p:spPr>
          <a:xfrm>
            <a:off x="307849" y="3444242"/>
            <a:ext cx="4102455" cy="84124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/>
              <a:t>-Loss </a:t>
            </a:r>
            <a:r>
              <a:rPr lang="ko-KR" altLang="en-US" sz="3200" dirty="0"/>
              <a:t>함수 사용 시점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53B03B-D4CB-411A-813D-4EE4CE73BB59}"/>
              </a:ext>
            </a:extLst>
          </p:cNvPr>
          <p:cNvGrpSpPr/>
          <p:nvPr/>
        </p:nvGrpSpPr>
        <p:grpSpPr>
          <a:xfrm>
            <a:off x="5405862" y="1576698"/>
            <a:ext cx="6019331" cy="3701360"/>
            <a:chOff x="2828088" y="1873510"/>
            <a:chExt cx="6188091" cy="38051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3C63FAA-1ADF-4729-9063-7CD7F47E4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8088" y="2220247"/>
              <a:ext cx="6188091" cy="345839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527BE1-FB63-4FC8-9052-2B25666ED6A3}"/>
                </a:ext>
              </a:extLst>
            </p:cNvPr>
            <p:cNvSpPr txBox="1"/>
            <p:nvPr/>
          </p:nvSpPr>
          <p:spPr>
            <a:xfrm>
              <a:off x="5714146" y="1873510"/>
              <a:ext cx="120263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1600" b="1">
                  <a:solidFill>
                    <a:srgbClr val="FF0000"/>
                  </a:solidFill>
                </a:rPr>
                <a:t>feedback</a:t>
              </a:r>
              <a:endParaRPr lang="ko-KR" altLang="en-US" sz="1600" b="1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657948-25C3-42F1-8F51-6F096BC43F36}"/>
              </a:ext>
            </a:extLst>
          </p:cNvPr>
          <p:cNvSpPr txBox="1"/>
          <p:nvPr/>
        </p:nvSpPr>
        <p:spPr>
          <a:xfrm>
            <a:off x="484214" y="1913978"/>
            <a:ext cx="4102455" cy="149977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/>
              <a:t>= 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(</a:t>
            </a:r>
            <a:r>
              <a:rPr lang="ko-KR" altLang="en-US" sz="2000" dirty="0"/>
              <a:t>가중치와 편향</a:t>
            </a:r>
            <a:r>
              <a:rPr lang="en-US" altLang="ko-KR" sz="2000" dirty="0"/>
              <a:t>) </a:t>
            </a:r>
            <a:r>
              <a:rPr lang="ko-KR" altLang="en-US" sz="2000" dirty="0"/>
              <a:t>최적화</a:t>
            </a: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dirty="0"/>
              <a:t>= </a:t>
            </a:r>
            <a:r>
              <a:rPr lang="ko-KR" altLang="en-US" sz="2000" dirty="0"/>
              <a:t>미분</a:t>
            </a:r>
            <a:r>
              <a:rPr lang="en-US" altLang="ko-KR" sz="2000" dirty="0"/>
              <a:t>(</a:t>
            </a:r>
            <a:r>
              <a:rPr lang="ko-KR" altLang="en-US" sz="2000" dirty="0"/>
              <a:t>최적 기울기 계산</a:t>
            </a:r>
            <a:r>
              <a:rPr lang="en-US" altLang="ko-KR" sz="2000" dirty="0"/>
              <a:t>)</a:t>
            </a:r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8FEEC-E9EF-4452-8891-77433AB03528}"/>
              </a:ext>
            </a:extLst>
          </p:cNvPr>
          <p:cNvSpPr txBox="1"/>
          <p:nvPr/>
        </p:nvSpPr>
        <p:spPr>
          <a:xfrm>
            <a:off x="510407" y="4412362"/>
            <a:ext cx="4102455" cy="149977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/>
              <a:t>= </a:t>
            </a:r>
            <a:r>
              <a:rPr lang="ko-KR" altLang="en-US" sz="2000" dirty="0"/>
              <a:t>출력층의 </a:t>
            </a:r>
            <a:r>
              <a:rPr lang="en-US" altLang="ko-KR" sz="2000" dirty="0" err="1"/>
              <a:t>ouput</a:t>
            </a:r>
            <a:r>
              <a:rPr lang="ko-KR" altLang="en-US" sz="2000" dirty="0"/>
              <a:t>이 출력 시 손실함수계산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실제값과</a:t>
            </a:r>
            <a:r>
              <a:rPr lang="ko-KR" altLang="en-US" sz="2000" dirty="0"/>
              <a:t> 비교 가능</a:t>
            </a:r>
            <a:endParaRPr lang="en-US" altLang="ko-KR" sz="2000" dirty="0"/>
          </a:p>
          <a:p>
            <a:pPr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06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CD8D0-4550-4985-A79C-608F517E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3F3F3F"/>
                </a:solidFill>
                <a:latin typeface="Britannic Bold" panose="020B0903060703020204" pitchFamily="34" charset="0"/>
              </a:rPr>
              <a:t>Loss </a:t>
            </a:r>
            <a:r>
              <a:rPr lang="ko-KR" altLang="en-US" sz="3600" kern="1200" dirty="0">
                <a:solidFill>
                  <a:srgbClr val="3F3F3F"/>
                </a:solidFill>
                <a:latin typeface="Britannic Bold" panose="020B0903060703020204" pitchFamily="34" charset="0"/>
              </a:rPr>
              <a:t>함수가 왜 필요한가</a:t>
            </a:r>
            <a:r>
              <a:rPr lang="en-US" altLang="ko-KR" sz="3600" kern="1200" dirty="0">
                <a:solidFill>
                  <a:srgbClr val="3F3F3F"/>
                </a:solidFill>
                <a:latin typeface="Britannic Bold" panose="020B0903060703020204" pitchFamily="34" charset="0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5016-CC75-4B3C-8B0B-4ECF543B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642" y="2902905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000" dirty="0"/>
              <a:t>손실함수 값 </a:t>
            </a:r>
            <a:r>
              <a:rPr lang="en-US" altLang="ko-KR" sz="2000" dirty="0"/>
              <a:t>vs </a:t>
            </a:r>
            <a:r>
              <a:rPr lang="ko-KR" altLang="en-US" sz="2000" dirty="0"/>
              <a:t>정확도</a:t>
            </a:r>
            <a:endParaRPr lang="en-US" altLang="ko-KR" sz="2000" dirty="0"/>
          </a:p>
          <a:p>
            <a:pPr marL="0" latinLnBrk="0"/>
            <a:r>
              <a:rPr lang="en-US" altLang="ko-KR" sz="2000" dirty="0"/>
              <a:t>  -</a:t>
            </a:r>
            <a:r>
              <a:rPr lang="ko-KR" altLang="en-US" sz="2000" dirty="0"/>
              <a:t>손실함수는 연속적인 값을 반환 </a:t>
            </a:r>
            <a:r>
              <a:rPr lang="en-US" altLang="ko-KR" sz="2000" dirty="0"/>
              <a:t>	-&gt; </a:t>
            </a:r>
            <a:r>
              <a:rPr lang="ko-KR" altLang="en-US" sz="2000" dirty="0"/>
              <a:t>미분가능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-&gt;</a:t>
            </a:r>
            <a:r>
              <a:rPr lang="ko-KR" altLang="en-US" sz="2000" dirty="0"/>
              <a:t> 최적화 가능</a:t>
            </a:r>
            <a:r>
              <a:rPr lang="en-US" altLang="ko-KR" sz="20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712FAF-82F2-48F4-A8E8-BFCF87801D10}"/>
              </a:ext>
            </a:extLst>
          </p:cNvPr>
          <p:cNvSpPr txBox="1">
            <a:spLocks/>
          </p:cNvSpPr>
          <p:nvPr/>
        </p:nvSpPr>
        <p:spPr>
          <a:xfrm>
            <a:off x="979260" y="2902905"/>
            <a:ext cx="4982626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000" dirty="0"/>
              <a:t>예측 값이 제대로 안 나왔을 때 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  -&gt; </a:t>
            </a:r>
            <a:r>
              <a:rPr lang="ko-KR" altLang="en-US" sz="2000" dirty="0"/>
              <a:t>신경망을 제대로 다시 학습시키기  </a:t>
            </a:r>
            <a:r>
              <a:rPr lang="en-US" altLang="ko-KR" sz="2000" dirty="0"/>
              <a:t>	</a:t>
            </a:r>
            <a:r>
              <a:rPr lang="ko-KR" altLang="en-US" sz="2000" dirty="0"/>
              <a:t>위한 지표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1840FA0-318A-4659-B7D2-545C25F87043}"/>
              </a:ext>
            </a:extLst>
          </p:cNvPr>
          <p:cNvSpPr txBox="1">
            <a:spLocks/>
          </p:cNvSpPr>
          <p:nvPr/>
        </p:nvSpPr>
        <p:spPr>
          <a:xfrm>
            <a:off x="838200" y="2880233"/>
            <a:ext cx="5257800" cy="63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20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4C4E-DC9F-49F0-8504-585B1E57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140A32B5-F611-4C9A-9DDF-46C51E5EF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45098"/>
              </p:ext>
            </p:extLst>
          </p:nvPr>
        </p:nvGraphicFramePr>
        <p:xfrm>
          <a:off x="-297544" y="2179544"/>
          <a:ext cx="7872866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7DDDF74-54F0-4F23-9EFA-4D34B811D2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767" y="1650774"/>
            <a:ext cx="5309233" cy="38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5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AAF-F63C-488D-9AE9-238F7E7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5" y="277362"/>
            <a:ext cx="1476956" cy="862289"/>
          </a:xfrm>
        </p:spPr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CC95B-7368-4BF5-A737-ABF3FCF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72" y="1273532"/>
            <a:ext cx="3256059" cy="50579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1. step function(</a:t>
            </a:r>
            <a:r>
              <a:rPr lang="ko-KR" altLang="en-US" dirty="0"/>
              <a:t>계단함수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DE3167A-1AEC-479C-9F7A-1D35BE580797}"/>
              </a:ext>
            </a:extLst>
          </p:cNvPr>
          <p:cNvSpPr txBox="1">
            <a:spLocks/>
          </p:cNvSpPr>
          <p:nvPr/>
        </p:nvSpPr>
        <p:spPr>
          <a:xfrm>
            <a:off x="431356" y="1660308"/>
            <a:ext cx="3966474" cy="903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선형함수의 결과를 이진분류로 나타내기 위한 함수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특정 값 이상일 경우</a:t>
            </a:r>
            <a:r>
              <a:rPr lang="en-US" altLang="ko-KR" sz="1200" dirty="0"/>
              <a:t> 1</a:t>
            </a:r>
          </a:p>
          <a:p>
            <a:pPr marL="0" indent="0">
              <a:buNone/>
            </a:pPr>
            <a:r>
              <a:rPr lang="en-US" altLang="ko-KR" sz="1200" dirty="0"/>
              <a:t>  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0</a:t>
            </a:r>
            <a:r>
              <a:rPr lang="ko-KR" altLang="en-US" sz="1200" dirty="0"/>
              <a:t>을 출력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8B3651-3615-4E9A-B517-B4FC24AC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96" y="2705645"/>
            <a:ext cx="2969986" cy="308878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AB4BDCD-3EB8-4D58-B5CF-6040030E8185}"/>
              </a:ext>
            </a:extLst>
          </p:cNvPr>
          <p:cNvSpPr txBox="1">
            <a:spLocks/>
          </p:cNvSpPr>
          <p:nvPr/>
        </p:nvSpPr>
        <p:spPr>
          <a:xfrm>
            <a:off x="5481543" y="1273532"/>
            <a:ext cx="3256059" cy="50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2. sigmoid function</a:t>
            </a:r>
            <a:endParaRPr lang="ko-KR" altLang="en-US" sz="18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76AA35-CCDA-434F-AEB9-02CE20FD6884}"/>
              </a:ext>
            </a:extLst>
          </p:cNvPr>
          <p:cNvSpPr txBox="1">
            <a:spLocks/>
          </p:cNvSpPr>
          <p:nvPr/>
        </p:nvSpPr>
        <p:spPr>
          <a:xfrm>
            <a:off x="5481543" y="1660308"/>
            <a:ext cx="5236474" cy="90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선형함수의 결과를 </a:t>
            </a:r>
            <a:r>
              <a:rPr lang="en-US" altLang="ko-KR" sz="1200" dirty="0"/>
              <a:t>0~1 </a:t>
            </a:r>
            <a:r>
              <a:rPr lang="ko-KR" altLang="en-US" sz="1200" dirty="0"/>
              <a:t>까지 비선형형태로 변형하기 위한 함수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로지스틱 회귀와 같이 분류문제에서 확률 표현을 위해 사용하기도 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- </a:t>
            </a:r>
            <a:r>
              <a:rPr lang="ko-KR" altLang="en-US" sz="1200" dirty="0"/>
              <a:t>한동안 대세였던 함수</a:t>
            </a:r>
            <a:endParaRPr lang="en-US" altLang="ko-KR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F3EB07-D082-4B81-8EDC-F1C37D62E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411" y="2705645"/>
            <a:ext cx="30289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Microsoft Office PowerPoint</Application>
  <PresentationFormat>와이드스크린</PresentationFormat>
  <Paragraphs>238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Britannic Bold</vt:lpstr>
      <vt:lpstr>Calibri</vt:lpstr>
      <vt:lpstr>Office 테마</vt:lpstr>
      <vt:lpstr>Activation Function &amp; Loss Function</vt:lpstr>
      <vt:lpstr>PowerPoint 프레젠테이션</vt:lpstr>
      <vt:lpstr>Contents</vt:lpstr>
      <vt:lpstr>Loss Function</vt:lpstr>
      <vt:lpstr>종류</vt:lpstr>
      <vt:lpstr>-오차를 줄이는 방법</vt:lpstr>
      <vt:lpstr>Loss 함수가 왜 필요한가?</vt:lpstr>
      <vt:lpstr>Activation Function</vt:lpstr>
      <vt:lpstr>종류</vt:lpstr>
      <vt:lpstr>종류</vt:lpstr>
      <vt:lpstr>종류</vt:lpstr>
      <vt:lpstr>-모든 문제에 최적화된 활성화 함수는 없다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 &amp; Loss Function</dc:title>
  <dc:creator>박 승재</dc:creator>
  <cp:lastModifiedBy>박 승재</cp:lastModifiedBy>
  <cp:revision>2</cp:revision>
  <dcterms:created xsi:type="dcterms:W3CDTF">2020-01-30T06:58:49Z</dcterms:created>
  <dcterms:modified xsi:type="dcterms:W3CDTF">2020-01-30T06:59:39Z</dcterms:modified>
</cp:coreProperties>
</file>