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2" r:id="rId3"/>
    <p:sldId id="291" r:id="rId4"/>
    <p:sldId id="295" r:id="rId5"/>
    <p:sldId id="292" r:id="rId6"/>
    <p:sldId id="296" r:id="rId7"/>
    <p:sldId id="293" r:id="rId8"/>
    <p:sldId id="297" r:id="rId9"/>
    <p:sldId id="300" r:id="rId10"/>
    <p:sldId id="290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F92B4-D8C1-45C1-8AF5-06876C74DE6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CF1EA-5127-41ED-9188-921E2D86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2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2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F1EA-5127-41ED-9188-921E2D86FF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2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F1EA-5127-41ED-9188-921E2D86FF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8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F1EA-5127-41ED-9188-921E2D86FF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52A4-8C6C-1FA2-3AA6-876EA483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37013-8C4E-FCB6-24FE-880070E1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F199D-F6BA-4853-586B-81717AF6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03E7B-F8B6-95E1-D0A1-DCF25B0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40517-9212-D85F-A43B-7D12A2E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E14F-C12E-503F-B9C7-4B11E689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B7287-C653-8BA2-1BFC-4F09376C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80ED9-9FEA-0B3D-F751-B1A081F0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63818-9908-8BB3-7524-F4C5D959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8AF89-8654-46A6-AD34-967FD5F7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26E5E2-B4D8-22A9-32A1-56138872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4D6D8-B0A3-93F9-CF73-BCBF54B4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593BD-09FD-53F1-9CB5-486DB8EE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ED3E9-D11C-8B61-B75F-F312ED75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2841B-A63E-3F6D-36B8-8D98025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1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6950-A97F-B3DC-4434-DD8A7F19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EAEC8-CC67-C484-2342-8736435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F5B3A-B2A9-E7EB-1A81-E1A82DDF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3320B-DD08-8B1F-A4E1-9FBC95BC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D2D49-006E-A3FB-C530-BB395534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CF2D6-6D61-065B-FFEE-47BAEB1C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F6655-5217-465E-0B57-F0BDE55C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AA122-80D3-F108-EF60-1821C2E3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DC68E-6369-E109-23FB-D75557E7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FFEA8-6AE3-6464-2816-DE1192C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33C9-DB73-1275-F654-4F4D36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DD5B6-EA86-AD2B-B44C-DCDA9D74C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A343E-712C-4E49-8E0A-E2FC622E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AA25E-18DA-0724-81DF-6E0911B4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2B2B7-496C-2D67-3F96-1364FA72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E277E-42E6-775E-E5AC-D016A27C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9C09-5ED1-5A72-FFF2-CCE6E186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9093-268D-9CA8-8C33-50D86D1F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6110-6540-DC57-EA5B-13E2A624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CB1C8-1326-1EC8-B9B0-B5861370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F6525-7063-DF27-07B7-68258F031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CD6C92-559D-A4A8-18FF-87064ED0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1C1EF-648E-A890-C51F-B9831367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1D1D4-1923-A5D7-9E53-405FBCC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0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E3EAA-A552-C32F-1CB9-E4E692F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881B1-4995-C7E7-F579-A71D6AEB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7E092-57A5-4A62-8C44-10D30A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46196-CE3D-2520-F5D2-87192762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354AD-1EAA-CFB1-B402-07CFD293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73BAD-A3DC-6AB7-CDA6-524EB1D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C79D5-BF73-ED8F-DF82-F3712A28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113A-5664-B29C-96BF-A9E62F5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C6E97-03FF-7578-5D00-068E6865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8519B-295C-917D-D5A6-00D05630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F13D4-DCF5-4475-A13E-FBEFF944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C2364-B9FF-9949-1EEE-80BFDDEA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EEC56-60EA-A5C3-FEFF-62E84B12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B570-DFA9-E50C-E523-A9591A8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EA139-6A1D-4DBA-0C56-948DC0C1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1C8E1-FB1B-282E-4EB0-4722D27B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8F51E-8415-3966-E7D2-2312BBD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773E6-ECD0-CF17-20DE-34C11C0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361BD-3A60-0621-3DAC-022B005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12479-6ADF-E3C9-4885-8096F748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DEED2-5D4F-C6C9-02F2-470598E9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5AE1-6FFE-BBE5-2800-B87DB223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983A-7CC7-4EEF-A3CE-93A96899D76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559BB-AE00-2A42-75FD-84A0E548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A6B02-52B3-7976-9B48-26397FBB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2022.11.18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Lab07-01 : Bank System </a:t>
            </a:r>
          </a:p>
          <a:p>
            <a:r>
              <a:rPr lang="en-US" altLang="ko-KR" dirty="0"/>
              <a:t>Lab07-02 : Shape </a:t>
            </a:r>
          </a:p>
          <a:p>
            <a:r>
              <a:rPr lang="en-US" altLang="ko-KR" sz="2800" dirty="0"/>
              <a:t>Lab07-03 : P</a:t>
            </a:r>
            <a:r>
              <a:rPr lang="en" altLang="ko-KR" sz="2800" dirty="0" err="1"/>
              <a:t>ublic</a:t>
            </a:r>
            <a:r>
              <a:rPr lang="en" altLang="ko-KR" sz="2800" dirty="0"/>
              <a:t> Transport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55C7-7401-B478-46E8-B227ED55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Lab07-01 : Bank System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EC056-6937-2A1B-2587-EB947FB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400" dirty="0"/>
              <a:t>There are three bank classes. : KB, IBK, NH</a:t>
            </a:r>
          </a:p>
          <a:p>
            <a:r>
              <a:rPr kumimoji="1" lang="en-US" altLang="ko-Kore-KR" sz="2400" dirty="0"/>
              <a:t>Bank classes implement “BankFunc” class.</a:t>
            </a:r>
          </a:p>
          <a:p>
            <a:r>
              <a:rPr kumimoji="1" lang="en-US" altLang="ko-Kore-KR" sz="2400" dirty="0"/>
              <a:t>There are three methods in BankFunc class : withdraw, deposit, info</a:t>
            </a:r>
          </a:p>
          <a:p>
            <a:r>
              <a:rPr kumimoji="1" lang="en-US" altLang="ko-Kore-KR" sz="2400" dirty="0"/>
              <a:t>Input Bank number, method number, and money until input of bank number is ”-1”.</a:t>
            </a:r>
          </a:p>
          <a:p>
            <a:pPr lvl="1"/>
            <a:r>
              <a:rPr kumimoji="1" lang="en-US" altLang="ko-Kore-KR" sz="2000" dirty="0"/>
              <a:t>Bank number =&gt; 0=KB, 1=IBK, 2=NH</a:t>
            </a:r>
          </a:p>
          <a:p>
            <a:pPr lvl="1"/>
            <a:r>
              <a:rPr kumimoji="1" lang="en-US" altLang="ko-Kore-KR" sz="2000" dirty="0"/>
              <a:t>Method number =&gt; 0=withdraw, 1=deposit</a:t>
            </a:r>
          </a:p>
          <a:p>
            <a:pPr lvl="2"/>
            <a:r>
              <a:rPr kumimoji="1" lang="en-US" altLang="ko-KR" sz="1800" dirty="0"/>
              <a:t>Print “lack of balance.” when there is not enough money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  <a:p>
            <a:r>
              <a:rPr kumimoji="1" lang="en-US" altLang="ko-Kore-KR" sz="2400" dirty="0"/>
              <a:t>Finally, print each bank name and balance by using info method.</a:t>
            </a:r>
          </a:p>
        </p:txBody>
      </p:sp>
    </p:spTree>
    <p:extLst>
      <p:ext uri="{BB962C8B-B14F-4D97-AF65-F5344CB8AC3E}">
        <p14:creationId xmlns:p14="http://schemas.microsoft.com/office/powerpoint/2010/main" val="241720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3F860-820A-66FC-D7D3-B9DC1745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Lab07-02 : Shape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5A14A-BD60-56B4-2B17-598E357A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400" dirty="0"/>
              <a:t>There are three shape classes : Circle, Triangle, Rectangle.</a:t>
            </a:r>
          </a:p>
          <a:p>
            <a:r>
              <a:rPr kumimoji="1" lang="en-US" altLang="ko-Kore-KR" sz="2400" dirty="0"/>
              <a:t>Shape classes implement “Calculation” class.</a:t>
            </a:r>
          </a:p>
          <a:p>
            <a:r>
              <a:rPr kumimoji="1" lang="en-US" altLang="ko-Kore-KR" sz="2400" dirty="0"/>
              <a:t>Input shape number, the shape’s member variable until input of shape number is “-1”.</a:t>
            </a:r>
          </a:p>
          <a:p>
            <a:pPr lvl="1"/>
            <a:r>
              <a:rPr kumimoji="1" lang="en-US" altLang="ko-Kore-KR" sz="2000" dirty="0"/>
              <a:t>Shape number =&gt; 0=Circle, 1=Triangle, 2=Rectangle.</a:t>
            </a:r>
          </a:p>
          <a:p>
            <a:pPr lvl="1"/>
            <a:r>
              <a:rPr kumimoji="1" lang="en-US" altLang="ko-Kore-KR" sz="2000" dirty="0"/>
              <a:t>Shape’s member variable</a:t>
            </a:r>
          </a:p>
          <a:p>
            <a:pPr lvl="2"/>
            <a:r>
              <a:rPr kumimoji="1" lang="en-US" altLang="ko-Kore-KR" sz="1800" dirty="0"/>
              <a:t>Circle=radius / Triangle=</a:t>
            </a:r>
            <a:r>
              <a:rPr kumimoji="1" lang="en-US" altLang="ko-Kore-KR" sz="1800" dirty="0" err="1"/>
              <a:t>sideA</a:t>
            </a:r>
            <a:r>
              <a:rPr kumimoji="1" lang="en-US" altLang="ko-Kore-KR" sz="1800" dirty="0"/>
              <a:t>, </a:t>
            </a:r>
            <a:r>
              <a:rPr kumimoji="1" lang="en-US" altLang="ko-Kore-KR" sz="1800" dirty="0" err="1"/>
              <a:t>sideB</a:t>
            </a:r>
            <a:r>
              <a:rPr kumimoji="1" lang="en-US" altLang="ko-Kore-KR" sz="1800" dirty="0"/>
              <a:t>, </a:t>
            </a:r>
            <a:r>
              <a:rPr kumimoji="1" lang="en-US" altLang="ko-Kore-KR" sz="1800" dirty="0" err="1"/>
              <a:t>sideC</a:t>
            </a:r>
            <a:r>
              <a:rPr kumimoji="1" lang="en-US" altLang="ko-Kore-KR" sz="1800" dirty="0"/>
              <a:t> / Rectangle=</a:t>
            </a:r>
            <a:r>
              <a:rPr kumimoji="1" lang="en-US" altLang="ko-Kore-KR" sz="1800" dirty="0" err="1"/>
              <a:t>sideA</a:t>
            </a:r>
            <a:r>
              <a:rPr kumimoji="1" lang="en-US" altLang="ko-Kore-KR" sz="1800" dirty="0"/>
              <a:t>, </a:t>
            </a:r>
            <a:r>
              <a:rPr kumimoji="1" lang="en-US" altLang="ko-Kore-KR" sz="1800" dirty="0" err="1"/>
              <a:t>sideB</a:t>
            </a:r>
            <a:endParaRPr kumimoji="1" lang="en-US" altLang="ko-Kore-KR" sz="1800" dirty="0"/>
          </a:p>
          <a:p>
            <a:r>
              <a:rPr kumimoji="1" lang="en-US" altLang="ko-Kore-KR" sz="2400" dirty="0"/>
              <a:t>Finally, print each shape name and area. </a:t>
            </a:r>
          </a:p>
          <a:p>
            <a:pPr lvl="1"/>
            <a:r>
              <a:rPr lang="en-US" altLang="ko-KR" sz="2000" dirty="0"/>
              <a:t>Round circle and triangle area to two decimal places.</a:t>
            </a:r>
          </a:p>
          <a:p>
            <a:pPr lvl="1"/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407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86480-2673-B729-8234-A1E97F71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Lab07-03 : </a:t>
            </a:r>
            <a:r>
              <a:rPr lang="en" altLang="ko-KR" sz="4400" dirty="0"/>
              <a:t>Public Transport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23F0A-8FBC-7303-14E4-FEBD3EBB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400" dirty="0"/>
              <a:t>There are two public transport classes : Subway, Bus</a:t>
            </a:r>
          </a:p>
          <a:p>
            <a:r>
              <a:rPr kumimoji="1" lang="en-US" altLang="ko-Kore-KR" sz="2400" dirty="0"/>
              <a:t>Public transport classes implement “PublicTransportMethod” class.</a:t>
            </a:r>
          </a:p>
          <a:p>
            <a:r>
              <a:rPr kumimoji="1" lang="en-US" altLang="ko-Kore-KR" sz="2400" dirty="0"/>
              <a:t>Input person name, public transport number and method number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until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input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of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person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“-1”</a:t>
            </a:r>
            <a:r>
              <a:rPr kumimoji="1" lang="en-US" altLang="ko-Kore-KR" sz="2400" dirty="0"/>
              <a:t>.</a:t>
            </a:r>
          </a:p>
          <a:p>
            <a:pPr lvl="1"/>
            <a:r>
              <a:rPr kumimoji="1" lang="en-US" altLang="ko-Kore-KR" sz="2000" dirty="0"/>
              <a:t>Public transport number =&gt; 0=Subway, 1=Bus</a:t>
            </a:r>
          </a:p>
          <a:p>
            <a:pPr lvl="1"/>
            <a:r>
              <a:rPr kumimoji="1" lang="en-US" altLang="ko-Kore-KR" sz="2000" dirty="0"/>
              <a:t>Method number =&gt; 0=</a:t>
            </a:r>
            <a:r>
              <a:rPr kumimoji="1" lang="en-US" altLang="ko-KR" sz="2000" dirty="0"/>
              <a:t>riding,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1=quit</a:t>
            </a:r>
          </a:p>
          <a:p>
            <a:r>
              <a:rPr kumimoji="1" lang="en-US" altLang="ko-KR" sz="2400" dirty="0"/>
              <a:t>Finally,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print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each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public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transport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name, number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of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passenger</a:t>
            </a:r>
            <a:r>
              <a:rPr kumimoji="1" lang="en-US" altLang="ko-KR" sz="2400" dirty="0"/>
              <a:t> and passenger’s name.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27433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Interfaces</a:t>
            </a:r>
          </a:p>
          <a:p>
            <a:r>
              <a:rPr lang="en-US" altLang="ko-KR" b="0" i="0" dirty="0">
                <a:effectLst/>
                <a:latin typeface="+mj-lt"/>
              </a:rPr>
              <a:t>Interface based Polymorphism</a:t>
            </a:r>
          </a:p>
          <a:p>
            <a:r>
              <a:rPr lang="en-US" altLang="ko-KR" dirty="0">
                <a:latin typeface="+mj-lt"/>
              </a:rPr>
              <a:t>B</a:t>
            </a:r>
            <a:r>
              <a:rPr lang="en-US" altLang="ko-KR" b="0" i="0" dirty="0">
                <a:effectLst/>
                <a:latin typeface="+mj-lt"/>
              </a:rPr>
              <a:t>asic GUI using swing library</a:t>
            </a:r>
          </a:p>
          <a:p>
            <a:r>
              <a:rPr lang="en-US" altLang="ko-KR" dirty="0">
                <a:latin typeface="+mj-lt"/>
              </a:rPr>
              <a:t>Lab07 – Three tasks</a:t>
            </a:r>
          </a:p>
          <a:p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3C34-291A-C067-9744-191D684B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Interfaces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FEFAD-D450-E934-EF5A-5D5F2F67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Defines a set of method prototypes, but does not provide the implementation for the prototypes </a:t>
            </a:r>
          </a:p>
          <a:p>
            <a:r>
              <a:rPr lang="en-US" altLang="ko-KR" sz="1800" dirty="0"/>
              <a:t>Essentially, all the methods inside an interface are Abstract Methods or we can say that an interface is like a pure abstract class (Zero Implementation)</a:t>
            </a:r>
            <a:endParaRPr lang="ko-KR" altLang="en-US" sz="1800" dirty="0"/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1D937-7027-FF8B-6C8D-90CAC4A3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16" y="3030132"/>
            <a:ext cx="4762568" cy="24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7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04DE1-DF28-4539-E5F6-4528FF10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Interfaces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87F99-A77E-E4F7-1D11-1ACC3253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also define static final constants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C0ABB-7400-78EB-259E-48ED94B6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9" y="3219087"/>
            <a:ext cx="4157280" cy="1560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8E8F8C-2BFB-49DB-62C3-941B6821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53" y="3219087"/>
            <a:ext cx="5233906" cy="156075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4EF939-D242-E774-8EF7-F96DADCC3078}"/>
              </a:ext>
            </a:extLst>
          </p:cNvPr>
          <p:cNvSpPr/>
          <p:nvPr/>
        </p:nvSpPr>
        <p:spPr>
          <a:xfrm>
            <a:off x="5477164" y="3906982"/>
            <a:ext cx="501184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3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D11E-B8DD-B8A3-B2AE-0ED2ECFB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Interface based Polymorphism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97E4DE-E6CF-4159-7172-C319BAA9A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74" y="1690687"/>
            <a:ext cx="4877726" cy="472112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19B2F-DAE0-5EA1-FF33-79BBD2AD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51" y="3641108"/>
            <a:ext cx="517279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81F06-F474-7805-5A46-ADC7AD8C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Interfaces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7EA13-EEA4-70D4-F513-43155571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Interfaces vs. Abstract classes </a:t>
            </a:r>
            <a:endParaRPr lang="ko-KR" altLang="en-US" dirty="0"/>
          </a:p>
          <a:p>
            <a:pPr lvl="1"/>
            <a:r>
              <a:rPr lang="en-US" altLang="ko-KR" dirty="0"/>
              <a:t>Fairly similar uses</a:t>
            </a:r>
          </a:p>
          <a:p>
            <a:pPr lvl="2"/>
            <a:r>
              <a:rPr lang="en-US" altLang="ko-KR" dirty="0"/>
              <a:t>designed to group behavior, allow upcasting, exploit polymorphism</a:t>
            </a:r>
          </a:p>
          <a:p>
            <a:pPr lvl="1"/>
            <a:r>
              <a:rPr lang="en-US" altLang="ko-KR" dirty="0"/>
              <a:t>Rules of thumb</a:t>
            </a:r>
          </a:p>
          <a:p>
            <a:pPr lvl="2"/>
            <a:r>
              <a:rPr lang="en-US" altLang="ko-KR" dirty="0"/>
              <a:t>Choose abstract class if we have shared code and logical “is a” relationship</a:t>
            </a:r>
          </a:p>
          <a:p>
            <a:pPr lvl="2"/>
            <a:r>
              <a:rPr lang="en-US" altLang="ko-KR" dirty="0"/>
              <a:t>Choose interface if only want to ensure design structure (method signatures) and/or it is not logical to use “is a “ relationship.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0B98-D7F5-C960-66D0-A6ACB61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b="0" i="0" dirty="0">
                <a:effectLst/>
                <a:latin typeface="+mj-lt"/>
              </a:rPr>
              <a:t>asic GUI using swing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4105-85D0-5506-2F6E-3B8A9AF0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Java supports for GUI : AWT,</a:t>
            </a:r>
            <a:r>
              <a:rPr lang="ko-KR" altLang="en-US" sz="2400" dirty="0"/>
              <a:t> </a:t>
            </a:r>
            <a:r>
              <a:rPr lang="en-US" altLang="ko-KR" sz="2400" dirty="0"/>
              <a:t>Swing</a:t>
            </a:r>
            <a:r>
              <a:rPr lang="ko-KR" altLang="en-US" sz="2400" dirty="0"/>
              <a:t> </a:t>
            </a:r>
            <a:r>
              <a:rPr lang="en-US" altLang="ko-KR" sz="2400" dirty="0"/>
              <a:t>library</a:t>
            </a:r>
          </a:p>
          <a:p>
            <a:r>
              <a:rPr lang="en-US" altLang="ko-KR" sz="2400" dirty="0"/>
              <a:t>Swing</a:t>
            </a:r>
          </a:p>
          <a:p>
            <a:pPr lvl="1"/>
            <a:r>
              <a:rPr lang="en-US" altLang="ko-KR" sz="2000" dirty="0"/>
              <a:t>Newest GUI components, Names start with J can be identified 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CD26A20-29AF-130F-5A23-FB87B692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04" y="3083720"/>
            <a:ext cx="5004791" cy="34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B0282-AB43-1A0A-9122-12583089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b="0" i="0" dirty="0">
                <a:effectLst/>
                <a:latin typeface="+mj-lt"/>
              </a:rPr>
              <a:t>asic GUI using swing library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798D2-3DFF-CF0D-58E4-441DE673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Swing GUI creation step:</a:t>
            </a:r>
          </a:p>
          <a:p>
            <a:pPr lvl="1"/>
            <a:r>
              <a:rPr lang="en-US" altLang="ko-KR" dirty="0"/>
              <a:t>Step1 : import required package </a:t>
            </a:r>
          </a:p>
          <a:p>
            <a:pPr lvl="1"/>
            <a:r>
              <a:rPr lang="en-US" altLang="ko-KR" dirty="0"/>
              <a:t>Step2 : Setup the top-level container </a:t>
            </a:r>
          </a:p>
          <a:p>
            <a:pPr lvl="1"/>
            <a:r>
              <a:rPr lang="en-US" altLang="ko-KR" dirty="0"/>
              <a:t>Step3 : Get the component Area of the top-level Container</a:t>
            </a:r>
          </a:p>
          <a:p>
            <a:pPr lvl="1"/>
            <a:r>
              <a:rPr lang="en-US" altLang="ko-KR" dirty="0"/>
              <a:t>Step4 : Apply layout to that Area</a:t>
            </a:r>
          </a:p>
          <a:p>
            <a:pPr lvl="1"/>
            <a:r>
              <a:rPr lang="en-US" altLang="ko-KR" dirty="0"/>
              <a:t>Step5 : Create &amp; add components </a:t>
            </a:r>
          </a:p>
          <a:p>
            <a:pPr lvl="1"/>
            <a:r>
              <a:rPr lang="en-US" altLang="ko-KR" dirty="0"/>
              <a:t>Step6 : Set size of Frame and make it Visible </a:t>
            </a:r>
          </a:p>
        </p:txBody>
      </p:sp>
    </p:spTree>
    <p:extLst>
      <p:ext uri="{BB962C8B-B14F-4D97-AF65-F5344CB8AC3E}">
        <p14:creationId xmlns:p14="http://schemas.microsoft.com/office/powerpoint/2010/main" val="45918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B2EF-1A52-B1D4-A5E5-3261D3AA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b="0" i="0" dirty="0">
                <a:effectLst/>
                <a:latin typeface="+mj-lt"/>
              </a:rPr>
              <a:t>asic GUI using swing library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319933-38BB-AB19-F0ED-20835029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519" y="1825625"/>
            <a:ext cx="622194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9B3CAB-63A8-4D5D-6FE3-0FEE013E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37" y="3098849"/>
            <a:ext cx="367716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552</Words>
  <Application>Microsoft Office PowerPoint</Application>
  <PresentationFormat>와이드스크린</PresentationFormat>
  <Paragraphs>70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Object-Oriented Programming                                                               </vt:lpstr>
      <vt:lpstr>Contents</vt:lpstr>
      <vt:lpstr>Interfaces</vt:lpstr>
      <vt:lpstr>Interfaces</vt:lpstr>
      <vt:lpstr>Interface based Polymorphism</vt:lpstr>
      <vt:lpstr>Interfaces</vt:lpstr>
      <vt:lpstr>Basic GUI using swing library</vt:lpstr>
      <vt:lpstr>Basic GUI using swing library</vt:lpstr>
      <vt:lpstr>Basic GUI using swing library</vt:lpstr>
      <vt:lpstr>Lab07</vt:lpstr>
      <vt:lpstr>Lab07-01 : Bank System </vt:lpstr>
      <vt:lpstr>Lab07-02 : Shape </vt:lpstr>
      <vt:lpstr>Lab07-03 : Public Transport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                                                              </dc:title>
  <dc:creator>최승필</dc:creator>
  <cp:lastModifiedBy>최승필</cp:lastModifiedBy>
  <cp:revision>56</cp:revision>
  <dcterms:created xsi:type="dcterms:W3CDTF">2022-11-16T11:52:36Z</dcterms:created>
  <dcterms:modified xsi:type="dcterms:W3CDTF">2022-11-18T01:48:35Z</dcterms:modified>
</cp:coreProperties>
</file>