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72" r:id="rId3"/>
    <p:sldId id="273" r:id="rId4"/>
    <p:sldId id="293" r:id="rId5"/>
    <p:sldId id="292" r:id="rId6"/>
    <p:sldId id="295" r:id="rId7"/>
    <p:sldId id="299" r:id="rId8"/>
    <p:sldId id="298" r:id="rId9"/>
    <p:sldId id="300" r:id="rId10"/>
    <p:sldId id="291" r:id="rId11"/>
    <p:sldId id="301" r:id="rId12"/>
    <p:sldId id="302" r:id="rId13"/>
    <p:sldId id="294" r:id="rId14"/>
    <p:sldId id="304" r:id="rId15"/>
    <p:sldId id="305" r:id="rId16"/>
    <p:sldId id="274" r:id="rId17"/>
    <p:sldId id="303" r:id="rId18"/>
    <p:sldId id="290" r:id="rId19"/>
    <p:sldId id="306" r:id="rId20"/>
    <p:sldId id="309" r:id="rId21"/>
    <p:sldId id="30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0149" autoAdjust="0"/>
  </p:normalViewPr>
  <p:slideViewPr>
    <p:cSldViewPr snapToGrid="0">
      <p:cViewPr varScale="1">
        <p:scale>
          <a:sx n="92" d="100"/>
          <a:sy n="92" d="100"/>
        </p:scale>
        <p:origin x="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4F4DD-61AA-445E-B33C-50E04C6D10FA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D2D34-71C5-4EE5-9002-B54A37A8E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41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FDCA3-7A22-423D-AA4F-EF667DEEF9B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95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FDCA3-7A22-423D-AA4F-EF667DEEF9B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35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D2D34-71C5-4EE5-9002-B54A37A8E81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9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D2D34-71C5-4EE5-9002-B54A37A8E81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82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D2D34-71C5-4EE5-9002-B54A37A8E81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431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D2D34-71C5-4EE5-9002-B54A37A8E81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831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FDCA3-7A22-423D-AA4F-EF667DEEF9B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22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D2D34-71C5-4EE5-9002-B54A37A8E81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823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D2D34-71C5-4EE5-9002-B54A37A8E81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41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7A8E2-0958-DC49-FF91-6EF9C5461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F8C342-CCBE-60B5-3A86-3954CA76C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8BF91-B0BB-1136-678B-7D737085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36C1-1B00-4A5C-BA91-91881C5FE301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AC481-2D42-3561-5F26-FD4D2177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CA9109-BB05-9A64-C960-E6602B1E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A81E-B421-4B64-A889-B84BC7533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47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657E3-8ABF-0DCC-3CC3-E584E802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FB4B4E-5DC9-52C6-2715-80AA196B5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9DD787-E404-F946-D88F-4D7BA255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36C1-1B00-4A5C-BA91-91881C5FE301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1D2B9F-4A95-48E4-F29C-D2413EFC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E1D54-78DE-73A4-7572-D3E5CC67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A81E-B421-4B64-A889-B84BC7533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44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35DD99-D689-1B4A-0F01-B51E93135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C4558E-5234-5EAD-853B-2C46CF444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67006E-12FE-7F8F-D930-7BE66CDF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36C1-1B00-4A5C-BA91-91881C5FE301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00AB10-4EA0-B3F1-F092-C861B8D0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B8898-F980-3F9B-6E55-2F1E94A8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A81E-B421-4B64-A889-B84BC7533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3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9D9E3-07EF-17AA-BD5C-9BA6A9B2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CA603E-EB77-1529-47D1-9B0788ADF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8DC7-C01D-9189-EDCD-FFAD519A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36C1-1B00-4A5C-BA91-91881C5FE301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D02FA-479A-5B50-807F-6DD83769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B69DC9-804D-D583-A29A-83915134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A81E-B421-4B64-A889-B84BC7533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395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4E9A0-8C1E-88B0-48E7-4F7720BB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D4FFAC-90A2-1063-AA26-80E5FB674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6CEFBB-AAAE-F6CC-198A-355EFF2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36C1-1B00-4A5C-BA91-91881C5FE301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93E2A-4DE1-9BB2-C575-0047F265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03B139-F61D-7F91-ADAE-16A2BAFE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A81E-B421-4B64-A889-B84BC7533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6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2E4B3-95D9-C7C2-4CEC-6EE6961C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BEA50A-1980-F7EB-5D11-B3AAB181E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3F9763-CE0F-CE43-7EAB-091589F33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C5911A-CCD5-D2D3-1E76-A0B3A689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36C1-1B00-4A5C-BA91-91881C5FE301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AA6683-9585-8B7F-46BE-382E8700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5155AA-B7D8-050E-FD40-3F577670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A81E-B421-4B64-A889-B84BC7533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2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31162-D72E-7EA9-8C24-2284666E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550DDF-B925-0EAD-F0AA-053F338A5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76C4FC-997F-B1E3-5CDE-A7C063702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4F22A0-DD4E-C7FC-B3B1-20C7FFD35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3105CA-DDEE-07B6-2189-E34B432C7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0EDCF2-A67F-6AB4-686F-4917467D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36C1-1B00-4A5C-BA91-91881C5FE301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DA502C-EB26-29A7-0CD6-F2277728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0A7E8B-0252-553C-1A6D-B62F823F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A81E-B421-4B64-A889-B84BC7533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18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AD4F2-B9FD-3294-B663-376BA679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3E13C5-15ED-4930-AE5B-389C2765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36C1-1B00-4A5C-BA91-91881C5FE301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061503-60A1-2637-6D94-4F761494E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02793E-524C-A7BE-4DEA-B5CD8A66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A81E-B421-4B64-A889-B84BC7533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7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6D56B9-474C-7B85-C8A7-E1205AC4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36C1-1B00-4A5C-BA91-91881C5FE301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584D57-8859-6162-3C13-7E31B75A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5888EA-0551-18E2-3582-38EE0503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A81E-B421-4B64-A889-B84BC7533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11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30BB9-CD5F-376B-4526-31BDF27D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87DDB6-98B7-2F71-33B2-245E28C6C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DE6834-E523-A6A2-F448-5BF2749BA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FC6115-75CF-9E6D-D83C-229F18B3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36C1-1B00-4A5C-BA91-91881C5FE301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F7A6DC-24B2-ADF4-8EC2-0172CA2F9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82AEB6-16A2-2840-6A3E-0592C1AA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A81E-B421-4B64-A889-B84BC7533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53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070C9-ADE6-6E7B-1856-43BC9000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4750BC-FD78-F603-379C-F0C61F9B3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1D7CDD-1D8D-0DE0-B512-2FF1DB7C6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EADC70-B16E-6BCC-4E25-F7040F75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36C1-1B00-4A5C-BA91-91881C5FE301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11BCF1-2FDA-7D0F-A1C4-112928DE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39ADF7-9175-B163-68EF-883FC06F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A81E-B421-4B64-A889-B84BC7533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9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1C4D45-ECF9-8364-B508-F1F69E0C6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94049B-5B97-4C4C-03B8-89D8EF623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5D60F6-BBA4-B94E-310F-017DCC7C1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36C1-1B00-4A5C-BA91-91881C5FE301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E928AF-63CF-8BE4-E2FF-DAFCE3080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A414BD-F40C-BBF0-2481-F61519BAF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FA81E-B421-4B64-A889-B84BC7533E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91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64DA1DA-A739-3126-8CBA-5888FB27C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500" b="1" dirty="0"/>
              <a:t>Object-Oriented Programming</a:t>
            </a:r>
            <a:br>
              <a:rPr lang="en-US" altLang="ko-KR" sz="4000" b="1" dirty="0"/>
            </a:br>
            <a:br>
              <a:rPr lang="en-US" altLang="ko-KR" sz="4000" b="1" dirty="0"/>
            </a:br>
            <a:r>
              <a:rPr lang="en-US" altLang="ko-KR" sz="2000" b="1" dirty="0"/>
              <a:t>                                                             </a:t>
            </a:r>
            <a:endParaRPr lang="ko-KR" altLang="en-US" sz="2000" b="1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652F4D5-1A3F-979A-499A-0BC346A9B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sz="2400" dirty="0"/>
              <a:t>							2022.11.11</a:t>
            </a:r>
            <a:br>
              <a:rPr lang="en-US" altLang="ko-KR" sz="2400" dirty="0"/>
            </a:br>
            <a:r>
              <a:rPr lang="en-US" altLang="ko-KR" sz="2400" dirty="0"/>
              <a:t>				    Prof : Muhammad Bilal</a:t>
            </a:r>
          </a:p>
          <a:p>
            <a:pPr algn="r"/>
            <a:r>
              <a:rPr lang="en-US" altLang="ko-KR" dirty="0"/>
              <a:t>Teaching Assistant : </a:t>
            </a:r>
            <a:r>
              <a:rPr lang="en-US" altLang="ko-KR" dirty="0" err="1"/>
              <a:t>Seungpil</a:t>
            </a:r>
            <a:r>
              <a:rPr lang="en-US" altLang="ko-KR" dirty="0"/>
              <a:t> Choi</a:t>
            </a:r>
          </a:p>
          <a:p>
            <a:pPr algn="r"/>
            <a:r>
              <a:rPr lang="en-US" altLang="ko-KR" dirty="0"/>
              <a:t>Email : csp213@hufs.ac.kr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62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6EB8D-E179-552F-5455-F7CB9674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Streams </a:t>
            </a:r>
            <a:r>
              <a:rPr lang="en-US" altLang="ko-KR" sz="3000" dirty="0"/>
              <a:t>– Bytes Stream example</a:t>
            </a:r>
            <a:endParaRPr lang="ko-KR" altLang="en-US" sz="3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4BCB363-516C-DAC5-7676-9B6B97992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905182" cy="3301726"/>
          </a:xfrm>
        </p:spPr>
      </p:pic>
    </p:spTree>
    <p:extLst>
      <p:ext uri="{BB962C8B-B14F-4D97-AF65-F5344CB8AC3E}">
        <p14:creationId xmlns:p14="http://schemas.microsoft.com/office/powerpoint/2010/main" val="4059427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E548D-FAE6-D530-4D91-BCC2DAF4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Streams </a:t>
            </a:r>
            <a:r>
              <a:rPr lang="en-US" altLang="ko-KR" sz="3000" dirty="0"/>
              <a:t>– Bytes Stream example</a:t>
            </a:r>
            <a:endParaRPr lang="ko-KR" altLang="en-US" sz="3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BFA063-738B-92B7-3644-0673EFF1D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1504"/>
            <a:ext cx="4839789" cy="9431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421038-9048-E2B1-7A7D-BAFD2AB99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31" y="3156770"/>
            <a:ext cx="4696563" cy="34454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DDB6A1-55AC-F5EC-65C0-54C41705D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338" y="2061504"/>
            <a:ext cx="4839789" cy="9814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B04245-136B-9C86-F07E-287D29309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338" y="3151270"/>
            <a:ext cx="4839789" cy="3456447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BDD5AE3-885D-4829-9CB9-DA9238F89E1E}"/>
              </a:ext>
            </a:extLst>
          </p:cNvPr>
          <p:cNvSpPr/>
          <p:nvPr/>
        </p:nvSpPr>
        <p:spPr>
          <a:xfrm>
            <a:off x="5721532" y="2393720"/>
            <a:ext cx="418011" cy="278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054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28A83-58AC-8E6E-A94D-F1E77483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Streams </a:t>
            </a:r>
            <a:r>
              <a:rPr lang="en-US" altLang="ko-KR" sz="3000" dirty="0"/>
              <a:t>– Character Stream example</a:t>
            </a:r>
            <a:endParaRPr lang="ko-KR" altLang="en-US" sz="3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6374978-5369-0981-B1CA-83C2325EF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738" y="1825625"/>
            <a:ext cx="7783994" cy="4540340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AB0758-7FBE-4677-A17E-C13C4B979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718" y="1825625"/>
            <a:ext cx="3050019" cy="20140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1A8CD4-34F1-358E-A65D-2E24D85CD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1718" y="4351901"/>
            <a:ext cx="3050019" cy="201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96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6EB8D-E179-552F-5455-F7CB9674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Streams </a:t>
            </a:r>
            <a:r>
              <a:rPr lang="en-US" altLang="ko-KR" sz="3000" dirty="0"/>
              <a:t>– Character Stream example</a:t>
            </a:r>
            <a:endParaRPr lang="ko-KR" altLang="en-US" sz="30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6ECDFE6-381A-845A-F1E9-43EC0427F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505" y="1825624"/>
            <a:ext cx="7535411" cy="454034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01F442-31FE-3A39-0257-BF6799FB0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718" y="1825625"/>
            <a:ext cx="3050019" cy="20140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4CD990-C380-2C67-E82F-23BF9EC76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1718" y="4351901"/>
            <a:ext cx="3050019" cy="201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68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52E2D-7F34-C206-1E01-5D591BFB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r>
              <a:rPr lang="ko-KR" altLang="en-US" dirty="0"/>
              <a:t> </a:t>
            </a:r>
            <a:r>
              <a:rPr lang="en-US" altLang="ko-KR" dirty="0"/>
              <a:t>Classes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4F1EC1F6-76EA-4C34-B44B-D4AC5C0C4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define only part of an implementation.</a:t>
            </a:r>
          </a:p>
          <a:p>
            <a:pPr lvl="1"/>
            <a:r>
              <a:rPr lang="en-US" altLang="ko-KR" dirty="0"/>
              <a:t>Can contain instance variables &amp; methods that are fully implemented</a:t>
            </a:r>
          </a:p>
          <a:p>
            <a:r>
              <a:rPr lang="en-US" altLang="ko-KR" dirty="0"/>
              <a:t>Leaving the subclasses to provide the details.</a:t>
            </a:r>
          </a:p>
        </p:txBody>
      </p:sp>
    </p:spTree>
    <p:extLst>
      <p:ext uri="{BB962C8B-B14F-4D97-AF65-F5344CB8AC3E}">
        <p14:creationId xmlns:p14="http://schemas.microsoft.com/office/powerpoint/2010/main" val="3139585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EE6C1-7341-F54E-5D2B-3BE3FE653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r>
              <a:rPr lang="ko-KR" altLang="en-US" dirty="0"/>
              <a:t> </a:t>
            </a:r>
            <a:r>
              <a:rPr lang="en-US" altLang="ko-KR" dirty="0"/>
              <a:t>Classes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BEA3B-9EE6-10C3-B9CD-E23E502E2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Any class with an abstract method must be declared abstract.</a:t>
            </a:r>
          </a:p>
          <a:p>
            <a:pPr lvl="1"/>
            <a:r>
              <a:rPr lang="en-US" altLang="ko-KR" dirty="0"/>
              <a:t>However, you can declare a class abstract that has no abstract method.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166169-F9CC-A4C0-50D8-46900CD2B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950" y="3161890"/>
            <a:ext cx="7566099" cy="216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36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57D49-7BB6-E3A2-FDDB-34A9B304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r>
              <a:rPr lang="ko-KR" altLang="en-US" dirty="0"/>
              <a:t> </a:t>
            </a:r>
            <a:r>
              <a:rPr lang="en-US" altLang="ko-KR" dirty="0"/>
              <a:t>Classes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4C2F0-EA39-BAD7-1993-4DB059449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Subclasses must implement the inherited abstract method.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4937B0-23AA-7CED-A318-1412C2A43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84" y="2373506"/>
            <a:ext cx="4280869" cy="3769212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C6D4DA6-A264-3189-E0B0-33193D6F1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487" y="2373506"/>
            <a:ext cx="3336208" cy="3938394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5436BFA-F98B-92F6-284F-82FCAD89F777}"/>
              </a:ext>
            </a:extLst>
          </p:cNvPr>
          <p:cNvSpPr/>
          <p:nvPr/>
        </p:nvSpPr>
        <p:spPr>
          <a:xfrm>
            <a:off x="5747657" y="3651137"/>
            <a:ext cx="705394" cy="4662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74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52E2D-7F34-C206-1E01-5D591BFB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r>
              <a:rPr lang="ko-KR" altLang="en-US" dirty="0"/>
              <a:t> </a:t>
            </a:r>
            <a:r>
              <a:rPr lang="en-US" altLang="ko-KR" dirty="0"/>
              <a:t>Classes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4F1EC1F6-76EA-4C34-B44B-D4AC5C0C4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Abstract classes cannot be instantiated.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However, references to an abstract class can be declared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09EF593-527C-7279-45A6-6536D7559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364" y="2389260"/>
            <a:ext cx="5163271" cy="17718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DB40114-B4ED-5A36-2DA0-75F5D3285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364" y="4949635"/>
            <a:ext cx="5163271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43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C15B6-916D-4A6D-D2A9-CC8F2BCB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0400CC-4613-A329-224D-BD6162BD6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Lab06-01 : Simple arithmetic</a:t>
            </a:r>
          </a:p>
          <a:p>
            <a:r>
              <a:rPr lang="en-US" altLang="ko-KR" dirty="0"/>
              <a:t>Lab06-02 : Phone book</a:t>
            </a:r>
          </a:p>
          <a:p>
            <a:r>
              <a:rPr lang="en-US" altLang="ko-KR" sz="2800" dirty="0"/>
              <a:t>Lab06-03 : Movie reservation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5907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00F63-3CFC-BC6E-CDC5-FF942061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Lab06-01 : Simple arithmetic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A0BF92-29E9-3A91-9F89-6D323F600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/>
              <a:t>Read “arithmetic.txt”.</a:t>
            </a:r>
          </a:p>
          <a:p>
            <a:r>
              <a:rPr lang="en-US" altLang="ko-KR" sz="2600" dirty="0"/>
              <a:t>Calculate simple arithmetic line by line.</a:t>
            </a:r>
          </a:p>
          <a:p>
            <a:r>
              <a:rPr lang="en-US" altLang="ko-KR" dirty="0"/>
              <a:t>Round result of division to two decimal places.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B9F21D-22CB-B328-8CA9-86CC21224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53" y="3286294"/>
            <a:ext cx="6020166" cy="28906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C7FA79-370F-4179-AB59-119DB3A7E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352" y="3286293"/>
            <a:ext cx="5400987" cy="289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4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F74D4-0937-291D-56A9-8B846AAF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0C525-2DC3-6366-5133-22E5BF99E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Streams</a:t>
            </a:r>
          </a:p>
          <a:p>
            <a:r>
              <a:rPr lang="en-US" altLang="ko-KR" dirty="0"/>
              <a:t>Abstract Classes</a:t>
            </a:r>
          </a:p>
          <a:p>
            <a:r>
              <a:rPr lang="en-US" altLang="ko-KR" dirty="0"/>
              <a:t>Lab06 – Three tasks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458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9A5A2-88C8-78EE-377B-F7413CAA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Lab06-02 : Phone book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83638-1E7C-5C69-4D0E-1A27A83D4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>
                <a:latin typeface="맑은 고딕(본문)"/>
              </a:rPr>
              <a:t>Read</a:t>
            </a:r>
            <a:r>
              <a:rPr lang="ko-KR" altLang="en-US" dirty="0">
                <a:latin typeface="맑은 고딕(본문)"/>
              </a:rPr>
              <a:t> </a:t>
            </a:r>
            <a:r>
              <a:rPr lang="en-US" altLang="ko-KR" dirty="0">
                <a:latin typeface="맑은 고딕(본문)"/>
              </a:rPr>
              <a:t>“phonebook.txt” that has names and phone numbers.</a:t>
            </a:r>
          </a:p>
          <a:p>
            <a:r>
              <a:rPr lang="en-US" altLang="ko-KR" b="0" i="0" dirty="0">
                <a:effectLst/>
                <a:latin typeface="맑은 고딕(본문)"/>
              </a:rPr>
              <a:t>Make functions for load, read, update, delete about phone book.</a:t>
            </a:r>
            <a:endParaRPr lang="en-US" altLang="ko-KR" dirty="0">
              <a:latin typeface="맑은 고딕(본문)"/>
            </a:endParaRPr>
          </a:p>
          <a:p>
            <a:pPr lvl="1"/>
            <a:r>
              <a:rPr lang="en-US" altLang="ko-KR" dirty="0"/>
              <a:t>At first, load “phonebook.txt” line by line – if each loading is successful, print “create.</a:t>
            </a:r>
          </a:p>
          <a:p>
            <a:pPr lvl="2"/>
            <a:r>
              <a:rPr lang="en-US" altLang="ko-KR" dirty="0"/>
              <a:t>Input: name, phone number</a:t>
            </a:r>
            <a:endParaRPr lang="en-US" altLang="ko-KR" b="0" i="0" dirty="0">
              <a:effectLst/>
              <a:latin typeface="맑은 고딕(본문)"/>
            </a:endParaRPr>
          </a:p>
          <a:p>
            <a:pPr lvl="1"/>
            <a:r>
              <a:rPr lang="en-US" altLang="ko-KR" b="0" i="0" dirty="0">
                <a:effectLst/>
                <a:latin typeface="맑은 고딕(본문)"/>
              </a:rPr>
              <a:t>1 = read</a:t>
            </a:r>
          </a:p>
          <a:p>
            <a:pPr marL="1200150" lvl="2" indent="-285750"/>
            <a:r>
              <a:rPr lang="en-US" altLang="ko-KR" b="0" i="0" dirty="0">
                <a:effectLst/>
                <a:latin typeface="맑은 고딕(본문)"/>
              </a:rPr>
              <a:t>Print the specific data in phone book.</a:t>
            </a:r>
          </a:p>
          <a:p>
            <a:pPr marL="1200150" lvl="2" indent="-285750"/>
            <a:r>
              <a:rPr lang="en-US" altLang="ko-KR" b="0" i="0" dirty="0">
                <a:effectLst/>
                <a:latin typeface="맑은 고딕(본문)"/>
              </a:rPr>
              <a:t>If there is no data, print "Not found"</a:t>
            </a:r>
          </a:p>
          <a:p>
            <a:pPr marL="1200150" lvl="2" indent="-285750"/>
            <a:r>
              <a:rPr lang="en-US" altLang="ko-KR" b="0" i="0" dirty="0">
                <a:effectLst/>
                <a:latin typeface="맑은 고딕(본문)"/>
              </a:rPr>
              <a:t>Input: name</a:t>
            </a:r>
          </a:p>
          <a:p>
            <a:pPr lvl="1"/>
            <a:r>
              <a:rPr lang="en-US" altLang="ko-KR" b="0" i="0" dirty="0">
                <a:effectLst/>
                <a:latin typeface="맑은 고딕(본문)"/>
              </a:rPr>
              <a:t>2 = update</a:t>
            </a:r>
          </a:p>
          <a:p>
            <a:pPr marL="1200150" lvl="2" indent="-285750"/>
            <a:r>
              <a:rPr lang="en-US" altLang="ko-KR" b="0" i="0" dirty="0">
                <a:effectLst/>
                <a:latin typeface="맑은 고딕(본문)"/>
              </a:rPr>
              <a:t>If update is successful, print "update."</a:t>
            </a:r>
          </a:p>
          <a:p>
            <a:pPr marL="1200150" lvl="2" indent="-285750"/>
            <a:r>
              <a:rPr lang="en-US" altLang="ko-KR" b="0" i="0" dirty="0">
                <a:effectLst/>
                <a:latin typeface="맑은 고딕(본문)"/>
              </a:rPr>
              <a:t>If there is no data, print "Not found."</a:t>
            </a:r>
          </a:p>
          <a:p>
            <a:pPr marL="1200150" lvl="2" indent="-285750"/>
            <a:r>
              <a:rPr lang="en-US" altLang="ko-KR" b="0" i="0" dirty="0">
                <a:effectLst/>
                <a:latin typeface="맑은 고딕(본문)"/>
              </a:rPr>
              <a:t>Input: name, phone number</a:t>
            </a:r>
          </a:p>
          <a:p>
            <a:pPr lvl="1"/>
            <a:r>
              <a:rPr lang="en-US" altLang="ko-KR" b="0" i="0" dirty="0">
                <a:effectLst/>
                <a:latin typeface="맑은 고딕(본문)"/>
              </a:rPr>
              <a:t>3 = delete</a:t>
            </a:r>
          </a:p>
          <a:p>
            <a:pPr marL="1200150" lvl="2" indent="-285750"/>
            <a:r>
              <a:rPr lang="en-US" altLang="ko-KR" b="0" i="0" dirty="0">
                <a:effectLst/>
                <a:latin typeface="맑은 고딕(본문)"/>
              </a:rPr>
              <a:t>If delete is successful, print "delete."</a:t>
            </a:r>
          </a:p>
          <a:p>
            <a:pPr marL="1200150" lvl="2" indent="-285750"/>
            <a:r>
              <a:rPr lang="en-US" altLang="ko-KR" b="0" i="0" dirty="0">
                <a:effectLst/>
                <a:latin typeface="맑은 고딕(본문)"/>
              </a:rPr>
              <a:t>If there is no data, print "Not found."</a:t>
            </a:r>
          </a:p>
          <a:p>
            <a:pPr marL="1200150" lvl="2" indent="-285750"/>
            <a:r>
              <a:rPr lang="en-US" altLang="ko-KR" b="0" i="0" dirty="0">
                <a:effectLst/>
                <a:latin typeface="맑은 고딕(본문)"/>
              </a:rPr>
              <a:t>Input: name</a:t>
            </a:r>
          </a:p>
          <a:p>
            <a:pPr lvl="1"/>
            <a:r>
              <a:rPr lang="en-US" altLang="ko-KR" b="0" i="0" dirty="0">
                <a:effectLst/>
                <a:latin typeface="맑은 고딕(본문)"/>
              </a:rPr>
              <a:t>-1 = exit</a:t>
            </a:r>
          </a:p>
          <a:p>
            <a:endParaRPr lang="en-US" altLang="ko-KR" b="0" i="0" dirty="0">
              <a:effectLst/>
              <a:latin typeface="맑은 고딕(본문)"/>
            </a:endParaRPr>
          </a:p>
          <a:p>
            <a:endParaRPr lang="ko-KR" altLang="en-US" dirty="0">
              <a:latin typeface="맑은 고딕(본문)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3B87B4-0210-4DAF-4643-E19EE09DA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34639"/>
            <a:ext cx="3419952" cy="32611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E6899F-B343-132E-054B-39147AB75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468" y="2844390"/>
            <a:ext cx="3099332" cy="32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78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C391F-26D4-B1A0-04A9-C6022B20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Lab06-03 : Movie reservation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FC4B04-F28F-4D4E-52BA-CC4A0BECB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600" dirty="0">
                <a:latin typeface="맑은 고딕(제목)"/>
              </a:rPr>
              <a:t>Read “reservation.txt” that has customer’s name, movie number and a discount policy.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600" b="0" i="0" dirty="0">
                <a:effectLst/>
                <a:latin typeface="맑은 고딕(제목)"/>
              </a:rPr>
              <a:t>Movie number 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2200" b="0" i="0" dirty="0">
                <a:effectLst/>
                <a:latin typeface="맑은 고딕(제목)"/>
              </a:rPr>
              <a:t>0=Avatar, 1=</a:t>
            </a:r>
            <a:r>
              <a:rPr lang="en-US" altLang="ko-KR" sz="2200" b="0" i="0" dirty="0" err="1">
                <a:effectLst/>
                <a:latin typeface="맑은 고딕(제목)"/>
              </a:rPr>
              <a:t>TopGun</a:t>
            </a:r>
            <a:r>
              <a:rPr lang="en-US" altLang="ko-KR" sz="2200" b="0" i="0" dirty="0">
                <a:effectLst/>
                <a:latin typeface="맑은 고딕(제목)"/>
              </a:rPr>
              <a:t>, 2=Avengers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600" b="0" i="0" dirty="0">
                <a:effectLst/>
                <a:latin typeface="맑은 고딕(제목)"/>
              </a:rPr>
              <a:t>The movie price is 15000.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600" b="0" i="0" dirty="0">
                <a:effectLst/>
                <a:latin typeface="맑은 고딕(제목)"/>
              </a:rPr>
              <a:t>There are three discount policies: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2200" b="0" i="0" dirty="0">
                <a:effectLst/>
                <a:latin typeface="맑은 고딕(제목)"/>
              </a:rPr>
              <a:t>0 = Credit card discount(20%)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2200" b="0" i="0" dirty="0">
                <a:effectLst/>
                <a:latin typeface="맑은 고딕(제목)"/>
              </a:rPr>
              <a:t>1 = Time discount(15%)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2200" b="0" i="0" dirty="0">
                <a:effectLst/>
                <a:latin typeface="맑은 고딕(제목)"/>
              </a:rPr>
              <a:t>2 = Coupon(10%)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2200" b="0" i="0" dirty="0">
                <a:effectLst/>
                <a:latin typeface="맑은 고딕(제목)"/>
              </a:rPr>
              <a:t>-1 = nothing(0%)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600" b="0" i="0" dirty="0">
                <a:effectLst/>
                <a:latin typeface="맑은 고딕(제목)"/>
              </a:rPr>
              <a:t>Input customer's name, movie number and a discount policy.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600" b="0" i="0" dirty="0">
                <a:effectLst/>
                <a:latin typeface="맑은 고딕(제목)"/>
              </a:rPr>
              <a:t>Print customer name, movie name and movie price.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F5E3A9-03C5-C9A8-E300-2F5215EE2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51044"/>
            <a:ext cx="2833383" cy="27702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3EFC47-F2D9-084D-2ECB-B91E65D1D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884" y="3173438"/>
            <a:ext cx="43815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2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169FD-CADE-9647-37A2-B6A3D830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Streams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2E61C1-83EC-0B86-D04E-D96B3C07E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맑은 고딕(제목)"/>
              </a:rPr>
              <a:t>In Java, the input/output of a file or console is not directly handled, but is handled through a flow called a stream.</a:t>
            </a:r>
          </a:p>
          <a:p>
            <a:r>
              <a:rPr lang="en-US" altLang="ko-KR" sz="2400" dirty="0">
                <a:latin typeface="맑은 고딕(제목)"/>
              </a:rPr>
              <a:t>A stream refers to an idealized flow of data in which an actual input or output is expressed.</a:t>
            </a:r>
          </a:p>
          <a:p>
            <a:r>
              <a:rPr lang="en-US" altLang="ko-KR" sz="2400" b="0" i="0" dirty="0">
                <a:effectLst/>
                <a:latin typeface="맑은 고딕(제목)"/>
              </a:rPr>
              <a:t>In other words, a stream is a virtual link created by the operating system and acts as an intermediary</a:t>
            </a:r>
            <a:r>
              <a:rPr lang="en-US" altLang="ko-KR" sz="2400" b="0" i="0" dirty="0">
                <a:solidFill>
                  <a:srgbClr val="202124"/>
                </a:solidFill>
                <a:effectLst/>
                <a:latin typeface="맑은 고딕(제목)"/>
              </a:rPr>
              <a:t>.</a:t>
            </a:r>
            <a:endParaRPr lang="ko-KR" altLang="en-US" sz="2400" dirty="0">
              <a:latin typeface="맑은 고딕(제목)"/>
            </a:endParaRPr>
          </a:p>
        </p:txBody>
      </p:sp>
      <p:pic>
        <p:nvPicPr>
          <p:cNvPr id="1026" name="Picture 2" descr="스트림">
            <a:extLst>
              <a:ext uri="{FF2B5EF4-FFF2-40B4-BE49-F238E27FC236}">
                <a16:creationId xmlns:a16="http://schemas.microsoft.com/office/drawing/2014/main" id="{6FA21E9D-15E7-8726-07AE-A6F18D3BA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743" y="4241919"/>
            <a:ext cx="4642514" cy="243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06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A7323-B942-D31B-D98B-635F6A77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Streams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5DBD4DA-EE2C-2F6E-F1B9-17FDD864AB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239964"/>
              </p:ext>
            </p:extLst>
          </p:nvPr>
        </p:nvGraphicFramePr>
        <p:xfrm>
          <a:off x="838200" y="1825625"/>
          <a:ext cx="10515600" cy="394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653712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78773399"/>
                    </a:ext>
                  </a:extLst>
                </a:gridCol>
              </a:tblGrid>
              <a:tr h="789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 Stream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 Stream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96593"/>
                  </a:ext>
                </a:extLst>
              </a:tr>
              <a:tr h="789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process the data byte by byte.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process the data character by character.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6835979"/>
                  </a:ext>
                </a:extLst>
              </a:tr>
              <a:tr h="789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read/write data 8 bits maximum at a time.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read/write data 16 bits maximum at a time.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321007"/>
                  </a:ext>
                </a:extLst>
              </a:tr>
              <a:tr h="789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are most suitable to process binary files.(sound, images, etc.)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are most suitable to process text files.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6629326"/>
                  </a:ext>
                </a:extLst>
              </a:tr>
              <a:tr h="789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byte stream classes in Java are descendants of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InputStream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OutputStream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character stream classes in Java are descendants of Reader and Writer.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6297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30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37C03-24C9-B9EC-7B7D-82B17775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Streams</a:t>
            </a:r>
            <a:endParaRPr lang="ko-KR" altLang="en-US" dirty="0"/>
          </a:p>
        </p:txBody>
      </p:sp>
      <p:pic>
        <p:nvPicPr>
          <p:cNvPr id="2052" name="Picture 4" descr="Byte Stream Vs Character Stream In Java">
            <a:extLst>
              <a:ext uri="{FF2B5EF4-FFF2-40B4-BE49-F238E27FC236}">
                <a16:creationId xmlns:a16="http://schemas.microsoft.com/office/drawing/2014/main" id="{831DA090-D722-A1B0-8BE2-E5178BB29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294" y="1690688"/>
            <a:ext cx="8253412" cy="453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94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42DB7-114F-1749-4B2B-28D02F09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Streams </a:t>
            </a:r>
            <a:r>
              <a:rPr lang="en-US" altLang="ko-KR" sz="3000" dirty="0"/>
              <a:t>– </a:t>
            </a:r>
            <a:r>
              <a:rPr lang="en-US" altLang="ko-KR" sz="3000" dirty="0" err="1"/>
              <a:t>InputStream</a:t>
            </a:r>
            <a:r>
              <a:rPr lang="en-US" altLang="ko-KR" sz="3000" dirty="0"/>
              <a:t> Class </a:t>
            </a:r>
            <a:endParaRPr lang="ko-KR" altLang="en-US" sz="30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0C68B9B-6E30-64AE-76F7-C5C6097C2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387203"/>
              </p:ext>
            </p:extLst>
          </p:nvPr>
        </p:nvGraphicFramePr>
        <p:xfrm>
          <a:off x="838200" y="1825624"/>
          <a:ext cx="10515600" cy="3782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420396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26786467"/>
                    </a:ext>
                  </a:extLst>
                </a:gridCol>
              </a:tblGrid>
              <a:tr h="607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ko-KR" altLang="en-US" u="none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258917"/>
                  </a:ext>
                </a:extLst>
              </a:tr>
              <a:tr h="641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FileInputStream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class provides methods to read bytes from a file.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67401"/>
                  </a:ext>
                </a:extLst>
              </a:tr>
              <a:tr h="6419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none" dirty="0" err="1">
                          <a:solidFill>
                            <a:schemeClr val="tx1"/>
                          </a:solidFill>
                        </a:rPr>
                        <a:t>BufferedInputStream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class provides methods to read bytes from the buffer.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8291758"/>
                  </a:ext>
                </a:extLst>
              </a:tr>
              <a:tr h="64191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DataInputStream</a:t>
                      </a:r>
                      <a:endParaRPr lang="en-US" u="none" dirty="0">
                        <a:solidFill>
                          <a:schemeClr val="tx1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class provides methods to read Java primitive data types.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458442"/>
                  </a:ext>
                </a:extLst>
              </a:tr>
              <a:tr h="607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ObjectInputStream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class provides methods to read objects.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788788"/>
                  </a:ext>
                </a:extLst>
              </a:tr>
              <a:tr h="641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ByteArrayInputStream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class provides methods to read bytes from the byte array.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2921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805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AAC62-2A83-9C1B-5FC7-06BB75D3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Streams </a:t>
            </a:r>
            <a:r>
              <a:rPr lang="en-US" altLang="ko-KR" sz="3000" dirty="0"/>
              <a:t>– </a:t>
            </a:r>
            <a:r>
              <a:rPr lang="en-US" altLang="ko-KR" sz="3000" dirty="0" err="1"/>
              <a:t>InputStream</a:t>
            </a:r>
            <a:r>
              <a:rPr lang="en-US" altLang="ko-KR" sz="3000" dirty="0"/>
              <a:t> Class methods</a:t>
            </a:r>
            <a:endParaRPr lang="ko-KR" altLang="en-US" sz="30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7DC2893-1498-C2BE-C628-46697867EE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175136"/>
              </p:ext>
            </p:extLst>
          </p:nvPr>
        </p:nvGraphicFramePr>
        <p:xfrm>
          <a:off x="838200" y="1690688"/>
          <a:ext cx="10515600" cy="4815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81306388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5281075"/>
                    </a:ext>
                  </a:extLst>
                </a:gridCol>
              </a:tblGrid>
              <a:tr h="38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(본문)"/>
                        </a:rPr>
                        <a:t>Method</a:t>
                      </a:r>
                      <a:endParaRPr lang="ko-KR" altLang="en-US" dirty="0">
                        <a:latin typeface="맑은 고딕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(본문)"/>
                        </a:rPr>
                        <a:t>Description</a:t>
                      </a:r>
                      <a:endParaRPr lang="ko-KR" altLang="en-US" dirty="0">
                        <a:latin typeface="맑은 고딕(본문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7316335"/>
                  </a:ext>
                </a:extLst>
              </a:tr>
              <a:tr h="612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맑은 고딕(본문)"/>
                          <a:ea typeface="+mn-ea"/>
                          <a:cs typeface="+mn-cs"/>
                        </a:rPr>
                        <a:t>int read()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맑은 고딕(본문)"/>
                          <a:ea typeface="+mn-ea"/>
                          <a:cs typeface="+mn-cs"/>
                        </a:rPr>
                        <a:t>This method returns an integer, an integral representation of the next available byte of the input. The integer -1 is returned once the end of the input is encountered.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(본문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5941635"/>
                  </a:ext>
                </a:extLst>
              </a:tr>
              <a:tr h="612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맑은 고딕(본문)"/>
                          <a:ea typeface="+mn-ea"/>
                          <a:cs typeface="+mn-cs"/>
                        </a:rPr>
                        <a:t>int read (byte buffer [])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맑은 고딕(본문)"/>
                          <a:ea typeface="+mn-ea"/>
                          <a:cs typeface="+mn-cs"/>
                        </a:rPr>
                        <a:t>This method is used to read the specified buffer length bytes from the input and returns the total number of bytes successfully read. It returns -1 once the end of the input is encountered.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(본문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3159368"/>
                  </a:ext>
                </a:extLst>
              </a:tr>
              <a:tr h="612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맑은 고딕(본문)"/>
                          <a:ea typeface="+mn-ea"/>
                          <a:cs typeface="+mn-cs"/>
                        </a:rPr>
                        <a:t>int read (byte buffer [], int loc, int 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맑은 고딕(본문)"/>
                          <a:ea typeface="+mn-ea"/>
                          <a:cs typeface="+mn-cs"/>
                        </a:rPr>
                        <a:t>nBytes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맑은 고딕(본문)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맑은 고딕(본문)"/>
                          <a:ea typeface="+mn-ea"/>
                          <a:cs typeface="+mn-cs"/>
                        </a:rPr>
                        <a:t>This method is used to read the '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맑은 고딕(본문)"/>
                          <a:ea typeface="+mn-ea"/>
                          <a:cs typeface="+mn-cs"/>
                        </a:rPr>
                        <a:t>nBytes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맑은 고딕(본문)"/>
                          <a:ea typeface="+mn-ea"/>
                          <a:cs typeface="+mn-cs"/>
                        </a:rPr>
                        <a:t>' bytes from the buffer starting at a specified location, 'loc'. It returns the total number of bytes successfully read from the input. It returns -1 once the end of the input is encountered.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(본문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741771"/>
                  </a:ext>
                </a:extLst>
              </a:tr>
              <a:tr h="439961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맑은 고딕(본문)"/>
                        </a:rPr>
                        <a:t>int available 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맑은 고딕(본문)"/>
                          <a:ea typeface="+mn-ea"/>
                          <a:cs typeface="+mn-cs"/>
                        </a:rPr>
                        <a:t>This method returns the number of bytes that are available to read.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(본문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642887"/>
                  </a:ext>
                </a:extLst>
              </a:tr>
              <a:tr h="439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맑은 고딕(본문)"/>
                          <a:ea typeface="+mn-ea"/>
                          <a:cs typeface="+mn-cs"/>
                        </a:rPr>
                        <a:t>void mark(int 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맑은 고딕(본문)"/>
                          <a:ea typeface="+mn-ea"/>
                          <a:cs typeface="+mn-cs"/>
                        </a:rPr>
                        <a:t>nBytes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맑은 고딕(본문)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맑은 고딕(본문)"/>
                          <a:ea typeface="+mn-ea"/>
                          <a:cs typeface="+mn-cs"/>
                        </a:rPr>
                        <a:t>This method is used to mark the current position in the input stream until the specified 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맑은 고딕(본문)"/>
                          <a:ea typeface="+mn-ea"/>
                          <a:cs typeface="+mn-cs"/>
                        </a:rPr>
                        <a:t>nBytes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맑은 고딕(본문)"/>
                          <a:ea typeface="+mn-ea"/>
                          <a:cs typeface="+mn-cs"/>
                        </a:rPr>
                        <a:t> are read.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(본문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522714"/>
                  </a:ext>
                </a:extLst>
              </a:tr>
              <a:tr h="439961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맑은 고딕(본문)"/>
                        </a:rPr>
                        <a:t>void reset ()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맑은 고딕(본문)"/>
                          <a:ea typeface="+mn-ea"/>
                          <a:cs typeface="+mn-cs"/>
                        </a:rPr>
                        <a:t>This method is used to reset the input pointer to the previously set mark.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(본문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5354466"/>
                  </a:ext>
                </a:extLst>
              </a:tr>
              <a:tr h="439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맑은 고딕(본문)"/>
                          <a:ea typeface="+mn-ea"/>
                          <a:cs typeface="+mn-cs"/>
                        </a:rPr>
                        <a:t>long skip (long 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맑은 고딕(본문)"/>
                          <a:ea typeface="+mn-ea"/>
                          <a:cs typeface="+mn-cs"/>
                        </a:rPr>
                        <a:t>nBytes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맑은 고딕(본문)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맑은 고딕(본문)"/>
                          <a:ea typeface="+mn-ea"/>
                          <a:cs typeface="+mn-cs"/>
                        </a:rPr>
                        <a:t>This method is used to skip the 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맑은 고딕(본문)"/>
                          <a:ea typeface="+mn-ea"/>
                          <a:cs typeface="+mn-cs"/>
                        </a:rPr>
                        <a:t>nBytes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맑은 고딕(본문)"/>
                          <a:ea typeface="+mn-ea"/>
                          <a:cs typeface="+mn-cs"/>
                        </a:rPr>
                        <a:t> of the input stream and returns the total number of bytes that are skipped.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(본문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539720"/>
                  </a:ext>
                </a:extLst>
              </a:tr>
              <a:tr h="502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맑은 고딕(본문)"/>
                          <a:ea typeface="+mn-ea"/>
                          <a:cs typeface="+mn-cs"/>
                        </a:rPr>
                        <a:t>void close ()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맑은 고딕(본문)"/>
                        </a:rPr>
                        <a:t>This method is used to close the input source. If an attempt is made to read even after the closing,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맑은 고딕(본문)"/>
                        </a:rPr>
                        <a:t>IOException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맑은 고딕(본문)"/>
                        </a:rPr>
                        <a:t> is thrown by the method.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24390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24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42DB7-114F-1749-4B2B-28D02F09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Streams </a:t>
            </a:r>
            <a:r>
              <a:rPr lang="en-US" altLang="ko-KR" sz="3000" dirty="0"/>
              <a:t>– </a:t>
            </a:r>
            <a:r>
              <a:rPr lang="en-US" altLang="ko-KR" sz="3000" dirty="0" err="1"/>
              <a:t>OutputStream</a:t>
            </a:r>
            <a:r>
              <a:rPr lang="en-US" altLang="ko-KR" sz="3000" dirty="0"/>
              <a:t> Class </a:t>
            </a:r>
            <a:endParaRPr lang="ko-KR" altLang="en-US" sz="30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0C68B9B-6E30-64AE-76F7-C5C6097C2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01099"/>
              </p:ext>
            </p:extLst>
          </p:nvPr>
        </p:nvGraphicFramePr>
        <p:xfrm>
          <a:off x="838200" y="1825624"/>
          <a:ext cx="10515600" cy="3782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420396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26786467"/>
                    </a:ext>
                  </a:extLst>
                </a:gridCol>
              </a:tblGrid>
              <a:tr h="607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ko-KR" altLang="en-US" u="none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none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altLang="ko-KR" u="none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258917"/>
                  </a:ext>
                </a:extLst>
              </a:tr>
              <a:tr h="641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FileOutputStream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class provides methods to write bytes to a file.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67401"/>
                  </a:ext>
                </a:extLst>
              </a:tr>
              <a:tr h="6419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u="none">
                          <a:solidFill>
                            <a:schemeClr val="tx1"/>
                          </a:solidFill>
                        </a:rPr>
                        <a:t>BufferedOutputStream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class provides methods to write the bytes to the buffer.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8291758"/>
                  </a:ext>
                </a:extLst>
              </a:tr>
              <a:tr h="64191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u="non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DataOutputStream</a:t>
                      </a:r>
                      <a:endParaRPr lang="en-US" u="none" dirty="0">
                        <a:solidFill>
                          <a:schemeClr val="tx1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class provides methods to write the java primitive data types.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458442"/>
                  </a:ext>
                </a:extLst>
              </a:tr>
              <a:tr h="6075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ObjectOutputStream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class provides methods to write objects.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788788"/>
                  </a:ext>
                </a:extLst>
              </a:tr>
              <a:tr h="641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ByteArrayOutputStream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class provides methods to write bytes to the byte array.</a:t>
                      </a:r>
                      <a:endParaRPr lang="ko-KR" alt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2921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507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AAC62-2A83-9C1B-5FC7-06BB75D3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Streams </a:t>
            </a:r>
            <a:r>
              <a:rPr lang="en-US" altLang="ko-KR" sz="3000" dirty="0"/>
              <a:t>– </a:t>
            </a:r>
            <a:r>
              <a:rPr lang="en-US" altLang="ko-KR" sz="3000" dirty="0" err="1"/>
              <a:t>OutputStream</a:t>
            </a:r>
            <a:r>
              <a:rPr lang="en-US" altLang="ko-KR" sz="3000" dirty="0"/>
              <a:t> Class methods</a:t>
            </a:r>
            <a:endParaRPr lang="ko-KR" altLang="en-US" sz="30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7DC2893-1498-C2BE-C628-46697867EE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255429"/>
              </p:ext>
            </p:extLst>
          </p:nvPr>
        </p:nvGraphicFramePr>
        <p:xfrm>
          <a:off x="838200" y="1690687"/>
          <a:ext cx="10515600" cy="4083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81306388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5281075"/>
                    </a:ext>
                  </a:extLst>
                </a:gridCol>
              </a:tblGrid>
              <a:tr h="4705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(본문)"/>
                        </a:rPr>
                        <a:t>Method</a:t>
                      </a:r>
                      <a:endParaRPr lang="ko-KR" altLang="en-US" dirty="0">
                        <a:latin typeface="맑은 고딕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(본문)"/>
                        </a:rPr>
                        <a:t>Description</a:t>
                      </a:r>
                      <a:endParaRPr lang="ko-KR" altLang="en-US" dirty="0">
                        <a:latin typeface="맑은 고딕(본문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7316335"/>
                  </a:ext>
                </a:extLst>
              </a:tr>
              <a:tr h="754101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맑은 고딕(본문)"/>
                        </a:rPr>
                        <a:t>void write (int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  <a:latin typeface="맑은 고딕(본문)"/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맑은 고딕(본문)"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맑은 고딕(본문)"/>
                          <a:ea typeface="+mn-ea"/>
                          <a:cs typeface="+mn-cs"/>
                        </a:rPr>
                        <a:t>This method is used to write the specified single byte to the output stream.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(본문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5941635"/>
                  </a:ext>
                </a:extLst>
              </a:tr>
              <a:tr h="754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맑은 고딕(본문)"/>
                          <a:ea typeface="+mn-ea"/>
                          <a:cs typeface="+mn-cs"/>
                        </a:rPr>
                        <a:t>void write (byte buffer [] 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맑은 고딕(본문)"/>
                          <a:ea typeface="+mn-ea"/>
                          <a:cs typeface="+mn-cs"/>
                        </a:rPr>
                        <a:t>It is used to write a byte array to the output stream.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(본문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3159368"/>
                  </a:ext>
                </a:extLst>
              </a:tr>
              <a:tr h="754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맑은 고딕(본문)"/>
                          <a:ea typeface="+mn-ea"/>
                          <a:cs typeface="+mn-cs"/>
                        </a:rPr>
                        <a:t>void write(bytes buffer[],int loc, int 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맑은 고딕(본문)"/>
                          <a:ea typeface="+mn-ea"/>
                          <a:cs typeface="+mn-cs"/>
                        </a:rPr>
                        <a:t>nBytes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맑은 고딕(본문)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맑은 고딕(본문)"/>
                          <a:ea typeface="+mn-ea"/>
                          <a:cs typeface="+mn-cs"/>
                        </a:rPr>
                        <a:t>It is used to write 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맑은 고딕(본문)"/>
                          <a:ea typeface="+mn-ea"/>
                          <a:cs typeface="+mn-cs"/>
                        </a:rPr>
                        <a:t>nByte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맑은 고딕(본문)"/>
                          <a:ea typeface="+mn-ea"/>
                          <a:cs typeface="+mn-cs"/>
                        </a:rPr>
                        <a:t> bytes to the output stream from the buffer starting at the specified location.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(본문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741771"/>
                  </a:ext>
                </a:extLst>
              </a:tr>
              <a:tr h="56261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맑은 고딕(본문)"/>
                          <a:ea typeface="+mn-ea"/>
                          <a:cs typeface="+mn-cs"/>
                        </a:rPr>
                        <a:t>void flush ()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맑은 고딕(본문)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맑은 고딕(본문)"/>
                          <a:ea typeface="+mn-ea"/>
                          <a:cs typeface="+mn-cs"/>
                        </a:rPr>
                        <a:t>It is used to flush the output stream and writes the pending buffered bytes.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(본문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642887"/>
                  </a:ext>
                </a:extLst>
              </a:tr>
              <a:tr h="787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맑은 고딕(본문)"/>
                          <a:ea typeface="+mn-ea"/>
                          <a:cs typeface="+mn-cs"/>
                        </a:rPr>
                        <a:t>void close ()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(본문)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맑은 고딕(본문)"/>
                          <a:ea typeface="+mn-ea"/>
                          <a:cs typeface="+mn-cs"/>
                        </a:rPr>
                        <a:t>It is used to close the output stream. However, if we try to close the already closed output stream, the 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맑은 고딕(본문)"/>
                          <a:ea typeface="+mn-ea"/>
                          <a:cs typeface="+mn-cs"/>
                        </a:rPr>
                        <a:t>IOException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맑은 고딕(본문)"/>
                          <a:ea typeface="+mn-ea"/>
                          <a:cs typeface="+mn-cs"/>
                        </a:rPr>
                        <a:t> will be thrown by this method.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(본문)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522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565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1129</Words>
  <Application>Microsoft Office PowerPoint</Application>
  <PresentationFormat>와이드스크린</PresentationFormat>
  <Paragraphs>149</Paragraphs>
  <Slides>21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inter-regular</vt:lpstr>
      <vt:lpstr>맑은 고딕</vt:lpstr>
      <vt:lpstr>맑은 고딕(본문)</vt:lpstr>
      <vt:lpstr>맑은 고딕(제목)</vt:lpstr>
      <vt:lpstr>Arial</vt:lpstr>
      <vt:lpstr>Office 테마</vt:lpstr>
      <vt:lpstr>Object-Oriented Programming                                                               </vt:lpstr>
      <vt:lpstr>Contents</vt:lpstr>
      <vt:lpstr>Streams</vt:lpstr>
      <vt:lpstr>Streams</vt:lpstr>
      <vt:lpstr>Streams</vt:lpstr>
      <vt:lpstr>Streams – InputStream Class </vt:lpstr>
      <vt:lpstr>Streams – InputStream Class methods</vt:lpstr>
      <vt:lpstr>Streams – OutputStream Class </vt:lpstr>
      <vt:lpstr>Streams – OutputStream Class methods</vt:lpstr>
      <vt:lpstr>Streams – Bytes Stream example</vt:lpstr>
      <vt:lpstr>Streams – Bytes Stream example</vt:lpstr>
      <vt:lpstr>Streams – Character Stream example</vt:lpstr>
      <vt:lpstr>Streams – Character Stream example</vt:lpstr>
      <vt:lpstr>Abstract Classes</vt:lpstr>
      <vt:lpstr>Abstract Classes</vt:lpstr>
      <vt:lpstr>Abstract Classes</vt:lpstr>
      <vt:lpstr>Abstract Classes</vt:lpstr>
      <vt:lpstr>Lab06</vt:lpstr>
      <vt:lpstr>Lab06-01 : Simple arithmetic</vt:lpstr>
      <vt:lpstr>Lab06-02 : Phone book</vt:lpstr>
      <vt:lpstr>Lab06-03 : Movie reservation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최승필</dc:creator>
  <cp:lastModifiedBy>최승필</cp:lastModifiedBy>
  <cp:revision>244</cp:revision>
  <dcterms:created xsi:type="dcterms:W3CDTF">2022-11-02T07:18:51Z</dcterms:created>
  <dcterms:modified xsi:type="dcterms:W3CDTF">2022-11-10T12:26:22Z</dcterms:modified>
</cp:coreProperties>
</file>