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1" r:id="rId10"/>
    <p:sldId id="279" r:id="rId11"/>
    <p:sldId id="280" r:id="rId12"/>
    <p:sldId id="282" r:id="rId13"/>
    <p:sldId id="290" r:id="rId14"/>
    <p:sldId id="291" r:id="rId15"/>
    <p:sldId id="293" r:id="rId16"/>
    <p:sldId id="29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FD485-BCEF-4EB6-DBF2-746E42C23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3F00E-26E4-CAF8-B208-6ED38318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DD9EF-3BE0-A8CB-0C07-75D783F8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6166-C25E-4356-BB98-EC5BFCD1680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EF2E4-7ABF-B239-BFEB-7265B052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2636B-E0D2-8DAB-BA6C-CC3EB2FA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6BA-3860-488F-A2C5-6CEFA555F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0457-1042-F6C6-867F-1CBBA7F2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0AF9A-1A55-D7E2-0142-85453E60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A2D0F-42A8-B6A7-7749-BE695251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6166-C25E-4356-BB98-EC5BFCD1680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C6477-71F5-0860-A3E2-832DAF10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66A3E-A4EF-A6D0-E841-3BD43AB4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6BA-3860-488F-A2C5-6CEFA555F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5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14FACF-4BED-4722-B687-C9F928C2B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B693E7-CCF6-1D39-B272-742C1BCEF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3087C-8386-A945-A2B6-0190E097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6166-C25E-4356-BB98-EC5BFCD1680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69DF8-CAD7-53BB-4ACD-B06F890B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E0810-61BB-E514-666E-8F5E2241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6BA-3860-488F-A2C5-6CEFA555F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A205-91AE-F779-1BE1-9CC1D8A0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D0B82-1C34-451C-A96A-50BB6B17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11BE3-0AEE-6E07-678A-67A2BA2C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6166-C25E-4356-BB98-EC5BFCD1680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27D23-BF9B-6631-4313-5454D203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C9C91-7962-3E09-C2AA-D09C7C49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6BA-3860-488F-A2C5-6CEFA555F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9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283B5-50D5-3880-0D30-3E5788D0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91F6E-B3C4-D2D9-D067-C3DF9B38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B50F0-2359-7941-93B8-6DB56665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6166-C25E-4356-BB98-EC5BFCD1680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45EB2-41A7-9A0D-417F-427AF5A1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072E0-4920-23A1-A31E-51F4208F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6BA-3860-488F-A2C5-6CEFA555F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4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B45A2-B36E-C00F-912F-D5917484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FB8A3-79C8-F322-FA1B-E830BFC7A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4547B-A097-03A8-2905-626952962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4CDE7-064A-0F12-C418-00254A74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6166-C25E-4356-BB98-EC5BFCD1680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6D34D-3930-A098-D8DE-D8A4C5AA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89770-9402-3A48-A79F-098BE307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6BA-3860-488F-A2C5-6CEFA555F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8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1317A-540D-B895-B862-07E75899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03435-5826-B0FD-D171-193F2726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E364E-4498-36B1-DB21-A4C6329C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1880D-D9AA-788D-4C35-C65CBFA78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DE74D9-0EFC-B43D-5466-4855AA490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CF8EFB-32D9-0BC8-C4BE-D340096B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6166-C25E-4356-BB98-EC5BFCD1680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C36356-EC07-763F-49E2-ADEB7F68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92C788-2BC7-6268-F984-FA9C749A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6BA-3860-488F-A2C5-6CEFA555F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2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3C67-CA07-2CC6-EDAD-2754920B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68BAAC-1EA1-7B37-8197-37E26060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6166-C25E-4356-BB98-EC5BFCD1680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2E147-B2D6-B679-D760-C4CE03AB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7AC7C2-E0AC-7A0E-5184-C6A981E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6BA-3860-488F-A2C5-6CEFA555F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2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C7D66B-81C9-DE27-1B80-63A543DD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6166-C25E-4356-BB98-EC5BFCD1680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C311AD-0DEF-9516-D822-C4BDB88A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8624C-778A-E35F-6D0A-E648CF40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6BA-3860-488F-A2C5-6CEFA555F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0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60FD-85CD-4D77-D7F3-7F38C103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536B4-5B16-4A22-6424-A516F333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70F7C-32CB-258C-4352-4E4127B3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095C1-2CD3-DED7-6CF1-CBDEDAA5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6166-C25E-4356-BB98-EC5BFCD1680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B8AC71-1FE4-3617-67D4-B4D0C441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9B75E-E0BE-F8DF-D196-A17E1175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6BA-3860-488F-A2C5-6CEFA555F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9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F6E67-3609-E06A-21D0-36FAFBE4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3EA425-3AEE-E1EC-0A8C-A9B26B6D0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9F89D-E0FE-A15F-6C23-26B9C237F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5046C-CD2A-9EBE-5A2F-90A77DDE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6166-C25E-4356-BB98-EC5BFCD1680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AE2189-ADC1-5EFB-45FA-16731CA3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735-F879-6107-73B0-23AAEB9C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16BA-3860-488F-A2C5-6CEFA555F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A74705-2495-E164-4B2F-AD9AC24A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634A6-3AD4-31DD-B849-AA06B0889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0B9E6-F6DB-7B0F-3587-9308497BF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6166-C25E-4356-BB98-EC5BFCD1680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6FD67-6BA1-1C51-5848-800C8EFAD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0283B-5682-3EC4-921F-ED5DDA8FE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16BA-3860-488F-A2C5-6CEFA555F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6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64DA1DA-A739-3126-8CBA-5888FB27C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Object-Oriented Programming</a:t>
            </a:r>
            <a:br>
              <a:rPr lang="en-US" altLang="ko-KR" sz="4000" b="1" dirty="0"/>
            </a:br>
            <a:br>
              <a:rPr lang="en-US" altLang="ko-KR" sz="4000" b="1" dirty="0"/>
            </a:br>
            <a:r>
              <a:rPr lang="en-US" altLang="ko-KR" sz="2000" b="1" dirty="0"/>
              <a:t>                                                             </a:t>
            </a:r>
            <a:endParaRPr lang="ko-KR" altLang="en-US" sz="2000" b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652F4D5-1A3F-979A-499A-0BC346A9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2400" dirty="0"/>
              <a:t>							2022.10.14</a:t>
            </a:r>
            <a:br>
              <a:rPr lang="en-US" altLang="ko-KR" sz="2400" dirty="0"/>
            </a:br>
            <a:r>
              <a:rPr lang="en-US" altLang="ko-KR" sz="2400" dirty="0"/>
              <a:t>				    Prof : Muhammad Bilal</a:t>
            </a:r>
          </a:p>
          <a:p>
            <a:pPr algn="r"/>
            <a:r>
              <a:rPr lang="en-US" altLang="ko-KR" dirty="0"/>
              <a:t>Teaching Assistant : </a:t>
            </a:r>
            <a:r>
              <a:rPr lang="en-US" altLang="ko-KR" dirty="0" err="1"/>
              <a:t>Seungpil</a:t>
            </a:r>
            <a:r>
              <a:rPr lang="en-US" altLang="ko-KR" dirty="0"/>
              <a:t> Choi</a:t>
            </a:r>
          </a:p>
          <a:p>
            <a:pPr algn="r"/>
            <a:r>
              <a:rPr lang="en-US" altLang="ko-KR" dirty="0"/>
              <a:t>Email : csp213@hufs.ac.kr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62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A936-6472-6718-CE0F-DB56F0BB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2"/>
            <a:ext cx="10515600" cy="1325563"/>
          </a:xfrm>
        </p:spPr>
        <p:txBody>
          <a:bodyPr/>
          <a:lstStyle/>
          <a:p>
            <a:r>
              <a:rPr lang="en-US" altLang="ko-KR" dirty="0"/>
              <a:t>Inheritance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94DA73E-F819-10FF-B107-890786940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625" y="2589169"/>
            <a:ext cx="6675698" cy="21337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4EF23-26A2-957C-52E2-A2B7708501B9}"/>
              </a:ext>
            </a:extLst>
          </p:cNvPr>
          <p:cNvSpPr txBox="1"/>
          <p:nvPr/>
        </p:nvSpPr>
        <p:spPr>
          <a:xfrm>
            <a:off x="838200" y="1572434"/>
            <a:ext cx="627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</a:t>
            </a:r>
            <a:r>
              <a:rPr lang="en-US" altLang="ko-KR" dirty="0">
                <a:solidFill>
                  <a:srgbClr val="FF0000"/>
                </a:solidFill>
              </a:rPr>
              <a:t>extends</a:t>
            </a:r>
            <a:r>
              <a:rPr lang="en-US" altLang="ko-KR" dirty="0"/>
              <a:t> keyword for inheritance.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Parent’s method is used through </a:t>
            </a:r>
            <a:r>
              <a:rPr lang="en-US" altLang="ko-KR" dirty="0">
                <a:solidFill>
                  <a:srgbClr val="FF0000"/>
                </a:solidFill>
              </a:rPr>
              <a:t>super</a:t>
            </a:r>
            <a:r>
              <a:rPr lang="en-US" altLang="ko-KR" dirty="0"/>
              <a:t>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6E0B7B-56C8-EE4D-E31B-5D29547C8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25" y="4881671"/>
            <a:ext cx="5959356" cy="807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FCAAD8-886F-0035-472B-5362526D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42" y="4988360"/>
            <a:ext cx="2149026" cy="701101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743095B-9AF5-4006-C07B-107963250571}"/>
              </a:ext>
            </a:extLst>
          </p:cNvPr>
          <p:cNvSpPr/>
          <p:nvPr/>
        </p:nvSpPr>
        <p:spPr>
          <a:xfrm>
            <a:off x="7408506" y="5285566"/>
            <a:ext cx="849086" cy="20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5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5590-3E13-0EE2-6BB1-19358D72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altLang="ko-KR" dirty="0"/>
              <a:t>Inheritance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BF3F11-4FDB-BF4A-36EA-017828744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065" y="2213356"/>
            <a:ext cx="6759526" cy="226333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8984A8-E3C5-635F-5A91-55CB8DFC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65" y="4683251"/>
            <a:ext cx="5883150" cy="8001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211FE0-D59D-5141-77A2-4A9BDB362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382" y="4770888"/>
            <a:ext cx="2187130" cy="62489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8B8B6C4-B4F0-ED20-0ECA-33B6BF4970F7}"/>
              </a:ext>
            </a:extLst>
          </p:cNvPr>
          <p:cNvSpPr/>
          <p:nvPr/>
        </p:nvSpPr>
        <p:spPr>
          <a:xfrm>
            <a:off x="7353048" y="4999360"/>
            <a:ext cx="849086" cy="20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942C0-5812-71F7-B194-127EC3822778}"/>
              </a:ext>
            </a:extLst>
          </p:cNvPr>
          <p:cNvSpPr txBox="1"/>
          <p:nvPr/>
        </p:nvSpPr>
        <p:spPr>
          <a:xfrm>
            <a:off x="838200" y="1653366"/>
            <a:ext cx="821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Method overriding is used by redefining parent’s methods in a child class.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02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B118A-D348-E13E-4A10-C076CCCF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 - polymorphism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2BE2AA-3C7C-8464-4DBD-E17C78834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5238"/>
            <a:ext cx="4657530" cy="156783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482AB7-BB76-B609-9FF2-88152E1D2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370549"/>
            <a:ext cx="4657530" cy="15772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165D1C-9469-1A40-EB29-EE508E6E6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947843"/>
            <a:ext cx="6057122" cy="16560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960461-C889-A148-D014-1CC284E3F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566" y="4947843"/>
            <a:ext cx="2225233" cy="150127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C0AAD3E-59A9-83DE-FFAA-2D5DBE472B31}"/>
              </a:ext>
            </a:extLst>
          </p:cNvPr>
          <p:cNvSpPr/>
          <p:nvPr/>
        </p:nvSpPr>
        <p:spPr>
          <a:xfrm>
            <a:off x="7381040" y="5598061"/>
            <a:ext cx="849086" cy="20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1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15B6-916D-4A6D-D2A9-CC8F2BC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400CC-4613-A329-224D-BD6162BD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Lab03-01 : Shape area </a:t>
            </a:r>
          </a:p>
          <a:p>
            <a:r>
              <a:rPr lang="en-US" altLang="ko-KR" dirty="0"/>
              <a:t>Lab03-02 : GPA</a:t>
            </a:r>
          </a:p>
          <a:p>
            <a:r>
              <a:rPr lang="en-US" altLang="ko-KR" sz="2800" dirty="0"/>
              <a:t>Lab03-03 : Movie reservation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90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6F325-1030-FF16-421E-CB8A049A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Lab03-01 : Shape area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212B7-C562-77EC-47C3-3FF4CA1A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n(number of shapes).</a:t>
            </a:r>
          </a:p>
          <a:p>
            <a:r>
              <a:rPr lang="en-US" altLang="ko-KR" dirty="0"/>
              <a:t>Input n shapes. </a:t>
            </a:r>
            <a:r>
              <a:rPr lang="en-US" altLang="ko-KR" sz="2000" dirty="0"/>
              <a:t>ex) “triangle 3 4 5 rectangle 4 3 circle 5”</a:t>
            </a:r>
          </a:p>
          <a:p>
            <a:r>
              <a:rPr lang="en-US" altLang="ko-KR" dirty="0"/>
              <a:t>Input a shape number to print. </a:t>
            </a:r>
          </a:p>
          <a:p>
            <a:pPr lvl="1"/>
            <a:r>
              <a:rPr lang="en-US" altLang="ko-KR" sz="1600" dirty="0"/>
              <a:t>0=triangle, 1=rectangle, 2=circle, 3=all shapes.</a:t>
            </a:r>
          </a:p>
          <a:p>
            <a:r>
              <a:rPr lang="en-US" altLang="ko-KR" dirty="0"/>
              <a:t>Print the shape’s area corresponding the shape number. </a:t>
            </a:r>
          </a:p>
          <a:p>
            <a:r>
              <a:rPr lang="en-US" altLang="ko-KR" dirty="0"/>
              <a:t>Round</a:t>
            </a:r>
            <a:r>
              <a:rPr lang="ko-KR" altLang="en-US" dirty="0"/>
              <a:t> </a:t>
            </a:r>
            <a:r>
              <a:rPr lang="en-US" altLang="ko-KR" dirty="0"/>
              <a:t>triangles and circles to</a:t>
            </a:r>
            <a:r>
              <a:rPr lang="ko-KR" altLang="en-US" dirty="0"/>
              <a:t> </a:t>
            </a:r>
            <a:r>
              <a:rPr lang="en-US" altLang="ko-KR" dirty="0"/>
              <a:t>two</a:t>
            </a:r>
            <a:r>
              <a:rPr lang="ko-KR" altLang="en-US" dirty="0"/>
              <a:t> </a:t>
            </a:r>
            <a:r>
              <a:rPr lang="en-US" altLang="ko-KR" dirty="0"/>
              <a:t>decimal</a:t>
            </a:r>
            <a:r>
              <a:rPr lang="ko-KR" altLang="en-US" dirty="0"/>
              <a:t> </a:t>
            </a:r>
            <a:r>
              <a:rPr lang="en-US" altLang="ko-KR" dirty="0"/>
              <a:t>places.</a:t>
            </a:r>
          </a:p>
          <a:p>
            <a:r>
              <a:rPr lang="en-US" altLang="ko-KR" sz="2000" dirty="0" err="1">
                <a:solidFill>
                  <a:srgbClr val="FF0000"/>
                </a:solidFill>
              </a:rPr>
              <a:t>instanceof</a:t>
            </a:r>
            <a:r>
              <a:rPr lang="en-US" altLang="ko-KR" sz="2000" dirty="0"/>
              <a:t> keyword</a:t>
            </a:r>
          </a:p>
          <a:p>
            <a:pPr lvl="1"/>
            <a:r>
              <a:rPr lang="en-US" altLang="ko-KR" sz="2000" dirty="0"/>
              <a:t>if(A </a:t>
            </a:r>
            <a:r>
              <a:rPr lang="en-US" altLang="ko-KR" sz="2000" dirty="0" err="1"/>
              <a:t>instanceof</a:t>
            </a:r>
            <a:r>
              <a:rPr lang="en-US" altLang="ko-KR" sz="2000" dirty="0"/>
              <a:t> B) -&gt; Checking whether object A is class B.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0407F0-B249-EC03-B0F5-AD5E952E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39" y="5622965"/>
            <a:ext cx="2777521" cy="519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ECF80E-FF1C-8C9F-C0FE-A2EC705B93B8}"/>
              </a:ext>
            </a:extLst>
          </p:cNvPr>
          <p:cNvSpPr txBox="1"/>
          <p:nvPr/>
        </p:nvSpPr>
        <p:spPr>
          <a:xfrm>
            <a:off x="838200" y="5697801"/>
            <a:ext cx="43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Triangle area -&gt; s = (</a:t>
            </a:r>
            <a:r>
              <a:rPr lang="en-US" altLang="ko-KR" dirty="0" err="1"/>
              <a:t>a+b+c</a:t>
            </a:r>
            <a:r>
              <a:rPr lang="en-US" altLang="ko-KR" dirty="0"/>
              <a:t>) / 2,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34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6F325-1030-FF16-421E-CB8A049A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Lab03-02 : GPA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212B7-C562-77EC-47C3-3FF4CA1A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380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Input n(number of students).</a:t>
            </a:r>
          </a:p>
          <a:p>
            <a:r>
              <a:rPr lang="en-US" altLang="ko-KR" dirty="0"/>
              <a:t>Input student name and five subjects(subject name, score, credit) per student. </a:t>
            </a:r>
          </a:p>
          <a:p>
            <a:pPr lvl="1"/>
            <a:r>
              <a:rPr lang="en-US" altLang="ko-KR" sz="1500" dirty="0"/>
              <a:t>Ex) “Choi </a:t>
            </a:r>
          </a:p>
          <a:p>
            <a:pPr marL="457200" lvl="1" indent="0">
              <a:buNone/>
            </a:pPr>
            <a:r>
              <a:rPr lang="en-US" altLang="ko-KR" sz="1500" dirty="0"/>
              <a:t>	  algorithm A+ 3 </a:t>
            </a:r>
          </a:p>
          <a:p>
            <a:pPr marL="457200" lvl="1" indent="0">
              <a:buNone/>
            </a:pPr>
            <a:r>
              <a:rPr lang="en-US" altLang="ko-KR" sz="1500" dirty="0"/>
              <a:t>         OOP D 2</a:t>
            </a:r>
          </a:p>
          <a:p>
            <a:pPr marL="457200" lvl="1" indent="0">
              <a:buNone/>
            </a:pPr>
            <a:r>
              <a:rPr lang="en-US" altLang="ko-KR" sz="1500" dirty="0"/>
              <a:t>         </a:t>
            </a:r>
            <a:r>
              <a:rPr lang="en-US" altLang="ko-KR" sz="1500" dirty="0" err="1"/>
              <a:t>ComputerProgramming</a:t>
            </a:r>
            <a:r>
              <a:rPr lang="en-US" altLang="ko-KR" sz="1500" dirty="0"/>
              <a:t> B+ 3</a:t>
            </a:r>
          </a:p>
          <a:p>
            <a:pPr marL="457200" lvl="1" indent="0">
              <a:buNone/>
            </a:pPr>
            <a:r>
              <a:rPr lang="en-US" altLang="ko-KR" sz="1500" dirty="0"/>
              <a:t>	  OS C+ 2</a:t>
            </a:r>
          </a:p>
          <a:p>
            <a:pPr marL="457200" lvl="1" indent="0">
              <a:buNone/>
            </a:pPr>
            <a:r>
              <a:rPr lang="en-US" altLang="ko-KR" sz="1500" dirty="0"/>
              <a:t>	  </a:t>
            </a:r>
            <a:r>
              <a:rPr lang="en-US" altLang="ko-KR" sz="1500" dirty="0" err="1"/>
              <a:t>WebProgramming</a:t>
            </a:r>
            <a:r>
              <a:rPr lang="en-US" altLang="ko-KR" sz="1500" dirty="0"/>
              <a:t> A 2”</a:t>
            </a:r>
          </a:p>
          <a:p>
            <a:r>
              <a:rPr lang="en-US" altLang="ko-KR" dirty="0"/>
              <a:t>Print all student’s name and GPA.</a:t>
            </a:r>
          </a:p>
          <a:p>
            <a:pPr lvl="1"/>
            <a:r>
              <a:rPr lang="en-US" altLang="ko-KR" sz="2000" dirty="0"/>
              <a:t>GPA calculation – sum of (score x credit) </a:t>
            </a:r>
            <a:r>
              <a:rPr lang="en-US" altLang="ko-K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÷</a:t>
            </a:r>
            <a:r>
              <a:rPr lang="en-US" altLang="ko-KR" sz="2000" dirty="0"/>
              <a:t> sum of credit</a:t>
            </a:r>
          </a:p>
          <a:p>
            <a:pPr lvl="1"/>
            <a:r>
              <a:rPr lang="en-US" altLang="ko-KR" sz="1800" dirty="0"/>
              <a:t>Score : A+ = 4.5, A = 4.0, B+ = 3.5, B = 3.0, C+ = 2.5, C = 2.0, D+ = 1.5, D = 1.0, F = 0</a:t>
            </a:r>
          </a:p>
          <a:p>
            <a:r>
              <a:rPr lang="en-US" altLang="ko-KR" sz="2200" dirty="0"/>
              <a:t> </a:t>
            </a:r>
            <a:r>
              <a:rPr lang="en-US" altLang="ko-KR" sz="2400" dirty="0"/>
              <a:t>Round</a:t>
            </a:r>
            <a:r>
              <a:rPr lang="ko-KR" altLang="en-US" sz="2400" dirty="0"/>
              <a:t> </a:t>
            </a:r>
            <a:r>
              <a:rPr lang="en-US" altLang="ko-KR" sz="2400" dirty="0"/>
              <a:t>GPA to</a:t>
            </a:r>
            <a:r>
              <a:rPr lang="ko-KR" altLang="en-US" sz="2400" dirty="0"/>
              <a:t> </a:t>
            </a:r>
            <a:r>
              <a:rPr lang="en-US" altLang="ko-KR" sz="2400" dirty="0"/>
              <a:t>two</a:t>
            </a:r>
            <a:r>
              <a:rPr lang="ko-KR" altLang="en-US" sz="2400" dirty="0"/>
              <a:t> </a:t>
            </a:r>
            <a:r>
              <a:rPr lang="en-US" altLang="ko-KR" sz="2400" dirty="0"/>
              <a:t>decimal</a:t>
            </a:r>
            <a:r>
              <a:rPr lang="ko-KR" altLang="en-US" sz="2400" dirty="0"/>
              <a:t> </a:t>
            </a:r>
            <a:r>
              <a:rPr lang="en-US" altLang="ko-KR" sz="2400" dirty="0"/>
              <a:t>places.</a:t>
            </a:r>
          </a:p>
        </p:txBody>
      </p:sp>
    </p:spTree>
    <p:extLst>
      <p:ext uri="{BB962C8B-B14F-4D97-AF65-F5344CB8AC3E}">
        <p14:creationId xmlns:p14="http://schemas.microsoft.com/office/powerpoint/2010/main" val="69236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6F325-1030-FF16-421E-CB8A049A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Lab03-03</a:t>
            </a:r>
            <a:r>
              <a:rPr lang="en-US" altLang="ko-KR" sz="4400" dirty="0"/>
              <a:t> : Movie reservation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212B7-C562-77EC-47C3-3FF4CA1A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Input n number(number of customers).</a:t>
            </a:r>
          </a:p>
          <a:p>
            <a:r>
              <a:rPr lang="en-US" altLang="ko-KR" dirty="0"/>
              <a:t>Movie number : </a:t>
            </a:r>
            <a:r>
              <a:rPr lang="en-US" altLang="ko-KR" sz="2000" dirty="0"/>
              <a:t>0=Avatar, 1=</a:t>
            </a:r>
            <a:r>
              <a:rPr lang="en-US" altLang="ko-KR" sz="2000" dirty="0" err="1"/>
              <a:t>TopGun</a:t>
            </a:r>
            <a:r>
              <a:rPr lang="en-US" altLang="ko-KR" sz="2000" dirty="0"/>
              <a:t>, 2=Avengers</a:t>
            </a:r>
          </a:p>
          <a:p>
            <a:r>
              <a:rPr lang="en-US" altLang="ko-KR" dirty="0"/>
              <a:t>The movie price is 15000\.</a:t>
            </a:r>
          </a:p>
          <a:p>
            <a:r>
              <a:rPr lang="en-US" altLang="ko-KR" dirty="0"/>
              <a:t>There are three discount policies : </a:t>
            </a:r>
          </a:p>
          <a:p>
            <a:pPr lvl="1"/>
            <a:r>
              <a:rPr lang="en-US" altLang="ko-KR" sz="1800" dirty="0"/>
              <a:t>0=Credit card discount(20%), 1=Time discount(15%), 2=Coupon(10%), -1=nothing(0%)</a:t>
            </a:r>
          </a:p>
          <a:p>
            <a:r>
              <a:rPr lang="en-US" altLang="ko-KR" dirty="0"/>
              <a:t>Input customer’s name, movie number and a discount policy. </a:t>
            </a:r>
          </a:p>
          <a:p>
            <a:pPr lvl="1"/>
            <a:r>
              <a:rPr lang="en-US" altLang="ko-KR" dirty="0"/>
              <a:t>Ex) “Choi 0 1 Kim 1 0 Jang 2 1 Hwang 1 2 Shin 1 1” </a:t>
            </a:r>
          </a:p>
          <a:p>
            <a:r>
              <a:rPr lang="en-US" altLang="ko-KR" dirty="0"/>
              <a:t>Print customer name, movie name and movie price.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88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74D4-0937-291D-56A9-8B846AAF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0C525-2DC3-6366-5133-22E5BF99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</a:p>
          <a:p>
            <a:r>
              <a:rPr lang="en-US" altLang="ko-KR" dirty="0"/>
              <a:t>Object initialization using the default, parameterized, and copy constructor</a:t>
            </a:r>
          </a:p>
          <a:p>
            <a:r>
              <a:rPr lang="en-US" altLang="ko-KR" dirty="0"/>
              <a:t>Finalize method</a:t>
            </a:r>
          </a:p>
          <a:p>
            <a:r>
              <a:rPr lang="en-US" altLang="ko-KR" dirty="0" err="1"/>
              <a:t>System.gc</a:t>
            </a:r>
            <a:r>
              <a:rPr lang="en-US" altLang="ko-KR" dirty="0"/>
              <a:t>() call and its usage-related task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</a:rPr>
              <a:t>Inheritance</a:t>
            </a:r>
            <a:endParaRPr lang="en-US" altLang="ko-KR" dirty="0"/>
          </a:p>
          <a:p>
            <a:r>
              <a:rPr lang="en-US" altLang="ko-KR" dirty="0"/>
              <a:t>Lab03 – Three tasks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45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994F0-A0A3-64CE-244A-8B88516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7FC6F-A033-B43D-BABC-EF583F21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In OOP, a class is an extensible program-code-template for creating </a:t>
            </a:r>
            <a:r>
              <a:rPr lang="en-US" altLang="ko-KR" sz="2400" dirty="0">
                <a:solidFill>
                  <a:srgbClr val="FF0000"/>
                </a:solidFill>
              </a:rPr>
              <a:t>objects</a:t>
            </a:r>
            <a:r>
              <a:rPr lang="en-US" altLang="ko-KR" sz="2400" dirty="0"/>
              <a:t>, providing initial values for state(</a:t>
            </a:r>
            <a:r>
              <a:rPr lang="en-US" altLang="ko-KR" sz="2400" dirty="0">
                <a:solidFill>
                  <a:srgbClr val="FF0000"/>
                </a:solidFill>
              </a:rPr>
              <a:t>member variables</a:t>
            </a:r>
            <a:r>
              <a:rPr lang="en-US" altLang="ko-KR" sz="2400" dirty="0"/>
              <a:t>) and implementations of behavior(</a:t>
            </a:r>
            <a:r>
              <a:rPr lang="en-US" altLang="ko-KR" sz="2400" dirty="0">
                <a:solidFill>
                  <a:srgbClr val="FF0000"/>
                </a:solidFill>
              </a:rPr>
              <a:t>member methods</a:t>
            </a:r>
            <a:r>
              <a:rPr lang="en-US" altLang="ko-KR" sz="2400" dirty="0"/>
              <a:t>). -</a:t>
            </a:r>
            <a:r>
              <a:rPr lang="en-US" altLang="ko-KR" sz="2400" dirty="0" err="1"/>
              <a:t>wikipedia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AC4810-07B8-3C88-CA3F-27FB17B1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4" y="3096013"/>
            <a:ext cx="3306602" cy="3030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4DF38D-DC33-31CF-5313-3B5173B4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13" y="2904811"/>
            <a:ext cx="4056786" cy="374428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F43EC0A-5C24-34A9-9516-BD06FF25F4D0}"/>
              </a:ext>
            </a:extLst>
          </p:cNvPr>
          <p:cNvSpPr/>
          <p:nvPr/>
        </p:nvSpPr>
        <p:spPr>
          <a:xfrm>
            <a:off x="4991878" y="4394718"/>
            <a:ext cx="1500734" cy="35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26FA6-1C43-3626-8CD7-5853030A207F}"/>
              </a:ext>
            </a:extLst>
          </p:cNvPr>
          <p:cNvSpPr txBox="1"/>
          <p:nvPr/>
        </p:nvSpPr>
        <p:spPr>
          <a:xfrm>
            <a:off x="4994735" y="4025386"/>
            <a:ext cx="150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40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D20FF-7C0C-4558-4378-3C2FAD75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Object initialization using the default, parameterized, and copy constructor</a:t>
            </a:r>
            <a:endParaRPr lang="ko-KR" altLang="en-US" sz="3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B23D47C-755B-D263-562D-A78AA3AFE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250" y="2620885"/>
            <a:ext cx="4785775" cy="196613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D9E7D3-8687-A227-52D0-074C338E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438" y="2620884"/>
            <a:ext cx="3034907" cy="1747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13BF2E-AF6D-3B8B-7B3B-960E2F0668C3}"/>
              </a:ext>
            </a:extLst>
          </p:cNvPr>
          <p:cNvSpPr txBox="1"/>
          <p:nvPr/>
        </p:nvSpPr>
        <p:spPr>
          <a:xfrm>
            <a:off x="838200" y="1996751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Using the default and parameterized constructor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48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E9A2F-A4C2-BB0B-AE45-99618D25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Object initialization using the default, parameterized, and copy constructor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DB395A-79A7-DD8B-C66B-01FAAD5F9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410" y="2402365"/>
            <a:ext cx="4740051" cy="257578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EF081C-C7D6-7FF4-B2AD-DF8A739D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63" y="2402365"/>
            <a:ext cx="2339543" cy="2530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6EFC89-D3E9-7EF7-0FC1-9796D3E59E61}"/>
              </a:ext>
            </a:extLst>
          </p:cNvPr>
          <p:cNvSpPr txBox="1"/>
          <p:nvPr/>
        </p:nvSpPr>
        <p:spPr>
          <a:xfrm>
            <a:off x="1085410" y="1763486"/>
            <a:ext cx="704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Objects cannot be copied through assignment operation.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441E404-4EB7-419C-51AC-663AB49C631C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3293706" y="2920489"/>
            <a:ext cx="1239464" cy="951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124748-CF12-437C-1806-3F81E1AEB06A}"/>
              </a:ext>
            </a:extLst>
          </p:cNvPr>
          <p:cNvSpPr txBox="1"/>
          <p:nvPr/>
        </p:nvSpPr>
        <p:spPr>
          <a:xfrm>
            <a:off x="4533170" y="3733709"/>
            <a:ext cx="3890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shallowCopy</a:t>
            </a:r>
            <a:r>
              <a:rPr lang="en-US" altLang="ko-KR" sz="1200" dirty="0"/>
              <a:t> and p1 indicate the same object.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434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3CA99-96E3-F267-25FF-70CA7E7C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Object initialization using the default, parameterized, and copy constructor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112304-1802-6DAC-67C4-E58BE746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192" y="2519708"/>
            <a:ext cx="4823878" cy="272057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9D8AF3-9F03-F04A-92B0-87C0466C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831" y="2519708"/>
            <a:ext cx="2217612" cy="253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AFE5E5-6FE0-38E0-797B-EE60F6BECD65}"/>
              </a:ext>
            </a:extLst>
          </p:cNvPr>
          <p:cNvSpPr txBox="1"/>
          <p:nvPr/>
        </p:nvSpPr>
        <p:spPr>
          <a:xfrm>
            <a:off x="838200" y="1996751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Using the copy constructor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95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03399-045C-D297-3895-1E37C39A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Finalize method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B7332-7F60-969E-3944-F33C2683F61B}"/>
              </a:ext>
            </a:extLst>
          </p:cNvPr>
          <p:cNvSpPr txBox="1"/>
          <p:nvPr/>
        </p:nvSpPr>
        <p:spPr>
          <a:xfrm>
            <a:off x="905070" y="1672026"/>
            <a:ext cx="860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Override </a:t>
            </a:r>
            <a:r>
              <a:rPr lang="en-US" altLang="ko-KR" dirty="0" err="1">
                <a:solidFill>
                  <a:srgbClr val="FF0000"/>
                </a:solidFill>
              </a:rPr>
              <a:t>Java.lang.Object.finalize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method is automatically executed when the instance is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garbage collector reclaims objects in any order or never reclaim them.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0C0B3D-0224-2271-32BC-B852ECD2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33" y="2849830"/>
            <a:ext cx="8321761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9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D24FC-73DD-8F5C-4EB3-93BBBF69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 err="1"/>
              <a:t>System.gc</a:t>
            </a:r>
            <a:r>
              <a:rPr lang="en-US" altLang="ko-KR" sz="3500" dirty="0"/>
              <a:t>() call and its usage-related task</a:t>
            </a:r>
            <a:endParaRPr lang="ko-KR" altLang="en-US" sz="3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441979-90F9-1158-52A5-0F3E9A761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961" y="2545748"/>
            <a:ext cx="4816257" cy="291109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1A042E-DF47-638D-80B9-B9A925E46167}"/>
              </a:ext>
            </a:extLst>
          </p:cNvPr>
          <p:cNvSpPr txBox="1"/>
          <p:nvPr/>
        </p:nvSpPr>
        <p:spPr>
          <a:xfrm>
            <a:off x="942110" y="1690688"/>
            <a:ext cx="68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System.gc</a:t>
            </a:r>
            <a:r>
              <a:rPr lang="en-US" altLang="ko-KR" dirty="0"/>
              <a:t>() - Request the JVM to run the garbage collector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8B62A5-604D-809F-5128-151F5A5BA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479" y="2751563"/>
            <a:ext cx="5979019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8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40C4D-B367-C4E6-4049-53D760AF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47A39C-F77C-72D4-E7D1-D14FE854C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22" y="1576469"/>
            <a:ext cx="9536694" cy="476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FE317-75EA-86EC-09DB-0C283117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Access modifier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594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598</Words>
  <Application>Microsoft Office PowerPoint</Application>
  <PresentationFormat>와이드스크린</PresentationFormat>
  <Paragraphs>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Arial</vt:lpstr>
      <vt:lpstr>Office 테마</vt:lpstr>
      <vt:lpstr>Object-Oriented Programming                                                               </vt:lpstr>
      <vt:lpstr>Contents</vt:lpstr>
      <vt:lpstr>Class</vt:lpstr>
      <vt:lpstr>Object initialization using the default, parameterized, and copy constructor</vt:lpstr>
      <vt:lpstr>Object initialization using the default, parameterized, and copy constructor</vt:lpstr>
      <vt:lpstr>Object initialization using the default, parameterized, and copy constructor</vt:lpstr>
      <vt:lpstr>Finalize method</vt:lpstr>
      <vt:lpstr>System.gc() call and its usage-related task</vt:lpstr>
      <vt:lpstr>Inheritance</vt:lpstr>
      <vt:lpstr>Inheritance</vt:lpstr>
      <vt:lpstr>Inheritance</vt:lpstr>
      <vt:lpstr>Inheritance - polymorphism</vt:lpstr>
      <vt:lpstr>Lab03</vt:lpstr>
      <vt:lpstr>Lab03-01 : Shape area</vt:lpstr>
      <vt:lpstr>Lab03-02 : GPA</vt:lpstr>
      <vt:lpstr>Lab03-03 : Movie reservation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pill21361@gmail.com</dc:creator>
  <cp:lastModifiedBy>최승필</cp:lastModifiedBy>
  <cp:revision>151</cp:revision>
  <dcterms:created xsi:type="dcterms:W3CDTF">2022-10-10T11:05:13Z</dcterms:created>
  <dcterms:modified xsi:type="dcterms:W3CDTF">2022-10-12T05:27:59Z</dcterms:modified>
</cp:coreProperties>
</file>