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2" r:id="rId3"/>
    <p:sldId id="291" r:id="rId4"/>
    <p:sldId id="294" r:id="rId5"/>
    <p:sldId id="295" r:id="rId6"/>
    <p:sldId id="296" r:id="rId7"/>
    <p:sldId id="292" r:id="rId8"/>
    <p:sldId id="297" r:id="rId9"/>
    <p:sldId id="300" r:id="rId10"/>
    <p:sldId id="302" r:id="rId11"/>
    <p:sldId id="299" r:id="rId12"/>
    <p:sldId id="303" r:id="rId13"/>
    <p:sldId id="290" r:id="rId14"/>
    <p:sldId id="304" r:id="rId15"/>
    <p:sldId id="305" r:id="rId16"/>
    <p:sldId id="30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F4DD-61AA-445E-B33C-50E04C6D10F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D2D34-71C5-4EE5-9002-B54A37A8E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FDCA3-7A22-423D-AA4F-EF667DEEF9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FDCA3-7A22-423D-AA4F-EF667DEEF9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ko-KR" altLang="en-US" dirty="0" err="1"/>
              <a:t>과제설명드리겠습니다</a:t>
            </a:r>
            <a:r>
              <a:rPr lang="en-US" altLang="ko-KR" dirty="0"/>
              <a:t>. </a:t>
            </a:r>
            <a:r>
              <a:rPr lang="ko-KR" altLang="en-US" dirty="0"/>
              <a:t>과제는 총</a:t>
            </a:r>
            <a:r>
              <a:rPr lang="en-US" altLang="ko-KR" dirty="0"/>
              <a:t>4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FDCA3-7A22-423D-AA4F-EF667DEEF9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2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A8E2-0958-DC49-FF91-6EF9C5461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F8C342-CCBE-60B5-3A86-3954CA76C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8BF91-B0BB-1136-678B-7D737085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AC481-2D42-3561-5F26-FD4D2177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A9109-BB05-9A64-C960-E6602B1E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7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657E3-8ABF-0DCC-3CC3-E584E802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B4B4E-5DC9-52C6-2715-80AA196B5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DD787-E404-F946-D88F-4D7BA255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D2B9F-4A95-48E4-F29C-D2413EF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E1D54-78DE-73A4-7572-D3E5CC67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35DD99-D689-1B4A-0F01-B51E93135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4558E-5234-5EAD-853B-2C46CF444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7006E-12FE-7F8F-D930-7BE66CDF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0AB10-4EA0-B3F1-F092-C861B8D0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B8898-F980-3F9B-6E55-2F1E94A8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3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9D9E3-07EF-17AA-BD5C-9BA6A9B2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A603E-EB77-1529-47D1-9B0788AD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8DC7-C01D-9189-EDCD-FFAD519A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D02FA-479A-5B50-807F-6DD83769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69DC9-804D-D583-A29A-83915134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9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4E9A0-8C1E-88B0-48E7-4F7720BB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4FFAC-90A2-1063-AA26-80E5FB67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CEFBB-AAAE-F6CC-198A-355EFF2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93E2A-4DE1-9BB2-C575-0047F265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3B139-F61D-7F91-ADAE-16A2BAFE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2E4B3-95D9-C7C2-4CEC-6EE6961C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EA50A-1980-F7EB-5D11-B3AAB181E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F9763-CE0F-CE43-7EAB-091589F33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5911A-CCD5-D2D3-1E76-A0B3A689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A6683-9585-8B7F-46BE-382E8700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5155AA-B7D8-050E-FD40-3F577670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31162-D72E-7EA9-8C24-2284666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50DDF-B925-0EAD-F0AA-053F338A5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76C4FC-997F-B1E3-5CDE-A7C06370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4F22A0-DD4E-C7FC-B3B1-20C7FFD35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3105CA-DDEE-07B6-2189-E34B432C7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0EDCF2-A67F-6AB4-686F-4917467D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DA502C-EB26-29A7-0CD6-F2277728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0A7E8B-0252-553C-1A6D-B62F823F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8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D4F2-B9FD-3294-B663-376BA679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3E13C5-15ED-4930-AE5B-389C2765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061503-60A1-2637-6D94-4F761494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02793E-524C-A7BE-4DEA-B5CD8A66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6D56B9-474C-7B85-C8A7-E1205AC4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584D57-8859-6162-3C13-7E31B75A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888EA-0551-18E2-3582-38EE0503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1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30BB9-CD5F-376B-4526-31BDF27D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7DDB6-98B7-2F71-33B2-245E28C6C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E6834-E523-A6A2-F448-5BF2749BA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C6115-75CF-9E6D-D83C-229F18B3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7A6DC-24B2-ADF4-8EC2-0172CA2F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82AEB6-16A2-2840-6A3E-0592C1A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53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070C9-ADE6-6E7B-1856-43BC9000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4750BC-FD78-F603-379C-F0C61F9B3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1D7CDD-1D8D-0DE0-B512-2FF1DB7C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EADC70-B16E-6BCC-4E25-F7040F75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1BCF1-2FDA-7D0F-A1C4-112928DE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9ADF7-9175-B163-68EF-883FC06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1C4D45-ECF9-8364-B508-F1F69E0C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4049B-5B97-4C4C-03B8-89D8EF623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D60F6-BBA4-B94E-310F-017DCC7C1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36C1-1B00-4A5C-BA91-91881C5FE30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928AF-63CF-8BE4-E2FF-DAFCE3080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414BD-F40C-BBF0-2481-F61519BAF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64DA1DA-A739-3126-8CBA-5888FB27C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500" b="1" dirty="0"/>
              <a:t>Object-Oriented Programming</a:t>
            </a:r>
            <a:br>
              <a:rPr lang="en-US" altLang="ko-KR" sz="4000" b="1" dirty="0"/>
            </a:br>
            <a:br>
              <a:rPr lang="en-US" altLang="ko-KR" sz="4000" b="1" dirty="0"/>
            </a:br>
            <a:r>
              <a:rPr lang="en-US" altLang="ko-KR" sz="2000" b="1" dirty="0"/>
              <a:t>                                                             </a:t>
            </a:r>
            <a:endParaRPr lang="ko-KR" altLang="en-US" sz="2000" b="1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652F4D5-1A3F-979A-499A-0BC346A9B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2400" dirty="0"/>
              <a:t>							2022.11.04</a:t>
            </a:r>
            <a:br>
              <a:rPr lang="en-US" altLang="ko-KR" sz="2400" dirty="0"/>
            </a:br>
            <a:r>
              <a:rPr lang="en-US" altLang="ko-KR" sz="2400" dirty="0"/>
              <a:t>				    Prof : Muhammad Bilal</a:t>
            </a:r>
          </a:p>
          <a:p>
            <a:pPr algn="r"/>
            <a:r>
              <a:rPr lang="en-US" altLang="ko-KR" dirty="0"/>
              <a:t>Teaching Assistant : </a:t>
            </a:r>
            <a:r>
              <a:rPr lang="en-US" altLang="ko-KR" dirty="0" err="1"/>
              <a:t>Seungpil</a:t>
            </a:r>
            <a:r>
              <a:rPr lang="en-US" altLang="ko-KR" dirty="0"/>
              <a:t> Choi</a:t>
            </a:r>
          </a:p>
          <a:p>
            <a:pPr algn="r"/>
            <a:r>
              <a:rPr lang="en-US" altLang="ko-KR" dirty="0"/>
              <a:t>Email : csp213@hufs.ac.kr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62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0C872-A35F-3A98-46A5-B9EA5421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Exceptions Handling </a:t>
            </a:r>
            <a:r>
              <a:rPr lang="en-US" altLang="ko-KR" sz="3000" dirty="0"/>
              <a:t>- </a:t>
            </a:r>
            <a:r>
              <a:rPr lang="en-US" altLang="ko-KR" sz="3200" dirty="0"/>
              <a:t>The throws clause</a:t>
            </a:r>
            <a:endParaRPr lang="ko-KR" altLang="en-US" sz="3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F54713-21C1-8DDF-BE9B-7BBD5752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Method doesn’t want to handle exception itself. </a:t>
            </a:r>
          </a:p>
          <a:p>
            <a:r>
              <a:rPr lang="en-US" altLang="ko-KR" dirty="0"/>
              <a:t>It throws the exception.</a:t>
            </a:r>
          </a:p>
          <a:p>
            <a:pPr lvl="1"/>
            <a:r>
              <a:rPr lang="en-US" altLang="ko-KR" dirty="0"/>
              <a:t> the caller should handle this exception or throws the exception itself.</a:t>
            </a:r>
          </a:p>
          <a:p>
            <a:r>
              <a:rPr lang="en-US" altLang="ko-KR" dirty="0"/>
              <a:t>A method should specify the exceptions it throws by placing a throws clause after the parameter list.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31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0C872-A35F-3A98-46A5-B9EA5421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Exceptions Handling </a:t>
            </a:r>
            <a:r>
              <a:rPr lang="en-US" altLang="ko-KR" sz="3000" dirty="0"/>
              <a:t>- </a:t>
            </a:r>
            <a:r>
              <a:rPr lang="en-US" altLang="ko-KR" sz="3200" dirty="0"/>
              <a:t>The throws clause</a:t>
            </a:r>
            <a:endParaRPr lang="ko-KR" altLang="en-US" sz="3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1DFCFC-15C5-F110-EF99-15C3C64EA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917" y="1825625"/>
            <a:ext cx="4172165" cy="4351338"/>
          </a:xfrm>
        </p:spPr>
      </p:pic>
    </p:spTree>
    <p:extLst>
      <p:ext uri="{BB962C8B-B14F-4D97-AF65-F5344CB8AC3E}">
        <p14:creationId xmlns:p14="http://schemas.microsoft.com/office/powerpoint/2010/main" val="201462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0C872-A35F-3A98-46A5-B9EA5421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Exceptions Handling </a:t>
            </a:r>
            <a:r>
              <a:rPr lang="en-US" altLang="ko-KR" sz="3000" dirty="0"/>
              <a:t>- </a:t>
            </a:r>
            <a:r>
              <a:rPr lang="en-US" altLang="ko-KR" sz="3200" dirty="0"/>
              <a:t>The throws clause</a:t>
            </a:r>
            <a:endParaRPr lang="ko-KR" altLang="en-US" sz="3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F54713-21C1-8DDF-BE9B-7BBD5752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3355" cy="4351338"/>
          </a:xfrm>
        </p:spPr>
        <p:txBody>
          <a:bodyPr/>
          <a:lstStyle/>
          <a:p>
            <a:r>
              <a:rPr lang="en-US" altLang="ko-KR" dirty="0"/>
              <a:t>When dealing with exceptions </a:t>
            </a:r>
          </a:p>
          <a:p>
            <a:r>
              <a:rPr lang="en-US" altLang="ko-KR" dirty="0"/>
              <a:t>Especially when debugging </a:t>
            </a:r>
          </a:p>
          <a:p>
            <a:r>
              <a:rPr lang="en-US" altLang="ko-KR" dirty="0" err="1"/>
              <a:t>printStackTrace</a:t>
            </a:r>
            <a:r>
              <a:rPr lang="en-US" altLang="ko-KR" dirty="0"/>
              <a:t>() will: </a:t>
            </a:r>
          </a:p>
          <a:p>
            <a:pPr lvl="1"/>
            <a:r>
              <a:rPr lang="en-US" altLang="ko-KR" dirty="0"/>
              <a:t>Show you the full calling history </a:t>
            </a:r>
          </a:p>
          <a:p>
            <a:pPr lvl="1"/>
            <a:r>
              <a:rPr lang="en-US" altLang="ko-KR" dirty="0"/>
              <a:t>With line numbers</a:t>
            </a:r>
          </a:p>
          <a:p>
            <a:r>
              <a:rPr lang="en-US" altLang="ko-KR" dirty="0"/>
              <a:t>What if main() also throw the exception?</a:t>
            </a:r>
          </a:p>
          <a:p>
            <a:pPr lvl="1"/>
            <a:r>
              <a:rPr lang="en-US" altLang="ko-KR" dirty="0"/>
              <a:t>It is the same as not handling an exception.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249C1A-7523-231C-14C8-F1B8D5AA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555" y="1690689"/>
            <a:ext cx="4268008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0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C15B6-916D-4A6D-D2A9-CC8F2BCB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400CC-4613-A329-224D-BD6162BD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Lab05-01 : Exception handling – Phone book</a:t>
            </a:r>
          </a:p>
          <a:p>
            <a:r>
              <a:rPr lang="en-US" altLang="ko-KR" dirty="0"/>
              <a:t>Lab05-02 : Exception handling – Check password</a:t>
            </a:r>
          </a:p>
          <a:p>
            <a:r>
              <a:rPr lang="en-US" altLang="ko-KR" sz="2800" dirty="0"/>
              <a:t>Lab05-03 : Exception handling </a:t>
            </a:r>
            <a:r>
              <a:rPr lang="en-US" altLang="ko-KR" dirty="0"/>
              <a:t>– Bank</a:t>
            </a:r>
          </a:p>
        </p:txBody>
      </p:sp>
    </p:spTree>
    <p:extLst>
      <p:ext uri="{BB962C8B-B14F-4D97-AF65-F5344CB8AC3E}">
        <p14:creationId xmlns:p14="http://schemas.microsoft.com/office/powerpoint/2010/main" val="62590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20AA1-31B7-8228-6AF1-88147E05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/>
              <a:t>Lab05-01 : Exception handling – Phone book</a:t>
            </a:r>
            <a:endParaRPr lang="ko-KR" altLang="en-US" sz="3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27CEC-9D94-78FF-DB44-3E3335E1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Write catch sentence for create, read, update, delete about phone book.</a:t>
            </a:r>
          </a:p>
          <a:p>
            <a:pPr lvl="1"/>
            <a:r>
              <a:rPr lang="en-US" altLang="ko-KR" dirty="0"/>
              <a:t>0=create – if create is successful, print “create”. If the data already exists, print “Already exist name.”</a:t>
            </a:r>
          </a:p>
          <a:p>
            <a:pPr lvl="2"/>
            <a:r>
              <a:rPr lang="en-US" altLang="ko-KR" dirty="0"/>
              <a:t>Input: name, phone number</a:t>
            </a:r>
          </a:p>
          <a:p>
            <a:pPr lvl="1"/>
            <a:r>
              <a:rPr lang="en-US" altLang="ko-KR" dirty="0"/>
              <a:t>1=read – print the specific data in phone book. If there is no data, print “Not found.”</a:t>
            </a:r>
          </a:p>
          <a:p>
            <a:pPr lvl="2"/>
            <a:r>
              <a:rPr lang="en-US" altLang="ko-KR" dirty="0"/>
              <a:t>Input: name</a:t>
            </a:r>
          </a:p>
          <a:p>
            <a:pPr lvl="1"/>
            <a:r>
              <a:rPr lang="en-US" altLang="ko-KR" dirty="0"/>
              <a:t>2=update – if update is successful, print “update”. If there is no data, print “Not found.”</a:t>
            </a:r>
          </a:p>
          <a:p>
            <a:pPr lvl="2"/>
            <a:r>
              <a:rPr lang="en-US" altLang="ko-KR" dirty="0"/>
              <a:t>Input: name, phone number</a:t>
            </a:r>
          </a:p>
          <a:p>
            <a:pPr lvl="1"/>
            <a:r>
              <a:rPr lang="en-US" altLang="ko-KR" dirty="0"/>
              <a:t>3=delete – if delete is successful, print “delete”. If there is no data, print “Not found.”</a:t>
            </a:r>
          </a:p>
          <a:p>
            <a:pPr lvl="2"/>
            <a:r>
              <a:rPr lang="en-US" altLang="ko-KR" dirty="0"/>
              <a:t>Input: name</a:t>
            </a:r>
          </a:p>
          <a:p>
            <a:pPr lvl="1"/>
            <a:r>
              <a:rPr lang="en-US" altLang="ko-KR" dirty="0"/>
              <a:t>-1=exit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02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7E484-0168-45D8-6294-07A44BBC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Lab05-02 : Exception handling – Check password</a:t>
            </a:r>
            <a:endParaRPr lang="ko-KR" altLang="en-US" sz="3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E9004-969E-6363-70CC-1B804D3C3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Write </a:t>
            </a:r>
            <a:r>
              <a:rPr lang="en-US" altLang="ko-KR" dirty="0" err="1"/>
              <a:t>isValid</a:t>
            </a:r>
            <a:r>
              <a:rPr lang="en-US" altLang="ko-KR" dirty="0"/>
              <a:t> method in </a:t>
            </a:r>
            <a:r>
              <a:rPr lang="en-US" altLang="ko-KR" dirty="0" err="1"/>
              <a:t>LoginSystem</a:t>
            </a:r>
            <a:r>
              <a:rPr lang="en-US" altLang="ko-KR" dirty="0"/>
              <a:t> and catch sentence in main class.</a:t>
            </a:r>
          </a:p>
          <a:p>
            <a:r>
              <a:rPr lang="en-US" altLang="ko-KR" dirty="0"/>
              <a:t>Input n (number of users)</a:t>
            </a:r>
          </a:p>
          <a:p>
            <a:r>
              <a:rPr lang="en-US" altLang="ko-KR" dirty="0"/>
              <a:t>Input n users</a:t>
            </a:r>
          </a:p>
          <a:p>
            <a:pPr lvl="1"/>
            <a:r>
              <a:rPr lang="en-US" altLang="ko-KR" dirty="0"/>
              <a:t>Input: username, password</a:t>
            </a:r>
          </a:p>
          <a:p>
            <a:pPr marL="228600" indent="-228600" algn="l" rtl="0">
              <a:spcBef>
                <a:spcPts val="1000"/>
              </a:spcBef>
              <a:spcAft>
                <a:spcPts val="0"/>
              </a:spcAft>
            </a:pPr>
            <a:r>
              <a:rPr lang="en-US" altLang="ko-KR" b="0" i="0" dirty="0">
                <a:solidFill>
                  <a:srgbClr val="313338"/>
                </a:solidFill>
                <a:effectLst/>
              </a:rPr>
              <a:t>Check whether this password is correct format and</a:t>
            </a:r>
            <a:r>
              <a:rPr lang="ko-KR" altLang="en-US" dirty="0">
                <a:solidFill>
                  <a:srgbClr val="313338"/>
                </a:solidFill>
              </a:rPr>
              <a:t> </a:t>
            </a:r>
            <a:r>
              <a:rPr lang="en-US" altLang="ko-KR" dirty="0">
                <a:solidFill>
                  <a:srgbClr val="313338"/>
                </a:solidFill>
              </a:rPr>
              <a:t>there is no same username</a:t>
            </a:r>
            <a:r>
              <a:rPr lang="en-US" altLang="ko-KR" b="0" i="0" dirty="0">
                <a:solidFill>
                  <a:srgbClr val="313338"/>
                </a:solidFill>
                <a:effectLst/>
              </a:rPr>
              <a:t>. </a:t>
            </a:r>
          </a:p>
          <a:p>
            <a:pPr lvl="1">
              <a:spcBef>
                <a:spcPts val="1000"/>
              </a:spcBef>
            </a:pPr>
            <a:r>
              <a:rPr lang="en-US" altLang="ko-KR" b="0" i="0" dirty="0">
                <a:solidFill>
                  <a:srgbClr val="313338"/>
                </a:solidFill>
                <a:effectLst/>
              </a:rPr>
              <a:t>Password Condition</a:t>
            </a:r>
            <a:endParaRPr lang="en-US" altLang="ko-KR" dirty="0">
              <a:solidFill>
                <a:srgbClr val="313338"/>
              </a:solidFill>
            </a:endParaRPr>
          </a:p>
          <a:p>
            <a:pPr lvl="2">
              <a:spcBef>
                <a:spcPts val="1000"/>
              </a:spcBef>
            </a:pPr>
            <a:r>
              <a:rPr lang="en-US" altLang="ko-KR" b="0" i="0" dirty="0">
                <a:solidFill>
                  <a:srgbClr val="313338"/>
                </a:solidFill>
                <a:effectLst/>
              </a:rPr>
              <a:t>Length(2~8)</a:t>
            </a:r>
          </a:p>
          <a:p>
            <a:pPr lvl="2">
              <a:spcBef>
                <a:spcPts val="1000"/>
              </a:spcBef>
            </a:pPr>
            <a:r>
              <a:rPr lang="en-US" altLang="ko-KR" b="0" i="0" dirty="0">
                <a:solidFill>
                  <a:srgbClr val="313338"/>
                </a:solidFill>
                <a:effectLst/>
              </a:rPr>
              <a:t>The number of digit and letter is equal to or more than 1.</a:t>
            </a:r>
          </a:p>
          <a:p>
            <a:r>
              <a:rPr lang="en-US" altLang="ko-KR" b="0" i="0" dirty="0">
                <a:solidFill>
                  <a:srgbClr val="313338"/>
                </a:solidFill>
                <a:effectLst/>
              </a:rPr>
              <a:t>If create is successful, print “Create success.” </a:t>
            </a:r>
          </a:p>
          <a:p>
            <a:r>
              <a:rPr lang="en-US" altLang="ko-KR" b="0" i="0" dirty="0">
                <a:solidFill>
                  <a:srgbClr val="313338"/>
                </a:solidFill>
                <a:effectLst/>
              </a:rPr>
              <a:t>If create is failed, print “Create fail.”</a:t>
            </a:r>
          </a:p>
          <a:p>
            <a:endParaRPr lang="en-US" altLang="ko-KR" b="0" i="0" dirty="0">
              <a:solidFill>
                <a:srgbClr val="313338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4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10BCE-9D17-1B63-0585-6BB9AE98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Lab05-03 : Exception handling – Bank</a:t>
            </a:r>
            <a:endParaRPr lang="ko-KR" altLang="en-US" sz="3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27493-1DEF-5919-1350-EBA179EC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catch sentence for withdraw method about bank.</a:t>
            </a:r>
          </a:p>
          <a:p>
            <a:r>
              <a:rPr lang="en-US" altLang="ko-KR" dirty="0"/>
              <a:t>Input a type</a:t>
            </a:r>
          </a:p>
          <a:p>
            <a:pPr lvl="1"/>
            <a:r>
              <a:rPr lang="en-US" altLang="ko-KR" dirty="0"/>
              <a:t>0=deposit</a:t>
            </a:r>
          </a:p>
          <a:p>
            <a:pPr lvl="2"/>
            <a:r>
              <a:rPr lang="en-US" altLang="ko-KR" dirty="0"/>
              <a:t>Input:</a:t>
            </a:r>
            <a:r>
              <a:rPr lang="ko-KR" altLang="en-US" dirty="0"/>
              <a:t> </a:t>
            </a:r>
            <a:r>
              <a:rPr lang="en-US" altLang="ko-KR" dirty="0"/>
              <a:t>money</a:t>
            </a:r>
          </a:p>
          <a:p>
            <a:pPr lvl="1"/>
            <a:r>
              <a:rPr lang="en-US" altLang="ko-KR" dirty="0"/>
              <a:t>1=withdraw</a:t>
            </a:r>
          </a:p>
          <a:p>
            <a:pPr lvl="2"/>
            <a:r>
              <a:rPr lang="en-US" altLang="ko-KR" dirty="0"/>
              <a:t>Input: money</a:t>
            </a:r>
          </a:p>
          <a:p>
            <a:pPr lvl="1"/>
            <a:r>
              <a:rPr lang="en-US" altLang="ko-KR" dirty="0"/>
              <a:t>2=print balance</a:t>
            </a:r>
          </a:p>
          <a:p>
            <a:pPr lvl="1"/>
            <a:r>
              <a:rPr lang="en-US" altLang="ko-KR" dirty="0"/>
              <a:t>-1=exit</a:t>
            </a:r>
          </a:p>
          <a:p>
            <a:r>
              <a:rPr lang="en-US" altLang="ko-KR" dirty="0"/>
              <a:t>If the balance is lack, print “lack of balance”.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92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F74D4-0937-291D-56A9-8B846AAF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0C525-2DC3-6366-5133-22E5BF99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r>
              <a:rPr lang="ko-KR" altLang="en-US" dirty="0"/>
              <a:t> </a:t>
            </a:r>
            <a:r>
              <a:rPr lang="en-US" altLang="ko-KR" dirty="0"/>
              <a:t>to Exception</a:t>
            </a:r>
          </a:p>
          <a:p>
            <a:r>
              <a:rPr lang="en-US" altLang="ko-KR" dirty="0"/>
              <a:t>Java Exceptions Handling</a:t>
            </a:r>
          </a:p>
          <a:p>
            <a:r>
              <a:rPr lang="en-US" altLang="ko-KR"/>
              <a:t>Lab05 </a:t>
            </a:r>
            <a:r>
              <a:rPr lang="en-US" altLang="ko-KR" dirty="0"/>
              <a:t>– Three tasks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45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527B6-E117-2508-E475-C7150111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r>
              <a:rPr lang="ko-KR" altLang="en-US" dirty="0"/>
              <a:t> </a:t>
            </a:r>
            <a:r>
              <a:rPr lang="en-US" altLang="ko-KR" dirty="0"/>
              <a:t>to Exception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FF328-468F-5242-A296-61C7D7A5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Types of Programming Errors</a:t>
            </a:r>
          </a:p>
          <a:p>
            <a:pPr lvl="1"/>
            <a:r>
              <a:rPr lang="en-US" altLang="ko-KR" b="1" dirty="0"/>
              <a:t>Syntax Errors: </a:t>
            </a:r>
            <a:r>
              <a:rPr lang="en-US" altLang="ko-KR" dirty="0"/>
              <a:t>arise because the rules of the language are not followed. </a:t>
            </a:r>
          </a:p>
          <a:p>
            <a:pPr lvl="1"/>
            <a:r>
              <a:rPr lang="en-US" altLang="ko-KR" b="1" dirty="0"/>
              <a:t>Logic Errors: </a:t>
            </a:r>
            <a:r>
              <a:rPr lang="en-US" altLang="ko-KR" dirty="0"/>
              <a:t>arise because the program does perform the way it was intended to.</a:t>
            </a:r>
          </a:p>
          <a:p>
            <a:pPr lvl="1"/>
            <a:r>
              <a:rPr lang="en-US" altLang="ko-KR" b="1" dirty="0"/>
              <a:t>Runtime Errors: </a:t>
            </a:r>
            <a:r>
              <a:rPr lang="en-US" altLang="ko-KR" dirty="0"/>
              <a:t>arise because the program tries to perform an operation that is impossible to carry out.</a:t>
            </a:r>
          </a:p>
          <a:p>
            <a:pPr lvl="2"/>
            <a:r>
              <a:rPr lang="en-US" altLang="ko-KR" dirty="0"/>
              <a:t>Runtime Errors </a:t>
            </a:r>
            <a:r>
              <a:rPr lang="en-US" altLang="ko-KR" dirty="0">
                <a:solidFill>
                  <a:srgbClr val="FF0000"/>
                </a:solidFill>
              </a:rPr>
              <a:t>cause Exceptions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may be handled </a:t>
            </a:r>
            <a:r>
              <a:rPr lang="en-US" altLang="ko-KR" dirty="0"/>
              <a:t>at runtime.</a:t>
            </a:r>
          </a:p>
        </p:txBody>
      </p:sp>
    </p:spTree>
    <p:extLst>
      <p:ext uri="{BB962C8B-B14F-4D97-AF65-F5344CB8AC3E}">
        <p14:creationId xmlns:p14="http://schemas.microsoft.com/office/powerpoint/2010/main" val="291877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651E6-9C9A-6E40-B8A7-DC1FA6E8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r>
              <a:rPr lang="ko-KR" altLang="en-US" dirty="0"/>
              <a:t> </a:t>
            </a:r>
            <a:r>
              <a:rPr lang="en-US" altLang="ko-KR" dirty="0"/>
              <a:t>to Exception </a:t>
            </a:r>
            <a:r>
              <a:rPr lang="en-US" altLang="ko-KR" sz="3000" dirty="0"/>
              <a:t>- Exceptions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4DAE7-DA90-CAFB-0A6F-FDEDF1F1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exception is an event that describes an unusual or erroneous situation at runtime. </a:t>
            </a:r>
          </a:p>
          <a:p>
            <a:r>
              <a:rPr lang="en-US" altLang="ko-KR" dirty="0"/>
              <a:t>Exceptions are wrapped up as </a:t>
            </a:r>
            <a:r>
              <a:rPr lang="en-US" altLang="ko-KR" dirty="0">
                <a:solidFill>
                  <a:srgbClr val="FF0000"/>
                </a:solidFill>
              </a:rPr>
              <a:t>objects.</a:t>
            </a:r>
          </a:p>
          <a:p>
            <a:r>
              <a:rPr lang="en-US" altLang="ko-KR" dirty="0"/>
              <a:t>Why Use Exceptions?</a:t>
            </a:r>
          </a:p>
          <a:p>
            <a:pPr lvl="1"/>
            <a:r>
              <a:rPr lang="en-US" altLang="ko-KR" dirty="0"/>
              <a:t>Uses of exception handling.</a:t>
            </a:r>
          </a:p>
          <a:p>
            <a:pPr lvl="2"/>
            <a:r>
              <a:rPr lang="en-US" altLang="ko-KR" dirty="0"/>
              <a:t>Process exceptions from program components </a:t>
            </a:r>
          </a:p>
          <a:p>
            <a:pPr lvl="2"/>
            <a:r>
              <a:rPr lang="en-US" altLang="ko-KR" dirty="0"/>
              <a:t>Handle exceptions in a uniform manner in large projects </a:t>
            </a:r>
          </a:p>
          <a:p>
            <a:pPr lvl="2"/>
            <a:r>
              <a:rPr lang="en-US" altLang="ko-KR" dirty="0"/>
              <a:t>Remove error-handling code from “main line” of execution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6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8C63E-1EF7-304C-76CE-06E29010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r>
              <a:rPr lang="ko-KR" altLang="en-US" dirty="0"/>
              <a:t> </a:t>
            </a:r>
            <a:r>
              <a:rPr lang="en-US" altLang="ko-KR" dirty="0"/>
              <a:t>to Exception </a:t>
            </a:r>
            <a:r>
              <a:rPr lang="en-US" altLang="ko-KR" sz="3000" dirty="0"/>
              <a:t>– Two types of exceptions</a:t>
            </a:r>
            <a:endParaRPr lang="ko-KR" altLang="en-US" sz="30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54E50-4E65-016E-88CB-C6F070C9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Checked Exception </a:t>
            </a:r>
            <a:r>
              <a:rPr lang="en-US" altLang="ko-KR" sz="1800" dirty="0"/>
              <a:t>- ex) </a:t>
            </a:r>
            <a:r>
              <a:rPr lang="en-US" altLang="ko-KR" sz="1800" dirty="0" err="1"/>
              <a:t>IOException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SQLException</a:t>
            </a:r>
            <a:r>
              <a:rPr lang="en-US" altLang="ko-KR" sz="1800" dirty="0"/>
              <a:t>, etc.</a:t>
            </a:r>
          </a:p>
          <a:p>
            <a:pPr lvl="1"/>
            <a:r>
              <a:rPr lang="en-US" altLang="ko-KR" dirty="0"/>
              <a:t>Must be explicitly caught or declared in a throws clause.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Unchecked Exception </a:t>
            </a:r>
            <a:r>
              <a:rPr lang="en-US" altLang="ko-KR" sz="1800" dirty="0"/>
              <a:t>- ex) </a:t>
            </a:r>
            <a:r>
              <a:rPr lang="en-US" altLang="ko-KR" sz="1800" dirty="0" err="1"/>
              <a:t>NullPointerException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IllegalArgumentException</a:t>
            </a:r>
            <a:r>
              <a:rPr lang="en-US" altLang="ko-KR" sz="1800" dirty="0"/>
              <a:t>, etc.</a:t>
            </a:r>
          </a:p>
          <a:p>
            <a:pPr lvl="1"/>
            <a:r>
              <a:rPr lang="en-US" altLang="ko-KR" dirty="0"/>
              <a:t>Not need to be caught or declared in a throws clause.</a:t>
            </a:r>
          </a:p>
          <a:p>
            <a:pPr lvl="1"/>
            <a:r>
              <a:rPr lang="en-US" altLang="ko-KR" dirty="0"/>
              <a:t>In most cases, unchecked exceptions reflect programming logic errors that are not recoverable. </a:t>
            </a:r>
          </a:p>
          <a:p>
            <a:pPr lvl="2"/>
            <a:r>
              <a:rPr lang="en-US" altLang="ko-KR" dirty="0"/>
              <a:t>For example, a </a:t>
            </a:r>
            <a:r>
              <a:rPr lang="en-US" altLang="ko-KR" dirty="0" err="1"/>
              <a:t>NullPointerException</a:t>
            </a:r>
            <a:r>
              <a:rPr lang="en-US" altLang="ko-KR" dirty="0"/>
              <a:t> is thrown if you access an object through a reference variable before an object is assigned to it.</a:t>
            </a:r>
          </a:p>
        </p:txBody>
      </p:sp>
    </p:spTree>
    <p:extLst>
      <p:ext uri="{BB962C8B-B14F-4D97-AF65-F5344CB8AC3E}">
        <p14:creationId xmlns:p14="http://schemas.microsoft.com/office/powerpoint/2010/main" val="120449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2D362-970F-6F27-7B02-3DF3982A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r>
              <a:rPr lang="ko-KR" altLang="en-US" dirty="0"/>
              <a:t> </a:t>
            </a:r>
            <a:r>
              <a:rPr lang="en-US" altLang="ko-KR" dirty="0"/>
              <a:t>to Exception </a:t>
            </a:r>
            <a:r>
              <a:rPr lang="en-US" altLang="ko-KR" sz="3000" dirty="0"/>
              <a:t>– Two types of exceptions</a:t>
            </a:r>
            <a:endParaRPr lang="ko-KR" altLang="en-US" sz="3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181F697-89EF-91D9-F8EA-A750DF9D0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481" y="1825625"/>
            <a:ext cx="6283038" cy="4351338"/>
          </a:xfrm>
        </p:spPr>
      </p:pic>
    </p:spTree>
    <p:extLst>
      <p:ext uri="{BB962C8B-B14F-4D97-AF65-F5344CB8AC3E}">
        <p14:creationId xmlns:p14="http://schemas.microsoft.com/office/powerpoint/2010/main" val="194150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C74C-4D78-E397-2024-C2E0528E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Exceptions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34CBE-3392-8119-70BD-FE2B9030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Try-catch-finally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>
                <a:solidFill>
                  <a:srgbClr val="FF0000"/>
                </a:solidFill>
              </a:rPr>
              <a:t>try</a:t>
            </a:r>
            <a:r>
              <a:rPr lang="en-US" altLang="ko-KR" dirty="0"/>
              <a:t> statement defines the code block to run.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>
                <a:solidFill>
                  <a:srgbClr val="FF0000"/>
                </a:solidFill>
              </a:rPr>
              <a:t>catch</a:t>
            </a:r>
            <a:r>
              <a:rPr lang="en-US" altLang="ko-KR" dirty="0"/>
              <a:t> statement defines a code block to handle any error.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>
                <a:solidFill>
                  <a:srgbClr val="FF0000"/>
                </a:solidFill>
              </a:rPr>
              <a:t>finally</a:t>
            </a:r>
            <a:r>
              <a:rPr lang="en-US" altLang="ko-KR" dirty="0"/>
              <a:t> statement defines a code block to run regardless of the result</a:t>
            </a:r>
          </a:p>
          <a:p>
            <a:r>
              <a:rPr lang="en-US" altLang="ko-KR" dirty="0"/>
              <a:t>throw-throws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>
                <a:solidFill>
                  <a:srgbClr val="FF0000"/>
                </a:solidFill>
              </a:rPr>
              <a:t>throw</a:t>
            </a:r>
            <a:r>
              <a:rPr lang="en-US" altLang="ko-KR" dirty="0"/>
              <a:t> keyword is used to occur Exception.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>
                <a:solidFill>
                  <a:srgbClr val="FF0000"/>
                </a:solidFill>
              </a:rPr>
              <a:t>throws</a:t>
            </a:r>
            <a:r>
              <a:rPr lang="en-US" altLang="ko-KR" dirty="0"/>
              <a:t> keyword is used to throw an exception to superior methods.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8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8F1A-190B-8424-4BDF-DA15BDC7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Exceptions Handling </a:t>
            </a:r>
            <a:r>
              <a:rPr lang="en-US" altLang="ko-KR" sz="3000" dirty="0"/>
              <a:t>– Try-catch-finally</a:t>
            </a:r>
            <a:endParaRPr lang="ko-KR" altLang="en-US" sz="3000" dirty="0"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26A5781B-0CC3-1484-7227-4FC73B076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109" y="1690688"/>
            <a:ext cx="4817782" cy="4031903"/>
          </a:xfrm>
        </p:spPr>
      </p:pic>
    </p:spTree>
    <p:extLst>
      <p:ext uri="{BB962C8B-B14F-4D97-AF65-F5344CB8AC3E}">
        <p14:creationId xmlns:p14="http://schemas.microsoft.com/office/powerpoint/2010/main" val="275763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A39D9-8095-CD74-0161-AE311B50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Exceptions Handling </a:t>
            </a:r>
            <a:r>
              <a:rPr lang="en-US" altLang="ko-KR" sz="3000" dirty="0"/>
              <a:t>– Try-catch-finally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12C4A-1B5A-46D2-7FE3-AB06D55653DA}"/>
              </a:ext>
            </a:extLst>
          </p:cNvPr>
          <p:cNvSpPr txBox="1"/>
          <p:nvPr/>
        </p:nvSpPr>
        <p:spPr>
          <a:xfrm>
            <a:off x="838200" y="1564332"/>
            <a:ext cx="982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71717"/>
                </a:solidFill>
                <a:latin typeface="Segoe UI" panose="020B0502040204020203" pitchFamily="34" charset="0"/>
              </a:rPr>
              <a:t>T</a:t>
            </a:r>
            <a:r>
              <a:rPr lang="en-US" altLang="ko-K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he </a:t>
            </a:r>
            <a:r>
              <a:rPr lang="en-US" altLang="ko-KR" sz="2400" dirty="0">
                <a:solidFill>
                  <a:srgbClr val="FF0000"/>
                </a:solidFill>
                <a:latin typeface="Segoe UI" panose="020B0502040204020203" pitchFamily="34" charset="0"/>
              </a:rPr>
              <a:t>Exception</a:t>
            </a:r>
            <a:r>
              <a:rPr lang="en-US" altLang="ko-K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class is the base class of all exceptions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82292D-A7EB-B64B-421E-ECDBD8A8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2185379"/>
            <a:ext cx="4280896" cy="3179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FA2AC5-8B51-825E-191A-AF183B3AD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56" y="2274623"/>
            <a:ext cx="4137744" cy="303638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3816EC7-0C35-5AE6-D6EB-61125F9878A3}"/>
              </a:ext>
            </a:extLst>
          </p:cNvPr>
          <p:cNvSpPr/>
          <p:nvPr/>
        </p:nvSpPr>
        <p:spPr>
          <a:xfrm>
            <a:off x="5467350" y="3429000"/>
            <a:ext cx="9525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41B6A56-A7BC-1C63-CB50-1A279F81D1F9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2603502" y="3845225"/>
            <a:ext cx="514349" cy="23846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F62792-993A-3C17-0D40-4EFEE00AE694}"/>
              </a:ext>
            </a:extLst>
          </p:cNvPr>
          <p:cNvSpPr txBox="1"/>
          <p:nvPr/>
        </p:nvSpPr>
        <p:spPr>
          <a:xfrm>
            <a:off x="3117850" y="6045201"/>
            <a:ext cx="282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Unreachable catch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68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774</Words>
  <Application>Microsoft Office PowerPoint</Application>
  <PresentationFormat>와이드스크린</PresentationFormat>
  <Paragraphs>97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KR</vt:lpstr>
      <vt:lpstr>맑은 고딕</vt:lpstr>
      <vt:lpstr>Arial</vt:lpstr>
      <vt:lpstr>Segoe UI</vt:lpstr>
      <vt:lpstr>Office 테마</vt:lpstr>
      <vt:lpstr>Object-Oriented Programming                                                               </vt:lpstr>
      <vt:lpstr>Contents</vt:lpstr>
      <vt:lpstr>Intro to Exception</vt:lpstr>
      <vt:lpstr>Intro to Exception - Exceptions</vt:lpstr>
      <vt:lpstr>Intro to Exception – Two types of exceptions</vt:lpstr>
      <vt:lpstr>Intro to Exception – Two types of exceptions</vt:lpstr>
      <vt:lpstr>Java Exceptions Handling</vt:lpstr>
      <vt:lpstr>Java Exceptions Handling – Try-catch-finally</vt:lpstr>
      <vt:lpstr>Java Exceptions Handling – Try-catch-finally</vt:lpstr>
      <vt:lpstr>Java Exceptions Handling - The throws clause</vt:lpstr>
      <vt:lpstr>Java Exceptions Handling - The throws clause</vt:lpstr>
      <vt:lpstr>Java Exceptions Handling - The throws clause</vt:lpstr>
      <vt:lpstr>Lab05</vt:lpstr>
      <vt:lpstr>Lab05-01 : Exception handling – Phone book</vt:lpstr>
      <vt:lpstr>Lab05-02 : Exception handling – Check password</vt:lpstr>
      <vt:lpstr>Lab05-03 : Exception handling – Bank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최승필</dc:creator>
  <cp:lastModifiedBy>최승필</cp:lastModifiedBy>
  <cp:revision>117</cp:revision>
  <dcterms:created xsi:type="dcterms:W3CDTF">2022-11-02T07:18:51Z</dcterms:created>
  <dcterms:modified xsi:type="dcterms:W3CDTF">2022-11-04T01:25:51Z</dcterms:modified>
</cp:coreProperties>
</file>