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64" r:id="rId8"/>
    <p:sldId id="288" r:id="rId9"/>
    <p:sldId id="290" r:id="rId10"/>
    <p:sldId id="293" r:id="rId11"/>
    <p:sldId id="294" r:id="rId12"/>
    <p:sldId id="295" r:id="rId13"/>
    <p:sldId id="297" r:id="rId14"/>
    <p:sldId id="298" r:id="rId15"/>
    <p:sldId id="300" r:id="rId16"/>
    <p:sldId id="301" r:id="rId17"/>
    <p:sldId id="263" r:id="rId18"/>
    <p:sldId id="289" r:id="rId19"/>
    <p:sldId id="305" r:id="rId20"/>
    <p:sldId id="302" r:id="rId21"/>
    <p:sldId id="303" r:id="rId22"/>
    <p:sldId id="304" r:id="rId23"/>
    <p:sldId id="282" r:id="rId24"/>
    <p:sldId id="266" r:id="rId25"/>
    <p:sldId id="265" r:id="rId26"/>
    <p:sldId id="269" r:id="rId27"/>
    <p:sldId id="306" r:id="rId28"/>
    <p:sldId id="307" r:id="rId29"/>
    <p:sldId id="287" r:id="rId30"/>
    <p:sldId id="278" r:id="rId31"/>
    <p:sldId id="277" r:id="rId32"/>
    <p:sldId id="280" r:id="rId33"/>
    <p:sldId id="308" r:id="rId34"/>
    <p:sldId id="285" r:id="rId35"/>
    <p:sldId id="284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ngjun45 seungjun" initials="ss" lastIdx="1" clrIdx="0">
    <p:extLst>
      <p:ext uri="{19B8F6BF-5375-455C-9EA6-DF929625EA0E}">
        <p15:presenceInfo xmlns:p15="http://schemas.microsoft.com/office/powerpoint/2012/main" userId="4e8820be2634a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E0"/>
    <a:srgbClr val="030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14:03:24.76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1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F926-D1F1-4372-8CA9-20405E97ED6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8A31-EBEA-4841-82A1-7F0BD1C71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solidFill>
                  <a:srgbClr val="2E16E0"/>
                </a:solidFill>
              </a:rPr>
              <a:t>KB-KAIST </a:t>
            </a:r>
            <a:r>
              <a:rPr lang="en-US" altLang="ko-KR" sz="2400" dirty="0" smtClean="0">
                <a:solidFill>
                  <a:srgbClr val="2E16E0"/>
                </a:solidFill>
              </a:rPr>
              <a:t>AI </a:t>
            </a:r>
            <a:r>
              <a:rPr lang="ko-KR" altLang="en-US" sz="2400" dirty="0" smtClean="0">
                <a:solidFill>
                  <a:srgbClr val="2E16E0"/>
                </a:solidFill>
              </a:rPr>
              <a:t>집중교육과정</a:t>
            </a:r>
            <a:r>
              <a:rPr lang="en-US" altLang="ko-KR" sz="2400" dirty="0" smtClean="0">
                <a:solidFill>
                  <a:srgbClr val="2E16E0"/>
                </a:solidFill>
              </a:rPr>
              <a:t/>
            </a:r>
            <a:br>
              <a:rPr lang="en-US" altLang="ko-KR" sz="2400" dirty="0" smtClean="0">
                <a:solidFill>
                  <a:srgbClr val="2E16E0"/>
                </a:solidFill>
              </a:rPr>
            </a:br>
            <a:r>
              <a:rPr lang="ko-KR" altLang="en-US" sz="2400" dirty="0" err="1" smtClean="0">
                <a:solidFill>
                  <a:srgbClr val="2E16E0"/>
                </a:solidFill>
              </a:rPr>
              <a:t>딥러닝</a:t>
            </a:r>
            <a:r>
              <a:rPr lang="ko-KR" altLang="en-US" sz="2400" dirty="0" smtClean="0">
                <a:solidFill>
                  <a:srgbClr val="2E16E0"/>
                </a:solidFill>
              </a:rPr>
              <a:t> 실습 </a:t>
            </a:r>
            <a:r>
              <a:rPr lang="en-US" altLang="ko-KR" sz="2400" dirty="0" smtClean="0">
                <a:solidFill>
                  <a:srgbClr val="2E16E0"/>
                </a:solidFill>
              </a:rPr>
              <a:t>B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400" dirty="0" err="1" smtClean="0">
                <a:solidFill>
                  <a:schemeClr val="tx1"/>
                </a:solidFill>
              </a:rPr>
              <a:t>실습자료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RNN</a:t>
            </a:r>
            <a:r>
              <a:rPr lang="ko-KR" altLang="en-US" sz="3200" dirty="0" smtClean="0"/>
              <a:t>을 이용한 </a:t>
            </a:r>
            <a:r>
              <a:rPr lang="ko-KR" altLang="en-US" sz="3200" dirty="0" err="1" smtClean="0"/>
              <a:t>챗봇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67462" y="4711248"/>
            <a:ext cx="4443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 smtClean="0"/>
              <a:t>실습조교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정승준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변준영 </a:t>
            </a:r>
            <a:endParaRPr lang="en-US" altLang="ko-KR" sz="2000" b="1" dirty="0" smtClean="0"/>
          </a:p>
          <a:p>
            <a:pPr algn="r"/>
            <a:r>
              <a:rPr lang="en-US" altLang="ko-KR" sz="2000" b="1" dirty="0" smtClean="0"/>
              <a:t>(KAIST Computational Intelligence Lab.)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40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어휘 파일 확인하기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301" t="13626" r="80938" b="67771"/>
          <a:stretch/>
        </p:blipFill>
        <p:spPr>
          <a:xfrm>
            <a:off x="1059090" y="2195739"/>
            <a:ext cx="2150836" cy="1842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3781425"/>
            <a:ext cx="2400299" cy="21859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2042541"/>
            <a:ext cx="3524250" cy="45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학습하기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587171"/>
            <a:ext cx="6810375" cy="3676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700" y="1720228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train.py --train</a:t>
            </a:r>
          </a:p>
          <a:p>
            <a:r>
              <a:rPr lang="ko-KR" altLang="en-US" dirty="0" smtClean="0"/>
              <a:t>학습을 위해 프롬프트에서 위 명령어를 입력해보세요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학습하기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503823"/>
            <a:ext cx="5348288" cy="2887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049" t="14152" r="74422" b="44887"/>
          <a:stretch/>
        </p:blipFill>
        <p:spPr>
          <a:xfrm>
            <a:off x="5755808" y="2209799"/>
            <a:ext cx="2959089" cy="3543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312" y="1670041"/>
            <a:ext cx="601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충분한 학습을 위해서는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 이상의 시간이 소요됩니다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중간중간 모델이 저장됩니다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학습하기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379075"/>
            <a:ext cx="6677025" cy="42196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4312" y="1670041"/>
            <a:ext cx="8002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학습을 진행하는 도중에도 저장된 모델을 테스트할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새로운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창을 열어서 앞 슬라이드에 나온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 </a:t>
            </a:r>
            <a:r>
              <a:rPr lang="ko-KR" altLang="en-US" dirty="0"/>
              <a:t>동작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설정 방법을 따라하신 다음에</a:t>
            </a:r>
            <a:r>
              <a:rPr lang="en-US" altLang="ko-KR" dirty="0" smtClean="0"/>
              <a:t>, python chat.py</a:t>
            </a:r>
            <a:r>
              <a:rPr lang="ko-KR" altLang="en-US" dirty="0" smtClean="0"/>
              <a:t>를 입력해보세요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학습하기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76386"/>
            <a:ext cx="6096000" cy="35147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2082339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초반에는 </a:t>
            </a:r>
            <a:r>
              <a:rPr lang="ko-KR" altLang="en-US" dirty="0" err="1" smtClean="0"/>
              <a:t>챗봇이</a:t>
            </a:r>
            <a:r>
              <a:rPr lang="ko-KR" altLang="en-US" dirty="0" smtClean="0"/>
              <a:t> 학습이 잘 되지 않은 상태이므로 전혀 이상한 답이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0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학습하기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27427"/>
            <a:ext cx="5810250" cy="3429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1766556"/>
            <a:ext cx="53527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충분한 학습이 이뤄지고 나서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테스트해보면</a:t>
            </a:r>
            <a:endParaRPr lang="en-US" altLang="ko-KR" dirty="0" smtClean="0"/>
          </a:p>
          <a:p>
            <a:r>
              <a:rPr lang="ko-KR" altLang="en-US" dirty="0" smtClean="0"/>
              <a:t>이전보다 나은 답변을 하는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같은 질문에도 다른 답변이 나올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학습하기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033256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데이터셋에는 존재하지 않는 새로운 문장이 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7" y="2679827"/>
            <a:ext cx="4513230" cy="3016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397" y="3162173"/>
            <a:ext cx="4874683" cy="3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지정 대화록 학습시키기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바꾸어보기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4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대화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8651" t="14066" r="77778" b="64396"/>
          <a:stretch/>
        </p:blipFill>
        <p:spPr>
          <a:xfrm>
            <a:off x="224971" y="2245855"/>
            <a:ext cx="2481944" cy="21336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21" y="2187799"/>
            <a:ext cx="5886450" cy="39338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1770743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어린왕자에서</a:t>
            </a:r>
            <a:r>
              <a:rPr lang="ko-KR" altLang="en-US" dirty="0" smtClean="0"/>
              <a:t> 발췌한 </a:t>
            </a:r>
            <a:r>
              <a:rPr lang="en-US" altLang="ko-KR" dirty="0" smtClean="0"/>
              <a:t>54</a:t>
            </a:r>
            <a:r>
              <a:rPr lang="ko-KR" altLang="en-US" dirty="0" smtClean="0"/>
              <a:t>줄의 문장으로 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9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528" t="4231" r="54791" b="48974"/>
          <a:stretch/>
        </p:blipFill>
        <p:spPr>
          <a:xfrm>
            <a:off x="957118" y="1736467"/>
            <a:ext cx="7073900" cy="463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대화 사용하기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5740" y="4920533"/>
            <a:ext cx="1640093" cy="241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710" y="6155286"/>
            <a:ext cx="2097465" cy="36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config.py </a:t>
            </a:r>
            <a:r>
              <a:rPr lang="ko-KR" altLang="en-US" dirty="0" smtClean="0">
                <a:solidFill>
                  <a:srgbClr val="FF0000"/>
                </a:solidFill>
              </a:rPr>
              <a:t>더블클릭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1826443" y="5178829"/>
            <a:ext cx="368117" cy="976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 환경 구성 및 설명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Chat-bot</a:t>
            </a:r>
            <a:r>
              <a:rPr lang="ko-KR" altLang="en-US" dirty="0" smtClean="0"/>
              <a:t> 실제 동작 해보기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바꾸어보기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Context Vector </a:t>
            </a:r>
            <a:r>
              <a:rPr lang="ko-KR" altLang="en-US" dirty="0" err="1" smtClean="0"/>
              <a:t>바꾸어보기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In-class question #1 &amp; #2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빅데이터</a:t>
            </a:r>
            <a:r>
              <a:rPr lang="en-US" altLang="ko-KR" dirty="0"/>
              <a:t>(</a:t>
            </a:r>
            <a:r>
              <a:rPr lang="ko-KR" altLang="en-US" dirty="0"/>
              <a:t>긴 대화</a:t>
            </a:r>
            <a:r>
              <a:rPr lang="en-US" altLang="ko-KR" dirty="0"/>
              <a:t>)</a:t>
            </a:r>
            <a:r>
              <a:rPr lang="ko-KR" altLang="en-US" dirty="0"/>
              <a:t>에 적용하기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3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625" t="6966" r="30833" b="39808"/>
          <a:stretch/>
        </p:blipFill>
        <p:spPr>
          <a:xfrm>
            <a:off x="943957" y="1907956"/>
            <a:ext cx="6970335" cy="46153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대화 사용하기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5740" y="4552950"/>
            <a:ext cx="6024710" cy="609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44044" y="5289579"/>
            <a:ext cx="47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english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부분을 </a:t>
            </a:r>
            <a:r>
              <a:rPr lang="en-US" altLang="ko-KR" dirty="0" err="1" smtClean="0">
                <a:solidFill>
                  <a:srgbClr val="FF0000"/>
                </a:solidFill>
              </a:rPr>
              <a:t>korean</a:t>
            </a:r>
            <a:r>
              <a:rPr lang="ko-KR" altLang="en-US" dirty="0" smtClean="0">
                <a:solidFill>
                  <a:srgbClr val="FF0000"/>
                </a:solidFill>
              </a:rPr>
              <a:t>으로 모두 바꿔주세요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8016" t="33553" r="35568" b="53407"/>
          <a:stretch/>
        </p:blipFill>
        <p:spPr>
          <a:xfrm>
            <a:off x="4135523" y="5678415"/>
            <a:ext cx="4917037" cy="95374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3074874">
            <a:off x="4021465" y="5321931"/>
            <a:ext cx="631767" cy="304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7585" y="5638680"/>
            <a:ext cx="5123163" cy="1078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대화 사용하기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409740"/>
            <a:ext cx="6810375" cy="3933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039056" y="2833208"/>
            <a:ext cx="2234580" cy="19262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39056" y="3297189"/>
            <a:ext cx="1885446" cy="21078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4682" y="1659817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어휘 파일 생성과 학습을 위해 아래와 같이 명령어를 입력해보세요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방법은 영어 데이터셋에서 했던 방법과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1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대화 사용하기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682" y="165981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영어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비해 크기가 작아 금방 학습됩니다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대해서도 테스트를 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5" y="2466349"/>
            <a:ext cx="6810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Context Vector </a:t>
            </a:r>
            <a:r>
              <a:rPr lang="ko-KR" altLang="en-US" dirty="0" err="1" smtClean="0"/>
              <a:t>바꾸어보기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Vector </a:t>
            </a:r>
            <a:r>
              <a:rPr lang="ko-KR" altLang="en-US" dirty="0" smtClean="0"/>
              <a:t>복습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51" y="1499616"/>
            <a:ext cx="6105329" cy="248735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97" y="4286706"/>
            <a:ext cx="6105329" cy="2403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988" y="2592371"/>
            <a:ext cx="191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정방향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Encoding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987" y="5303807"/>
            <a:ext cx="191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역방향 </a:t>
            </a:r>
            <a:r>
              <a:rPr lang="en-US" altLang="ko-KR" sz="1600" dirty="0" smtClean="0"/>
              <a:t>Encoding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86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5873" t="6447" r="21982" b="38809"/>
          <a:stretch/>
        </p:blipFill>
        <p:spPr>
          <a:xfrm>
            <a:off x="272481" y="1898061"/>
            <a:ext cx="8479634" cy="48220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Vector </a:t>
            </a:r>
            <a:r>
              <a:rPr lang="ko-KR" altLang="en-US" dirty="0" smtClean="0"/>
              <a:t>설정하기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939546" y="5747654"/>
            <a:ext cx="1146794" cy="628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895392" y="2810450"/>
            <a:ext cx="1400837" cy="208518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24420" y="3372607"/>
            <a:ext cx="1502437" cy="139291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85960" y="2480162"/>
            <a:ext cx="584461" cy="321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329000" y="3635565"/>
            <a:ext cx="622168" cy="222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1168" y="3660425"/>
            <a:ext cx="21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역방향 </a:t>
            </a:r>
            <a:r>
              <a:rPr lang="en-US" altLang="ko-KR" dirty="0" smtClean="0">
                <a:solidFill>
                  <a:srgbClr val="FF0000"/>
                </a:solidFill>
              </a:rPr>
              <a:t>Encoding </a:t>
            </a:r>
            <a:r>
              <a:rPr lang="ko-KR" altLang="en-US" dirty="0" smtClean="0">
                <a:solidFill>
                  <a:srgbClr val="FF0000"/>
                </a:solidFill>
              </a:rPr>
              <a:t>된 </a:t>
            </a:r>
            <a:r>
              <a:rPr lang="en-US" altLang="ko-KR" dirty="0" smtClean="0">
                <a:solidFill>
                  <a:srgbClr val="FF0000"/>
                </a:solidFill>
              </a:rPr>
              <a:t>Context Vector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2141" y="2229477"/>
            <a:ext cx="21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정</a:t>
            </a:r>
            <a:r>
              <a:rPr lang="ko-KR" altLang="en-US" dirty="0" err="1" smtClean="0">
                <a:solidFill>
                  <a:srgbClr val="FF0000"/>
                </a:solidFill>
              </a:rPr>
              <a:t>방향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Encoding </a:t>
            </a:r>
            <a:r>
              <a:rPr lang="ko-KR" altLang="en-US" dirty="0" smtClean="0">
                <a:solidFill>
                  <a:srgbClr val="FF0000"/>
                </a:solidFill>
              </a:rPr>
              <a:t>된 </a:t>
            </a:r>
            <a:r>
              <a:rPr lang="en-US" altLang="ko-KR" dirty="0" smtClean="0">
                <a:solidFill>
                  <a:srgbClr val="FF0000"/>
                </a:solidFill>
              </a:rPr>
              <a:t>Context Vector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340" y="5403946"/>
            <a:ext cx="22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위의 </a:t>
            </a:r>
            <a:r>
              <a:rPr lang="en-US" altLang="ko-KR" dirty="0" smtClean="0">
                <a:solidFill>
                  <a:srgbClr val="FF0000"/>
                </a:solidFill>
              </a:rPr>
              <a:t>Context Vector </a:t>
            </a:r>
            <a:r>
              <a:rPr lang="ko-KR" altLang="en-US" dirty="0" smtClean="0">
                <a:solidFill>
                  <a:srgbClr val="FF0000"/>
                </a:solidFill>
              </a:rPr>
              <a:t>중 선택해서 기입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481" y="1528729"/>
            <a:ext cx="308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model.py </a:t>
            </a:r>
            <a:r>
              <a:rPr lang="ko-KR" altLang="en-US" dirty="0" smtClean="0"/>
              <a:t>파일을 열어보세요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4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할 때의 </a:t>
            </a:r>
            <a:r>
              <a:rPr lang="en-US" altLang="ko-KR" dirty="0" smtClean="0"/>
              <a:t>Decoder </a:t>
            </a:r>
            <a:r>
              <a:rPr lang="ko-KR" altLang="en-US" dirty="0" smtClean="0"/>
              <a:t>복</a:t>
            </a:r>
            <a:r>
              <a:rPr lang="ko-KR" altLang="en-US" dirty="0"/>
              <a:t>습</a:t>
            </a:r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1897790"/>
            <a:ext cx="6686550" cy="2724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961534" y="1781666"/>
            <a:ext cx="3751868" cy="31202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17237" y="1989056"/>
            <a:ext cx="798038" cy="461913"/>
          </a:xfrm>
          <a:prstGeom prst="round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63711" y="4913931"/>
            <a:ext cx="368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EOS(End of Sequence)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으로 나올 때 까지 문장 생</a:t>
            </a:r>
            <a:r>
              <a:rPr lang="ko-KR" altLang="en-US" dirty="0">
                <a:solidFill>
                  <a:srgbClr val="FF0000"/>
                </a:solidFill>
              </a:rPr>
              <a:t>성</a:t>
            </a:r>
          </a:p>
        </p:txBody>
      </p:sp>
      <p:sp>
        <p:nvSpPr>
          <p:cNvPr id="8" name="자유형 7"/>
          <p:cNvSpPr/>
          <p:nvPr/>
        </p:nvSpPr>
        <p:spPr>
          <a:xfrm>
            <a:off x="6579909" y="2394408"/>
            <a:ext cx="1811998" cy="2842689"/>
          </a:xfrm>
          <a:custGeom>
            <a:avLst/>
            <a:gdLst>
              <a:gd name="connsiteX0" fmla="*/ 0 w 1811998"/>
              <a:gd name="connsiteY0" fmla="*/ 2837468 h 2842689"/>
              <a:gd name="connsiteX1" fmla="*/ 1734532 w 1811998"/>
              <a:gd name="connsiteY1" fmla="*/ 2394408 h 2842689"/>
              <a:gd name="connsiteX2" fmla="*/ 1348033 w 1811998"/>
              <a:gd name="connsiteY2" fmla="*/ 0 h 284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998" h="2842689">
                <a:moveTo>
                  <a:pt x="0" y="2837468"/>
                </a:moveTo>
                <a:cubicBezTo>
                  <a:pt x="754930" y="2852393"/>
                  <a:pt x="1509860" y="2867319"/>
                  <a:pt x="1734532" y="2394408"/>
                </a:cubicBezTo>
                <a:cubicBezTo>
                  <a:pt x="1959204" y="1921497"/>
                  <a:pt x="1653618" y="960748"/>
                  <a:pt x="1348033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를 위한 </a:t>
            </a:r>
            <a:r>
              <a:rPr lang="en-US" altLang="ko-KR" dirty="0"/>
              <a:t>Decoder </a:t>
            </a:r>
            <a:r>
              <a:rPr lang="ko-KR" altLang="en-US" dirty="0" smtClean="0"/>
              <a:t>부분 살펴보기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5194300" cy="53177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chat.py </a:t>
            </a:r>
            <a:r>
              <a:rPr lang="ko-KR" altLang="en-US" sz="1800" dirty="0" smtClean="0"/>
              <a:t>파일을 열어보세요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25625" t="7180" r="32917" b="35897"/>
          <a:stretch/>
        </p:blipFill>
        <p:spPr>
          <a:xfrm>
            <a:off x="1473199" y="2013762"/>
            <a:ext cx="6248853" cy="464738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652729" y="4701881"/>
            <a:ext cx="2859071" cy="20031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52729" y="4876800"/>
            <a:ext cx="2859071" cy="200319"/>
          </a:xfrm>
          <a:prstGeom prst="round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52729" y="5218887"/>
            <a:ext cx="3588051" cy="200319"/>
          </a:xfrm>
          <a:prstGeom prst="round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를 위한 </a:t>
            </a:r>
            <a:r>
              <a:rPr lang="en-US" altLang="ko-KR" dirty="0"/>
              <a:t>Decoder </a:t>
            </a:r>
            <a:r>
              <a:rPr lang="ko-KR" altLang="en-US" dirty="0" smtClean="0"/>
              <a:t>부분 살펴보기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5194300" cy="53177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dialog.py </a:t>
            </a:r>
            <a:r>
              <a:rPr lang="ko-KR" altLang="en-US" sz="1800" dirty="0" smtClean="0"/>
              <a:t>파일을 참고합니다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521" t="6539" r="37812" b="29231"/>
          <a:stretch/>
        </p:blipFill>
        <p:spPr>
          <a:xfrm>
            <a:off x="2257425" y="2209800"/>
            <a:ext cx="4629150" cy="439243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986105" y="5753101"/>
            <a:ext cx="1185846" cy="190500"/>
          </a:xfrm>
          <a:prstGeom prst="roundRect">
            <a:avLst/>
          </a:prstGeom>
          <a:solidFill>
            <a:schemeClr val="accent6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6106" y="6172757"/>
            <a:ext cx="1385870" cy="228043"/>
          </a:xfrm>
          <a:prstGeom prst="round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Question </a:t>
            </a:r>
            <a:r>
              <a:rPr lang="en-US" altLang="ko-KR" sz="2800" dirty="0" smtClean="0">
                <a:latin typeface="+mn-ea"/>
                <a:ea typeface="+mn-ea"/>
              </a:rPr>
              <a:t>#1</a:t>
            </a:r>
            <a:br>
              <a:rPr lang="en-US" altLang="ko-KR" sz="2800" dirty="0" smtClean="0">
                <a:latin typeface="+mn-ea"/>
                <a:ea typeface="+mn-ea"/>
              </a:rPr>
            </a:br>
            <a:r>
              <a:rPr lang="ko-KR" altLang="en-US" sz="2800" dirty="0" err="1" smtClean="0">
                <a:latin typeface="+mn-ea"/>
                <a:ea typeface="+mn-ea"/>
              </a:rPr>
              <a:t>정방향</a:t>
            </a:r>
            <a:r>
              <a:rPr lang="en-US" altLang="ko-KR" sz="2800" dirty="0" smtClean="0">
                <a:latin typeface="+mn-ea"/>
                <a:ea typeface="+mn-ea"/>
              </a:rPr>
              <a:t>? </a:t>
            </a:r>
            <a:r>
              <a:rPr lang="ko-KR" altLang="en-US" sz="2800" dirty="0" smtClean="0">
                <a:latin typeface="+mn-ea"/>
                <a:ea typeface="+mn-ea"/>
              </a:rPr>
              <a:t>역방향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>
                <a:latin typeface="+mn-ea"/>
              </a:rPr>
              <a:t>지금까지 실습에서는 역방향 </a:t>
            </a:r>
            <a:r>
              <a:rPr lang="en-US" altLang="ko-KR" sz="1600" dirty="0" smtClean="0">
                <a:latin typeface="+mn-ea"/>
              </a:rPr>
              <a:t>Context Vector</a:t>
            </a:r>
            <a:r>
              <a:rPr lang="ko-KR" altLang="en-US" sz="1600" dirty="0" smtClean="0">
                <a:latin typeface="+mn-ea"/>
              </a:rPr>
              <a:t>를 사용했습니다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latin typeface="+mn-ea"/>
              </a:rPr>
              <a:t>그 이유는 영어의 경우 </a:t>
            </a:r>
            <a:r>
              <a:rPr lang="en-US" altLang="ko-KR" sz="1600" dirty="0" smtClean="0">
                <a:latin typeface="+mn-ea"/>
              </a:rPr>
              <a:t>“What..? How..?” </a:t>
            </a:r>
            <a:r>
              <a:rPr lang="ko-KR" altLang="en-US" sz="1600" dirty="0" smtClean="0">
                <a:latin typeface="+mn-ea"/>
              </a:rPr>
              <a:t>처럼 문장의 맨 앞에서 중요한 단어가 나오므로 역방향 </a:t>
            </a:r>
            <a:r>
              <a:rPr lang="en-US" altLang="ko-KR" sz="1600" dirty="0" smtClean="0">
                <a:latin typeface="+mn-ea"/>
              </a:rPr>
              <a:t>Context Vector</a:t>
            </a:r>
            <a:r>
              <a:rPr lang="ko-KR" altLang="en-US" sz="1600" dirty="0" smtClean="0">
                <a:latin typeface="+mn-ea"/>
              </a:rPr>
              <a:t>가 문장의 중요한 의미를 파악하기에 더 유리하기 때문입니다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과연 한글의 경우에도 역방향 </a:t>
            </a:r>
            <a:r>
              <a:rPr lang="en-US" altLang="ko-KR" sz="2000" dirty="0" smtClean="0">
                <a:latin typeface="+mn-ea"/>
              </a:rPr>
              <a:t>Context Vector</a:t>
            </a:r>
            <a:r>
              <a:rPr lang="ko-KR" altLang="en-US" sz="2000" dirty="0" smtClean="0">
                <a:latin typeface="+mn-ea"/>
              </a:rPr>
              <a:t>가 더 좋을까요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이전 슬라이드에 나온 방법을 참고하여 순방향 </a:t>
            </a:r>
            <a:r>
              <a:rPr lang="en-US" altLang="ko-KR" sz="2000" dirty="0" smtClean="0">
                <a:latin typeface="+mn-ea"/>
              </a:rPr>
              <a:t>Context Vector</a:t>
            </a:r>
            <a:r>
              <a:rPr lang="ko-KR" altLang="en-US" sz="2000" dirty="0" smtClean="0">
                <a:latin typeface="+mn-ea"/>
              </a:rPr>
              <a:t>로 전환하여 학습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&amp; </a:t>
            </a:r>
            <a:r>
              <a:rPr lang="ko-KR" altLang="en-US" sz="2000" dirty="0" smtClean="0">
                <a:latin typeface="+mn-ea"/>
              </a:rPr>
              <a:t>테스트를 진행해보시고 두 가지 방식을 비교하여 느낀 점을 적어주세요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순방향 </a:t>
            </a:r>
            <a:r>
              <a:rPr lang="en-US" altLang="ko-KR" sz="1800" dirty="0" smtClean="0">
                <a:latin typeface="+mn-ea"/>
              </a:rPr>
              <a:t>Context Vector</a:t>
            </a:r>
            <a:r>
              <a:rPr lang="ko-KR" altLang="en-US" sz="1800" dirty="0" smtClean="0">
                <a:latin typeface="+mn-ea"/>
              </a:rPr>
              <a:t>를 사용하는 모델을 새로 학습하기 위해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먼저 </a:t>
            </a:r>
            <a:r>
              <a:rPr lang="en-US" altLang="ko-KR" sz="1800" dirty="0" smtClean="0">
                <a:latin typeface="+mn-ea"/>
              </a:rPr>
              <a:t>config.py</a:t>
            </a:r>
            <a:r>
              <a:rPr lang="ko-KR" altLang="en-US" sz="1800" dirty="0" smtClean="0">
                <a:latin typeface="+mn-ea"/>
              </a:rPr>
              <a:t>에서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model_korean</a:t>
            </a:r>
            <a:r>
              <a:rPr lang="ko-KR" altLang="en-US" sz="1800" dirty="0" smtClean="0">
                <a:latin typeface="+mn-ea"/>
              </a:rPr>
              <a:t>을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model_korean_forward</a:t>
            </a:r>
            <a:r>
              <a:rPr lang="ko-KR" altLang="en-US" sz="1800" dirty="0" smtClean="0">
                <a:latin typeface="+mn-ea"/>
              </a:rPr>
              <a:t>로 바꿔주세요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142875" y="3448050"/>
            <a:ext cx="342900" cy="3429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Anaconda Prompt </a:t>
            </a:r>
            <a:r>
              <a:rPr lang="ko-KR" altLang="en-US" dirty="0" smtClean="0"/>
              <a:t>실행 및 동작 위치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환경 구성 및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Most Frequent Word</a:t>
            </a:r>
            <a:r>
              <a:rPr lang="ko-KR" altLang="en-US" dirty="0" smtClean="0"/>
              <a:t>를 이용한 학습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빅 데이터에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긴 대화록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 데이터로의 적용으로의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상대적으로 매우 많은 단어 수로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인한 메모리 오류 발생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해결방</a:t>
            </a:r>
            <a:r>
              <a:rPr lang="ko-KR" altLang="en-US" sz="2000" dirty="0"/>
              <a:t>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가장 자주 사용되는 단어 몇 개만 임의로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선택하여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79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Most Frequent Word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985270"/>
            <a:ext cx="4038600" cy="191139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986048"/>
            <a:ext cx="4038600" cy="190984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536568" y="3568611"/>
            <a:ext cx="1743959" cy="76772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95360" y="3557109"/>
            <a:ext cx="1743959" cy="76772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32396" y="3855563"/>
            <a:ext cx="678730" cy="1451728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9142" y="5392132"/>
            <a:ext cx="275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자주 사용되는 단어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 사용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075" y="1995858"/>
            <a:ext cx="581977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47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Question #2</a:t>
            </a:r>
            <a:br>
              <a:rPr lang="en-US" altLang="ko-KR" sz="2800" dirty="0">
                <a:latin typeface="+mn-ea"/>
                <a:ea typeface="+mn-ea"/>
              </a:rPr>
            </a:br>
            <a:r>
              <a:rPr lang="en-US" altLang="ko-KR" sz="2800" dirty="0" smtClean="0">
                <a:latin typeface="+mn-ea"/>
                <a:ea typeface="+mn-ea"/>
              </a:rPr>
              <a:t>Word Embedding</a:t>
            </a:r>
            <a:r>
              <a:rPr lang="ko-KR" altLang="en-US" sz="2800" dirty="0" smtClean="0">
                <a:latin typeface="+mn-ea"/>
                <a:ea typeface="+mn-ea"/>
              </a:rPr>
              <a:t>의 사용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앞 단계에서는 가장 자주 사용되는 단어만 사용하여서 메모리 오류 현상을 방지하였습니다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</a:t>
            </a:r>
            <a:r>
              <a:rPr lang="en-US" altLang="ko-KR" sz="1600" dirty="0" smtClean="0"/>
              <a:t>Word Embedding</a:t>
            </a:r>
            <a:r>
              <a:rPr lang="ko-KR" altLang="en-US" sz="1600" dirty="0" smtClean="0"/>
              <a:t>을 사용하여서도 이 문제를 해결할 수 있습니다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 smtClean="0"/>
              <a:t>Word Embedding</a:t>
            </a:r>
            <a:r>
              <a:rPr lang="ko-KR" altLang="en-US" sz="2000" dirty="0" smtClean="0"/>
              <a:t>을 사용할 때 메모리 오류 현상을 방지할 수 있는 이유를 작성하여 주세요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그런데 </a:t>
            </a:r>
            <a:r>
              <a:rPr lang="en-US" altLang="ko-KR" sz="1800" dirty="0" smtClean="0"/>
              <a:t>Word Embedding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성능을 향상시키는 데에도 도움을 줍니다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왜 그렇게 될지 아래의 예를 보고 이유를 적어주세요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포인트가 5개인 별 4"/>
          <p:cNvSpPr/>
          <p:nvPr/>
        </p:nvSpPr>
        <p:spPr>
          <a:xfrm>
            <a:off x="164176" y="5285162"/>
            <a:ext cx="342900" cy="3429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98392" y="3244200"/>
            <a:ext cx="7394524" cy="1799893"/>
            <a:chOff x="1123330" y="3319015"/>
            <a:chExt cx="7394524" cy="1799893"/>
          </a:xfrm>
        </p:grpSpPr>
        <p:pic>
          <p:nvPicPr>
            <p:cNvPr id="1026" name="Picture 2" descr="word embeddi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30" y="3319015"/>
              <a:ext cx="3828790" cy="1799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ord embeddi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66" y="3403169"/>
              <a:ext cx="3396788" cy="163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012787" y="6062944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1:  </a:t>
            </a:r>
            <a:r>
              <a:rPr lang="ko-KR" altLang="en-US" dirty="0" smtClean="0"/>
              <a:t>도로 위의 빨간 자동차를 찾으세요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문장</a:t>
            </a:r>
            <a:r>
              <a:rPr lang="en-US" altLang="ko-KR" dirty="0" smtClean="0"/>
              <a:t>2:  </a:t>
            </a:r>
            <a:r>
              <a:rPr lang="ko-KR" altLang="en-US" dirty="0" smtClean="0"/>
              <a:t>길가에 붉은색 차가 있나요</a:t>
            </a:r>
            <a:r>
              <a:rPr lang="en-US" altLang="ko-KR" dirty="0" smtClean="0"/>
              <a:t>?</a:t>
            </a:r>
          </a:p>
        </p:txBody>
      </p:sp>
      <p:sp>
        <p:nvSpPr>
          <p:cNvPr id="10" name="포인트가 5개인 별 9"/>
          <p:cNvSpPr/>
          <p:nvPr/>
        </p:nvSpPr>
        <p:spPr>
          <a:xfrm>
            <a:off x="164176" y="2453292"/>
            <a:ext cx="342900" cy="3429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Context Vector</a:t>
            </a:r>
            <a:r>
              <a:rPr lang="ko-KR" altLang="en-US" dirty="0" smtClean="0"/>
              <a:t>를 영상과 결합한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725" y="1600200"/>
            <a:ext cx="5786550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8297" y="6287678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&lt;Image Captioning&gt;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Context Vector</a:t>
            </a:r>
            <a:r>
              <a:rPr lang="ko-KR" altLang="en-US" dirty="0" smtClean="0"/>
              <a:t>를 영상과 결합한 예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9095"/>
            <a:ext cx="8229600" cy="36481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" y="612616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u="sng" dirty="0">
                <a:solidFill>
                  <a:srgbClr val="0070C0"/>
                </a:solidFill>
              </a:rPr>
              <a:t>https://github.com/zsdonghao/Image-Captioning</a:t>
            </a:r>
          </a:p>
        </p:txBody>
      </p:sp>
    </p:spTree>
    <p:extLst>
      <p:ext uri="{BB962C8B-B14F-4D97-AF65-F5344CB8AC3E}">
        <p14:creationId xmlns:p14="http://schemas.microsoft.com/office/powerpoint/2010/main" val="33690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8657" y="2967335"/>
            <a:ext cx="382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감사합니</a:t>
            </a:r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다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5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네트워크 설계 및 실습 실행을 위한 코드</a:t>
            </a:r>
            <a:endParaRPr lang="en-US" altLang="ko-KR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ko-KR" dirty="0" smtClean="0"/>
              <a:t>Neural Network</a:t>
            </a:r>
            <a:r>
              <a:rPr lang="ko-KR" altLang="en-US" dirty="0" smtClean="0"/>
              <a:t>의 구조 및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위한 전반적인 내용을 설계하는 부분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해당 코드의 실행을 위한 </a:t>
            </a:r>
            <a:r>
              <a:rPr lang="en-US" altLang="ko-KR" dirty="0" smtClean="0"/>
              <a:t>Anaconda prompt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작성한 코드를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해당 실습 파일 위치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30" y="1600200"/>
            <a:ext cx="6862140" cy="452596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81666" y="1941922"/>
            <a:ext cx="1602557" cy="226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03076" y="2149311"/>
            <a:ext cx="2347275" cy="5467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0351" y="2565261"/>
            <a:ext cx="1517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Ctrl+C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복사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96" y="2930900"/>
            <a:ext cx="5125691" cy="295528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73577"/>
            <a:ext cx="3058926" cy="45259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Prompt </a:t>
            </a:r>
            <a:r>
              <a:rPr lang="ko-KR" altLang="en-US" dirty="0" smtClean="0"/>
              <a:t>동작 위치 설정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2424" y="2469331"/>
            <a:ext cx="2554664" cy="659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2424" y="6069601"/>
            <a:ext cx="1187778" cy="329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 flipV="1">
            <a:off x="1970203" y="6249971"/>
            <a:ext cx="578087" cy="15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8290" y="6249971"/>
            <a:ext cx="321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>
                <a:solidFill>
                  <a:srgbClr val="FF0000"/>
                </a:solidFill>
              </a:rPr>
              <a:t> 윈도우 키 누른 후 </a:t>
            </a:r>
            <a:r>
              <a:rPr lang="en-US" altLang="ko-KR" sz="1400" dirty="0" smtClean="0">
                <a:solidFill>
                  <a:srgbClr val="FF0000"/>
                </a:solidFill>
              </a:rPr>
              <a:t>Anaconda </a:t>
            </a:r>
            <a:r>
              <a:rPr lang="ko-KR" altLang="en-US" sz="1400" dirty="0" smtClean="0">
                <a:solidFill>
                  <a:srgbClr val="FF0000"/>
                </a:solidFill>
              </a:rPr>
              <a:t>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0453" y="1649185"/>
            <a:ext cx="321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Anaconda Prompt </a:t>
            </a:r>
            <a:r>
              <a:rPr lang="ko-KR" altLang="en-US" sz="1400" dirty="0" smtClean="0">
                <a:solidFill>
                  <a:srgbClr val="FF0000"/>
                </a:solidFill>
              </a:rPr>
              <a:t>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970202" y="1956962"/>
            <a:ext cx="367645" cy="51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457825" y="3281019"/>
            <a:ext cx="2724150" cy="220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0660" y="2315442"/>
            <a:ext cx="47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마우스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된 주소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202837" y="2623123"/>
            <a:ext cx="149205" cy="647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532115" y="3537034"/>
            <a:ext cx="1649859" cy="2317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55560" y="4341556"/>
            <a:ext cx="47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activate </a:t>
            </a: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617581" y="3768826"/>
            <a:ext cx="914534" cy="572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Chat-bot</a:t>
            </a:r>
            <a:r>
              <a:rPr lang="ko-KR" altLang="en-US" dirty="0"/>
              <a:t> 실제 동작 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44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영어 대화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" y="6236787"/>
            <a:ext cx="5676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데이터셋</a:t>
            </a:r>
            <a:r>
              <a:rPr lang="ko-KR" altLang="en-US" sz="1200" dirty="0" smtClean="0">
                <a:latin typeface="+mn-ea"/>
              </a:rPr>
              <a:t> 출처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https</a:t>
            </a:r>
            <a:r>
              <a:rPr lang="ko-KR" altLang="en-US" sz="1200" dirty="0">
                <a:latin typeface="+mn-ea"/>
              </a:rPr>
              <a:t>://www.eslfast.com/robot/topics/smalltalk/smalltalk.htm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7808" t="13937" r="79891" b="66429"/>
          <a:stretch/>
        </p:blipFill>
        <p:spPr>
          <a:xfrm>
            <a:off x="116115" y="2565617"/>
            <a:ext cx="3214910" cy="27793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22" y="2223634"/>
            <a:ext cx="6214222" cy="37707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1257" y="3352800"/>
            <a:ext cx="2249714" cy="428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어휘 파일 생성하기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581502"/>
            <a:ext cx="6810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2074</TotalTime>
  <Words>639</Words>
  <Application>Microsoft Office PowerPoint</Application>
  <PresentationFormat>화면 슬라이드 쇼(4:3)</PresentationFormat>
  <Paragraphs>127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Tw Cen MT</vt:lpstr>
      <vt:lpstr>Wingdings</vt:lpstr>
      <vt:lpstr>Wingdings 3</vt:lpstr>
      <vt:lpstr>New_Simple01</vt:lpstr>
      <vt:lpstr>KB-KAIST AI 집중교육과정 딥러닝 실습 B 실습자료</vt:lpstr>
      <vt:lpstr>목차</vt:lpstr>
      <vt:lpstr>실습 환경 구성 및 설명</vt:lpstr>
      <vt:lpstr>실습 환경 구성</vt:lpstr>
      <vt:lpstr>해당 실습 파일 위치 확인</vt:lpstr>
      <vt:lpstr>Anaconda Prompt 동작 위치 설정</vt:lpstr>
      <vt:lpstr>Chat-bot 실제 동작 해보기</vt:lpstr>
      <vt:lpstr>영어 대화 데이터셋</vt:lpstr>
      <vt:lpstr>어휘 파일 생성하기</vt:lpstr>
      <vt:lpstr>생성된 어휘 파일 확인하기</vt:lpstr>
      <vt:lpstr>챗봇 학습하기</vt:lpstr>
      <vt:lpstr>챗봇 학습하기</vt:lpstr>
      <vt:lpstr>챗봇 학습하기</vt:lpstr>
      <vt:lpstr>챗봇 학습하기</vt:lpstr>
      <vt:lpstr>챗봇 학습하기</vt:lpstr>
      <vt:lpstr>챗봇 학습하기</vt:lpstr>
      <vt:lpstr>데이터셋 바꾸어보기</vt:lpstr>
      <vt:lpstr>한글 대화 데이터셋</vt:lpstr>
      <vt:lpstr>한글 대화 사용하기</vt:lpstr>
      <vt:lpstr>한글 대화 사용하기</vt:lpstr>
      <vt:lpstr>한글 대화 사용하기</vt:lpstr>
      <vt:lpstr>한글 대화 사용하기</vt:lpstr>
      <vt:lpstr>Context Vector 바꾸어보기</vt:lpstr>
      <vt:lpstr>Context Vector 복습</vt:lpstr>
      <vt:lpstr>Context Vector 설정하기</vt:lpstr>
      <vt:lpstr>Test할 때의 Decoder 복습</vt:lpstr>
      <vt:lpstr>Test를 위한 Decoder 부분 살펴보기</vt:lpstr>
      <vt:lpstr>Test를 위한 Decoder 부분 살펴보기</vt:lpstr>
      <vt:lpstr>Question #1 정방향? 역방향?</vt:lpstr>
      <vt:lpstr>빅 데이터에 (긴 대화록)에 적용</vt:lpstr>
      <vt:lpstr>빅 데이터로의 적용으로의 한계</vt:lpstr>
      <vt:lpstr>Most Frequent Word 사용</vt:lpstr>
      <vt:lpstr>Question #2 Word Embedding의 사용</vt:lpstr>
      <vt:lpstr>Context Vector를 영상과 결합한 예</vt:lpstr>
      <vt:lpstr>Context Vector를 영상과 결합한 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KB-KAIST</dc:title>
  <dc:creator>seungjun45 seungjun</dc:creator>
  <cp:lastModifiedBy>Jeong Eui-Rim</cp:lastModifiedBy>
  <cp:revision>96</cp:revision>
  <dcterms:created xsi:type="dcterms:W3CDTF">2018-10-14T04:37:15Z</dcterms:created>
  <dcterms:modified xsi:type="dcterms:W3CDTF">2018-10-17T00:47:44Z</dcterms:modified>
</cp:coreProperties>
</file>