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Xys+Jf4UMoojPWBlDjTXGSi75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dca0aa9e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20dca0aa9ee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dca0aa9ee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0dca0aa9ee_7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dca0aa9ee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0dca0aa9ee_1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275120f2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275120f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275120f2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275120f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dca0aa9ee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0dca0aa9ee_1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dca0aa9ee_1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20dca0aa9ee_18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dca0aa9ee_1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20dca0aa9ee_14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dca0aa9ee_1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0dca0aa9ee_1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7275120f29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27275120f29_5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275120f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27275120f2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275120f29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27275120f29_7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dca0aa9ee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0dca0aa9ee_8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dca0aa9ee_16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20dca0aa9ee_16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275120f2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7275120f29_4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" name="Google Shape;31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" name="Google Shape;34;p7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5" name="Google Shape;35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6" name="Google Shape;36;p7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7" name="Google Shape;37;p7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8" name="Google Shape;38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39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0" name="Google Shape;40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11" Type="http://schemas.openxmlformats.org/officeDocument/2006/relationships/image" Target="../media/image37.png"/><Relationship Id="rId10" Type="http://schemas.openxmlformats.org/officeDocument/2006/relationships/image" Target="../media/image30.png"/><Relationship Id="rId9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35.png"/><Relationship Id="rId8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46.png"/><Relationship Id="rId6" Type="http://schemas.openxmlformats.org/officeDocument/2006/relationships/image" Target="../media/image32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Code Champions	 - C조</a:t>
            </a:r>
            <a:endParaRPr/>
          </a:p>
        </p:txBody>
      </p:sp>
      <p:sp>
        <p:nvSpPr>
          <p:cNvPr id="46" name="Google Shape;46;p1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CRA 과정 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25" y="3801385"/>
            <a:ext cx="3794100" cy="269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title"/>
          </p:nvPr>
        </p:nvSpPr>
        <p:spPr>
          <a:xfrm>
            <a:off x="64183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구현 소개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780675" y="1298075"/>
            <a:ext cx="1756500" cy="2411400"/>
          </a:xfrm>
          <a:prstGeom prst="roundRect">
            <a:avLst>
              <a:gd fmla="val 534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 Project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931550" y="1630239"/>
            <a:ext cx="1482000" cy="402000"/>
          </a:xfrm>
          <a:prstGeom prst="rect">
            <a:avLst/>
          </a:prstGeom>
          <a:solidFill>
            <a:srgbClr val="115D8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1100">
                <a:solidFill>
                  <a:schemeClr val="lt1"/>
                </a:solidFill>
              </a:rPr>
              <a:t>&lt;&lt;Interface&gt;&gt;</a:t>
            </a:r>
            <a:endParaRPr i="1" sz="11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</a:rPr>
              <a:t>ISSD</a:t>
            </a:r>
            <a:endParaRPr b="1" i="0" sz="1100" u="none" cap="none" strike="noStrike">
              <a:solidFill>
                <a:schemeClr val="lt1"/>
              </a:solidFill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931549" y="2240364"/>
            <a:ext cx="1482000" cy="307800"/>
          </a:xfrm>
          <a:prstGeom prst="rect">
            <a:avLst/>
          </a:prstGeom>
          <a:solidFill>
            <a:srgbClr val="115D8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</a:rPr>
              <a:t>SSD</a:t>
            </a:r>
            <a:endParaRPr b="1" i="0" sz="1100" u="none" cap="none" strike="noStrike">
              <a:solidFill>
                <a:schemeClr val="lt1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931556" y="2548176"/>
            <a:ext cx="1482000" cy="3309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+ </a:t>
            </a:r>
            <a:r>
              <a:rPr b="1" lang="ko-KR" sz="1200">
                <a:solidFill>
                  <a:schemeClr val="dk1"/>
                </a:solidFill>
              </a:rPr>
              <a:t>Execute()</a:t>
            </a:r>
            <a:endParaRPr b="1" i="0" sz="1200" u="none" cap="none" strike="noStrike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931550" y="2879279"/>
            <a:ext cx="1482000" cy="7545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- </a:t>
            </a:r>
            <a:r>
              <a:rPr b="1" lang="ko-KR" sz="1200">
                <a:solidFill>
                  <a:schemeClr val="dk1"/>
                </a:solidFill>
              </a:rPr>
              <a:t>flush()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- read()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- write()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</a:rPr>
              <a:t>- erase()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87300" y="2193275"/>
            <a:ext cx="1482000" cy="402000"/>
          </a:xfrm>
          <a:prstGeom prst="roundRect">
            <a:avLst>
              <a:gd fmla="val 8316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87300" y="1630275"/>
            <a:ext cx="1482000" cy="402000"/>
          </a:xfrm>
          <a:prstGeom prst="roundRect">
            <a:avLst>
              <a:gd fmla="val 946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TestSDD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p15"/>
          <p:cNvCxnSpPr>
            <a:stCxn id="152" idx="0"/>
            <a:endCxn id="151" idx="2"/>
          </p:cNvCxnSpPr>
          <p:nvPr/>
        </p:nvCxnSpPr>
        <p:spPr>
          <a:xfrm rot="10800000">
            <a:off x="2672549" y="2032164"/>
            <a:ext cx="0" cy="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>
            <a:stCxn id="156" idx="3"/>
            <a:endCxn id="151" idx="1"/>
          </p:cNvCxnSpPr>
          <p:nvPr/>
        </p:nvCxnSpPr>
        <p:spPr>
          <a:xfrm>
            <a:off x="1669300" y="1831275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5"/>
          <p:cNvCxnSpPr>
            <a:stCxn id="155" idx="3"/>
            <a:endCxn id="152" idx="1"/>
          </p:cNvCxnSpPr>
          <p:nvPr/>
        </p:nvCxnSpPr>
        <p:spPr>
          <a:xfrm>
            <a:off x="1669300" y="2394275"/>
            <a:ext cx="2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5"/>
          <p:cNvSpPr/>
          <p:nvPr/>
        </p:nvSpPr>
        <p:spPr>
          <a:xfrm>
            <a:off x="7916475" y="2366100"/>
            <a:ext cx="4045500" cy="162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- f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lush() : bool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/>
              <a:t> Command Buffer에 있는 모든 명령어들을 수행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/>
              <a:t> Buffer 전체 비운다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/>
              <a:t>명령어 수행 시 최적화된 명령으로 수행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/>
              <a:t>Command Buffer내용은 Buffer.txt에 기록</a:t>
            </a:r>
            <a:endParaRPr sz="1200"/>
          </a:p>
        </p:txBody>
      </p:sp>
      <p:sp>
        <p:nvSpPr>
          <p:cNvPr id="161" name="Google Shape;161;p15"/>
          <p:cNvSpPr/>
          <p:nvPr/>
        </p:nvSpPr>
        <p:spPr>
          <a:xfrm>
            <a:off x="7032538" y="4070138"/>
            <a:ext cx="2117700" cy="139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write() : void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지정된 LBA에 데이터를 씀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4024325" y="4065225"/>
            <a:ext cx="2966700" cy="139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erase() : bool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지정된 LBA와 크기만큼 cache 제거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size가 10을 초과하면 false반환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정상동작 true를 반환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9191625" y="4065225"/>
            <a:ext cx="2770500" cy="139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-read() : string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지정된 LBA의 데이터를 읽음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* cmdBuffer에 데이터가 있으면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 </a:t>
            </a:r>
            <a:r>
              <a:rPr lang="ko-KR" sz="1200">
                <a:solidFill>
                  <a:srgbClr val="0D0D0D"/>
                </a:solidFill>
                <a:highlight>
                  <a:schemeClr val="lt1"/>
                </a:highlight>
              </a:rPr>
              <a:t>cmdBuffer에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기준 LBA 데이터 읽음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읽은 데이터를 반환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반환값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result.txt 파일에 저장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4024325" y="2366075"/>
            <a:ext cx="3794100" cy="162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Execute() : bool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ISSD의 virtual함수를 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override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TestSDD, Shell에서 주어진 명령을 실행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명령의 opcode에 따라 적절한 작업 수행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Commannd buffer추가 및 수행 조건 확인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 실행 중 예외가 발생하면 false를 반환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p15"/>
          <p:cNvCxnSpPr/>
          <p:nvPr/>
        </p:nvCxnSpPr>
        <p:spPr>
          <a:xfrm flipH="1">
            <a:off x="3946025" y="1147050"/>
            <a:ext cx="32700" cy="54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6" name="Google Shape;166;p15"/>
          <p:cNvSpPr/>
          <p:nvPr/>
        </p:nvSpPr>
        <p:spPr>
          <a:xfrm>
            <a:off x="361000" y="5235325"/>
            <a:ext cx="3435000" cy="75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360850" y="4135825"/>
            <a:ext cx="3435000" cy="85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905550" y="1211900"/>
            <a:ext cx="4045500" cy="1095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~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VirtualSSD()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internerlFlush()를 호출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→ 캐시에 있는 데이터를 nand.txt파일에 저장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024325" y="1211900"/>
            <a:ext cx="3794100" cy="1095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VirtualSSD()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fetchDataFromNAND() 호출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→ NAND.txt 파일에서 데이터를 읽어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rgbClr val="0D0D0D"/>
                </a:solidFill>
                <a:highlight>
                  <a:srgbClr val="FFFFFF"/>
                </a:highlight>
              </a:rPr>
              <a:t> →읽은 데이터를 cache  변수에 저장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360725" y="6098775"/>
            <a:ext cx="2612400" cy="40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4024325" y="5547725"/>
            <a:ext cx="3474300" cy="914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- cache : map&lt;int,string&gt;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*LBA Data를 저장하는 변수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7585875" y="5547700"/>
            <a:ext cx="4365300" cy="914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- vector&lt;SSDCommand&gt; cmdBuffer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* command Buffer 내용을 저장.하는 변수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Malgun Gothic"/>
                <a:ea typeface="Malgun Gothic"/>
                <a:cs typeface="Malgun Gothic"/>
                <a:sym typeface="Malgun Gothic"/>
              </a:rPr>
              <a:t>* execute 및 flush 시 사용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dca0aa9ee_7_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구현 소개 2</a:t>
            </a:r>
            <a:endParaRPr/>
          </a:p>
        </p:txBody>
      </p:sp>
      <p:sp>
        <p:nvSpPr>
          <p:cNvPr id="178" name="Google Shape;178;g20dca0aa9ee_7_0"/>
          <p:cNvSpPr/>
          <p:nvPr/>
        </p:nvSpPr>
        <p:spPr>
          <a:xfrm>
            <a:off x="2080800" y="1111700"/>
            <a:ext cx="3796200" cy="754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OPCODE enum을 통해 외부에서 사용 가능한 SSD 명령어 관리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" name="Google Shape;179;g20dca0aa9ee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095750"/>
            <a:ext cx="17240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0dca0aa9ee_7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950" y="1111700"/>
            <a:ext cx="18669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0dca0aa9ee_7_0"/>
          <p:cNvSpPr/>
          <p:nvPr/>
        </p:nvSpPr>
        <p:spPr>
          <a:xfrm>
            <a:off x="8143725" y="1118113"/>
            <a:ext cx="37962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SSDCommand로 SSD 명령어 통일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g20dca0aa9ee_7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900" y="2845213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0dca0aa9ee_7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900" y="5205048"/>
            <a:ext cx="6253549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0dca0aa9ee_7_0"/>
          <p:cNvSpPr/>
          <p:nvPr/>
        </p:nvSpPr>
        <p:spPr>
          <a:xfrm>
            <a:off x="2380525" y="2845225"/>
            <a:ext cx="4086900" cy="754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객체 생성 시,  NAND에서 data fetch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객체 소멸 시, NAND에 data flush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20dca0aa9ee_7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9849" y="2483300"/>
            <a:ext cx="4825486" cy="422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g20dca0aa9ee_7_0"/>
          <p:cNvCxnSpPr/>
          <p:nvPr/>
        </p:nvCxnSpPr>
        <p:spPr>
          <a:xfrm>
            <a:off x="1072200" y="4810575"/>
            <a:ext cx="0" cy="37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g20dca0aa9ee_7_0"/>
          <p:cNvCxnSpPr/>
          <p:nvPr/>
        </p:nvCxnSpPr>
        <p:spPr>
          <a:xfrm>
            <a:off x="2055975" y="3727000"/>
            <a:ext cx="4576800" cy="527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dca0aa9ee_7_17"/>
          <p:cNvSpPr/>
          <p:nvPr/>
        </p:nvSpPr>
        <p:spPr>
          <a:xfrm>
            <a:off x="5844550" y="1842275"/>
            <a:ext cx="2276400" cy="73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Compare buffer 최적화 수행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0dca0aa9ee_7_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- Flush</a:t>
            </a:r>
            <a:endParaRPr/>
          </a:p>
        </p:txBody>
      </p:sp>
      <p:pic>
        <p:nvPicPr>
          <p:cNvPr id="194" name="Google Shape;194;g20dca0aa9ee_7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624" y="1702138"/>
            <a:ext cx="35628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0dca0aa9ee_7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625" y="3818675"/>
            <a:ext cx="37649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0dca0aa9ee_7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75" y="3915675"/>
            <a:ext cx="2276475" cy="241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g20dca0aa9ee_7_17"/>
          <p:cNvCxnSpPr>
            <a:endCxn id="194" idx="1"/>
          </p:cNvCxnSpPr>
          <p:nvPr/>
        </p:nvCxnSpPr>
        <p:spPr>
          <a:xfrm flipH="1" rot="10800000">
            <a:off x="1728224" y="2664163"/>
            <a:ext cx="6509400" cy="183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20dca0aa9ee_7_17"/>
          <p:cNvSpPr/>
          <p:nvPr/>
        </p:nvSpPr>
        <p:spPr>
          <a:xfrm>
            <a:off x="5006350" y="4548025"/>
            <a:ext cx="3114600" cy="73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. 최적화된 compare buffer의 command를 수행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0dca0aa9ee_7_17"/>
          <p:cNvSpPr/>
          <p:nvPr/>
        </p:nvSpPr>
        <p:spPr>
          <a:xfrm>
            <a:off x="5006350" y="5537325"/>
            <a:ext cx="2724300" cy="732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. 내부 cache data를 </a:t>
            </a: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nand.txt에 저장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0" name="Google Shape;200;g20dca0aa9ee_7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950" y="1054575"/>
            <a:ext cx="4580101" cy="16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0dca0aa9ee_7_17"/>
          <p:cNvSpPr/>
          <p:nvPr/>
        </p:nvSpPr>
        <p:spPr>
          <a:xfrm>
            <a:off x="5006350" y="1054575"/>
            <a:ext cx="58998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1. Buffer가 차거나 flush cmd가 들어오면 flush 수행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g20dca0aa9ee_7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938" y="2750013"/>
            <a:ext cx="3114675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0dca0aa9ee_7_17"/>
          <p:cNvCxnSpPr/>
          <p:nvPr/>
        </p:nvCxnSpPr>
        <p:spPr>
          <a:xfrm flipH="1" rot="10800000">
            <a:off x="2284100" y="4240225"/>
            <a:ext cx="5946000" cy="45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20dca0aa9ee_7_17"/>
          <p:cNvCxnSpPr>
            <a:endCxn id="199" idx="1"/>
          </p:cNvCxnSpPr>
          <p:nvPr/>
        </p:nvCxnSpPr>
        <p:spPr>
          <a:xfrm>
            <a:off x="1856350" y="5038575"/>
            <a:ext cx="3150000" cy="86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dca0aa9ee_14_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SSD - Compare buffer 최적화</a:t>
            </a:r>
            <a:endParaRPr/>
          </a:p>
        </p:txBody>
      </p:sp>
      <p:pic>
        <p:nvPicPr>
          <p:cNvPr id="210" name="Google Shape;210;g20dca0aa9ee_14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5" y="1341293"/>
            <a:ext cx="26955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0dca0aa9ee_14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75" y="1891231"/>
            <a:ext cx="76390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0dca0aa9ee_14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2300" y="1027650"/>
            <a:ext cx="4095750" cy="48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0dca0aa9ee_14_14"/>
          <p:cNvSpPr/>
          <p:nvPr/>
        </p:nvSpPr>
        <p:spPr>
          <a:xfrm>
            <a:off x="2961325" y="1256625"/>
            <a:ext cx="47829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vector&lt;SSDCommand&gt;로 cmd를 관리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20dca0aa9ee_14_14"/>
          <p:cNvSpPr/>
          <p:nvPr/>
        </p:nvSpPr>
        <p:spPr>
          <a:xfrm>
            <a:off x="2833250" y="4430625"/>
            <a:ext cx="4158300" cy="12186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최근 cmd부터 valid data를 저장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이미 valid data가 있으면 skip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Write : Write data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Erase : Init data(0x00000000)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0dca0aa9ee_14_14"/>
          <p:cNvSpPr/>
          <p:nvPr/>
        </p:nvSpPr>
        <p:spPr>
          <a:xfrm>
            <a:off x="1385850" y="5866600"/>
            <a:ext cx="10582500" cy="991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Valid data를 바탕으로 minLBA부터 cmd 재조합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Data가 init value면 erase cmd 생성 후 valid data나 empty string이 나타날 때까지 size 증가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Data가 있으면 write cmd 생성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Logger 구현 소개</a:t>
            </a:r>
            <a:endParaRPr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12351"/>
            <a:ext cx="6066850" cy="60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/>
          <p:nvPr/>
        </p:nvSpPr>
        <p:spPr>
          <a:xfrm>
            <a:off x="797325" y="1930500"/>
            <a:ext cx="4676700" cy="69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97325" y="3109475"/>
            <a:ext cx="4676700" cy="7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p16"/>
          <p:cNvCxnSpPr>
            <a:stCxn id="222" idx="3"/>
            <a:endCxn id="225" idx="1"/>
          </p:cNvCxnSpPr>
          <p:nvPr/>
        </p:nvCxnSpPr>
        <p:spPr>
          <a:xfrm>
            <a:off x="5474025" y="2275950"/>
            <a:ext cx="2063100" cy="2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6"/>
          <p:cNvCxnSpPr>
            <a:stCxn id="223" idx="3"/>
            <a:endCxn id="225" idx="1"/>
          </p:cNvCxnSpPr>
          <p:nvPr/>
        </p:nvCxnSpPr>
        <p:spPr>
          <a:xfrm flipH="1" rot="10800000">
            <a:off x="5474025" y="2299775"/>
            <a:ext cx="2063100" cy="120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6"/>
          <p:cNvSpPr/>
          <p:nvPr/>
        </p:nvSpPr>
        <p:spPr>
          <a:xfrm>
            <a:off x="768825" y="2714700"/>
            <a:ext cx="4676700" cy="1998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768825" y="4088800"/>
            <a:ext cx="4676700" cy="1548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p16"/>
          <p:cNvCxnSpPr>
            <a:stCxn id="227" idx="3"/>
            <a:endCxn id="230" idx="1"/>
          </p:cNvCxnSpPr>
          <p:nvPr/>
        </p:nvCxnSpPr>
        <p:spPr>
          <a:xfrm>
            <a:off x="5445525" y="2814600"/>
            <a:ext cx="2091600" cy="998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6"/>
          <p:cNvCxnSpPr>
            <a:stCxn id="228" idx="3"/>
            <a:endCxn id="230" idx="1"/>
          </p:cNvCxnSpPr>
          <p:nvPr/>
        </p:nvCxnSpPr>
        <p:spPr>
          <a:xfrm flipH="1" rot="10800000">
            <a:off x="5445525" y="3812800"/>
            <a:ext cx="2091600" cy="105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16"/>
          <p:cNvSpPr/>
          <p:nvPr/>
        </p:nvSpPr>
        <p:spPr>
          <a:xfrm>
            <a:off x="533400" y="1112350"/>
            <a:ext cx="5981400" cy="293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3" name="Google Shape;233;p16"/>
          <p:cNvGrpSpPr/>
          <p:nvPr/>
        </p:nvGrpSpPr>
        <p:grpSpPr>
          <a:xfrm>
            <a:off x="7537050" y="5105550"/>
            <a:ext cx="4238100" cy="888300"/>
            <a:chOff x="7213750" y="5105550"/>
            <a:chExt cx="4238100" cy="888300"/>
          </a:xfrm>
        </p:grpSpPr>
        <p:sp>
          <p:nvSpPr>
            <p:cNvPr id="234" name="Google Shape;234;p16"/>
            <p:cNvSpPr/>
            <p:nvPr/>
          </p:nvSpPr>
          <p:spPr>
            <a:xfrm>
              <a:off x="7213750" y="5105550"/>
              <a:ext cx="4238100" cy="8883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latin typeface="Malgun Gothic"/>
                  <a:ea typeface="Malgun Gothic"/>
                  <a:cs typeface="Malgun Gothic"/>
                  <a:sym typeface="Malgun Gothic"/>
                </a:rPr>
                <a:t>Macro 사용</a:t>
              </a:r>
              <a:endParaRPr b="1" sz="1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5" name="Google Shape;23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03975" y="5565100"/>
              <a:ext cx="4057650" cy="257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16"/>
          <p:cNvSpPr/>
          <p:nvPr/>
        </p:nvSpPr>
        <p:spPr>
          <a:xfrm>
            <a:off x="7537050" y="2079700"/>
            <a:ext cx="4238100" cy="4404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Singleton 패턴 적용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7537050" y="3592625"/>
            <a:ext cx="4238100" cy="4404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정보 은닉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6" name="Google Shape;236;p16"/>
          <p:cNvCxnSpPr>
            <a:stCxn id="232" idx="3"/>
            <a:endCxn id="234" idx="1"/>
          </p:cNvCxnSpPr>
          <p:nvPr/>
        </p:nvCxnSpPr>
        <p:spPr>
          <a:xfrm>
            <a:off x="6514800" y="1259200"/>
            <a:ext cx="1022400" cy="4290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275120f29_0_4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7275120f29_0_44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75120f29_0_4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7275120f29_0_49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dca0aa9ee_11_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Logger 구현 소개</a:t>
            </a:r>
            <a:endParaRPr/>
          </a:p>
        </p:txBody>
      </p:sp>
      <p:pic>
        <p:nvPicPr>
          <p:cNvPr id="254" name="Google Shape;254;g20dca0aa9ee_1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36343"/>
            <a:ext cx="45243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0dca0aa9ee_11_5"/>
          <p:cNvSpPr txBox="1"/>
          <p:nvPr/>
        </p:nvSpPr>
        <p:spPr>
          <a:xfrm>
            <a:off x="4821975" y="2557850"/>
            <a:ext cx="6943500" cy="26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20dca0aa9ee_11_5"/>
          <p:cNvSpPr/>
          <p:nvPr/>
        </p:nvSpPr>
        <p:spPr>
          <a:xfrm>
            <a:off x="4962375" y="2557850"/>
            <a:ext cx="6943500" cy="2680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checkLogFile() : latest.log 파일의 크기 확인하여 10kb 이상인 경우 규칙에 맞게 파일 이름 변경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openLogFile() : latest.log 파일 open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makeLog() : format에 맞춰 log message 생성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printOut() : 3에서 만들어진 log message를 화면 및 파일에 출력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AutoNum type="arabicPeriod"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closeLogFile() :latest.log 파일 close  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TDD 활용 예시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/>
          <p:nvPr/>
        </p:nvSpPr>
        <p:spPr>
          <a:xfrm>
            <a:off x="472450" y="4589775"/>
            <a:ext cx="11430000" cy="182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    SSD Test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        (3)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Test Case 소개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72450" y="1600200"/>
            <a:ext cx="11430000" cy="219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    Shell Test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       (11)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495225" y="1690638"/>
            <a:ext cx="4305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ISSDTest_Read_Value_Check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ISSDTest_Read_Execute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ISSDTest_FullRead_Success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ISSDTest_Write_Execute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ISSDTest_FullWrite_Success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ISSDTest_TestApp1Write_Success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ISSDTest_TestApp2Read_False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3495225" y="5016825"/>
            <a:ext cx="3759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VirtualSSDTest_Compare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VirtualSSDTest_TestApp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VirtualSSDTest_TestApp2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7254525" y="1690650"/>
            <a:ext cx="4305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SimpleWrite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SingleRead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SingleRead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ExceptionTest_Command_InvalidArgument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조원 소개 및 역할</a:t>
            </a: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기능 구현 및 소개</a:t>
            </a: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TDD 활용 예시</a:t>
            </a: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Mocking 활용 예시</a:t>
            </a: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리팩토링 통한 클린코드 전후 결과 비교</a:t>
            </a: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시연</a:t>
            </a:r>
            <a:endParaRPr/>
          </a:p>
          <a:p>
            <a:pPr indent="-514350" lvl="0" marL="6921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ko-KR"/>
              <a:t>소감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Test Double (Mocking)</a:t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5" y="1763850"/>
            <a:ext cx="6218626" cy="47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369025" y="959950"/>
            <a:ext cx="6035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ISSD Class를 상속한 MockISSD 객체 생성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 Method 생성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7086875" y="1205100"/>
            <a:ext cx="4948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Test가 필요한 객체에 Mock Injection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867" y="1763850"/>
            <a:ext cx="4796983" cy="472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dca0aa9ee_18_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Test Double (Mocking)</a:t>
            </a:r>
            <a:endParaRPr/>
          </a:p>
        </p:txBody>
      </p:sp>
      <p:pic>
        <p:nvPicPr>
          <p:cNvPr id="286" name="Google Shape;286;g20dca0aa9ee_18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875" y="1366474"/>
            <a:ext cx="5895125" cy="41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0dca0aa9ee_18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00" y="1366468"/>
            <a:ext cx="5520850" cy="32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리팩토링 &amp; 클린코드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587425" y="5762525"/>
            <a:ext cx="3181200" cy="6498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11225" y="5686325"/>
            <a:ext cx="3181200" cy="6498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587425" y="4844500"/>
            <a:ext cx="2752800" cy="4551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511225" y="4768300"/>
            <a:ext cx="2752800" cy="4551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587425" y="3874613"/>
            <a:ext cx="2267100" cy="4551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511225" y="3774388"/>
            <a:ext cx="2267100" cy="4551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587425" y="2891092"/>
            <a:ext cx="4029000" cy="4551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511225" y="2829150"/>
            <a:ext cx="4029000" cy="455100"/>
          </a:xfrm>
          <a:prstGeom prst="rect">
            <a:avLst/>
          </a:prstGeom>
          <a:solidFill>
            <a:srgbClr val="301A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433100" y="1398525"/>
            <a:ext cx="31812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&lt;중복 코드 제거 w/ Macro&gt;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" name="Google Shape;3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2721238"/>
            <a:ext cx="40290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00" y="3659325"/>
            <a:ext cx="2266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00" y="4625200"/>
            <a:ext cx="27527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00" y="5577893"/>
            <a:ext cx="31813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2"/>
          <p:cNvSpPr/>
          <p:nvPr/>
        </p:nvSpPr>
        <p:spPr>
          <a:xfrm>
            <a:off x="5311625" y="3819475"/>
            <a:ext cx="11043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A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2" name="Google Shape;3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7075" y="1398531"/>
            <a:ext cx="4876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7075" y="2928143"/>
            <a:ext cx="29146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075" y="3877681"/>
            <a:ext cx="1762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7075" y="4820663"/>
            <a:ext cx="19526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57075" y="5815950"/>
            <a:ext cx="24479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0dca0aa9ee_14_4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22" name="Google Shape;322;g20dca0aa9ee_14_48"/>
          <p:cNvSpPr/>
          <p:nvPr/>
        </p:nvSpPr>
        <p:spPr>
          <a:xfrm>
            <a:off x="433100" y="1398525"/>
            <a:ext cx="31812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&lt;비슷한 기능 함수 병합&gt;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g20dca0aa9ee_14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00" y="2408725"/>
            <a:ext cx="33718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0dca0aa9ee_14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00" y="2714868"/>
            <a:ext cx="5267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0dca0aa9ee_14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00" y="4127368"/>
            <a:ext cx="67437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0dca0aa9ee_14_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5625" y="2292193"/>
            <a:ext cx="46196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0dca0aa9ee_14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5625" y="4210774"/>
            <a:ext cx="4875825" cy="83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0dca0aa9ee_14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65622" y="2714875"/>
            <a:ext cx="4875825" cy="13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0dca0aa9ee_14_48"/>
          <p:cNvSpPr/>
          <p:nvPr/>
        </p:nvSpPr>
        <p:spPr>
          <a:xfrm>
            <a:off x="5758175" y="3104100"/>
            <a:ext cx="11043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A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dca0aa9ee_11_3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pic>
        <p:nvPicPr>
          <p:cNvPr id="335" name="Google Shape;335;g20dca0aa9ee_1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0" y="1656075"/>
            <a:ext cx="5169057" cy="16213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0dca0aa9ee_11_32"/>
          <p:cNvSpPr/>
          <p:nvPr/>
        </p:nvSpPr>
        <p:spPr>
          <a:xfrm>
            <a:off x="115600" y="1106425"/>
            <a:ext cx="54240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&lt;중복 코드 제거 w/ Command Valid Check&gt;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7" name="Google Shape;337;g20dca0aa9ee_1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12" y="3371996"/>
            <a:ext cx="5623413" cy="329367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0dca0aa9ee_11_32"/>
          <p:cNvSpPr/>
          <p:nvPr/>
        </p:nvSpPr>
        <p:spPr>
          <a:xfrm>
            <a:off x="5946625" y="2986138"/>
            <a:ext cx="11043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A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9" name="Google Shape;339;g20dca0aa9ee_11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9525" y="3371993"/>
            <a:ext cx="39338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0dca0aa9ee_11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9524" y="2556443"/>
            <a:ext cx="21240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0dca0aa9ee_11_32"/>
          <p:cNvSpPr txBox="1"/>
          <p:nvPr/>
        </p:nvSpPr>
        <p:spPr>
          <a:xfrm>
            <a:off x="7333500" y="4482275"/>
            <a:ext cx="39339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FF"/>
                </a:solidFill>
              </a:rPr>
              <a:t>class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2B91AF"/>
                </a:solidFill>
              </a:rPr>
              <a:t>ICommand</a:t>
            </a:r>
            <a:endParaRPr sz="1100">
              <a:solidFill>
                <a:srgbClr val="2B91A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rgbClr val="0000FF"/>
                </a:solidFill>
              </a:rPr>
              <a:t>public</a:t>
            </a:r>
            <a:r>
              <a:rPr lang="ko-K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assertInvalidNumberOfArgument(~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assertInvalidLBA(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assertInvalidDataType(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assertInvalidDataLength(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	</a:t>
            </a:r>
            <a:r>
              <a:rPr lang="ko-KR" sz="1100">
                <a:solidFill>
                  <a:srgbClr val="0000FF"/>
                </a:solidFill>
              </a:rPr>
              <a:t>static</a:t>
            </a:r>
            <a:r>
              <a:rPr lang="ko-KR" sz="1100">
                <a:solidFill>
                  <a:schemeClr val="dk1"/>
                </a:solidFill>
              </a:rPr>
              <a:t> </a:t>
            </a:r>
            <a:r>
              <a:rPr lang="ko-KR" sz="1100">
                <a:solidFill>
                  <a:srgbClr val="0000FF"/>
                </a:solidFill>
              </a:rPr>
              <a:t>void</a:t>
            </a:r>
            <a:r>
              <a:rPr lang="ko-KR" sz="1100">
                <a:solidFill>
                  <a:schemeClr val="dk1"/>
                </a:solidFill>
              </a:rPr>
              <a:t> assertMaxSize(</a:t>
            </a:r>
            <a:r>
              <a:rPr lang="ko-KR" sz="1100">
                <a:solidFill>
                  <a:srgbClr val="2B91AF"/>
                </a:solidFill>
              </a:rPr>
              <a:t>~</a:t>
            </a:r>
            <a:endParaRPr sz="1100">
              <a:solidFill>
                <a:srgbClr val="2B91A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91A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ICommand에 valid check 공용화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7275120f29_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2292200"/>
            <a:ext cx="6737975" cy="4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7275120f29_5_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48" name="Google Shape;348;g27275120f29_5_12"/>
          <p:cNvSpPr/>
          <p:nvPr/>
        </p:nvSpPr>
        <p:spPr>
          <a:xfrm>
            <a:off x="433100" y="1398525"/>
            <a:ext cx="31812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&lt;기능 단위로 함수 분리&gt;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9" name="Google Shape;349;g27275120f29_5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175" y="2926381"/>
            <a:ext cx="45243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7275120f29_5_12"/>
          <p:cNvSpPr/>
          <p:nvPr/>
        </p:nvSpPr>
        <p:spPr>
          <a:xfrm>
            <a:off x="629750" y="3036900"/>
            <a:ext cx="6416100" cy="78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27275120f29_5_12"/>
          <p:cNvSpPr/>
          <p:nvPr/>
        </p:nvSpPr>
        <p:spPr>
          <a:xfrm>
            <a:off x="629738" y="4036225"/>
            <a:ext cx="6416100" cy="133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7275120f29_5_12"/>
          <p:cNvSpPr/>
          <p:nvPr/>
        </p:nvSpPr>
        <p:spPr>
          <a:xfrm>
            <a:off x="629750" y="5555075"/>
            <a:ext cx="6416100" cy="40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7275120f29_5_12"/>
          <p:cNvSpPr/>
          <p:nvPr/>
        </p:nvSpPr>
        <p:spPr>
          <a:xfrm>
            <a:off x="629750" y="6090625"/>
            <a:ext cx="6416100" cy="23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4" name="Google Shape;354;g27275120f29_5_12"/>
          <p:cNvCxnSpPr/>
          <p:nvPr/>
        </p:nvCxnSpPr>
        <p:spPr>
          <a:xfrm>
            <a:off x="7045850" y="3429300"/>
            <a:ext cx="727500" cy="52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g27275120f29_5_12"/>
          <p:cNvCxnSpPr/>
          <p:nvPr/>
        </p:nvCxnSpPr>
        <p:spPr>
          <a:xfrm flipH="1" rot="10800000">
            <a:off x="7045850" y="4596738"/>
            <a:ext cx="798900" cy="4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g27275120f29_5_12"/>
          <p:cNvCxnSpPr/>
          <p:nvPr/>
        </p:nvCxnSpPr>
        <p:spPr>
          <a:xfrm flipH="1" rot="10800000">
            <a:off x="7038650" y="4896225"/>
            <a:ext cx="777600" cy="89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g27275120f29_5_12"/>
          <p:cNvCxnSpPr/>
          <p:nvPr/>
        </p:nvCxnSpPr>
        <p:spPr>
          <a:xfrm flipH="1" rot="10800000">
            <a:off x="7042250" y="5124350"/>
            <a:ext cx="788100" cy="1071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7275120f29_0_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리팩토링 예</a:t>
            </a:r>
            <a:endParaRPr/>
          </a:p>
        </p:txBody>
      </p:sp>
      <p:sp>
        <p:nvSpPr>
          <p:cNvPr id="363" name="Google Shape;363;g27275120f29_0_10"/>
          <p:cNvSpPr/>
          <p:nvPr/>
        </p:nvSpPr>
        <p:spPr>
          <a:xfrm>
            <a:off x="433100" y="1093725"/>
            <a:ext cx="51732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&lt;Factory method &amp; Command pattern 적용&gt;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4" name="Google Shape;364;g27275120f2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1648768"/>
            <a:ext cx="43243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7275120f29_0_10"/>
          <p:cNvSpPr/>
          <p:nvPr/>
        </p:nvSpPr>
        <p:spPr>
          <a:xfrm>
            <a:off x="5311625" y="3819475"/>
            <a:ext cx="11043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A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g27275120f2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50" y="5476868"/>
            <a:ext cx="46767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7275120f2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6450" y="1112343"/>
            <a:ext cx="3106925" cy="4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275120f29_7_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재빌드 이슈 개선</a:t>
            </a:r>
            <a:endParaRPr/>
          </a:p>
        </p:txBody>
      </p:sp>
      <p:sp>
        <p:nvSpPr>
          <p:cNvPr id="373" name="Google Shape;373;g27275120f29_7_4"/>
          <p:cNvSpPr/>
          <p:nvPr/>
        </p:nvSpPr>
        <p:spPr>
          <a:xfrm>
            <a:off x="433100" y="1093725"/>
            <a:ext cx="5173200" cy="4551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&lt;ShellTest / SSDTest / Shell 프로젝트 구분&gt;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4" name="Google Shape;374;g27275120f29_7_4"/>
          <p:cNvPicPr preferRelativeResize="0"/>
          <p:nvPr/>
        </p:nvPicPr>
        <p:blipFill rotWithShape="1">
          <a:blip r:embed="rId3">
            <a:alphaModFix/>
          </a:blip>
          <a:srcRect b="0" l="0" r="33678" t="0"/>
          <a:stretch/>
        </p:blipFill>
        <p:spPr>
          <a:xfrm>
            <a:off x="433100" y="1798575"/>
            <a:ext cx="2425850" cy="4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7275120f29_7_4"/>
          <p:cNvPicPr preferRelativeResize="0"/>
          <p:nvPr/>
        </p:nvPicPr>
        <p:blipFill rotWithShape="1">
          <a:blip r:embed="rId4">
            <a:alphaModFix/>
          </a:blip>
          <a:srcRect b="0" l="10710" r="-10710" t="0"/>
          <a:stretch/>
        </p:blipFill>
        <p:spPr>
          <a:xfrm>
            <a:off x="3513363" y="1798575"/>
            <a:ext cx="35337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7275120f29_7_4"/>
          <p:cNvSpPr txBox="1"/>
          <p:nvPr/>
        </p:nvSpPr>
        <p:spPr>
          <a:xfrm>
            <a:off x="6726600" y="2798700"/>
            <a:ext cx="5173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Scenario가 추가될때</a:t>
            </a:r>
            <a:b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하나만 새로 생성하고 빌드하면 됨</a:t>
            </a:r>
            <a:b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재빌드 규모 최소화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7" name="Google Shape;377;g27275120f29_7_4"/>
          <p:cNvCxnSpPr/>
          <p:nvPr/>
        </p:nvCxnSpPr>
        <p:spPr>
          <a:xfrm>
            <a:off x="2926450" y="3622950"/>
            <a:ext cx="5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78" name="Google Shape;378;g27275120f29_7_4"/>
          <p:cNvSpPr txBox="1"/>
          <p:nvPr/>
        </p:nvSpPr>
        <p:spPr>
          <a:xfrm>
            <a:off x="6726600" y="4115500"/>
            <a:ext cx="505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IApplication을 사용하여 다형성 충족 및 App 추가 개발 용이함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시연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조원 소개 및 역할</a:t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양승준 (팀장)</a:t>
            </a:r>
            <a:endParaRPr/>
          </a:p>
          <a:p>
            <a:pPr indent="-457200" lvl="1" marL="109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TestShell 개발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이진욱</a:t>
            </a:r>
            <a:endParaRPr/>
          </a:p>
          <a:p>
            <a:pPr indent="-457200" lvl="1" marL="109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Test Code / Logger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황소담</a:t>
            </a:r>
            <a:endParaRPr/>
          </a:p>
          <a:p>
            <a:pPr indent="-457200" lvl="1" marL="109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Test Code / Logger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허범규</a:t>
            </a:r>
            <a:endParaRPr/>
          </a:p>
          <a:p>
            <a:pPr indent="-457200" lvl="1" marL="109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SSD 개발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이정빈</a:t>
            </a:r>
            <a:endParaRPr/>
          </a:p>
          <a:p>
            <a:pPr indent="-457200" lvl="1" marL="109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SSD 개발</a:t>
            </a:r>
            <a:endParaRPr/>
          </a:p>
          <a:p>
            <a:pPr indent="-457200" lvl="0" marL="635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이동훈</a:t>
            </a:r>
            <a:endParaRPr/>
          </a:p>
          <a:p>
            <a:pPr indent="-457200" lvl="1" marL="1092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TestShell 개발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dca0aa9ee_8_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시연</a:t>
            </a:r>
            <a:endParaRPr/>
          </a:p>
        </p:txBody>
      </p:sp>
      <p:sp>
        <p:nvSpPr>
          <p:cNvPr id="389" name="Google Shape;389;g20dca0aa9ee_8_12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Shell Com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mand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Runner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Unit Test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소감</a:t>
            </a:r>
            <a:endParaRPr/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ko-KR" sz="2400"/>
              <a:t>요구사항을 명확히 이해</a:t>
            </a:r>
            <a:r>
              <a:rPr lang="ko-KR" sz="2400"/>
              <a:t>하고 </a:t>
            </a:r>
            <a:r>
              <a:rPr b="1" lang="ko-KR" sz="2400"/>
              <a:t>코드의 결함을 조기에 발견</a:t>
            </a:r>
            <a:r>
              <a:rPr lang="ko-KR" sz="2400"/>
              <a:t>할 수 있어 안정적이고 신뢰성 있는 소프트웨어를 개발하는 데 큰 도움이 되었다. </a:t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sz="2400"/>
              <a:t>리팩토링 시 </a:t>
            </a:r>
            <a:r>
              <a:rPr b="1" lang="ko-KR" sz="2400"/>
              <a:t>기능 안정성을 보장</a:t>
            </a:r>
            <a:r>
              <a:rPr lang="ko-KR" sz="2400"/>
              <a:t>받을 수 있어 개발자에게 </a:t>
            </a:r>
            <a:r>
              <a:rPr b="1" lang="ko-KR" sz="2400"/>
              <a:t>심리적 안정감</a:t>
            </a:r>
            <a:r>
              <a:rPr lang="ko-KR" sz="2400"/>
              <a:t>을 제공한다. 초</a:t>
            </a:r>
            <a:r>
              <a:rPr lang="ko-KR" sz="2400"/>
              <a:t>기에는 시간과 노력이 더 들 수 있지만, </a:t>
            </a:r>
            <a:r>
              <a:rPr b="1" lang="ko-KR" sz="2400"/>
              <a:t>장기적으로는 코드 품질 향상</a:t>
            </a:r>
            <a:r>
              <a:rPr lang="ko-KR" sz="2400"/>
              <a:t>이 될 것으로 기대한다.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ko-KR" sz="2400"/>
              <a:t>하지만, TDD를 성공적으로 적용하려면 </a:t>
            </a:r>
            <a:r>
              <a:rPr b="1" lang="ko-KR" sz="2400"/>
              <a:t>과제 초반부터 TDD를 고려한 설계</a:t>
            </a:r>
            <a:r>
              <a:rPr lang="ko-KR" sz="2400"/>
              <a:t>가 필요할 것으로 보이고, </a:t>
            </a:r>
            <a:r>
              <a:rPr b="1" lang="ko-KR" sz="2400"/>
              <a:t>팀 내 교육과 개발 문화 정비</a:t>
            </a:r>
            <a:r>
              <a:rPr lang="ko-KR" sz="2400"/>
              <a:t> 또한 필요하며, </a:t>
            </a:r>
            <a:r>
              <a:rPr b="1" lang="ko-KR" sz="2400"/>
              <a:t>테스트 작성과 유지보수에 대한 끊임없는 노력</a:t>
            </a:r>
            <a:r>
              <a:rPr lang="ko-KR" sz="2400"/>
              <a:t>이 요구된다 생각한다.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0dca0aa9ee_16_38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감사합니다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기능 구현 및 소개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개요</a:t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2685982" y="1324993"/>
            <a:ext cx="2192700" cy="2050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Runner 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350902" y="1324993"/>
            <a:ext cx="2192700" cy="2050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5021062" y="1324993"/>
            <a:ext cx="2192700" cy="2050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7356142" y="1324993"/>
            <a:ext cx="2192700" cy="2050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9691222" y="1324993"/>
            <a:ext cx="2192700" cy="2050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Logger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50902" y="3808521"/>
            <a:ext cx="23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명령 입력/출력 담당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2543686" y="3808521"/>
            <a:ext cx="2379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고유 기능 수행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TestApp1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TestApp2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시나리오App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4878766" y="3808520"/>
            <a:ext cx="2379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Shell의 명령을 SSD로 전달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패턴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ko-KR"/>
              <a:t>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ory 패턴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7213846" y="3808520"/>
            <a:ext cx="23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SSD 역할 수행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Read/Write/Erase/Flush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Application용 API 제공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9691222" y="3808517"/>
            <a:ext cx="237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로깅 수행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패턴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블록 다이어그램</a:t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5174950" y="4346525"/>
            <a:ext cx="1563600" cy="801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ko-KR">
                <a:solidFill>
                  <a:schemeClr val="lt1"/>
                </a:solidFill>
              </a:rPr>
              <a:t>Application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(or Runner)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6958150" y="4422275"/>
            <a:ext cx="1563600" cy="6498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Test App,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A</a:t>
            </a:r>
            <a:r>
              <a:rPr lang="ko-KR" sz="1000">
                <a:solidFill>
                  <a:schemeClr val="lt1"/>
                </a:solidFill>
              </a:rPr>
              <a:t>pp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</a:rPr>
              <a:t>etc..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5167400" y="2807575"/>
            <a:ext cx="1563600" cy="8013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Run Command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37748" y="2582786"/>
            <a:ext cx="174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nput&gt;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 입</a:t>
            </a:r>
            <a:r>
              <a:rPr lang="ko-KR">
                <a:solidFill>
                  <a:schemeClr val="dk1"/>
                </a:solidFill>
              </a:rPr>
              <a:t>력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1039601" y="4802145"/>
            <a:ext cx="172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9269000" y="2825150"/>
            <a:ext cx="2355300" cy="801300"/>
          </a:xfrm>
          <a:prstGeom prst="rect">
            <a:avLst/>
          </a:prstGeom>
          <a:solidFill>
            <a:srgbClr val="E69138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SSD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2"/>
          <p:cNvCxnSpPr>
            <a:stCxn id="86" idx="3"/>
            <a:endCxn id="89" idx="1"/>
          </p:cNvCxnSpPr>
          <p:nvPr/>
        </p:nvCxnSpPr>
        <p:spPr>
          <a:xfrm>
            <a:off x="6731000" y="3208225"/>
            <a:ext cx="25380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2"/>
          <p:cNvCxnSpPr>
            <a:stCxn id="85" idx="3"/>
            <a:endCxn id="89" idx="1"/>
          </p:cNvCxnSpPr>
          <p:nvPr/>
        </p:nvCxnSpPr>
        <p:spPr>
          <a:xfrm flipH="1" rot="10800000">
            <a:off x="8521750" y="3225875"/>
            <a:ext cx="747300" cy="15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2"/>
          <p:cNvSpPr/>
          <p:nvPr/>
        </p:nvSpPr>
        <p:spPr>
          <a:xfrm>
            <a:off x="9269063" y="4562275"/>
            <a:ext cx="677100" cy="519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nand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10155438" y="4562275"/>
            <a:ext cx="677100" cy="519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result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2"/>
          <p:cNvCxnSpPr/>
          <p:nvPr/>
        </p:nvCxnSpPr>
        <p:spPr>
          <a:xfrm>
            <a:off x="9503275" y="3608875"/>
            <a:ext cx="108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2"/>
          <p:cNvCxnSpPr/>
          <p:nvPr/>
        </p:nvCxnSpPr>
        <p:spPr>
          <a:xfrm rot="10800000">
            <a:off x="9747138" y="3608875"/>
            <a:ext cx="96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2"/>
          <p:cNvCxnSpPr/>
          <p:nvPr/>
        </p:nvCxnSpPr>
        <p:spPr>
          <a:xfrm>
            <a:off x="10488575" y="3609775"/>
            <a:ext cx="108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2"/>
          <p:cNvSpPr/>
          <p:nvPr/>
        </p:nvSpPr>
        <p:spPr>
          <a:xfrm>
            <a:off x="1157600" y="2274975"/>
            <a:ext cx="307800" cy="30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1157600" y="3691438"/>
            <a:ext cx="307800" cy="30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437748" y="4139086"/>
            <a:ext cx="174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</a:t>
            </a: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실행파일 실행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(w/ run_list)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3418100" y="2158875"/>
            <a:ext cx="796800" cy="127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ParsingCMD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418100" y="3869225"/>
            <a:ext cx="796800" cy="127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Run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2"/>
          <p:cNvCxnSpPr>
            <a:stCxn id="98" idx="6"/>
          </p:cNvCxnSpPr>
          <p:nvPr/>
        </p:nvCxnSpPr>
        <p:spPr>
          <a:xfrm flipH="1" rot="10800000">
            <a:off x="1465400" y="2443438"/>
            <a:ext cx="1000200" cy="140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2"/>
          <p:cNvCxnSpPr>
            <a:stCxn id="97" idx="6"/>
          </p:cNvCxnSpPr>
          <p:nvPr/>
        </p:nvCxnSpPr>
        <p:spPr>
          <a:xfrm>
            <a:off x="1465400" y="2428875"/>
            <a:ext cx="19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2"/>
          <p:cNvCxnSpPr>
            <a:stCxn id="100" idx="2"/>
            <a:endCxn id="101" idx="0"/>
          </p:cNvCxnSpPr>
          <p:nvPr/>
        </p:nvCxnSpPr>
        <p:spPr>
          <a:xfrm>
            <a:off x="3816500" y="3437475"/>
            <a:ext cx="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2"/>
          <p:cNvCxnSpPr>
            <a:stCxn id="101" idx="3"/>
            <a:endCxn id="86" idx="1"/>
          </p:cNvCxnSpPr>
          <p:nvPr/>
        </p:nvCxnSpPr>
        <p:spPr>
          <a:xfrm flipH="1" rot="10800000">
            <a:off x="4214900" y="3208325"/>
            <a:ext cx="952500" cy="130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2"/>
          <p:cNvCxnSpPr>
            <a:stCxn id="101" idx="3"/>
            <a:endCxn id="84" idx="1"/>
          </p:cNvCxnSpPr>
          <p:nvPr/>
        </p:nvCxnSpPr>
        <p:spPr>
          <a:xfrm>
            <a:off x="4214900" y="4508525"/>
            <a:ext cx="960000" cy="238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7" name="Google Shape;107;p12"/>
          <p:cNvCxnSpPr>
            <a:stCxn id="84" idx="3"/>
            <a:endCxn id="85" idx="1"/>
          </p:cNvCxnSpPr>
          <p:nvPr/>
        </p:nvCxnSpPr>
        <p:spPr>
          <a:xfrm>
            <a:off x="6738550" y="4747175"/>
            <a:ext cx="2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11374975" y="3609775"/>
            <a:ext cx="108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2"/>
          <p:cNvSpPr/>
          <p:nvPr/>
        </p:nvSpPr>
        <p:spPr>
          <a:xfrm>
            <a:off x="11041813" y="4562275"/>
            <a:ext cx="677100" cy="519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Buffer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27275120f29_4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05" y="1286512"/>
            <a:ext cx="7318223" cy="5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7275120f29_4_34"/>
          <p:cNvSpPr/>
          <p:nvPr/>
        </p:nvSpPr>
        <p:spPr>
          <a:xfrm>
            <a:off x="86050" y="3869523"/>
            <a:ext cx="2692200" cy="1923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실행파일 실행 (w/ run_list)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27275120f29_4_34"/>
          <p:cNvSpPr/>
          <p:nvPr/>
        </p:nvSpPr>
        <p:spPr>
          <a:xfrm>
            <a:off x="86050" y="1606548"/>
            <a:ext cx="2692200" cy="1923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Console 입력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7275120f29_4_3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Shell </a:t>
            </a:r>
            <a:r>
              <a:rPr lang="ko-KR"/>
              <a:t>구현 소개</a:t>
            </a:r>
            <a:endParaRPr/>
          </a:p>
        </p:txBody>
      </p:sp>
      <p:pic>
        <p:nvPicPr>
          <p:cNvPr id="118" name="Google Shape;118;g27275120f29_4_34"/>
          <p:cNvPicPr preferRelativeResize="0"/>
          <p:nvPr/>
        </p:nvPicPr>
        <p:blipFill rotWithShape="1">
          <a:blip r:embed="rId4">
            <a:alphaModFix/>
          </a:blip>
          <a:srcRect b="0" l="0" r="64855" t="0"/>
          <a:stretch/>
        </p:blipFill>
        <p:spPr>
          <a:xfrm>
            <a:off x="417550" y="1933125"/>
            <a:ext cx="2029200" cy="15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7275120f29_4_34"/>
          <p:cNvPicPr preferRelativeResize="0"/>
          <p:nvPr/>
        </p:nvPicPr>
        <p:blipFill rotWithShape="1">
          <a:blip r:embed="rId5">
            <a:alphaModFix/>
          </a:blip>
          <a:srcRect b="0" l="27995" r="0" t="0"/>
          <a:stretch/>
        </p:blipFill>
        <p:spPr>
          <a:xfrm>
            <a:off x="174980" y="4318286"/>
            <a:ext cx="2514330" cy="127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7275120f29_4_34"/>
          <p:cNvSpPr/>
          <p:nvPr/>
        </p:nvSpPr>
        <p:spPr>
          <a:xfrm>
            <a:off x="5065788" y="3218925"/>
            <a:ext cx="2029200" cy="24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27275120f29_4_34"/>
          <p:cNvSpPr/>
          <p:nvPr/>
        </p:nvSpPr>
        <p:spPr>
          <a:xfrm>
            <a:off x="5396038" y="4944150"/>
            <a:ext cx="2029200" cy="24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27275120f29_4_34"/>
          <p:cNvSpPr/>
          <p:nvPr/>
        </p:nvSpPr>
        <p:spPr>
          <a:xfrm>
            <a:off x="6294288" y="1660550"/>
            <a:ext cx="2029200" cy="24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27275120f29_4_34"/>
          <p:cNvSpPr txBox="1"/>
          <p:nvPr/>
        </p:nvSpPr>
        <p:spPr>
          <a:xfrm>
            <a:off x="761500" y="5872175"/>
            <a:ext cx="13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Input&gt;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27275120f29_4_34"/>
          <p:cNvSpPr txBox="1"/>
          <p:nvPr/>
        </p:nvSpPr>
        <p:spPr>
          <a:xfrm>
            <a:off x="8405563" y="4992525"/>
            <a:ext cx="29139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00"/>
                </a:solidFill>
              </a:rPr>
              <a:t>입력 Parsing 후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00"/>
                </a:solidFill>
              </a:rPr>
              <a:t>ShellCommand 명령 수행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FFFF00"/>
                </a:solidFill>
              </a:rPr>
              <a:t>또는 Application 실행 </a:t>
            </a:r>
            <a:endParaRPr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5" name="Google Shape;125;g27275120f29_4_34"/>
          <p:cNvSpPr/>
          <p:nvPr/>
        </p:nvSpPr>
        <p:spPr>
          <a:xfrm>
            <a:off x="2934725" y="3464625"/>
            <a:ext cx="1104300" cy="6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5AB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Command 구현 소개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9264" l="0" r="10682" t="0"/>
          <a:stretch/>
        </p:blipFill>
        <p:spPr>
          <a:xfrm>
            <a:off x="368075" y="1173350"/>
            <a:ext cx="5649377" cy="27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458825" y="3921950"/>
            <a:ext cx="60057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void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2B91AF"/>
                </a:solidFill>
              </a:rPr>
              <a:t>WriteCommand</a:t>
            </a:r>
            <a:r>
              <a:rPr lang="ko-KR" sz="1000">
                <a:solidFill>
                  <a:schemeClr val="dk1"/>
                </a:solidFill>
              </a:rPr>
              <a:t>::execute()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rgbClr val="0000FF"/>
                </a:solidFill>
              </a:rPr>
              <a:t>this</a:t>
            </a:r>
            <a:r>
              <a:rPr lang="ko-KR" sz="1000">
                <a:solidFill>
                  <a:schemeClr val="dk1"/>
                </a:solidFill>
              </a:rPr>
              <a:t>-&gt;check();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sendWriteSSDCmd(std::stoi(_args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1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), 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2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void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2B91AF"/>
                </a:solidFill>
              </a:rPr>
              <a:t>WriteCommand</a:t>
            </a:r>
            <a:r>
              <a:rPr lang="ko-KR" sz="1000">
                <a:solidFill>
                  <a:schemeClr val="dk1"/>
                </a:solidFill>
              </a:rPr>
              <a:t>::check()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assertInvalidNumberOfArgument(_args, </a:t>
            </a:r>
            <a:r>
              <a:rPr lang="ko-KR" sz="1000">
                <a:solidFill>
                  <a:srgbClr val="A31515"/>
                </a:solidFill>
              </a:rPr>
              <a:t>"write"</a:t>
            </a:r>
            <a:r>
              <a:rPr lang="ko-KR" sz="1000">
                <a:solidFill>
                  <a:schemeClr val="dk1"/>
                </a:solidFill>
              </a:rPr>
              <a:t>, 3);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assertInvalidLBA(_args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1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assertInvalidDataType(_args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2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assertInvalidDataLength(_args</a:t>
            </a:r>
            <a:r>
              <a:rPr lang="ko-KR" sz="1000">
                <a:solidFill>
                  <a:srgbClr val="008080"/>
                </a:solidFill>
              </a:rPr>
              <a:t>[</a:t>
            </a:r>
            <a:r>
              <a:rPr lang="ko-KR" sz="1000">
                <a:solidFill>
                  <a:schemeClr val="dk1"/>
                </a:solidFill>
              </a:rPr>
              <a:t>2</a:t>
            </a:r>
            <a:r>
              <a:rPr lang="ko-KR" sz="1000">
                <a:solidFill>
                  <a:srgbClr val="008080"/>
                </a:solidFill>
              </a:rPr>
              <a:t>]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void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2B91AF"/>
                </a:solidFill>
              </a:rPr>
              <a:t>WriteCommand</a:t>
            </a:r>
            <a:r>
              <a:rPr lang="ko-KR" sz="1000">
                <a:solidFill>
                  <a:schemeClr val="dk1"/>
                </a:solidFill>
              </a:rPr>
              <a:t>::sendWriteSSDCmd(</a:t>
            </a:r>
            <a:r>
              <a:rPr lang="ko-KR" sz="1000">
                <a:solidFill>
                  <a:srgbClr val="0000FF"/>
                </a:solidFill>
              </a:rPr>
              <a:t>int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, </a:t>
            </a:r>
            <a:r>
              <a:rPr lang="ko-KR" sz="1000">
                <a:solidFill>
                  <a:srgbClr val="2B91AF"/>
                </a:solidFill>
              </a:rPr>
              <a:t>string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rgbClr val="6F008A"/>
                </a:solidFill>
              </a:rPr>
              <a:t>PRINTLOG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A31515"/>
                </a:solidFill>
              </a:rPr>
              <a:t>"WRITE LBA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to_string(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)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A31515"/>
                </a:solidFill>
              </a:rPr>
              <a:t>" DATA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 </a:t>
            </a:r>
            <a:r>
              <a:rPr lang="ko-KR" sz="1000">
                <a:solidFill>
                  <a:srgbClr val="A31515"/>
                </a:solidFill>
              </a:rPr>
              <a:t>" START!"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>
                <a:solidFill>
                  <a:srgbClr val="0000FF"/>
                </a:solidFill>
              </a:rPr>
              <a:t>if</a:t>
            </a:r>
            <a:r>
              <a:rPr lang="ko-KR" sz="1000">
                <a:solidFill>
                  <a:schemeClr val="dk1"/>
                </a:solidFill>
              </a:rPr>
              <a:t> (!_ssd-&gt;</a:t>
            </a:r>
            <a:r>
              <a:rPr lang="ko-KR" sz="1000">
                <a:solidFill>
                  <a:srgbClr val="6F008A"/>
                </a:solidFill>
              </a:rPr>
              <a:t>WRITE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,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)) </a:t>
            </a:r>
            <a:r>
              <a:rPr lang="ko-KR" sz="1000">
                <a:solidFill>
                  <a:srgbClr val="0000FF"/>
                </a:solidFill>
              </a:rPr>
              <a:t>throw</a:t>
            </a:r>
            <a:r>
              <a:rPr lang="ko-KR" sz="1000">
                <a:solidFill>
                  <a:schemeClr val="dk1"/>
                </a:solidFill>
              </a:rPr>
              <a:t> std::</a:t>
            </a:r>
            <a:r>
              <a:rPr lang="ko-KR" sz="1000">
                <a:solidFill>
                  <a:srgbClr val="2B91AF"/>
                </a:solidFill>
              </a:rPr>
              <a:t>invalid_argument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A31515"/>
                </a:solidFill>
              </a:rPr>
              <a:t>"sendWriteSSDCmd Failed"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	</a:t>
            </a:r>
            <a:r>
              <a:rPr lang="ko-KR" sz="1000">
                <a:solidFill>
                  <a:srgbClr val="6F008A"/>
                </a:solidFill>
              </a:rPr>
              <a:t>PRINTLOG</a:t>
            </a:r>
            <a:r>
              <a:rPr lang="ko-KR" sz="1000">
                <a:solidFill>
                  <a:schemeClr val="dk1"/>
                </a:solidFill>
              </a:rPr>
              <a:t>(</a:t>
            </a:r>
            <a:r>
              <a:rPr lang="ko-KR" sz="1000">
                <a:solidFill>
                  <a:srgbClr val="A31515"/>
                </a:solidFill>
              </a:rPr>
              <a:t>"WRITE LBA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to_string(</a:t>
            </a:r>
            <a:r>
              <a:rPr lang="ko-KR" sz="1000">
                <a:solidFill>
                  <a:srgbClr val="808080"/>
                </a:solidFill>
              </a:rPr>
              <a:t>lba</a:t>
            </a:r>
            <a:r>
              <a:rPr lang="ko-KR" sz="1000">
                <a:solidFill>
                  <a:schemeClr val="dk1"/>
                </a:solidFill>
              </a:rPr>
              <a:t>)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A31515"/>
                </a:solidFill>
              </a:rPr>
              <a:t>" DATA : "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808080"/>
                </a:solidFill>
              </a:rPr>
              <a:t>data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008080"/>
                </a:solidFill>
              </a:rPr>
              <a:t>+</a:t>
            </a:r>
            <a:r>
              <a:rPr lang="ko-KR" sz="1000">
                <a:solidFill>
                  <a:schemeClr val="dk1"/>
                </a:solidFill>
              </a:rPr>
              <a:t> </a:t>
            </a:r>
            <a:r>
              <a:rPr lang="ko-KR" sz="1000">
                <a:solidFill>
                  <a:srgbClr val="A31515"/>
                </a:solidFill>
              </a:rPr>
              <a:t>" END!"</a:t>
            </a:r>
            <a:r>
              <a:rPr lang="ko-KR" sz="1000">
                <a:solidFill>
                  <a:schemeClr val="dk1"/>
                </a:solidFill>
              </a:rPr>
              <a:t>);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683150" y="4373175"/>
            <a:ext cx="5034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execute: ICommand 인터페이스 함수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check: 파라미터 유효성 검사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send*SSDCmd: ssd에게 명령 요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6683150" y="1376100"/>
            <a:ext cx="5324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OCP 를 위한 ICommand 인터페이스 추상화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command 들이 ICommand 인터페이스 구현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검사를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클래스로 위임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-&gt; ICommand 간 command pattern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●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CommandFactory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에 command 구현 클래스 의존성 주입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○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 pattern 적용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-KR"/>
              <a:t>Application &amp; Runner 구현 소개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7040975" y="959950"/>
            <a:ext cx="52950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를 추상화 하기 위한 인터페이스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pattern 적용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 인터페이스를 상속한 구현 클래스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TestApp1, Runner, FullWriteReadCompare…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ApplicationFactory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 의존성 주입 담당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 pattern 적용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list 파일 입출력 처리 및 script 실행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IApplication 구현 클래스이면서 다른 IApplication 객체들을 사용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○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 관리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338450" y="4595350"/>
            <a:ext cx="6060900" cy="188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0000FF"/>
                </a:solidFill>
              </a:rPr>
              <a:t>bool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>
                <a:solidFill>
                  <a:srgbClr val="2B91AF"/>
                </a:solidFill>
              </a:rPr>
              <a:t>FullWriteReadCompare</a:t>
            </a:r>
            <a:r>
              <a:rPr lang="ko-KR">
                <a:solidFill>
                  <a:schemeClr val="dk1"/>
                </a:solidFill>
              </a:rPr>
              <a:t>::run(</a:t>
            </a:r>
            <a:r>
              <a:rPr lang="ko-KR">
                <a:solidFill>
                  <a:srgbClr val="0000FF"/>
                </a:solidFill>
              </a:rPr>
              <a:t>const</a:t>
            </a:r>
            <a:r>
              <a:rPr lang="ko-KR">
                <a:solidFill>
                  <a:schemeClr val="dk1"/>
                </a:solidFill>
              </a:rPr>
              <a:t> std::</a:t>
            </a:r>
            <a:r>
              <a:rPr lang="ko-KR">
                <a:solidFill>
                  <a:srgbClr val="2B91AF"/>
                </a:solidFill>
              </a:rPr>
              <a:t>vector</a:t>
            </a:r>
            <a:r>
              <a:rPr lang="ko-KR">
                <a:solidFill>
                  <a:schemeClr val="dk1"/>
                </a:solidFill>
              </a:rPr>
              <a:t>&lt;std::</a:t>
            </a:r>
            <a:r>
              <a:rPr lang="ko-KR">
                <a:solidFill>
                  <a:srgbClr val="2B91AF"/>
                </a:solidFill>
              </a:rPr>
              <a:t>string</a:t>
            </a:r>
            <a:r>
              <a:rPr lang="ko-KR">
                <a:solidFill>
                  <a:schemeClr val="dk1"/>
                </a:solidFill>
              </a:rPr>
              <a:t>&gt;&amp; </a:t>
            </a:r>
            <a:r>
              <a:rPr lang="ko-KR">
                <a:solidFill>
                  <a:srgbClr val="808080"/>
                </a:solidFill>
              </a:rPr>
              <a:t>args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{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2B91AF"/>
                </a:solidFill>
              </a:rPr>
              <a:t>string</a:t>
            </a:r>
            <a:r>
              <a:rPr lang="ko-KR">
                <a:solidFill>
                  <a:schemeClr val="dk1"/>
                </a:solidFill>
              </a:rPr>
              <a:t> writeData = makeRandomDataPattern();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fullwrite(writeData);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0000FF"/>
                </a:solidFill>
              </a:rPr>
              <a:t>if</a:t>
            </a:r>
            <a:r>
              <a:rPr lang="ko-KR">
                <a:solidFill>
                  <a:schemeClr val="dk1"/>
                </a:solidFill>
              </a:rPr>
              <a:t> (!re</a:t>
            </a:r>
            <a:r>
              <a:rPr lang="ko-KR">
                <a:solidFill>
                  <a:schemeClr val="dk1"/>
                </a:solidFill>
              </a:rPr>
              <a:t>a</a:t>
            </a:r>
            <a:r>
              <a:rPr lang="ko-KR">
                <a:solidFill>
                  <a:schemeClr val="dk1"/>
                </a:solidFill>
              </a:rPr>
              <a:t>dVerify(MIN_LBA, MAX_LBA, writeData)) </a:t>
            </a:r>
            <a:r>
              <a:rPr lang="ko-KR">
                <a:solidFill>
                  <a:srgbClr val="0000FF"/>
                </a:solidFill>
              </a:rPr>
              <a:t>retur</a:t>
            </a:r>
            <a:r>
              <a:rPr lang="ko-KR">
                <a:solidFill>
                  <a:srgbClr val="0000FF"/>
                </a:solidFill>
              </a:rPr>
              <a:t>n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>
                <a:solidFill>
                  <a:srgbClr val="0000FF"/>
                </a:solidFill>
              </a:rPr>
              <a:t>false</a:t>
            </a:r>
            <a:r>
              <a:rPr lang="ko-K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rgbClr val="0000FF"/>
                </a:solidFill>
              </a:rPr>
              <a:t>retur</a:t>
            </a:r>
            <a:r>
              <a:rPr lang="ko-KR">
                <a:solidFill>
                  <a:srgbClr val="0000FF"/>
                </a:solidFill>
              </a:rPr>
              <a:t>n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>
                <a:solidFill>
                  <a:srgbClr val="0000FF"/>
                </a:solidFill>
              </a:rPr>
              <a:t>true</a:t>
            </a:r>
            <a:r>
              <a:rPr lang="ko-K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937075" y="6442500"/>
            <a:ext cx="259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&lt;Application Run 예시&gt;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0688"/>
            <a:ext cx="7040976" cy="29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2024-04-15T01:50:35Z</dcterms:created>
  <dc:creator>linejin1313@gmail.com</dc:creator>
</cp:coreProperties>
</file>