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1" r:id="rId18"/>
    <p:sldId id="288" r:id="rId19"/>
    <p:sldId id="289" r:id="rId20"/>
    <p:sldId id="290" r:id="rId21"/>
    <p:sldId id="291" r:id="rId22"/>
    <p:sldId id="275" r:id="rId23"/>
    <p:sldId id="276" r:id="rId24"/>
    <p:sldId id="277" r:id="rId25"/>
    <p:sldId id="278" r:id="rId26"/>
    <p:sldId id="279" r:id="rId27"/>
    <p:sldId id="280" r:id="rId28"/>
    <p:sldId id="292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aeEnsNNV213cewhTCU1hxqKk7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dca0aa9e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0dca0aa9e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dca0aa9ee_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20dca0aa9ee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dca0aa9ee_1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g20dca0aa9ee_1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dca0aa9ee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20dca0aa9ee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92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157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03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61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871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dca0aa9ee_1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g20dca0aa9ee_1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dca0aa9ee_1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g20dca0aa9ee_1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275120f29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g27275120f29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275120f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g27275120f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275120f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g27275120f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954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275120f29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g27275120f29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dca0aa9ee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g20dca0aa9ee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275120f29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27275120f29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0dca0aa9ee_1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2" name="Google Shape;392;g20dca0aa9ee_1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75120f29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7275120f29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5" name="Google Shape;35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" name="Google Shape;36;p7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7" name="Google Shape;37;p7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8" name="Google Shape;38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39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0" name="Google Shape;40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Code Champions	 - C조</a:t>
            </a:r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CRA 과정 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5" y="3801385"/>
            <a:ext cx="3794100" cy="269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64183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구현 소개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780675" y="1298075"/>
            <a:ext cx="1756500" cy="2411400"/>
          </a:xfrm>
          <a:prstGeom prst="roundRect">
            <a:avLst>
              <a:gd name="adj" fmla="val 534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 Project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931550" y="1630239"/>
            <a:ext cx="1482000" cy="402000"/>
          </a:xfrm>
          <a:prstGeom prst="rect">
            <a:avLst/>
          </a:prstGeom>
          <a:solidFill>
            <a:srgbClr val="115D8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i="1">
                <a:solidFill>
                  <a:schemeClr val="lt1"/>
                </a:solidFill>
              </a:rPr>
              <a:t>&lt;&lt;Interface&gt;&gt;</a:t>
            </a:r>
            <a:endParaRPr sz="1100" i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</a:rPr>
              <a:t>ISSD</a:t>
            </a:r>
            <a:endParaRPr sz="11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931549" y="2240364"/>
            <a:ext cx="1482000" cy="307800"/>
          </a:xfrm>
          <a:prstGeom prst="rect">
            <a:avLst/>
          </a:prstGeom>
          <a:solidFill>
            <a:srgbClr val="115D8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lt1"/>
                </a:solidFill>
              </a:rPr>
              <a:t>SSD</a:t>
            </a:r>
            <a:endParaRPr sz="11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931556" y="2548176"/>
            <a:ext cx="1482000" cy="3309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+ Execute()</a:t>
            </a:r>
            <a:endParaRPr sz="12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931550" y="2879279"/>
            <a:ext cx="1482000" cy="754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- flush()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- read()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- write()</a:t>
            </a:r>
            <a:endParaRPr sz="12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</a:rPr>
              <a:t>- erase()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87300" y="2193275"/>
            <a:ext cx="1482000" cy="402000"/>
          </a:xfrm>
          <a:prstGeom prst="roundRect">
            <a:avLst>
              <a:gd name="adj" fmla="val 831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87300" y="1630275"/>
            <a:ext cx="1482000" cy="402000"/>
          </a:xfrm>
          <a:prstGeom prst="roundRect">
            <a:avLst>
              <a:gd name="adj" fmla="val 9465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TestSDD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5"/>
          <p:cNvCxnSpPr>
            <a:stCxn id="152" idx="0"/>
            <a:endCxn id="151" idx="2"/>
          </p:cNvCxnSpPr>
          <p:nvPr/>
        </p:nvCxnSpPr>
        <p:spPr>
          <a:xfrm rot="10800000">
            <a:off x="2672549" y="2032164"/>
            <a:ext cx="0" cy="2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stCxn id="156" idx="3"/>
            <a:endCxn id="151" idx="1"/>
          </p:cNvCxnSpPr>
          <p:nvPr/>
        </p:nvCxnSpPr>
        <p:spPr>
          <a:xfrm>
            <a:off x="1669300" y="1831275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5"/>
          <p:cNvCxnSpPr>
            <a:stCxn id="155" idx="3"/>
            <a:endCxn id="152" idx="1"/>
          </p:cNvCxnSpPr>
          <p:nvPr/>
        </p:nvCxnSpPr>
        <p:spPr>
          <a:xfrm>
            <a:off x="1669300" y="2394275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5"/>
          <p:cNvSpPr/>
          <p:nvPr/>
        </p:nvSpPr>
        <p:spPr>
          <a:xfrm>
            <a:off x="7916475" y="2366100"/>
            <a:ext cx="4045500" cy="162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- flush() : bool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/>
              <a:t> Command Buffer에 있는 모든 명령어들을 수행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/>
              <a:t> Buffer 전체 비운다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/>
              <a:t>명령어 수행 시 최적화된 명령으로 수행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/>
              <a:t>Command Buffer내용은 Buffer.txt에 기록</a:t>
            </a:r>
            <a:endParaRPr sz="1200"/>
          </a:p>
        </p:txBody>
      </p:sp>
      <p:sp>
        <p:nvSpPr>
          <p:cNvPr id="161" name="Google Shape;161;p15"/>
          <p:cNvSpPr/>
          <p:nvPr/>
        </p:nvSpPr>
        <p:spPr>
          <a:xfrm>
            <a:off x="7032538" y="4070138"/>
            <a:ext cx="2117700" cy="139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- write() : void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지정된 LBA에 데이터를 씀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4024325" y="4065225"/>
            <a:ext cx="2966700" cy="139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- erase() : bool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지정된 LBA와 크기만큼 cache 제거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size가 10을 초과하면 false반환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정상동작 true를 반환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9191625" y="4065225"/>
            <a:ext cx="2770500" cy="139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-read() : string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지정된 LBA의 데이터를 읽음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* cmdBuffer에 데이터가 있으면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 </a:t>
            </a:r>
            <a:r>
              <a:rPr lang="ko-KR" sz="1200">
                <a:solidFill>
                  <a:srgbClr val="0D0D0D"/>
                </a:solidFill>
                <a:highlight>
                  <a:schemeClr val="lt1"/>
                </a:highlight>
              </a:rPr>
              <a:t>cmdBuffer에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기준 LBA 데이터 읽음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읽은 데이터를 반환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반환값 result.txt 파일에 저장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4024325" y="2366075"/>
            <a:ext cx="3794100" cy="162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+ Execute() : bool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ISSD의 virtual함수를 override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TestSDD, Shell에서 주어진 명령을 실행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명령의 opcode에 따라 적절한 작업 수행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Commannd buffer추가 및 수행 조건 확인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실행 중 예외가 발생하면 false를 반환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p15"/>
          <p:cNvCxnSpPr/>
          <p:nvPr/>
        </p:nvCxnSpPr>
        <p:spPr>
          <a:xfrm flipH="1">
            <a:off x="3946025" y="1147050"/>
            <a:ext cx="32700" cy="54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6" name="Google Shape;166;p15"/>
          <p:cNvSpPr/>
          <p:nvPr/>
        </p:nvSpPr>
        <p:spPr>
          <a:xfrm>
            <a:off x="361000" y="5235325"/>
            <a:ext cx="3435000" cy="75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360850" y="4135825"/>
            <a:ext cx="3435000" cy="85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905550" y="1211900"/>
            <a:ext cx="4045500" cy="1095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~VirtualSSD()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internerlFlush()를 호출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→  캐시에 있는 데이터를 nand.txt파일에 저장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024325" y="1211900"/>
            <a:ext cx="3794100" cy="1095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VirtualSSD()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fetchDataFromNAND() 호출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→ nand.txt 파일에서 데이터를 읽어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→ 읽은 데이터를 cache  변수에 저장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360725" y="6098775"/>
            <a:ext cx="2612400" cy="40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4024325" y="5547725"/>
            <a:ext cx="3474300" cy="914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- cache : map&lt;int,string&gt;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LBA Data를 저장하는 변수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7585875" y="5547700"/>
            <a:ext cx="4365300" cy="914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- vector&lt;SSDCommand&gt; cmdBuffer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* command Buffer 내용을 저장.하는 변수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* execute 및 flush 시 사용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dca0aa9ee_7_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구현 소개 2</a:t>
            </a:r>
            <a:endParaRPr/>
          </a:p>
        </p:txBody>
      </p:sp>
      <p:sp>
        <p:nvSpPr>
          <p:cNvPr id="178" name="Google Shape;178;g20dca0aa9ee_7_0"/>
          <p:cNvSpPr/>
          <p:nvPr/>
        </p:nvSpPr>
        <p:spPr>
          <a:xfrm>
            <a:off x="2080800" y="1111700"/>
            <a:ext cx="3796200" cy="754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OPCODE enum을 통해 외부에서 사용 가능한 SSD 명령어 관리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" name="Google Shape;179;g20dca0aa9ee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095750"/>
            <a:ext cx="17240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0dca0aa9ee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950" y="1111700"/>
            <a:ext cx="18669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0dca0aa9ee_7_0"/>
          <p:cNvSpPr/>
          <p:nvPr/>
        </p:nvSpPr>
        <p:spPr>
          <a:xfrm>
            <a:off x="8143725" y="1118113"/>
            <a:ext cx="37962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SSDCommand로 SSD 명령어 통일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g20dca0aa9ee_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900" y="2845213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0dca0aa9ee_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900" y="5205048"/>
            <a:ext cx="6253549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0dca0aa9ee_7_0"/>
          <p:cNvSpPr/>
          <p:nvPr/>
        </p:nvSpPr>
        <p:spPr>
          <a:xfrm>
            <a:off x="2380525" y="2845225"/>
            <a:ext cx="4086900" cy="754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객체 생성 시,  NAND에서 data fetch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객체 소멸 시, NAND에 data flush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20dca0aa9ee_7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9849" y="2483300"/>
            <a:ext cx="4825486" cy="422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20dca0aa9ee_7_0"/>
          <p:cNvCxnSpPr/>
          <p:nvPr/>
        </p:nvCxnSpPr>
        <p:spPr>
          <a:xfrm>
            <a:off x="1072200" y="4810575"/>
            <a:ext cx="0" cy="37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g20dca0aa9ee_7_0"/>
          <p:cNvCxnSpPr/>
          <p:nvPr/>
        </p:nvCxnSpPr>
        <p:spPr>
          <a:xfrm>
            <a:off x="2055975" y="3727000"/>
            <a:ext cx="4576800" cy="52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dca0aa9ee_7_17"/>
          <p:cNvSpPr/>
          <p:nvPr/>
        </p:nvSpPr>
        <p:spPr>
          <a:xfrm>
            <a:off x="5844550" y="1842275"/>
            <a:ext cx="2276400" cy="732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2. Compare buffer 최적화 수행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0dca0aa9ee_7_1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- Flush</a:t>
            </a:r>
            <a:endParaRPr/>
          </a:p>
        </p:txBody>
      </p:sp>
      <p:pic>
        <p:nvPicPr>
          <p:cNvPr id="194" name="Google Shape;194;g20dca0aa9ee_7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624" y="1702138"/>
            <a:ext cx="35628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0dca0aa9ee_7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625" y="3818675"/>
            <a:ext cx="37649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0dca0aa9ee_7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75" y="3915675"/>
            <a:ext cx="2276475" cy="241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20dca0aa9ee_7_17"/>
          <p:cNvCxnSpPr>
            <a:endCxn id="194" idx="1"/>
          </p:cNvCxnSpPr>
          <p:nvPr/>
        </p:nvCxnSpPr>
        <p:spPr>
          <a:xfrm rot="10800000" flipH="1">
            <a:off x="1728224" y="2664163"/>
            <a:ext cx="6509400" cy="183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g20dca0aa9ee_7_17"/>
          <p:cNvSpPr/>
          <p:nvPr/>
        </p:nvSpPr>
        <p:spPr>
          <a:xfrm>
            <a:off x="5006350" y="4548025"/>
            <a:ext cx="3114600" cy="732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3. 최적화된 compare buffer의 command를 수행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0dca0aa9ee_7_17"/>
          <p:cNvSpPr/>
          <p:nvPr/>
        </p:nvSpPr>
        <p:spPr>
          <a:xfrm>
            <a:off x="5006350" y="5537325"/>
            <a:ext cx="2724300" cy="732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4. 내부 cache data를 nand.txt에 저장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g20dca0aa9ee_7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950" y="1054575"/>
            <a:ext cx="4580101" cy="16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0dca0aa9ee_7_17"/>
          <p:cNvSpPr/>
          <p:nvPr/>
        </p:nvSpPr>
        <p:spPr>
          <a:xfrm>
            <a:off x="5006350" y="1054575"/>
            <a:ext cx="58998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1. Buffer가 차거나 flush cmd가 들어오면 flush 수행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g20dca0aa9ee_7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938" y="2750013"/>
            <a:ext cx="3114675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0dca0aa9ee_7_17"/>
          <p:cNvCxnSpPr/>
          <p:nvPr/>
        </p:nvCxnSpPr>
        <p:spPr>
          <a:xfrm rot="10800000" flipH="1">
            <a:off x="2284100" y="4240225"/>
            <a:ext cx="5946000" cy="45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g20dca0aa9ee_7_17"/>
          <p:cNvCxnSpPr>
            <a:endCxn id="199" idx="1"/>
          </p:cNvCxnSpPr>
          <p:nvPr/>
        </p:nvCxnSpPr>
        <p:spPr>
          <a:xfrm>
            <a:off x="1856350" y="5038575"/>
            <a:ext cx="3150000" cy="86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dca0aa9ee_14_1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- Compare buffer 최적화</a:t>
            </a:r>
            <a:endParaRPr/>
          </a:p>
        </p:txBody>
      </p:sp>
      <p:pic>
        <p:nvPicPr>
          <p:cNvPr id="210" name="Google Shape;210;g20dca0aa9ee_14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5" y="1341293"/>
            <a:ext cx="2695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0dca0aa9ee_14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75" y="1891231"/>
            <a:ext cx="76390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0dca0aa9ee_14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300" y="1027650"/>
            <a:ext cx="4095750" cy="48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0dca0aa9ee_14_14"/>
          <p:cNvSpPr/>
          <p:nvPr/>
        </p:nvSpPr>
        <p:spPr>
          <a:xfrm>
            <a:off x="2961325" y="1256625"/>
            <a:ext cx="47829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vector&lt;SSDCommand&gt;로 cmd를 관리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20dca0aa9ee_14_14"/>
          <p:cNvSpPr/>
          <p:nvPr/>
        </p:nvSpPr>
        <p:spPr>
          <a:xfrm>
            <a:off x="2833250" y="4430625"/>
            <a:ext cx="4158300" cy="121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최근 cmd부터 valid data를 저장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이미 valid data가 있으면 skip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Write : Write data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Erase : Init data(0x00000000)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0dca0aa9ee_14_14"/>
          <p:cNvSpPr/>
          <p:nvPr/>
        </p:nvSpPr>
        <p:spPr>
          <a:xfrm>
            <a:off x="1385850" y="5866600"/>
            <a:ext cx="10582500" cy="991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Valid data를 바탕으로 minLBA부터 cmd 재조합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Data가 init value면 erase cmd 생성 후 valid data나 empty string이 나타날 때까지 size 증가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Data가 있으면 write cmd 생성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Logger 구현 소개</a:t>
            </a: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12351"/>
            <a:ext cx="6066850" cy="60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/>
          <p:nvPr/>
        </p:nvSpPr>
        <p:spPr>
          <a:xfrm>
            <a:off x="797325" y="1930500"/>
            <a:ext cx="4676700" cy="69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97325" y="3109475"/>
            <a:ext cx="4676700" cy="7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p16"/>
          <p:cNvCxnSpPr>
            <a:stCxn id="222" idx="3"/>
            <a:endCxn id="225" idx="1"/>
          </p:cNvCxnSpPr>
          <p:nvPr/>
        </p:nvCxnSpPr>
        <p:spPr>
          <a:xfrm>
            <a:off x="5474025" y="2275950"/>
            <a:ext cx="2063100" cy="24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6"/>
          <p:cNvCxnSpPr>
            <a:stCxn id="223" idx="3"/>
            <a:endCxn id="225" idx="1"/>
          </p:cNvCxnSpPr>
          <p:nvPr/>
        </p:nvCxnSpPr>
        <p:spPr>
          <a:xfrm rot="10800000" flipH="1">
            <a:off x="5474025" y="2299775"/>
            <a:ext cx="2063100" cy="120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16"/>
          <p:cNvSpPr/>
          <p:nvPr/>
        </p:nvSpPr>
        <p:spPr>
          <a:xfrm>
            <a:off x="768825" y="2714700"/>
            <a:ext cx="4676700" cy="1998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768825" y="4088800"/>
            <a:ext cx="4676700" cy="1548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16"/>
          <p:cNvCxnSpPr>
            <a:stCxn id="227" idx="3"/>
            <a:endCxn id="230" idx="1"/>
          </p:cNvCxnSpPr>
          <p:nvPr/>
        </p:nvCxnSpPr>
        <p:spPr>
          <a:xfrm>
            <a:off x="5445525" y="2814600"/>
            <a:ext cx="2091600" cy="998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16"/>
          <p:cNvCxnSpPr>
            <a:stCxn id="228" idx="3"/>
            <a:endCxn id="230" idx="1"/>
          </p:cNvCxnSpPr>
          <p:nvPr/>
        </p:nvCxnSpPr>
        <p:spPr>
          <a:xfrm rot="10800000" flipH="1">
            <a:off x="5445525" y="3812800"/>
            <a:ext cx="2091600" cy="1050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16"/>
          <p:cNvSpPr/>
          <p:nvPr/>
        </p:nvSpPr>
        <p:spPr>
          <a:xfrm>
            <a:off x="533400" y="1112350"/>
            <a:ext cx="5981400" cy="2937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3" name="Google Shape;233;p16"/>
          <p:cNvGrpSpPr/>
          <p:nvPr/>
        </p:nvGrpSpPr>
        <p:grpSpPr>
          <a:xfrm>
            <a:off x="7537050" y="5105550"/>
            <a:ext cx="4238100" cy="888300"/>
            <a:chOff x="7213750" y="5105550"/>
            <a:chExt cx="4238100" cy="888300"/>
          </a:xfrm>
        </p:grpSpPr>
        <p:sp>
          <p:nvSpPr>
            <p:cNvPr id="234" name="Google Shape;234;p16"/>
            <p:cNvSpPr/>
            <p:nvPr/>
          </p:nvSpPr>
          <p:spPr>
            <a:xfrm>
              <a:off x="7213750" y="5105550"/>
              <a:ext cx="4238100" cy="8883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latin typeface="Malgun Gothic"/>
                  <a:ea typeface="Malgun Gothic"/>
                  <a:cs typeface="Malgun Gothic"/>
                  <a:sym typeface="Malgun Gothic"/>
                </a:rPr>
                <a:t>Macro 사용</a:t>
              </a:r>
              <a:endParaRPr sz="1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5" name="Google Shape;23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03975" y="5565100"/>
              <a:ext cx="4057650" cy="25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16"/>
          <p:cNvSpPr/>
          <p:nvPr/>
        </p:nvSpPr>
        <p:spPr>
          <a:xfrm>
            <a:off x="7537050" y="2079700"/>
            <a:ext cx="4238100" cy="440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Singleton 패턴 적용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7537050" y="3592625"/>
            <a:ext cx="4238100" cy="440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정보 은닉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p16"/>
          <p:cNvCxnSpPr>
            <a:stCxn id="232" idx="3"/>
            <a:endCxn id="234" idx="1"/>
          </p:cNvCxnSpPr>
          <p:nvPr/>
        </p:nvCxnSpPr>
        <p:spPr>
          <a:xfrm>
            <a:off x="6514800" y="1259200"/>
            <a:ext cx="1022400" cy="42906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dca0aa9ee_11_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Logger 구현 소개</a:t>
            </a:r>
            <a:endParaRPr/>
          </a:p>
        </p:txBody>
      </p:sp>
      <p:pic>
        <p:nvPicPr>
          <p:cNvPr id="242" name="Google Shape;242;g20dca0aa9ee_1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6343"/>
            <a:ext cx="45243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0dca0aa9ee_11_5"/>
          <p:cNvSpPr txBox="1"/>
          <p:nvPr/>
        </p:nvSpPr>
        <p:spPr>
          <a:xfrm>
            <a:off x="4821975" y="2557850"/>
            <a:ext cx="6943500" cy="26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0dca0aa9ee_11_5"/>
          <p:cNvSpPr/>
          <p:nvPr/>
        </p:nvSpPr>
        <p:spPr>
          <a:xfrm>
            <a:off x="4962375" y="2557850"/>
            <a:ext cx="6943500" cy="2680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checkLogFile() : latest.log 파일의 크기 확인하여 10kb 이상인 경우 규칙에 맞게 파일 이름 변경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openLogFile() : latest.log 파일 open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makeLog() : format에 맞춰 log message 생성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printOut() : 3에서 만들어진 log message를 화면 및 파일에 출력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closeLogFile() :latest.log 파일 close  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 err="1"/>
              <a:t>TestCode</a:t>
            </a:r>
            <a:r>
              <a:rPr lang="en-US" altLang="ko-KR" dirty="0"/>
              <a:t> </a:t>
            </a:r>
            <a:r>
              <a:rPr lang="ko-KR" altLang="en-US" dirty="0"/>
              <a:t>구현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B1F0A8-0A10-4B6F-B46A-8A1F413F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7" y="1199300"/>
            <a:ext cx="11297118" cy="565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5729E-79CC-49F9-991B-24A3580FACFB}"/>
              </a:ext>
            </a:extLst>
          </p:cNvPr>
          <p:cNvSpPr txBox="1"/>
          <p:nvPr/>
        </p:nvSpPr>
        <p:spPr>
          <a:xfrm>
            <a:off x="6984460" y="1217000"/>
            <a:ext cx="4740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Console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에 </a:t>
            </a:r>
            <a:r>
              <a:rPr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cout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출력을 제외 하기 위한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Class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F99F2-D2B4-4C7B-994C-00CEE69F8392}"/>
              </a:ext>
            </a:extLst>
          </p:cNvPr>
          <p:cNvSpPr txBox="1"/>
          <p:nvPr/>
        </p:nvSpPr>
        <p:spPr>
          <a:xfrm>
            <a:off x="6984460" y="1682646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Test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Double (Mocking) Class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B6F68-C487-469F-B230-B7E99FCB846C}"/>
              </a:ext>
            </a:extLst>
          </p:cNvPr>
          <p:cNvSpPr txBox="1"/>
          <p:nvPr/>
        </p:nvSpPr>
        <p:spPr>
          <a:xfrm>
            <a:off x="6984460" y="2093022"/>
            <a:ext cx="4092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Test Code Refactoring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을 위한 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Test Fixture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2BC18-7596-49D3-B051-B0B8A3D46723}"/>
              </a:ext>
            </a:extLst>
          </p:cNvPr>
          <p:cNvSpPr txBox="1"/>
          <p:nvPr/>
        </p:nvSpPr>
        <p:spPr>
          <a:xfrm>
            <a:off x="6984460" y="4295915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Unit Test Code 11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8D804-E05F-4320-A004-424D9A2DD3C6}"/>
              </a:ext>
            </a:extLst>
          </p:cNvPr>
          <p:cNvCxnSpPr/>
          <p:nvPr/>
        </p:nvCxnSpPr>
        <p:spPr>
          <a:xfrm>
            <a:off x="3346315" y="1374556"/>
            <a:ext cx="3521413" cy="0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C39F26-8E26-4885-A529-EA59F2A2DF88}"/>
              </a:ext>
            </a:extLst>
          </p:cNvPr>
          <p:cNvCxnSpPr/>
          <p:nvPr/>
        </p:nvCxnSpPr>
        <p:spPr>
          <a:xfrm>
            <a:off x="3346314" y="1828118"/>
            <a:ext cx="3521413" cy="0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FF70CB-A495-45C1-8F93-5DC1B44A2B46}"/>
              </a:ext>
            </a:extLst>
          </p:cNvPr>
          <p:cNvCxnSpPr/>
          <p:nvPr/>
        </p:nvCxnSpPr>
        <p:spPr>
          <a:xfrm>
            <a:off x="3346314" y="2223530"/>
            <a:ext cx="3521413" cy="0"/>
          </a:xfrm>
          <a:prstGeom prst="straightConnector1">
            <a:avLst/>
          </a:prstGeom>
          <a:ln w="22225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70409771-811C-4F65-9382-537579A7B791}"/>
              </a:ext>
            </a:extLst>
          </p:cNvPr>
          <p:cNvSpPr/>
          <p:nvPr/>
        </p:nvSpPr>
        <p:spPr>
          <a:xfrm>
            <a:off x="6624536" y="2597627"/>
            <a:ext cx="170429" cy="407368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3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TDD 활용 예시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TDD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82311-E256-4F8A-A262-596E4545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26" y="2380280"/>
            <a:ext cx="36576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C4D163-2989-45BE-B62D-A638B3D7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6" y="3648075"/>
            <a:ext cx="3653961" cy="103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A34F8D-8B6B-48F4-B24E-DE7DE1E55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7" y="5041661"/>
            <a:ext cx="3695700" cy="1219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857F3F4-220F-4086-BB76-A39A233C65B7}"/>
              </a:ext>
            </a:extLst>
          </p:cNvPr>
          <p:cNvSpPr/>
          <p:nvPr/>
        </p:nvSpPr>
        <p:spPr>
          <a:xfrm>
            <a:off x="1212722" y="1206739"/>
            <a:ext cx="1939047" cy="5447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RED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D1F0B-CDB9-4C72-818C-385AB797DB6D}"/>
              </a:ext>
            </a:extLst>
          </p:cNvPr>
          <p:cNvSpPr/>
          <p:nvPr/>
        </p:nvSpPr>
        <p:spPr>
          <a:xfrm>
            <a:off x="5288602" y="1206739"/>
            <a:ext cx="1939047" cy="5447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GREEN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425B35-4535-4D32-BF34-E640459D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397" y="2380280"/>
            <a:ext cx="4105275" cy="9048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EDE6E8A-D849-4509-8056-76D49A78F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2397" y="3627243"/>
            <a:ext cx="4105275" cy="4381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DD5B73-2202-4C3F-A0FA-2649A7E0D33A}"/>
              </a:ext>
            </a:extLst>
          </p:cNvPr>
          <p:cNvSpPr/>
          <p:nvPr/>
        </p:nvSpPr>
        <p:spPr>
          <a:xfrm>
            <a:off x="9246060" y="1206739"/>
            <a:ext cx="1939047" cy="544749"/>
          </a:xfrm>
          <a:prstGeom prst="rect">
            <a:avLst/>
          </a:prstGeom>
          <a:solidFill>
            <a:srgbClr val="494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+mj-ea"/>
                <a:ea typeface="+mj-ea"/>
              </a:rPr>
              <a:t>Refactor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3FDE9F-A368-44A3-AFA3-024F4985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9151" y="4407996"/>
            <a:ext cx="3439410" cy="9854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0DCDF-A6CC-4D22-B820-6F6A368B0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9151" y="2380280"/>
            <a:ext cx="3452864" cy="17698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E650C2-D72A-48D8-AB1D-1B790C9D1222}"/>
              </a:ext>
            </a:extLst>
          </p:cNvPr>
          <p:cNvSpPr txBox="1"/>
          <p:nvPr/>
        </p:nvSpPr>
        <p:spPr>
          <a:xfrm>
            <a:off x="1313257" y="188818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Test Fail </a:t>
            </a:r>
            <a:r>
              <a:rPr lang="ko-KR" altLang="en-US" b="1" dirty="0">
                <a:latin typeface="+mj-ea"/>
                <a:ea typeface="+mj-ea"/>
              </a:rPr>
              <a:t>코드 작성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D3F02-2B41-42B7-B6A2-021093F701C0}"/>
              </a:ext>
            </a:extLst>
          </p:cNvPr>
          <p:cNvSpPr txBox="1"/>
          <p:nvPr/>
        </p:nvSpPr>
        <p:spPr>
          <a:xfrm>
            <a:off x="5086167" y="189365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Test</a:t>
            </a:r>
            <a:r>
              <a:rPr lang="ko-KR" altLang="en-US" b="1" dirty="0">
                <a:latin typeface="+mj-ea"/>
                <a:ea typeface="+mj-ea"/>
              </a:rPr>
              <a:t>만 성공하는 코드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1B0A2-241B-43B5-BE30-D8A3A7F9E95F}"/>
              </a:ext>
            </a:extLst>
          </p:cNvPr>
          <p:cNvSpPr txBox="1"/>
          <p:nvPr/>
        </p:nvSpPr>
        <p:spPr>
          <a:xfrm>
            <a:off x="8867639" y="1816403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Read </a:t>
            </a:r>
            <a:r>
              <a:rPr lang="ko-KR" altLang="en-US" b="1" dirty="0">
                <a:latin typeface="+mj-ea"/>
                <a:ea typeface="+mj-ea"/>
              </a:rPr>
              <a:t>함수 </a:t>
            </a:r>
            <a:r>
              <a:rPr lang="en-US" altLang="ko-KR" b="1" dirty="0">
                <a:latin typeface="+mj-ea"/>
                <a:ea typeface="+mj-ea"/>
              </a:rPr>
              <a:t>cache</a:t>
            </a:r>
            <a:r>
              <a:rPr lang="ko-KR" altLang="en-US" b="1" dirty="0">
                <a:latin typeface="+mj-ea"/>
                <a:ea typeface="+mj-ea"/>
              </a:rPr>
              <a:t>에서 </a:t>
            </a:r>
            <a:r>
              <a:rPr lang="en-US" altLang="ko-KR" b="1" dirty="0">
                <a:latin typeface="+mj-ea"/>
                <a:ea typeface="+mj-ea"/>
              </a:rPr>
              <a:t>read</a:t>
            </a:r>
          </a:p>
          <a:p>
            <a:r>
              <a:rPr lang="en-US" altLang="ko-KR" b="1" dirty="0">
                <a:latin typeface="+mj-ea"/>
                <a:ea typeface="+mj-ea"/>
              </a:rPr>
              <a:t>Test Code Fixture,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Mock</a:t>
            </a:r>
            <a:r>
              <a:rPr lang="ko-KR" altLang="en-US" b="1" dirty="0">
                <a:latin typeface="+mj-ea"/>
                <a:ea typeface="+mj-ea"/>
              </a:rPr>
              <a:t> 추가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D1FFA55-DAF9-4052-8107-B9C00F7A3E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9151" y="5651261"/>
            <a:ext cx="343941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9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TDD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CD0BE-6B53-454F-BEAA-F80BDCCB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5" y="1413308"/>
            <a:ext cx="9598335" cy="534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D2C41-8C21-40A1-8C1B-A5E0378C3F49}"/>
              </a:ext>
            </a:extLst>
          </p:cNvPr>
          <p:cNvSpPr txBox="1"/>
          <p:nvPr/>
        </p:nvSpPr>
        <p:spPr>
          <a:xfrm>
            <a:off x="353060" y="104397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OpenCppCoverage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통한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Coverage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측정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(100%)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4297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조원 소개 및 역할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기능 구현 및 소개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TDD 활용 예시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Mocking 활용 예시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리팩토링 통한 클린코드 전후 결과 비교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시연</a:t>
            </a:r>
            <a:endParaRPr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소감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 </a:t>
            </a:r>
            <a:r>
              <a:rPr lang="en-US" altLang="ko-KR" dirty="0"/>
              <a:t>(Mocking)</a:t>
            </a:r>
            <a:endParaRPr lang="ko-KR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6BDE2EE-5C6D-4895-A499-69EC21A7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3" y="1973453"/>
            <a:ext cx="6017620" cy="45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F754F6-EB27-49EB-A3AB-25379833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69" y="1973453"/>
            <a:ext cx="4670357" cy="46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45DA0A-54BF-4B92-B92E-16D1B549BBC8}"/>
              </a:ext>
            </a:extLst>
          </p:cNvPr>
          <p:cNvSpPr txBox="1"/>
          <p:nvPr/>
        </p:nvSpPr>
        <p:spPr>
          <a:xfrm>
            <a:off x="348973" y="1251765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ISSD Class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상속한 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MockISSD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 생성</a:t>
            </a:r>
            <a:endParaRPr lang="ko-KR" alt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Mock Method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생성</a:t>
            </a:r>
            <a:endParaRPr lang="ko-KR" alt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B74A7-3AA2-45A6-A48E-E62E5D60A833}"/>
              </a:ext>
            </a:extLst>
          </p:cNvPr>
          <p:cNvSpPr txBox="1"/>
          <p:nvPr/>
        </p:nvSpPr>
        <p:spPr>
          <a:xfrm>
            <a:off x="7172669" y="1282032"/>
            <a:ext cx="4403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Test Fixture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필요한 객체에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Mock Injection</a:t>
            </a:r>
            <a:endParaRPr lang="en-US" altLang="ko-KR" b="0" dirty="0"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0666D4-FC2D-40E7-95CE-D6E5D57CF93D}"/>
              </a:ext>
            </a:extLst>
          </p:cNvPr>
          <p:cNvSpPr/>
          <p:nvPr/>
        </p:nvSpPr>
        <p:spPr>
          <a:xfrm>
            <a:off x="684895" y="3629321"/>
            <a:ext cx="5599173" cy="1564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893989-DBC5-41BC-AF93-002BFCD3493D}"/>
              </a:ext>
            </a:extLst>
          </p:cNvPr>
          <p:cNvSpPr/>
          <p:nvPr/>
        </p:nvSpPr>
        <p:spPr>
          <a:xfrm>
            <a:off x="7449479" y="5758774"/>
            <a:ext cx="2772761" cy="78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E6537E-2D74-4230-A8D8-FC347B9AA14B}"/>
              </a:ext>
            </a:extLst>
          </p:cNvPr>
          <p:cNvSpPr/>
          <p:nvPr/>
        </p:nvSpPr>
        <p:spPr>
          <a:xfrm>
            <a:off x="7854799" y="3034459"/>
            <a:ext cx="3857303" cy="594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35FB609-4452-4756-9BCC-E79AF7AA9F34}"/>
              </a:ext>
            </a:extLst>
          </p:cNvPr>
          <p:cNvSpPr/>
          <p:nvPr/>
        </p:nvSpPr>
        <p:spPr>
          <a:xfrm>
            <a:off x="6503101" y="4036979"/>
            <a:ext cx="504518" cy="486383"/>
          </a:xfrm>
          <a:prstGeom prst="rightArrow">
            <a:avLst/>
          </a:prstGeom>
          <a:solidFill>
            <a:srgbClr val="4949FD"/>
          </a:solidFill>
          <a:ln w="38100">
            <a:solidFill>
              <a:srgbClr val="494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 </a:t>
            </a:r>
            <a:r>
              <a:rPr lang="en-US" altLang="ko-KR" dirty="0"/>
              <a:t>(Mocking)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2E92AB-57C2-4718-8FF7-445B7747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2" y="2168181"/>
            <a:ext cx="5848350" cy="39894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1BFA88D-5E51-4E65-A2D2-5C63F7A0E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756" y="2168181"/>
            <a:ext cx="5612400" cy="3989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BF94C4-2166-48BF-BE8F-46CD4F10EA03}"/>
              </a:ext>
            </a:extLst>
          </p:cNvPr>
          <p:cNvSpPr txBox="1"/>
          <p:nvPr/>
        </p:nvSpPr>
        <p:spPr>
          <a:xfrm>
            <a:off x="322812" y="1294002"/>
            <a:ext cx="11163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Behavio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검증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(Cardinality)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로 호출 횟수를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Test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하고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Stubbing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하여 특정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Return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회 또는 반복 발생</a:t>
            </a:r>
            <a:endParaRPr lang="en-US" altLang="ko-KR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Matcher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로 실제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SUT(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테스트 대상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호출하여 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Return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값을 검증  </a:t>
            </a:r>
            <a:endParaRPr lang="ko-KR" altLang="en-US" sz="1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C2E849-253E-4F22-99F7-F7A7B365837E}"/>
              </a:ext>
            </a:extLst>
          </p:cNvPr>
          <p:cNvSpPr/>
          <p:nvPr/>
        </p:nvSpPr>
        <p:spPr>
          <a:xfrm>
            <a:off x="728192" y="2646575"/>
            <a:ext cx="2841860" cy="88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ACF043-7FFA-493D-8796-CA7024F779AD}"/>
              </a:ext>
            </a:extLst>
          </p:cNvPr>
          <p:cNvSpPr/>
          <p:nvPr/>
        </p:nvSpPr>
        <p:spPr>
          <a:xfrm>
            <a:off x="728191" y="3720612"/>
            <a:ext cx="5176497" cy="1347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61573F-3256-4B60-9E18-B0536FA3411A}"/>
              </a:ext>
            </a:extLst>
          </p:cNvPr>
          <p:cNvSpPr/>
          <p:nvPr/>
        </p:nvSpPr>
        <p:spPr>
          <a:xfrm>
            <a:off x="718548" y="5517679"/>
            <a:ext cx="5512424" cy="309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C3A4CA-E3EE-40EF-8523-CFDEFD430B5E}"/>
              </a:ext>
            </a:extLst>
          </p:cNvPr>
          <p:cNvSpPr/>
          <p:nvPr/>
        </p:nvSpPr>
        <p:spPr>
          <a:xfrm>
            <a:off x="6716516" y="2623877"/>
            <a:ext cx="5319640" cy="683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0FFE44-2A29-45E4-844B-B12375B41467}"/>
              </a:ext>
            </a:extLst>
          </p:cNvPr>
          <p:cNvSpPr/>
          <p:nvPr/>
        </p:nvSpPr>
        <p:spPr>
          <a:xfrm>
            <a:off x="6716516" y="3479368"/>
            <a:ext cx="2981961" cy="683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F08FB8-15BA-4E2C-849B-966005E14950}"/>
              </a:ext>
            </a:extLst>
          </p:cNvPr>
          <p:cNvSpPr/>
          <p:nvPr/>
        </p:nvSpPr>
        <p:spPr>
          <a:xfrm>
            <a:off x="6716516" y="4334859"/>
            <a:ext cx="5180412" cy="966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EFF990-4821-4863-ABE7-8AE6237350E3}"/>
              </a:ext>
            </a:extLst>
          </p:cNvPr>
          <p:cNvSpPr/>
          <p:nvPr/>
        </p:nvSpPr>
        <p:spPr>
          <a:xfrm>
            <a:off x="6716516" y="5690681"/>
            <a:ext cx="5319640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7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리팩토링 &amp; 클린코드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587425" y="5762525"/>
            <a:ext cx="3181200" cy="6498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511225" y="5686325"/>
            <a:ext cx="3181200" cy="6498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587425" y="4844500"/>
            <a:ext cx="2752800" cy="4551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511225" y="4768300"/>
            <a:ext cx="2752800" cy="4551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587425" y="3874613"/>
            <a:ext cx="2267100" cy="4551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511225" y="3774388"/>
            <a:ext cx="2267100" cy="4551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587425" y="2891092"/>
            <a:ext cx="4029000" cy="4551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511225" y="2829150"/>
            <a:ext cx="4029000" cy="455100"/>
          </a:xfrm>
          <a:prstGeom prst="rect">
            <a:avLst/>
          </a:prstGeom>
          <a:solidFill>
            <a:srgbClr val="301A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433100" y="1398525"/>
            <a:ext cx="31812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&lt;중복 코드 제거 w/ Macro&gt;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2721238"/>
            <a:ext cx="40290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00" y="3659325"/>
            <a:ext cx="2266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00" y="4625200"/>
            <a:ext cx="2752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00" y="5577893"/>
            <a:ext cx="31813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/>
          <p:nvPr/>
        </p:nvSpPr>
        <p:spPr>
          <a:xfrm>
            <a:off x="5311625" y="3819475"/>
            <a:ext cx="110430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A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7075" y="1398531"/>
            <a:ext cx="4876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7075" y="2928143"/>
            <a:ext cx="29146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075" y="3877681"/>
            <a:ext cx="1762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7075" y="4820663"/>
            <a:ext cx="19526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57075" y="5815950"/>
            <a:ext cx="24479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dca0aa9ee_14_4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10" name="Google Shape;310;g20dca0aa9ee_14_48"/>
          <p:cNvSpPr/>
          <p:nvPr/>
        </p:nvSpPr>
        <p:spPr>
          <a:xfrm>
            <a:off x="433100" y="1398525"/>
            <a:ext cx="31812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&lt;비슷한 기능 함수 병합&gt;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1" name="Google Shape;311;g20dca0aa9ee_14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0" y="2408725"/>
            <a:ext cx="33718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20dca0aa9ee_14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00" y="2714868"/>
            <a:ext cx="5267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0dca0aa9ee_14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00" y="4127368"/>
            <a:ext cx="67437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0dca0aa9ee_14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5625" y="2292193"/>
            <a:ext cx="46196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0dca0aa9ee_14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5625" y="4210774"/>
            <a:ext cx="4875825" cy="83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0dca0aa9ee_14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5622" y="2714875"/>
            <a:ext cx="4875825" cy="13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0dca0aa9ee_14_48"/>
          <p:cNvSpPr/>
          <p:nvPr/>
        </p:nvSpPr>
        <p:spPr>
          <a:xfrm>
            <a:off x="5758175" y="3104100"/>
            <a:ext cx="110430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A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dca0aa9ee_11_3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pic>
        <p:nvPicPr>
          <p:cNvPr id="323" name="Google Shape;323;g20dca0aa9ee_1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0" y="1656075"/>
            <a:ext cx="5169057" cy="162137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0dca0aa9ee_11_32"/>
          <p:cNvSpPr/>
          <p:nvPr/>
        </p:nvSpPr>
        <p:spPr>
          <a:xfrm>
            <a:off x="115600" y="1106425"/>
            <a:ext cx="54240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&lt;중복 코드 제거 w/ Command Valid Check&gt;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g20dca0aa9ee_1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12" y="3371996"/>
            <a:ext cx="5623413" cy="329367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0dca0aa9ee_11_32"/>
          <p:cNvSpPr/>
          <p:nvPr/>
        </p:nvSpPr>
        <p:spPr>
          <a:xfrm>
            <a:off x="5946625" y="2986138"/>
            <a:ext cx="110430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A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7" name="Google Shape;327;g20dca0aa9ee_11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525" y="3371993"/>
            <a:ext cx="39338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0dca0aa9ee_11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9524" y="2556443"/>
            <a:ext cx="21240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0dca0aa9ee_11_32"/>
          <p:cNvSpPr txBox="1"/>
          <p:nvPr/>
        </p:nvSpPr>
        <p:spPr>
          <a:xfrm>
            <a:off x="7333500" y="4482275"/>
            <a:ext cx="3933900" cy="21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FF"/>
                </a:solidFill>
              </a:rPr>
              <a:t>class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2B91AF"/>
                </a:solidFill>
              </a:rPr>
              <a:t>ICommand</a:t>
            </a:r>
            <a:endParaRPr sz="1100">
              <a:solidFill>
                <a:srgbClr val="2B91A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FF"/>
                </a:solidFill>
              </a:rPr>
              <a:t>public</a:t>
            </a:r>
            <a:r>
              <a:rPr lang="ko-K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assertInvalidNumberOfArgument(~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assertInvalidLBA(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assertInvalidDataType(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assertInvalidDataLength(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assertMaxSize(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B91A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ICommand에 valid check 공용화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27275120f29_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2292200"/>
            <a:ext cx="6737975" cy="4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7275120f29_5_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36" name="Google Shape;336;g27275120f29_5_12"/>
          <p:cNvSpPr/>
          <p:nvPr/>
        </p:nvSpPr>
        <p:spPr>
          <a:xfrm>
            <a:off x="433100" y="1398525"/>
            <a:ext cx="31812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&lt;기능 단위로 함수 분리&gt;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7" name="Google Shape;337;g27275120f29_5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175" y="2926381"/>
            <a:ext cx="45243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7275120f29_5_12"/>
          <p:cNvSpPr/>
          <p:nvPr/>
        </p:nvSpPr>
        <p:spPr>
          <a:xfrm>
            <a:off x="629750" y="3036900"/>
            <a:ext cx="6416100" cy="78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27275120f29_5_12"/>
          <p:cNvSpPr/>
          <p:nvPr/>
        </p:nvSpPr>
        <p:spPr>
          <a:xfrm>
            <a:off x="629738" y="4036225"/>
            <a:ext cx="6416100" cy="133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27275120f29_5_12"/>
          <p:cNvSpPr/>
          <p:nvPr/>
        </p:nvSpPr>
        <p:spPr>
          <a:xfrm>
            <a:off x="629750" y="5555075"/>
            <a:ext cx="6416100" cy="40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27275120f29_5_12"/>
          <p:cNvSpPr/>
          <p:nvPr/>
        </p:nvSpPr>
        <p:spPr>
          <a:xfrm>
            <a:off x="629750" y="6090625"/>
            <a:ext cx="6416100" cy="23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2" name="Google Shape;342;g27275120f29_5_12"/>
          <p:cNvCxnSpPr/>
          <p:nvPr/>
        </p:nvCxnSpPr>
        <p:spPr>
          <a:xfrm>
            <a:off x="7045850" y="3429300"/>
            <a:ext cx="727500" cy="52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g27275120f29_5_12"/>
          <p:cNvCxnSpPr/>
          <p:nvPr/>
        </p:nvCxnSpPr>
        <p:spPr>
          <a:xfrm rot="10800000" flipH="1">
            <a:off x="7045850" y="4596738"/>
            <a:ext cx="798900" cy="4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g27275120f29_5_12"/>
          <p:cNvCxnSpPr/>
          <p:nvPr/>
        </p:nvCxnSpPr>
        <p:spPr>
          <a:xfrm rot="10800000" flipH="1">
            <a:off x="7038650" y="4896225"/>
            <a:ext cx="777600" cy="890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g27275120f29_5_12"/>
          <p:cNvCxnSpPr/>
          <p:nvPr/>
        </p:nvCxnSpPr>
        <p:spPr>
          <a:xfrm rot="10800000" flipH="1">
            <a:off x="7042250" y="5124350"/>
            <a:ext cx="788100" cy="107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275120f29_0_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51" name="Google Shape;351;g27275120f29_0_10"/>
          <p:cNvSpPr/>
          <p:nvPr/>
        </p:nvSpPr>
        <p:spPr>
          <a:xfrm>
            <a:off x="433100" y="1093725"/>
            <a:ext cx="51732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&lt;Factory method &amp; Command pattern 적용&gt;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g27275120f2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1648768"/>
            <a:ext cx="43243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7275120f29_0_10"/>
          <p:cNvSpPr/>
          <p:nvPr/>
        </p:nvSpPr>
        <p:spPr>
          <a:xfrm>
            <a:off x="5311625" y="3819475"/>
            <a:ext cx="110430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A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g27275120f2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50" y="5476868"/>
            <a:ext cx="46767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7275120f2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450" y="1112343"/>
            <a:ext cx="3106925" cy="4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275120f29_0_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51" name="Google Shape;351;g27275120f29_0_10"/>
          <p:cNvSpPr/>
          <p:nvPr/>
        </p:nvSpPr>
        <p:spPr>
          <a:xfrm>
            <a:off x="433100" y="1093725"/>
            <a:ext cx="2347807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altLang="en-US" sz="1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Fixture</a:t>
            </a:r>
            <a:r>
              <a:rPr lang="ko-KR" sz="1800" b="1" dirty="0">
                <a:latin typeface="Malgun Gothic"/>
                <a:ea typeface="Malgun Gothic"/>
                <a:cs typeface="Malgun Gothic"/>
                <a:sym typeface="Malgun Gothic"/>
              </a:rPr>
              <a:t>적용&gt;</a:t>
            </a:r>
            <a:endParaRPr sz="1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7275120f29_0_10"/>
          <p:cNvSpPr/>
          <p:nvPr/>
        </p:nvSpPr>
        <p:spPr>
          <a:xfrm>
            <a:off x="4655390" y="3978111"/>
            <a:ext cx="739797" cy="4628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A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22FE1-A471-4345-A71D-E4A304A2E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82"/>
          <a:stretch/>
        </p:blipFill>
        <p:spPr>
          <a:xfrm>
            <a:off x="433100" y="1675525"/>
            <a:ext cx="3885981" cy="5068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5D5172-528A-47B8-A4E7-6A78445A80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98"/>
          <a:stretch/>
        </p:blipFill>
        <p:spPr>
          <a:xfrm>
            <a:off x="5507760" y="1675525"/>
            <a:ext cx="3490325" cy="5068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461A59-104C-4B4D-AA19-AFB656B15B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20"/>
          <a:stretch/>
        </p:blipFill>
        <p:spPr>
          <a:xfrm>
            <a:off x="9197477" y="1675525"/>
            <a:ext cx="2757817" cy="3191051"/>
          </a:xfrm>
          <a:prstGeom prst="rect">
            <a:avLst/>
          </a:prstGeom>
        </p:spPr>
      </p:pic>
      <p:sp>
        <p:nvSpPr>
          <p:cNvPr id="14" name="Google Shape;338;g27275120f29_5_12">
            <a:extLst>
              <a:ext uri="{FF2B5EF4-FFF2-40B4-BE49-F238E27FC236}">
                <a16:creationId xmlns:a16="http://schemas.microsoft.com/office/drawing/2014/main" id="{B2383D52-4E25-420B-8F88-202D83382783}"/>
              </a:ext>
            </a:extLst>
          </p:cNvPr>
          <p:cNvSpPr/>
          <p:nvPr/>
        </p:nvSpPr>
        <p:spPr>
          <a:xfrm>
            <a:off x="5979699" y="1675525"/>
            <a:ext cx="1102037" cy="23152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338;g27275120f29_5_12">
            <a:extLst>
              <a:ext uri="{FF2B5EF4-FFF2-40B4-BE49-F238E27FC236}">
                <a16:creationId xmlns:a16="http://schemas.microsoft.com/office/drawing/2014/main" id="{4A557764-D920-443A-807F-1339FDB45288}"/>
              </a:ext>
            </a:extLst>
          </p:cNvPr>
          <p:cNvSpPr/>
          <p:nvPr/>
        </p:nvSpPr>
        <p:spPr>
          <a:xfrm>
            <a:off x="9546507" y="1760705"/>
            <a:ext cx="969093" cy="14634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338;g27275120f29_5_12">
            <a:extLst>
              <a:ext uri="{FF2B5EF4-FFF2-40B4-BE49-F238E27FC236}">
                <a16:creationId xmlns:a16="http://schemas.microsoft.com/office/drawing/2014/main" id="{80EDF046-CE53-4277-A889-2AB449269491}"/>
              </a:ext>
            </a:extLst>
          </p:cNvPr>
          <p:cNvSpPr/>
          <p:nvPr/>
        </p:nvSpPr>
        <p:spPr>
          <a:xfrm>
            <a:off x="9546507" y="2859930"/>
            <a:ext cx="969093" cy="14634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4129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275120f29_7_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재빌드 이슈 개선</a:t>
            </a:r>
            <a:endParaRPr/>
          </a:p>
        </p:txBody>
      </p:sp>
      <p:sp>
        <p:nvSpPr>
          <p:cNvPr id="361" name="Google Shape;361;g27275120f29_7_4"/>
          <p:cNvSpPr/>
          <p:nvPr/>
        </p:nvSpPr>
        <p:spPr>
          <a:xfrm>
            <a:off x="433100" y="1093725"/>
            <a:ext cx="5173200" cy="45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&lt;ShellTest / SSDTest / Shell 프로젝트 구분&gt;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2" name="Google Shape;362;g27275120f29_7_4"/>
          <p:cNvPicPr preferRelativeResize="0"/>
          <p:nvPr/>
        </p:nvPicPr>
        <p:blipFill rotWithShape="1">
          <a:blip r:embed="rId3">
            <a:alphaModFix/>
          </a:blip>
          <a:srcRect r="33678"/>
          <a:stretch/>
        </p:blipFill>
        <p:spPr>
          <a:xfrm>
            <a:off x="433100" y="1798575"/>
            <a:ext cx="2425850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7275120f29_7_4"/>
          <p:cNvPicPr preferRelativeResize="0"/>
          <p:nvPr/>
        </p:nvPicPr>
        <p:blipFill rotWithShape="1">
          <a:blip r:embed="rId4">
            <a:alphaModFix/>
          </a:blip>
          <a:srcRect l="10710" r="-10710"/>
          <a:stretch/>
        </p:blipFill>
        <p:spPr>
          <a:xfrm>
            <a:off x="3513363" y="1798575"/>
            <a:ext cx="35337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7275120f29_7_4"/>
          <p:cNvSpPr txBox="1"/>
          <p:nvPr/>
        </p:nvSpPr>
        <p:spPr>
          <a:xfrm>
            <a:off x="6726600" y="2798700"/>
            <a:ext cx="5173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Scenario가 추가될때</a:t>
            </a:r>
            <a:b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하나만 새로 생성하고 빌드하면 됨</a:t>
            </a:r>
            <a:b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재빌드 규모 최소화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5" name="Google Shape;365;g27275120f29_7_4"/>
          <p:cNvCxnSpPr/>
          <p:nvPr/>
        </p:nvCxnSpPr>
        <p:spPr>
          <a:xfrm>
            <a:off x="2926450" y="3622950"/>
            <a:ext cx="5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66" name="Google Shape;366;g27275120f29_7_4"/>
          <p:cNvSpPr txBox="1"/>
          <p:nvPr/>
        </p:nvSpPr>
        <p:spPr>
          <a:xfrm>
            <a:off x="6726600" y="4115500"/>
            <a:ext cx="505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IApplication을 사용하여 다형성 충족 및 App 추가 개발 용이함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조원 소개 및 역할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605975" y="1831051"/>
            <a:ext cx="10515600" cy="2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양승준(팀장), 이동훈 : Shell 개발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이진욱, 황소담 : Test Code, Logger 개발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허범규, 이정빈 : SSD 개발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시연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dca0aa9ee_8_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시연</a:t>
            </a:r>
            <a:endParaRPr/>
          </a:p>
        </p:txBody>
      </p:sp>
      <p:sp>
        <p:nvSpPr>
          <p:cNvPr id="377" name="Google Shape;377;g20dca0aa9ee_8_12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Shell Command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Runner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Unit 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팀 소감</a:t>
            </a:r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body" idx="1"/>
          </p:nvPr>
        </p:nvSpPr>
        <p:spPr>
          <a:xfrm>
            <a:off x="605975" y="1316375"/>
            <a:ext cx="115860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ko-KR" sz="2400" b="1"/>
              <a:t>요구사항을 명확히 이해</a:t>
            </a:r>
            <a:r>
              <a:rPr lang="ko-KR" sz="2400"/>
              <a:t>하고 </a:t>
            </a:r>
            <a:r>
              <a:rPr lang="ko-KR" sz="2400" b="1"/>
              <a:t>코드의 결함을 조기에 발견</a:t>
            </a:r>
            <a:r>
              <a:rPr lang="ko-KR" sz="2400"/>
              <a:t>할 수 있어 안정적이고 신뢰성 있는 소프트웨어를 개발하는 데 큰 도움이 되었다. </a:t>
            </a: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2400"/>
              <a:t>리팩토링 시 </a:t>
            </a:r>
            <a:r>
              <a:rPr lang="ko-KR" sz="2400" b="1"/>
              <a:t>기능 안정성을 보장</a:t>
            </a:r>
            <a:r>
              <a:rPr lang="ko-KR" sz="2400"/>
              <a:t>받을 수 있어 개발자에게 </a:t>
            </a:r>
            <a:r>
              <a:rPr lang="ko-KR" sz="2400" b="1"/>
              <a:t>심리적 안정감</a:t>
            </a:r>
            <a:r>
              <a:rPr lang="ko-KR" sz="2400"/>
              <a:t>을 제공한다. 초기에는 시간과 노력이 더 들 수 있지만, </a:t>
            </a:r>
            <a:r>
              <a:rPr lang="ko-KR" sz="2400" b="1"/>
              <a:t>장기적으로는 코드 품질 향상</a:t>
            </a:r>
            <a:r>
              <a:rPr lang="ko-KR" sz="2400"/>
              <a:t>이 될 것으로 기대한다.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ko-KR" sz="2400"/>
              <a:t>TDD를 성공적으로 적용하려면 </a:t>
            </a:r>
            <a:r>
              <a:rPr lang="ko-KR" sz="2400" b="1"/>
              <a:t>과제 초반부터 TDD를 고려한 설계</a:t>
            </a:r>
            <a:r>
              <a:rPr lang="ko-KR" sz="2400"/>
              <a:t>가 필요할 것으로 보이고, </a:t>
            </a:r>
            <a:r>
              <a:rPr lang="ko-KR" sz="2400" b="1"/>
              <a:t>팀 내 교육과 개발 문화 정비</a:t>
            </a:r>
            <a:r>
              <a:rPr lang="ko-KR" sz="2400"/>
              <a:t> 또한 필요하며, </a:t>
            </a:r>
            <a:r>
              <a:rPr lang="ko-KR" sz="2400" b="1"/>
              <a:t>테스트 작성과 유지보수에 대한 끊임없는 노력</a:t>
            </a:r>
            <a:r>
              <a:rPr lang="ko-KR" sz="2400"/>
              <a:t>이 요구된다 생각한다.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275120f29_6_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소감</a:t>
            </a:r>
            <a:endParaRPr/>
          </a:p>
        </p:txBody>
      </p:sp>
      <p:sp>
        <p:nvSpPr>
          <p:cNvPr id="389" name="Google Shape;389;g27275120f29_6_6"/>
          <p:cNvSpPr txBox="1">
            <a:spLocks noGrp="1"/>
          </p:cNvSpPr>
          <p:nvPr>
            <p:ph type="body" idx="1"/>
          </p:nvPr>
        </p:nvSpPr>
        <p:spPr>
          <a:xfrm>
            <a:off x="395000" y="1134275"/>
            <a:ext cx="11472000" cy="5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6350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-KR" sz="2000"/>
              <a:t>양승준 </a:t>
            </a:r>
            <a:endParaRPr sz="2000"/>
          </a:p>
          <a:p>
            <a:pPr marL="914400" lvl="1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-KR" sz="2000"/>
              <a:t>gtest, gmock 사용을 많이 연습할 수 있어서 좋았고, 과제 초반부터 TDD 를 고려한 설계가 필요하다는 것을 절감하였음. 말처럼 쉽지 않다…</a:t>
            </a:r>
            <a:endParaRPr sz="2000"/>
          </a:p>
          <a:p>
            <a:pPr marL="6350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-KR" sz="2000"/>
              <a:t>이진욱</a:t>
            </a:r>
            <a:endParaRPr sz="2000"/>
          </a:p>
          <a:p>
            <a:pPr marL="914400" lvl="1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-KR" sz="2000"/>
              <a:t>1,2일차 TDD를 통해 개발시 소요되는 시간이 길어 필요한가 느꼈지만 3,4일차 TDD 없이 개발할 때 코드의 안정성에 의문을 가지게 되고 코드를 Test하는데 어려움이 있었다. 하지만, 코드의 전체적인 구조가 변경이 되면서 Test Code의 유지보수가 필요해서 이런 점을 해결하기위해 클린코드의 필요성을 느끼게 되었다.</a:t>
            </a:r>
            <a:endParaRPr sz="2000"/>
          </a:p>
          <a:p>
            <a:pPr marL="6350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-KR" sz="2000"/>
              <a:t>황소담</a:t>
            </a:r>
            <a:endParaRPr sz="2000"/>
          </a:p>
          <a:p>
            <a:pPr marL="914400" lvl="1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-KR" sz="2000"/>
              <a:t>Unit test의 중요성에 대해 알고는 있었지만 실무에서는 여러 이유로 인해 잘 안쓰게 되는데 프로젝트를 수행하면서 Unit test의 장점에 대해 체감할 수 있었음. 현업에서도 Unit test를 적극적으로 도입하려고 노력해야겠음.</a:t>
            </a:r>
            <a:endParaRPr sz="2000"/>
          </a:p>
          <a:p>
            <a:pPr marL="6350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-KR" sz="2000"/>
              <a:t>허범규</a:t>
            </a:r>
            <a:endParaRPr sz="2000"/>
          </a:p>
          <a:p>
            <a:pPr marL="914400" lvl="1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-KR" sz="2000"/>
              <a:t>TDD를 통해 리팩토링시 기능 안정성을 보장받을 수 있어 개발시 심리적 안정감을 주었다.</a:t>
            </a:r>
            <a:endParaRPr sz="2000"/>
          </a:p>
          <a:p>
            <a:pPr marL="6350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-KR" sz="2000"/>
              <a:t>이정빈</a:t>
            </a:r>
            <a:endParaRPr sz="2000"/>
          </a:p>
          <a:p>
            <a:pPr marL="914400" lvl="1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-KR" sz="2000"/>
              <a:t>TDD를 통해 요구사항을 정확히 반영하고, refactoring 과정에서 발생할 수 있는 실수와 예상치 못한 오류를 발견하는 장점들을 배울 수 있었음.</a:t>
            </a:r>
            <a:endParaRPr sz="2000"/>
          </a:p>
          <a:p>
            <a:pPr marL="6350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-KR" sz="2000"/>
              <a:t>이동훈</a:t>
            </a:r>
            <a:endParaRPr sz="2000"/>
          </a:p>
          <a:p>
            <a:pPr marL="914400" lvl="1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-KR" sz="2000"/>
              <a:t>TDD를 사용한 개발 방안에 대해 잘 알게 되어 좋았음. 좋은 조원들을 만나서 프로젝트를 수월하게 진행함. 현업에서 주로 저연차 분들과 개발을 많이 했는데, 시니어 분들과 같이 개발할 수 있어서 좋았음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dca0aa9ee_16_38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감사합니다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기능 구현 및 소개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개요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2685982" y="1324993"/>
            <a:ext cx="2192700" cy="2050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Runner &amp;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350902" y="1324993"/>
            <a:ext cx="2192700" cy="2050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5021062" y="1324993"/>
            <a:ext cx="2192700" cy="2050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7356142" y="1324993"/>
            <a:ext cx="2192700" cy="2050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9691222" y="1324993"/>
            <a:ext cx="2192700" cy="2050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Logger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50902" y="3808521"/>
            <a:ext cx="237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명령 입력/출력 담당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2543686" y="3808521"/>
            <a:ext cx="2379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고유 기능 수행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TestApp1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TestApp2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4878766" y="3808520"/>
            <a:ext cx="2379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Shell의 명령을 SSD로 전달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패턴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ko-KR"/>
              <a:t>t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ory 패턴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7213846" y="3808520"/>
            <a:ext cx="237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SSD 역할 수행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Read/Write/Erase/Flush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Application용 API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9691222" y="3808517"/>
            <a:ext cx="237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로깅 수행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패턴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블록 다이어그램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5174950" y="4346525"/>
            <a:ext cx="1563600" cy="8013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ko-KR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(or Runner)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958150" y="4422275"/>
            <a:ext cx="1563600" cy="6498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Test App,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A</a:t>
            </a:r>
            <a:r>
              <a:rPr lang="ko-KR" sz="1000">
                <a:solidFill>
                  <a:schemeClr val="lt1"/>
                </a:solidFill>
              </a:rPr>
              <a:t>pp</a:t>
            </a:r>
            <a:endParaRPr sz="10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etc..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5167400" y="2807575"/>
            <a:ext cx="1563600" cy="8013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Command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37748" y="2582786"/>
            <a:ext cx="174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Input&gt;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 입</a:t>
            </a:r>
            <a:r>
              <a:rPr lang="ko-KR">
                <a:solidFill>
                  <a:schemeClr val="dk1"/>
                </a:solidFill>
              </a:rPr>
              <a:t>력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1039601" y="4802145"/>
            <a:ext cx="172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9269000" y="2825150"/>
            <a:ext cx="2355300" cy="801300"/>
          </a:xfrm>
          <a:prstGeom prst="rect">
            <a:avLst/>
          </a:prstGeom>
          <a:solidFill>
            <a:srgbClr val="E69138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SSD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2"/>
          <p:cNvCxnSpPr>
            <a:stCxn id="86" idx="3"/>
            <a:endCxn id="89" idx="1"/>
          </p:cNvCxnSpPr>
          <p:nvPr/>
        </p:nvCxnSpPr>
        <p:spPr>
          <a:xfrm>
            <a:off x="6731000" y="3208225"/>
            <a:ext cx="2538000" cy="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2"/>
          <p:cNvCxnSpPr>
            <a:stCxn id="85" idx="3"/>
            <a:endCxn id="89" idx="1"/>
          </p:cNvCxnSpPr>
          <p:nvPr/>
        </p:nvCxnSpPr>
        <p:spPr>
          <a:xfrm rot="10800000" flipH="1">
            <a:off x="8521750" y="3225875"/>
            <a:ext cx="747300" cy="15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2"/>
          <p:cNvSpPr/>
          <p:nvPr/>
        </p:nvSpPr>
        <p:spPr>
          <a:xfrm>
            <a:off x="9269063" y="4562275"/>
            <a:ext cx="677100" cy="519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nand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155438" y="4562275"/>
            <a:ext cx="677100" cy="519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result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2"/>
          <p:cNvCxnSpPr/>
          <p:nvPr/>
        </p:nvCxnSpPr>
        <p:spPr>
          <a:xfrm>
            <a:off x="9503275" y="3608875"/>
            <a:ext cx="10800" cy="9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2"/>
          <p:cNvCxnSpPr/>
          <p:nvPr/>
        </p:nvCxnSpPr>
        <p:spPr>
          <a:xfrm rot="10800000">
            <a:off x="9747138" y="3608875"/>
            <a:ext cx="9600" cy="9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2"/>
          <p:cNvCxnSpPr/>
          <p:nvPr/>
        </p:nvCxnSpPr>
        <p:spPr>
          <a:xfrm>
            <a:off x="10488575" y="3609775"/>
            <a:ext cx="10800" cy="9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2"/>
          <p:cNvSpPr/>
          <p:nvPr/>
        </p:nvSpPr>
        <p:spPr>
          <a:xfrm>
            <a:off x="1157600" y="2274975"/>
            <a:ext cx="307800" cy="307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1157600" y="3691438"/>
            <a:ext cx="307800" cy="307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437748" y="4139086"/>
            <a:ext cx="174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Input&gt;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실행파일 실행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(w/ run_list)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3418100" y="2158875"/>
            <a:ext cx="796800" cy="127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ParsingCMD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418100" y="3869225"/>
            <a:ext cx="796800" cy="127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Run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2"/>
          <p:cNvCxnSpPr>
            <a:stCxn id="98" idx="6"/>
          </p:cNvCxnSpPr>
          <p:nvPr/>
        </p:nvCxnSpPr>
        <p:spPr>
          <a:xfrm rot="10800000" flipH="1">
            <a:off x="1465400" y="2443438"/>
            <a:ext cx="1000200" cy="1401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2"/>
          <p:cNvCxnSpPr>
            <a:stCxn id="97" idx="6"/>
          </p:cNvCxnSpPr>
          <p:nvPr/>
        </p:nvCxnSpPr>
        <p:spPr>
          <a:xfrm>
            <a:off x="1465400" y="2428875"/>
            <a:ext cx="199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2"/>
          <p:cNvCxnSpPr>
            <a:stCxn id="100" idx="2"/>
            <a:endCxn id="101" idx="0"/>
          </p:cNvCxnSpPr>
          <p:nvPr/>
        </p:nvCxnSpPr>
        <p:spPr>
          <a:xfrm>
            <a:off x="3816500" y="3437475"/>
            <a:ext cx="0" cy="4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2"/>
          <p:cNvCxnSpPr>
            <a:stCxn id="101" idx="3"/>
            <a:endCxn id="86" idx="1"/>
          </p:cNvCxnSpPr>
          <p:nvPr/>
        </p:nvCxnSpPr>
        <p:spPr>
          <a:xfrm rot="10800000" flipH="1">
            <a:off x="4214900" y="3208325"/>
            <a:ext cx="952500" cy="130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" name="Google Shape;106;p12"/>
          <p:cNvCxnSpPr>
            <a:stCxn id="101" idx="3"/>
            <a:endCxn id="84" idx="1"/>
          </p:cNvCxnSpPr>
          <p:nvPr/>
        </p:nvCxnSpPr>
        <p:spPr>
          <a:xfrm>
            <a:off x="4214900" y="4508525"/>
            <a:ext cx="960000" cy="238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7" name="Google Shape;107;p12"/>
          <p:cNvCxnSpPr>
            <a:stCxn id="84" idx="3"/>
            <a:endCxn id="85" idx="1"/>
          </p:cNvCxnSpPr>
          <p:nvPr/>
        </p:nvCxnSpPr>
        <p:spPr>
          <a:xfrm>
            <a:off x="6738550" y="4747175"/>
            <a:ext cx="21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11374975" y="3609775"/>
            <a:ext cx="10800" cy="95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2"/>
          <p:cNvSpPr/>
          <p:nvPr/>
        </p:nvSpPr>
        <p:spPr>
          <a:xfrm>
            <a:off x="11041813" y="4562275"/>
            <a:ext cx="677100" cy="519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0F46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Buffer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7275120f29_4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05" y="1286512"/>
            <a:ext cx="7318223" cy="5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7275120f29_4_34"/>
          <p:cNvSpPr/>
          <p:nvPr/>
        </p:nvSpPr>
        <p:spPr>
          <a:xfrm>
            <a:off x="86050" y="3869523"/>
            <a:ext cx="2692200" cy="192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실행파일 실행 (w/ run_list)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27275120f29_4_34"/>
          <p:cNvSpPr/>
          <p:nvPr/>
        </p:nvSpPr>
        <p:spPr>
          <a:xfrm>
            <a:off x="86050" y="1606548"/>
            <a:ext cx="2692200" cy="192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Console 입력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7275120f29_4_3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Shell 구현 소개</a:t>
            </a:r>
            <a:endParaRPr/>
          </a:p>
        </p:txBody>
      </p:sp>
      <p:pic>
        <p:nvPicPr>
          <p:cNvPr id="118" name="Google Shape;118;g27275120f29_4_34"/>
          <p:cNvPicPr preferRelativeResize="0"/>
          <p:nvPr/>
        </p:nvPicPr>
        <p:blipFill rotWithShape="1">
          <a:blip r:embed="rId4">
            <a:alphaModFix/>
          </a:blip>
          <a:srcRect r="64855"/>
          <a:stretch/>
        </p:blipFill>
        <p:spPr>
          <a:xfrm>
            <a:off x="417550" y="1933125"/>
            <a:ext cx="2029200" cy="15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7275120f29_4_34"/>
          <p:cNvPicPr preferRelativeResize="0"/>
          <p:nvPr/>
        </p:nvPicPr>
        <p:blipFill rotWithShape="1">
          <a:blip r:embed="rId5">
            <a:alphaModFix/>
          </a:blip>
          <a:srcRect l="27995"/>
          <a:stretch/>
        </p:blipFill>
        <p:spPr>
          <a:xfrm>
            <a:off x="174980" y="4318286"/>
            <a:ext cx="2514330" cy="127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7275120f29_4_34"/>
          <p:cNvSpPr/>
          <p:nvPr/>
        </p:nvSpPr>
        <p:spPr>
          <a:xfrm>
            <a:off x="5065788" y="3218925"/>
            <a:ext cx="2029200" cy="24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27275120f29_4_34"/>
          <p:cNvSpPr/>
          <p:nvPr/>
        </p:nvSpPr>
        <p:spPr>
          <a:xfrm>
            <a:off x="5396038" y="4944150"/>
            <a:ext cx="2029200" cy="24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27275120f29_4_34"/>
          <p:cNvSpPr/>
          <p:nvPr/>
        </p:nvSpPr>
        <p:spPr>
          <a:xfrm>
            <a:off x="6294288" y="1660550"/>
            <a:ext cx="2029200" cy="24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27275120f29_4_34"/>
          <p:cNvSpPr txBox="1"/>
          <p:nvPr/>
        </p:nvSpPr>
        <p:spPr>
          <a:xfrm>
            <a:off x="761500" y="5872175"/>
            <a:ext cx="134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&lt;Input&gt;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27275120f29_4_34"/>
          <p:cNvSpPr txBox="1"/>
          <p:nvPr/>
        </p:nvSpPr>
        <p:spPr>
          <a:xfrm>
            <a:off x="8405563" y="4992525"/>
            <a:ext cx="29139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00"/>
                </a:solidFill>
              </a:rPr>
              <a:t>입력 Parsing 후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00"/>
                </a:solidFill>
              </a:rPr>
              <a:t>ShellCommand 명령 수행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00"/>
                </a:solidFill>
              </a:rPr>
              <a:t>또는 Application 실행 </a:t>
            </a:r>
            <a:endParaRPr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25" name="Google Shape;125;g27275120f29_4_34"/>
          <p:cNvSpPr/>
          <p:nvPr/>
        </p:nvSpPr>
        <p:spPr>
          <a:xfrm>
            <a:off x="2934725" y="3464625"/>
            <a:ext cx="1104300" cy="64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AB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Command 구현 소개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r="10682" b="9264"/>
          <a:stretch/>
        </p:blipFill>
        <p:spPr>
          <a:xfrm>
            <a:off x="368075" y="1173350"/>
            <a:ext cx="5824999" cy="27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458825" y="3921950"/>
            <a:ext cx="60057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void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2B91AF"/>
                </a:solidFill>
              </a:rPr>
              <a:t>WriteCommand</a:t>
            </a:r>
            <a:r>
              <a:rPr lang="ko-KR" sz="1000">
                <a:solidFill>
                  <a:schemeClr val="dk1"/>
                </a:solidFill>
              </a:rPr>
              <a:t>::execute()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rgbClr val="0000FF"/>
                </a:solidFill>
              </a:rPr>
              <a:t>this</a:t>
            </a:r>
            <a:r>
              <a:rPr lang="ko-KR" sz="1000">
                <a:solidFill>
                  <a:schemeClr val="dk1"/>
                </a:solidFill>
              </a:rPr>
              <a:t>-&gt;check();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sendWriteSSDCmd(std::stoi(_args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1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), 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2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void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2B91AF"/>
                </a:solidFill>
              </a:rPr>
              <a:t>WriteCommand</a:t>
            </a:r>
            <a:r>
              <a:rPr lang="ko-KR" sz="1000">
                <a:solidFill>
                  <a:schemeClr val="dk1"/>
                </a:solidFill>
              </a:rPr>
              <a:t>::check()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assertInvalidNumberOfArgument(_args, </a:t>
            </a:r>
            <a:r>
              <a:rPr lang="ko-KR" sz="1000">
                <a:solidFill>
                  <a:srgbClr val="A31515"/>
                </a:solidFill>
              </a:rPr>
              <a:t>"write"</a:t>
            </a:r>
            <a:r>
              <a:rPr lang="ko-KR" sz="1000">
                <a:solidFill>
                  <a:schemeClr val="dk1"/>
                </a:solidFill>
              </a:rPr>
              <a:t>, 3);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assertInvalidLBA(_args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1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assertInvalidDataType(_args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2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assertInvalidDataLength(_args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2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void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2B91AF"/>
                </a:solidFill>
              </a:rPr>
              <a:t>WriteCommand</a:t>
            </a:r>
            <a:r>
              <a:rPr lang="ko-KR" sz="1000">
                <a:solidFill>
                  <a:schemeClr val="dk1"/>
                </a:solidFill>
              </a:rPr>
              <a:t>::sendWriteSSDCmd(</a:t>
            </a:r>
            <a:r>
              <a:rPr lang="ko-KR" sz="1000">
                <a:solidFill>
                  <a:srgbClr val="0000FF"/>
                </a:solidFill>
              </a:rPr>
              <a:t>int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, </a:t>
            </a:r>
            <a:r>
              <a:rPr lang="ko-KR" sz="1000">
                <a:solidFill>
                  <a:srgbClr val="2B91AF"/>
                </a:solidFill>
              </a:rPr>
              <a:t>string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) {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rgbClr val="6F008A"/>
                </a:solidFill>
              </a:rPr>
              <a:t>PRINTLOG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A31515"/>
                </a:solidFill>
              </a:rPr>
              <a:t>"WRITE LBA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to_string(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)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A31515"/>
                </a:solidFill>
              </a:rPr>
              <a:t>" DATA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 </a:t>
            </a:r>
            <a:r>
              <a:rPr lang="ko-KR" sz="1000">
                <a:solidFill>
                  <a:srgbClr val="A31515"/>
                </a:solidFill>
              </a:rPr>
              <a:t>" START!"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if</a:t>
            </a:r>
            <a:r>
              <a:rPr lang="ko-KR" sz="1000">
                <a:solidFill>
                  <a:schemeClr val="dk1"/>
                </a:solidFill>
              </a:rPr>
              <a:t> (!_ssd-&gt;</a:t>
            </a:r>
            <a:r>
              <a:rPr lang="ko-KR" sz="1000">
                <a:solidFill>
                  <a:srgbClr val="6F008A"/>
                </a:solidFill>
              </a:rPr>
              <a:t>WRITE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,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)) </a:t>
            </a:r>
            <a:r>
              <a:rPr lang="ko-KR" sz="1000">
                <a:solidFill>
                  <a:srgbClr val="0000FF"/>
                </a:solidFill>
              </a:rPr>
              <a:t>throw</a:t>
            </a:r>
            <a:r>
              <a:rPr lang="ko-KR" sz="1000">
                <a:solidFill>
                  <a:schemeClr val="dk1"/>
                </a:solidFill>
              </a:rPr>
              <a:t> std::</a:t>
            </a:r>
            <a:r>
              <a:rPr lang="ko-KR" sz="1000">
                <a:solidFill>
                  <a:srgbClr val="2B91AF"/>
                </a:solidFill>
              </a:rPr>
              <a:t>invalid_argument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A31515"/>
                </a:solidFill>
              </a:rPr>
              <a:t>"sendWriteSSDCmd Failed"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rgbClr val="6F008A"/>
                </a:solidFill>
              </a:rPr>
              <a:t>PRINTLOG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A31515"/>
                </a:solidFill>
              </a:rPr>
              <a:t>"WRITE LBA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to_string(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)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A31515"/>
                </a:solidFill>
              </a:rPr>
              <a:t>" DATA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A31515"/>
                </a:solidFill>
              </a:rPr>
              <a:t>" END!"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428450" y="4710900"/>
            <a:ext cx="50340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execute: ICommand 인터페이스 함수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check: 파라미터 유효성 검사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send*SSDCmd: ssd에게 명령 요청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6428450" y="1097875"/>
            <a:ext cx="55434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OCP 를 위한 ICommand 인터페이스 추상화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○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command 들이 ICommand 인터페이스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○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검사를 구현 클래스로 위임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○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-&gt; ICommand 간 command pattern 적용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CommandFactory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○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에 command 구현 클래스 의존성 주입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○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 pattern 적용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Application &amp; Runner 구현 소개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7040975" y="959950"/>
            <a:ext cx="52950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를 추상화 하기 위한 인터페이스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pattern 적용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 인터페이스를 상속한 구현 클래스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TestApp1, Runner, FullWriteReadCompare…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ApplicationFactory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의존성 주입 담당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 pattern 적용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list 파일 입출력 처리 및 script 실행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 구현 클래스이면서 다른 IApplication 객체들을 사용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 관리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338450" y="4595350"/>
            <a:ext cx="6060900" cy="188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0000FF"/>
                </a:solidFill>
              </a:rPr>
              <a:t>bool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>
                <a:solidFill>
                  <a:srgbClr val="2B91AF"/>
                </a:solidFill>
              </a:rPr>
              <a:t>FullWriteReadCompare</a:t>
            </a:r>
            <a:r>
              <a:rPr lang="ko-KR">
                <a:solidFill>
                  <a:schemeClr val="dk1"/>
                </a:solidFill>
              </a:rPr>
              <a:t>::run(</a:t>
            </a:r>
            <a:r>
              <a:rPr lang="ko-KR">
                <a:solidFill>
                  <a:srgbClr val="0000FF"/>
                </a:solidFill>
              </a:rPr>
              <a:t>const</a:t>
            </a:r>
            <a:r>
              <a:rPr lang="ko-KR">
                <a:solidFill>
                  <a:schemeClr val="dk1"/>
                </a:solidFill>
              </a:rPr>
              <a:t> std::</a:t>
            </a:r>
            <a:r>
              <a:rPr lang="ko-KR">
                <a:solidFill>
                  <a:srgbClr val="2B91AF"/>
                </a:solidFill>
              </a:rPr>
              <a:t>vector</a:t>
            </a:r>
            <a:r>
              <a:rPr lang="ko-KR">
                <a:solidFill>
                  <a:schemeClr val="dk1"/>
                </a:solidFill>
              </a:rPr>
              <a:t>&lt;std::</a:t>
            </a:r>
            <a:r>
              <a:rPr lang="ko-KR">
                <a:solidFill>
                  <a:srgbClr val="2B91AF"/>
                </a:solidFill>
              </a:rPr>
              <a:t>string</a:t>
            </a:r>
            <a:r>
              <a:rPr lang="ko-KR">
                <a:solidFill>
                  <a:schemeClr val="dk1"/>
                </a:solidFill>
              </a:rPr>
              <a:t>&gt;&amp; </a:t>
            </a:r>
            <a:r>
              <a:rPr lang="ko-KR">
                <a:solidFill>
                  <a:srgbClr val="808080"/>
                </a:solidFill>
              </a:rPr>
              <a:t>args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2B91AF"/>
                </a:solidFill>
              </a:rPr>
              <a:t>string</a:t>
            </a:r>
            <a:r>
              <a:rPr lang="ko-KR">
                <a:solidFill>
                  <a:schemeClr val="dk1"/>
                </a:solidFill>
              </a:rPr>
              <a:t> writeData = makeRandomDataPattern();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fullwrite(writeData);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0000FF"/>
                </a:solidFill>
              </a:rPr>
              <a:t>if</a:t>
            </a:r>
            <a:r>
              <a:rPr lang="ko-KR">
                <a:solidFill>
                  <a:schemeClr val="dk1"/>
                </a:solidFill>
              </a:rPr>
              <a:t> (!readVerify(MIN_LBA, MAX_LBA, writeData)) </a:t>
            </a:r>
            <a:r>
              <a:rPr lang="ko-KR">
                <a:solidFill>
                  <a:srgbClr val="0000FF"/>
                </a:solidFill>
              </a:rPr>
              <a:t>return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>
                <a:solidFill>
                  <a:srgbClr val="0000FF"/>
                </a:solidFill>
              </a:rPr>
              <a:t>false</a:t>
            </a:r>
            <a:r>
              <a:rPr lang="ko-K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0000FF"/>
                </a:solidFill>
              </a:rPr>
              <a:t>return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>
                <a:solidFill>
                  <a:srgbClr val="0000FF"/>
                </a:solidFill>
              </a:rPr>
              <a:t>true</a:t>
            </a:r>
            <a:r>
              <a:rPr lang="ko-K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937075" y="6442500"/>
            <a:ext cx="259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&lt;Application Run 예시&gt;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0688"/>
            <a:ext cx="7040976" cy="29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1479</Words>
  <Application>Microsoft Office PowerPoint</Application>
  <PresentationFormat>와이드스크린</PresentationFormat>
  <Paragraphs>273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맑은 고딕</vt:lpstr>
      <vt:lpstr>Arial</vt:lpstr>
      <vt:lpstr>Office 테마</vt:lpstr>
      <vt:lpstr>PowerPoint 프레젠테이션</vt:lpstr>
      <vt:lpstr>목차</vt:lpstr>
      <vt:lpstr>조원 소개 및 역할</vt:lpstr>
      <vt:lpstr>PowerPoint 프레젠테이션</vt:lpstr>
      <vt:lpstr>개요</vt:lpstr>
      <vt:lpstr>블록 다이어그램</vt:lpstr>
      <vt:lpstr>Shell 구현 소개</vt:lpstr>
      <vt:lpstr>Command 구현 소개</vt:lpstr>
      <vt:lpstr>Application &amp; Runner 구현 소개</vt:lpstr>
      <vt:lpstr>SSD 구현 소개</vt:lpstr>
      <vt:lpstr>SSD 구현 소개 2</vt:lpstr>
      <vt:lpstr>SSD - Flush</vt:lpstr>
      <vt:lpstr>SSD - Compare buffer 최적화</vt:lpstr>
      <vt:lpstr>Logger 구현 소개</vt:lpstr>
      <vt:lpstr>Logger 구현 소개</vt:lpstr>
      <vt:lpstr>TestCode 구현 소개</vt:lpstr>
      <vt:lpstr>PowerPoint 프레젠테이션</vt:lpstr>
      <vt:lpstr>TDD</vt:lpstr>
      <vt:lpstr>TDD</vt:lpstr>
      <vt:lpstr>Test Double (Mocking)</vt:lpstr>
      <vt:lpstr>Test Double (Mocking)</vt:lpstr>
      <vt:lpstr>PowerPoint 프레젠테이션</vt:lpstr>
      <vt:lpstr>리팩토링 예</vt:lpstr>
      <vt:lpstr>리팩토링 예</vt:lpstr>
      <vt:lpstr>리팩토링 예</vt:lpstr>
      <vt:lpstr>리팩토링 예</vt:lpstr>
      <vt:lpstr>리팩토링 예</vt:lpstr>
      <vt:lpstr>리팩토링 예</vt:lpstr>
      <vt:lpstr>재빌드 이슈 개선</vt:lpstr>
      <vt:lpstr>PowerPoint 프레젠테이션</vt:lpstr>
      <vt:lpstr>시연</vt:lpstr>
      <vt:lpstr>팀 소감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24</cp:revision>
  <dcterms:created xsi:type="dcterms:W3CDTF">2024-04-15T01:50:35Z</dcterms:created>
  <dcterms:modified xsi:type="dcterms:W3CDTF">2024-05-29T02:20:23Z</dcterms:modified>
</cp:coreProperties>
</file>