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60" r:id="rId4"/>
    <p:sldId id="257" r:id="rId5"/>
    <p:sldId id="264" r:id="rId6"/>
    <p:sldId id="266" r:id="rId7"/>
    <p:sldId id="267" r:id="rId8"/>
    <p:sldId id="280" r:id="rId9"/>
    <p:sldId id="281" r:id="rId10"/>
    <p:sldId id="269" r:id="rId11"/>
    <p:sldId id="270" r:id="rId12"/>
    <p:sldId id="271" r:id="rId13"/>
    <p:sldId id="261" r:id="rId14"/>
    <p:sldId id="274" r:id="rId15"/>
    <p:sldId id="275" r:id="rId16"/>
    <p:sldId id="273" r:id="rId17"/>
    <p:sldId id="276" r:id="rId18"/>
    <p:sldId id="277" r:id="rId19"/>
    <p:sldId id="278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j5GdbxsaFl02bTEFBl/9s84/Z/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1681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73333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446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40341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66110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81379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35731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61824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5219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0841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7629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9085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0567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9742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8345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/>
          <p:nvPr/>
        </p:nvSpPr>
        <p:spPr>
          <a:xfrm>
            <a:off x="618827" y="321810"/>
            <a:ext cx="179427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your value 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4;p6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5" name="Google Shape;15;p6"/>
          <p:cNvGrpSpPr/>
          <p:nvPr/>
        </p:nvGrpSpPr>
        <p:grpSpPr>
          <a:xfrm>
            <a:off x="1107692" y="1513269"/>
            <a:ext cx="6785846" cy="3239999"/>
            <a:chOff x="900000" y="1513268"/>
            <a:chExt cx="5513500" cy="3239999"/>
          </a:xfrm>
        </p:grpSpPr>
        <p:grpSp>
          <p:nvGrpSpPr>
            <p:cNvPr id="16" name="Google Shape;16;p6"/>
            <p:cNvGrpSpPr/>
            <p:nvPr/>
          </p:nvGrpSpPr>
          <p:grpSpPr>
            <a:xfrm>
              <a:off x="900000" y="1513268"/>
              <a:ext cx="180000" cy="3239999"/>
              <a:chOff x="900000" y="1513268"/>
              <a:chExt cx="180000" cy="3239999"/>
            </a:xfrm>
          </p:grpSpPr>
          <p:sp>
            <p:nvSpPr>
              <p:cNvPr id="17" name="Google Shape;17;p6"/>
              <p:cNvSpPr/>
              <p:nvPr/>
            </p:nvSpPr>
            <p:spPr>
              <a:xfrm>
                <a:off x="9000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" name="Google Shape;18;p6"/>
              <p:cNvSpPr/>
              <p:nvPr/>
            </p:nvSpPr>
            <p:spPr>
              <a:xfrm rot="10800000">
                <a:off x="9000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" name="Google Shape;19;p6"/>
            <p:cNvGrpSpPr/>
            <p:nvPr/>
          </p:nvGrpSpPr>
          <p:grpSpPr>
            <a:xfrm>
              <a:off x="900000" y="1513268"/>
              <a:ext cx="5513500" cy="3239999"/>
              <a:chOff x="900000" y="1513268"/>
              <a:chExt cx="5513500" cy="3239999"/>
            </a:xfrm>
          </p:grpSpPr>
          <p:sp>
            <p:nvSpPr>
              <p:cNvPr id="20" name="Google Shape;20;p6"/>
              <p:cNvSpPr/>
              <p:nvPr/>
            </p:nvSpPr>
            <p:spPr>
              <a:xfrm>
                <a:off x="62335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5AB4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1" name="Google Shape;21;p6"/>
              <p:cNvGrpSpPr/>
              <p:nvPr/>
            </p:nvGrpSpPr>
            <p:grpSpPr>
              <a:xfrm>
                <a:off x="900000" y="1513269"/>
                <a:ext cx="5513500" cy="3239997"/>
                <a:chOff x="900000" y="1513269"/>
                <a:chExt cx="3240000" cy="3239997"/>
              </a:xfrm>
            </p:grpSpPr>
            <p:sp>
              <p:nvSpPr>
                <p:cNvPr id="22" name="Google Shape;22;p6"/>
                <p:cNvSpPr/>
                <p:nvPr/>
              </p:nvSpPr>
              <p:spPr>
                <a:xfrm rot="-5400000">
                  <a:off x="2430000" y="-16731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3" name="Google Shape;23;p6"/>
                <p:cNvSpPr/>
                <p:nvPr/>
              </p:nvSpPr>
              <p:spPr>
                <a:xfrm rot="5400000">
                  <a:off x="2430000" y="3043266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24" name="Google Shape;24;p6"/>
              <p:cNvSpPr/>
              <p:nvPr/>
            </p:nvSpPr>
            <p:spPr>
              <a:xfrm rot="10800000">
                <a:off x="62335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5" name="Google Shape;25;p6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9" name="Google Shape;29;p7"/>
          <p:cNvGrpSpPr/>
          <p:nvPr/>
        </p:nvGrpSpPr>
        <p:grpSpPr>
          <a:xfrm>
            <a:off x="1107688" y="1500183"/>
            <a:ext cx="10145032" cy="3253087"/>
            <a:chOff x="899998" y="1500182"/>
            <a:chExt cx="5513503" cy="3253087"/>
          </a:xfrm>
        </p:grpSpPr>
        <p:sp>
          <p:nvSpPr>
            <p:cNvPr id="30" name="Google Shape;30;p7"/>
            <p:cNvSpPr/>
            <p:nvPr/>
          </p:nvSpPr>
          <p:spPr>
            <a:xfrm>
              <a:off x="899999" y="1513268"/>
              <a:ext cx="58695" cy="1080000"/>
            </a:xfrm>
            <a:prstGeom prst="rect">
              <a:avLst/>
            </a:prstGeom>
            <a:solidFill>
              <a:srgbClr val="005A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1" name="Google Shape;31;p7"/>
            <p:cNvGrpSpPr/>
            <p:nvPr/>
          </p:nvGrpSpPr>
          <p:grpSpPr>
            <a:xfrm>
              <a:off x="899998" y="1500182"/>
              <a:ext cx="5513503" cy="3253087"/>
              <a:chOff x="899998" y="1500182"/>
              <a:chExt cx="5513503" cy="3253087"/>
            </a:xfrm>
          </p:grpSpPr>
          <p:grpSp>
            <p:nvGrpSpPr>
              <p:cNvPr id="32" name="Google Shape;32;p7"/>
              <p:cNvGrpSpPr/>
              <p:nvPr/>
            </p:nvGrpSpPr>
            <p:grpSpPr>
              <a:xfrm>
                <a:off x="899998" y="1500182"/>
                <a:ext cx="5513503" cy="3253087"/>
                <a:chOff x="899999" y="1500182"/>
                <a:chExt cx="3240002" cy="3253087"/>
              </a:xfrm>
            </p:grpSpPr>
            <p:sp>
              <p:nvSpPr>
                <p:cNvPr id="33" name="Google Shape;33;p7"/>
                <p:cNvSpPr/>
                <p:nvPr/>
              </p:nvSpPr>
              <p:spPr>
                <a:xfrm rot="-5400000">
                  <a:off x="1880752" y="519429"/>
                  <a:ext cx="108000" cy="2069506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4" name="Google Shape;34;p7"/>
                <p:cNvSpPr/>
                <p:nvPr/>
              </p:nvSpPr>
              <p:spPr>
                <a:xfrm rot="5400000">
                  <a:off x="3051247" y="3664515"/>
                  <a:ext cx="108000" cy="2069507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35" name="Google Shape;35;p7"/>
              <p:cNvSpPr/>
              <p:nvPr/>
            </p:nvSpPr>
            <p:spPr>
              <a:xfrm rot="10800000">
                <a:off x="6354805" y="3673267"/>
                <a:ext cx="58695" cy="108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373750" y="327899"/>
            <a:ext cx="232230" cy="635235"/>
          </a:xfrm>
          <a:prstGeom prst="rect">
            <a:avLst/>
          </a:prstGeom>
          <a:solidFill>
            <a:srgbClr val="005A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0" name="Google Shape;40;p8"/>
          <p:cNvCxnSpPr/>
          <p:nvPr/>
        </p:nvCxnSpPr>
        <p:spPr>
          <a:xfrm>
            <a:off x="720725" y="960002"/>
            <a:ext cx="1147127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endParaRPr/>
          </a:p>
        </p:txBody>
      </p:sp>
      <p:sp>
        <p:nvSpPr>
          <p:cNvPr id="47" name="Google Shape;47;p1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Code Champions - C</a:t>
            </a:r>
            <a:r>
              <a:rPr lang="ko-KR" altLang="en-US" dirty="0"/>
              <a:t>조</a:t>
            </a:r>
            <a:endParaRPr dirty="0"/>
          </a:p>
        </p:txBody>
      </p:sp>
      <p:sp>
        <p:nvSpPr>
          <p:cNvPr id="48" name="Google Shape;48;p1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 dirty="0"/>
              <a:t>CRA </a:t>
            </a:r>
            <a:r>
              <a:rPr lang="ko-KR" altLang="en-US" dirty="0"/>
              <a:t>과정 프로젝트</a:t>
            </a:r>
            <a:endParaRPr dirty="0"/>
          </a:p>
        </p:txBody>
      </p:sp>
      <p:sp>
        <p:nvSpPr>
          <p:cNvPr id="49" name="Google Shape;49;p1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ts val="4400"/>
            </a:pPr>
            <a:r>
              <a:rPr lang="en-US" altLang="ko-KR" dirty="0"/>
              <a:t>SSD </a:t>
            </a:r>
            <a:r>
              <a:rPr lang="ko-KR" altLang="en-US" dirty="0"/>
              <a:t>구현 소개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C8AEF97-9DFD-4D91-8AA8-502616E76D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0324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ts val="4400"/>
            </a:pPr>
            <a:r>
              <a:rPr lang="en-US" altLang="ko-KR" dirty="0"/>
              <a:t>Logger </a:t>
            </a:r>
            <a:r>
              <a:rPr lang="ko-KR" altLang="en-US" dirty="0"/>
              <a:t>구현 소개</a:t>
            </a:r>
          </a:p>
        </p:txBody>
      </p:sp>
    </p:spTree>
    <p:extLst>
      <p:ext uri="{BB962C8B-B14F-4D97-AF65-F5344CB8AC3E}">
        <p14:creationId xmlns:p14="http://schemas.microsoft.com/office/powerpoint/2010/main" val="952534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ts val="4400"/>
            </a:pPr>
            <a:r>
              <a:rPr lang="en-US" altLang="ko-KR" dirty="0" err="1"/>
              <a:t>TestCode</a:t>
            </a:r>
            <a:r>
              <a:rPr lang="en-US" altLang="ko-KR" dirty="0"/>
              <a:t> </a:t>
            </a:r>
            <a:r>
              <a:rPr lang="ko-KR" altLang="en-US" dirty="0"/>
              <a:t>구현 소개</a:t>
            </a:r>
          </a:p>
        </p:txBody>
      </p:sp>
    </p:spTree>
    <p:extLst>
      <p:ext uri="{BB962C8B-B14F-4D97-AF65-F5344CB8AC3E}">
        <p14:creationId xmlns:p14="http://schemas.microsoft.com/office/powerpoint/2010/main" val="3251205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TDD </a:t>
            </a:r>
            <a:r>
              <a:rPr lang="ko-KR" altLang="en-US" dirty="0"/>
              <a:t>활용 예시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9016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ts val="4400"/>
            </a:pPr>
            <a:r>
              <a:rPr lang="en-US" altLang="ko-KR" dirty="0"/>
              <a:t>TDD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2972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ts val="4400"/>
            </a:pPr>
            <a:r>
              <a:rPr lang="en-US" altLang="ko-KR" dirty="0"/>
              <a:t>Mocking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614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 dirty="0" err="1"/>
              <a:t>리팩토링</a:t>
            </a:r>
            <a:r>
              <a:rPr lang="ko-KR" altLang="en-US" dirty="0"/>
              <a:t> </a:t>
            </a:r>
            <a:r>
              <a:rPr lang="en-US" altLang="ko-KR" dirty="0"/>
              <a:t>&amp; </a:t>
            </a:r>
            <a:r>
              <a:rPr lang="ko-KR" altLang="en-US" dirty="0" err="1"/>
              <a:t>클린코드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0312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ts val="4400"/>
            </a:pPr>
            <a:r>
              <a:rPr lang="ko-KR" altLang="en-US" dirty="0" err="1"/>
              <a:t>리팩토링</a:t>
            </a:r>
            <a:r>
              <a:rPr lang="ko-KR" altLang="en-US" dirty="0"/>
              <a:t> 예</a:t>
            </a:r>
          </a:p>
        </p:txBody>
      </p:sp>
    </p:spTree>
    <p:extLst>
      <p:ext uri="{BB962C8B-B14F-4D97-AF65-F5344CB8AC3E}">
        <p14:creationId xmlns:p14="http://schemas.microsoft.com/office/powerpoint/2010/main" val="195443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 dirty="0"/>
              <a:t>시연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5875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ts val="4400"/>
            </a:pPr>
            <a:r>
              <a:rPr lang="ko-KR" altLang="en-US" dirty="0"/>
              <a:t>소감</a:t>
            </a:r>
          </a:p>
        </p:txBody>
      </p:sp>
    </p:spTree>
    <p:extLst>
      <p:ext uri="{BB962C8B-B14F-4D97-AF65-F5344CB8AC3E}">
        <p14:creationId xmlns:p14="http://schemas.microsoft.com/office/powerpoint/2010/main" val="3491773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목차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92150" indent="-514350">
              <a:spcBef>
                <a:spcPts val="0"/>
              </a:spcBef>
              <a:buSzPts val="2800"/>
              <a:buFont typeface="+mj-lt"/>
              <a:buAutoNum type="arabicPeriod"/>
            </a:pPr>
            <a:r>
              <a:rPr lang="ko-KR" altLang="en-US" dirty="0"/>
              <a:t>조원 소개 및 역할</a:t>
            </a:r>
            <a:endParaRPr lang="en-US" altLang="ko-KR" dirty="0"/>
          </a:p>
          <a:p>
            <a:pPr marL="692150" indent="-514350">
              <a:spcBef>
                <a:spcPts val="0"/>
              </a:spcBef>
              <a:buSzPts val="2800"/>
              <a:buFont typeface="+mj-lt"/>
              <a:buAutoNum type="arabicPeriod"/>
            </a:pPr>
            <a:r>
              <a:rPr lang="ko-KR" altLang="en-US" dirty="0"/>
              <a:t>기능 구현 및 소개</a:t>
            </a:r>
            <a:endParaRPr lang="en-US" altLang="ko-KR" dirty="0"/>
          </a:p>
          <a:p>
            <a:pPr marL="692150" indent="-514350">
              <a:spcBef>
                <a:spcPts val="0"/>
              </a:spcBef>
              <a:buSzPts val="2800"/>
              <a:buFont typeface="+mj-lt"/>
              <a:buAutoNum type="arabicPeriod"/>
            </a:pPr>
            <a:r>
              <a:rPr lang="en-US" dirty="0"/>
              <a:t>TDD </a:t>
            </a:r>
            <a:r>
              <a:rPr lang="ko-KR" altLang="en-US" dirty="0"/>
              <a:t>활용 예시</a:t>
            </a:r>
            <a:endParaRPr lang="en-US" altLang="ko-KR" dirty="0"/>
          </a:p>
          <a:p>
            <a:pPr marL="692150" indent="-514350">
              <a:spcBef>
                <a:spcPts val="0"/>
              </a:spcBef>
              <a:buSzPts val="2800"/>
              <a:buFont typeface="+mj-lt"/>
              <a:buAutoNum type="arabicPeriod"/>
            </a:pPr>
            <a:r>
              <a:rPr lang="en-US" dirty="0"/>
              <a:t>Mocking </a:t>
            </a:r>
            <a:r>
              <a:rPr lang="ko-KR" altLang="en-US" dirty="0"/>
              <a:t>활용 예시</a:t>
            </a:r>
            <a:endParaRPr lang="en-US" altLang="ko-KR" dirty="0"/>
          </a:p>
          <a:p>
            <a:pPr marL="692150" indent="-514350">
              <a:spcBef>
                <a:spcPts val="0"/>
              </a:spcBef>
              <a:buSzPts val="2800"/>
              <a:buFont typeface="+mj-lt"/>
              <a:buAutoNum type="arabicPeriod"/>
            </a:pPr>
            <a:r>
              <a:rPr lang="ko-KR" altLang="en-US" dirty="0" err="1"/>
              <a:t>리팩토링</a:t>
            </a:r>
            <a:r>
              <a:rPr lang="ko-KR" altLang="en-US" dirty="0"/>
              <a:t> 통한 </a:t>
            </a:r>
            <a:r>
              <a:rPr lang="ko-KR" altLang="en-US" dirty="0" err="1"/>
              <a:t>클린코드</a:t>
            </a:r>
            <a:r>
              <a:rPr lang="ko-KR" altLang="en-US" dirty="0"/>
              <a:t> 전후 결과 비교</a:t>
            </a:r>
            <a:endParaRPr lang="en-US" altLang="ko-KR" dirty="0"/>
          </a:p>
          <a:p>
            <a:pPr marL="692150" indent="-514350">
              <a:spcBef>
                <a:spcPts val="0"/>
              </a:spcBef>
              <a:buSzPts val="2800"/>
              <a:buFont typeface="+mj-lt"/>
              <a:buAutoNum type="arabicPeriod"/>
            </a:pPr>
            <a:r>
              <a:rPr lang="ko-KR" altLang="en-US" dirty="0"/>
              <a:t>시연</a:t>
            </a:r>
            <a:endParaRPr lang="en-US" altLang="ko-KR" dirty="0"/>
          </a:p>
          <a:p>
            <a:pPr marL="692150" indent="-514350">
              <a:spcBef>
                <a:spcPts val="0"/>
              </a:spcBef>
              <a:buSzPts val="2800"/>
              <a:buFont typeface="+mj-lt"/>
              <a:buAutoNum type="arabicPeriod"/>
            </a:pPr>
            <a:r>
              <a:rPr lang="ko-KR" altLang="en-US" dirty="0"/>
              <a:t>소감</a:t>
            </a:r>
            <a:endParaRPr lang="en-US" altLang="ko-K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ts val="4400"/>
            </a:pPr>
            <a:r>
              <a:rPr lang="ko-KR" altLang="en-US" dirty="0"/>
              <a:t>조원 소개 및 역할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indent="-457200">
              <a:spcBef>
                <a:spcPts val="0"/>
              </a:spcBef>
              <a:buSzPts val="2800"/>
            </a:pPr>
            <a:r>
              <a:rPr lang="ko-KR" altLang="en-US" dirty="0" err="1"/>
              <a:t>양승준</a:t>
            </a:r>
            <a:r>
              <a:rPr lang="en-US" altLang="ko-KR" dirty="0"/>
              <a:t> (</a:t>
            </a:r>
            <a:r>
              <a:rPr lang="ko-KR" altLang="en-US" dirty="0"/>
              <a:t>팀장</a:t>
            </a:r>
            <a:r>
              <a:rPr lang="en-US" altLang="ko-KR" dirty="0"/>
              <a:t>)</a:t>
            </a:r>
          </a:p>
          <a:p>
            <a:pPr marL="1092200" lvl="1" indent="-457200">
              <a:spcBef>
                <a:spcPts val="0"/>
              </a:spcBef>
              <a:buSzPts val="2800"/>
            </a:pPr>
            <a:r>
              <a:rPr lang="en-US" altLang="ko-KR" dirty="0" err="1"/>
              <a:t>TestShell</a:t>
            </a:r>
            <a:r>
              <a:rPr lang="en-US" altLang="ko-KR" dirty="0"/>
              <a:t> </a:t>
            </a:r>
            <a:r>
              <a:rPr lang="ko-KR" altLang="en-US" dirty="0"/>
              <a:t>개발</a:t>
            </a:r>
            <a:endParaRPr lang="en-US" altLang="ko-KR" dirty="0"/>
          </a:p>
          <a:p>
            <a:pPr marL="635000" indent="-457200">
              <a:spcBef>
                <a:spcPts val="0"/>
              </a:spcBef>
              <a:buSzPts val="2800"/>
            </a:pPr>
            <a:r>
              <a:rPr lang="ko-KR" altLang="en-US" dirty="0"/>
              <a:t>이진욱</a:t>
            </a:r>
            <a:endParaRPr lang="en-US" altLang="ko-KR" dirty="0"/>
          </a:p>
          <a:p>
            <a:pPr marL="1092200" lvl="1" indent="-457200">
              <a:spcBef>
                <a:spcPts val="0"/>
              </a:spcBef>
              <a:buSzPts val="2800"/>
            </a:pPr>
            <a:r>
              <a:rPr lang="en-US" altLang="ko-KR" dirty="0"/>
              <a:t>Test Code / Logger</a:t>
            </a:r>
          </a:p>
          <a:p>
            <a:pPr marL="635000" indent="-457200">
              <a:spcBef>
                <a:spcPts val="0"/>
              </a:spcBef>
              <a:buSzPts val="2800"/>
            </a:pPr>
            <a:r>
              <a:rPr lang="ko-KR" altLang="en-US" dirty="0" err="1"/>
              <a:t>황소담</a:t>
            </a:r>
            <a:endParaRPr lang="en-US" altLang="ko-KR" dirty="0"/>
          </a:p>
          <a:p>
            <a:pPr marL="1092200" lvl="1" indent="-457200">
              <a:spcBef>
                <a:spcPts val="0"/>
              </a:spcBef>
              <a:buSzPts val="2800"/>
            </a:pPr>
            <a:r>
              <a:rPr lang="en-US" altLang="ko-KR" dirty="0"/>
              <a:t>Test Code / Logger</a:t>
            </a:r>
          </a:p>
          <a:p>
            <a:pPr marL="635000" indent="-457200">
              <a:spcBef>
                <a:spcPts val="0"/>
              </a:spcBef>
              <a:buSzPts val="2800"/>
            </a:pPr>
            <a:r>
              <a:rPr lang="ko-KR" altLang="en-US" dirty="0" err="1"/>
              <a:t>허범규</a:t>
            </a:r>
            <a:endParaRPr lang="en-US" altLang="ko-KR" dirty="0"/>
          </a:p>
          <a:p>
            <a:pPr marL="1092200" lvl="1" indent="-457200">
              <a:spcBef>
                <a:spcPts val="0"/>
              </a:spcBef>
              <a:buSzPts val="2800"/>
            </a:pPr>
            <a:r>
              <a:rPr lang="en-US" altLang="ko-KR" dirty="0"/>
              <a:t>SSD </a:t>
            </a:r>
            <a:r>
              <a:rPr lang="ko-KR" altLang="en-US" dirty="0"/>
              <a:t>개발</a:t>
            </a:r>
            <a:endParaRPr lang="en-US" altLang="ko-KR" dirty="0"/>
          </a:p>
          <a:p>
            <a:pPr marL="635000" indent="-457200">
              <a:spcBef>
                <a:spcPts val="0"/>
              </a:spcBef>
              <a:buSzPts val="2800"/>
            </a:pPr>
            <a:r>
              <a:rPr lang="ko-KR" altLang="en-US" dirty="0"/>
              <a:t>이정빈</a:t>
            </a:r>
            <a:endParaRPr lang="en-US" altLang="ko-KR" dirty="0"/>
          </a:p>
          <a:p>
            <a:pPr marL="1092200" lvl="1" indent="-457200">
              <a:spcBef>
                <a:spcPts val="0"/>
              </a:spcBef>
              <a:buSzPts val="2800"/>
            </a:pPr>
            <a:r>
              <a:rPr lang="en-US" altLang="ko-KR" dirty="0"/>
              <a:t>SSD</a:t>
            </a:r>
            <a:r>
              <a:rPr lang="ko-KR" altLang="en-US" dirty="0"/>
              <a:t> 개발</a:t>
            </a:r>
            <a:endParaRPr lang="en-US" altLang="ko-KR" dirty="0"/>
          </a:p>
          <a:p>
            <a:pPr marL="635000" indent="-457200">
              <a:spcBef>
                <a:spcPts val="0"/>
              </a:spcBef>
              <a:buSzPts val="2800"/>
            </a:pPr>
            <a:r>
              <a:rPr lang="ko-KR" altLang="en-US" dirty="0"/>
              <a:t>이동훈</a:t>
            </a:r>
            <a:endParaRPr lang="en-US" altLang="ko-KR" dirty="0"/>
          </a:p>
          <a:p>
            <a:pPr marL="1092200" lvl="1" indent="-457200">
              <a:spcBef>
                <a:spcPts val="0"/>
              </a:spcBef>
              <a:buSzPts val="2800"/>
            </a:pPr>
            <a:r>
              <a:rPr lang="en-US" altLang="ko-KR" dirty="0" err="1"/>
              <a:t>TestShell</a:t>
            </a:r>
            <a:r>
              <a:rPr lang="en-US" altLang="ko-KR" dirty="0"/>
              <a:t> </a:t>
            </a:r>
            <a:r>
              <a:rPr lang="ko-KR" altLang="en-US" dirty="0"/>
              <a:t>개발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80467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 dirty="0"/>
              <a:t>기능 구현 및 소개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ts val="4400"/>
            </a:pPr>
            <a:r>
              <a:rPr lang="ko-KR" altLang="en-US" dirty="0"/>
              <a:t>구조도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E77FF6-CDAC-413E-8ABD-D085BE2D6536}"/>
              </a:ext>
            </a:extLst>
          </p:cNvPr>
          <p:cNvSpPr/>
          <p:nvPr/>
        </p:nvSpPr>
        <p:spPr>
          <a:xfrm>
            <a:off x="2762182" y="1324993"/>
            <a:ext cx="2192784" cy="2050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Runner &amp;</a:t>
            </a:r>
          </a:p>
          <a:p>
            <a:pPr algn="ctr"/>
            <a:r>
              <a:rPr lang="en-US" altLang="ko-KR" sz="2800" dirty="0"/>
              <a:t>Application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570CF4-B036-4252-88B3-CF6DBBF2AA38}"/>
              </a:ext>
            </a:extLst>
          </p:cNvPr>
          <p:cNvSpPr/>
          <p:nvPr/>
        </p:nvSpPr>
        <p:spPr>
          <a:xfrm>
            <a:off x="427102" y="1324993"/>
            <a:ext cx="2192784" cy="2050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Shell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561F252-83B1-41AB-BE47-491891491063}"/>
              </a:ext>
            </a:extLst>
          </p:cNvPr>
          <p:cNvSpPr/>
          <p:nvPr/>
        </p:nvSpPr>
        <p:spPr>
          <a:xfrm>
            <a:off x="5097262" y="1324993"/>
            <a:ext cx="2192784" cy="2050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Command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B82973E-58F5-4D0D-B0E9-F904D8584FFF}"/>
              </a:ext>
            </a:extLst>
          </p:cNvPr>
          <p:cNvSpPr/>
          <p:nvPr/>
        </p:nvSpPr>
        <p:spPr>
          <a:xfrm>
            <a:off x="7432342" y="1324993"/>
            <a:ext cx="2192784" cy="2050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SSD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EBCFEC9-4EC2-4786-9F1E-4425B294A1BB}"/>
              </a:ext>
            </a:extLst>
          </p:cNvPr>
          <p:cNvSpPr/>
          <p:nvPr/>
        </p:nvSpPr>
        <p:spPr>
          <a:xfrm>
            <a:off x="9767422" y="1324993"/>
            <a:ext cx="2192784" cy="2050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Logger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1FB6F8-A16A-405E-957D-6155DC573DEF}"/>
              </a:ext>
            </a:extLst>
          </p:cNvPr>
          <p:cNvSpPr txBox="1"/>
          <p:nvPr/>
        </p:nvSpPr>
        <p:spPr>
          <a:xfrm>
            <a:off x="427102" y="3808521"/>
            <a:ext cx="2379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명령 입력</a:t>
            </a:r>
            <a:r>
              <a:rPr lang="en-US" altLang="ko-KR" dirty="0"/>
              <a:t>/</a:t>
            </a:r>
            <a:r>
              <a:rPr lang="ko-KR" altLang="en-US" dirty="0"/>
              <a:t>출력 담당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ABF00A-EAE6-4963-9A80-2F930F816F7B}"/>
              </a:ext>
            </a:extLst>
          </p:cNvPr>
          <p:cNvSpPr txBox="1"/>
          <p:nvPr/>
        </p:nvSpPr>
        <p:spPr>
          <a:xfrm>
            <a:off x="2619886" y="3808521"/>
            <a:ext cx="23792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고유 기능 수행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TestApp1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TestApp2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시나리오</a:t>
            </a:r>
            <a:r>
              <a:rPr lang="en-US" altLang="ko-KR" dirty="0"/>
              <a:t>App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8FF431-8AB0-4060-AAE9-37D581A5B291}"/>
              </a:ext>
            </a:extLst>
          </p:cNvPr>
          <p:cNvSpPr txBox="1"/>
          <p:nvPr/>
        </p:nvSpPr>
        <p:spPr>
          <a:xfrm>
            <a:off x="4954966" y="3808520"/>
            <a:ext cx="23792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Shell</a:t>
            </a:r>
            <a:r>
              <a:rPr lang="ko-KR" altLang="en-US" dirty="0"/>
              <a:t>의 명령을 </a:t>
            </a:r>
            <a:r>
              <a:rPr lang="en-US" altLang="ko-KR" dirty="0"/>
              <a:t>SSD</a:t>
            </a:r>
            <a:r>
              <a:rPr lang="ko-KR" altLang="en-US" dirty="0"/>
              <a:t>로 전달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Command</a:t>
            </a:r>
            <a:r>
              <a:rPr lang="ko-KR" altLang="en-US" dirty="0"/>
              <a:t> 패턴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Factory </a:t>
            </a:r>
            <a:r>
              <a:rPr lang="ko-KR" altLang="en-US" dirty="0"/>
              <a:t>패턴</a:t>
            </a:r>
            <a:endParaRPr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600B67-0ECF-4E32-92F6-2509C1C3F242}"/>
              </a:ext>
            </a:extLst>
          </p:cNvPr>
          <p:cNvSpPr txBox="1"/>
          <p:nvPr/>
        </p:nvSpPr>
        <p:spPr>
          <a:xfrm>
            <a:off x="7290046" y="3808520"/>
            <a:ext cx="2379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SSD </a:t>
            </a:r>
            <a:r>
              <a:rPr lang="ko-KR" altLang="en-US" dirty="0"/>
              <a:t>역할 수행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Read/Write/Erase/Flush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Application</a:t>
            </a:r>
            <a:r>
              <a:rPr lang="ko-KR" altLang="en-US" dirty="0"/>
              <a:t>용 </a:t>
            </a:r>
            <a:r>
              <a:rPr lang="en-US" altLang="ko-KR" dirty="0"/>
              <a:t>API </a:t>
            </a:r>
            <a:r>
              <a:rPr lang="ko-KR" altLang="en-US" dirty="0"/>
              <a:t>제공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33537E-37C0-4DB2-B006-0F339941050A}"/>
              </a:ext>
            </a:extLst>
          </p:cNvPr>
          <p:cNvSpPr txBox="1"/>
          <p:nvPr/>
        </p:nvSpPr>
        <p:spPr>
          <a:xfrm>
            <a:off x="9767422" y="3808517"/>
            <a:ext cx="2379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로깅 수행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Singleton</a:t>
            </a:r>
            <a:r>
              <a:rPr lang="ko-KR" altLang="en-US" dirty="0"/>
              <a:t> 패턴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96539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ts val="4400"/>
            </a:pPr>
            <a:r>
              <a:rPr lang="en-US" altLang="ko-KR" dirty="0"/>
              <a:t>Shell </a:t>
            </a:r>
            <a:r>
              <a:rPr lang="ko-KR" altLang="en-US" dirty="0"/>
              <a:t>구현 개요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8AED07-584F-4DDD-AFB4-E70DCE2A607A}"/>
              </a:ext>
            </a:extLst>
          </p:cNvPr>
          <p:cNvSpPr/>
          <p:nvPr/>
        </p:nvSpPr>
        <p:spPr>
          <a:xfrm>
            <a:off x="7529599" y="2742599"/>
            <a:ext cx="1979720" cy="80121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Application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6F87CF-FB45-4661-BC25-BB13704AF4F2}"/>
              </a:ext>
            </a:extLst>
          </p:cNvPr>
          <p:cNvSpPr/>
          <p:nvPr/>
        </p:nvSpPr>
        <p:spPr>
          <a:xfrm>
            <a:off x="9896335" y="2302259"/>
            <a:ext cx="1979720" cy="29864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Test Application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5480C72-CC52-4CAB-B7A7-E0CFAF2407C5}"/>
              </a:ext>
            </a:extLst>
          </p:cNvPr>
          <p:cNvSpPr/>
          <p:nvPr/>
        </p:nvSpPr>
        <p:spPr>
          <a:xfrm>
            <a:off x="9896335" y="2749561"/>
            <a:ext cx="1979720" cy="29864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TestApp1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0BDAD69-DBB3-4C7A-9737-119172F438A4}"/>
              </a:ext>
            </a:extLst>
          </p:cNvPr>
          <p:cNvSpPr/>
          <p:nvPr/>
        </p:nvSpPr>
        <p:spPr>
          <a:xfrm>
            <a:off x="9896335" y="3182258"/>
            <a:ext cx="1979720" cy="29864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TestApp2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9B8C0D-B974-4C27-9432-BD590D05917C}"/>
              </a:ext>
            </a:extLst>
          </p:cNvPr>
          <p:cNvSpPr/>
          <p:nvPr/>
        </p:nvSpPr>
        <p:spPr>
          <a:xfrm>
            <a:off x="9896335" y="3614955"/>
            <a:ext cx="1979720" cy="29864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Runner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2FD799-AF1E-4F6E-A4DE-CE9252A39DC0}"/>
              </a:ext>
            </a:extLst>
          </p:cNvPr>
          <p:cNvSpPr/>
          <p:nvPr/>
        </p:nvSpPr>
        <p:spPr>
          <a:xfrm>
            <a:off x="7529599" y="4525255"/>
            <a:ext cx="1979720" cy="80121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Command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B159D7-71DA-426D-A539-0A7F42BD2FAE}"/>
              </a:ext>
            </a:extLst>
          </p:cNvPr>
          <p:cNvSpPr txBox="1"/>
          <p:nvPr/>
        </p:nvSpPr>
        <p:spPr>
          <a:xfrm>
            <a:off x="636742" y="1162728"/>
            <a:ext cx="1747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Input: Console </a:t>
            </a:r>
            <a:r>
              <a:rPr lang="ko-KR" altLang="en-US" dirty="0"/>
              <a:t>입력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18785A5-F861-4230-9A60-C6CF9168C0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4856"/>
          <a:stretch/>
        </p:blipFill>
        <p:spPr>
          <a:xfrm>
            <a:off x="728815" y="1595852"/>
            <a:ext cx="1563448" cy="1230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AF1CA68-0BEA-4C3D-B58F-5CB910AEB2E0}"/>
              </a:ext>
            </a:extLst>
          </p:cNvPr>
          <p:cNvSpPr txBox="1"/>
          <p:nvPr/>
        </p:nvSpPr>
        <p:spPr>
          <a:xfrm>
            <a:off x="3673761" y="1167066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CMD </a:t>
            </a:r>
            <a:r>
              <a:rPr lang="ko-KR" altLang="en-US" dirty="0"/>
              <a:t>시나리오수행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CE5E479-F208-4C9E-B72D-8C678DB0CDF5}"/>
              </a:ext>
            </a:extLst>
          </p:cNvPr>
          <p:cNvSpPr/>
          <p:nvPr/>
        </p:nvSpPr>
        <p:spPr>
          <a:xfrm>
            <a:off x="2607129" y="3955017"/>
            <a:ext cx="1226103" cy="801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parse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18FACCD-89E6-44E4-9024-1C3480BFD501}"/>
              </a:ext>
            </a:extLst>
          </p:cNvPr>
          <p:cNvSpPr/>
          <p:nvPr/>
        </p:nvSpPr>
        <p:spPr>
          <a:xfrm>
            <a:off x="210651" y="1500075"/>
            <a:ext cx="6019060" cy="4909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64A61961-82F2-487B-9644-48107D813E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994"/>
          <a:stretch/>
        </p:blipFill>
        <p:spPr>
          <a:xfrm>
            <a:off x="3448773" y="1605121"/>
            <a:ext cx="2514330" cy="1271194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BB69E38-7197-412B-9217-484F014C5D86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>
            <a:off x="1510539" y="2825852"/>
            <a:ext cx="1709642" cy="1129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1F2BEE1-767B-4619-8298-F4B28D6A70CD}"/>
              </a:ext>
            </a:extLst>
          </p:cNvPr>
          <p:cNvCxnSpPr>
            <a:cxnSpLocks/>
            <a:stCxn id="24" idx="2"/>
            <a:endCxn id="22" idx="0"/>
          </p:cNvCxnSpPr>
          <p:nvPr/>
        </p:nvCxnSpPr>
        <p:spPr>
          <a:xfrm flipH="1">
            <a:off x="3220181" y="2876315"/>
            <a:ext cx="1485757" cy="1078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2F3BCC2-3BC5-4351-98A3-109C47E8D2A8}"/>
              </a:ext>
            </a:extLst>
          </p:cNvPr>
          <p:cNvCxnSpPr>
            <a:cxnSpLocks/>
            <a:stCxn id="22" idx="3"/>
            <a:endCxn id="13" idx="1"/>
          </p:cNvCxnSpPr>
          <p:nvPr/>
        </p:nvCxnSpPr>
        <p:spPr>
          <a:xfrm>
            <a:off x="3833232" y="4355622"/>
            <a:ext cx="3696367" cy="570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B7CF674-43D0-4E3C-96BF-1BB01E9E2DEA}"/>
              </a:ext>
            </a:extLst>
          </p:cNvPr>
          <p:cNvCxnSpPr>
            <a:cxnSpLocks/>
            <a:stCxn id="22" idx="3"/>
            <a:endCxn id="7" idx="1"/>
          </p:cNvCxnSpPr>
          <p:nvPr/>
        </p:nvCxnSpPr>
        <p:spPr>
          <a:xfrm flipV="1">
            <a:off x="3833232" y="3143204"/>
            <a:ext cx="3696367" cy="1212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195A80B-A308-4BE5-AE75-FFDADC035FEC}"/>
              </a:ext>
            </a:extLst>
          </p:cNvPr>
          <p:cNvSpPr txBox="1"/>
          <p:nvPr/>
        </p:nvSpPr>
        <p:spPr>
          <a:xfrm>
            <a:off x="1119281" y="4910249"/>
            <a:ext cx="4430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입력된 명령어를 </a:t>
            </a:r>
            <a:r>
              <a:rPr lang="en-US" altLang="ko-KR" dirty="0"/>
              <a:t>vector&lt;string&gt; </a:t>
            </a:r>
            <a:r>
              <a:rPr lang="ko-KR" altLang="en-US" dirty="0"/>
              <a:t>으로 </a:t>
            </a:r>
            <a:r>
              <a:rPr lang="en-US" altLang="ko-KR" dirty="0"/>
              <a:t>parsing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명령어에 따라 </a:t>
            </a:r>
            <a:r>
              <a:rPr lang="en-US" altLang="ko-KR" dirty="0"/>
              <a:t>Command </a:t>
            </a:r>
            <a:r>
              <a:rPr lang="ko-KR" altLang="en-US" dirty="0"/>
              <a:t>또는 </a:t>
            </a:r>
            <a:r>
              <a:rPr lang="en-US" altLang="ko-KR" dirty="0"/>
              <a:t>Application </a:t>
            </a:r>
            <a:r>
              <a:rPr lang="ko-KR" altLang="en-US" dirty="0"/>
              <a:t>실행</a:t>
            </a:r>
            <a:endParaRPr lang="en-US" altLang="ko-KR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8DA1200-2042-4CBA-935C-7DE9057FEF4B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8519459" y="3543809"/>
            <a:ext cx="0" cy="981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789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ts val="4400"/>
            </a:pPr>
            <a:r>
              <a:rPr lang="en-US" altLang="ko-KR" dirty="0"/>
              <a:t>Command </a:t>
            </a:r>
            <a:r>
              <a:rPr lang="ko-KR" altLang="en-US" dirty="0"/>
              <a:t>구현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172C29-7DE0-4D90-8103-3D0C2A111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958" y="2762054"/>
            <a:ext cx="9021452" cy="3945116"/>
          </a:xfrm>
          <a:prstGeom prst="rect">
            <a:avLst/>
          </a:prstGeom>
        </p:spPr>
      </p:pic>
      <p:sp>
        <p:nvSpPr>
          <p:cNvPr id="5" name="텍스트 개체 틀 1">
            <a:extLst>
              <a:ext uri="{FF2B5EF4-FFF2-40B4-BE49-F238E27FC236}">
                <a16:creationId xmlns:a16="http://schemas.microsoft.com/office/drawing/2014/main" id="{AD1B6530-CF46-40FC-A254-DDEA1E752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139" y="959943"/>
            <a:ext cx="10515600" cy="4927686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새로운 </a:t>
            </a:r>
            <a:r>
              <a:rPr lang="en-US" altLang="ko-KR" sz="2000" dirty="0"/>
              <a:t>shell command </a:t>
            </a:r>
            <a:r>
              <a:rPr lang="ko-KR" altLang="en-US" sz="2000" dirty="0"/>
              <a:t>추가가 용이하도록 </a:t>
            </a:r>
            <a:r>
              <a:rPr lang="en-US" altLang="ko-KR" sz="2000" dirty="0" err="1"/>
              <a:t>ICommand</a:t>
            </a:r>
            <a:r>
              <a:rPr lang="en-US" altLang="ko-KR" sz="2000" dirty="0"/>
              <a:t> </a:t>
            </a:r>
            <a:r>
              <a:rPr lang="ko-KR" altLang="en-US" sz="2000" dirty="0"/>
              <a:t>인터페이스 추상화 </a:t>
            </a:r>
            <a:endParaRPr lang="en-US" altLang="ko-KR" sz="2000" dirty="0"/>
          </a:p>
          <a:p>
            <a:r>
              <a:rPr lang="en-US" altLang="ko-KR" sz="2000" dirty="0"/>
              <a:t>Invoker (</a:t>
            </a:r>
            <a:r>
              <a:rPr lang="en-US" altLang="ko-KR" sz="2000" dirty="0" err="1"/>
              <a:t>TestShell</a:t>
            </a:r>
            <a:r>
              <a:rPr lang="en-US" altLang="ko-KR" sz="2000" dirty="0"/>
              <a:t> / Application) –&gt; </a:t>
            </a:r>
            <a:r>
              <a:rPr lang="en-US" altLang="ko-KR" sz="2000" dirty="0" err="1"/>
              <a:t>ICommand</a:t>
            </a:r>
            <a:r>
              <a:rPr lang="en-US" altLang="ko-KR" sz="2000" dirty="0"/>
              <a:t> </a:t>
            </a:r>
            <a:r>
              <a:rPr lang="ko-KR" altLang="en-US" sz="2000" dirty="0"/>
              <a:t>의 </a:t>
            </a:r>
            <a:r>
              <a:rPr lang="en-US" altLang="ko-KR" sz="2000" dirty="0"/>
              <a:t>command pattern </a:t>
            </a:r>
            <a:r>
              <a:rPr lang="ko-KR" altLang="en-US" sz="2000" dirty="0"/>
              <a:t>적용</a:t>
            </a:r>
            <a:endParaRPr lang="en-US" altLang="ko-KR" sz="2000" dirty="0"/>
          </a:p>
          <a:p>
            <a:r>
              <a:rPr lang="ko-KR" altLang="en-US" sz="2000" dirty="0"/>
              <a:t>유효성 검사를 개별 </a:t>
            </a:r>
            <a:r>
              <a:rPr lang="en-US" altLang="ko-KR" sz="2000" dirty="0"/>
              <a:t>concreate command </a:t>
            </a:r>
            <a:r>
              <a:rPr lang="ko-KR" altLang="en-US" sz="2000" dirty="0"/>
              <a:t>객체에 위임</a:t>
            </a:r>
            <a:endParaRPr lang="en-US" altLang="ko-KR" sz="2000" dirty="0"/>
          </a:p>
          <a:p>
            <a:r>
              <a:rPr lang="en-US" altLang="ko-KR" sz="2000" dirty="0" err="1"/>
              <a:t>CommandFactory</a:t>
            </a:r>
            <a:r>
              <a:rPr lang="en-US" altLang="ko-KR" sz="2000" dirty="0"/>
              <a:t> </a:t>
            </a:r>
            <a:r>
              <a:rPr lang="ko-KR" altLang="en-US" sz="2000" dirty="0"/>
              <a:t>적용 </a:t>
            </a:r>
            <a:r>
              <a:rPr lang="en-US" altLang="ko-KR" sz="2000" dirty="0"/>
              <a:t>(Singleton pattern)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54925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ts val="4400"/>
            </a:pPr>
            <a:r>
              <a:rPr lang="en-US" altLang="ko-KR" dirty="0"/>
              <a:t>Application </a:t>
            </a:r>
            <a:r>
              <a:rPr lang="ko-KR" altLang="en-US" dirty="0"/>
              <a:t>구현</a:t>
            </a:r>
          </a:p>
        </p:txBody>
      </p:sp>
      <p:sp>
        <p:nvSpPr>
          <p:cNvPr id="5" name="텍스트 개체 틀 1">
            <a:extLst>
              <a:ext uri="{FF2B5EF4-FFF2-40B4-BE49-F238E27FC236}">
                <a16:creationId xmlns:a16="http://schemas.microsoft.com/office/drawing/2014/main" id="{AD1B6530-CF46-40FC-A254-DDEA1E752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139" y="959943"/>
            <a:ext cx="10515600" cy="4927686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새 </a:t>
            </a:r>
            <a:r>
              <a:rPr lang="en-US" altLang="ko-KR" sz="2000" dirty="0"/>
              <a:t>script </a:t>
            </a:r>
            <a:r>
              <a:rPr lang="ko-KR" altLang="en-US" sz="2000" dirty="0"/>
              <a:t>추가가 용이하도록 </a:t>
            </a:r>
            <a:r>
              <a:rPr lang="en-US" altLang="ko-KR" sz="2000" dirty="0" err="1"/>
              <a:t>IApplication</a:t>
            </a:r>
            <a:r>
              <a:rPr lang="en-US" altLang="ko-KR" sz="2000" dirty="0"/>
              <a:t> </a:t>
            </a:r>
            <a:r>
              <a:rPr lang="ko-KR" altLang="en-US" sz="2000" dirty="0"/>
              <a:t>인터페이스로 </a:t>
            </a:r>
            <a:r>
              <a:rPr lang="en-US" altLang="ko-KR" sz="2000" dirty="0"/>
              <a:t>script </a:t>
            </a:r>
            <a:r>
              <a:rPr lang="ko-KR" altLang="en-US" sz="2000" dirty="0"/>
              <a:t>를</a:t>
            </a:r>
            <a:r>
              <a:rPr lang="en-US" altLang="ko-KR" sz="2000" dirty="0"/>
              <a:t> </a:t>
            </a:r>
            <a:r>
              <a:rPr lang="ko-KR" altLang="en-US" sz="2000" dirty="0"/>
              <a:t>추상화 </a:t>
            </a:r>
            <a:r>
              <a:rPr lang="en-US" altLang="ko-KR" sz="2000" dirty="0"/>
              <a:t>(OCP)</a:t>
            </a:r>
          </a:p>
          <a:p>
            <a:r>
              <a:rPr lang="en-US" altLang="ko-KR" sz="2000" dirty="0"/>
              <a:t>Invoker (</a:t>
            </a:r>
            <a:r>
              <a:rPr lang="en-US" altLang="ko-KR" sz="2000" dirty="0" err="1"/>
              <a:t>TestShell</a:t>
            </a:r>
            <a:r>
              <a:rPr lang="en-US" altLang="ko-KR" sz="2000" dirty="0"/>
              <a:t>) –&gt; </a:t>
            </a:r>
            <a:r>
              <a:rPr lang="en-US" altLang="ko-KR" sz="2000" dirty="0" err="1"/>
              <a:t>IApplication</a:t>
            </a:r>
            <a:r>
              <a:rPr lang="en-US" altLang="ko-KR" sz="2000" dirty="0"/>
              <a:t> </a:t>
            </a:r>
            <a:r>
              <a:rPr lang="ko-KR" altLang="en-US" sz="2000" dirty="0"/>
              <a:t>의 </a:t>
            </a:r>
            <a:r>
              <a:rPr lang="en-US" altLang="ko-KR" sz="2000" dirty="0"/>
              <a:t>command pattern </a:t>
            </a:r>
            <a:r>
              <a:rPr lang="ko-KR" altLang="en-US" sz="2000" dirty="0"/>
              <a:t>적용</a:t>
            </a:r>
            <a:endParaRPr lang="en-US" altLang="ko-KR" sz="2000" dirty="0"/>
          </a:p>
          <a:p>
            <a:r>
              <a:rPr lang="en-US" altLang="ko-KR" sz="2000" dirty="0" err="1"/>
              <a:t>ApplicationFactory</a:t>
            </a:r>
            <a:r>
              <a:rPr lang="en-US" altLang="ko-KR" sz="2000" dirty="0"/>
              <a:t> </a:t>
            </a:r>
            <a:r>
              <a:rPr lang="ko-KR" altLang="en-US" sz="2000" dirty="0"/>
              <a:t>적용 </a:t>
            </a:r>
            <a:r>
              <a:rPr lang="en-US" altLang="ko-KR" sz="2000" dirty="0"/>
              <a:t>(Singleton pattern)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16DB42-6E8D-4358-B3CE-984894CBB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102" y="2375556"/>
            <a:ext cx="9440962" cy="433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108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40A009-2069-46D6-83E0-2175DB301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Runner </a:t>
            </a:r>
            <a:r>
              <a:rPr lang="ko-KR" altLang="en-US" dirty="0"/>
              <a:t>구현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70C2A3-0A32-40F0-9AB9-A1FB56443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5980" y="960002"/>
            <a:ext cx="10515600" cy="4927686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그 자체로 </a:t>
            </a:r>
            <a:r>
              <a:rPr lang="en-US" altLang="ko-KR" sz="2000" dirty="0"/>
              <a:t>Application </a:t>
            </a:r>
            <a:r>
              <a:rPr lang="ko-KR" altLang="en-US" sz="2000" dirty="0"/>
              <a:t>이자 다른 </a:t>
            </a:r>
            <a:r>
              <a:rPr lang="en-US" altLang="ko-KR" sz="2000" dirty="0"/>
              <a:t>Application (script)</a:t>
            </a:r>
            <a:r>
              <a:rPr lang="ko-KR" altLang="en-US" sz="2000" dirty="0"/>
              <a:t> 를 구동하도록 설계</a:t>
            </a:r>
            <a:endParaRPr lang="en-US" altLang="ko-KR" sz="2000" dirty="0"/>
          </a:p>
          <a:p>
            <a:r>
              <a:rPr lang="en-US" altLang="ko-KR" sz="2000" dirty="0"/>
              <a:t>Script</a:t>
            </a:r>
            <a:r>
              <a:rPr lang="ko-KR" altLang="en-US" sz="2000" dirty="0"/>
              <a:t> </a:t>
            </a:r>
            <a:r>
              <a:rPr lang="en-US" altLang="ko-KR" sz="2000" dirty="0"/>
              <a:t>list</a:t>
            </a:r>
            <a:r>
              <a:rPr lang="ko-KR" altLang="en-US" sz="2000" dirty="0"/>
              <a:t> 에 포함된 </a:t>
            </a:r>
            <a:r>
              <a:rPr lang="en-US" altLang="ko-KR" sz="2000" dirty="0"/>
              <a:t>script </a:t>
            </a:r>
            <a:r>
              <a:rPr lang="ko-KR" altLang="en-US" sz="2000" dirty="0"/>
              <a:t>가 실제로 존재하지 않으면 </a:t>
            </a:r>
            <a:r>
              <a:rPr lang="en-US" altLang="ko-KR" sz="2000" dirty="0"/>
              <a:t>exception </a:t>
            </a:r>
            <a:r>
              <a:rPr lang="ko-KR" altLang="en-US" sz="2000" dirty="0"/>
              <a:t>처리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E5B85C-CE21-4200-A57D-8119109BE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14" y="2026762"/>
            <a:ext cx="11163972" cy="473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01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254</Words>
  <Application>Microsoft Office PowerPoint</Application>
  <PresentationFormat>와이드스크린</PresentationFormat>
  <Paragraphs>78</Paragraphs>
  <Slides>19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Malgun Gothic</vt:lpstr>
      <vt:lpstr>Arial</vt:lpstr>
      <vt:lpstr>Office 테마</vt:lpstr>
      <vt:lpstr>PowerPoint 프레젠테이션</vt:lpstr>
      <vt:lpstr>목차</vt:lpstr>
      <vt:lpstr>조원 소개 및 역할</vt:lpstr>
      <vt:lpstr>PowerPoint 프레젠테이션</vt:lpstr>
      <vt:lpstr>구조도</vt:lpstr>
      <vt:lpstr>Shell 구현 개요</vt:lpstr>
      <vt:lpstr>Command 구현</vt:lpstr>
      <vt:lpstr>Application 구현</vt:lpstr>
      <vt:lpstr>Runner 구현</vt:lpstr>
      <vt:lpstr>SSD 구현 소개</vt:lpstr>
      <vt:lpstr>Logger 구현 소개</vt:lpstr>
      <vt:lpstr>TestCode 구현 소개</vt:lpstr>
      <vt:lpstr>PowerPoint 프레젠테이션</vt:lpstr>
      <vt:lpstr>TDD</vt:lpstr>
      <vt:lpstr>Mocking</vt:lpstr>
      <vt:lpstr>PowerPoint 프레젠테이션</vt:lpstr>
      <vt:lpstr>리팩토링 예</vt:lpstr>
      <vt:lpstr>PowerPoint 프레젠테이션</vt:lpstr>
      <vt:lpstr>소감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linejin1313@gmail.com</dc:creator>
  <cp:lastModifiedBy>user</cp:lastModifiedBy>
  <cp:revision>33</cp:revision>
  <dcterms:created xsi:type="dcterms:W3CDTF">2024-04-15T01:50:35Z</dcterms:created>
  <dcterms:modified xsi:type="dcterms:W3CDTF">2024-05-29T00:00:58Z</dcterms:modified>
</cp:coreProperties>
</file>