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handoutMasterIdLst>
    <p:handoutMasterId r:id="rId122"/>
  </p:handoutMasterIdLst>
  <p:sldIdLst>
    <p:sldId id="256" r:id="rId2"/>
    <p:sldId id="281" r:id="rId3"/>
    <p:sldId id="495" r:id="rId4"/>
    <p:sldId id="584" r:id="rId5"/>
    <p:sldId id="585" r:id="rId6"/>
    <p:sldId id="438" r:id="rId7"/>
    <p:sldId id="274" r:id="rId8"/>
    <p:sldId id="275" r:id="rId9"/>
    <p:sldId id="325" r:id="rId10"/>
    <p:sldId id="283" r:id="rId11"/>
    <p:sldId id="278" r:id="rId12"/>
    <p:sldId id="326" r:id="rId13"/>
    <p:sldId id="292" r:id="rId14"/>
    <p:sldId id="440" r:id="rId15"/>
    <p:sldId id="328" r:id="rId16"/>
    <p:sldId id="323" r:id="rId17"/>
    <p:sldId id="387" r:id="rId18"/>
    <p:sldId id="373" r:id="rId19"/>
    <p:sldId id="374" r:id="rId20"/>
    <p:sldId id="375" r:id="rId21"/>
    <p:sldId id="330" r:id="rId22"/>
    <p:sldId id="331" r:id="rId23"/>
    <p:sldId id="332" r:id="rId24"/>
    <p:sldId id="333" r:id="rId25"/>
    <p:sldId id="494" r:id="rId26"/>
    <p:sldId id="334" r:id="rId27"/>
    <p:sldId id="441" r:id="rId28"/>
    <p:sldId id="285" r:id="rId29"/>
    <p:sldId id="335" r:id="rId30"/>
    <p:sldId id="336" r:id="rId31"/>
    <p:sldId id="574" r:id="rId32"/>
    <p:sldId id="442" r:id="rId33"/>
    <p:sldId id="305" r:id="rId34"/>
    <p:sldId id="307" r:id="rId35"/>
    <p:sldId id="311" r:id="rId36"/>
    <p:sldId id="312" r:id="rId37"/>
    <p:sldId id="393" r:id="rId38"/>
    <p:sldId id="443" r:id="rId39"/>
    <p:sldId id="313" r:id="rId40"/>
    <p:sldId id="338" r:id="rId41"/>
    <p:sldId id="385" r:id="rId42"/>
    <p:sldId id="340" r:id="rId43"/>
    <p:sldId id="341" r:id="rId44"/>
    <p:sldId id="342" r:id="rId45"/>
    <p:sldId id="339" r:id="rId46"/>
    <p:sldId id="343" r:id="rId47"/>
    <p:sldId id="530" r:id="rId48"/>
    <p:sldId id="350" r:id="rId49"/>
    <p:sldId id="351" r:id="rId50"/>
    <p:sldId id="352" r:id="rId51"/>
    <p:sldId id="353" r:id="rId52"/>
    <p:sldId id="354" r:id="rId53"/>
    <p:sldId id="355" r:id="rId54"/>
    <p:sldId id="445" r:id="rId55"/>
    <p:sldId id="321" r:id="rId56"/>
    <p:sldId id="314" r:id="rId57"/>
    <p:sldId id="429" r:id="rId58"/>
    <p:sldId id="318" r:id="rId59"/>
    <p:sldId id="319" r:id="rId60"/>
    <p:sldId id="320" r:id="rId61"/>
    <p:sldId id="572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433" r:id="rId73"/>
    <p:sldId id="434" r:id="rId74"/>
    <p:sldId id="367" r:id="rId75"/>
    <p:sldId id="368" r:id="rId76"/>
    <p:sldId id="369" r:id="rId77"/>
    <p:sldId id="473" r:id="rId78"/>
    <p:sldId id="435" r:id="rId79"/>
    <p:sldId id="415" r:id="rId80"/>
    <p:sldId id="416" r:id="rId81"/>
    <p:sldId id="474" r:id="rId82"/>
    <p:sldId id="344" r:id="rId83"/>
    <p:sldId id="345" r:id="rId84"/>
    <p:sldId id="586" r:id="rId85"/>
    <p:sldId id="590" r:id="rId86"/>
    <p:sldId id="591" r:id="rId87"/>
    <p:sldId id="592" r:id="rId88"/>
    <p:sldId id="476" r:id="rId89"/>
    <p:sldId id="389" r:id="rId90"/>
    <p:sldId id="390" r:id="rId91"/>
    <p:sldId id="398" r:id="rId92"/>
    <p:sldId id="529" r:id="rId93"/>
    <p:sldId id="477" r:id="rId94"/>
    <p:sldId id="372" r:id="rId95"/>
    <p:sldId id="379" r:id="rId96"/>
    <p:sldId id="380" r:id="rId97"/>
    <p:sldId id="381" r:id="rId98"/>
    <p:sldId id="392" r:id="rId99"/>
    <p:sldId id="478" r:id="rId100"/>
    <p:sldId id="299" r:id="rId101"/>
    <p:sldId id="300" r:id="rId102"/>
    <p:sldId id="301" r:id="rId103"/>
    <p:sldId id="302" r:id="rId104"/>
    <p:sldId id="370" r:id="rId105"/>
    <p:sldId id="304" r:id="rId106"/>
    <p:sldId id="479" r:id="rId107"/>
    <p:sldId id="549" r:id="rId108"/>
    <p:sldId id="550" r:id="rId109"/>
    <p:sldId id="553" r:id="rId110"/>
    <p:sldId id="577" r:id="rId111"/>
    <p:sldId id="555" r:id="rId112"/>
    <p:sldId id="568" r:id="rId113"/>
    <p:sldId id="570" r:id="rId114"/>
    <p:sldId id="578" r:id="rId115"/>
    <p:sldId id="579" r:id="rId116"/>
    <p:sldId id="580" r:id="rId117"/>
    <p:sldId id="581" r:id="rId118"/>
    <p:sldId id="582" r:id="rId119"/>
    <p:sldId id="583" r:id="rId120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Garamond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05F"/>
    <a:srgbClr val="D6C47C"/>
    <a:srgbClr val="DFDDBF"/>
    <a:srgbClr val="0F4D38"/>
    <a:srgbClr val="008000"/>
    <a:srgbClr val="000000"/>
    <a:srgbClr val="85765F"/>
    <a:srgbClr val="BD9D74"/>
  </p:clrMru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9" autoAdjust="0"/>
    <p:restoredTop sz="86358" autoAdjust="0"/>
  </p:normalViewPr>
  <p:slideViewPr>
    <p:cSldViewPr>
      <p:cViewPr>
        <p:scale>
          <a:sx n="100" d="100"/>
          <a:sy n="100" d="100"/>
        </p:scale>
        <p:origin x="-84" y="-78"/>
      </p:cViewPr>
      <p:guideLst>
        <p:guide orient="horz" pos="2160"/>
        <p:guide pos="476"/>
      </p:guideLst>
    </p:cSldViewPr>
  </p:slideViewPr>
  <p:outlineViewPr>
    <p:cViewPr>
      <p:scale>
        <a:sx n="33" d="100"/>
        <a:sy n="33" d="100"/>
      </p:scale>
      <p:origin x="0" y="1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76" y="-7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HY신명조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HY신명조" pitchFamily="18" charset="-127"/>
              </a:defRPr>
            </a:lvl1pPr>
          </a:lstStyle>
          <a:p>
            <a:pPr>
              <a:defRPr/>
            </a:pPr>
            <a:fld id="{C61C670B-DDCF-470C-A91C-98B74CB36792}" type="datetimeFigureOut">
              <a:rPr lang="ko-KR" altLang="en-US"/>
              <a:pPr>
                <a:defRPr/>
              </a:pPr>
              <a:t>2012-11-08</a:t>
            </a:fld>
            <a:endParaRPr lang="en-US" altLang="ko-KR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HY신명조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HY신명조" pitchFamily="18" charset="-127"/>
              </a:defRPr>
            </a:lvl1pPr>
          </a:lstStyle>
          <a:p>
            <a:pPr>
              <a:defRPr/>
            </a:pPr>
            <a:fld id="{A2F121CB-9B0C-45FE-A972-9383C16170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 latinLnBrk="0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 latinLnBrk="0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 latinLnBrk="0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 latinLnBrk="0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02FB876C-DAC6-4F1F-9DDB-706AAC761F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4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28887-E59D-4833-9875-08E2E69C5170}" type="slidenum">
              <a:rPr lang="ko-KR" altLang="en-US" smtClean="0">
                <a:latin typeface="Arial" pitchFamily="34" charset="0"/>
              </a:rPr>
              <a:pPr/>
              <a:t>10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5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43285-D0CA-4960-A5E5-F5A7A0D16340}" type="slidenum">
              <a:rPr lang="ko-KR" altLang="en-US" smtClean="0">
                <a:latin typeface="Arial" pitchFamily="34" charset="0"/>
              </a:rPr>
              <a:pPr/>
              <a:t>11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6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1C4D0-65A5-4E3A-B667-325285F47F4A}" type="slidenum">
              <a:rPr lang="ko-KR" altLang="en-US" smtClean="0">
                <a:latin typeface="Arial" pitchFamily="34" charset="0"/>
              </a:rPr>
              <a:pPr/>
              <a:t>12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0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7EBED-6849-4008-BE46-AF173222C308}" type="slidenum">
              <a:rPr lang="ko-KR" altLang="en-US" smtClean="0">
                <a:latin typeface="Arial" pitchFamily="34" charset="0"/>
              </a:rPr>
              <a:pPr/>
              <a:t>13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1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81521-C233-410E-8A70-D57EAB4178EE}" type="slidenum">
              <a:rPr lang="ko-KR" altLang="en-US" smtClean="0">
                <a:latin typeface="Arial" pitchFamily="34" charset="0"/>
              </a:rPr>
              <a:pPr/>
              <a:t>14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2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4624F-F9E6-42FB-86F2-5C996D56D5DF}" type="slidenum">
              <a:rPr lang="ko-KR" altLang="en-US" smtClean="0">
                <a:latin typeface="Arial" pitchFamily="34" charset="0"/>
              </a:rPr>
              <a:pPr/>
              <a:t>15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3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3D842-D390-4512-B57D-2AA920264AB7}" type="slidenum">
              <a:rPr lang="ko-KR" altLang="en-US" smtClean="0">
                <a:latin typeface="Arial" pitchFamily="34" charset="0"/>
              </a:rPr>
              <a:pPr/>
              <a:t>16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0D978-A23A-46E8-995D-4EDFBCE71F3A}" type="slidenum">
              <a:rPr lang="ko-KR" altLang="en-US" smtClean="0">
                <a:latin typeface="Arial" pitchFamily="34" charset="0"/>
              </a:rPr>
              <a:pPr/>
              <a:t>17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5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D6111-BF46-4B49-9DB1-3368006E0FD9}" type="slidenum">
              <a:rPr lang="ko-KR" altLang="en-US" smtClean="0">
                <a:latin typeface="Arial" pitchFamily="34" charset="0"/>
              </a:rPr>
              <a:pPr/>
              <a:t>18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68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C3E3D-7595-412D-9C8E-2334996ECA8C}" type="slidenum">
              <a:rPr lang="ko-KR" altLang="en-US" smtClean="0">
                <a:latin typeface="Arial" pitchFamily="34" charset="0"/>
              </a:rPr>
              <a:pPr/>
              <a:t>19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7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6FEE8-ECEE-48C9-9135-681AC96C17D8}" type="slidenum">
              <a:rPr lang="ko-KR" altLang="en-US" smtClean="0">
                <a:latin typeface="Arial" pitchFamily="34" charset="0"/>
              </a:rPr>
              <a:pPr/>
              <a:t>20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8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7C2D7-A636-4E5D-BE11-26652022369C}" type="slidenum">
              <a:rPr lang="ko-KR" altLang="en-US" smtClean="0">
                <a:latin typeface="Arial" pitchFamily="34" charset="0"/>
              </a:rPr>
              <a:pPr/>
              <a:t>21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9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7D56F-6B31-4C61-945C-56FDA09FD98D}" type="slidenum">
              <a:rPr lang="ko-KR" altLang="en-US" smtClean="0">
                <a:latin typeface="Arial" pitchFamily="34" charset="0"/>
              </a:rPr>
              <a:pPr/>
              <a:t>22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0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08368-798E-43B7-8315-CC0E3A67A077}" type="slidenum">
              <a:rPr lang="ko-KR" altLang="en-US" smtClean="0">
                <a:latin typeface="Arial" pitchFamily="34" charset="0"/>
              </a:rPr>
              <a:pPr/>
              <a:t>23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1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D629B-AE8E-4C10-919D-5E0268440CC9}" type="slidenum">
              <a:rPr lang="ko-KR" altLang="en-US" smtClean="0">
                <a:latin typeface="Arial" pitchFamily="34" charset="0"/>
              </a:rPr>
              <a:pPr/>
              <a:t>24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2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2103C-21D1-4253-806E-DC477C32AEEA}" type="slidenum">
              <a:rPr lang="ko-KR" altLang="en-US" smtClean="0">
                <a:latin typeface="Arial" pitchFamily="34" charset="0"/>
              </a:rPr>
              <a:pPr/>
              <a:t>25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40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03ED-B4E8-42C9-B8FB-6CD37FD52AC0}" type="slidenum">
              <a:rPr lang="ko-KR" altLang="en-US" smtClean="0">
                <a:latin typeface="Arial" pitchFamily="34" charset="0"/>
              </a:rPr>
              <a:pPr/>
              <a:t>26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6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CD6F1-E177-469D-AEC4-78D5B1B21C9C}" type="slidenum">
              <a:rPr lang="ko-KR" altLang="en-US" smtClean="0">
                <a:latin typeface="Arial" pitchFamily="34" charset="0"/>
              </a:rPr>
              <a:pPr/>
              <a:t>27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70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7400E-BC3A-42D5-A6E8-3D6E9A8F404C}" type="slidenum">
              <a:rPr lang="ko-KR" altLang="en-US" smtClean="0">
                <a:latin typeface="Arial" pitchFamily="34" charset="0"/>
              </a:rPr>
              <a:pPr/>
              <a:t>28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8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E3283-5658-4E1C-8E46-0E57E5C7E91E}" type="slidenum">
              <a:rPr lang="ko-KR" altLang="en-US" smtClean="0">
                <a:latin typeface="Arial" pitchFamily="34" charset="0"/>
              </a:rPr>
              <a:pPr/>
              <a:t>29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85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224DA-993F-49EB-9F56-431C360A341B}" type="slidenum">
              <a:rPr lang="ko-KR" altLang="en-US" smtClean="0">
                <a:latin typeface="Arial" pitchFamily="34" charset="0"/>
              </a:rPr>
              <a:pPr/>
              <a:t>3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9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59C88-184B-4708-8783-BB518CF505D7}" type="slidenum">
              <a:rPr lang="ko-KR" altLang="en-US" smtClean="0">
                <a:latin typeface="Arial" pitchFamily="34" charset="0"/>
              </a:rPr>
              <a:pPr/>
              <a:t>30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01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10E4D-00C5-4D22-A157-61A86C83A98C}" type="slidenum">
              <a:rPr lang="ko-KR" altLang="en-US" smtClean="0">
                <a:latin typeface="Arial" pitchFamily="34" charset="0"/>
              </a:rPr>
              <a:pPr/>
              <a:t>31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11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3165C-EB1B-417D-B847-ECF4A7E4DF9F}" type="slidenum">
              <a:rPr lang="ko-KR" altLang="en-US" smtClean="0">
                <a:latin typeface="Arial" pitchFamily="34" charset="0"/>
              </a:rPr>
              <a:pPr/>
              <a:t>32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22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D0B8C-BA80-4A09-952F-665F76290AFF}" type="slidenum">
              <a:rPr lang="ko-KR" altLang="en-US" smtClean="0">
                <a:latin typeface="Arial" pitchFamily="34" charset="0"/>
              </a:rPr>
              <a:pPr/>
              <a:t>33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3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7393B-356E-45A1-ADB4-DA6CEAF7D418}" type="slidenum">
              <a:rPr lang="ko-KR" altLang="en-US" smtClean="0">
                <a:latin typeface="Arial" pitchFamily="34" charset="0"/>
              </a:rPr>
              <a:pPr/>
              <a:t>34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6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0F048-13CC-483E-BABD-702168A90586}" type="slidenum">
              <a:rPr lang="ko-KR" altLang="en-US" smtClean="0">
                <a:latin typeface="Arial" pitchFamily="34" charset="0"/>
              </a:rPr>
              <a:pPr/>
              <a:t>35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73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BB2F7-742D-4175-9FDF-8F49066BD50D}" type="slidenum">
              <a:rPr lang="ko-KR" altLang="en-US" smtClean="0">
                <a:latin typeface="Arial" pitchFamily="34" charset="0"/>
              </a:rPr>
              <a:pPr/>
              <a:t>36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8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8BE45-645F-48CE-BC0E-4ABAA2D0E189}" type="slidenum">
              <a:rPr lang="ko-KR" altLang="en-US" smtClean="0">
                <a:latin typeface="Arial" pitchFamily="34" charset="0"/>
              </a:rPr>
              <a:pPr/>
              <a:t>37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93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FB349-CD1F-4F25-8B77-84F5C0FCCA97}" type="slidenum">
              <a:rPr lang="ko-KR" altLang="en-US" smtClean="0">
                <a:latin typeface="Arial" pitchFamily="34" charset="0"/>
              </a:rPr>
              <a:pPr/>
              <a:t>38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04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87FD8-E134-46D0-86AA-EF1291A3FDCD}" type="slidenum">
              <a:rPr lang="ko-KR" altLang="en-US" smtClean="0">
                <a:latin typeface="Arial" pitchFamily="34" charset="0"/>
              </a:rPr>
              <a:pPr/>
              <a:t>39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87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17B7E-1D04-4755-B4B5-65A5CE42B2B2}" type="slidenum">
              <a:rPr lang="ko-KR" altLang="en-US" smtClean="0">
                <a:latin typeface="Arial" pitchFamily="34" charset="0"/>
              </a:rPr>
              <a:pPr/>
              <a:t>4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14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F51667-305E-4108-9E7B-90E22E46FB94}" type="slidenum">
              <a:rPr lang="ko-KR" altLang="en-US" smtClean="0">
                <a:latin typeface="Arial" pitchFamily="34" charset="0"/>
              </a:rPr>
              <a:pPr/>
              <a:t>40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2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2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610A44-AF69-47A2-8598-30337E367E50}" type="slidenum">
              <a:rPr lang="ko-KR" altLang="en-US" smtClean="0">
                <a:latin typeface="Arial" pitchFamily="34" charset="0"/>
              </a:rPr>
              <a:pPr/>
              <a:t>41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34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CA1CC-9FD7-4E37-931A-9B884CB38074}" type="slidenum">
              <a:rPr lang="ko-KR" altLang="en-US" smtClean="0">
                <a:latin typeface="Arial" pitchFamily="34" charset="0"/>
              </a:rPr>
              <a:pPr/>
              <a:t>42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45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E06B1-9174-4D2A-95FE-7AF99E18FBF5}" type="slidenum">
              <a:rPr lang="ko-KR" altLang="en-US" smtClean="0">
                <a:latin typeface="Arial" pitchFamily="34" charset="0"/>
              </a:rPr>
              <a:pPr/>
              <a:t>43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964274-80E3-40CB-B6E4-84190E1E75F9}" type="slidenum">
              <a:rPr lang="ko-KR" altLang="en-US" smtClean="0">
                <a:latin typeface="Arial" pitchFamily="34" charset="0"/>
              </a:rPr>
              <a:pPr/>
              <a:t>44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65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03618-26E6-4C96-89DD-5A9B5C0ACED2}" type="slidenum">
              <a:rPr lang="ko-KR" altLang="en-US" smtClean="0">
                <a:latin typeface="Arial" pitchFamily="34" charset="0"/>
              </a:rPr>
              <a:pPr/>
              <a:t>45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75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458F3-DD05-4BE1-8CA6-05E0388E5422}" type="slidenum">
              <a:rPr lang="ko-KR" altLang="en-US" smtClean="0">
                <a:latin typeface="Arial" pitchFamily="34" charset="0"/>
              </a:rPr>
              <a:pPr/>
              <a:t>46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0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0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82E4B-432F-40B8-BCB2-1A052DE6CB95}" type="slidenum">
              <a:rPr lang="ko-KR" altLang="en-US" smtClean="0">
                <a:latin typeface="Arial" pitchFamily="34" charset="0"/>
              </a:rPr>
              <a:pPr/>
              <a:t>48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16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A43F2-DF81-442C-8980-BF3F3C869E4E}" type="slidenum">
              <a:rPr lang="ko-KR" altLang="en-US" smtClean="0">
                <a:latin typeface="Arial" pitchFamily="34" charset="0"/>
              </a:rPr>
              <a:pPr/>
              <a:t>49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3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9F12C-BAF9-46A4-A057-6BB669364F63}" type="slidenum">
              <a:rPr lang="ko-KR" altLang="en-US" smtClean="0">
                <a:latin typeface="Arial" pitchFamily="34" charset="0"/>
              </a:rPr>
              <a:pPr/>
              <a:t>50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88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1639B-BB30-4402-BFC8-42119D0FCD73}" type="slidenum">
              <a:rPr lang="ko-KR" altLang="en-US" smtClean="0">
                <a:latin typeface="Arial" pitchFamily="34" charset="0"/>
              </a:rPr>
              <a:pPr/>
              <a:t>5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47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16A68-9C70-4DA4-B64F-8A8541265FCF}" type="slidenum">
              <a:rPr lang="ko-KR" altLang="en-US" smtClean="0">
                <a:latin typeface="Arial" pitchFamily="34" charset="0"/>
              </a:rPr>
              <a:pPr/>
              <a:t>51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7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5991B-F933-4734-9DC9-B53A43554789}" type="slidenum">
              <a:rPr lang="ko-KR" altLang="en-US" smtClean="0">
                <a:latin typeface="Arial" pitchFamily="34" charset="0"/>
              </a:rPr>
              <a:pPr/>
              <a:t>52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31CB8-54F1-4071-B13F-11A144B03B34}" type="slidenum">
              <a:rPr lang="ko-KR" altLang="en-US" smtClean="0">
                <a:latin typeface="Arial" pitchFamily="34" charset="0"/>
              </a:rPr>
              <a:pPr/>
              <a:t>53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78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15E37-BF46-4210-87D3-0B77EF74B5EB}" type="slidenum">
              <a:rPr lang="ko-KR" altLang="en-US" smtClean="0">
                <a:latin typeface="Arial" pitchFamily="34" charset="0"/>
              </a:rPr>
              <a:pPr/>
              <a:t>54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0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4A310-5A0B-424F-A8EC-C300244C3B21}" type="slidenum">
              <a:rPr lang="ko-KR" altLang="en-US" smtClean="0">
                <a:latin typeface="Arial" pitchFamily="34" charset="0"/>
              </a:rPr>
              <a:pPr/>
              <a:t>6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1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9A085-24A2-4F37-B7CD-5212BF6E8D65}" type="slidenum">
              <a:rPr lang="ko-KR" altLang="en-US" smtClean="0">
                <a:latin typeface="Arial" pitchFamily="34" charset="0"/>
              </a:rPr>
              <a:pPr/>
              <a:t>7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2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18B17-8842-410D-BCA2-472948789A96}" type="slidenum">
              <a:rPr lang="ko-KR" altLang="en-US" smtClean="0">
                <a:latin typeface="Arial" pitchFamily="34" charset="0"/>
              </a:rPr>
              <a:pPr/>
              <a:t>8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35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32B61-20DF-4363-A96F-FF1080FD1C86}" type="slidenum">
              <a:rPr lang="ko-KR" altLang="en-US" smtClean="0">
                <a:latin typeface="Arial" pitchFamily="34" charset="0"/>
              </a:rPr>
              <a:pPr/>
              <a:t>9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invGray">
          <a:xfrm>
            <a:off x="-9525" y="0"/>
            <a:ext cx="9163050" cy="404813"/>
          </a:xfrm>
          <a:prstGeom prst="rect">
            <a:avLst/>
          </a:prstGeom>
          <a:gradFill rotWithShape="1">
            <a:gsLst>
              <a:gs pos="0">
                <a:srgbClr val="FF9933">
                  <a:alpha val="80000"/>
                </a:srgbClr>
              </a:gs>
              <a:gs pos="100000">
                <a:srgbClr val="FF9933">
                  <a:gamma/>
                  <a:tint val="33725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800">
              <a:latin typeface="Arial" charset="0"/>
            </a:endParaRPr>
          </a:p>
        </p:txBody>
      </p:sp>
      <p:pic>
        <p:nvPicPr>
          <p:cNvPr id="3" name="Picture 52" descr="inervit 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43888" y="84138"/>
            <a:ext cx="8270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12" descr="Untitled-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42875"/>
            <a:ext cx="3786188" cy="428625"/>
          </a:xfrm>
          <a:prstGeom prst="rect">
            <a:avLst/>
          </a:prstGeom>
          <a:noFill/>
          <a:ln w="28575" cap="rnd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black">
          <a:xfrm>
            <a:off x="260350" y="142875"/>
            <a:ext cx="35385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r>
              <a:rPr kumimoji="0" lang="ko-KR" altLang="en-US" sz="2400" dirty="0">
                <a:solidFill>
                  <a:schemeClr val="bg1"/>
                </a:solidFill>
                <a:latin typeface="Berlin Sans FB" pitchFamily="34" charset="0"/>
                <a:ea typeface="HY견명조" pitchFamily="18" charset="-127"/>
              </a:rPr>
              <a:t>마스터 제목 스타일 편집</a:t>
            </a:r>
            <a:endParaRPr kumimoji="0" lang="en-US" altLang="ko-KR" sz="2400" dirty="0">
              <a:solidFill>
                <a:schemeClr val="bg1"/>
              </a:solidFill>
              <a:latin typeface="Berlin Sans FB" pitchFamily="34" charset="0"/>
              <a:ea typeface="HY견명조" pitchFamily="18" charset="-127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4F696D9-2892-4741-9F5E-9CB7D439A5D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57B8167-5135-4E0C-9816-86A3378C02B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1579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1579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593A307-438A-4A38-BEA0-7773F0E5302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40067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A132B71E-F086-4CFD-9C8B-B03D2178DE5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57200" y="1076325"/>
            <a:ext cx="8229600" cy="540067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679B0572-DEAC-4C01-A16E-16CB153C319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400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400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940DC4E-B7AC-40F0-A0D1-40B1D9B293E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2" descr="cover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381000" y="4191000"/>
            <a:ext cx="8382000" cy="1012825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511300" y="5168900"/>
            <a:ext cx="6400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ea typeface="HY견명조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ED8C851-A186-40DD-8D42-767696A8A03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B86C9AB-07F5-4426-B600-F3C859C4EAD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3D2EE238-314B-4E22-A936-B61E91C6248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0448C89-EBD3-4D24-9089-24677AD4BD1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5FDB7A7-F6C1-4459-AF3B-A38477EBFBC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30621BDC-D5F6-44E2-8E5E-7286EF879C9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025C9C7-B669-40C8-904C-F514DF5BECF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4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 userDrawn="1"/>
        </p:nvSpPr>
        <p:spPr bwMode="gray">
          <a:xfrm>
            <a:off x="8964613" y="26988"/>
            <a:ext cx="188912" cy="6831012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invGray">
          <a:xfrm>
            <a:off x="-9525" y="0"/>
            <a:ext cx="9163050" cy="404813"/>
          </a:xfrm>
          <a:prstGeom prst="rect">
            <a:avLst/>
          </a:prstGeom>
          <a:gradFill rotWithShape="1">
            <a:gsLst>
              <a:gs pos="0">
                <a:srgbClr val="FF9933">
                  <a:alpha val="80000"/>
                </a:srgbClr>
              </a:gs>
              <a:gs pos="100000">
                <a:srgbClr val="FF9933">
                  <a:gamma/>
                  <a:tint val="33725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800">
              <a:latin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20713"/>
            <a:ext cx="8229600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597650"/>
            <a:ext cx="2133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kumimoji="0" sz="900">
                <a:solidFill>
                  <a:srgbClr val="000000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CCE95BE4-B0A3-4F4D-95E7-A2BB4AE071F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pic>
        <p:nvPicPr>
          <p:cNvPr id="1030" name="Picture 52" descr="inervit logo">
            <a:hlinkClick r:id="rId17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43888" y="84138"/>
            <a:ext cx="8270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1889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ea typeface="HY신명조" pitchFamily="18" charset="-127"/>
            </a:endParaRPr>
          </a:p>
        </p:txBody>
      </p:sp>
      <p:pic>
        <p:nvPicPr>
          <p:cNvPr id="4" name="그림 9" descr="Untitled-2.png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14313" y="142875"/>
            <a:ext cx="3786187" cy="357188"/>
          </a:xfrm>
          <a:prstGeom prst="rect">
            <a:avLst/>
          </a:prstGeom>
          <a:noFill/>
          <a:ln w="25400" cap="rnd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60350" y="146050"/>
            <a:ext cx="35385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  <p:sldLayoutId id="2147484437" r:id="rId13"/>
    <p:sldLayoutId id="2147484438" r:id="rId14"/>
    <p:sldLayoutId id="2147484439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Palatino Linotyp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Palatino Linotype" pitchFamily="18" charset="0"/>
          <a:ea typeface="새굴림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Palatino Linotype" pitchFamily="18" charset="0"/>
          <a:ea typeface="새굴림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Palatino Linotype" pitchFamily="18" charset="0"/>
          <a:ea typeface="새굴림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Palatino Linotype" pitchFamily="18" charset="0"/>
          <a:ea typeface="새굴림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Berlin Sans FB" pitchFamily="34" charset="0"/>
          <a:ea typeface="HY견명조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Berlin Sans FB" pitchFamily="34" charset="0"/>
          <a:ea typeface="HY견명조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Berlin Sans FB" pitchFamily="34" charset="0"/>
          <a:ea typeface="HY견명조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Berlin Sans FB" pitchFamily="34" charset="0"/>
          <a:ea typeface="HY견명조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2000">
          <a:solidFill>
            <a:srgbClr val="000000"/>
          </a:solidFill>
          <a:latin typeface="Palatino Linotyp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>
          <a:solidFill>
            <a:srgbClr val="000000"/>
          </a:solidFill>
          <a:latin typeface="Palatino Linotype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rgbClr val="000000"/>
          </a:solidFill>
          <a:latin typeface="Palatino Linotype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400">
          <a:solidFill>
            <a:srgbClr val="000000"/>
          </a:solidFill>
          <a:latin typeface="Palatino Linotype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400">
          <a:solidFill>
            <a:srgbClr val="000000"/>
          </a:solidFill>
          <a:latin typeface="Palatino Linotype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5.xml"/><Relationship Id="rId7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6.xml"/><Relationship Id="rId9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46.xml"/><Relationship Id="rId5" Type="http://schemas.openxmlformats.org/officeDocument/2006/relationships/slide" Target="slide51.xml"/><Relationship Id="rId4" Type="http://schemas.openxmlformats.org/officeDocument/2006/relationships/slide" Target="slide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slide" Target="slide88.xml"/><Relationship Id="rId7" Type="http://schemas.openxmlformats.org/officeDocument/2006/relationships/slide" Target="slide6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7.xml"/><Relationship Id="rId5" Type="http://schemas.openxmlformats.org/officeDocument/2006/relationships/slide" Target="slide66.xml"/><Relationship Id="rId10" Type="http://schemas.openxmlformats.org/officeDocument/2006/relationships/slide" Target="slide76.xml"/><Relationship Id="rId4" Type="http://schemas.openxmlformats.org/officeDocument/2006/relationships/slide" Target="slide64.xml"/><Relationship Id="rId9" Type="http://schemas.openxmlformats.org/officeDocument/2006/relationships/slide" Target="slide7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3" Type="http://schemas.openxmlformats.org/officeDocument/2006/relationships/slide" Target="slide68.xml"/><Relationship Id="rId7" Type="http://schemas.openxmlformats.org/officeDocument/2006/relationships/slide" Target="slide7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2.xml"/><Relationship Id="rId5" Type="http://schemas.openxmlformats.org/officeDocument/2006/relationships/slide" Target="slide71.xml"/><Relationship Id="rId4" Type="http://schemas.openxmlformats.org/officeDocument/2006/relationships/slide" Target="slide70.xml"/><Relationship Id="rId9" Type="http://schemas.openxmlformats.org/officeDocument/2006/relationships/slide" Target="slide9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slide" Target="slide3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slide" Target="slide4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5.xml"/><Relationship Id="rId5" Type="http://schemas.openxmlformats.org/officeDocument/2006/relationships/slide" Target="slide42.xml"/><Relationship Id="rId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2.xml"/><Relationship Id="rId26" Type="http://schemas.openxmlformats.org/officeDocument/2006/relationships/slide" Target="slide35.xml"/><Relationship Id="rId39" Type="http://schemas.openxmlformats.org/officeDocument/2006/relationships/slide" Target="slide51.xml"/><Relationship Id="rId3" Type="http://schemas.openxmlformats.org/officeDocument/2006/relationships/slide" Target="slide6.xml"/><Relationship Id="rId21" Type="http://schemas.openxmlformats.org/officeDocument/2006/relationships/slide" Target="slide29.xml"/><Relationship Id="rId34" Type="http://schemas.openxmlformats.org/officeDocument/2006/relationships/slide" Target="slide4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21.xml"/><Relationship Id="rId25" Type="http://schemas.openxmlformats.org/officeDocument/2006/relationships/slide" Target="slide34.xml"/><Relationship Id="rId33" Type="http://schemas.openxmlformats.org/officeDocument/2006/relationships/slide" Target="slide45.xml"/><Relationship Id="rId38" Type="http://schemas.openxmlformats.org/officeDocument/2006/relationships/slide" Target="slide50.xml"/><Relationship Id="rId2" Type="http://schemas.openxmlformats.org/officeDocument/2006/relationships/notesSlide" Target="../notesSlides/notesSlide4.xml"/><Relationship Id="rId16" Type="http://schemas.openxmlformats.org/officeDocument/2006/relationships/slide" Target="slide20.xml"/><Relationship Id="rId20" Type="http://schemas.openxmlformats.org/officeDocument/2006/relationships/slide" Target="slide28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24" Type="http://schemas.openxmlformats.org/officeDocument/2006/relationships/slide" Target="slide33.xml"/><Relationship Id="rId32" Type="http://schemas.openxmlformats.org/officeDocument/2006/relationships/slide" Target="slide42.xml"/><Relationship Id="rId37" Type="http://schemas.openxmlformats.org/officeDocument/2006/relationships/slide" Target="slide49.xml"/><Relationship Id="rId40" Type="http://schemas.openxmlformats.org/officeDocument/2006/relationships/slide" Target="slide53.xml"/><Relationship Id="rId5" Type="http://schemas.openxmlformats.org/officeDocument/2006/relationships/slide" Target="slide8.xml"/><Relationship Id="rId15" Type="http://schemas.openxmlformats.org/officeDocument/2006/relationships/slide" Target="slide19.xml"/><Relationship Id="rId23" Type="http://schemas.openxmlformats.org/officeDocument/2006/relationships/slide" Target="slide32.xml"/><Relationship Id="rId28" Type="http://schemas.openxmlformats.org/officeDocument/2006/relationships/slide" Target="slide37.xml"/><Relationship Id="rId36" Type="http://schemas.openxmlformats.org/officeDocument/2006/relationships/slide" Target="slide48.xml"/><Relationship Id="rId10" Type="http://schemas.openxmlformats.org/officeDocument/2006/relationships/slide" Target="slide13.xml"/><Relationship Id="rId19" Type="http://schemas.openxmlformats.org/officeDocument/2006/relationships/slide" Target="slide27.xml"/><Relationship Id="rId31" Type="http://schemas.openxmlformats.org/officeDocument/2006/relationships/slide" Target="slide40.xml"/><Relationship Id="rId4" Type="http://schemas.openxmlformats.org/officeDocument/2006/relationships/slide" Target="slide7.xml"/><Relationship Id="rId9" Type="http://schemas.openxmlformats.org/officeDocument/2006/relationships/slide" Target="slide12.xml"/><Relationship Id="rId14" Type="http://schemas.openxmlformats.org/officeDocument/2006/relationships/slide" Target="slide18.xml"/><Relationship Id="rId22" Type="http://schemas.openxmlformats.org/officeDocument/2006/relationships/slide" Target="slide30.xml"/><Relationship Id="rId27" Type="http://schemas.openxmlformats.org/officeDocument/2006/relationships/slide" Target="slide36.xml"/><Relationship Id="rId30" Type="http://schemas.openxmlformats.org/officeDocument/2006/relationships/slide" Target="slide39.xml"/><Relationship Id="rId35" Type="http://schemas.openxmlformats.org/officeDocument/2006/relationships/slide" Target="slide4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8.xml"/><Relationship Id="rId18" Type="http://schemas.openxmlformats.org/officeDocument/2006/relationships/slide" Target="slide78.xml"/><Relationship Id="rId26" Type="http://schemas.openxmlformats.org/officeDocument/2006/relationships/slide" Target="slide91.xml"/><Relationship Id="rId39" Type="http://schemas.openxmlformats.org/officeDocument/2006/relationships/slide" Target="slide104.xml"/><Relationship Id="rId3" Type="http://schemas.openxmlformats.org/officeDocument/2006/relationships/slide" Target="slide54.xml"/><Relationship Id="rId21" Type="http://schemas.openxmlformats.org/officeDocument/2006/relationships/slide" Target="slide81.xml"/><Relationship Id="rId34" Type="http://schemas.openxmlformats.org/officeDocument/2006/relationships/slide" Target="slide98.xml"/><Relationship Id="rId7" Type="http://schemas.openxmlformats.org/officeDocument/2006/relationships/slide" Target="slide59.xml"/><Relationship Id="rId12" Type="http://schemas.openxmlformats.org/officeDocument/2006/relationships/slide" Target="slide67.xml"/><Relationship Id="rId17" Type="http://schemas.openxmlformats.org/officeDocument/2006/relationships/slide" Target="slide76.xml"/><Relationship Id="rId25" Type="http://schemas.openxmlformats.org/officeDocument/2006/relationships/slide" Target="slide88.xml"/><Relationship Id="rId33" Type="http://schemas.openxmlformats.org/officeDocument/2006/relationships/slide" Target="slide97.xml"/><Relationship Id="rId38" Type="http://schemas.openxmlformats.org/officeDocument/2006/relationships/slide" Target="slide103.xml"/><Relationship Id="rId2" Type="http://schemas.openxmlformats.org/officeDocument/2006/relationships/notesSlide" Target="../notesSlides/notesSlide5.xml"/><Relationship Id="rId16" Type="http://schemas.openxmlformats.org/officeDocument/2006/relationships/slide" Target="slide75.xml"/><Relationship Id="rId20" Type="http://schemas.openxmlformats.org/officeDocument/2006/relationships/slide" Target="slide80.xml"/><Relationship Id="rId29" Type="http://schemas.openxmlformats.org/officeDocument/2006/relationships/slide" Target="slide92.xml"/><Relationship Id="rId41" Type="http://schemas.openxmlformats.org/officeDocument/2006/relationships/slide" Target="slide10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7.xml"/><Relationship Id="rId11" Type="http://schemas.openxmlformats.org/officeDocument/2006/relationships/slide" Target="slide66.xml"/><Relationship Id="rId24" Type="http://schemas.openxmlformats.org/officeDocument/2006/relationships/slide" Target="slide111.xml"/><Relationship Id="rId32" Type="http://schemas.openxmlformats.org/officeDocument/2006/relationships/slide" Target="slide95.xml"/><Relationship Id="rId37" Type="http://schemas.openxmlformats.org/officeDocument/2006/relationships/slide" Target="slide102.xml"/><Relationship Id="rId40" Type="http://schemas.openxmlformats.org/officeDocument/2006/relationships/slide" Target="slide105.xml"/><Relationship Id="rId5" Type="http://schemas.openxmlformats.org/officeDocument/2006/relationships/slide" Target="slide56.xml"/><Relationship Id="rId15" Type="http://schemas.openxmlformats.org/officeDocument/2006/relationships/slide" Target="slide74.xml"/><Relationship Id="rId23" Type="http://schemas.openxmlformats.org/officeDocument/2006/relationships/slide" Target="slide83.xml"/><Relationship Id="rId28" Type="http://schemas.openxmlformats.org/officeDocument/2006/relationships/slide" Target="slide90.xml"/><Relationship Id="rId36" Type="http://schemas.openxmlformats.org/officeDocument/2006/relationships/slide" Target="slide101.xml"/><Relationship Id="rId10" Type="http://schemas.openxmlformats.org/officeDocument/2006/relationships/slide" Target="slide64.xml"/><Relationship Id="rId19" Type="http://schemas.openxmlformats.org/officeDocument/2006/relationships/slide" Target="slide79.xml"/><Relationship Id="rId31" Type="http://schemas.openxmlformats.org/officeDocument/2006/relationships/slide" Target="slide94.xml"/><Relationship Id="rId4" Type="http://schemas.openxmlformats.org/officeDocument/2006/relationships/slide" Target="slide55.xml"/><Relationship Id="rId9" Type="http://schemas.openxmlformats.org/officeDocument/2006/relationships/slide" Target="slide62.xml"/><Relationship Id="rId14" Type="http://schemas.openxmlformats.org/officeDocument/2006/relationships/slide" Target="slide70.xml"/><Relationship Id="rId22" Type="http://schemas.openxmlformats.org/officeDocument/2006/relationships/slide" Target="slide82.xml"/><Relationship Id="rId27" Type="http://schemas.openxmlformats.org/officeDocument/2006/relationships/slide" Target="slide89.xml"/><Relationship Id="rId30" Type="http://schemas.openxmlformats.org/officeDocument/2006/relationships/slide" Target="slide93.xml"/><Relationship Id="rId35" Type="http://schemas.openxmlformats.org/officeDocument/2006/relationships/slide" Target="slide10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7" Type="http://schemas.openxmlformats.org/officeDocument/2006/relationships/slide" Target="slide6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4.xml"/><Relationship Id="rId5" Type="http://schemas.openxmlformats.org/officeDocument/2006/relationships/slide" Target="slide59.xml"/><Relationship Id="rId4" Type="http://schemas.openxmlformats.org/officeDocument/2006/relationships/slide" Target="slide5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76.xml"/><Relationship Id="rId3" Type="http://schemas.openxmlformats.org/officeDocument/2006/relationships/slide" Target="slide64.xml"/><Relationship Id="rId7" Type="http://schemas.openxmlformats.org/officeDocument/2006/relationships/slide" Target="slide70.xml"/><Relationship Id="rId12" Type="http://schemas.openxmlformats.org/officeDocument/2006/relationships/slide" Target="slide75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8.xml"/><Relationship Id="rId11" Type="http://schemas.openxmlformats.org/officeDocument/2006/relationships/slide" Target="slide74.xml"/><Relationship Id="rId5" Type="http://schemas.openxmlformats.org/officeDocument/2006/relationships/slide" Target="slide67.xml"/><Relationship Id="rId10" Type="http://schemas.openxmlformats.org/officeDocument/2006/relationships/slide" Target="slide73.xml"/><Relationship Id="rId4" Type="http://schemas.openxmlformats.org/officeDocument/2006/relationships/slide" Target="slide66.xml"/><Relationship Id="rId9" Type="http://schemas.openxmlformats.org/officeDocument/2006/relationships/slide" Target="slide7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2.xml"/><Relationship Id="rId4" Type="http://schemas.openxmlformats.org/officeDocument/2006/relationships/slide" Target="slide9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8.xml"/><Relationship Id="rId4" Type="http://schemas.openxmlformats.org/officeDocument/2006/relationships/slide" Target="slide9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7" Type="http://schemas.openxmlformats.org/officeDocument/2006/relationships/slide" Target="slide105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4.xml"/><Relationship Id="rId5" Type="http://schemas.openxmlformats.org/officeDocument/2006/relationships/slide" Target="slide103.xml"/><Relationship Id="rId4" Type="http://schemas.openxmlformats.org/officeDocument/2006/relationships/slide" Target="slide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785813" y="3500438"/>
            <a:ext cx="3952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b="1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openML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2000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사용자 </a:t>
            </a:r>
            <a:r>
              <a:rPr kumimoji="0" lang="ko-KR" altLang="en-US" sz="20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매뉴얼</a:t>
            </a:r>
            <a:endParaRPr kumimoji="0" lang="en-US" altLang="ko-KR" sz="2000" b="1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  <a:p>
            <a:pPr algn="ctr" latinLnBrk="0"/>
            <a:endParaRPr kumimoji="0" lang="en-US" altLang="ko-KR" sz="20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  <a:p>
            <a:pPr algn="ctr" latinLnBrk="0"/>
            <a:r>
              <a:rPr kumimoji="0" lang="en-US" altLang="ko-KR" sz="200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Version 1.0</a:t>
            </a:r>
            <a:endParaRPr kumimoji="0" lang="en-US" altLang="ko-KR" sz="20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U</a:t>
            </a:r>
            <a:r>
              <a:rPr lang="en-US" altLang="ko-KR" dirty="0" smtClean="0"/>
              <a:t>ser Guide 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DD6531F-8060-4E2E-9C75-B438B35FA097}" type="slidenum">
              <a:rPr lang="en-US" altLang="ko-KR" smtClean="0"/>
              <a:pPr/>
              <a:t>10</a:t>
            </a:fld>
            <a:r>
              <a:rPr lang="en-US" altLang="ko-KR" smtClean="0"/>
              <a:t> 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DBMS </a:t>
            </a:r>
            <a:r>
              <a:rPr lang="ko-KR" altLang="en-US" smtClean="0"/>
              <a:t>사용 전후 비교</a:t>
            </a:r>
          </a:p>
        </p:txBody>
      </p:sp>
      <p:graphicFrame>
        <p:nvGraphicFramePr>
          <p:cNvPr id="13373" name="Group 6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39999" cy="5461200"/>
        </p:xfrm>
        <a:graphic>
          <a:graphicData uri="http://schemas.openxmlformats.org/drawingml/2006/table">
            <a:tbl>
              <a:tblPr/>
              <a:tblGrid>
                <a:gridCol w="796503"/>
                <a:gridCol w="3921748"/>
                <a:gridCol w="392174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DBMS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사용 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DBMS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사용 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Resource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성능을 높이기 위해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memory (RAM)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사용량이 급증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개발자마다 데이터 관리 부분의 프로그램을 개발하여 비효율적인 중복 데이터 처리 부분  존재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cache buffer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기술을 이용하여 동일한 성능에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memory (RAM)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사용량 최소화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단일화된 데이터 관리를 통해 중복 데이터 제거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다양한 데이터 타입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float, char, variable string,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제공 데이터 저장시 저장 공간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(flash memory)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안정성 및 성능 관점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비 정상적인 종료에 대한 데이터 안정성과 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무결성을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보장하기 어려움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구조와 프로그램 변경 후 성능보장 및  검증이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매우 힘듦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bug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발생에 대한 대처가 힘듦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트랜잭션 기능 제공에 따른 데이터 안정성 제공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비정상 종료에 따른 자동 데이터 복구로 안정성 제공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다양한 검증에 따른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bug free platform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개발 생산성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개발자가 데이터 관리 부분까지 개발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변경에 따른 응용프로그램 변경 필수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프로그램 개발 후에만 성능 및 검증 가능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구조와 프로그램간의 독립성 제공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개발자는 표준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통해 데이터 관리 용이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복잡한 검색 처리를 쉽게 구현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처리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코드량이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1/5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배로 줄어듦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개발 툴을 통해 프로그램 개발 전에 성능 예측 및 검증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확장성 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유지보수 관점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용량이 커짐에 따라 성능 보장이 힘듬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구조에 따른 프로그램 유지 보수 힘듬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균일한 성능 보장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구조에 따른 프로그램 유지 보수 편리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3D52998-C070-4614-9693-5D3F5D12878D}" type="slidenum">
              <a:rPr lang="en-US" altLang="ko-KR" smtClean="0"/>
              <a:pPr/>
              <a:t>100</a:t>
            </a:fld>
            <a:r>
              <a:rPr lang="en-US" altLang="ko-KR" smtClean="0"/>
              <a:t> -</a:t>
            </a:r>
          </a:p>
        </p:txBody>
      </p:sp>
      <p:sp>
        <p:nvSpPr>
          <p:cNvPr id="15155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CATALOG </a:t>
            </a:r>
            <a:r>
              <a:rPr lang="ko-KR" altLang="en-US" smtClean="0"/>
              <a:t>테이블</a:t>
            </a:r>
          </a:p>
        </p:txBody>
      </p:sp>
      <p:graphicFrame>
        <p:nvGraphicFramePr>
          <p:cNvPr id="126119" name="Group 167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3939677"/>
        </p:xfrm>
        <a:graphic>
          <a:graphicData uri="http://schemas.openxmlformats.org/drawingml/2006/table">
            <a:tbl>
              <a:tblPr/>
              <a:tblGrid>
                <a:gridCol w="1656899"/>
                <a:gridCol w="6983101"/>
              </a:tblGrid>
              <a:tr h="405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SYSTABLES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테이블들에 대한 정보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SYSFIELDS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각 테이블들의 필드 정보를 담고 있는 정보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SYSINDEXES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인덱스에 대한 정보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SYSINDEXFIELDS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각 인덱스의 필드 정보에 대한 정보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SYSVIEWS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뷰들에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대한 정보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SYSDUMMY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DUMMY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SYSSEQUENCES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SEQUENCE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객체에 관한 정보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정보를 가지고 있는 정보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72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SYSTEM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테이블들은 단지 검색만 가능함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51164FD7-0A5C-42E7-9191-F74D8AFE8525}" type="slidenum">
              <a:rPr lang="en-US" altLang="ko-KR" smtClean="0"/>
              <a:pPr/>
              <a:t>101</a:t>
            </a:fld>
            <a:r>
              <a:rPr lang="en-US" altLang="ko-KR" smtClean="0"/>
              <a:t> -</a:t>
            </a: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SYSTABLES</a:t>
            </a:r>
            <a:r>
              <a:rPr lang="ko-KR" altLang="en-US" smtClean="0"/>
              <a:t>의 필드 정보</a:t>
            </a:r>
          </a:p>
        </p:txBody>
      </p:sp>
      <p:graphicFrame>
        <p:nvGraphicFramePr>
          <p:cNvPr id="128149" name="Group 14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174627"/>
        </p:xfrm>
        <a:graphic>
          <a:graphicData uri="http://schemas.openxmlformats.org/drawingml/2006/table">
            <a:tbl>
              <a:tblPr/>
              <a:tblGrid>
                <a:gridCol w="1783865"/>
                <a:gridCol w="5415077"/>
                <a:gridCol w="144105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시스템 테이블인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 ~ 200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 테이블인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200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numfields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 속해 있는 필드들의 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recordlen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물리적 스키마의 레코드 길이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h_recordlen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논리적 스키마의 레코드 길이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 길이 데이터 타입의 속성이 있는 경우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recordlen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다름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numrecords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사용하지 않는 필드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nextid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사용하지 않는 필드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maxrecords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 개수 테이블에서 사용하는 것으로 저장되는 최대 레코드 개수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column_name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 개수 테이블에서 사용하는 것으로 기준이 되는 필드 명시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내부적으로 사용하고 있음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has_variabletype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 길이 데이터 타입의 필드가 있는지를 표시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없으면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있으면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설정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59ED5C1-47C1-4949-9FFB-055ADCDD6699}" type="slidenum">
              <a:rPr lang="en-US" altLang="ko-KR" smtClean="0"/>
              <a:pPr/>
              <a:t>102</a:t>
            </a:fld>
            <a:r>
              <a:rPr lang="en-US" altLang="ko-KR" smtClean="0"/>
              <a:t> -</a:t>
            </a: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SYSFIELDS</a:t>
            </a:r>
            <a:r>
              <a:rPr lang="ko-KR" altLang="en-US" smtClean="0"/>
              <a:t>의 필드 정보</a:t>
            </a:r>
          </a:p>
        </p:txBody>
      </p:sp>
      <p:graphicFrame>
        <p:nvGraphicFramePr>
          <p:cNvPr id="130199" name="Group 15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112000"/>
        </p:xfrm>
        <a:graphic>
          <a:graphicData uri="http://schemas.openxmlformats.org/drawingml/2006/table">
            <a:tbl>
              <a:tblPr/>
              <a:tblGrid>
                <a:gridCol w="1783865"/>
                <a:gridCol w="4767553"/>
                <a:gridCol w="208858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fieldid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하나의 테이블 내에서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필드가 속한 테이블의 테이블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position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내에서 필드 순서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fieldname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구조 내 필드 위치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h_offset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 저장된 레코드 구조에서 필드 위치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 사용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 길이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DECIMAL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SCALE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필드의 데이터 타입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 사용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collation_type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COLLATIION TYPE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명시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defaultvalue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설정되어 있는 기본값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fixed_part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가변길이 데이터 타입 필드에서 레코드에 포함되는 길이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4B218DD8-B0B4-43D8-BFC9-F1E0BC298B0E}" type="slidenum">
              <a:rPr lang="en-US" altLang="ko-KR" smtClean="0"/>
              <a:pPr/>
              <a:t>103</a:t>
            </a:fld>
            <a:r>
              <a:rPr lang="en-US" altLang="ko-KR" smtClean="0"/>
              <a:t> -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46050"/>
            <a:ext cx="4000500" cy="330200"/>
          </a:xfrm>
        </p:spPr>
        <p:txBody>
          <a:bodyPr/>
          <a:lstStyle/>
          <a:p>
            <a:pPr eaLnBrk="1" hangingPunct="1"/>
            <a:r>
              <a:rPr lang="en-US" altLang="ko-KR" sz="1200" smtClean="0"/>
              <a:t>SYSINDEXES &amp; SYSINDEXFIELDS</a:t>
            </a:r>
            <a:r>
              <a:rPr lang="ko-KR" altLang="en-US" sz="1200" smtClean="0"/>
              <a:t>의 필드 정보</a:t>
            </a:r>
          </a:p>
        </p:txBody>
      </p:sp>
      <p:graphicFrame>
        <p:nvGraphicFramePr>
          <p:cNvPr id="131237" name="Group 165"/>
          <p:cNvGraphicFramePr>
            <a:graphicFrameLocks noGrp="1"/>
          </p:cNvGraphicFramePr>
          <p:nvPr>
            <p:ph sz="half" idx="1"/>
          </p:nvPr>
        </p:nvGraphicFramePr>
        <p:xfrm>
          <a:off x="285750" y="857250"/>
          <a:ext cx="8640000" cy="1849320"/>
        </p:xfrm>
        <a:graphic>
          <a:graphicData uri="http://schemas.openxmlformats.org/drawingml/2006/table">
            <a:tbl>
              <a:tblPr/>
              <a:tblGrid>
                <a:gridCol w="1214446"/>
                <a:gridCol w="5876078"/>
                <a:gridCol w="1549476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인덱스가 속해 있는 테이블의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타입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T-tree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numfields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인덱스에 속한 필드 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253" name="Group 181"/>
          <p:cNvGraphicFramePr>
            <a:graphicFrameLocks noGrp="1"/>
          </p:cNvGraphicFramePr>
          <p:nvPr>
            <p:ph sz="half" idx="2"/>
          </p:nvPr>
        </p:nvGraphicFramePr>
        <p:xfrm>
          <a:off x="251520" y="3501008"/>
          <a:ext cx="8640000" cy="2134172"/>
        </p:xfrm>
        <a:graphic>
          <a:graphicData uri="http://schemas.openxmlformats.org/drawingml/2006/table">
            <a:tbl>
              <a:tblPr/>
              <a:tblGrid>
                <a:gridCol w="1214446"/>
                <a:gridCol w="7425554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keyposition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내에서 해당 필드의 위치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ordering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내에서 해당 필드의 정렬 순서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오름차순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D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내림차순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collation_type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내의 해당 필드의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TYPE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명시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fieldid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B8DE47F-6DAE-4F43-AD4C-0375DCC3E7B0}" type="slidenum">
              <a:rPr lang="en-US" altLang="ko-KR" smtClean="0"/>
              <a:pPr/>
              <a:t>104</a:t>
            </a:fld>
            <a:r>
              <a:rPr lang="en-US" altLang="ko-KR" smtClean="0"/>
              <a:t> -</a:t>
            </a: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SYSVIEWS</a:t>
            </a:r>
            <a:r>
              <a:rPr lang="ko-KR" altLang="en-US" smtClean="0"/>
              <a:t>의 필드 정보</a:t>
            </a:r>
            <a:endParaRPr lang="en-US" altLang="ko-KR" smtClean="0"/>
          </a:p>
        </p:txBody>
      </p:sp>
      <p:graphicFrame>
        <p:nvGraphicFramePr>
          <p:cNvPr id="221213" name="Group 2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1143008"/>
        </p:xfrm>
        <a:graphic>
          <a:graphicData uri="http://schemas.openxmlformats.org/drawingml/2006/table">
            <a:tbl>
              <a:tblPr/>
              <a:tblGrid>
                <a:gridCol w="1783865"/>
                <a:gridCol w="6856135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definition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정의된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질의문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4367F18-808C-43AA-A484-A470B7569B0F}" type="slidenum">
              <a:rPr lang="en-US" altLang="ko-KR" smtClean="0"/>
              <a:pPr/>
              <a:t>105</a:t>
            </a:fld>
            <a:r>
              <a:rPr lang="en-US" altLang="ko-KR" smtClean="0"/>
              <a:t> -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SYSSTATUS </a:t>
            </a:r>
            <a:r>
              <a:rPr lang="ko-KR" altLang="en-US" smtClean="0"/>
              <a:t>필드 정보</a:t>
            </a:r>
            <a:endParaRPr lang="en-US" altLang="ko-KR" smtClean="0"/>
          </a:p>
        </p:txBody>
      </p:sp>
      <p:graphicFrame>
        <p:nvGraphicFramePr>
          <p:cNvPr id="133218" name="Group 98"/>
          <p:cNvGraphicFramePr>
            <a:graphicFrameLocks noGrp="1"/>
          </p:cNvGraphicFramePr>
          <p:nvPr/>
        </p:nvGraphicFramePr>
        <p:xfrm>
          <a:off x="285750" y="857250"/>
          <a:ext cx="8640000" cy="3672000"/>
        </p:xfrm>
        <a:graphic>
          <a:graphicData uri="http://schemas.openxmlformats.org/drawingml/2006/table">
            <a:tbl>
              <a:tblPr/>
              <a:tblGrid>
                <a:gridCol w="1783865"/>
                <a:gridCol w="685613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version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현재 사용하고 있는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version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procid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사용하고 있지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32bit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기계인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32, 64 bit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기계인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db_name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데이터베이스명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db_path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데이터베이스가 저장되어 있는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디렉토리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db_dsize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볼륨 크기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db_isize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볼륨 크기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num_connects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사용하고 있지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num_trans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사용하고 있지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 smtClean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hlinkClick r:id="rId2" action="ppaction://hlinksldjump"/>
              </a:rPr>
              <a:t>Reserved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hlinkClick r:id="rId2" action="ppaction://hlinksldjump"/>
              </a:rPr>
              <a:t>Word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00000"/>
                </a:solidFill>
                <a:ea typeface="HY신명조" pitchFamily="18" charset="-127"/>
                <a:hlinkClick r:id="rId3" action="ppaction://hlinksldjump"/>
              </a:rPr>
              <a:t>Error Code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B8B443C-CCAB-4EE1-A104-D596ADD4C836}" type="slidenum">
              <a:rPr lang="en-US" altLang="ko-KR" smtClean="0"/>
              <a:pPr/>
              <a:t>107</a:t>
            </a:fld>
            <a:r>
              <a:rPr lang="en-US" altLang="ko-KR" smtClean="0"/>
              <a:t> -</a:t>
            </a: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ko-KR" altLang="en-US" smtClean="0"/>
              <a:t>예약어</a:t>
            </a:r>
            <a:endParaRPr lang="en-US" altLang="ko-KR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625" y="785813"/>
          <a:ext cx="1442810" cy="5544000"/>
        </p:xfrm>
        <a:graphic>
          <a:graphicData uri="http://schemas.openxmlformats.org/drawingml/2006/table">
            <a:tbl>
              <a:tblPr/>
              <a:tblGrid>
                <a:gridCol w="1442810"/>
              </a:tblGrid>
              <a:tr h="25200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ADD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ALL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ALTER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AND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ANY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AS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ASC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strike="noStrike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ATTACH</a:t>
                      </a:r>
                      <a:endParaRPr lang="ko-KR" sz="1000" strike="noStrike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AUTOCOMMIT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AUTOINCREMENT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AVG</a:t>
                      </a:r>
                      <a:endParaRPr lang="ko-KR" sz="1000" kern="5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BEFORE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BETWEEN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BIGINT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solidFill>
                            <a:srgbClr val="000000"/>
                          </a:solidFill>
                          <a:latin typeface="+mn-lt"/>
                          <a:cs typeface="굴림"/>
                        </a:rPr>
                        <a:t>BIGINTEGER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solidFill>
                            <a:srgbClr val="000000"/>
                          </a:solidFill>
                          <a:latin typeface="+mn-lt"/>
                          <a:cs typeface="굴림"/>
                        </a:rPr>
                        <a:t>BINARY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BINARYSTRING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222222"/>
                          </a:solidFill>
                          <a:latin typeface="Verdana"/>
                          <a:ea typeface="굴림"/>
                          <a:cs typeface="굴림"/>
                        </a:rPr>
                        <a:t>BLOB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BY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BYTE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BYTE_SIZE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BYTES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43660" y="785813"/>
          <a:ext cx="1657362" cy="5544000"/>
        </p:xfrm>
        <a:graphic>
          <a:graphicData uri="http://schemas.openxmlformats.org/drawingml/2006/table">
            <a:tbl>
              <a:tblPr/>
              <a:tblGrid>
                <a:gridCol w="1657362"/>
              </a:tblGrid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DATE_ADD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DATE_DIFF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DATE_FORMAT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DATE_SUB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DATETIME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DEC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DECIMAL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DECODE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DEFAULT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DELETE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DESC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DESCRIBE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DIRTY_COUNT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DISABLE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DISTINCT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DOUBLE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DROP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ENABLE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END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ESCAPE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EXCEPT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EXISTS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07704" y="785813"/>
          <a:ext cx="1584176" cy="5544000"/>
        </p:xfrm>
        <a:graphic>
          <a:graphicData uri="http://schemas.openxmlformats.org/drawingml/2006/table">
            <a:tbl>
              <a:tblPr/>
              <a:tblGrid>
                <a:gridCol w="1584176"/>
              </a:tblGrid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CHAR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CHARACTER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CHARTOHEX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CHECK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CLOSE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222222"/>
                          </a:solidFill>
                          <a:latin typeface="Verdana"/>
                          <a:ea typeface="굴림"/>
                          <a:cs typeface="굴림"/>
                        </a:rPr>
                        <a:t>COLLATE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COLLATION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COMMIT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CONVERT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COPYFROM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COPYTO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COUNT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CREATE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CROSS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CURRENT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CURRENT_DATE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CURRENT_TIME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CURRENT_TIMESTAMP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CURRVAL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strike="noStrike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CYCLE</a:t>
                      </a:r>
                      <a:endParaRPr lang="ko-KR" sz="1000" strike="noStrike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DATA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Verdana"/>
                          <a:cs typeface="굴림"/>
                        </a:rPr>
                        <a:t>DATE</a:t>
                      </a:r>
                      <a:endParaRPr lang="ko-KR" sz="1000" kern="50" dirty="0">
                        <a:latin typeface="맑은 고딕"/>
                        <a:cs typeface="맑은 고딕"/>
                      </a:endParaRPr>
                    </a:p>
                  </a:txBody>
                  <a:tcPr marL="72000" marR="49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239122" y="783754"/>
          <a:ext cx="1440000" cy="5544000"/>
        </p:xfrm>
        <a:graphic>
          <a:graphicData uri="http://schemas.openxmlformats.org/drawingml/2006/table">
            <a:tbl>
              <a:tblPr/>
              <a:tblGrid>
                <a:gridCol w="1440000"/>
              </a:tblGrid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EXPLAIN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EXPORT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FEEDBACK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FLUSH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FOREIGN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FROM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FULL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GROUP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HAVING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HEADING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HEXADECIMAL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HEXASTRING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HEXCOMP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IFNULL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ILIKE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59" marT="35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Verdana"/>
                        </a:rPr>
                        <a:t>INCLUDE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INCREMENT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722875" y="785813"/>
          <a:ext cx="1440000" cy="5544000"/>
        </p:xfrm>
        <a:graphic>
          <a:graphicData uri="http://schemas.openxmlformats.org/drawingml/2006/table">
            <a:tbl>
              <a:tblPr/>
              <a:tblGrid>
                <a:gridCol w="1440000"/>
              </a:tblGrid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INNER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INOUT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INSERT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INTEGER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INTERSECT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INTO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ISCAN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JOIN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KEY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LEFT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LIKE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LIMIT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LOGGING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LOWER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LOWERCASE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LTRIM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MAX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MAXVALUE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MINVALUE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예약어</a:t>
            </a:r>
          </a:p>
        </p:txBody>
      </p:sp>
      <p:sp>
        <p:nvSpPr>
          <p:cNvPr id="15974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BC212660-4CCB-4B08-B2EE-14871EC4CBCF}" type="slidenum">
              <a:rPr lang="en-US" altLang="ko-KR" smtClean="0"/>
              <a:pPr/>
              <a:t>108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28625" y="785813"/>
          <a:ext cx="1442810" cy="5544000"/>
        </p:xfrm>
        <a:graphic>
          <a:graphicData uri="http://schemas.openxmlformats.org/drawingml/2006/table">
            <a:tbl>
              <a:tblPr/>
              <a:tblGrid>
                <a:gridCol w="1442810"/>
              </a:tblGrid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NBYTES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NCHAR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NCHARACTER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NEXTVAL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NOCYCLE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NOLOGGING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NOMAXVALUE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NOMINVALUE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NOT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590" marT="35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NOW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NSTRING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NULL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NUM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NUMERIC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NVARCHAR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OBJECTSIZE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OFF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ONLY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OPTION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07704" y="783754"/>
          <a:ext cx="1440000" cy="5544000"/>
        </p:xfrm>
        <a:graphic>
          <a:graphicData uri="http://schemas.openxmlformats.org/drawingml/2006/table">
            <a:tbl>
              <a:tblPr/>
              <a:tblGrid>
                <a:gridCol w="1440000"/>
              </a:tblGrid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ORDER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OUT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OUTER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PLAN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PRIMARY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RANDOM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REBUILD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RECONNECT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REFERENCES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RENAME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3777" marT="3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REPLACE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RESIDENT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RIDTABLENAME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RIGHT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ROLLBACK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ROUND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ROWNUM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RUNTIME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SCHEMA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6912" marT="6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879082" y="779562"/>
          <a:ext cx="1440000" cy="5544000"/>
        </p:xfrm>
        <a:graphic>
          <a:graphicData uri="http://schemas.openxmlformats.org/drawingml/2006/table">
            <a:tbl>
              <a:tblPr/>
              <a:tblGrid>
                <a:gridCol w="1440000"/>
              </a:tblGrid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Verdana"/>
                        </a:rPr>
                        <a:t>TIME_ADD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Verdana"/>
                        </a:rPr>
                        <a:t>TIME_DIFF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222222"/>
                          </a:solidFill>
                          <a:latin typeface="Verdana"/>
                        </a:rPr>
                        <a:t>TIME_FORMAT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Verdana"/>
                        </a:rPr>
                        <a:t>TIME_SUB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TIMESTAMP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TINYINT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TINYINTEGER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TRUNC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TRUNCATE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UNION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UNIQUE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UPDATE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UPPER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UPPERCASE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UPSERT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USING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VALUES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VARBYTE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VARCHAR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VIEW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WHEN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62675" y="783754"/>
          <a:ext cx="1440000" cy="1008000"/>
        </p:xfrm>
        <a:graphic>
          <a:graphicData uri="http://schemas.openxmlformats.org/drawingml/2006/table">
            <a:tbl>
              <a:tblPr/>
              <a:tblGrid>
                <a:gridCol w="1440000"/>
              </a:tblGrid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WHERE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WHILE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WITH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WORK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00982" y="783754"/>
          <a:ext cx="1440000" cy="5544000"/>
        </p:xfrm>
        <a:graphic>
          <a:graphicData uri="http://schemas.openxmlformats.org/drawingml/2006/table">
            <a:tbl>
              <a:tblPr/>
              <a:tblGrid>
                <a:gridCol w="1440000"/>
              </a:tblGrid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SELECT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SEQUENCE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SHOW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SIGN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SMALLINT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SMALLINTEGER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SOME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SQLERROR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SRANDOM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SSCAN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START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STATEMENT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STRING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222222"/>
                          </a:solidFill>
                          <a:latin typeface="Verdana"/>
                        </a:rPr>
                        <a:t>SUBSTR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SUBSTRING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SUM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SYSDATE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TABLE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TABLEDATA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TABLEINDEX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TIME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1B5C048-0E16-4ED7-A366-80F146E2E14B}" type="slidenum">
              <a:rPr lang="en-US" altLang="ko-KR" smtClean="0"/>
              <a:pPr/>
              <a:t>109</a:t>
            </a:fld>
            <a:r>
              <a:rPr lang="en-US" altLang="ko-KR" smtClean="0"/>
              <a:t> -</a:t>
            </a: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오류 번호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오류 문자열 및 해설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성공한 상태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-2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아직 지원되지 않는 기능을 사용하였을 때 발생하는 오류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잘 못된 인자가 들어온 경우 발생하는 오류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-5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Connect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가 되어 있지 않음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서버가 종료되어 있음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생성하려는 디렉터리가 이미 존재함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저장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device(flash memory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disk)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에 더 이상 데이터를 저장할 수 없어 발생하는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-15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API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로 레코드를 읽을 때 버퍼의 길이가 작은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-16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서버 수행 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db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이름이 명시 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-17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서버 수행 시 필요한 환경 변수가 정의되지 않음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-18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connect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db path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가 잘못됨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-19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메모리 초기화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-20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db path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의 길이 긴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-21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현재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db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엔진으로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db file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Arial" pitchFamily="34" charset="0"/>
                        </a:rPr>
                        <a:t>을 수행할 수 없음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-23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db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크기 제한으로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add volume operation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cs typeface="Arial" pitchFamily="34" charset="0"/>
                        </a:rPr>
                        <a:t>수행 안됨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라이브러리의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Endian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-26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디렉토리를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mkdir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하는데 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-27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만들려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__createdb()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호출하였는데 이미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제대로 기동중인 경우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-50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connection id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-51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connect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된 상태가 아님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-54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connection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수 제한으로 연결되지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BB61CBD5-389C-4412-929A-6D4BCB7684E2}" type="slidenum">
              <a:rPr lang="en-US" altLang="ko-KR" smtClean="0"/>
              <a:pPr/>
              <a:t>11</a:t>
            </a:fld>
            <a:r>
              <a:rPr lang="en-US" altLang="ko-KR" smtClean="0"/>
              <a:t> 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사용시 기대 효과</a:t>
            </a:r>
          </a:p>
        </p:txBody>
      </p:sp>
      <p:graphicFrame>
        <p:nvGraphicFramePr>
          <p:cNvPr id="14374" name="Group 3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313564"/>
        </p:xfrm>
        <a:graphic>
          <a:graphicData uri="http://schemas.openxmlformats.org/drawingml/2006/table">
            <a:tbl>
              <a:tblPr/>
              <a:tblGrid>
                <a:gridCol w="1261026"/>
                <a:gridCol w="7378974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기대 효과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6271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 측면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비정상 종료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(abnormal power-off)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따른 데이터들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전화번호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call log,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메신저 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안정성과 무결성 보장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데이터가 증가됨에 따른 검색 성능을 보장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빠른 검색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다양한 복합 검색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개발자 측면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표준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(SQL-92)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따른 제품 개발 생산성 향상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코드 량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1/5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개발 전에 요구 사항에 대한 성능 예측 및 검증 가능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복잡한 검색을 쉽게 구현하고 균일한 성능 보장에 따른 개발 생산성 향상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프로그램과 데이터 구조와 독립되어 프로그램 유지 보수 편리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플랫폼이 변경되었을 경우에도 데이터 관리 부분에 대한 프로그램 수정 불필요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사업자 측면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처리 관련 새로운 사업 기회를 만들 수 있음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통신 사업자의 데이터 관련 요구 사항을 쉽게 처리할 수 있음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대량의 데이터 처리 프로그램을 장착 용이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(RFID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단말기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전자 사전류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SFA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프로그램 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/>
          <p:cNvGraphicFramePr>
            <a:graphicFrameLocks noGrp="1"/>
          </p:cNvGraphicFramePr>
          <p:nvPr>
            <p:ph type="tbl" idx="1"/>
          </p:nvPr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-60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communication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모듈에서 메모리 할당 오류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-62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communication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모듈 초기화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예약어를 필드 이름으로 사용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필드 이름 중복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같은 이름의 테이블 존재함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테이블이 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-104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같은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unique key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값을 레코드가 존재함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-105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distinct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처리시 같은 레코드가 있음을 알림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테이블의 레코드 크기가 시스템 한계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정의되지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data type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같은 이름의 인덱스 존재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-112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테이블당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index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수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더 이상 레코드 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-114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connection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하려는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db name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path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가 아님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-115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thread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관리 모듈에서 메모리 할당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Server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connection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에 해당하는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thread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생성 후 등록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해당하는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index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메모리 할당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cursor open DB API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key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값 표현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-122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각종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초기화에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-123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각종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variable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초기화에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-124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OID/RID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잘못된 값이라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읽어오는데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86B1AF8-CE84-449D-A2AE-497BC345AF34}" type="slidenum">
              <a:rPr lang="en-US" altLang="ko-KR" smtClean="0"/>
              <a:pPr/>
              <a:t>110</a:t>
            </a:fld>
            <a:r>
              <a:rPr lang="en-US" altLang="ko-KR" smtClean="0"/>
              <a:t> -</a:t>
            </a:r>
          </a:p>
        </p:txBody>
      </p:sp>
      <p:sp>
        <p:nvSpPr>
          <p:cNvPr id="166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/>
          <p:cNvGraphicFramePr>
            <a:graphicFrameLocks noGrp="1"/>
          </p:cNvGraphicFramePr>
          <p:nvPr>
            <p:ph type="tbl" idx="1"/>
          </p:nvPr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내부에서 사용하는 메모리 할당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인덱스에 포함될 수 있는 필드 수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-127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필드정보를 읽어오는데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테이블과 인덱스 이름이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cache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구조에 들어 있음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테이블과 인덱스 이름이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cache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구조에 들어 있지 않음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-130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allocated slot verification fail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-131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in not null field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-132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Ttree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 position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시스템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cursor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수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-153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manager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초기화에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-158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 catalog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초기화에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-159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catalog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초기화에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-160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File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생성 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-161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File open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-162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File write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-163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File read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-164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File seek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-165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close()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하였는데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-166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 OID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잘못된 것으로 밝혀진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-167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"systables" container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잘못되어 해당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실재하지 않는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-168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sysfields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container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잘못되어 해당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실재하지 않는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-169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sysindexes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container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잘못되어 해당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실재하지 않는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86B1AF8-CE84-449D-A2AE-497BC345AF34}" type="slidenum">
              <a:rPr lang="en-US" altLang="ko-KR" smtClean="0"/>
              <a:pPr/>
              <a:t>111</a:t>
            </a:fld>
            <a:r>
              <a:rPr lang="en-US" altLang="ko-KR" smtClean="0"/>
              <a:t> -</a:t>
            </a:r>
          </a:p>
        </p:txBody>
      </p:sp>
      <p:sp>
        <p:nvSpPr>
          <p:cNvPr id="166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7AAAFAFF-429A-4F21-A9CF-B80495C31FF8}" type="slidenum">
              <a:rPr lang="en-US" altLang="ko-KR" smtClean="0"/>
              <a:pPr/>
              <a:t>112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-170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sysindexfields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container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잘못되어 해당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실재하지 않는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-171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스키마 정보의 필드수가 잘못된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-172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스키마 정보의 인덱스수가 잘못된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-174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size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제한으로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operation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수행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-175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manager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메모리가 없어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segment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버퍼 </a:t>
                      </a:r>
                      <a:r>
                        <a:rPr lang="ko-KR" altLang="en-US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캐쉬로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올리는 데 실패한 경우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-183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테이블의 스키마 정보가 잘못되어 있음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-184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인덱스의 스키마 정보를 찾을 수 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-186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anchor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실패하였음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-187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anchor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실패하였음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-188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LogBuffer_Flush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 return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중 하나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그러나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LogBuffer_Flush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사용하는 곳은 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-189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LogBuffer_Flush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 return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중 하나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그러나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LogBuffer_Flush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사용하는 곳은 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logging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잘못되었음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읽어올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record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buffer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찾을 수 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file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시에 문제가 있음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현재는 이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발생하지 않음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잘못되었음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( 0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작음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결정할 수 없거나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open()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LOGFILE_WRITE_RETRY_COUNT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많이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잘못되어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lseek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-199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필요한 부분을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read()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하는데 실패한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-200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deadlock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발생으로 인하여 트랜잭션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abort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-204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잘못된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lock mode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66A8E63-E252-419D-B330-706A2B89AC7D}" type="slidenum">
              <a:rPr lang="en-US" altLang="ko-KR" smtClean="0"/>
              <a:pPr/>
              <a:t>113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-205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lock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모듈에서 메모리 할당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-206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db lock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에 의한 기다리는 시간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-208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deadlock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발생시키는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operation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-209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페이지를 읽어왔는데 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OID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잘못되어 있는경우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ko-KR" altLang="en-US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디렉토리를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하는데 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-212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LSN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-213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Ttree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child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생성 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-215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log type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-217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Segment allocate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-218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Segment allocate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logging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-220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Mem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manager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초기화 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-221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마지막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checkpoint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LSN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-222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Undo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-223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free slot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-227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Segment number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설정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오루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-228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Segment number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-230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segment number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-231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DB file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fsync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-235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DB file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fillup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-261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page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-262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Page link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loop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-263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Index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loop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66A8E63-E252-419D-B330-706A2B89AC7D}" type="slidenum">
              <a:rPr lang="en-US" altLang="ko-KR" smtClean="0"/>
              <a:pPr/>
              <a:t>114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-264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Update field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개수 불일치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-272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Log record crash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발생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-273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Lg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anchor crash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발생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-274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File open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-275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File write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-276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File read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-277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file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-278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Log record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checksum crash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발생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-292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escape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문자 형식에 맞지 않는 문자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-293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Recovery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Used Record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삭제된 문제 발생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-302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Log offset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불일치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-350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고정 사이즈의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db file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에 확장시 발생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-400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트랜잭션이 시작되지 않았음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-401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트랜잭션이 수행 중 취소 인터럽트 받음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-402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알 수 없는 트랜잭션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ID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-403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Commit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상황에서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commit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이 수행되지 않음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-404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트랜잭션 수 초과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시스템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db cursor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수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잘못된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cursor id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-502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Cursor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가 연결되지 않음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-504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Cursor seek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실패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-505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Cursor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에 해당하는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node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가 존재하지 않음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66A8E63-E252-419D-B330-706A2B89AC7D}" type="slidenum">
              <a:rPr lang="en-US" altLang="ko-KR" smtClean="0"/>
              <a:pPr/>
              <a:t>115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-601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허용되지 않는 처리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-899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collect index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시퀀스 이름 오류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증가값 설정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시작값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설정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최대값 설정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최소값 설정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-905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증가값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범위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같은 이름의 시퀀스 존재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시퀀스의 최대값 또는 최소값 제한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-912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해당 시퀀스 존재하지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-913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시퀀스 초기화가 수행되지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-921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RID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-922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다중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table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LIMIT @rid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-923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fixed-part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의 최대 크기 보다 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-924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BYTE, VARBYTE type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에는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index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를 사용할 수 없음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-926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Limit @rid</a:t>
                      </a:r>
                      <a:r>
                        <a:rPr kumimoji="0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를 사용할 수 없는 구문</a:t>
                      </a: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-928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r>
                        <a:rPr kumimoji="0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가 존재 하지 않음</a:t>
                      </a: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-935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limit</a:t>
                      </a:r>
                      <a:r>
                        <a:rPr kumimoji="0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가 설정된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table</a:t>
                      </a:r>
                      <a:r>
                        <a:rPr kumimoji="0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의 제한을 초과</a:t>
                      </a: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-991</a:t>
                      </a: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Read uncommitted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동안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index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변경됨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DBMS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의 오류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. serverlog.txt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파일과 함께 본사 연락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미 구현된 기능임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66A8E63-E252-419D-B330-706A2B89AC7D}" type="slidenum">
              <a:rPr lang="en-US" altLang="ko-KR" smtClean="0"/>
              <a:pPr/>
              <a:t>116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잘못된 입력 변수임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접속되지 않았음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로그인 되지 않았음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유효하지 않는 자원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핸들 등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가능한 문의 최대값을 초과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-1105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핸들에 해당하는 문을 찾을 수 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-1203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잘못된 구문임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-1204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한 테이블에 하나의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만 허용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-1205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칼럼이 테이블에 존재하지 않음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-1206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GROUP BY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절에 사용될 수 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-1207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Alias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명이 중복되었음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-1208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잘못된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default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값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-1209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NULL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이 허용되지 않음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컬럼명이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중복되었음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잘못된 데이터 타입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-1212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잘못된 표현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재귀적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group function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은 지원하지 않음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-1214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하나의 결과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row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만이 허용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-1215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fixed_part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과 정의 문자 수 사이의 값이어야 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-1216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dirty count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사용시 단일 테이블이 아니거나 </a:t>
                      </a: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조건절이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존재하는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-1301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Stack overflow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-1303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메모리 부족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66A8E63-E252-419D-B330-706A2B89AC7D}" type="slidenum">
              <a:rPr lang="en-US" altLang="ko-KR" smtClean="0"/>
              <a:pPr/>
              <a:t>117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-1304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정상적인 경로로 유입된 요청이 아님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테이블 또는 </a:t>
                      </a: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뷰가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존재하지 않음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컬럼명이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잘못되었음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질의에 참여하는 다수 테이블의 동일한 </a:t>
                      </a: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컬럼명에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의하여 테이블의 칼럼이지 명확하지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호환되지 않은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data type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이 사용되었음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칼럼의 수가 일치하지 않음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index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-1407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객체명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테이블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색인 등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이 데이터베이스에 이미 존재함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수행 권한이 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내부적으로 잘못 사용하는 곳이 보임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-1409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칼럼 정의보다 큰 값임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Primary key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의 칼럼은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NULL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로 설정할 수 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객체명이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데이터베이스 이미 존재함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같은 필드 리스트의 인덱스가 있음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-1414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수가 아님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-1415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테이블의 모든 칼럼을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alter, drop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할 수 없음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-1416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distinct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구문이 있는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orderby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의 경우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orderby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에 사용된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column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select list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에 없는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뷰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정의가 최대 크기 제한 보다 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-1419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뷰가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존재하지 않음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-1420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잘못된 </a:t>
                      </a: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테이블명임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-1421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NULL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허용되지 않는데 값이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NULL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-1422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Alter primary key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시에 테이블의 기존 데이터가 중복된 값이 존재함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-1423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column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변경 시 심각한 데이터 손실이 예상됨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66A8E63-E252-419D-B330-706A2B89AC7D}" type="slidenum">
              <a:rPr lang="en-US" altLang="ko-KR" smtClean="0"/>
              <a:pPr/>
              <a:t>118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553086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-1424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칼럼 정의 변환 시에 테이블이 비어 있어야 함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-1425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seek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에서 유효하지 않은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offset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사용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-1426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View table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에 대한 유효하지 않은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operation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수행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-1433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Order by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의 최대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field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개수를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-1434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Group by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의 최대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field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개수를 초과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-1435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고정개수 테이블에서 사용하는 </a:t>
                      </a:r>
                      <a:r>
                        <a:rPr kumimoji="0" 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컬럼과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같은 형태의 인덱스를 생성 불가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-1436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orderby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에서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select list number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사용시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select list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에 없는 잘못된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number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를 사용한 경우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-1450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Integer type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에서만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autoincrement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맑은 고딕" pitchFamily="50" charset="-127"/>
                        </a:rPr>
                        <a:t>사용 가능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-1602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Where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절에서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Binary type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 불가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-1603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group by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절에서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Binary type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 불가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-1604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having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절에서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Binary type 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 불가</a:t>
                      </a:r>
                      <a:endParaRPr kumimoji="0" 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-1605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order by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절에서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Binary type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 불가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-1606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Key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binary type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으로 사용 불가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-1607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집계 함수에서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Binary type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사용 불가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-1608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유효하지 않는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File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경로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-1700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Collation type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이 일치 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-1701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Collation type</a:t>
                      </a:r>
                      <a:r>
                        <a:rPr kumimoji="0" lang="ko-KR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이 일치 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-1710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Nologging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field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에 대한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variable type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사용 불가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-1711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Nologging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field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에 대한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index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사용 불가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-1900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mSync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table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이 아닌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table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에 대한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mSync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기능 사용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-1901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DELETE_SLOT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에 대한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RID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검색 불가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-3201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조인 가능한 테이블 수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66A8E63-E252-419D-B330-706A2B89AC7D}" type="slidenum">
              <a:rPr lang="en-US" altLang="ko-KR" smtClean="0"/>
              <a:pPr/>
              <a:t>119</a:t>
            </a:fld>
            <a:r>
              <a:rPr lang="en-US" altLang="ko-KR" smtClean="0"/>
              <a:t> 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50" y="714375"/>
          <a:ext cx="8280400" cy="5048260"/>
        </p:xfrm>
        <a:graphic>
          <a:graphicData uri="http://schemas.openxmlformats.org/drawingml/2006/table">
            <a:tbl>
              <a:tblPr/>
              <a:tblGrid>
                <a:gridCol w="1079500"/>
                <a:gridCol w="720090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-3202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Distinct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가능한 표현 수 초과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-3203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plan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이 존재 하지 않음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-5004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-5005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-5006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-5007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-5009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-5010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내부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-8000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굴림" pitchFamily="50" charset="-127"/>
                        </a:rPr>
                        <a:t>chunk memory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굴림" pitchFamily="50" charset="-127"/>
                        </a:rPr>
                        <a:t>생성시 생성을 실패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-8002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생성할 수 있는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check memory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(SQL_PARSING_MEMORY_CHUNK_NUM=100)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을 넘음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-8003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chunk memory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를 이용한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string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할당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시 해당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string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NULL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인 경우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-9000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Table name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의 최대 길이 초과</a:t>
                      </a: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-9001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Field name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의 최대 길이 초과</a:t>
                      </a: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-9002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Index name</a:t>
                      </a:r>
                      <a:r>
                        <a:rPr kumimoji="0" 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의 최대 길이 초과</a:t>
                      </a: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-9003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Alias name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맑은 고딕" pitchFamily="50" charset="-127"/>
                        </a:rPr>
                        <a:t>의 최대 길이 초과</a:t>
                      </a: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-10000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error code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테이블에 설명이 없는 오류</a:t>
                      </a:r>
                      <a:endParaRPr kumimoji="0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맑은 고딕" pitchFamily="50" charset="-127"/>
                      </a:endParaRPr>
                    </a:p>
                  </a:txBody>
                  <a:tcPr marL="72000" marR="43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42875"/>
            <a:ext cx="3471863" cy="323850"/>
          </a:xfrm>
        </p:spPr>
        <p:txBody>
          <a:bodyPr/>
          <a:lstStyle/>
          <a:p>
            <a:pPr eaLnBrk="1" hangingPunct="1"/>
            <a:r>
              <a:rPr lang="en-US" altLang="ko-KR" smtClean="0"/>
              <a:t>ERROR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C3C61DC-D721-4738-B01D-746C63B7B504}" type="slidenum">
              <a:rPr lang="en-US" altLang="ko-KR" smtClean="0"/>
              <a:pPr/>
              <a:t>12</a:t>
            </a:fld>
            <a:r>
              <a:rPr lang="en-US" altLang="ko-KR" smtClean="0"/>
              <a:t> -</a:t>
            </a:r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2738438" y="1517650"/>
            <a:ext cx="3775075" cy="3652838"/>
            <a:chOff x="1564" y="1117"/>
            <a:chExt cx="2495" cy="2495"/>
          </a:xfrm>
        </p:grpSpPr>
        <p:sp>
          <p:nvSpPr>
            <p:cNvPr id="17427" name="AutoShape 3"/>
            <p:cNvSpPr>
              <a:spLocks noChangeArrowheads="1"/>
            </p:cNvSpPr>
            <p:nvPr/>
          </p:nvSpPr>
          <p:spPr bwMode="auto">
            <a:xfrm>
              <a:off x="1564" y="1117"/>
              <a:ext cx="2495" cy="24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60 h 21600"/>
                <a:gd name="T26" fmla="*/ 18440 w 21600"/>
                <a:gd name="T27" fmla="*/ 1844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8966B0">
                    <a:alpha val="60001"/>
                  </a:srgbClr>
                </a:gs>
                <a:gs pos="100000">
                  <a:schemeClr val="accent1">
                    <a:alpha val="60001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8" name="Oval 4"/>
            <p:cNvSpPr>
              <a:spLocks noChangeArrowheads="1"/>
            </p:cNvSpPr>
            <p:nvPr/>
          </p:nvSpPr>
          <p:spPr bwMode="auto">
            <a:xfrm>
              <a:off x="1692" y="1261"/>
              <a:ext cx="2223" cy="2223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>
                <a:solidFill>
                  <a:srgbClr val="000000"/>
                </a:solidFill>
                <a:ea typeface="HY신명조" pitchFamily="18" charset="-127"/>
              </a:endParaRPr>
            </a:p>
          </p:txBody>
        </p:sp>
      </p:grp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xfrm>
            <a:off x="260350" y="146050"/>
            <a:ext cx="3538538" cy="330200"/>
          </a:xfrm>
        </p:spPr>
        <p:txBody>
          <a:bodyPr/>
          <a:lstStyle/>
          <a:p>
            <a:pPr eaLnBrk="1" hangingPunct="1"/>
            <a:r>
              <a:rPr lang="ko-KR" altLang="en-US" smtClean="0"/>
              <a:t>응용 분야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2236788" y="2660650"/>
            <a:ext cx="1216025" cy="12287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PMP, </a:t>
            </a:r>
            <a:r>
              <a:rPr lang="ko-KR" altLang="en-US" sz="1200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전자사전</a:t>
            </a:r>
            <a:endParaRPr lang="ko-KR" altLang="en-US" sz="1800" b="1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4024313" y="4518025"/>
            <a:ext cx="1216025" cy="12287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ETC</a:t>
            </a:r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5808663" y="2660650"/>
            <a:ext cx="1216025" cy="12287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  <a:p>
            <a:pPr algn="ctr"/>
            <a:r>
              <a:rPr lang="en-US" altLang="ko-KR" sz="1200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Telematics/</a:t>
            </a:r>
          </a:p>
          <a:p>
            <a:pPr algn="ctr"/>
            <a:r>
              <a:rPr lang="en-US" altLang="ko-KR" sz="1200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Navigation</a:t>
            </a:r>
          </a:p>
          <a:p>
            <a:pPr algn="ctr"/>
            <a:endParaRPr lang="ko-KR" altLang="en-US" sz="2000" b="1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24313" y="927100"/>
            <a:ext cx="1216025" cy="1228725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  <a:p>
            <a:pPr algn="ctr"/>
            <a:r>
              <a:rPr lang="en-US" altLang="ko-KR" sz="1200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Phone,</a:t>
            </a:r>
          </a:p>
          <a:p>
            <a:pPr algn="ctr"/>
            <a:r>
              <a:rPr lang="en-US" altLang="ko-KR" sz="1200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PDA</a:t>
            </a:r>
          </a:p>
          <a:p>
            <a:pPr algn="ctr"/>
            <a:endParaRPr lang="ko-KR" altLang="en-US" sz="1800" b="1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1666875" y="5462588"/>
            <a:ext cx="3714750" cy="6985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120000"/>
              </a:lnSpc>
            </a:pP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셋탑박스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사설교환기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/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RFID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의료분야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DTV/DMB : EPG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관리 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(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통합 검색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예약 녹화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채널 관리 등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)</a:t>
            </a:r>
          </a:p>
        </p:txBody>
      </p:sp>
      <p:sp>
        <p:nvSpPr>
          <p:cNvPr id="17418" name="AutoShape 13"/>
          <p:cNvSpPr>
            <a:spLocks noChangeArrowheads="1"/>
          </p:cNvSpPr>
          <p:nvPr/>
        </p:nvSpPr>
        <p:spPr bwMode="auto">
          <a:xfrm>
            <a:off x="5243513" y="857250"/>
            <a:ext cx="3600450" cy="936625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12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Smart PIMS (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주소록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스케쥴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통합검색 등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CONTENTS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관리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(MP3,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이미지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동영상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, SMS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등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모바일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SFA (Sales Force Automation)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모바일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POS with RFID, bar-code scanner</a:t>
            </a:r>
          </a:p>
        </p:txBody>
      </p:sp>
      <p:grpSp>
        <p:nvGrpSpPr>
          <p:cNvPr id="17419" name="Group 14"/>
          <p:cNvGrpSpPr>
            <a:grpSpLocks/>
          </p:cNvGrpSpPr>
          <p:nvPr/>
        </p:nvGrpSpPr>
        <p:grpSpPr bwMode="auto">
          <a:xfrm>
            <a:off x="3905250" y="2584450"/>
            <a:ext cx="1308100" cy="1476375"/>
            <a:chOff x="4272" y="936"/>
            <a:chExt cx="960" cy="1128"/>
          </a:xfrm>
        </p:grpSpPr>
        <p:sp>
          <p:nvSpPr>
            <p:cNvPr id="17422" name="AutoShape 15"/>
            <p:cNvSpPr>
              <a:spLocks noChangeArrowheads="1"/>
            </p:cNvSpPr>
            <p:nvPr/>
          </p:nvSpPr>
          <p:spPr bwMode="auto">
            <a:xfrm rot="-5550306">
              <a:off x="4272" y="1056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73 h 21600"/>
                <a:gd name="T20" fmla="*/ 18428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45" y="5399"/>
                    <a:pt x="10691" y="5400"/>
                    <a:pt x="10636" y="5402"/>
                  </a:cubicBezTo>
                  <a:lnTo>
                    <a:pt x="10473" y="4"/>
                  </a:lnTo>
                  <a:cubicBezTo>
                    <a:pt x="10582" y="1"/>
                    <a:pt x="10691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AutoShape 16"/>
            <p:cNvSpPr>
              <a:spLocks noChangeArrowheads="1"/>
            </p:cNvSpPr>
            <p:nvPr/>
          </p:nvSpPr>
          <p:spPr bwMode="auto">
            <a:xfrm rot="10800000">
              <a:off x="4272" y="110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73 h 21600"/>
                <a:gd name="T20" fmla="*/ 18428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45" y="5399"/>
                    <a:pt x="10691" y="5400"/>
                    <a:pt x="10636" y="5402"/>
                  </a:cubicBezTo>
                  <a:lnTo>
                    <a:pt x="10473" y="4"/>
                  </a:lnTo>
                  <a:cubicBezTo>
                    <a:pt x="10582" y="1"/>
                    <a:pt x="10691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4" name="AutoShape 17"/>
            <p:cNvSpPr>
              <a:spLocks noChangeArrowheads="1"/>
            </p:cNvSpPr>
            <p:nvPr/>
          </p:nvSpPr>
          <p:spPr bwMode="auto">
            <a:xfrm rot="5400000">
              <a:off x="4272" y="110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73 h 21600"/>
                <a:gd name="T20" fmla="*/ 18428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45" y="5399"/>
                    <a:pt x="10691" y="5400"/>
                    <a:pt x="10636" y="5402"/>
                  </a:cubicBezTo>
                  <a:lnTo>
                    <a:pt x="10473" y="4"/>
                  </a:lnTo>
                  <a:cubicBezTo>
                    <a:pt x="10582" y="1"/>
                    <a:pt x="10691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5" name="AutoShape 18"/>
            <p:cNvSpPr>
              <a:spLocks noChangeArrowheads="1"/>
            </p:cNvSpPr>
            <p:nvPr/>
          </p:nvSpPr>
          <p:spPr bwMode="auto">
            <a:xfrm>
              <a:off x="4272" y="1056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73 h 21600"/>
                <a:gd name="T20" fmla="*/ 18428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45" y="5399"/>
                    <a:pt x="10691" y="5400"/>
                    <a:pt x="10636" y="5402"/>
                  </a:cubicBezTo>
                  <a:lnTo>
                    <a:pt x="10473" y="4"/>
                  </a:lnTo>
                  <a:cubicBezTo>
                    <a:pt x="10582" y="1"/>
                    <a:pt x="10691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6" name="AutoShape 19"/>
            <p:cNvSpPr>
              <a:spLocks noChangeArrowheads="1"/>
            </p:cNvSpPr>
            <p:nvPr/>
          </p:nvSpPr>
          <p:spPr bwMode="auto">
            <a:xfrm rot="5400000">
              <a:off x="4614" y="1056"/>
              <a:ext cx="480" cy="240"/>
            </a:xfrm>
            <a:prstGeom prst="flowChartExtra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>
                <a:solidFill>
                  <a:srgbClr val="000000"/>
                </a:solidFill>
                <a:ea typeface="HY신명조" pitchFamily="18" charset="-127"/>
              </a:endParaRPr>
            </a:p>
          </p:txBody>
        </p:sp>
      </p:grpSp>
      <p:sp>
        <p:nvSpPr>
          <p:cNvPr id="17420" name="AutoShape 20"/>
          <p:cNvSpPr>
            <a:spLocks noChangeArrowheads="1"/>
          </p:cNvSpPr>
          <p:nvPr/>
        </p:nvSpPr>
        <p:spPr bwMode="auto">
          <a:xfrm>
            <a:off x="6381750" y="3803650"/>
            <a:ext cx="2738438" cy="892175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120000"/>
              </a:lnSpc>
            </a:pP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지도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지번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명칭 관리</a:t>
            </a:r>
            <a:endParaRPr kumimoji="0" lang="en-US" altLang="ko-KR">
              <a:solidFill>
                <a:srgbClr val="000000"/>
              </a:solidFill>
              <a:latin typeface="새굴림" pitchFamily="18" charset="-127"/>
              <a:ea typeface="새굴림" pitchFamily="18" charset="-127"/>
              <a:cs typeface="Verdana" pitchFamily="34" charset="0"/>
            </a:endParaRP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 POI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정보 서비스   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Content</a:t>
            </a:r>
            <a:r>
              <a:rPr kumimoji="0" lang="en-US" altLang="ko-KR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 </a:t>
            </a: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관리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ko-KR" altLang="en-US">
                <a:solidFill>
                  <a:srgbClr val="000000"/>
                </a:solidFill>
                <a:latin typeface="새굴림" pitchFamily="18" charset="-127"/>
                <a:ea typeface="새굴림" pitchFamily="18" charset="-127"/>
                <a:cs typeface="Verdana" pitchFamily="34" charset="0"/>
              </a:rPr>
              <a:t>교통 문자 방송을 이용한 교통 서비스 접목</a:t>
            </a:r>
          </a:p>
        </p:txBody>
      </p:sp>
      <p:sp>
        <p:nvSpPr>
          <p:cNvPr id="17421" name="AutoShape 21"/>
          <p:cNvSpPr>
            <a:spLocks noChangeArrowheads="1"/>
          </p:cNvSpPr>
          <p:nvPr/>
        </p:nvSpPr>
        <p:spPr bwMode="auto">
          <a:xfrm>
            <a:off x="214313" y="2374900"/>
            <a:ext cx="3024187" cy="790575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120000"/>
              </a:lnSpc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전자사전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(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한영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,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영영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영한 등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)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의 검색 및 관리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CONTENTS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관리 </a:t>
            </a:r>
          </a:p>
          <a:p>
            <a:pPr eaLnBrk="0" latin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 MP3,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이미지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동영상</a:t>
            </a:r>
          </a:p>
          <a:p>
            <a:pPr eaLnBrk="0" latin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 성경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코란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HY신명조" pitchFamily="18" charset="-127"/>
                <a:cs typeface="Verdana" pitchFamily="34" charset="0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불경 등</a:t>
            </a:r>
            <a:endParaRPr kumimoji="0" lang="en-US" altLang="ko-KR">
              <a:solidFill>
                <a:srgbClr val="000000"/>
              </a:solidFill>
              <a:latin typeface="Verdana" pitchFamily="34" charset="0"/>
              <a:ea typeface="HY신명조" pitchFamily="18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6F7879D-7BF6-4DD7-B98B-2D0D11EF37F0}" type="slidenum">
              <a:rPr lang="en-US" altLang="ko-KR" smtClean="0"/>
              <a:pPr/>
              <a:t>13</a:t>
            </a:fld>
            <a:r>
              <a:rPr lang="en-US" altLang="ko-KR" smtClean="0"/>
              <a:t> 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 </a:t>
            </a:r>
            <a:r>
              <a:rPr lang="ko-KR" altLang="en-US" smtClean="0"/>
              <a:t>사용시 알아두어야 할 것들</a:t>
            </a:r>
          </a:p>
        </p:txBody>
      </p:sp>
      <p:graphicFrame>
        <p:nvGraphicFramePr>
          <p:cNvPr id="19514" name="Group 5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281852"/>
        </p:xfrm>
        <a:graphic>
          <a:graphicData uri="http://schemas.openxmlformats.org/drawingml/2006/table">
            <a:tbl>
              <a:tblPr/>
              <a:tblGrid>
                <a:gridCol w="1523740"/>
                <a:gridCol w="7116260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: ‘character-set’ , 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n’character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-set’(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유니코드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하나 이상의 문자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(character)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나타낸다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single quotation(‘)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문자열의 시작과 끝을 설정한다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만약 문자열 내부에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single quotation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사용하려면 연속 두번 사용하면 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john’’house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: [+|-] digit-set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digit-set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하나 이상의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0,1,2,3,4,5,6,7,8,9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: [+|-] digit-set[.[digit-set]][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E|e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[+|-] digit-set]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digit-set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하나 이상의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0,1,2,3,4,5,6,7,8,9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E | e : exponent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표시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Floating point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exponent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값이 주어지지 않으면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integer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처럼 처리된다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값의 의미는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“No data”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“Unknown data”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Numeric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‘0’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Empty string (‘ ‘)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값이 아니다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데이터끼리 비교는 항상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FALSE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이름 규칙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문자로 시작해서 문자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숫자 혹은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‘_’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최대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자까지 가능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대소문자를 구별하지 않음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사용하는 곳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ALIAS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(Comment)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‘-’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연속 두 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(‘--’)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사용하면 주석으로 인정된다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만약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“1 –(-1)”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표현할때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“1--1”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하면 주석으로 인식되고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“1- -1”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표현해야 원래 의도대로 사용할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openML</a:t>
            </a:r>
            <a:r>
              <a:rPr lang="ko-KR" altLang="en-US" sz="1400" dirty="0" smtClean="0"/>
              <a:t>의 내부구조 및 특징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28625" y="1000125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Software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구성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저장 구조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 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Memory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사용량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Recovery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I/O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처리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특징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9" action="ppaction://hlinksldjump"/>
              </a:rPr>
              <a:t>기능요약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74EB0009-D4A2-4B56-B0D2-B063F20B6EC9}" type="slidenum">
              <a:rPr lang="en-US" altLang="ko-KR" smtClean="0"/>
              <a:pPr/>
              <a:t>15</a:t>
            </a:fld>
            <a:r>
              <a:rPr lang="en-US" altLang="ko-KR" smtClean="0"/>
              <a:t> 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Software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35000" y="4292104"/>
            <a:ext cx="4006850" cy="433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OAL (OS Adaptation Layer)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35000" y="3860304"/>
            <a:ext cx="1336675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Storage</a:t>
            </a:r>
          </a:p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Manager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971675" y="3860304"/>
            <a:ext cx="1335088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Recovery</a:t>
            </a:r>
          </a:p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Manager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306763" y="3860304"/>
            <a:ext cx="133508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Transaction</a:t>
            </a:r>
          </a:p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Manager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635000" y="5156944"/>
            <a:ext cx="400685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Embedded Operating System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635000" y="3428504"/>
            <a:ext cx="400685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Low-level </a:t>
            </a:r>
            <a:r>
              <a:rPr lang="en-US" altLang="ko-KR" sz="1200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API (</a:t>
            </a:r>
            <a:r>
              <a:rPr lang="en-US" altLang="ko-KR" sz="1200" dirty="0" err="1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dbi</a:t>
            </a:r>
            <a:r>
              <a:rPr lang="en-US" altLang="ko-KR" sz="1200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635000" y="2995116"/>
            <a:ext cx="4009008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SQL Engine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635000" y="2564904"/>
            <a:ext cx="4009008" cy="431800"/>
          </a:xfrm>
          <a:prstGeom prst="rect">
            <a:avLst/>
          </a:prstGeom>
          <a:solidFill>
            <a:srgbClr val="F28B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SQL API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(C API)</a:t>
            </a:r>
            <a:endParaRPr lang="ko-KR" altLang="en-US" sz="90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541338" y="1792288"/>
            <a:ext cx="4195762" cy="314888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latin typeface="Palatino Linotype" pitchFamily="18" charset="0"/>
              <a:ea typeface="HY신명조" pitchFamily="18" charset="-127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39750" y="1071563"/>
            <a:ext cx="4197350" cy="504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Application (C, JAVA)</a:t>
            </a:r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2643188" y="1576388"/>
            <a:ext cx="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2733675" y="4725144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1547813" y="2071688"/>
            <a:ext cx="1152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Function call</a:t>
            </a:r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>
            <a:off x="4572000" y="1303338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5291138" y="1071563"/>
            <a:ext cx="3313112" cy="50482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응용프로그램 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layer</a:t>
            </a:r>
          </a:p>
          <a:p>
            <a:pPr algn="ctr"/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예 </a:t>
            </a:r>
            <a:r>
              <a:rPr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:</a:t>
            </a:r>
            <a:r>
              <a:rPr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isql</a:t>
            </a:r>
            <a:r>
              <a:rPr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</a:t>
            </a:r>
            <a:r>
              <a:rPr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jsql</a:t>
            </a:r>
            <a:r>
              <a:rPr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4572000" y="2366963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5291138" y="1792288"/>
            <a:ext cx="3313112" cy="50482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openML</a:t>
            </a:r>
            <a:r>
              <a:rPr lang="en-US" altLang="ko-KR" sz="1100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(DBMS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 layer</a:t>
            </a:r>
          </a:p>
        </p:txBody>
      </p:sp>
      <p:sp>
        <p:nvSpPr>
          <p:cNvPr id="23574" name="Line 24"/>
          <p:cNvSpPr>
            <a:spLocks noChangeShapeType="1"/>
          </p:cNvSpPr>
          <p:nvPr/>
        </p:nvSpPr>
        <p:spPr bwMode="auto">
          <a:xfrm>
            <a:off x="4643438" y="5371257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75" name="Rectangle 25"/>
          <p:cNvSpPr>
            <a:spLocks noChangeArrowheads="1"/>
          </p:cNvSpPr>
          <p:nvPr/>
        </p:nvSpPr>
        <p:spPr bwMode="auto">
          <a:xfrm>
            <a:off x="5291138" y="5155357"/>
            <a:ext cx="3313112" cy="50482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OS layer (file system, memory manager </a:t>
            </a:r>
            <a:r>
              <a:rPr lang="ko-KR" altLang="en-US" sz="11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lang="en-US" altLang="ko-KR" sz="11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</a:p>
        </p:txBody>
      </p:sp>
      <p:sp>
        <p:nvSpPr>
          <p:cNvPr id="23576" name="Rectangle 26"/>
          <p:cNvSpPr>
            <a:spLocks noChangeArrowheads="1"/>
          </p:cNvSpPr>
          <p:nvPr/>
        </p:nvSpPr>
        <p:spPr bwMode="auto">
          <a:xfrm>
            <a:off x="5291138" y="2297113"/>
            <a:ext cx="3313112" cy="264405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pPr>
              <a:buFont typeface="Wingdings" pitchFamily="2" charset="2"/>
              <a:buChar char="§"/>
            </a:pP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library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형태로 제공 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(.so, .a, .</a:t>
            </a:r>
            <a:r>
              <a:rPr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dll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 </a:t>
            </a:r>
          </a:p>
          <a:p>
            <a:endParaRPr lang="en-US" altLang="ko-KR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응용프로그램에게 </a:t>
            </a:r>
            <a:r>
              <a:rPr lang="en-US" altLang="ko-KR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SQL C API </a:t>
            </a:r>
          </a:p>
          <a:p>
            <a:endParaRPr lang="ko-KR" altLang="en-US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</a:t>
            </a:r>
            <a:r>
              <a:rPr lang="en-US" altLang="ko-KR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openML</a:t>
            </a:r>
            <a:r>
              <a:rPr lang="ko-KR" altLang="en-US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의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내부</a:t>
            </a:r>
          </a:p>
          <a:p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- SQL Engine (parser, optimizer)</a:t>
            </a:r>
          </a:p>
          <a:p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- transaction manager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- recovery manager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- storage manager</a:t>
            </a:r>
          </a:p>
          <a:p>
            <a:endParaRPr lang="en-US" altLang="ko-KR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포팅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Layer (OAL : OS Adaptation Layer)</a:t>
            </a:r>
            <a:endParaRPr lang="ko-KR" altLang="en-US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- SC_XXX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함수로 구성</a:t>
            </a:r>
          </a:p>
        </p:txBody>
      </p:sp>
      <p:sp>
        <p:nvSpPr>
          <p:cNvPr id="23580" name="Text Box 13"/>
          <p:cNvSpPr txBox="1">
            <a:spLocks noChangeArrowheads="1"/>
          </p:cNvSpPr>
          <p:nvPr/>
        </p:nvSpPr>
        <p:spPr bwMode="auto">
          <a:xfrm>
            <a:off x="3546475" y="1797050"/>
            <a:ext cx="1114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Library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AutoShape 67"/>
          <p:cNvCxnSpPr>
            <a:cxnSpLocks noChangeShapeType="1"/>
            <a:stCxn id="24594" idx="2"/>
            <a:endCxn id="24585" idx="1"/>
          </p:cNvCxnSpPr>
          <p:nvPr/>
        </p:nvCxnSpPr>
        <p:spPr bwMode="auto">
          <a:xfrm rot="5400000">
            <a:off x="930276" y="3341687"/>
            <a:ext cx="1778000" cy="581025"/>
          </a:xfrm>
          <a:prstGeom prst="curvedConnector4">
            <a:avLst>
              <a:gd name="adj1" fmla="val 38505"/>
              <a:gd name="adj2" fmla="val 139296"/>
            </a:avLst>
          </a:prstGeom>
          <a:noFill/>
          <a:ln w="12700">
            <a:solidFill>
              <a:srgbClr val="0F4D38"/>
            </a:solidFill>
            <a:round/>
            <a:headEnd type="triangle" w="med" len="sm"/>
            <a:tailEnd type="triangle" w="lg" len="med"/>
          </a:ln>
        </p:spPr>
      </p:cxn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Verdana" pitchFamily="34" charset="0"/>
                <a:ea typeface="HY신명조" pitchFamily="18" charset="-127"/>
              </a:rPr>
              <a:t>- </a:t>
            </a:r>
            <a:fld id="{EF5572B7-C1B3-475C-8670-83F7C0EC62AD}" type="slidenum">
              <a:rPr lang="en-US" altLang="ko-KR" smtClean="0">
                <a:latin typeface="Verdana" pitchFamily="34" charset="0"/>
                <a:ea typeface="HY신명조" pitchFamily="18" charset="-127"/>
              </a:rPr>
              <a:pPr/>
              <a:t>16</a:t>
            </a:fld>
            <a:r>
              <a:rPr lang="en-US" altLang="ko-KR" smtClean="0">
                <a:latin typeface="Verdana" pitchFamily="34" charset="0"/>
                <a:ea typeface="HY신명조" pitchFamily="18" charset="-127"/>
              </a:rPr>
              <a:t> -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Verdana" pitchFamily="34" charset="0"/>
              </a:rPr>
              <a:t>저장 구조 </a:t>
            </a:r>
            <a:r>
              <a:rPr lang="en-US" altLang="ko-KR" dirty="0" smtClean="0">
                <a:latin typeface="Verdana" pitchFamily="34" charset="0"/>
              </a:rPr>
              <a:t>(1)</a:t>
            </a:r>
          </a:p>
        </p:txBody>
      </p:sp>
      <p:sp>
        <p:nvSpPr>
          <p:cNvPr id="24581" name="AutoShape 54"/>
          <p:cNvSpPr>
            <a:spLocks noChangeArrowheads="1"/>
          </p:cNvSpPr>
          <p:nvPr/>
        </p:nvSpPr>
        <p:spPr bwMode="auto">
          <a:xfrm>
            <a:off x="4572000" y="1844824"/>
            <a:ext cx="1458912" cy="542925"/>
          </a:xfrm>
          <a:prstGeom prst="flowChartDocument">
            <a:avLst/>
          </a:prstGeom>
          <a:solidFill>
            <a:srgbClr val="DFDDBF"/>
          </a:solidFill>
          <a:ln w="1460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Data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volume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</p:txBody>
      </p:sp>
      <p:sp>
        <p:nvSpPr>
          <p:cNvPr id="24583" name="AutoShape 56"/>
          <p:cNvSpPr>
            <a:spLocks noChangeArrowheads="1"/>
          </p:cNvSpPr>
          <p:nvPr/>
        </p:nvSpPr>
        <p:spPr bwMode="auto">
          <a:xfrm>
            <a:off x="4614863" y="2652713"/>
            <a:ext cx="1458912" cy="544512"/>
          </a:xfrm>
          <a:prstGeom prst="flowChartDocument">
            <a:avLst/>
          </a:prstGeom>
          <a:solidFill>
            <a:srgbClr val="DFDDBF"/>
          </a:solidFill>
          <a:ln w="1460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Temp volume</a:t>
            </a:r>
          </a:p>
        </p:txBody>
      </p:sp>
      <p:sp>
        <p:nvSpPr>
          <p:cNvPr id="24584" name="AutoShape 57"/>
          <p:cNvSpPr>
            <a:spLocks noChangeArrowheads="1"/>
          </p:cNvSpPr>
          <p:nvPr/>
        </p:nvSpPr>
        <p:spPr bwMode="auto">
          <a:xfrm>
            <a:off x="4614863" y="3427413"/>
            <a:ext cx="1458912" cy="544512"/>
          </a:xfrm>
          <a:prstGeom prst="flowChartDocument">
            <a:avLst/>
          </a:prstGeom>
          <a:solidFill>
            <a:srgbClr val="DFDDBF"/>
          </a:solidFill>
          <a:ln w="1460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Index volume</a:t>
            </a:r>
          </a:p>
        </p:txBody>
      </p:sp>
      <p:sp>
        <p:nvSpPr>
          <p:cNvPr id="24585" name="AutoShape 59"/>
          <p:cNvSpPr>
            <a:spLocks noChangeArrowheads="1"/>
          </p:cNvSpPr>
          <p:nvPr/>
        </p:nvSpPr>
        <p:spPr bwMode="auto">
          <a:xfrm>
            <a:off x="1528763" y="4111625"/>
            <a:ext cx="1535112" cy="817563"/>
          </a:xfrm>
          <a:prstGeom prst="flowChartMultidocument">
            <a:avLst/>
          </a:prstGeom>
          <a:solidFill>
            <a:srgbClr val="DFDDBF"/>
          </a:solidFill>
          <a:ln w="1460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Log file</a:t>
            </a:r>
          </a:p>
        </p:txBody>
      </p:sp>
      <p:sp>
        <p:nvSpPr>
          <p:cNvPr id="24586" name="AutoShape 60"/>
          <p:cNvSpPr>
            <a:spLocks noChangeArrowheads="1"/>
          </p:cNvSpPr>
          <p:nvPr/>
        </p:nvSpPr>
        <p:spPr bwMode="auto">
          <a:xfrm>
            <a:off x="4614863" y="4352925"/>
            <a:ext cx="1458912" cy="544513"/>
          </a:xfrm>
          <a:prstGeom prst="flowChartDocument">
            <a:avLst/>
          </a:prstGeom>
          <a:solidFill>
            <a:srgbClr val="DFDDBF"/>
          </a:solidFill>
          <a:ln w="1460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LogAnchor</a:t>
            </a:r>
          </a:p>
        </p:txBody>
      </p:sp>
      <p:cxnSp>
        <p:nvCxnSpPr>
          <p:cNvPr id="24587" name="AutoShape 62"/>
          <p:cNvCxnSpPr>
            <a:cxnSpLocks noChangeShapeType="1"/>
            <a:stCxn id="24594" idx="3"/>
            <a:endCxn id="24581" idx="1"/>
          </p:cNvCxnSpPr>
          <p:nvPr/>
        </p:nvCxnSpPr>
        <p:spPr bwMode="auto">
          <a:xfrm flipV="1">
            <a:off x="3290888" y="2116287"/>
            <a:ext cx="1281112" cy="36259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F4D38"/>
            </a:solidFill>
            <a:round/>
            <a:headEnd type="triangle" w="med" len="sm"/>
            <a:tailEnd type="triangle" w="lg" len="med"/>
          </a:ln>
        </p:spPr>
      </p:cxnSp>
      <p:cxnSp>
        <p:nvCxnSpPr>
          <p:cNvPr id="24589" name="AutoShape 64"/>
          <p:cNvCxnSpPr>
            <a:cxnSpLocks noChangeShapeType="1"/>
            <a:stCxn id="24594" idx="3"/>
            <a:endCxn id="24583" idx="1"/>
          </p:cNvCxnSpPr>
          <p:nvPr/>
        </p:nvCxnSpPr>
        <p:spPr bwMode="auto">
          <a:xfrm>
            <a:off x="3290888" y="2479675"/>
            <a:ext cx="1323975" cy="4445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F4D38"/>
            </a:solidFill>
            <a:round/>
            <a:headEnd type="triangle" w="med" len="sm"/>
            <a:tailEnd type="triangle" w="lg" len="med"/>
          </a:ln>
        </p:spPr>
      </p:cxnSp>
      <p:cxnSp>
        <p:nvCxnSpPr>
          <p:cNvPr id="24590" name="AutoShape 65"/>
          <p:cNvCxnSpPr>
            <a:cxnSpLocks noChangeShapeType="1"/>
            <a:stCxn id="24594" idx="3"/>
            <a:endCxn id="24584" idx="1"/>
          </p:cNvCxnSpPr>
          <p:nvPr/>
        </p:nvCxnSpPr>
        <p:spPr bwMode="auto">
          <a:xfrm>
            <a:off x="3290888" y="2479675"/>
            <a:ext cx="1323975" cy="12207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F4D38"/>
            </a:solidFill>
            <a:round/>
            <a:headEnd type="triangle" w="med" len="sm"/>
            <a:tailEnd type="triangle" w="lg" len="med"/>
          </a:ln>
        </p:spPr>
      </p:cxnSp>
      <p:cxnSp>
        <p:nvCxnSpPr>
          <p:cNvPr id="24591" name="AutoShape 66"/>
          <p:cNvCxnSpPr>
            <a:cxnSpLocks noChangeShapeType="1"/>
            <a:stCxn id="24594" idx="3"/>
            <a:endCxn id="24586" idx="1"/>
          </p:cNvCxnSpPr>
          <p:nvPr/>
        </p:nvCxnSpPr>
        <p:spPr bwMode="auto">
          <a:xfrm>
            <a:off x="3290888" y="2479675"/>
            <a:ext cx="1323975" cy="21447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F4D38"/>
            </a:solidFill>
            <a:round/>
            <a:headEnd type="triangle" w="med" len="sm"/>
            <a:tailEnd type="triangle" w="lg" len="med"/>
          </a:ln>
        </p:spPr>
      </p:cxnSp>
      <p:cxnSp>
        <p:nvCxnSpPr>
          <p:cNvPr id="24592" name="AutoShape 67"/>
          <p:cNvCxnSpPr>
            <a:cxnSpLocks noChangeShapeType="1"/>
            <a:stCxn id="24594" idx="2"/>
            <a:endCxn id="24595" idx="0"/>
          </p:cNvCxnSpPr>
          <p:nvPr/>
        </p:nvCxnSpPr>
        <p:spPr bwMode="auto">
          <a:xfrm rot="16200000" flipH="1">
            <a:off x="1898650" y="2954338"/>
            <a:ext cx="582613" cy="16033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F4D38"/>
            </a:solidFill>
            <a:round/>
            <a:headEnd type="triangle" w="med" len="sm"/>
            <a:tailEnd type="triangle" w="lg" len="med"/>
          </a:ln>
        </p:spPr>
      </p:cxnSp>
      <p:sp>
        <p:nvSpPr>
          <p:cNvPr id="24594" name="Rectangle 70"/>
          <p:cNvSpPr>
            <a:spLocks noChangeArrowheads="1"/>
          </p:cNvSpPr>
          <p:nvPr/>
        </p:nvSpPr>
        <p:spPr bwMode="auto">
          <a:xfrm>
            <a:off x="928688" y="2214563"/>
            <a:ext cx="2362200" cy="528637"/>
          </a:xfrm>
          <a:prstGeom prst="rect">
            <a:avLst/>
          </a:prstGeom>
          <a:solidFill>
            <a:srgbClr val="F28B50"/>
          </a:solidFill>
          <a:ln w="1460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200" b="1" dirty="0" err="1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openML</a:t>
            </a:r>
            <a:endParaRPr kumimoji="0" lang="en-US" altLang="ko-KR" sz="1200" b="1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</p:txBody>
      </p:sp>
      <p:sp>
        <p:nvSpPr>
          <p:cNvPr id="24595" name="AutoShape 61"/>
          <p:cNvSpPr>
            <a:spLocks noChangeArrowheads="1"/>
          </p:cNvSpPr>
          <p:nvPr/>
        </p:nvSpPr>
        <p:spPr bwMode="auto">
          <a:xfrm>
            <a:off x="1539875" y="3325813"/>
            <a:ext cx="1460500" cy="544512"/>
          </a:xfrm>
          <a:prstGeom prst="flowChartDocument">
            <a:avLst/>
          </a:prstGeom>
          <a:solidFill>
            <a:srgbClr val="DFDDBF"/>
          </a:solidFill>
          <a:ln w="1460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Serverlog.txt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9"/>
          <p:cNvSpPr>
            <a:spLocks noChangeArrowheads="1"/>
          </p:cNvSpPr>
          <p:nvPr/>
        </p:nvSpPr>
        <p:spPr bwMode="auto">
          <a:xfrm>
            <a:off x="514350" y="1000125"/>
            <a:ext cx="8194675" cy="2417763"/>
          </a:xfrm>
          <a:prstGeom prst="rect">
            <a:avLst/>
          </a:prstGeom>
          <a:solidFill>
            <a:srgbClr val="08384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1400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</p:txBody>
      </p:sp>
      <p:sp>
        <p:nvSpPr>
          <p:cNvPr id="25603" name="Rectangle 17"/>
          <p:cNvSpPr>
            <a:spLocks noChangeArrowheads="1"/>
          </p:cNvSpPr>
          <p:nvPr/>
        </p:nvSpPr>
        <p:spPr bwMode="auto">
          <a:xfrm>
            <a:off x="2846388" y="2016125"/>
            <a:ext cx="1327150" cy="1111250"/>
          </a:xfrm>
          <a:prstGeom prst="rect">
            <a:avLst/>
          </a:prstGeom>
          <a:solidFill>
            <a:srgbClr val="D6C47C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</p:txBody>
      </p:sp>
      <p:sp>
        <p:nvSpPr>
          <p:cNvPr id="25604" name="Rectangle 31"/>
          <p:cNvSpPr>
            <a:spLocks noChangeArrowheads="1"/>
          </p:cNvSpPr>
          <p:nvPr/>
        </p:nvSpPr>
        <p:spPr bwMode="auto">
          <a:xfrm>
            <a:off x="4214813" y="2019300"/>
            <a:ext cx="1327150" cy="1111250"/>
          </a:xfrm>
          <a:prstGeom prst="rect">
            <a:avLst/>
          </a:prstGeom>
          <a:solidFill>
            <a:srgbClr val="D6C47C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</p:txBody>
      </p:sp>
      <p:sp>
        <p:nvSpPr>
          <p:cNvPr id="2560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A8FB5C00-F09A-4D53-927C-4F7455233BBA}" type="slidenum">
              <a:rPr lang="en-US" altLang="ko-KR" smtClean="0"/>
              <a:pPr/>
              <a:t>17</a:t>
            </a:fld>
            <a:r>
              <a:rPr lang="en-US" altLang="ko-KR" smtClean="0"/>
              <a:t> -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저장 구조 </a:t>
            </a:r>
            <a:r>
              <a:rPr lang="en-US" altLang="ko-KR" dirty="0" smtClean="0"/>
              <a:t>(2)</a:t>
            </a:r>
          </a:p>
        </p:txBody>
      </p:sp>
      <p:sp>
        <p:nvSpPr>
          <p:cNvPr id="25607" name="Rectangle 20"/>
          <p:cNvSpPr>
            <a:spLocks noChangeArrowheads="1"/>
          </p:cNvSpPr>
          <p:nvPr/>
        </p:nvSpPr>
        <p:spPr bwMode="auto">
          <a:xfrm>
            <a:off x="500063" y="4497388"/>
            <a:ext cx="8208962" cy="1503362"/>
          </a:xfrm>
          <a:prstGeom prst="rect">
            <a:avLst/>
          </a:prstGeom>
          <a:solidFill>
            <a:srgbClr val="08384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solidFill>
                <a:srgbClr val="000000"/>
              </a:solidFill>
              <a:ea typeface="HY신명조" pitchFamily="18" charset="-127"/>
            </a:endParaRPr>
          </a:p>
        </p:txBody>
      </p:sp>
      <p:sp>
        <p:nvSpPr>
          <p:cNvPr id="25608" name="Text Box 22"/>
          <p:cNvSpPr txBox="1">
            <a:spLocks noChangeArrowheads="1"/>
          </p:cNvSpPr>
          <p:nvPr/>
        </p:nvSpPr>
        <p:spPr bwMode="auto">
          <a:xfrm>
            <a:off x="8205788" y="1042988"/>
            <a:ext cx="466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RAM</a:t>
            </a:r>
          </a:p>
        </p:txBody>
      </p:sp>
      <p:sp>
        <p:nvSpPr>
          <p:cNvPr id="25609" name="Text Box 23"/>
          <p:cNvSpPr txBox="1">
            <a:spLocks noChangeArrowheads="1"/>
          </p:cNvSpPr>
          <p:nvPr/>
        </p:nvSpPr>
        <p:spPr bwMode="auto">
          <a:xfrm>
            <a:off x="7700963" y="5578475"/>
            <a:ext cx="1081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Hard Disk </a:t>
            </a:r>
            <a:r>
              <a:rPr lang="ko-KR" altLang="en-US" sz="900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또는</a:t>
            </a:r>
            <a:endParaRPr lang="en-US" altLang="ko-KR" sz="900">
              <a:solidFill>
                <a:schemeClr val="bg1"/>
              </a:solidFill>
              <a:latin typeface="Verdana" pitchFamily="34" charset="0"/>
              <a:ea typeface="새굴림" pitchFamily="18" charset="-127"/>
            </a:endParaRPr>
          </a:p>
          <a:p>
            <a:r>
              <a:rPr lang="en-US" altLang="ko-KR" sz="900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Flash Memory</a:t>
            </a:r>
          </a:p>
        </p:txBody>
      </p:sp>
      <p:sp>
        <p:nvSpPr>
          <p:cNvPr id="25610" name="AutoShape 25"/>
          <p:cNvSpPr>
            <a:spLocks noChangeArrowheads="1"/>
          </p:cNvSpPr>
          <p:nvPr/>
        </p:nvSpPr>
        <p:spPr bwMode="auto">
          <a:xfrm>
            <a:off x="4714875" y="4795838"/>
            <a:ext cx="1263650" cy="1004887"/>
          </a:xfrm>
          <a:prstGeom prst="flowChartMultidocument">
            <a:avLst/>
          </a:prstGeom>
          <a:solidFill>
            <a:srgbClr val="DFDDBF"/>
          </a:solidFill>
          <a:ln w="952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Active log</a:t>
            </a:r>
          </a:p>
          <a:p>
            <a:pPr algn="ctr"/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(max : 256K byte)</a:t>
            </a:r>
          </a:p>
        </p:txBody>
      </p:sp>
      <p:sp>
        <p:nvSpPr>
          <p:cNvPr id="25611" name="AutoShape 29"/>
          <p:cNvSpPr>
            <a:spLocks noChangeArrowheads="1"/>
          </p:cNvSpPr>
          <p:nvPr/>
        </p:nvSpPr>
        <p:spPr bwMode="auto">
          <a:xfrm>
            <a:off x="6334125" y="5299075"/>
            <a:ext cx="936625" cy="574675"/>
          </a:xfrm>
          <a:prstGeom prst="flowChartDocument">
            <a:avLst/>
          </a:prstGeom>
          <a:solidFill>
            <a:srgbClr val="DFDDBF"/>
          </a:solidFill>
          <a:ln w="952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Log </a:t>
            </a:r>
          </a:p>
          <a:p>
            <a:pPr algn="ctr"/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anchor</a:t>
            </a:r>
          </a:p>
        </p:txBody>
      </p:sp>
      <p:sp>
        <p:nvSpPr>
          <p:cNvPr id="25612" name="Line 30"/>
          <p:cNvSpPr>
            <a:spLocks noChangeShapeType="1"/>
          </p:cNvSpPr>
          <p:nvPr/>
        </p:nvSpPr>
        <p:spPr bwMode="auto">
          <a:xfrm flipH="1" flipV="1">
            <a:off x="5686425" y="5299075"/>
            <a:ext cx="792163" cy="2159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13" name="Line 33"/>
          <p:cNvSpPr>
            <a:spLocks noChangeShapeType="1"/>
          </p:cNvSpPr>
          <p:nvPr/>
        </p:nvSpPr>
        <p:spPr bwMode="auto">
          <a:xfrm>
            <a:off x="4965700" y="3130550"/>
            <a:ext cx="320675" cy="1941513"/>
          </a:xfrm>
          <a:prstGeom prst="line">
            <a:avLst/>
          </a:prstGeom>
          <a:noFill/>
          <a:ln w="22225">
            <a:solidFill>
              <a:srgbClr val="0F4D38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14" name="Text Box 34"/>
          <p:cNvSpPr txBox="1">
            <a:spLocks noChangeArrowheads="1"/>
          </p:cNvSpPr>
          <p:nvPr/>
        </p:nvSpPr>
        <p:spPr bwMode="auto">
          <a:xfrm>
            <a:off x="4786313" y="3714750"/>
            <a:ext cx="800100" cy="24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Flush Log</a:t>
            </a:r>
          </a:p>
        </p:txBody>
      </p:sp>
      <p:grpSp>
        <p:nvGrpSpPr>
          <p:cNvPr id="25615" name="Group 36"/>
          <p:cNvGrpSpPr>
            <a:grpSpLocks/>
          </p:cNvGrpSpPr>
          <p:nvPr/>
        </p:nvGrpSpPr>
        <p:grpSpPr bwMode="auto">
          <a:xfrm>
            <a:off x="1846263" y="4714875"/>
            <a:ext cx="958850" cy="1176338"/>
            <a:chOff x="1233" y="3158"/>
            <a:chExt cx="604" cy="741"/>
          </a:xfrm>
        </p:grpSpPr>
        <p:sp>
          <p:nvSpPr>
            <p:cNvPr id="25647" name="AutoShape 37"/>
            <p:cNvSpPr>
              <a:spLocks noChangeArrowheads="1"/>
            </p:cNvSpPr>
            <p:nvPr/>
          </p:nvSpPr>
          <p:spPr bwMode="auto">
            <a:xfrm>
              <a:off x="1233" y="3158"/>
              <a:ext cx="604" cy="741"/>
            </a:xfrm>
            <a:prstGeom prst="can">
              <a:avLst>
                <a:gd name="adj" fmla="val 21520"/>
              </a:avLst>
            </a:prstGeom>
            <a:solidFill>
              <a:srgbClr val="D6C47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>
                <a:solidFill>
                  <a:srgbClr val="000000"/>
                </a:solidFill>
                <a:ea typeface="HY신명조" pitchFamily="18" charset="-127"/>
              </a:endParaRPr>
            </a:p>
          </p:txBody>
        </p:sp>
        <p:grpSp>
          <p:nvGrpSpPr>
            <p:cNvPr id="25648" name="Group 39"/>
            <p:cNvGrpSpPr>
              <a:grpSpLocks/>
            </p:cNvGrpSpPr>
            <p:nvPr/>
          </p:nvGrpSpPr>
          <p:grpSpPr bwMode="auto">
            <a:xfrm>
              <a:off x="1320" y="3554"/>
              <a:ext cx="426" cy="284"/>
              <a:chOff x="640" y="3554"/>
              <a:chExt cx="426" cy="284"/>
            </a:xfrm>
          </p:grpSpPr>
          <p:sp>
            <p:nvSpPr>
              <p:cNvPr id="25650" name="Rectangle 40"/>
              <p:cNvSpPr>
                <a:spLocks noChangeArrowheads="1"/>
              </p:cNvSpPr>
              <p:nvPr/>
            </p:nvSpPr>
            <p:spPr bwMode="auto">
              <a:xfrm>
                <a:off x="640" y="3554"/>
                <a:ext cx="290" cy="238"/>
              </a:xfrm>
              <a:prstGeom prst="rect">
                <a:avLst/>
              </a:prstGeom>
              <a:solidFill>
                <a:srgbClr val="BD905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>
                  <a:solidFill>
                    <a:srgbClr val="000000"/>
                  </a:solidFill>
                  <a:ea typeface="HY신명조" pitchFamily="18" charset="-127"/>
                </a:endParaRPr>
              </a:p>
            </p:txBody>
          </p:sp>
          <p:sp>
            <p:nvSpPr>
              <p:cNvPr id="25651" name="Rectangle 41"/>
              <p:cNvSpPr>
                <a:spLocks noChangeArrowheads="1"/>
              </p:cNvSpPr>
              <p:nvPr/>
            </p:nvSpPr>
            <p:spPr bwMode="auto">
              <a:xfrm>
                <a:off x="776" y="3599"/>
                <a:ext cx="290" cy="239"/>
              </a:xfrm>
              <a:prstGeom prst="rect">
                <a:avLst/>
              </a:prstGeom>
              <a:solidFill>
                <a:srgbClr val="BD905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>
                  <a:solidFill>
                    <a:srgbClr val="000000"/>
                  </a:solidFill>
                  <a:ea typeface="HY신명조" pitchFamily="18" charset="-127"/>
                </a:endParaRPr>
              </a:p>
            </p:txBody>
          </p:sp>
        </p:grpSp>
        <p:sp>
          <p:nvSpPr>
            <p:cNvPr id="25649" name="Text Box 38"/>
            <p:cNvSpPr txBox="1">
              <a:spLocks noChangeArrowheads="1"/>
            </p:cNvSpPr>
            <p:nvPr/>
          </p:nvSpPr>
          <p:spPr bwMode="auto">
            <a:xfrm>
              <a:off x="1265" y="3290"/>
              <a:ext cx="4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Temp</a:t>
              </a:r>
            </a:p>
            <a:p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Volume</a:t>
              </a:r>
            </a:p>
          </p:txBody>
        </p:sp>
      </p:grpSp>
      <p:grpSp>
        <p:nvGrpSpPr>
          <p:cNvPr id="25616" name="Group 42"/>
          <p:cNvGrpSpPr>
            <a:grpSpLocks/>
          </p:cNvGrpSpPr>
          <p:nvPr/>
        </p:nvGrpSpPr>
        <p:grpSpPr bwMode="auto">
          <a:xfrm>
            <a:off x="3214688" y="4691063"/>
            <a:ext cx="958850" cy="1176337"/>
            <a:chOff x="2095" y="3158"/>
            <a:chExt cx="604" cy="741"/>
          </a:xfrm>
        </p:grpSpPr>
        <p:sp>
          <p:nvSpPr>
            <p:cNvPr id="25642" name="AutoShape 43"/>
            <p:cNvSpPr>
              <a:spLocks noChangeArrowheads="1"/>
            </p:cNvSpPr>
            <p:nvPr/>
          </p:nvSpPr>
          <p:spPr bwMode="auto">
            <a:xfrm>
              <a:off x="2095" y="3158"/>
              <a:ext cx="604" cy="741"/>
            </a:xfrm>
            <a:prstGeom prst="can">
              <a:avLst>
                <a:gd name="adj" fmla="val 21520"/>
              </a:avLst>
            </a:prstGeom>
            <a:solidFill>
              <a:srgbClr val="D6C47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>
                <a:solidFill>
                  <a:srgbClr val="000000"/>
                </a:solidFill>
                <a:ea typeface="HY신명조" pitchFamily="18" charset="-127"/>
              </a:endParaRPr>
            </a:p>
          </p:txBody>
        </p:sp>
        <p:grpSp>
          <p:nvGrpSpPr>
            <p:cNvPr id="25643" name="Group 45"/>
            <p:cNvGrpSpPr>
              <a:grpSpLocks/>
            </p:cNvGrpSpPr>
            <p:nvPr/>
          </p:nvGrpSpPr>
          <p:grpSpPr bwMode="auto">
            <a:xfrm>
              <a:off x="2182" y="3566"/>
              <a:ext cx="426" cy="284"/>
              <a:chOff x="640" y="3554"/>
              <a:chExt cx="426" cy="284"/>
            </a:xfrm>
          </p:grpSpPr>
          <p:sp>
            <p:nvSpPr>
              <p:cNvPr id="25645" name="Rectangle 46"/>
              <p:cNvSpPr>
                <a:spLocks noChangeArrowheads="1"/>
              </p:cNvSpPr>
              <p:nvPr/>
            </p:nvSpPr>
            <p:spPr bwMode="auto">
              <a:xfrm>
                <a:off x="640" y="3554"/>
                <a:ext cx="290" cy="238"/>
              </a:xfrm>
              <a:prstGeom prst="rect">
                <a:avLst/>
              </a:prstGeom>
              <a:solidFill>
                <a:srgbClr val="BD905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>
                  <a:solidFill>
                    <a:srgbClr val="000000"/>
                  </a:solidFill>
                  <a:ea typeface="HY신명조" pitchFamily="18" charset="-127"/>
                </a:endParaRPr>
              </a:p>
            </p:txBody>
          </p:sp>
          <p:sp>
            <p:nvSpPr>
              <p:cNvPr id="25646" name="Rectangle 47"/>
              <p:cNvSpPr>
                <a:spLocks noChangeArrowheads="1"/>
              </p:cNvSpPr>
              <p:nvPr/>
            </p:nvSpPr>
            <p:spPr bwMode="auto">
              <a:xfrm>
                <a:off x="776" y="3599"/>
                <a:ext cx="290" cy="239"/>
              </a:xfrm>
              <a:prstGeom prst="rect">
                <a:avLst/>
              </a:prstGeom>
              <a:solidFill>
                <a:srgbClr val="BD905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>
                  <a:solidFill>
                    <a:srgbClr val="000000"/>
                  </a:solidFill>
                  <a:ea typeface="HY신명조" pitchFamily="18" charset="-127"/>
                </a:endParaRPr>
              </a:p>
            </p:txBody>
          </p:sp>
        </p:grpSp>
        <p:sp>
          <p:nvSpPr>
            <p:cNvPr id="25644" name="Text Box 44"/>
            <p:cNvSpPr txBox="1">
              <a:spLocks noChangeArrowheads="1"/>
            </p:cNvSpPr>
            <p:nvPr/>
          </p:nvSpPr>
          <p:spPr bwMode="auto">
            <a:xfrm>
              <a:off x="2127" y="3290"/>
              <a:ext cx="4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Index</a:t>
              </a:r>
            </a:p>
            <a:p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Volume</a:t>
              </a:r>
            </a:p>
          </p:txBody>
        </p:sp>
      </p:grpSp>
      <p:sp>
        <p:nvSpPr>
          <p:cNvPr id="25617" name="AutoShape 48"/>
          <p:cNvSpPr>
            <a:spLocks noChangeArrowheads="1"/>
          </p:cNvSpPr>
          <p:nvPr/>
        </p:nvSpPr>
        <p:spPr bwMode="auto">
          <a:xfrm>
            <a:off x="7413625" y="4643438"/>
            <a:ext cx="1152525" cy="785812"/>
          </a:xfrm>
          <a:prstGeom prst="flowChartDocument">
            <a:avLst/>
          </a:prstGeom>
          <a:solidFill>
            <a:srgbClr val="DFDDBF"/>
          </a:solidFill>
          <a:ln w="9525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Debugging</a:t>
            </a:r>
          </a:p>
          <a:p>
            <a:pPr algn="ctr"/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Log</a:t>
            </a:r>
          </a:p>
          <a:p>
            <a:pPr algn="ctr"/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(max : 128 Kbyte)</a:t>
            </a:r>
          </a:p>
        </p:txBody>
      </p:sp>
      <p:sp>
        <p:nvSpPr>
          <p:cNvPr id="25618" name="Line 49"/>
          <p:cNvSpPr>
            <a:spLocks noChangeShapeType="1"/>
          </p:cNvSpPr>
          <p:nvPr/>
        </p:nvSpPr>
        <p:spPr bwMode="auto">
          <a:xfrm flipH="1">
            <a:off x="7988300" y="3417888"/>
            <a:ext cx="1588" cy="1368425"/>
          </a:xfrm>
          <a:prstGeom prst="line">
            <a:avLst/>
          </a:prstGeom>
          <a:noFill/>
          <a:ln w="22225">
            <a:solidFill>
              <a:srgbClr val="0F4D38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19" name="Text Box 50"/>
          <p:cNvSpPr txBox="1">
            <a:spLocks noChangeArrowheads="1"/>
          </p:cNvSpPr>
          <p:nvPr/>
        </p:nvSpPr>
        <p:spPr bwMode="auto">
          <a:xfrm>
            <a:off x="7286625" y="3778250"/>
            <a:ext cx="1357313" cy="24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디버깅을 위한 로그</a:t>
            </a:r>
          </a:p>
        </p:txBody>
      </p:sp>
      <p:sp>
        <p:nvSpPr>
          <p:cNvPr id="25620" name="Text Box 26"/>
          <p:cNvSpPr txBox="1">
            <a:spLocks noChangeArrowheads="1"/>
          </p:cNvSpPr>
          <p:nvPr/>
        </p:nvSpPr>
        <p:spPr bwMode="auto">
          <a:xfrm>
            <a:off x="4868863" y="4071938"/>
            <a:ext cx="1131887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Checkpoint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시</a:t>
            </a:r>
          </a:p>
          <a:p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불필요한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log 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제거</a:t>
            </a:r>
          </a:p>
        </p:txBody>
      </p:sp>
      <p:sp>
        <p:nvSpPr>
          <p:cNvPr id="25621" name="Rectangle 3"/>
          <p:cNvSpPr>
            <a:spLocks noChangeArrowheads="1"/>
          </p:cNvSpPr>
          <p:nvPr/>
        </p:nvSpPr>
        <p:spPr bwMode="auto">
          <a:xfrm>
            <a:off x="635000" y="1214438"/>
            <a:ext cx="3538538" cy="539750"/>
          </a:xfrm>
          <a:prstGeom prst="rect">
            <a:avLst/>
          </a:prstGeom>
          <a:solidFill>
            <a:srgbClr val="85765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Storage Manager</a:t>
            </a:r>
          </a:p>
        </p:txBody>
      </p:sp>
      <p:sp>
        <p:nvSpPr>
          <p:cNvPr id="25622" name="Rectangle 4"/>
          <p:cNvSpPr>
            <a:spLocks noChangeArrowheads="1"/>
          </p:cNvSpPr>
          <p:nvPr/>
        </p:nvSpPr>
        <p:spPr bwMode="auto">
          <a:xfrm>
            <a:off x="635000" y="2016125"/>
            <a:ext cx="2171700" cy="1111250"/>
          </a:xfrm>
          <a:prstGeom prst="rect">
            <a:avLst/>
          </a:prstGeom>
          <a:solidFill>
            <a:srgbClr val="D6C47C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rgbClr val="000000"/>
              </a:solidFill>
              <a:latin typeface="Berlin Sans FB" pitchFamily="34" charset="0"/>
              <a:ea typeface="HY신명조" pitchFamily="18" charset="-127"/>
            </a:endParaRPr>
          </a:p>
        </p:txBody>
      </p:sp>
      <p:sp>
        <p:nvSpPr>
          <p:cNvPr id="25623" name="Text Box 5"/>
          <p:cNvSpPr txBox="1">
            <a:spLocks noChangeArrowheads="1"/>
          </p:cNvSpPr>
          <p:nvPr/>
        </p:nvSpPr>
        <p:spPr bwMode="auto">
          <a:xfrm>
            <a:off x="635000" y="2095500"/>
            <a:ext cx="20732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Data Buffer (</a:t>
            </a:r>
            <a:r>
              <a:rPr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사용자 조절 가능</a:t>
            </a:r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</a:p>
        </p:txBody>
      </p:sp>
      <p:sp>
        <p:nvSpPr>
          <p:cNvPr id="25624" name="Rectangle 12"/>
          <p:cNvSpPr>
            <a:spLocks noChangeArrowheads="1"/>
          </p:cNvSpPr>
          <p:nvPr/>
        </p:nvSpPr>
        <p:spPr bwMode="auto">
          <a:xfrm>
            <a:off x="715963" y="2409825"/>
            <a:ext cx="603250" cy="522288"/>
          </a:xfrm>
          <a:prstGeom prst="rect">
            <a:avLst/>
          </a:prstGeom>
          <a:solidFill>
            <a:srgbClr val="BD905F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solidFill>
                <a:srgbClr val="000000"/>
              </a:solidFill>
              <a:ea typeface="HY신명조" pitchFamily="18" charset="-127"/>
            </a:endParaRPr>
          </a:p>
        </p:txBody>
      </p:sp>
      <p:sp>
        <p:nvSpPr>
          <p:cNvPr id="25625" name="Rectangle 13"/>
          <p:cNvSpPr>
            <a:spLocks noChangeArrowheads="1"/>
          </p:cNvSpPr>
          <p:nvPr/>
        </p:nvSpPr>
        <p:spPr bwMode="auto">
          <a:xfrm>
            <a:off x="1357313" y="2409825"/>
            <a:ext cx="603250" cy="522288"/>
          </a:xfrm>
          <a:prstGeom prst="rect">
            <a:avLst/>
          </a:prstGeom>
          <a:solidFill>
            <a:srgbClr val="BD905F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solidFill>
                <a:srgbClr val="000000"/>
              </a:solidFill>
              <a:ea typeface="HY신명조" pitchFamily="18" charset="-127"/>
            </a:endParaRP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4214813" y="1214438"/>
            <a:ext cx="3538537" cy="539750"/>
          </a:xfrm>
          <a:prstGeom prst="rect">
            <a:avLst/>
          </a:prstGeom>
          <a:solidFill>
            <a:srgbClr val="85765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Recovery Manager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770563" y="1890713"/>
            <a:ext cx="19081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ko-KR" altLang="en-US">
                <a:solidFill>
                  <a:schemeClr val="bg1"/>
                </a:solidFill>
                <a:latin typeface="Berlin Sans FB" pitchFamily="34" charset="0"/>
                <a:ea typeface="HY신명조" pitchFamily="18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insert, update, delete log</a:t>
            </a:r>
          </a:p>
          <a:p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  (redo, undo log)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bg1"/>
                </a:solidFill>
                <a:latin typeface="Verdana" pitchFamily="34" charset="0"/>
                <a:ea typeface="새굴림" pitchFamily="18" charset="-127"/>
              </a:rPr>
              <a:t> commit/rollback</a:t>
            </a:r>
          </a:p>
        </p:txBody>
      </p:sp>
      <p:sp>
        <p:nvSpPr>
          <p:cNvPr id="25628" name="Line 24"/>
          <p:cNvSpPr>
            <a:spLocks noChangeShapeType="1"/>
          </p:cNvSpPr>
          <p:nvPr/>
        </p:nvSpPr>
        <p:spPr bwMode="auto">
          <a:xfrm flipH="1">
            <a:off x="5267325" y="1762125"/>
            <a:ext cx="719138" cy="43180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29" name="Line 15"/>
          <p:cNvSpPr>
            <a:spLocks noChangeShapeType="1"/>
          </p:cNvSpPr>
          <p:nvPr/>
        </p:nvSpPr>
        <p:spPr bwMode="auto">
          <a:xfrm>
            <a:off x="2300288" y="2986088"/>
            <a:ext cx="0" cy="1873250"/>
          </a:xfrm>
          <a:prstGeom prst="line">
            <a:avLst/>
          </a:prstGeom>
          <a:noFill/>
          <a:ln w="22225">
            <a:solidFill>
              <a:srgbClr val="0F4D38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30" name="Line 18"/>
          <p:cNvSpPr>
            <a:spLocks noChangeShapeType="1"/>
          </p:cNvSpPr>
          <p:nvPr/>
        </p:nvSpPr>
        <p:spPr bwMode="auto">
          <a:xfrm flipH="1" flipV="1">
            <a:off x="3668713" y="2986088"/>
            <a:ext cx="0" cy="1873250"/>
          </a:xfrm>
          <a:prstGeom prst="line">
            <a:avLst/>
          </a:prstGeom>
          <a:noFill/>
          <a:ln w="22225">
            <a:solidFill>
              <a:srgbClr val="0F4D38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2786063" y="3500438"/>
            <a:ext cx="2071687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en-US" altLang="ko-KR" sz="900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default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:  Connection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시 전체 인덱스가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RAM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으로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Loading</a:t>
            </a:r>
          </a:p>
          <a:p>
            <a:pPr>
              <a:buFont typeface="Arial" pitchFamily="34" charset="0"/>
              <a:buChar char="•"/>
            </a:pPr>
            <a:endParaRPr lang="en-US" altLang="ko-KR" sz="9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en-US" altLang="ko-KR" sz="900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Index buffering mode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: index 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요구 시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segment 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단위로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cache buffer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Loading</a:t>
            </a:r>
          </a:p>
        </p:txBody>
      </p:sp>
      <p:grpSp>
        <p:nvGrpSpPr>
          <p:cNvPr id="25632" name="Group 6"/>
          <p:cNvGrpSpPr>
            <a:grpSpLocks/>
          </p:cNvGrpSpPr>
          <p:nvPr/>
        </p:nvGrpSpPr>
        <p:grpSpPr bwMode="auto">
          <a:xfrm>
            <a:off x="715963" y="4691063"/>
            <a:ext cx="958850" cy="1176337"/>
            <a:chOff x="552" y="3157"/>
            <a:chExt cx="604" cy="741"/>
          </a:xfrm>
        </p:grpSpPr>
        <p:sp>
          <p:nvSpPr>
            <p:cNvPr id="25637" name="AutoShape 8"/>
            <p:cNvSpPr>
              <a:spLocks noChangeArrowheads="1"/>
            </p:cNvSpPr>
            <p:nvPr/>
          </p:nvSpPr>
          <p:spPr bwMode="auto">
            <a:xfrm>
              <a:off x="552" y="3157"/>
              <a:ext cx="604" cy="741"/>
            </a:xfrm>
            <a:prstGeom prst="can">
              <a:avLst>
                <a:gd name="adj" fmla="val 21520"/>
              </a:avLst>
            </a:prstGeom>
            <a:solidFill>
              <a:srgbClr val="D6C47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>
                <a:solidFill>
                  <a:srgbClr val="000000"/>
                </a:solidFill>
                <a:ea typeface="HY신명조" pitchFamily="18" charset="-127"/>
              </a:endParaRPr>
            </a:p>
          </p:txBody>
        </p:sp>
        <p:grpSp>
          <p:nvGrpSpPr>
            <p:cNvPr id="25638" name="Group 9"/>
            <p:cNvGrpSpPr>
              <a:grpSpLocks/>
            </p:cNvGrpSpPr>
            <p:nvPr/>
          </p:nvGrpSpPr>
          <p:grpSpPr bwMode="auto">
            <a:xfrm>
              <a:off x="640" y="3554"/>
              <a:ext cx="426" cy="284"/>
              <a:chOff x="640" y="3554"/>
              <a:chExt cx="426" cy="284"/>
            </a:xfrm>
          </p:grpSpPr>
          <p:sp>
            <p:nvSpPr>
              <p:cNvPr id="25640" name="Rectangle 10"/>
              <p:cNvSpPr>
                <a:spLocks noChangeArrowheads="1"/>
              </p:cNvSpPr>
              <p:nvPr/>
            </p:nvSpPr>
            <p:spPr bwMode="auto">
              <a:xfrm>
                <a:off x="640" y="3554"/>
                <a:ext cx="290" cy="238"/>
              </a:xfrm>
              <a:prstGeom prst="rect">
                <a:avLst/>
              </a:prstGeom>
              <a:solidFill>
                <a:srgbClr val="BD905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>
                  <a:solidFill>
                    <a:srgbClr val="000000"/>
                  </a:solidFill>
                  <a:ea typeface="HY신명조" pitchFamily="18" charset="-127"/>
                </a:endParaRPr>
              </a:p>
            </p:txBody>
          </p:sp>
          <p:sp>
            <p:nvSpPr>
              <p:cNvPr id="25641" name="Rectangle 11"/>
              <p:cNvSpPr>
                <a:spLocks noChangeArrowheads="1"/>
              </p:cNvSpPr>
              <p:nvPr/>
            </p:nvSpPr>
            <p:spPr bwMode="auto">
              <a:xfrm>
                <a:off x="776" y="3599"/>
                <a:ext cx="290" cy="239"/>
              </a:xfrm>
              <a:prstGeom prst="rect">
                <a:avLst/>
              </a:prstGeom>
              <a:solidFill>
                <a:srgbClr val="BD905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>
                  <a:solidFill>
                    <a:srgbClr val="000000"/>
                  </a:solidFill>
                  <a:ea typeface="HY신명조" pitchFamily="18" charset="-127"/>
                </a:endParaRPr>
              </a:p>
            </p:txBody>
          </p:sp>
        </p:grpSp>
        <p:sp>
          <p:nvSpPr>
            <p:cNvPr id="25639" name="Text Box 7"/>
            <p:cNvSpPr txBox="1">
              <a:spLocks noChangeArrowheads="1"/>
            </p:cNvSpPr>
            <p:nvPr/>
          </p:nvSpPr>
          <p:spPr bwMode="auto">
            <a:xfrm>
              <a:off x="585" y="3290"/>
              <a:ext cx="4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Data</a:t>
              </a:r>
            </a:p>
            <a:p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Volume</a:t>
              </a:r>
            </a:p>
          </p:txBody>
        </p:sp>
      </p:grpSp>
      <p:sp>
        <p:nvSpPr>
          <p:cNvPr id="25633" name="Line 14"/>
          <p:cNvSpPr>
            <a:spLocks noChangeShapeType="1"/>
          </p:cNvSpPr>
          <p:nvPr/>
        </p:nvSpPr>
        <p:spPr bwMode="auto">
          <a:xfrm>
            <a:off x="1220788" y="2986088"/>
            <a:ext cx="0" cy="1873250"/>
          </a:xfrm>
          <a:prstGeom prst="line">
            <a:avLst/>
          </a:prstGeom>
          <a:noFill/>
          <a:ln w="22225">
            <a:solidFill>
              <a:srgbClr val="0F4D38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34" name="Text Box 16"/>
          <p:cNvSpPr txBox="1">
            <a:spLocks noChangeArrowheads="1"/>
          </p:cNvSpPr>
          <p:nvPr/>
        </p:nvSpPr>
        <p:spPr bwMode="auto">
          <a:xfrm>
            <a:off x="860425" y="3702050"/>
            <a:ext cx="1698625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Page Swapping (like-LRU)</a:t>
            </a:r>
          </a:p>
          <a:p>
            <a:pPr>
              <a:buFontTx/>
              <a:buChar char="•"/>
            </a:pP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1~2page </a:t>
            </a: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단위 이동</a:t>
            </a:r>
          </a:p>
          <a:p>
            <a:pPr>
              <a:buFontTx/>
              <a:buChar char="•"/>
            </a:pPr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 page = 8K byte</a:t>
            </a:r>
          </a:p>
          <a:p>
            <a:r>
              <a:rPr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주기적 </a:t>
            </a:r>
            <a:r>
              <a:rPr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Checkpoint</a:t>
            </a:r>
          </a:p>
        </p:txBody>
      </p:sp>
      <p:sp>
        <p:nvSpPr>
          <p:cNvPr id="25635" name="Text Box 32"/>
          <p:cNvSpPr txBox="1">
            <a:spLocks noChangeArrowheads="1"/>
          </p:cNvSpPr>
          <p:nvPr/>
        </p:nvSpPr>
        <p:spPr bwMode="auto">
          <a:xfrm>
            <a:off x="4330700" y="2106613"/>
            <a:ext cx="881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Log buffer</a:t>
            </a:r>
          </a:p>
          <a:p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(64 Kbyte)</a:t>
            </a:r>
          </a:p>
        </p:txBody>
      </p:sp>
      <p:sp>
        <p:nvSpPr>
          <p:cNvPr id="25636" name="Text Box 21"/>
          <p:cNvSpPr txBox="1">
            <a:spLocks noChangeArrowheads="1"/>
          </p:cNvSpPr>
          <p:nvPr/>
        </p:nvSpPr>
        <p:spPr bwMode="auto">
          <a:xfrm>
            <a:off x="2847975" y="2095500"/>
            <a:ext cx="9890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Index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8570C93-DA9E-4C60-B80C-66FFBBED2681}" type="slidenum">
              <a:rPr lang="en-US" altLang="ko-KR" smtClean="0"/>
              <a:pPr/>
              <a:t>18</a:t>
            </a:fld>
            <a:r>
              <a:rPr lang="en-US" altLang="ko-KR" smtClean="0"/>
              <a:t> -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메모리 사용량</a:t>
            </a:r>
          </a:p>
        </p:txBody>
      </p:sp>
      <p:graphicFrame>
        <p:nvGraphicFramePr>
          <p:cNvPr id="24659" name="Group 83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39999" cy="5129220"/>
        </p:xfrm>
        <a:graphic>
          <a:graphicData uri="http://schemas.openxmlformats.org/drawingml/2006/table">
            <a:tbl>
              <a:tblPr/>
              <a:tblGrid>
                <a:gridCol w="1785920"/>
                <a:gridCol w="878982"/>
                <a:gridCol w="5975097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DBMS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FOOTPRINT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600KByte under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DBMS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필요한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STACKSIZE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4KByte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정도를 사용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사용하는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5K Byte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정도를 사용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814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HEAP MEMORY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내부자료구조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(log buffer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포함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250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KByte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CACHE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0.5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MByte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0.1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MByte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증가하면서 설정 가능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기본은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2MByte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CACHE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성능을 높이기 위해서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FILE SIZE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만큼 사용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BUFFER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64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KByte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HEAP MEMORY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부족할 경우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연결시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 자료 구조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최소의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CACHE, INDEX CACHE, LOG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메모리를 할당하지 못하면 연결 오류 발생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동작중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DATA CACHE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현재까지 할당 받은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CACHE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이용해서 동작하며 성능 저하가 발생할 수 있음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수행 시 필요한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parsing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resultset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메모리를 할당하지 못하면 현재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수행에 대해 오류 발생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CACHE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메모리를 다른 응용프로그램에서 사용하고 싶을 경우에는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iSQL_flush_buffer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함수를 통해 메모리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release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D793963-19EC-4475-8DB5-70E20BB3846D}" type="slidenum">
              <a:rPr lang="en-US" altLang="ko-KR" smtClean="0"/>
              <a:pPr/>
              <a:t>19</a:t>
            </a:fld>
            <a:r>
              <a:rPr lang="en-US" altLang="ko-KR" smtClean="0"/>
              <a:t> 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RECOVERY</a:t>
            </a:r>
          </a:p>
        </p:txBody>
      </p:sp>
      <p:graphicFrame>
        <p:nvGraphicFramePr>
          <p:cNvPr id="25671" name="Group 7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325018"/>
        </p:xfrm>
        <a:graphic>
          <a:graphicData uri="http://schemas.openxmlformats.org/drawingml/2006/table">
            <a:tbl>
              <a:tblPr/>
              <a:tblGrid>
                <a:gridCol w="1357292"/>
                <a:gridCol w="1522708"/>
                <a:gridCol w="5760000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PHYSICAL LOG (REDO, UNDO)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기반으로 복구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64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시나리오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AutoNum type="arabicParenBoth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INSERT, UPDATE, DELETE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질의에 의해 변경 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정보를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기입하고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DATA CACHE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있는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변경한다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FLUSH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일정 주기 마다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발생하여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DIRTY 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들을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WRITE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76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비정상 종료에 따른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복구 시나리오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비정상 종료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기반으로 복구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(REDO, UNDO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작업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WRITE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비정상 종료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WRITE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하던 중 발생된 트랜잭션은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UNDO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되고 나머지는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후와 동일하게 복구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READ, WRITE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CRASH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점검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 LOGGING TABLE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지원하여 휘발성 데이터에 대한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FILE ACCESS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줄였음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깨지는 것을 대비하기 위해서는 원칙적으로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백업해야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방법은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SERVER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급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DBMS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사용하는 방법인데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PHONE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같은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SMALL DEVICE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RESOURCE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많이 차지할 수 있으므로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SYNC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솔루션을 통해 데이터를 외부에 저장하였다가 복구하는 방법으로 해결하는 것이 좋다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깨진 것을 대비해서 정상적인 부분만 반영하고 비정상적인 부분은 반영하지 않는 방식을 적용하였다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CRASH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인해 발생할 수 있는 문제는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CLEAR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하는 기법을 적용해서 문제를 해결하였다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0D9C615-EE1E-487E-8825-88340DD9EC90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400" smtClean="0"/>
              <a:t>Copyrights</a:t>
            </a:r>
          </a:p>
        </p:txBody>
      </p:sp>
      <p:sp>
        <p:nvSpPr>
          <p:cNvPr id="5124" name="직사각형 4"/>
          <p:cNvSpPr>
            <a:spLocks noChangeArrowheads="1"/>
          </p:cNvSpPr>
          <p:nvPr/>
        </p:nvSpPr>
        <p:spPr bwMode="auto">
          <a:xfrm>
            <a:off x="428625" y="714375"/>
            <a:ext cx="7715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buFont typeface="Wingdings" pitchFamily="2" charset="2"/>
              <a:buChar char="§"/>
            </a:pPr>
            <a:r>
              <a:rPr kumimoji="0" lang="ko-KR" altLang="en-US" sz="16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이 문서의 모든 권한은 </a:t>
            </a:r>
            <a:r>
              <a:rPr kumimoji="0" lang="ko-KR" altLang="en-US" sz="16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이너비트</a:t>
            </a:r>
            <a:r>
              <a:rPr kumimoji="0" lang="en-US" altLang="ko-KR" sz="16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㈜</a:t>
            </a:r>
            <a:r>
              <a:rPr kumimoji="0" lang="ko-KR" altLang="en-US" sz="16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에게 있습니다</a:t>
            </a:r>
            <a:r>
              <a:rPr kumimoji="0" lang="en-US" altLang="ko-KR" sz="16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</a:p>
          <a:p>
            <a:pPr latinLnBrk="0">
              <a:buFont typeface="Wingdings" pitchFamily="2" charset="2"/>
              <a:buChar char="§"/>
            </a:pPr>
            <a:r>
              <a:rPr kumimoji="0" lang="ko-KR" altLang="en-US" sz="16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본 문서의 내용을 무단으로 전제</a:t>
            </a:r>
            <a:r>
              <a:rPr kumimoji="0" lang="en-US" altLang="ko-KR" sz="16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/</a:t>
            </a:r>
            <a:r>
              <a:rPr kumimoji="0" lang="ko-KR" altLang="en-US" sz="16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복사하는 것을 금합니다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  <a:endParaRPr kumimoji="0" lang="en-US" altLang="ko-KR" sz="14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buFont typeface="Wingdings" pitchFamily="2" charset="2"/>
              <a:buChar char="§"/>
            </a:pPr>
            <a:endParaRPr kumimoji="0" lang="en-US" altLang="ko-KR" sz="16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9534582-07FF-4449-8F59-B3154F2B55FD}" type="slidenum">
              <a:rPr lang="en-US" altLang="ko-KR" smtClean="0"/>
              <a:pPr/>
              <a:t>20</a:t>
            </a:fld>
            <a:r>
              <a:rPr lang="en-US" altLang="ko-KR" smtClean="0"/>
              <a:t> 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I/O </a:t>
            </a:r>
            <a:r>
              <a:rPr lang="ko-KR" altLang="en-US" smtClean="0"/>
              <a:t>처리</a:t>
            </a:r>
          </a:p>
        </p:txBody>
      </p:sp>
      <p:graphicFrame>
        <p:nvGraphicFramePr>
          <p:cNvPr id="26692" name="Group 6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386926"/>
        </p:xfrm>
        <a:graphic>
          <a:graphicData uri="http://schemas.openxmlformats.org/drawingml/2006/table">
            <a:tbl>
              <a:tblPr/>
              <a:tblGrid>
                <a:gridCol w="1415371"/>
                <a:gridCol w="1190421"/>
                <a:gridCol w="603420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78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I/O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READ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SEGMENT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 PAGE : 16KByte),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WRITE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(8KByte)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7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FLUSH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BUFFER (64KByte)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 트랜잭션 로그들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READ-ONLY (SELECT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트랜잭션은 내부에서 파악하여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생성하지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78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질의인 경우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CACHE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여유가 있을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질의에 관련된 필요한 페이지들을 세그먼트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 PAGE)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LOADING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CACHE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여유가 없는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VICTIM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세그먼트를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정하고 정해진 세그먼트 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DIRTY 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경우에는 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PAGE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WRITE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하고 필요한 세그먼트를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LOADING, VICTIM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 페이지들이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CLEAN 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 그 페이지에 필요한 페이지를 세그먼트 단위로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LOADING.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가급적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WRITE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줄이기 위해서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DIRTY 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PAGE OUT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되는 것을 방지하는 기법을 사용하였음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8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CACHE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존재하는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들은 가지고 오지 않음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I/O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발생 없음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INSERT, UPDATE,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BUFFER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WRITE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3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INSERT, UPDATE, DELETE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발생된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DIRTY 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들은 주기적으로 한번에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반영한다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라 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CHECKPOINT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주기는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INSERT, UPDATE, DELETE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회수에 따라 발생을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개발자가 프로그램에서 수동으로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함수를 사용할 수 있게 제공한다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WRITE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횟수는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DIRTY PAGE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수와 동일하다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21B7B48-F30B-4810-8959-6FB333123AAB}" type="slidenum">
              <a:rPr lang="en-US" altLang="ko-KR" smtClean="0"/>
              <a:pPr/>
              <a:t>21</a:t>
            </a:fld>
            <a:r>
              <a:rPr lang="en-US" altLang="ko-KR" smtClean="0"/>
              <a:t> 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특징</a:t>
            </a:r>
          </a:p>
        </p:txBody>
      </p:sp>
      <p:graphicFrame>
        <p:nvGraphicFramePr>
          <p:cNvPr id="27784" name="Group 13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1" cy="3341304"/>
        </p:xfrm>
        <a:graphic>
          <a:graphicData uri="http://schemas.openxmlformats.org/drawingml/2006/table">
            <a:tbl>
              <a:tblPr/>
              <a:tblGrid>
                <a:gridCol w="1357292"/>
                <a:gridCol w="1324032"/>
                <a:gridCol w="4462476"/>
                <a:gridCol w="1496201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특징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DBMS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특징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I/O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최소하여 빠른 성능 제공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다양한 기능의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고정 개수 테이블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레코드에 한계를 두고 관리 하는 테이블로 레코드가 최대치가 된 후 저장을 하면 가장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OLD DATA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제거하고 저장되는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SMS, call log,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MMS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적용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 LOGGING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복구가 필요 없는 임시 데이터를 저장하기 위한 테이블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SIM &amp; MMC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기능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동일한 데이터가 없을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하고 있을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하는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MULTI-VOLUME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DATA, TEMP, 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VOLUME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따로 두어 안정성 및 데이터 복구 처리 속도를 개선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BASED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RECOVERY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잦은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SHORT TRANSCATION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처리에 대한 성능 개선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비정상 종료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(ABNORMAL-TERMINATE)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완벽한 데이터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무결성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및 안정성 제공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SPECIAL FEATURE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간편한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포팅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LAYER (OAL : OS Adaptation Layer)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제공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다양한 플랫폼에 쉽고 빠르게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포팅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WINDOWS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(200x, XP, CE,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.Net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EMBEDDED LINUX, UNIX(Android, SOLARIS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A669EB1-F1C8-4A3E-BEB9-7BB263C4DA5E}" type="slidenum">
              <a:rPr lang="en-US" altLang="ko-KR" smtClean="0"/>
              <a:pPr/>
              <a:t>22</a:t>
            </a:fld>
            <a:r>
              <a:rPr lang="en-US" altLang="ko-KR" smtClean="0"/>
              <a:t> -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기능 요약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28751" name="Group 7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39999" cy="5560990"/>
        </p:xfrm>
        <a:graphic>
          <a:graphicData uri="http://schemas.openxmlformats.org/drawingml/2006/table">
            <a:tbl>
              <a:tblPr/>
              <a:tblGrid>
                <a:gridCol w="669920"/>
                <a:gridCol w="1489259"/>
                <a:gridCol w="6480820"/>
              </a:tblGrid>
              <a:tr h="4129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32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저장 구조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파일 구조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다중 볼륨과 로그 파일로 구성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인덱스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임시 볼륨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액티브 로그들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로그 앵커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디버깅 로그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4" action="ppaction://hlinksldjump"/>
                        </a:rPr>
                        <a:t>테이블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시스템 테이블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 테이블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사용자 테이블은 일반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 개수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(FIXED NUMBER), NOLOGGING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테이블로 나뉘어짐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5" action="ppaction://hlinksldjump"/>
                        </a:rPr>
                        <a:t>속성 타입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TINYINT, SMALLINT, INT, BIGINT, FLOAT, DOUBLE, REAL, DECIMAL, NUMERIC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CHAR, VARCHAR, NCHAR, NVARCHAR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BYTE, VARBYTE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DATETIME, 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속성의 제약 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NOT 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DEFAULT 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6" action="ppaction://hlinksldjump"/>
                        </a:rPr>
                        <a:t>인덱스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T-Tree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UNIQUE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지원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오름차순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(Ascending),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내림차순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(Descending)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지원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다중 컬럼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(Multi-column)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 데이터 지원 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별도의 가변 데이터 영역 사용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캐쉬 메커니즘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캐쉬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버퍼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사용자가 크기를 조정할 수 있음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0.5MByte,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2MByte,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 단위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0.5MByte)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인덱스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캐쉬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버퍼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전체 인덱스를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RAM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버퍼에 로딩하여 사용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스키마 정보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캐쉬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및 속성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저장 구조 형식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페이지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(PAGE)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세그먼트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(SEGMENT)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확장은 페이지 단위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세그먼트는 파일의 확장 단위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1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페이지는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8KByte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이고 세그먼트는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페이지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(16KByte)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구성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011ACAB-9D21-43AC-BADD-9AE4A52174C0}" type="slidenum">
              <a:rPr lang="en-US" altLang="ko-KR" smtClean="0"/>
              <a:pPr/>
              <a:t>23</a:t>
            </a:fld>
            <a:r>
              <a:rPr lang="en-US" altLang="ko-KR" smtClean="0"/>
              <a:t> 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기능 요약 </a:t>
            </a:r>
            <a:r>
              <a:rPr lang="en-US" altLang="ko-KR" smtClean="0"/>
              <a:t>(2)</a:t>
            </a:r>
          </a:p>
        </p:txBody>
      </p:sp>
      <p:graphicFrame>
        <p:nvGraphicFramePr>
          <p:cNvPr id="29831" name="Group 135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700834"/>
        </p:xfrm>
        <a:graphic>
          <a:graphicData uri="http://schemas.openxmlformats.org/drawingml/2006/table">
            <a:tbl>
              <a:tblPr/>
              <a:tblGrid>
                <a:gridCol w="893227"/>
                <a:gridCol w="1861984"/>
                <a:gridCol w="5884789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36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저장 구조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제한 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하나의 레코드 크기는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8KByte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제한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 데이터 타입은 레코드 크기에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12~20 Byte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 포함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하나의 테이블에 인덱스 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개로 제한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전체 볼륨은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128M (8192 segment * 16KB)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제한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(data: 42MB, temp: 42MB, </a:t>
                      </a:r>
                      <a:r>
                        <a:rPr kumimoji="0" lang="en-US" altLang="ko-KR" sz="9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vol2+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index: 42MB)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7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트랜잭션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(TRANSAC-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모델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단일 트랜잭션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다중 연결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 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로그 기반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트랜잭션 로그들은 로그 버퍼에 저장되고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시에 로그 파일에 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트랜잭션 반영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MEMORY COMMIT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DISK COMMIT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ROLLBACK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16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회복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(RECOVERY)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대상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WRITE operation (INSERT/UPDATE/DELETE/UPSERT)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 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로그와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CHECKPOINT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FLUSH)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COMMIT/ROLLBACK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일정 회수마다 수행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SAVEPOINT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INSERT/UPDATE/DELETE/ALTER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문장 단위의 내부적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SAVEPOINT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SAVEPOINT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지원하지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대상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6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API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 API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SQL API (STRING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인자 방식과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PARAMETER/RESULT BINDING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방식 제공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JAVA API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JNI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통하여 제공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UTILITY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CREATEDB, DESTROYDB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INTERPRETER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: COMMAND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형태의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인터프리터 프로그램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: Android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상에서 수행되는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인터프리터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앱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82102C6-DE7F-4107-A9E6-17200BE947EF}" type="slidenum">
              <a:rPr lang="en-US" altLang="ko-KR" smtClean="0"/>
              <a:pPr/>
              <a:t>24</a:t>
            </a:fld>
            <a:r>
              <a:rPr lang="en-US" altLang="ko-KR" smtClean="0"/>
              <a:t> -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기능 요약 </a:t>
            </a:r>
            <a:r>
              <a:rPr lang="en-US" altLang="ko-KR" smtClean="0"/>
              <a:t>(3)</a:t>
            </a:r>
          </a:p>
        </p:txBody>
      </p:sp>
      <p:graphicFrame>
        <p:nvGraphicFramePr>
          <p:cNvPr id="30791" name="Group 7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500594"/>
        </p:xfrm>
        <a:graphic>
          <a:graphicData uri="http://schemas.openxmlformats.org/drawingml/2006/table">
            <a:tbl>
              <a:tblPr/>
              <a:tblGrid>
                <a:gridCol w="665481"/>
                <a:gridCol w="794671"/>
                <a:gridCol w="717984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525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표준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SQL-92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일부 지원하지 않는 부분이 있음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DDL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/ ALTER / DROP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CREATE / REBUILD / DROP INDEX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CREATE / DROP SEQUENCE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CREATE / DROP VIEW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RENAME TABLE / INDEX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REBUILD 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3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4" action="ppaction://hlinksldjump"/>
                        </a:rPr>
                        <a:t>DML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INSERT INTO VALUES,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SELECT,  UPSERT INTO VALUES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UPDATE SET WHERE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DELETE FROM WHERE,  TRUNCATE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SELECT FROM WHERE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SHOW TABLE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3F7EBFF-8468-4558-B1C7-7B5403ACD958}" type="slidenum">
              <a:rPr lang="en-US" altLang="ko-KR" smtClean="0"/>
              <a:pPr/>
              <a:t>25</a:t>
            </a:fld>
            <a:r>
              <a:rPr lang="en-US" altLang="ko-KR" smtClean="0"/>
              <a:t> -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기능 요약 </a:t>
            </a:r>
            <a:r>
              <a:rPr lang="en-US" altLang="ko-KR" smtClean="0"/>
              <a:t>(3)</a:t>
            </a:r>
          </a:p>
        </p:txBody>
      </p:sp>
      <p:graphicFrame>
        <p:nvGraphicFramePr>
          <p:cNvPr id="30791" name="Group 7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830264"/>
        </p:xfrm>
        <a:graphic>
          <a:graphicData uri="http://schemas.openxmlformats.org/drawingml/2006/table">
            <a:tbl>
              <a:tblPr/>
              <a:tblGrid>
                <a:gridCol w="665481"/>
                <a:gridCol w="794671"/>
                <a:gridCol w="717984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953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DCL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SET EXPLAIN PLAN [ON | OFF]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EXPORT / IMPORT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AUTO COMMIT ON/OFF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DESC | DESCRIBE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SHOW 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4" action="ppaction://hlinksldjump"/>
                        </a:rPr>
                        <a:t>JOIN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SELF JOIN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CROSS JOIN,  INNER JOIN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OUTER JOIN (LEFT OUTER JOIN)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5" action="ppaction://hlinksldjump"/>
                        </a:rPr>
                        <a:t>HINT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SSCAN HINT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ISCAN HINT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6" action="ppaction://hlinksldjump"/>
                        </a:rPr>
                        <a:t>SUBQUERY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7" action="ppaction://hlinksldjump"/>
                        </a:rPr>
                        <a:t>BETWEEN AND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7" action="ppaction://hlinksldjump"/>
                        </a:rPr>
                        <a:t>LIKE, ILIKE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7" action="ppaction://hlinksldjump"/>
                        </a:rPr>
                        <a:t>IS NULL, IS NOT NULL, = NULL, != NULL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7" action="ppaction://hlinksldjump"/>
                        </a:rPr>
                        <a:t>IN, NOT IN,  EXISTS, NOT EXISTS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8" action="ppaction://hlinksldjump"/>
                        </a:rPr>
                        <a:t>GROUP BY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HAVING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9" action="ppaction://hlinksldjump"/>
                        </a:rPr>
                        <a:t>ORDER BY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10" action="ppaction://hlinksldjump"/>
                        </a:rPr>
                        <a:t>LIMIT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count | offset, count | @rid, count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DEDDE67-33B2-46A5-BC45-EF286772354C}" type="slidenum">
              <a:rPr lang="en-US" altLang="ko-KR" smtClean="0"/>
              <a:pPr/>
              <a:t>26</a:t>
            </a:fld>
            <a:r>
              <a:rPr lang="en-US" altLang="ko-KR" smtClean="0"/>
              <a:t> -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기능 요약 </a:t>
            </a:r>
            <a:r>
              <a:rPr lang="en-US" altLang="ko-KR" smtClean="0"/>
              <a:t>(4)</a:t>
            </a:r>
          </a:p>
        </p:txBody>
      </p:sp>
      <p:graphicFrame>
        <p:nvGraphicFramePr>
          <p:cNvPr id="31808" name="Group 64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345632"/>
        </p:xfrm>
        <a:graphic>
          <a:graphicData uri="http://schemas.openxmlformats.org/drawingml/2006/table">
            <a:tbl>
              <a:tblPr/>
              <a:tblGrid>
                <a:gridCol w="520502"/>
                <a:gridCol w="1118175"/>
                <a:gridCol w="7001323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연산자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산술 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(+, -, *, /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비교 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(=, !=, &lt;&gt;, &lt;, &gt;, &lt;=, &gt;=)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수학 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(%, ^)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 연결 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(||)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논리 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(NOT, AND, 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DISTINCT, ALL, SOME, ANY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4" action="ppaction://hlinksldjump"/>
                        </a:rPr>
                        <a:t>일반 함수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(CONVERT, DECODE, IFNULL, ROWNUM, RID)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4" action="ppaction://hlinksldjump"/>
                        </a:rPr>
                        <a:t>문자열 함수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(SUBSTRING, REPLACE, LOWERCASE, UPPERCASE, LTRIM, RTRIM)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5" action="ppaction://hlinksldjump"/>
                        </a:rPr>
                        <a:t>날짜 함수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(CURRENT_TIMESTAMP, SYSDATE, NOW, DATE_ADD, DATE_SUB, DATE_DIFF,   DATE_FORMAT)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6" action="ppaction://hlinksldjump"/>
                        </a:rPr>
                        <a:t>NUMERIC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6" action="ppaction://hlinksldjump"/>
                        </a:rPr>
                        <a:t>함수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(SIGN, SRANDOM, RANDOM)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6" action="ppaction://hlinksldjump"/>
                        </a:rPr>
                        <a:t>AGGREGATE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6" action="ppaction://hlinksldjump"/>
                        </a:rPr>
                        <a:t>함수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(AVG, COUNT, MIN, MAX, SUM)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7" action="ppaction://hlinksldjump"/>
                        </a:rPr>
                        <a:t>CATALOG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7" action="ppaction://hlinksldjump"/>
                        </a:rPr>
                        <a:t>함수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(OBJECTSIZE)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지원하지 않는 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FOREIGN KEY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CHECK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 최적화 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RULE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기반 방식과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8" action="ppaction://hlinksldjump"/>
                        </a:rPr>
                        <a:t>HINT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9" action="ppaction://hlinksldjump"/>
                        </a:rPr>
                        <a:t>QUERY PLAN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9" action="ppaction://hlinksldjump"/>
                        </a:rPr>
                        <a:t>보기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질의 튜닝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제한 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동시에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할 수 있는 테이블의 개수는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개로 한정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OUTER 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LEFT OUTER 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제품 설치하기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제품 파일 및 구성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설치하기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환경 파일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(openml.cfg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F4E88309-B0F5-4894-951E-59EF49DCA1D9}" type="slidenum">
              <a:rPr lang="en-US" altLang="ko-KR" smtClean="0"/>
              <a:pPr/>
              <a:t>28</a:t>
            </a:fld>
            <a:r>
              <a:rPr lang="en-US" altLang="ko-KR" smtClean="0"/>
              <a:t> 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46050"/>
            <a:ext cx="3538538" cy="330200"/>
          </a:xfrm>
        </p:spPr>
        <p:txBody>
          <a:bodyPr/>
          <a:lstStyle/>
          <a:p>
            <a:pPr eaLnBrk="1" hangingPunct="1"/>
            <a:r>
              <a:rPr lang="ko-KR" altLang="en-US" smtClean="0"/>
              <a:t>제품 파일 및 구성</a:t>
            </a:r>
            <a:endParaRPr lang="en-US" altLang="ko-KR" smtClean="0"/>
          </a:p>
        </p:txBody>
      </p:sp>
      <p:graphicFrame>
        <p:nvGraphicFramePr>
          <p:cNvPr id="34861" name="Group 45"/>
          <p:cNvGraphicFramePr>
            <a:graphicFrameLocks noGrp="1"/>
          </p:cNvGraphicFramePr>
          <p:nvPr>
            <p:ph sz="half" idx="2"/>
          </p:nvPr>
        </p:nvGraphicFramePr>
        <p:xfrm>
          <a:off x="928688" y="1571625"/>
          <a:ext cx="7345362" cy="1578176"/>
        </p:xfrm>
        <a:graphic>
          <a:graphicData uri="http://schemas.openxmlformats.org/drawingml/2006/table">
            <a:tbl>
              <a:tblPr/>
              <a:tblGrid>
                <a:gridCol w="1441450"/>
                <a:gridCol w="590391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VERSION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version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번호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3.4.0p1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MobileLite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동작하는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middleware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wince,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linux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android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6" name="Rectangle 32"/>
          <p:cNvSpPr>
            <a:spLocks noChangeArrowheads="1"/>
          </p:cNvSpPr>
          <p:nvPr/>
        </p:nvSpPr>
        <p:spPr bwMode="auto">
          <a:xfrm>
            <a:off x="571500" y="3500438"/>
            <a:ext cx="7143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제품 구성</a:t>
            </a:r>
          </a:p>
          <a:p>
            <a:pPr marL="742950" lvl="1" indent="-28575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include directory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는 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header 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파일들이 저장</a:t>
            </a:r>
          </a:p>
          <a:p>
            <a:pPr marL="742950" lvl="1" indent="-28575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lib directory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에는 </a:t>
            </a:r>
            <a:r>
              <a:rPr kumimoji="0"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openML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library  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파일 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</a:t>
            </a:r>
            <a:r>
              <a:rPr kumimoji="0"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libopenml.a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</a:t>
            </a:r>
            <a:r>
              <a:rPr kumimoji="0"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libopenml.so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이 저장</a:t>
            </a:r>
          </a:p>
          <a:p>
            <a:pPr marL="742950" lvl="1" indent="-28575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bin directory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에는 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utility 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파일들이 저장 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</a:t>
            </a:r>
            <a:r>
              <a:rPr kumimoji="0"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isql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</a:t>
            </a:r>
            <a:r>
              <a:rPr kumimoji="0" lang="en-US" altLang="ko-KR" sz="11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createdb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</a:t>
            </a:r>
            <a:r>
              <a:rPr kumimoji="0" lang="en-US" altLang="ko-KR" sz="11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destroydb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kumimoji="0" lang="ko-KR" altLang="en-US" sz="1200" dirty="0">
              <a:solidFill>
                <a:srgbClr val="000000"/>
              </a:solidFill>
              <a:ea typeface="HY신명조" pitchFamily="18" charset="-127"/>
            </a:endParaRPr>
          </a:p>
        </p:txBody>
      </p:sp>
      <p:pic>
        <p:nvPicPr>
          <p:cNvPr id="37907" name="그림 15" descr="Untitled-5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4443413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8" name="Rectangle 32"/>
          <p:cNvSpPr>
            <a:spLocks noChangeArrowheads="1"/>
          </p:cNvSpPr>
          <p:nvPr/>
        </p:nvSpPr>
        <p:spPr bwMode="auto">
          <a:xfrm>
            <a:off x="571500" y="1000125"/>
            <a:ext cx="6643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buFont typeface="Wingdings" pitchFamily="2" charset="2"/>
              <a:buChar char="§"/>
            </a:pPr>
            <a:r>
              <a:rPr kumimoji="0"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    제품 파일명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  </a:t>
            </a:r>
            <a:r>
              <a:rPr kumimoji="0" lang="en-US" altLang="ko-KR" sz="1100" dirty="0" err="1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openml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-VERSION-OS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.[</a:t>
            </a:r>
            <a:r>
              <a:rPr kumimoji="0" lang="en-US" altLang="ko-KR" sz="11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zip|tar.gz</a:t>
            </a:r>
            <a:r>
              <a:rPr kumimoji="0"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8D6D619-00AB-442C-8BEA-2F3BF79C0906}" type="slidenum">
              <a:rPr lang="en-US" altLang="ko-KR" smtClean="0"/>
              <a:pPr/>
              <a:t>29</a:t>
            </a:fld>
            <a:r>
              <a:rPr lang="en-US" altLang="ko-KR" smtClean="0"/>
              <a:t> 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설치하기</a:t>
            </a:r>
          </a:p>
        </p:txBody>
      </p:sp>
      <p:graphicFrame>
        <p:nvGraphicFramePr>
          <p:cNvPr id="35890" name="Group 50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372812"/>
        </p:xfrm>
        <a:graphic>
          <a:graphicData uri="http://schemas.openxmlformats.org/drawingml/2006/table">
            <a:tbl>
              <a:tblPr/>
              <a:tblGrid>
                <a:gridCol w="1617332"/>
                <a:gridCol w="1262668"/>
                <a:gridCol w="5760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2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설치하기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압축된 제품 파일을 원하는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디렉토리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“/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”)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압축을 푼다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압축을 푼 후 파일들이 제품 구성처럼 되어있는지 확인한다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20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환경 변수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MOBILE_LITE_HOME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제품이 설치되어 있는 루트 디렉토리를 설정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setenv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MOBILE_LITE_HOME /home/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MOBILE_LITE_CONFIG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환경변수 파일과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파일을 저장한 디렉토리를 설정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setenv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MOBILE_LITE_CONFIG $MOBILE_LITE_HOME/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config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LINUX/UNIX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동적 라이브러리가 있는 디렉토리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($MOBILE_LITE_HOME/lib)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LD_LIBRARY_PATH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설정한다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setenv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LD_LIBRARY_PATH $LD_LIBRARY_PATH:$MOBILE_LITE_HOME/lib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Document Version History</a:t>
            </a:r>
            <a:endParaRPr lang="ko-KR" altLang="en-US" smtClean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11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새굴림" pitchFamily="18" charset="-127"/>
                        </a:rPr>
                        <a:t>Version</a:t>
                      </a:r>
                      <a:endParaRPr lang="ko-KR" altLang="en-US" sz="12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새굴림" pitchFamily="18" charset="-127"/>
                        </a:rPr>
                        <a:t>Date</a:t>
                      </a:r>
                      <a:endParaRPr lang="ko-KR" altLang="en-US" sz="12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새굴림" pitchFamily="18" charset="-127"/>
                        </a:rPr>
                        <a:t>Author</a:t>
                      </a:r>
                      <a:endParaRPr lang="ko-KR" altLang="en-US" sz="12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새굴림" pitchFamily="18" charset="-127"/>
                        </a:rPr>
                        <a:t>Description</a:t>
                      </a:r>
                      <a:endParaRPr lang="ko-KR" altLang="en-US" sz="12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새굴림" pitchFamily="18" charset="-127"/>
                        </a:rPr>
                        <a:t>1.0</a:t>
                      </a:r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새굴림" pitchFamily="18" charset="-127"/>
                        </a:rPr>
                        <a:t>2012.11.26</a:t>
                      </a:r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rgbClr val="000000"/>
                        </a:solidFill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6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BBF97C61-9EFD-4331-A13D-6B9295AFCC79}" type="slidenum">
              <a:rPr lang="en-US" altLang="ko-KR" smtClean="0"/>
              <a:pPr/>
              <a:t>3</a:t>
            </a:fld>
            <a:r>
              <a:rPr lang="en-US" altLang="ko-KR" smtClean="0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79746C7-228B-4670-9180-04214435CB13}" type="slidenum">
              <a:rPr lang="en-US" altLang="ko-KR" smtClean="0"/>
              <a:pPr/>
              <a:t>30</a:t>
            </a:fld>
            <a:r>
              <a:rPr lang="en-US" altLang="ko-KR" smtClean="0"/>
              <a:t> 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환경 파일 </a:t>
            </a:r>
            <a:r>
              <a:rPr lang="en-US" altLang="ko-KR" dirty="0" smtClean="0"/>
              <a:t>(openml.cfg)</a:t>
            </a:r>
            <a:endParaRPr lang="ko-KR" altLang="en-US" dirty="0" smtClean="0"/>
          </a:p>
        </p:txBody>
      </p:sp>
      <p:graphicFrame>
        <p:nvGraphicFramePr>
          <p:cNvPr id="37023" name="Group 159"/>
          <p:cNvGraphicFramePr>
            <a:graphicFrameLocks noGrp="1"/>
          </p:cNvGraphicFramePr>
          <p:nvPr>
            <p:ph idx="1"/>
          </p:nvPr>
        </p:nvGraphicFramePr>
        <p:xfrm>
          <a:off x="285750" y="790575"/>
          <a:ext cx="8640763" cy="4020391"/>
        </p:xfrm>
        <a:graphic>
          <a:graphicData uri="http://schemas.openxmlformats.org/drawingml/2006/table">
            <a:tbl>
              <a:tblPr/>
              <a:tblGrid>
                <a:gridCol w="825279"/>
                <a:gridCol w="1960773"/>
                <a:gridCol w="5000660"/>
                <a:gridCol w="854051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기본값</a:t>
                      </a:r>
                      <a:endParaRPr lang="ko-KR" altLang="en-US" sz="1200" b="1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</a:tr>
              <a:tr h="2066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환경 파일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openml.cfg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DBMS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구동 시 환경 값을 설정하기 위한 파일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환경 파일을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찾는 위치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WINDOWS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AutoNum type="circleNumDbPlain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시스템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ROOT (\windows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\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winnt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디렉토리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AutoNum type="circleNumDbPlain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생성되어 있는 디렉토리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LINUX, UNIX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AutoNum type="circleNumDbPlain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$MOBILE_LITE_CONFIG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지정된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디렉토리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AutoNum type="circleNumDbPlain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생성되어 있는 디렉토리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82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크기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(data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file+temp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file+index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file)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한계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경우는 데이터 크기는 한계가 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54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DATA_BUFCACHE_SIZE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메모리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캐쉬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버퍼 크기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MBytes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(0.5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최소이며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0.5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증가시킬수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있음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2MBytes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DB_START_RECOVERY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connection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recovery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하지 않고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anchor 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초기화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68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DEBUG_LOG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경우 테스트시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DBMS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관련 필요한 디버깅 로그를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debuglog.txt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남김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46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DEFAULT_COLLATION_CHAR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타입에서 기본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방법을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CHAR_DIC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7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DEFAULT_COLLATION_NCHAR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NVARCHAR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타입에서 기본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방법을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NCHAR_CS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5952D3E1-B3BB-42EA-A094-AAA565C6711A}" type="slidenum">
              <a:rPr lang="en-US" altLang="ko-KR" smtClean="0"/>
              <a:pPr/>
              <a:t>31</a:t>
            </a:fld>
            <a:r>
              <a:rPr lang="en-US" altLang="ko-KR" smtClean="0"/>
              <a:t> 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환경 파일 </a:t>
            </a:r>
            <a:r>
              <a:rPr lang="en-US" altLang="ko-KR" dirty="0" smtClean="0"/>
              <a:t>(openml.cfg) </a:t>
            </a:r>
            <a:r>
              <a:rPr lang="ko-KR" altLang="en-US" dirty="0" smtClean="0"/>
              <a:t>계속</a:t>
            </a:r>
          </a:p>
        </p:txBody>
      </p:sp>
      <p:graphicFrame>
        <p:nvGraphicFramePr>
          <p:cNvPr id="37023" name="Group 15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763" cy="3923353"/>
        </p:xfrm>
        <a:graphic>
          <a:graphicData uri="http://schemas.openxmlformats.org/drawingml/2006/table">
            <a:tbl>
              <a:tblPr/>
              <a:tblGrid>
                <a:gridCol w="669925"/>
                <a:gridCol w="2044689"/>
                <a:gridCol w="4846649"/>
                <a:gridCol w="1079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기본값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</a:tr>
              <a:tr h="2841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SERVERLOG_ON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hlinkClick r:id="rId3" action="ppaction://hlinksldjump"/>
                        </a:rPr>
                        <a:t>serverlog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디버깅 로그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baseline="0" dirty="0" smtClean="0"/>
                        <a:t>를 남길 것인지 여부 </a:t>
                      </a:r>
                      <a:r>
                        <a:rPr lang="en-US" altLang="ko-KR" sz="900" baseline="0" dirty="0" smtClean="0"/>
                        <a:t>( 1: </a:t>
                      </a:r>
                      <a:r>
                        <a:rPr lang="ko-KR" altLang="en-US" sz="900" baseline="0" dirty="0" smtClean="0"/>
                        <a:t>로그를 남김</a:t>
                      </a:r>
                      <a:r>
                        <a:rPr lang="en-US" altLang="ko-KR" sz="900" baseline="0" dirty="0" smtClean="0"/>
                        <a:t>. )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RESIDENT_TABLE_LIMIT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메모리 상주 테이블의 제한 크기 </a:t>
                      </a:r>
                      <a:r>
                        <a:rPr lang="en-US" altLang="ko-KR" sz="900" dirty="0" smtClean="0"/>
                        <a:t>( 0 : </a:t>
                      </a:r>
                      <a:r>
                        <a:rPr lang="ko-KR" altLang="en-US" sz="900" dirty="0" smtClean="0"/>
                        <a:t>제한 없음</a:t>
                      </a:r>
                      <a:r>
                        <a:rPr lang="en-US" altLang="ko-KR" sz="900" dirty="0" smtClean="0"/>
                        <a:t>. )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DATA_BUFCACHE_SIZE_INDEX_REBUILD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recovery </a:t>
                      </a:r>
                      <a:r>
                        <a:rPr lang="ko-KR" altLang="en-US" sz="900" dirty="0" smtClean="0"/>
                        <a:t>작업을 위해 사용할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메모리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캐쉬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버퍼의 크기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7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 smtClean="0"/>
                        <a:t>*. </a:t>
                      </a:r>
                      <a:r>
                        <a:rPr lang="ko-KR" altLang="en-US" sz="900" dirty="0" smtClean="0"/>
                        <a:t>최적화를 위해 변경 할 내용만 수정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혹은 추가</a:t>
                      </a:r>
                      <a:r>
                        <a:rPr lang="ko-KR" altLang="en-US" sz="900" dirty="0" smtClean="0"/>
                        <a:t>하여 사용할 수 있으며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환경 파일에</a:t>
                      </a:r>
                      <a:r>
                        <a:rPr lang="ko-KR" altLang="en-US" sz="900" baseline="0" dirty="0" smtClean="0"/>
                        <a:t> 없는 내용은 기본 값을 사용함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4. </a:t>
            </a:r>
            <a:r>
              <a:rPr lang="en-US" altLang="ko-KR" sz="1400" dirty="0" err="1" smtClean="0"/>
              <a:t>openML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운영하기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데이터베이스 생성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데이터베이스 파일 구조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데이터베이스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삭제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디버깅 로그 정보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iSQL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 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사용법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421293D2-516F-4593-B639-EE917695BBE9}" type="slidenum">
              <a:rPr lang="en-US" altLang="ko-KR" smtClean="0"/>
              <a:pPr/>
              <a:t>33</a:t>
            </a:fld>
            <a:r>
              <a:rPr lang="en-US" altLang="ko-KR" smtClean="0"/>
              <a:t> -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생성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00125" y="2357438"/>
            <a:ext cx="7199313" cy="1571625"/>
          </a:xfrm>
          <a:prstGeom prst="rect">
            <a:avLst/>
          </a:prstGeom>
          <a:noFill/>
          <a:ln w="12700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lvl="1" latinLnBrk="0">
              <a:lnSpc>
                <a:spcPct val="130000"/>
              </a:lnSpc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Utility</a:t>
            </a:r>
          </a:p>
          <a:p>
            <a:pPr latinLnBrk="0">
              <a:lnSpc>
                <a:spcPct val="130000"/>
              </a:lnSpc>
            </a:pPr>
            <a:endParaRPr kumimoji="0" lang="en-US" altLang="ko-KR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endParaRPr kumimoji="0" lang="en-US" altLang="ko-KR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createdb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dbname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[segment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수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]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dbname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: 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생성하려는 데이터베이스 명으로 절대경로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Fullpath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명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dbsize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: 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초기에 생성되는 데이터베이스 볼륨 크기를 설정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 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단위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: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Segment, 1 Segment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당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16KByte )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예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createdb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/db/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testdb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2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000125" y="4143375"/>
            <a:ext cx="7199313" cy="1714500"/>
          </a:xfrm>
          <a:prstGeom prst="rect">
            <a:avLst/>
          </a:prstGeom>
          <a:noFill/>
          <a:ln w="12700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lvl="1" latinLnBrk="0">
              <a:lnSpc>
                <a:spcPct val="130000"/>
              </a:lnSpc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API</a:t>
            </a:r>
          </a:p>
          <a:p>
            <a:pPr latinLnBrk="0">
              <a:lnSpc>
                <a:spcPct val="130000"/>
              </a:lnSpc>
            </a:pPr>
            <a:endParaRPr kumimoji="0" lang="en-US" altLang="ko-KR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endParaRPr kumimoji="0" lang="en-US" altLang="ko-KR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int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createdb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(char *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dbname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 or createdb2(char *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dbname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int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segment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수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dbname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: 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생성하려는 데이터베이스 명으로 절대경로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Fullpath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명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dbsize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: 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초기에 생성되는 데이터베이스 볼륨 크기를 설정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 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단위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: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Segment, 1 Segment</a:t>
            </a: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당 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16KByte )</a:t>
            </a:r>
          </a:p>
          <a:p>
            <a:pPr latinLnBrk="0">
              <a:lnSpc>
                <a:spcPct val="130000"/>
              </a:lnSpc>
            </a:pPr>
            <a:r>
              <a:rPr kumimoji="0"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예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 createdb2 (“/db/</a:t>
            </a:r>
            <a:r>
              <a:rPr kumimoji="0" lang="en-US" altLang="ko-KR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testdb</a:t>
            </a:r>
            <a:r>
              <a:rPr kumimoji="0" lang="en-US" altLang="ko-KR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”, 32); </a:t>
            </a:r>
          </a:p>
        </p:txBody>
      </p:sp>
      <p:sp>
        <p:nvSpPr>
          <p:cNvPr id="43014" name="직사각형 7"/>
          <p:cNvSpPr>
            <a:spLocks noChangeArrowheads="1"/>
          </p:cNvSpPr>
          <p:nvPr/>
        </p:nvSpPr>
        <p:spPr bwMode="auto">
          <a:xfrm>
            <a:off x="500063" y="714375"/>
            <a:ext cx="79295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데이터베이스를 생성하기 위한 작업</a:t>
            </a:r>
          </a:p>
          <a:p>
            <a:pPr lvl="1"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Utility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와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API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사용</a:t>
            </a:r>
          </a:p>
          <a:p>
            <a:pPr lvl="1"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데이터베이스 명은 반드시 절대 경로명을 포함하며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255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자까지 사용</a:t>
            </a:r>
          </a:p>
          <a:p>
            <a:pPr lvl="1"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windows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계열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version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에서 데이터베이스 명에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driver(C:, D: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지정할 수 있음</a:t>
            </a:r>
            <a:endParaRPr kumimoji="0" lang="en-US" altLang="ko-KR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4FDFD54B-FABC-4BFC-84A4-78ABC2799F8B}" type="slidenum">
              <a:rPr lang="en-US" altLang="ko-KR" smtClean="0"/>
              <a:pPr/>
              <a:t>34</a:t>
            </a:fld>
            <a:r>
              <a:rPr lang="en-US" altLang="ko-KR" smtClean="0"/>
              <a:t> 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파일 구조</a:t>
            </a:r>
          </a:p>
        </p:txBody>
      </p:sp>
      <p:graphicFrame>
        <p:nvGraphicFramePr>
          <p:cNvPr id="40470" name="Group 534"/>
          <p:cNvGraphicFramePr>
            <a:graphicFrameLocks noGrp="1"/>
          </p:cNvGraphicFramePr>
          <p:nvPr>
            <p:ph idx="1"/>
          </p:nvPr>
        </p:nvGraphicFramePr>
        <p:xfrm>
          <a:off x="285750" y="1225550"/>
          <a:ext cx="8286778" cy="2560320"/>
        </p:xfrm>
        <a:graphic>
          <a:graphicData uri="http://schemas.openxmlformats.org/drawingml/2006/table">
            <a:tbl>
              <a:tblPr/>
              <a:tblGrid>
                <a:gridCol w="2457922"/>
                <a:gridCol w="1474771"/>
                <a:gridCol w="4354085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생성된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저장하는 루트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디렉토리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(CREATEDB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foodb_data.#N0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데이터를 저장하는 파일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 horzOverflow="overflow">
                    <a:lnL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foodb_temp.t#N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임시 데이터를 저장하는 파일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 horzOverflow="overflow">
                    <a:lnL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foodb_logfile#N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액티브 로그 파일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foodb_loganchor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액티브 로그 파일들의 정보를 기록하는 파일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 horzOverflow="overflow">
                    <a:lnL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foodb_indx.i#N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인덱스를 저장하는 파일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 horzOverflow="overflow">
                    <a:lnL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foodb_openml.db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사용중인지를 판단하는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FLAG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</a:t>
                      </a:r>
                      <a:endParaRPr lang="ko-KR" altLang="en-US" sz="9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4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063" name="그룹 27"/>
          <p:cNvGrpSpPr>
            <a:grpSpLocks/>
          </p:cNvGrpSpPr>
          <p:nvPr/>
        </p:nvGrpSpPr>
        <p:grpSpPr bwMode="auto">
          <a:xfrm>
            <a:off x="1357313" y="1428750"/>
            <a:ext cx="1428750" cy="2143125"/>
            <a:chOff x="5643562" y="1153988"/>
            <a:chExt cx="238124" cy="2060714"/>
          </a:xfrm>
        </p:grpSpPr>
        <p:cxnSp>
          <p:nvCxnSpPr>
            <p:cNvPr id="44064" name="직선 연결선 61"/>
            <p:cNvCxnSpPr>
              <a:cxnSpLocks noChangeShapeType="1"/>
            </p:cNvCxnSpPr>
            <p:nvPr/>
          </p:nvCxnSpPr>
          <p:spPr bwMode="auto">
            <a:xfrm>
              <a:off x="5643562" y="1153988"/>
              <a:ext cx="238123" cy="2747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65" name="직선 연결선 62"/>
            <p:cNvCxnSpPr>
              <a:cxnSpLocks noChangeShapeType="1"/>
            </p:cNvCxnSpPr>
            <p:nvPr/>
          </p:nvCxnSpPr>
          <p:spPr bwMode="auto">
            <a:xfrm>
              <a:off x="5643563" y="1153988"/>
              <a:ext cx="238123" cy="68690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66" name="직선 연결선 63"/>
            <p:cNvCxnSpPr>
              <a:cxnSpLocks noChangeShapeType="1"/>
            </p:cNvCxnSpPr>
            <p:nvPr/>
          </p:nvCxnSpPr>
          <p:spPr bwMode="auto">
            <a:xfrm>
              <a:off x="5643562" y="1153988"/>
              <a:ext cx="238123" cy="10303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67" name="직선 연결선 73"/>
            <p:cNvCxnSpPr>
              <a:cxnSpLocks noChangeShapeType="1"/>
            </p:cNvCxnSpPr>
            <p:nvPr/>
          </p:nvCxnSpPr>
          <p:spPr bwMode="auto">
            <a:xfrm>
              <a:off x="5643562" y="1153988"/>
              <a:ext cx="238123" cy="137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68" name="직선 연결선 76"/>
            <p:cNvCxnSpPr>
              <a:cxnSpLocks noChangeShapeType="1"/>
            </p:cNvCxnSpPr>
            <p:nvPr/>
          </p:nvCxnSpPr>
          <p:spPr bwMode="auto">
            <a:xfrm rot="16200000" flipH="1">
              <a:off x="4903995" y="1893558"/>
              <a:ext cx="1717258" cy="2381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69" name="직선 연결선 79"/>
            <p:cNvCxnSpPr>
              <a:cxnSpLocks noChangeShapeType="1"/>
            </p:cNvCxnSpPr>
            <p:nvPr/>
          </p:nvCxnSpPr>
          <p:spPr bwMode="auto">
            <a:xfrm rot="16200000" flipH="1">
              <a:off x="4732268" y="2065284"/>
              <a:ext cx="2060712" cy="2381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AAD84203-E976-48F6-8B2B-A6C51511FB75}" type="slidenum">
              <a:rPr lang="en-US" altLang="ko-KR" smtClean="0"/>
              <a:pPr/>
              <a:t>35</a:t>
            </a:fld>
            <a:r>
              <a:rPr lang="en-US" altLang="ko-KR" smtClean="0"/>
              <a:t> -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데이터베이스 삭제</a:t>
            </a:r>
            <a:endParaRPr lang="en-US" altLang="ko-KR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000125" y="2560638"/>
            <a:ext cx="7199313" cy="1439862"/>
          </a:xfrm>
          <a:prstGeom prst="rect">
            <a:avLst/>
          </a:prstGeom>
          <a:noFill/>
          <a:ln w="12700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lvl="1" latinLnBrk="0">
              <a:lnSpc>
                <a:spcPct val="130000"/>
              </a:lnSpc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Utility</a:t>
            </a:r>
          </a:p>
          <a:p>
            <a:pPr marL="0" lvl="1" latinLnBrk="0">
              <a:lnSpc>
                <a:spcPct val="130000"/>
              </a:lnSpc>
            </a:pPr>
            <a:endParaRPr kumimoji="0" lang="en-US" altLang="ko-KR" sz="1200">
              <a:latin typeface="Verdana" pitchFamily="34" charset="0"/>
              <a:ea typeface="새굴림" pitchFamily="18" charset="-127"/>
            </a:endParaRPr>
          </a:p>
          <a:p>
            <a:pPr marL="0" lvl="1" latinLnBrk="0">
              <a:lnSpc>
                <a:spcPct val="130000"/>
              </a:lnSpc>
            </a:pPr>
            <a:endParaRPr kumimoji="0" lang="en-US" altLang="ko-KR" sz="1200"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destroydb dbname 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dbname :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삭제하려는 데이터베이스 명으로 절대경로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(Fullpath)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명</a:t>
            </a:r>
            <a:endParaRPr kumimoji="0" lang="en-US" altLang="ko-KR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예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 destroydb /db/testdb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000125" y="4203700"/>
            <a:ext cx="7199313" cy="1439863"/>
          </a:xfrm>
          <a:prstGeom prst="rect">
            <a:avLst/>
          </a:prstGeom>
          <a:noFill/>
          <a:ln w="12700">
            <a:solidFill>
              <a:srgbClr val="0F4D38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lvl="1" latinLnBrk="0">
              <a:lnSpc>
                <a:spcPct val="130000"/>
              </a:lnSpc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API</a:t>
            </a:r>
            <a:endParaRPr kumimoji="0" lang="en-US" altLang="ko-KR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endParaRPr kumimoji="0" lang="en-US" altLang="ko-KR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endParaRPr kumimoji="0" lang="en-US" altLang="ko-KR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30000"/>
              </a:lnSpc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BOOL Drop_DB (char *dbname)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dbname :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삭제하려는 데이터베이스 명으로 절대경로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(Fullpath)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명</a:t>
            </a:r>
          </a:p>
          <a:p>
            <a:pPr latinLnBrk="0">
              <a:lnSpc>
                <a:spcPct val="130000"/>
              </a:lnSpc>
              <a:buFontTx/>
              <a:buChar char="•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예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 Drop_DB (“/db/testdb”);</a:t>
            </a:r>
          </a:p>
        </p:txBody>
      </p:sp>
      <p:sp>
        <p:nvSpPr>
          <p:cNvPr id="47110" name="직사각형 8"/>
          <p:cNvSpPr>
            <a:spLocks noChangeArrowheads="1"/>
          </p:cNvSpPr>
          <p:nvPr/>
        </p:nvSpPr>
        <p:spPr bwMode="auto">
          <a:xfrm>
            <a:off x="500063" y="714375"/>
            <a:ext cx="70723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데이터베이스를 삭제하기 위한 작업</a:t>
            </a:r>
          </a:p>
          <a:p>
            <a:pPr lvl="1"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Utility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와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API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사용하여 삭제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(Utility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는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Unix, Linux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계열에서만 제공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</a:p>
          <a:p>
            <a:pPr lvl="1"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데이터베이스 명은 반드시 절대 경로명을 포함하며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255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자까지 사용</a:t>
            </a:r>
          </a:p>
          <a:p>
            <a:pPr lvl="1" latinLnBrk="0">
              <a:lnSpc>
                <a:spcPct val="200000"/>
              </a:lnSpc>
              <a:buFont typeface="Wingdings" pitchFamily="2" charset="2"/>
              <a:buChar char="§"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windows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계열에서 데이터베이스 명에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driver(C:, D: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지정할 수 있음</a:t>
            </a:r>
            <a:endParaRPr kumimoji="0" lang="en-US" altLang="ko-KR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vl="1" latinLnBrk="0">
              <a:buFont typeface="Wingdings" pitchFamily="2" charset="2"/>
              <a:buNone/>
            </a:pPr>
            <a:endParaRPr kumimoji="0" lang="en-US" altLang="ko-KR" sz="1200">
              <a:latin typeface="Verdana" pitchFamily="34" charset="0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C6FFFB3-687F-41EB-A402-18FF5B2A117B}" type="slidenum">
              <a:rPr lang="en-US" altLang="ko-KR" smtClean="0"/>
              <a:pPr/>
              <a:t>36</a:t>
            </a:fld>
            <a:r>
              <a:rPr lang="en-US" altLang="ko-KR" smtClean="0"/>
              <a:t> 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디버깅 로그 정보</a:t>
            </a:r>
          </a:p>
        </p:txBody>
      </p:sp>
      <p:graphicFrame>
        <p:nvGraphicFramePr>
          <p:cNvPr id="43061" name="Group 53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181176"/>
        </p:xfrm>
        <a:graphic>
          <a:graphicData uri="http://schemas.openxmlformats.org/drawingml/2006/table">
            <a:tbl>
              <a:tblPr/>
              <a:tblGrid>
                <a:gridCol w="1656739"/>
                <a:gridCol w="6983261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serverlog.txt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저장 디렉토리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Windows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(Window 200X, XP, 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SYSTEM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디렉토리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(Linux, Solaris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$MOBILE_LITE_CONFIG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환경 변수에 정해진 디렉토리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 크기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128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KByte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 크기 이후에는 디버깅 로그 정보들이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TRUNCATE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후 다시 기록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기록되는 정보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VERSION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(ENGINE VERSION,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데이터베이스의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VERSION)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데이터베이스 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경로명 포함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 시간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데이터베이스의 저장 구성 정보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볼륨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볼륨 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 메시지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오류 메시지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프로그램 개발자가 디버깅을 위해 남긴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메세지들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프로그램 개발 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디버깅을 위해 메시지를 남기고 싶을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__SYSLOG( 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함수를 사용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__SYSLOG (char *format, 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 방법은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printf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 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함수와 동일한 포맷으로 사용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C0F6848-C3E0-4FBD-9BD5-CD62831422E7}" type="slidenum">
              <a:rPr lang="en-US" altLang="ko-KR" smtClean="0"/>
              <a:pPr/>
              <a:t>37</a:t>
            </a:fld>
            <a:r>
              <a:rPr lang="en-US" altLang="ko-KR" smtClean="0"/>
              <a:t> -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iSQL </a:t>
            </a:r>
            <a:r>
              <a:rPr lang="ko-KR" altLang="en-US" smtClean="0"/>
              <a:t>사용법</a:t>
            </a:r>
          </a:p>
        </p:txBody>
      </p:sp>
      <p:graphicFrame>
        <p:nvGraphicFramePr>
          <p:cNvPr id="44156" name="Group 124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39999" cy="5151914"/>
        </p:xfrm>
        <a:graphic>
          <a:graphicData uri="http://schemas.openxmlformats.org/drawingml/2006/table">
            <a:tbl>
              <a:tblPr/>
              <a:tblGrid>
                <a:gridCol w="2094341"/>
                <a:gridCol w="1037069"/>
                <a:gridCol w="5508589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8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(Interactive SQL commander)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문장을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 level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사용할 수 있는 툴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80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 [OPTIONS] DATABASE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DATABASE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FULLPATH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가진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DATABASE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경로가 명시되지 않은 경우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환경변수에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SETTING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된 경로에서 찾는다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OPTIONS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대한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HELP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메시지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-i SQL_FILE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외부의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파일을 입력하여 수행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AUTOCOMMIT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문장끝을 나타내는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DELEMETER, SQL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문장이 수행되는 단위 표시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ed[it]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마지막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문장을 편집하는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UNIX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LINUX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에서는 기본으로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이용하여 편집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환경변수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EDITOR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의해 변경 가능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WINDOWS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환경에서는 기본으로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‘notepad’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이용하여 편집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exit | quit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종료하는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help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사용할 수 있는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대한 도움말을 제공하는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마지막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문장을 수행하는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sa[ve]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마지막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문장을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저장하는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!SHELL_CMD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shell command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수행하는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@SQL_FILE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외부의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파일을 호출하여 수행하는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command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데이터 정의 언어 </a:t>
            </a:r>
            <a:r>
              <a:rPr lang="en-US" altLang="ko-KR" sz="1400" dirty="0" smtClean="0"/>
              <a:t>(DDL)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DDL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이란 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?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테이블 생성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테이블 변경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테이블 삭제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인덱스 관리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7525BFA-2075-4B6E-B735-92D64E4AD680}" type="slidenum">
              <a:rPr lang="en-US" altLang="ko-KR" smtClean="0"/>
              <a:pPr/>
              <a:t>39</a:t>
            </a:fld>
            <a:r>
              <a:rPr lang="en-US" altLang="ko-KR" smtClean="0"/>
              <a:t> 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DDL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?</a:t>
            </a:r>
          </a:p>
        </p:txBody>
      </p:sp>
      <p:graphicFrame>
        <p:nvGraphicFramePr>
          <p:cNvPr id="46185" name="Group 105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278320"/>
        </p:xfrm>
        <a:graphic>
          <a:graphicData uri="http://schemas.openxmlformats.org/drawingml/2006/table">
            <a:tbl>
              <a:tblPr/>
              <a:tblGrid>
                <a:gridCol w="2160821"/>
                <a:gridCol w="935918"/>
                <a:gridCol w="1944082"/>
                <a:gridCol w="3599179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DDL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정의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(Data Definition Language)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데이터베이스 스키마를 관리하는 언어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CREATE, ALTER, DROP, REBUILD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관리 대상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제약 조건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인덱스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SEQUENCE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관련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정의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(ATTRIBUTE)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들의 집합체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종류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시스템 테이블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(SYSTEM TABLE)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CATALOG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정보 참조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(USER TABLE)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일반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(NORMAL TABLE)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고정 개수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(FIXED NUMBER TABLE)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(VIEW TABLE)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LOGGING / NOLOGGING 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 구성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시스템이 제공하는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DATA TYPE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자세한 내용은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데이터 타입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편을 참조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4" action="ppaction://hlinksldjump"/>
                        </a:rPr>
                        <a:t> COLLATION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제약사항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(CONSTRAINT)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초기값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(DEFAULT VALUE)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관리 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CREATE, ALTER, DROP, DESCRIBE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관련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정의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데이터를 신속하게 찾기 위한 접근 구조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종류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T-TREE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타입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UNIQUE, ASC, DESC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관리 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CREATE, REBUILD, DROP 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C8083B1B-0ECE-49A6-A166-371E05616AE4}" type="slidenum">
              <a:rPr lang="en-US" altLang="ko-KR" smtClean="0"/>
              <a:pPr/>
              <a:t>4</a:t>
            </a:fld>
            <a:r>
              <a:rPr lang="en-US" altLang="ko-KR" smtClean="0"/>
              <a:t> 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차</a:t>
            </a:r>
          </a:p>
        </p:txBody>
      </p:sp>
      <p:sp>
        <p:nvSpPr>
          <p:cNvPr id="9220" name="Rectangle 2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b="1" dirty="0">
                <a:solidFill>
                  <a:srgbClr val="0F4D38"/>
                </a:solidFill>
                <a:hlinkClick r:id="rId3" action="ppaction://hlinksldjump"/>
              </a:rPr>
              <a:t>1. </a:t>
            </a:r>
            <a:r>
              <a:rPr kumimoji="0" lang="en-US" altLang="ko-KR" sz="1200" b="1" dirty="0" err="1" smtClean="0">
                <a:solidFill>
                  <a:srgbClr val="0F4D38"/>
                </a:solidFill>
                <a:hlinkClick r:id="rId3" action="ppaction://hlinksldjump"/>
              </a:rPr>
              <a:t>openML</a:t>
            </a:r>
            <a:r>
              <a:rPr kumimoji="0" lang="en-US" altLang="ko-KR" sz="1200" b="1" dirty="0" smtClean="0">
                <a:solidFill>
                  <a:srgbClr val="0F4D38"/>
                </a:solidFill>
                <a:hlinkClick r:id="rId3" action="ppaction://hlinksldjump"/>
              </a:rPr>
              <a:t> </a:t>
            </a:r>
            <a:r>
              <a:rPr kumimoji="0" lang="ko-KR" altLang="en-US" sz="1200" b="1" dirty="0" smtClean="0">
                <a:solidFill>
                  <a:srgbClr val="0F4D38"/>
                </a:solidFill>
                <a:cs typeface="Verdana" pitchFamily="34" charset="0"/>
                <a:hlinkClick r:id="rId3" action="ppaction://hlinksldjump"/>
              </a:rPr>
              <a:t>살펴보기</a:t>
            </a:r>
            <a:endParaRPr kumimoji="0" lang="ko-KR" altLang="en-US" sz="1200" b="1" dirty="0">
              <a:solidFill>
                <a:srgbClr val="0F4D38"/>
              </a:solidFill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err="1" smtClean="0">
                <a:solidFill>
                  <a:srgbClr val="0F4D38"/>
                </a:solidFill>
                <a:cs typeface="Verdana" pitchFamily="34" charset="0"/>
                <a:hlinkClick r:id="rId4" action="ppaction://hlinksldjump"/>
              </a:rPr>
              <a:t>openML</a:t>
            </a:r>
            <a:r>
              <a:rPr kumimoji="0" lang="ko-KR" altLang="en-US" dirty="0" smtClean="0">
                <a:solidFill>
                  <a:srgbClr val="0F4D38"/>
                </a:solidFill>
                <a:cs typeface="Verdana" pitchFamily="34" charset="0"/>
                <a:hlinkClick r:id="rId4" action="ppaction://hlinksldjump"/>
              </a:rPr>
              <a:t>이</a:t>
            </a:r>
            <a:r>
              <a:rPr kumimoji="0" lang="ko-KR" altLang="en-US" dirty="0" smtClean="0">
                <a:solidFill>
                  <a:srgbClr val="0F4D38"/>
                </a:solidFill>
                <a:hlinkClick r:id="rId4" action="ppaction://hlinksldjump"/>
              </a:rPr>
              <a:t>란</a:t>
            </a:r>
            <a:r>
              <a:rPr kumimoji="0" lang="en-US" altLang="ko-KR" dirty="0">
                <a:solidFill>
                  <a:srgbClr val="0F4D38"/>
                </a:solidFill>
                <a:hlinkClick r:id="rId4" action="ppaction://hlinksldjump"/>
              </a:rPr>
              <a:t>?</a:t>
            </a:r>
            <a:endParaRPr kumimoji="0" lang="en-US" altLang="ko-KR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hlinkClick r:id="rId5" action="ppaction://hlinksldjump"/>
              </a:rPr>
              <a:t>Specification</a:t>
            </a:r>
            <a:endParaRPr kumimoji="0" lang="en-US" altLang="ko-KR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6" action="ppaction://hlinksldjump"/>
              </a:rPr>
              <a:t>시스템 요구 환경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hlinkClick r:id="rId7" action="ppaction://hlinksldjump"/>
              </a:rPr>
              <a:t>DBMS </a:t>
            </a:r>
            <a:r>
              <a:rPr kumimoji="0" lang="ko-KR" altLang="en-US" dirty="0">
                <a:solidFill>
                  <a:srgbClr val="0F4D38"/>
                </a:solidFill>
                <a:hlinkClick r:id="rId7" action="ppaction://hlinksldjump"/>
              </a:rPr>
              <a:t>사용 전후 비교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8" action="ppaction://hlinksldjump"/>
              </a:rPr>
              <a:t>사용시 기대효과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9" action="ppaction://hlinksldjump"/>
              </a:rPr>
              <a:t>응용 </a:t>
            </a:r>
            <a:r>
              <a:rPr kumimoji="0" lang="ko-KR" altLang="en-US" dirty="0" smtClean="0">
                <a:solidFill>
                  <a:srgbClr val="0F4D38"/>
                </a:solidFill>
                <a:hlinkClick r:id="rId9" action="ppaction://hlinksldjump"/>
              </a:rPr>
              <a:t>분야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hlinkClick r:id="rId10" action="ppaction://hlinksldjump"/>
              </a:rPr>
              <a:t>SQL </a:t>
            </a:r>
            <a:r>
              <a:rPr kumimoji="0" lang="ko-KR" altLang="en-US" dirty="0">
                <a:solidFill>
                  <a:srgbClr val="0F4D38"/>
                </a:solidFill>
                <a:hlinkClick r:id="rId10" action="ppaction://hlinksldjump"/>
              </a:rPr>
              <a:t>사용시 알아두어야 할 것들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endParaRPr kumimoji="0" lang="ko-KR" altLang="en-US" sz="1200" b="1" dirty="0">
              <a:solidFill>
                <a:srgbClr val="0F4D38"/>
              </a:solidFill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200" b="1" dirty="0" smtClean="0">
                <a:solidFill>
                  <a:srgbClr val="0F4D38"/>
                </a:solidFill>
                <a:hlinkClick r:id="rId11" action="ppaction://hlinksldjump"/>
              </a:rPr>
              <a:t>2. </a:t>
            </a:r>
            <a:r>
              <a:rPr kumimoji="0" lang="en-US" altLang="ko-KR" sz="1200" b="1" dirty="0" err="1" smtClean="0">
                <a:solidFill>
                  <a:srgbClr val="0F4D38"/>
                </a:solidFill>
                <a:hlinkClick r:id="rId11" action="ppaction://hlinksldjump"/>
              </a:rPr>
              <a:t>openML</a:t>
            </a:r>
            <a:r>
              <a:rPr kumimoji="0" lang="ko-KR" altLang="en-US" sz="1200" b="1" dirty="0" smtClean="0">
                <a:solidFill>
                  <a:srgbClr val="0F4D38"/>
                </a:solidFill>
                <a:hlinkClick r:id="rId11" action="ppaction://hlinksldjump"/>
              </a:rPr>
              <a:t>의 </a:t>
            </a:r>
            <a:r>
              <a:rPr kumimoji="0" lang="ko-KR" altLang="en-US" sz="1200" b="1" dirty="0">
                <a:solidFill>
                  <a:srgbClr val="0F4D38"/>
                </a:solidFill>
                <a:hlinkClick r:id="rId11" action="ppaction://hlinksldjump"/>
              </a:rPr>
              <a:t>내부 구조 및 특징</a:t>
            </a:r>
            <a:endParaRPr kumimoji="0" lang="ko-KR" altLang="en-US" sz="1200" b="1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hlinkClick r:id="rId12" action="ppaction://hlinksldjump"/>
              </a:rPr>
              <a:t>Software </a:t>
            </a:r>
            <a:r>
              <a:rPr kumimoji="0" lang="ko-KR" altLang="en-US" dirty="0">
                <a:solidFill>
                  <a:srgbClr val="0F4D38"/>
                </a:solidFill>
                <a:hlinkClick r:id="rId12" action="ppaction://hlinksldjump"/>
              </a:rPr>
              <a:t>구성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 smtClean="0">
                <a:solidFill>
                  <a:srgbClr val="0F4D38"/>
                </a:solidFill>
                <a:hlinkClick r:id="rId13" action="ppaction://hlinksldjump"/>
              </a:rPr>
              <a:t>저장 </a:t>
            </a:r>
            <a:r>
              <a:rPr kumimoji="0" lang="ko-KR" altLang="en-US" dirty="0">
                <a:solidFill>
                  <a:srgbClr val="0F4D38"/>
                </a:solidFill>
                <a:hlinkClick r:id="rId13" action="ppaction://hlinksldjump"/>
              </a:rPr>
              <a:t>구조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14" action="ppaction://hlinksldjump"/>
              </a:rPr>
              <a:t>메모리 사용량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hlinkClick r:id="rId15" action="ppaction://hlinksldjump"/>
              </a:rPr>
              <a:t>Recovery</a:t>
            </a:r>
            <a:endParaRPr kumimoji="0" lang="en-US" altLang="ko-KR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hlinkClick r:id="rId16" action="ppaction://hlinksldjump"/>
              </a:rPr>
              <a:t>I/O</a:t>
            </a:r>
            <a:r>
              <a:rPr kumimoji="0" lang="ko-KR" altLang="en-US" dirty="0">
                <a:solidFill>
                  <a:srgbClr val="0F4D38"/>
                </a:solidFill>
                <a:hlinkClick r:id="rId16" action="ppaction://hlinksldjump"/>
              </a:rPr>
              <a:t>처리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17" action="ppaction://hlinksldjump"/>
              </a:rPr>
              <a:t>특징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18" action="ppaction://hlinksldjump"/>
              </a:rPr>
              <a:t>기능 요약</a:t>
            </a:r>
            <a:endParaRPr kumimoji="0" lang="en-US" altLang="ko-KR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endParaRPr kumimoji="0" lang="ko-KR" altLang="en-US" b="1" dirty="0">
              <a:solidFill>
                <a:srgbClr val="0F4D38"/>
              </a:solidFill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200" b="1" dirty="0" smtClean="0">
                <a:solidFill>
                  <a:srgbClr val="0F4D38"/>
                </a:solidFill>
                <a:hlinkClick r:id="rId19" action="ppaction://hlinksldjump"/>
              </a:rPr>
              <a:t>3. </a:t>
            </a:r>
            <a:r>
              <a:rPr kumimoji="0" lang="ko-KR" altLang="en-US" sz="1200" b="1" dirty="0">
                <a:solidFill>
                  <a:srgbClr val="0F4D38"/>
                </a:solidFill>
                <a:hlinkClick r:id="rId19" action="ppaction://hlinksldjump"/>
              </a:rPr>
              <a:t>제품 설치하기</a:t>
            </a:r>
            <a:endParaRPr kumimoji="0" lang="ko-KR" altLang="en-US" sz="1200" b="1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20" action="ppaction://hlinksldjump"/>
              </a:rPr>
              <a:t>제품 파일 및 구성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21" action="ppaction://hlinksldjump"/>
              </a:rPr>
              <a:t>설치하기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hlinkClick r:id="rId22" action="ppaction://hlinksldjump"/>
              </a:rPr>
              <a:t>환경 파일</a:t>
            </a:r>
            <a:endParaRPr kumimoji="0" lang="ko-KR" altLang="en-US" dirty="0">
              <a:solidFill>
                <a:srgbClr val="0F4D38"/>
              </a:solidFill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endParaRPr kumimoji="0"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8197" name="Rectangle 24"/>
          <p:cNvSpPr>
            <a:spLocks noChangeArrowheads="1"/>
          </p:cNvSpPr>
          <p:nvPr/>
        </p:nvSpPr>
        <p:spPr bwMode="auto">
          <a:xfrm>
            <a:off x="4500563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3" action="ppaction://hlinksldjump"/>
              </a:rPr>
              <a:t>4. </a:t>
            </a:r>
            <a:r>
              <a:rPr kumimoji="0" lang="en-US" altLang="ko-KR" sz="1200" b="1" dirty="0" err="1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3" action="ppaction://hlinksldjump"/>
              </a:rPr>
              <a:t>openML</a:t>
            </a: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3" action="ppaction://hlinksldjump"/>
              </a:rPr>
              <a:t> </a:t>
            </a:r>
            <a:r>
              <a:rPr kumimoji="0" lang="ko-KR" altLang="en-US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3" action="ppaction://hlinksldjump"/>
              </a:rPr>
              <a:t>운영하기</a:t>
            </a:r>
            <a:endParaRPr kumimoji="0" lang="ko-KR" altLang="en-US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4" action="ppaction://hlinksldjump"/>
              </a:rPr>
              <a:t>데이터베이스 생성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5" action="ppaction://hlinksldjump"/>
              </a:rPr>
              <a:t>데이터베이스 파일 구조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6" action="ppaction://hlinksldjump"/>
              </a:rPr>
              <a:t>데이터베이스 </a:t>
            </a: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6" action="ppaction://hlinksldjump"/>
              </a:rPr>
              <a:t>삭제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7" action="ppaction://hlinksldjump"/>
              </a:rPr>
              <a:t>디버깅 로그 정보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 err="1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8" action="ppaction://hlinksldjump"/>
              </a:rPr>
              <a:t>iSQL</a:t>
            </a: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8" action="ppaction://hlinksldjump"/>
              </a:rPr>
              <a:t> </a:t>
            </a: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28" action="ppaction://hlinksldjump"/>
              </a:rPr>
              <a:t>사용법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9" action="ppaction://hlinksldjump"/>
              </a:rPr>
              <a:t>5. </a:t>
            </a:r>
            <a:r>
              <a:rPr kumimoji="0" lang="ko-KR" altLang="en-US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9" action="ppaction://hlinksldjump"/>
              </a:rPr>
              <a:t>데이터 정의 언어 </a:t>
            </a:r>
            <a:r>
              <a:rPr kumimoji="0" lang="en-US" altLang="ko-KR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9" action="ppaction://hlinksldjump"/>
              </a:rPr>
              <a:t>(DDL)</a:t>
            </a:r>
            <a:endParaRPr kumimoji="0" lang="en-US" altLang="ko-KR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0" action="ppaction://hlinksldjump"/>
              </a:rPr>
              <a:t>DDL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0" action="ppaction://hlinksldjump"/>
              </a:rPr>
              <a:t>이란</a:t>
            </a: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0" action="ppaction://hlinksldjump"/>
              </a:rPr>
              <a:t>?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1" action="ppaction://hlinksldjump"/>
              </a:rPr>
              <a:t>테이블 생성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2" action="ppaction://hlinksldjump"/>
              </a:rPr>
              <a:t>테이블 변경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3" action="ppaction://hlinksldjump"/>
              </a:rPr>
              <a:t>테이블 삭제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4" action="ppaction://hlinksldjump"/>
              </a:rPr>
              <a:t>인덱스 관리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endParaRPr kumimoji="0" lang="ko-KR" altLang="en-US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5" action="ppaction://hlinksldjump"/>
              </a:rPr>
              <a:t>6. </a:t>
            </a:r>
            <a:r>
              <a:rPr kumimoji="0" lang="ko-KR" altLang="en-US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5" action="ppaction://hlinksldjump"/>
              </a:rPr>
              <a:t>테이블 종류와 데이터 타입</a:t>
            </a:r>
            <a:endParaRPr kumimoji="0" lang="ko-KR" altLang="en-US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6" action="ppaction://hlinksldjump"/>
              </a:rPr>
              <a:t>고정개수 </a:t>
            </a: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6" action="ppaction://hlinksldjump"/>
              </a:rPr>
              <a:t>테이블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 err="1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7" action="ppaction://hlinksldjump"/>
              </a:rPr>
              <a:t>뷰테이블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8" action="ppaction://hlinksldjump"/>
              </a:rPr>
              <a:t>속성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9" action="ppaction://hlinksldjump"/>
              </a:rPr>
              <a:t>데이터 타입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0" action="ppaction://hlinksldjump"/>
              </a:rPr>
              <a:t>데이터 타입 </a:t>
            </a:r>
            <a:r>
              <a:rPr kumimoji="0" lang="ko-KR" altLang="en-US" dirty="0" err="1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0" action="ppaction://hlinksldjump"/>
              </a:rPr>
              <a:t>호환표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endParaRPr kumimoji="0" lang="ko-KR" altLang="en-US" sz="1200" b="1" dirty="0">
              <a:solidFill>
                <a:srgbClr val="000000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7303CEF6-AB74-4601-A8A5-6616313613B2}" type="slidenum">
              <a:rPr lang="en-US" altLang="ko-KR" smtClean="0"/>
              <a:pPr/>
              <a:t>40</a:t>
            </a:fld>
            <a:r>
              <a:rPr lang="en-US" altLang="ko-KR" smtClean="0"/>
              <a:t> 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생성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47145" name="Group 4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119889"/>
        </p:xfrm>
        <a:graphic>
          <a:graphicData uri="http://schemas.openxmlformats.org/drawingml/2006/table">
            <a:tbl>
              <a:tblPr/>
              <a:tblGrid>
                <a:gridCol w="857226"/>
                <a:gridCol w="7782774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032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CREATE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특성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 ) [ LIMIT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CREATE 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특성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AS SELECT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(3) CREATE VIEW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) ] AS 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특성은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NOLOGGING,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VIRTUAL,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RESIDENT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구분된다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:: = NOLOGGING | </a:t>
                      </a:r>
                      <a:r>
                        <a:rPr kumimoji="0" lang="en-US" altLang="ko-KR" sz="9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VIRTUAL |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RESIDENT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NOLOGGING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테이블은 일반 테이블과 달리 트랜잭션과 복구에 필요한 로그를 생성하지 않는다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단위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대신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조작 시 오류가 발생하면 해당 레코드에 대해서만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rollback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수행한다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하나의 데이터베이스 내에서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하나의 테이블에서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UNIQUE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정의절은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다음과 같이 표현된다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:: =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데이터타입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[COLLATION INDENTIFER][ NOT NULL | NULL ] [ DEFAULT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디폴트값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[ PRIMARY KEY ]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:: = PRIMARY KEY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 LIMIT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절은 테이블에 저장될 수 있는 레코드의 크기를 한정하는 구문으로 다음과 같이 표현된다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:: = LIMIT BY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레코드개수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USING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AS 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구문은 가상 테이블에서는 사용할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절에서 사용할 수 있는 모든 구문이 사용된다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(DML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 참조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807418F5-9D97-4C91-91CB-A9FCF758E480}" type="slidenum">
              <a:rPr lang="en-US" altLang="ko-KR" smtClean="0"/>
              <a:pPr/>
              <a:t>41</a:t>
            </a:fld>
            <a:r>
              <a:rPr lang="en-US" altLang="ko-KR" smtClean="0"/>
              <a:t> 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생성</a:t>
            </a:r>
            <a:r>
              <a:rPr lang="en-US" altLang="ko-KR" smtClean="0"/>
              <a:t> (2)</a:t>
            </a:r>
          </a:p>
        </p:txBody>
      </p:sp>
      <p:graphicFrame>
        <p:nvGraphicFramePr>
          <p:cNvPr id="48184" name="Group 5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39999" cy="3897881"/>
        </p:xfrm>
        <a:graphic>
          <a:graphicData uri="http://schemas.openxmlformats.org/drawingml/2006/table">
            <a:tbl>
              <a:tblPr/>
              <a:tblGrid>
                <a:gridCol w="865314"/>
                <a:gridCol w="5349792"/>
                <a:gridCol w="2424893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956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TABLE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nand_contact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cid 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PRIMARY KEY,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name char(20),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email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(100),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rphone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char(20)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일반 테이블 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NOLOGGING TABLE sim_contact  AS select * from nand_contact;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NOLOGGING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TABLE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lid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name char(20),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phone char(20),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LIMIT BY 100 USING log;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FIXED-NUMBER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VIEW info(name, email, type,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AS select c.name,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c.email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p.type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p.number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contact c, phone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c.cid = p.cid;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VIEW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A53CA5A-BB84-4DD5-BA89-F6567E21A0F0}" type="slidenum">
              <a:rPr lang="en-US" altLang="ko-KR" smtClean="0"/>
              <a:pPr/>
              <a:t>42</a:t>
            </a:fld>
            <a:r>
              <a:rPr lang="en-US" altLang="ko-KR" smtClean="0"/>
              <a:t> 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변경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49269" name="Group 117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314752"/>
        </p:xfrm>
        <a:graphic>
          <a:graphicData uri="http://schemas.openxmlformats.org/drawingml/2006/table">
            <a:tbl>
              <a:tblPr/>
              <a:tblGrid>
                <a:gridCol w="500036"/>
                <a:gridCol w="571504"/>
                <a:gridCol w="1357322"/>
                <a:gridCol w="6211138"/>
              </a:tblGrid>
              <a:tr h="4204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54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{ADD | DROP | ALTER}  {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PRIMARY KEY}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{ATTACH | DETACH}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(3) 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LOGGING | NOLOGGING [RUNTIME]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(4) RENAME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변경될 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새로운 테이블명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72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테이블의 구조를 변경한다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새로운 속성 추가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기존 속성의 데이터 타입 또는 속성명 변경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특정 속성 제거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제약 조건의 추가 및 제거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 변경 작업 중에는 테이블의 데이터에 대한 연산을 수행할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속성의 데이터타입을 변경할 때는 데이터 존재 여부와 데이터타입 호환을 고려해야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데이터가 존재하지 않을 경우는 어떤 형 변환도 가능하나 존재할 경우에는 데이터 타입간의 호환이 가능한 경우만 가능하다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데이터타입간의 호환이 가능하여도  크기가 작아지는 경우는 오류를 발생한다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DOBULE -&gt; TINYINT)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LOGGING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NOLOGGING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변환하는 기능은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RUNTIME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설정되어 있으면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connection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시만 반영되고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그렇지 않으면 영구 반영된다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ADD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 추가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ADD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추가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ADD PRIMARY KEY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 제거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PRIMARY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RENAME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PRIMARY KEY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속성정의절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:: =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데이터타입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[COLLATION IDENTIFIER] [NOT NULL|NULL] [DEFAULT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기본값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[PRIMARY KEY]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9D9098A-2915-4BF9-91CE-E309916851A8}" type="slidenum">
              <a:rPr lang="en-US" altLang="ko-KR" smtClean="0"/>
              <a:pPr/>
              <a:t>43</a:t>
            </a:fld>
            <a:r>
              <a:rPr lang="en-US" altLang="ko-KR" smtClean="0"/>
              <a:t> -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변경 </a:t>
            </a:r>
            <a:r>
              <a:rPr lang="en-US" altLang="ko-KR" smtClean="0"/>
              <a:t>(2)</a:t>
            </a:r>
          </a:p>
        </p:txBody>
      </p:sp>
      <p:graphicFrame>
        <p:nvGraphicFramePr>
          <p:cNvPr id="50218" name="Group 42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889700"/>
        </p:xfrm>
        <a:graphic>
          <a:graphicData uri="http://schemas.openxmlformats.org/drawingml/2006/table">
            <a:tbl>
              <a:tblPr/>
              <a:tblGrid>
                <a:gridCol w="864497"/>
                <a:gridCol w="4350447"/>
                <a:gridCol w="3425056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859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ADD type char, flag tinyint DEFAULT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ADD PRIMARY KEY (lid)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flag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flag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형으로 기본값이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선언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선언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ALTER type tinyint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ALTER phone NOT 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ALTER log RENAME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logtime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ALTER PRIMARY KEY(lid, type)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데이터타입을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형으로 변경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phone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NOT 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변경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컬럼명을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logtime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변경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컬럼들을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lid,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call_log DROP flag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call_log DROP PRIMARY 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flag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삭제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F9CFAD1E-221A-48C6-B959-2AE566B5B101}" type="slidenum">
              <a:rPr lang="en-US" altLang="ko-KR" smtClean="0"/>
              <a:pPr/>
              <a:t>44</a:t>
            </a:fld>
            <a:r>
              <a:rPr lang="en-US" altLang="ko-KR" smtClean="0"/>
              <a:t> 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변경 </a:t>
            </a:r>
            <a:r>
              <a:rPr lang="en-US" altLang="ko-KR" smtClean="0"/>
              <a:t>(3)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000125" y="1598613"/>
            <a:ext cx="414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8600" indent="-228600">
              <a:buFont typeface="Wingdings" pitchFamily="2" charset="2"/>
              <a:buAutoNum type="arabicParenBoth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데이터 타입을 변경할 컬럼명을 임시 컬럼명으로 변경한다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  <a:endParaRPr lang="en-US" altLang="ko-KR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000125" y="2643188"/>
            <a:ext cx="6638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(2)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변경하고자 하는 데이터타입을 가진 새로운 컬럼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임시 컬럼명으로 변경하기 전의 컬럼명 사용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을 추가한다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000125" y="5000625"/>
            <a:ext cx="28305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(4)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임시 컬럼명으로 변경한 컬럼을 삭제한다</a:t>
            </a:r>
            <a:r>
              <a:rPr kumimoji="0" lang="en-US" altLang="ko-KR">
                <a:latin typeface="Verdana" pitchFamily="34" charset="0"/>
                <a:ea typeface="새굴림" pitchFamily="18" charset="-127"/>
              </a:rPr>
              <a:t>.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000125" y="3643313"/>
            <a:ext cx="50292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(3)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데이터를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UPDATE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구문을 통하여 예전 컬럼에서 새로운 컬럼으로 이동시킨다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(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단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CONVERT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에서 지원되지 않는 변환은 오류가 발생된다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 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호환표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참조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) </a:t>
            </a:r>
          </a:p>
        </p:txBody>
      </p:sp>
      <p:grpSp>
        <p:nvGrpSpPr>
          <p:cNvPr id="56328" name="Group 27"/>
          <p:cNvGrpSpPr>
            <a:grpSpLocks/>
          </p:cNvGrpSpPr>
          <p:nvPr/>
        </p:nvGrpSpPr>
        <p:grpSpPr bwMode="auto">
          <a:xfrm>
            <a:off x="1214438" y="1857375"/>
            <a:ext cx="2376487" cy="571500"/>
            <a:chOff x="749" y="853"/>
            <a:chExt cx="1497" cy="428"/>
          </a:xfrm>
        </p:grpSpPr>
        <p:sp>
          <p:nvSpPr>
            <p:cNvPr id="51225" name="Rectangle 9"/>
            <p:cNvSpPr>
              <a:spLocks noChangeArrowheads="1"/>
            </p:cNvSpPr>
            <p:nvPr/>
          </p:nvSpPr>
          <p:spPr bwMode="auto">
            <a:xfrm>
              <a:off x="749" y="853"/>
              <a:ext cx="1497" cy="1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foo</a:t>
              </a:r>
            </a:p>
          </p:txBody>
        </p:sp>
        <p:sp>
          <p:nvSpPr>
            <p:cNvPr id="56347" name="Rectangle 10"/>
            <p:cNvSpPr>
              <a:spLocks noChangeArrowheads="1"/>
            </p:cNvSpPr>
            <p:nvPr/>
          </p:nvSpPr>
          <p:spPr bwMode="auto">
            <a:xfrm>
              <a:off x="749" y="1025"/>
              <a:ext cx="771" cy="256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name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num_pools</a:t>
              </a:r>
            </a:p>
          </p:txBody>
        </p:sp>
        <p:sp>
          <p:nvSpPr>
            <p:cNvPr id="56348" name="Rectangle 11"/>
            <p:cNvSpPr>
              <a:spLocks noChangeArrowheads="1"/>
            </p:cNvSpPr>
            <p:nvPr/>
          </p:nvSpPr>
          <p:spPr bwMode="auto">
            <a:xfrm>
              <a:off x="1520" y="1025"/>
              <a:ext cx="726" cy="256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char(20)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int</a:t>
              </a:r>
            </a:p>
          </p:txBody>
        </p:sp>
      </p:grpSp>
      <p:grpSp>
        <p:nvGrpSpPr>
          <p:cNvPr id="56329" name="Group 28"/>
          <p:cNvGrpSpPr>
            <a:grpSpLocks/>
          </p:cNvGrpSpPr>
          <p:nvPr/>
        </p:nvGrpSpPr>
        <p:grpSpPr bwMode="auto">
          <a:xfrm>
            <a:off x="1214438" y="2857500"/>
            <a:ext cx="2376487" cy="571500"/>
            <a:chOff x="3380" y="889"/>
            <a:chExt cx="1497" cy="360"/>
          </a:xfrm>
        </p:grpSpPr>
        <p:sp>
          <p:nvSpPr>
            <p:cNvPr id="51222" name="Rectangle 13"/>
            <p:cNvSpPr>
              <a:spLocks noChangeArrowheads="1"/>
            </p:cNvSpPr>
            <p:nvPr/>
          </p:nvSpPr>
          <p:spPr bwMode="auto">
            <a:xfrm>
              <a:off x="3380" y="889"/>
              <a:ext cx="1497" cy="13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foo</a:t>
              </a:r>
            </a:p>
          </p:txBody>
        </p:sp>
        <p:sp>
          <p:nvSpPr>
            <p:cNvPr id="56344" name="Rectangle 14"/>
            <p:cNvSpPr>
              <a:spLocks noChangeArrowheads="1"/>
            </p:cNvSpPr>
            <p:nvPr/>
          </p:nvSpPr>
          <p:spPr bwMode="auto">
            <a:xfrm>
              <a:off x="3380" y="1025"/>
              <a:ext cx="771" cy="224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name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temp</a:t>
              </a:r>
            </a:p>
          </p:txBody>
        </p:sp>
        <p:sp>
          <p:nvSpPr>
            <p:cNvPr id="56345" name="Rectangle 15"/>
            <p:cNvSpPr>
              <a:spLocks noChangeArrowheads="1"/>
            </p:cNvSpPr>
            <p:nvPr/>
          </p:nvSpPr>
          <p:spPr bwMode="auto">
            <a:xfrm>
              <a:off x="4151" y="1025"/>
              <a:ext cx="726" cy="224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char(20)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int</a:t>
              </a:r>
            </a:p>
          </p:txBody>
        </p:sp>
      </p:grpSp>
      <p:grpSp>
        <p:nvGrpSpPr>
          <p:cNvPr id="56330" name="Group 29"/>
          <p:cNvGrpSpPr>
            <a:grpSpLocks/>
          </p:cNvGrpSpPr>
          <p:nvPr/>
        </p:nvGrpSpPr>
        <p:grpSpPr bwMode="auto">
          <a:xfrm>
            <a:off x="1214438" y="4000500"/>
            <a:ext cx="2376487" cy="714375"/>
            <a:chOff x="3380" y="2031"/>
            <a:chExt cx="1497" cy="487"/>
          </a:xfrm>
        </p:grpSpPr>
        <p:sp>
          <p:nvSpPr>
            <p:cNvPr id="51219" name="Rectangle 17"/>
            <p:cNvSpPr>
              <a:spLocks noChangeArrowheads="1"/>
            </p:cNvSpPr>
            <p:nvPr/>
          </p:nvSpPr>
          <p:spPr bwMode="auto">
            <a:xfrm>
              <a:off x="3380" y="2031"/>
              <a:ext cx="1497" cy="14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foo</a:t>
              </a:r>
            </a:p>
          </p:txBody>
        </p:sp>
        <p:sp>
          <p:nvSpPr>
            <p:cNvPr id="56341" name="Rectangle 18"/>
            <p:cNvSpPr>
              <a:spLocks noChangeArrowheads="1"/>
            </p:cNvSpPr>
            <p:nvPr/>
          </p:nvSpPr>
          <p:spPr bwMode="auto">
            <a:xfrm>
              <a:off x="3380" y="2177"/>
              <a:ext cx="771" cy="341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name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temp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num_pools</a:t>
              </a:r>
            </a:p>
          </p:txBody>
        </p:sp>
        <p:sp>
          <p:nvSpPr>
            <p:cNvPr id="56342" name="Rectangle 19"/>
            <p:cNvSpPr>
              <a:spLocks noChangeArrowheads="1"/>
            </p:cNvSpPr>
            <p:nvPr/>
          </p:nvSpPr>
          <p:spPr bwMode="auto">
            <a:xfrm>
              <a:off x="4151" y="2177"/>
              <a:ext cx="726" cy="341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char(20)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int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char(10)</a:t>
              </a:r>
            </a:p>
          </p:txBody>
        </p:sp>
      </p:grpSp>
      <p:grpSp>
        <p:nvGrpSpPr>
          <p:cNvPr id="56331" name="Group 30"/>
          <p:cNvGrpSpPr>
            <a:grpSpLocks/>
          </p:cNvGrpSpPr>
          <p:nvPr/>
        </p:nvGrpSpPr>
        <p:grpSpPr bwMode="auto">
          <a:xfrm>
            <a:off x="1214438" y="5286375"/>
            <a:ext cx="2376487" cy="571500"/>
            <a:chOff x="749" y="2023"/>
            <a:chExt cx="1497" cy="360"/>
          </a:xfrm>
        </p:grpSpPr>
        <p:sp>
          <p:nvSpPr>
            <p:cNvPr id="51216" name="Rectangle 21"/>
            <p:cNvSpPr>
              <a:spLocks noChangeArrowheads="1"/>
            </p:cNvSpPr>
            <p:nvPr/>
          </p:nvSpPr>
          <p:spPr bwMode="auto">
            <a:xfrm>
              <a:off x="749" y="2023"/>
              <a:ext cx="1497" cy="13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algn="ctr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foo</a:t>
              </a:r>
            </a:p>
          </p:txBody>
        </p:sp>
        <p:sp>
          <p:nvSpPr>
            <p:cNvPr id="56338" name="Rectangle 22"/>
            <p:cNvSpPr>
              <a:spLocks noChangeArrowheads="1"/>
            </p:cNvSpPr>
            <p:nvPr/>
          </p:nvSpPr>
          <p:spPr bwMode="auto">
            <a:xfrm>
              <a:off x="749" y="2159"/>
              <a:ext cx="771" cy="224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name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num_pools</a:t>
              </a:r>
            </a:p>
          </p:txBody>
        </p:sp>
        <p:sp>
          <p:nvSpPr>
            <p:cNvPr id="56339" name="Rectangle 23"/>
            <p:cNvSpPr>
              <a:spLocks noChangeArrowheads="1"/>
            </p:cNvSpPr>
            <p:nvPr/>
          </p:nvSpPr>
          <p:spPr bwMode="auto">
            <a:xfrm>
              <a:off x="1520" y="2159"/>
              <a:ext cx="726" cy="224"/>
            </a:xfrm>
            <a:prstGeom prst="rect">
              <a:avLst/>
            </a:prstGeom>
            <a:noFill/>
            <a:ln w="9525">
              <a:solidFill>
                <a:srgbClr val="0F4D38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char(20)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Verdana" pitchFamily="34" charset="0"/>
                  <a:ea typeface="새굴림" pitchFamily="18" charset="-127"/>
                </a:rPr>
                <a:t>char(10)</a:t>
              </a:r>
            </a:p>
          </p:txBody>
        </p:sp>
      </p:grpSp>
      <p:sp>
        <p:nvSpPr>
          <p:cNvPr id="56332" name="Text Box 4"/>
          <p:cNvSpPr txBox="1">
            <a:spLocks noChangeArrowheads="1"/>
          </p:cNvSpPr>
          <p:nvPr/>
        </p:nvSpPr>
        <p:spPr bwMode="auto">
          <a:xfrm>
            <a:off x="3643313" y="2179638"/>
            <a:ext cx="41433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8600" indent="-228600"/>
            <a:r>
              <a:rPr lang="en-US" altLang="ko-KR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ALTER</a:t>
            </a:r>
            <a:r>
              <a:rPr lang="ko-KR" altLang="en-US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TABLE foo ALTER num_pools RENAME temp;</a:t>
            </a:r>
          </a:p>
        </p:txBody>
      </p:sp>
      <p:sp>
        <p:nvSpPr>
          <p:cNvPr id="56333" name="Text Box 5"/>
          <p:cNvSpPr txBox="1">
            <a:spLocks noChangeArrowheads="1"/>
          </p:cNvSpPr>
          <p:nvPr/>
        </p:nvSpPr>
        <p:spPr bwMode="auto">
          <a:xfrm>
            <a:off x="3643313" y="3181350"/>
            <a:ext cx="3336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ALTER TABLE foo ADD num_pools char(10);</a:t>
            </a:r>
          </a:p>
        </p:txBody>
      </p:sp>
      <p:sp>
        <p:nvSpPr>
          <p:cNvPr id="56334" name="Text Box 7"/>
          <p:cNvSpPr txBox="1">
            <a:spLocks noChangeArrowheads="1"/>
          </p:cNvSpPr>
          <p:nvPr/>
        </p:nvSpPr>
        <p:spPr bwMode="auto">
          <a:xfrm>
            <a:off x="3643313" y="4467225"/>
            <a:ext cx="40814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UPDATE foo SET num_pools=convert(char(10),temp);</a:t>
            </a:r>
          </a:p>
        </p:txBody>
      </p:sp>
      <p:sp>
        <p:nvSpPr>
          <p:cNvPr id="56335" name="직사각형 30"/>
          <p:cNvSpPr>
            <a:spLocks noChangeArrowheads="1"/>
          </p:cNvSpPr>
          <p:nvPr/>
        </p:nvSpPr>
        <p:spPr bwMode="auto">
          <a:xfrm>
            <a:off x="3643313" y="5611813"/>
            <a:ext cx="2363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b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ALTER TABLE foo DROP temp</a:t>
            </a:r>
            <a:r>
              <a:rPr lang="en-US" altLang="ko-KR" b="1">
                <a:solidFill>
                  <a:srgbClr val="000000"/>
                </a:solidFill>
                <a:latin typeface="Berlin Sans FB" pitchFamily="34" charset="0"/>
                <a:ea typeface="HY신명조" pitchFamily="18" charset="-127"/>
              </a:rPr>
              <a:t>;</a:t>
            </a:r>
          </a:p>
        </p:txBody>
      </p:sp>
      <p:sp>
        <p:nvSpPr>
          <p:cNvPr id="56336" name="Text Box 4"/>
          <p:cNvSpPr txBox="1">
            <a:spLocks noChangeArrowheads="1"/>
          </p:cNvSpPr>
          <p:nvPr/>
        </p:nvSpPr>
        <p:spPr bwMode="auto">
          <a:xfrm>
            <a:off x="285750" y="785813"/>
            <a:ext cx="7786688" cy="709612"/>
          </a:xfrm>
          <a:prstGeom prst="rect">
            <a:avLst/>
          </a:prstGeom>
          <a:solidFill>
            <a:schemeClr val="bg1"/>
          </a:solidFill>
          <a:ln w="15875">
            <a:solidFill>
              <a:srgbClr val="0F4D3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kumimoji="0" lang="en-US" altLang="ko-KR" dirty="0">
                <a:solidFill>
                  <a:srgbClr val="C00000"/>
                </a:solidFill>
                <a:latin typeface="Verdana" pitchFamily="34" charset="0"/>
                <a:ea typeface="새굴림" pitchFamily="18" charset="-127"/>
              </a:rPr>
              <a:t>TIP) </a:t>
            </a:r>
            <a:r>
              <a:rPr kumimoji="0" lang="ko-KR" altLang="en-US" dirty="0" err="1">
                <a:solidFill>
                  <a:srgbClr val="C00000"/>
                </a:solidFill>
                <a:latin typeface="Verdana" pitchFamily="34" charset="0"/>
                <a:ea typeface="새굴림" pitchFamily="18" charset="-127"/>
              </a:rPr>
              <a:t>컬럼의</a:t>
            </a:r>
            <a:r>
              <a:rPr kumimoji="0" lang="ko-KR" altLang="en-US" dirty="0">
                <a:solidFill>
                  <a:srgbClr val="C00000"/>
                </a:solidFill>
                <a:latin typeface="Verdana" pitchFamily="34" charset="0"/>
                <a:ea typeface="새굴림" pitchFamily="18" charset="-127"/>
              </a:rPr>
              <a:t> 형을 변경하려고 하는데 데이터 존재하면서 데이터 타입간의 호환이나 크기에 문제가 발생하여 변경할 수 없는 경우 아래 그림과 같이 </a:t>
            </a:r>
            <a:r>
              <a:rPr kumimoji="0" lang="en-US" altLang="ko-KR" dirty="0">
                <a:solidFill>
                  <a:srgbClr val="C00000"/>
                </a:solidFill>
                <a:latin typeface="Verdana" pitchFamily="34" charset="0"/>
                <a:ea typeface="새굴림" pitchFamily="18" charset="-127"/>
              </a:rPr>
              <a:t>4</a:t>
            </a:r>
            <a:r>
              <a:rPr kumimoji="0" lang="ko-KR" altLang="en-US" dirty="0">
                <a:solidFill>
                  <a:srgbClr val="C00000"/>
                </a:solidFill>
                <a:latin typeface="Verdana" pitchFamily="34" charset="0"/>
                <a:ea typeface="새굴림" pitchFamily="18" charset="-127"/>
              </a:rPr>
              <a:t>단계를 거치면 가능하다</a:t>
            </a:r>
            <a:r>
              <a:rPr kumimoji="0" lang="en-US" altLang="ko-KR" dirty="0">
                <a:solidFill>
                  <a:srgbClr val="C00000"/>
                </a:solidFill>
                <a:latin typeface="Verdana" pitchFamily="34" charset="0"/>
                <a:ea typeface="새굴림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59BF2074-17D3-423F-B47A-08D1E31B65DE}" type="slidenum">
              <a:rPr lang="en-US" altLang="ko-KR" smtClean="0"/>
              <a:pPr/>
              <a:t>45</a:t>
            </a:fld>
            <a:r>
              <a:rPr lang="en-US" altLang="ko-KR" smtClean="0"/>
              <a:t> -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 삭제</a:t>
            </a:r>
          </a:p>
        </p:txBody>
      </p:sp>
      <p:graphicFrame>
        <p:nvGraphicFramePr>
          <p:cNvPr id="52266" name="Group 42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040513"/>
        </p:xfrm>
        <a:graphic>
          <a:graphicData uri="http://schemas.openxmlformats.org/drawingml/2006/table">
            <a:tbl>
              <a:tblPr/>
              <a:tblGrid>
                <a:gridCol w="865314"/>
                <a:gridCol w="7774686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39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DROP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DROP VIEW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시스템 테이블을 제외한 모든 테이블을 삭제한다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가상 테이블을 삭제할 경우에는 연결되어 있는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real table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있는지를 확인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real table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연결되어 있을 경우에는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할 수 없다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테이블을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할 때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관련된 인덱스도 함께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VIEW info;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 contact;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 phone;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nand_contact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nand_phone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sim_contact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sim_phone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01D384F-9CE2-4C6B-8B6E-A52BC43256C1}" type="slidenum">
              <a:rPr lang="en-US" altLang="ko-KR" smtClean="0"/>
              <a:pPr/>
              <a:t>46</a:t>
            </a:fld>
            <a:r>
              <a:rPr lang="en-US" altLang="ko-KR" smtClean="0"/>
              <a:t> -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인덱스 관리</a:t>
            </a:r>
          </a:p>
        </p:txBody>
      </p:sp>
      <p:graphicFrame>
        <p:nvGraphicFramePr>
          <p:cNvPr id="53313" name="Group 65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45895"/>
        </p:xfrm>
        <a:graphic>
          <a:graphicData uri="http://schemas.openxmlformats.org/drawingml/2006/table">
            <a:tbl>
              <a:tblPr/>
              <a:tblGrid>
                <a:gridCol w="714380"/>
                <a:gridCol w="642912"/>
                <a:gridCol w="728270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[UNIQUE] INDEX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[COLLATION IDENTIFIER] [ASC | DESC] 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[ASC | DESC], …)</a:t>
                      </a:r>
                      <a:endParaRPr kumimoji="0" lang="en-US" altLang="ko-KR" sz="900" b="0" i="0" u="none" strike="sng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REBUILD INDEX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…. 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.primary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INDEX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주어진 조건에 해당하는 데이터를 신속하게 찾기 위한 데이터 접근 구조이다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UNIQUE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설정 시 해당 속성의 데이터들은 유일한 값을 가져야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STRING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타입의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COLLATION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방법을 지정할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ASC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해당 속성의 데이터를 오름차순으로 정렬하며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DESC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해당 속성의 데이터를 내림차순으로 정렬한다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REBUILD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테이블명이 존재하면 테이블에 설정되어 있는 모든 인덱스를 재 생성하고 인덱스명이 설정되어 있는 경우에는 해당 인덱스만 재 생성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REBUILD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rebuild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할 경우에는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tablename.primary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라고 하면 재 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40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INDEX nc_idx1 ON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nand_contact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(name DESC)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INDEX np_idx1 ON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nand_phone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(cid,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UNIQUE INDEX cl_idx3 ON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(phone, log)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REBUILD INDEX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nand_contact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nand_phone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REBUILD INDEX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call_log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nana_contact.nc_idx1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nc_idx1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np_idx1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cl_idx3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테이블종류와 데이터타입</a:t>
            </a:r>
          </a:p>
        </p:txBody>
      </p:sp>
      <p:sp>
        <p:nvSpPr>
          <p:cNvPr id="5939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E7B4CDC-7CF5-420B-9284-D82176ABA339}" type="slidenum">
              <a:rPr lang="en-US" altLang="ko-KR" smtClean="0"/>
              <a:pPr/>
              <a:t>47</a:t>
            </a:fld>
            <a:r>
              <a:rPr lang="en-US" altLang="ko-KR" smtClean="0"/>
              <a:t> -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고정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개수 테이블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뷰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 테이블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속성 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(Attribute)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데이터 타입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데이터 타입 </a:t>
            </a:r>
            <a:r>
              <a:rPr kumimoji="0" lang="ko-KR" altLang="en-US" sz="12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호환표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D6971C2-E13D-45B2-B0C3-5B05CCD2891A}" type="slidenum">
              <a:rPr lang="en-US" altLang="ko-KR" smtClean="0"/>
              <a:pPr/>
              <a:t>48</a:t>
            </a:fld>
            <a:r>
              <a:rPr lang="en-US" altLang="ko-KR" smtClean="0"/>
              <a:t> -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고정개수 테이블</a:t>
            </a:r>
          </a:p>
        </p:txBody>
      </p:sp>
      <p:graphicFrame>
        <p:nvGraphicFramePr>
          <p:cNvPr id="58407" name="Group 3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763" cy="5301298"/>
        </p:xfrm>
        <a:graphic>
          <a:graphicData uri="http://schemas.openxmlformats.org/drawingml/2006/table">
            <a:tbl>
              <a:tblPr/>
              <a:tblGrid>
                <a:gridCol w="785813"/>
                <a:gridCol w="78549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TABLE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생성 구문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LIMIT BY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레코드개수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USING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고정개수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(FIXED-NUMBER TABLE)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은 테이블의 레코드개수에 제한을 두고 사용하고자할 때 편리한 테이블이다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고정개수 테이블에 정해진 레코드개수 이상의 레코드가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INSERT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되었을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USING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구문에 정의된 컬럼 중 가장 작은 값을 가진 레코드를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  찾아 새롭게 추가될 레코드로 변경한다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LIMIT BY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레코드개수 로만 했을 경우에는 레코드 개수제한만 하고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제한된 개수를 초과하여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구문이 수행되었을 때는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Record limit exceeded. error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return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CREATE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fixtable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e_id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int,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e_name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char(20)) LIMIT BY 2 USING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e_id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INSERT INTO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fixtable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VALUES (3,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aaaa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INSERT INTO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fixtable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VALUES (2,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bbbb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INSERT INTO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fixtable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VALUES (4,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cccc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485" name="Picture 39" descr="고정개수테이블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4000500"/>
            <a:ext cx="63150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840F597F-6ACD-47A9-A582-9D3DE602DFAC}" type="slidenum">
              <a:rPr lang="en-US" altLang="ko-KR" smtClean="0"/>
              <a:pPr/>
              <a:t>49</a:t>
            </a:fld>
            <a:r>
              <a:rPr lang="en-US" altLang="ko-KR" smtClean="0"/>
              <a:t> -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뷰 테이블</a:t>
            </a:r>
          </a:p>
        </p:txBody>
      </p:sp>
      <p:graphicFrame>
        <p:nvGraphicFramePr>
          <p:cNvPr id="59444" name="Group 52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113277"/>
        </p:xfrm>
        <a:graphic>
          <a:graphicData uri="http://schemas.openxmlformats.org/drawingml/2006/table">
            <a:tbl>
              <a:tblPr/>
              <a:tblGrid>
                <a:gridCol w="785788"/>
                <a:gridCol w="785421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VIEW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) ] AS 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6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질의 수행을 통해 다른 테이블들로부터 검색해 온 결과로 구성된 테이블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내부적으로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temp table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구성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정의부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정의부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다른 테이블로 부터 데이터를 가지고 오는 질의 명세서로 구성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6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제약 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뷰테이블에는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색인을 생성할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뷰테이블에는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레코드를 변경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삽입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변경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ALTER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구문을 이용하여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속성을 변경할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6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고려 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질의와 관련된 테이블의 정보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삭제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스키마 구조와 이름 변경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변경된 경우는 오류를 발생하게 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(1) DROP/ALTER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(2) RENAME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뷰테이블의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명시하지 않고 질의 명세서에서 결과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명시하지 않은 경우는 오류를 발생하게 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VIEW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vwtable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(name, address) AS select name, address from table1 where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idx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&lt;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8D4E733-740D-47CC-B050-C00407B4521C}" type="slidenum">
              <a:rPr lang="en-US" altLang="ko-KR" smtClean="0"/>
              <a:pPr/>
              <a:t>5</a:t>
            </a:fld>
            <a:r>
              <a:rPr lang="en-US" altLang="ko-KR" smtClean="0"/>
              <a:t> -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차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7. </a:t>
            </a:r>
            <a:r>
              <a:rPr kumimoji="0" lang="ko-KR" altLang="en-US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3" action="ppaction://hlinksldjump"/>
              </a:rPr>
              <a:t>데이터 관리 언어</a:t>
            </a:r>
            <a:r>
              <a:rPr kumimoji="0" lang="en-US" altLang="ko-KR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(1) (DML)</a:t>
            </a:r>
            <a:endParaRPr kumimoji="0" lang="en-US" altLang="ko-KR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DML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이란</a:t>
            </a: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?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데이터 입력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데이터 변경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데이터 삭제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트랜잭션 </a:t>
            </a: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관련 명령어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8. </a:t>
            </a:r>
            <a:r>
              <a:rPr kumimoji="0" lang="ko-KR" altLang="en-US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데이터 관리 언어</a:t>
            </a:r>
            <a:r>
              <a:rPr kumimoji="0" lang="en-US" altLang="ko-KR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(2) (DML)</a:t>
            </a:r>
            <a:endParaRPr kumimoji="0" lang="ko-KR" altLang="en-US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9" action="ppaction://hlinksldjump"/>
              </a:rPr>
              <a:t>Data Retrieval Language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0" action="ppaction://hlinksldjump"/>
              </a:rPr>
              <a:t>JOIN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1" action="ppaction://hlinksldjump"/>
              </a:rPr>
              <a:t>Scan Hint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2" action="ppaction://hlinksldjump"/>
              </a:rPr>
              <a:t>Subquery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3" action="ppaction://hlinksldjump"/>
              </a:rPr>
              <a:t>연산자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4" action="ppaction://hlinksldjump"/>
              </a:rPr>
              <a:t>함수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5" action="ppaction://hlinksldjump"/>
              </a:rPr>
              <a:t>Group by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6" action="ppaction://hlinksldjump"/>
              </a:rPr>
              <a:t>Order by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7" action="ppaction://hlinksldjump"/>
              </a:rPr>
              <a:t>Limit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8" action="ppaction://hlinksldjump"/>
              </a:rPr>
              <a:t>9. COLLATION</a:t>
            </a:r>
            <a:endParaRPr kumimoji="0" lang="ko-KR" altLang="en-US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  <a:cs typeface="Verdana" pitchFamily="34" charset="0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9" action="ppaction://hlinksldjump"/>
              </a:rPr>
              <a:t>COLLATION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9" action="ppaction://hlinksldjump"/>
              </a:rPr>
              <a:t>란 </a:t>
            </a: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19" action="ppaction://hlinksldjump"/>
              </a:rPr>
              <a:t>?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0" action="ppaction://hlinksldjump"/>
              </a:rPr>
              <a:t>SQL SYNTAX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1" action="ppaction://hlinksldjump"/>
              </a:rPr>
              <a:t>COLLATION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1" action="ppaction://hlinksldjump"/>
              </a:rPr>
              <a:t>처리 원칙</a:t>
            </a:r>
            <a:endParaRPr kumimoji="0" lang="ko-KR" altLang="en-US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endParaRPr kumimoji="0" lang="en-US" altLang="ko-KR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2" action="ppaction://hlinksldjump"/>
              </a:rPr>
              <a:t>10. Sequence </a:t>
            </a:r>
            <a:r>
              <a:rPr kumimoji="0" lang="ko-KR" altLang="en-US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2" action="ppaction://hlinksldjump"/>
              </a:rPr>
              <a:t>객체</a:t>
            </a:r>
            <a:endParaRPr kumimoji="0" lang="ko-KR" altLang="en-US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3" action="ppaction://hlinksldjump"/>
              </a:rPr>
              <a:t>Sequence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3" action="ppaction://hlinksldjump"/>
              </a:rPr>
              <a:t>객체 생성</a:t>
            </a: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3" action="ppaction://hlinksldjump"/>
              </a:rPr>
              <a:t>,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3" action="ppaction://hlinksldjump"/>
              </a:rPr>
              <a:t>변경 및 삭제</a:t>
            </a:r>
            <a:endParaRPr kumimoji="0" lang="ko-KR" altLang="en-US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4" action="ppaction://hlinksldjump"/>
              </a:rPr>
              <a:t>Sequence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4" action="ppaction://hlinksldjump"/>
              </a:rPr>
              <a:t>객체 사용</a:t>
            </a:r>
            <a:endParaRPr kumimoji="0" lang="ko-KR" altLang="en-US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defRPr/>
            </a:pP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500563" y="764704"/>
            <a:ext cx="4500562" cy="549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altLang="ko-KR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764704"/>
            <a:ext cx="4114800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11. Ghost Record </a:t>
            </a:r>
            <a:r>
              <a:rPr kumimoji="0" lang="ko-KR" altLang="en-US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기능</a:t>
            </a: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Ghost Record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란</a:t>
            </a: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?</a:t>
            </a:r>
            <a:endParaRPr kumimoji="0" lang="ko-KR" altLang="en-US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6" action="ppaction://hlinksldjump"/>
              </a:rPr>
              <a:t>Ghost Record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6" action="ppaction://hlinksldjump"/>
              </a:rPr>
              <a:t>사용 예제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  <a:hlinkClick r:id="rId25" action="ppaction://hlinksldjump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12. </a:t>
            </a:r>
            <a:r>
              <a:rPr kumimoji="0" lang="ko-KR" altLang="en-US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데이터 제어 언어 </a:t>
            </a:r>
            <a:r>
              <a:rPr kumimoji="0" lang="en-US" altLang="ko-KR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5" action="ppaction://hlinksldjump"/>
              </a:rPr>
              <a:t>(DCL)</a:t>
            </a:r>
            <a:endParaRPr kumimoji="0" lang="en-US" altLang="ko-KR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7" action="ppaction://hlinksldjump"/>
              </a:rPr>
              <a:t>DCL </a:t>
            </a: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7" action="ppaction://hlinksldjump"/>
              </a:rPr>
              <a:t>란</a:t>
            </a: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7" action="ppaction://hlinksldjump"/>
              </a:rPr>
              <a:t>?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8" action="ppaction://hlinksldjump"/>
              </a:rPr>
              <a:t>SET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6" action="ppaction://hlinksldjump"/>
              </a:rPr>
              <a:t>EXPORT &amp; IMPORT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9" action="ppaction://hlinksldjump"/>
              </a:rPr>
              <a:t>스키마 </a:t>
            </a: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9" action="ppaction://hlinksldjump"/>
              </a:rPr>
              <a:t>정보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0" action="ppaction://hlinksldjump"/>
              </a:rPr>
              <a:t>13. </a:t>
            </a:r>
            <a:r>
              <a:rPr kumimoji="0" lang="en-US" altLang="ko-KR" sz="1200" b="1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0" action="ppaction://hlinksldjump"/>
              </a:rPr>
              <a:t>TIP Guide</a:t>
            </a:r>
            <a:endParaRPr kumimoji="0" lang="en-US" altLang="ko-KR" sz="1200" b="1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1" action="ppaction://hlinksldjump"/>
              </a:rPr>
              <a:t>튜닝</a:t>
            </a:r>
            <a:endParaRPr kumimoji="0" lang="ko-KR" altLang="en-US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2" action="ppaction://hlinksldjump"/>
              </a:rPr>
              <a:t>Schema </a:t>
            </a: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2" action="ppaction://hlinksldjump"/>
              </a:rPr>
              <a:t>설계 시 </a:t>
            </a: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2" action="ppaction://hlinksldjump"/>
              </a:rPr>
              <a:t>TIP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ko-KR" altLang="en-US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3" action="ppaction://hlinksldjump"/>
              </a:rPr>
              <a:t>질의 사용시 </a:t>
            </a: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3" action="ppaction://hlinksldjump"/>
              </a:rPr>
              <a:t>TIP</a:t>
            </a:r>
            <a:endParaRPr kumimoji="0" lang="en-US" altLang="ko-KR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4" action="ppaction://hlinksldjump"/>
              </a:rPr>
              <a:t>QUERY PLAN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4" action="ppaction://hlinksldjump"/>
              </a:rPr>
              <a:t>설명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285750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5" action="ppaction://hlinksldjump"/>
              </a:rPr>
              <a:t>14. </a:t>
            </a: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5" action="ppaction://hlinksldjump"/>
              </a:rPr>
              <a:t>Catalog </a:t>
            </a:r>
            <a:r>
              <a:rPr kumimoji="0" lang="ko-KR" altLang="en-US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5" action="ppaction://hlinksldjump"/>
              </a:rPr>
              <a:t>정보</a:t>
            </a: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6" action="ppaction://hlinksldjump"/>
              </a:rPr>
              <a:t>CATALOG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6" action="ppaction://hlinksldjump"/>
              </a:rPr>
              <a:t>테이블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7" action="ppaction://hlinksldjump"/>
              </a:rPr>
              <a:t>SYSTABLES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7" action="ppaction://hlinksldjump"/>
              </a:rPr>
              <a:t>의 필드 정보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8" action="ppaction://hlinksldjump"/>
              </a:rPr>
              <a:t>SYSFIELDS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8" action="ppaction://hlinksldjump"/>
              </a:rPr>
              <a:t>의 필드 정보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9" action="ppaction://hlinksldjump"/>
              </a:rPr>
              <a:t>SYSINDEXES&amp; SYSINDEXFIELDS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9" action="ppaction://hlinksldjump"/>
              </a:rPr>
              <a:t>의 필드 정보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0" action="ppaction://hlinksldjump"/>
              </a:rPr>
              <a:t>SYSVIEW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0" action="ppaction://hlinksldjump"/>
              </a:rPr>
              <a:t>의 필드 정보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1" action="ppaction://hlinksldjump"/>
              </a:rPr>
              <a:t>SYSSTATUS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1" action="ppaction://hlinksldjump"/>
              </a:rPr>
              <a:t>의</a:t>
            </a: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1" action="ppaction://hlinksldjump"/>
              </a:rPr>
              <a:t> </a:t>
            </a:r>
            <a:r>
              <a:rPr kumimoji="0" lang="ko-KR" altLang="en-US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1" action="ppaction://hlinksldjump"/>
              </a:rPr>
              <a:t>필드 정보</a:t>
            </a:r>
            <a:endParaRPr kumimoji="0" lang="en-US" altLang="ko-KR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285750" indent="-285750" latinLnBrk="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chemeClr val="hlink"/>
              </a:buClr>
            </a:pPr>
            <a:r>
              <a:rPr kumimoji="0" lang="en-US" altLang="ko-KR" sz="1200" b="1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</a:rPr>
              <a:t>Appendix</a:t>
            </a: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8" action="ppaction://hlinksldjump"/>
              </a:rPr>
              <a:t>Reserved Word</a:t>
            </a: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en-US" altLang="ko-KR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28" action="ppaction://hlinksldjump"/>
              </a:rPr>
              <a:t>ERROR CODE</a:t>
            </a:r>
            <a:endParaRPr kumimoji="0" lang="ko-KR" altLang="en-US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285750" indent="-285750" latinLnBrk="0">
              <a:spcBef>
                <a:spcPct val="20000"/>
              </a:spcBef>
              <a:buClr>
                <a:schemeClr val="accent1"/>
              </a:buClr>
              <a:defRPr/>
            </a:pPr>
            <a:endParaRPr kumimoji="0" lang="en-US" altLang="ko-KR" sz="1200" b="1" dirty="0" smtClean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4E61DD7-77AC-49F2-82F8-332239389C9E}" type="slidenum">
              <a:rPr lang="en-US" altLang="ko-KR" smtClean="0"/>
              <a:pPr/>
              <a:t>50</a:t>
            </a:fld>
            <a:r>
              <a:rPr lang="en-US" altLang="ko-KR" smtClean="0"/>
              <a:t> -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속성 </a:t>
            </a:r>
            <a:r>
              <a:rPr lang="en-US" altLang="ko-KR" smtClean="0"/>
              <a:t>(ATTRIBUTE)</a:t>
            </a:r>
          </a:p>
        </p:txBody>
      </p:sp>
      <p:graphicFrame>
        <p:nvGraphicFramePr>
          <p:cNvPr id="61528" name="Group 8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54883"/>
        </p:xfrm>
        <a:graphic>
          <a:graphicData uri="http://schemas.openxmlformats.org/drawingml/2006/table">
            <a:tbl>
              <a:tblPr/>
              <a:tblGrid>
                <a:gridCol w="1008164"/>
                <a:gridCol w="7631836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599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데이터타입 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[COLLATION IDENTIFIER] [PRIMARY KEY] [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제약사항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][ DEFAULT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초기값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PRIMARY KEY (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테이블의 구조를 표현하는 것으로 실제적인 데이터가 저장되는 공간을 정의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시스템이 제공하는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데이터 타입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사용한다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칼럼의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TYPE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설정한다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4" action="ppaction://hlinksldjump"/>
                        </a:rPr>
                        <a:t>COLLATION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TYPE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설정할 수 있는 데이터 타입은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STRING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계열만 가능</a:t>
                      </a:r>
                      <a:endParaRPr kumimoji="0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 내에 하나만 존재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하나 또는 다중의 칼럼에 설정 가능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하나의 칼럼에 설정할 경우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번 구문 둘 다 사용할 수 있으며 다중 칼럼에 설정할 경우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번 구문만을 사용할 수 있다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제약사항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NOT NULL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사용하지 않으면 기본적으로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설정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PRIMARY KEY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선언된 경우 암시적으로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NOT NULL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선언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</a:t>
                      </a:r>
                      <a:r>
                        <a:rPr kumimoji="0" lang="ko-KR" altLang="en-US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레코드 입력 시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구문이 선언된 칼럼에 대한 데이터 입력이 없는 경우 초기값으로 대체되어 입력된다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DEFAULT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구문이 없고 입력 시 데이터가 없는 칼럼에 대해서는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</a:t>
                      </a: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데이터가 입력된다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9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CREATE TABLE </a:t>
                      </a:r>
                      <a:r>
                        <a:rPr kumimoji="0" lang="en-US" altLang="ko-KR" sz="9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testtbl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(    attr1 </a:t>
                      </a:r>
                      <a:r>
                        <a:rPr kumimoji="0" lang="en-US" altLang="ko-KR" sz="9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PRIMARY KEY       NOT NULL,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                  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attr2 </a:t>
                      </a:r>
                      <a:r>
                        <a:rPr kumimoji="0" lang="en-US" altLang="ko-KR" sz="9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DEFAULT 1 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                  attr3 char(100)     COLLATION CHAR_DIC    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4" name="Rectangle 77"/>
          <p:cNvSpPr>
            <a:spLocks noChangeArrowheads="1"/>
          </p:cNvSpPr>
          <p:nvPr/>
        </p:nvSpPr>
        <p:spPr bwMode="auto">
          <a:xfrm>
            <a:off x="2928938" y="5143500"/>
            <a:ext cx="1000125" cy="792163"/>
          </a:xfrm>
          <a:prstGeom prst="rect">
            <a:avLst/>
          </a:prstGeom>
          <a:noFill/>
          <a:ln w="12700">
            <a:solidFill>
              <a:srgbClr val="5F1A13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65575" name="Rectangle 78"/>
          <p:cNvSpPr>
            <a:spLocks noChangeArrowheads="1"/>
          </p:cNvSpPr>
          <p:nvPr/>
        </p:nvSpPr>
        <p:spPr bwMode="auto">
          <a:xfrm>
            <a:off x="4000500" y="5214938"/>
            <a:ext cx="928688" cy="198437"/>
          </a:xfrm>
          <a:prstGeom prst="rect">
            <a:avLst/>
          </a:prstGeom>
          <a:noFill/>
          <a:ln w="12700">
            <a:solidFill>
              <a:srgbClr val="5F1A13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65576" name="Rectangle 79"/>
          <p:cNvSpPr>
            <a:spLocks noChangeArrowheads="1"/>
          </p:cNvSpPr>
          <p:nvPr/>
        </p:nvSpPr>
        <p:spPr bwMode="auto">
          <a:xfrm>
            <a:off x="5000625" y="5214938"/>
            <a:ext cx="865188" cy="198437"/>
          </a:xfrm>
          <a:prstGeom prst="rect">
            <a:avLst/>
          </a:prstGeom>
          <a:noFill/>
          <a:ln w="12700">
            <a:solidFill>
              <a:srgbClr val="5F1A13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65577" name="Rectangle 80"/>
          <p:cNvSpPr>
            <a:spLocks noChangeArrowheads="1"/>
          </p:cNvSpPr>
          <p:nvPr/>
        </p:nvSpPr>
        <p:spPr bwMode="auto">
          <a:xfrm>
            <a:off x="4000500" y="5429250"/>
            <a:ext cx="865188" cy="252413"/>
          </a:xfrm>
          <a:prstGeom prst="rect">
            <a:avLst/>
          </a:prstGeom>
          <a:noFill/>
          <a:ln w="12700">
            <a:solidFill>
              <a:srgbClr val="5F1A13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65578" name="Rectangle 81"/>
          <p:cNvSpPr>
            <a:spLocks noChangeArrowheads="1"/>
          </p:cNvSpPr>
          <p:nvPr/>
        </p:nvSpPr>
        <p:spPr bwMode="auto">
          <a:xfrm>
            <a:off x="4000500" y="5715000"/>
            <a:ext cx="1500188" cy="214313"/>
          </a:xfrm>
          <a:prstGeom prst="rect">
            <a:avLst/>
          </a:prstGeom>
          <a:noFill/>
          <a:ln w="12700">
            <a:solidFill>
              <a:srgbClr val="5F1A13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65579" name="Text Box 82"/>
          <p:cNvSpPr txBox="1">
            <a:spLocks noChangeArrowheads="1"/>
          </p:cNvSpPr>
          <p:nvPr/>
        </p:nvSpPr>
        <p:spPr bwMode="auto">
          <a:xfrm>
            <a:off x="3929063" y="4984750"/>
            <a:ext cx="97313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900">
                <a:solidFill>
                  <a:srgbClr val="5F1A13"/>
                </a:solidFill>
                <a:latin typeface="Verdana" pitchFamily="34" charset="0"/>
                <a:ea typeface="새굴림" pitchFamily="18" charset="-127"/>
              </a:rPr>
              <a:t>PRIMARY KEY</a:t>
            </a:r>
          </a:p>
        </p:txBody>
      </p:sp>
      <p:sp>
        <p:nvSpPr>
          <p:cNvPr id="65580" name="Text Box 83"/>
          <p:cNvSpPr txBox="1">
            <a:spLocks noChangeArrowheads="1"/>
          </p:cNvSpPr>
          <p:nvPr/>
        </p:nvSpPr>
        <p:spPr bwMode="auto">
          <a:xfrm>
            <a:off x="5000625" y="4984750"/>
            <a:ext cx="8763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900">
                <a:solidFill>
                  <a:srgbClr val="5F1A13"/>
                </a:solidFill>
                <a:latin typeface="Verdana" pitchFamily="34" charset="0"/>
                <a:ea typeface="새굴림" pitchFamily="18" charset="-127"/>
              </a:rPr>
              <a:t>CONSTAINT</a:t>
            </a:r>
          </a:p>
        </p:txBody>
      </p:sp>
      <p:sp>
        <p:nvSpPr>
          <p:cNvPr id="65581" name="Text Box 84"/>
          <p:cNvSpPr txBox="1">
            <a:spLocks noChangeArrowheads="1"/>
          </p:cNvSpPr>
          <p:nvPr/>
        </p:nvSpPr>
        <p:spPr bwMode="auto">
          <a:xfrm>
            <a:off x="4857750" y="5429250"/>
            <a:ext cx="8016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900">
                <a:solidFill>
                  <a:srgbClr val="5F1A13"/>
                </a:solidFill>
                <a:latin typeface="Verdana" pitchFamily="34" charset="0"/>
                <a:ea typeface="새굴림" pitchFamily="18" charset="-127"/>
              </a:rPr>
              <a:t>초기값 선언</a:t>
            </a:r>
          </a:p>
        </p:txBody>
      </p:sp>
      <p:sp>
        <p:nvSpPr>
          <p:cNvPr id="65582" name="Text Box 85"/>
          <p:cNvSpPr txBox="1">
            <a:spLocks noChangeArrowheads="1"/>
          </p:cNvSpPr>
          <p:nvPr/>
        </p:nvSpPr>
        <p:spPr bwMode="auto">
          <a:xfrm>
            <a:off x="4214813" y="5913438"/>
            <a:ext cx="11303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900">
                <a:solidFill>
                  <a:srgbClr val="5F1A13"/>
                </a:solidFill>
                <a:latin typeface="Verdana" pitchFamily="34" charset="0"/>
                <a:ea typeface="새굴림" pitchFamily="18" charset="-127"/>
              </a:rPr>
              <a:t>COLLATION </a:t>
            </a:r>
            <a:r>
              <a:rPr kumimoji="0" lang="ko-KR" altLang="en-US" sz="900">
                <a:solidFill>
                  <a:srgbClr val="5F1A13"/>
                </a:solidFill>
                <a:latin typeface="Verdana" pitchFamily="34" charset="0"/>
                <a:ea typeface="새굴림" pitchFamily="18" charset="-127"/>
              </a:rPr>
              <a:t>선언</a:t>
            </a:r>
          </a:p>
        </p:txBody>
      </p:sp>
      <p:sp>
        <p:nvSpPr>
          <p:cNvPr id="65583" name="Text Box 86"/>
          <p:cNvSpPr txBox="1">
            <a:spLocks noChangeArrowheads="1"/>
          </p:cNvSpPr>
          <p:nvPr/>
        </p:nvSpPr>
        <p:spPr bwMode="auto">
          <a:xfrm>
            <a:off x="3071813" y="5929313"/>
            <a:ext cx="8016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900">
                <a:solidFill>
                  <a:srgbClr val="5F1A13"/>
                </a:solidFill>
                <a:latin typeface="Verdana" pitchFamily="34" charset="0"/>
                <a:ea typeface="새굴림" pitchFamily="18" charset="-127"/>
              </a:rPr>
              <a:t>데이터 타입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721667A-53E8-4B78-9B24-00C62DEFCDFB}" type="slidenum">
              <a:rPr lang="en-US" altLang="ko-KR" smtClean="0"/>
              <a:pPr/>
              <a:t>51</a:t>
            </a:fld>
            <a:r>
              <a:rPr lang="en-US" altLang="ko-KR" smtClean="0"/>
              <a:t> -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타입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62750" name="Group 28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763" cy="5465642"/>
        </p:xfrm>
        <a:graphic>
          <a:graphicData uri="http://schemas.openxmlformats.org/drawingml/2006/table">
            <a:tbl>
              <a:tblPr/>
              <a:tblGrid>
                <a:gridCol w="720725"/>
                <a:gridCol w="1944688"/>
                <a:gridCol w="862012"/>
                <a:gridCol w="504825"/>
                <a:gridCol w="1290638"/>
                <a:gridCol w="33178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자료형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형식 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크기</a:t>
                      </a: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범위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</a:tr>
              <a:tr h="287338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NUMERIC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TINYINT, TINYINTEGER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-128 ~ 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SMALLINT, SMALLINTEGER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-32,768 ~ 32767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INT, 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-2,147,483,648 ~ 2,147,483,647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BIGINT, BIGINTEGER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-9,223,272,036,854,775,808 ~ 9,223,372,036,854,775,807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1.1 E10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1.175494351E-38 ~ 3.402823466E+38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DOUBLE, REAL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1.1 E100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2.2250738585072014E-308 ~ 1.7976931348623157E+308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DEC(P,S), DECIMAL(P,S),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NUM(P,S), NUMERIC(P,S)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 (5,2),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p+3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100.25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-999,999,999,999,999 ~ 999,999,999,999,999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CHAR, 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‘X’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char(15)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‘123456789012345’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 길이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8000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VARCHAR(N), VARCHAR(F,N)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varchar(20)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nchar(10)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N’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가나다라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 길이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4000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NVARCHAR(N),NVARCHAR(F,N)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nvarchar(10)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‘2006-05-22 19:59:00’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0000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월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초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~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9999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월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23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59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59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‘2006-06-22 19:59:00.123’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0000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월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00.000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초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~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9999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월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23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59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59.999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초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BYTE(N)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byte(100)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고정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B’01010101’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X’ab0f’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 길이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8000bytes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VARBYTE(N), VARBYTE(F,N)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varbyte(100)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7A94094-6943-4F5F-8CBB-D317C2822DE2}" type="slidenum">
              <a:rPr lang="en-US" altLang="ko-KR" smtClean="0"/>
              <a:pPr/>
              <a:t>52</a:t>
            </a:fld>
            <a:r>
              <a:rPr lang="en-US" altLang="ko-KR" smtClean="0"/>
              <a:t> -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타입 </a:t>
            </a:r>
            <a:r>
              <a:rPr lang="en-US" altLang="ko-KR" smtClean="0"/>
              <a:t>(2)</a:t>
            </a:r>
          </a:p>
        </p:txBody>
      </p:sp>
      <p:graphicFrame>
        <p:nvGraphicFramePr>
          <p:cNvPr id="63533" name="Group 45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273114"/>
        </p:xfrm>
        <a:graphic>
          <a:graphicData uri="http://schemas.openxmlformats.org/drawingml/2006/table">
            <a:tbl>
              <a:tblPr/>
              <a:tblGrid>
                <a:gridCol w="1000102"/>
                <a:gridCol w="763989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자릿수에는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문자가 포함되지 않는다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즉 실제 입력되는 데이터 길이가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DBMS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내부에서는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포함한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N+1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크기의 영역이 할당된다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가변길이의 문자열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(VARCHAR, NVARCHAR)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레코드 길이에 따라 레코드 내에 저장되거나 별도의 영역에 저장된다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- F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레코드에 포함되는 고정 길이를 정의한다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F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정의되지 않을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20 byte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설정되며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설정할 수 있는 최소 단위는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16 byte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 F=N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경우에는 모든 데이터가 레코드 안에 저장된다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- F &lt; 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경우에는 데이터가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보다 작은 경우에는 레코드 안에 저장되고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F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보다 클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만큼의 데이터는 레코드 안에 저장되고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나머지는 가변 장소에 저장된다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NATIONAL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(NCHAR, NVARCHAR)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UNICODE(UTF16)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지원하는 데이터 타입으로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2bytes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크기를 하나의 문자로 인식한다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방법을 정의할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표현 형식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YYYYMMDDHHMMSS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YYYY-MM-DD HH:MM:SS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표현 형식과 다른 데이터가 입력되었을 경우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표현 형식이 맞는 부분까지만 데이터를 반영하고 나머지는 초기화된 데이터를 반영한다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‘0001’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‘1-’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‘00010311’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‘1-3-11’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‘0001-03-11’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‘0100’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‘100-’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‘0100031114’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‘100-3-11 14’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‘100-03-11 14’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2006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‘20060522170820’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‘2005-6-22 17:08:20’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표현 형식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YYYY-MM-DD HH:MM:SS.mmm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mmm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millisecond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표시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표현 형식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진수일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B’01010101’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표현하고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진수 일 경우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X’abcf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표현한다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사용할 수 없으며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IS 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 NOT 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외에는 조건절에서 조건으로 사용할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가변길이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 (VARBYTE)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레코드 길이에 따라 레코드 내에 저장되거나 별도의 영역에 저장된다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가변길이 문자열과 동일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993E979-7F4C-4203-B214-C3CB27C6300A}" type="slidenum">
              <a:rPr lang="en-US" altLang="ko-KR" smtClean="0"/>
              <a:pPr/>
              <a:t>53</a:t>
            </a:fld>
            <a:r>
              <a:rPr lang="en-US" altLang="ko-KR" smtClean="0"/>
              <a:t> -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타입 호환표</a:t>
            </a:r>
            <a:endParaRPr lang="en-US" altLang="ko-KR" smtClean="0"/>
          </a:p>
        </p:txBody>
      </p:sp>
      <p:graphicFrame>
        <p:nvGraphicFramePr>
          <p:cNvPr id="65328" name="Group 816"/>
          <p:cNvGraphicFramePr>
            <a:graphicFrameLocks noGrp="1"/>
          </p:cNvGraphicFramePr>
          <p:nvPr/>
        </p:nvGraphicFramePr>
        <p:xfrm>
          <a:off x="285750" y="857250"/>
          <a:ext cx="8640001" cy="5170440"/>
        </p:xfrm>
        <a:graphic>
          <a:graphicData uri="http://schemas.openxmlformats.org/drawingml/2006/table">
            <a:tbl>
              <a:tblPr/>
              <a:tblGrid>
                <a:gridCol w="788327"/>
                <a:gridCol w="524498"/>
                <a:gridCol w="532397"/>
                <a:gridCol w="524498"/>
                <a:gridCol w="524498"/>
                <a:gridCol w="524498"/>
                <a:gridCol w="524498"/>
                <a:gridCol w="524498"/>
                <a:gridCol w="481844"/>
                <a:gridCol w="481843"/>
                <a:gridCol w="569363"/>
                <a:gridCol w="541247"/>
                <a:gridCol w="458885"/>
                <a:gridCol w="590111"/>
                <a:gridCol w="524498"/>
                <a:gridCol w="52449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SMALL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FLOAT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REAL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NVAR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STMAP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BYTES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BYTES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SMALLINT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BIGINT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FLOAT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REAL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NVARCHAR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BYTES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VARBYTES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904" name="Text Box 253"/>
          <p:cNvSpPr txBox="1">
            <a:spLocks noChangeArrowheads="1"/>
          </p:cNvSpPr>
          <p:nvPr/>
        </p:nvSpPr>
        <p:spPr bwMode="auto">
          <a:xfrm>
            <a:off x="285750" y="6000750"/>
            <a:ext cx="2490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주</a:t>
            </a:r>
            <a:r>
              <a:rPr lang="en-US" altLang="ko-KR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1) </a:t>
            </a:r>
            <a:r>
              <a:rPr lang="ko-KR" altLang="en-US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문자가 모두 숫자인 경우</a:t>
            </a:r>
          </a:p>
          <a:p>
            <a:pPr marL="342900" indent="-342900"/>
            <a:r>
              <a:rPr lang="en-US" altLang="ko-KR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주</a:t>
            </a:r>
            <a:r>
              <a:rPr lang="en-US" altLang="ko-KR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2) </a:t>
            </a:r>
            <a:r>
              <a:rPr lang="ko-KR" altLang="en-US" sz="900">
                <a:solidFill>
                  <a:srgbClr val="000000"/>
                </a:solidFill>
                <a:latin typeface="새굴림" pitchFamily="18" charset="-127"/>
                <a:ea typeface="새굴림" pitchFamily="18" charset="-127"/>
              </a:rPr>
              <a:t>문자열 형태에서 숫자만을 모아서 변환</a:t>
            </a:r>
          </a:p>
        </p:txBody>
      </p:sp>
      <p:sp>
        <p:nvSpPr>
          <p:cNvPr id="68905" name="Text Box 357"/>
          <p:cNvSpPr txBox="1">
            <a:spLocks noChangeArrowheads="1"/>
          </p:cNvSpPr>
          <p:nvPr/>
        </p:nvSpPr>
        <p:spPr bwMode="auto">
          <a:xfrm>
            <a:off x="314325" y="1071563"/>
            <a:ext cx="4714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8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FROM</a:t>
            </a:r>
          </a:p>
        </p:txBody>
      </p:sp>
      <p:sp>
        <p:nvSpPr>
          <p:cNvPr id="68906" name="Text Box 358"/>
          <p:cNvSpPr txBox="1">
            <a:spLocks noChangeArrowheads="1"/>
          </p:cNvSpPr>
          <p:nvPr/>
        </p:nvSpPr>
        <p:spPr bwMode="auto">
          <a:xfrm>
            <a:off x="714375" y="928688"/>
            <a:ext cx="3206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8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7. </a:t>
            </a:r>
            <a:r>
              <a:rPr lang="ko-KR" altLang="en-US" sz="1400" dirty="0" smtClean="0"/>
              <a:t>데이터 관리 언어 </a:t>
            </a:r>
            <a:r>
              <a:rPr lang="en-US" altLang="ko-KR" sz="1400" dirty="0" smtClean="0"/>
              <a:t>(1) (DML 1)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latinLnBrk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DML</a:t>
            </a:r>
            <a:r>
              <a:rPr kumimoji="0" lang="ko-KR" altLang="en-US" sz="1200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이란</a:t>
            </a:r>
            <a:r>
              <a:rPr kumimoji="0" lang="en-US" altLang="ko-KR" sz="1200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?</a:t>
            </a:r>
            <a:endParaRPr kumimoji="0" lang="en-US" altLang="ko-KR" sz="1200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데이터 입력</a:t>
            </a:r>
            <a:endParaRPr kumimoji="0" lang="ko-KR" altLang="en-US" sz="1200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데이터 변경</a:t>
            </a:r>
            <a:endParaRPr kumimoji="0" lang="ko-KR" altLang="en-US" sz="1200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데이터 삭제</a:t>
            </a:r>
            <a:endParaRPr kumimoji="0" lang="ko-KR" altLang="en-US" sz="1200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트랜잭션 </a:t>
            </a:r>
            <a:r>
              <a:rPr kumimoji="0" lang="ko-KR" altLang="en-US" sz="1200" dirty="0">
                <a:solidFill>
                  <a:srgbClr val="0F4D38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관련 명령어</a:t>
            </a:r>
            <a:endParaRPr kumimoji="0" lang="ko-KR" altLang="en-US" sz="1200" dirty="0">
              <a:solidFill>
                <a:srgbClr val="0F4D38"/>
              </a:solidFill>
              <a:latin typeface="Verdana" pitchFamily="34" charset="0"/>
              <a:ea typeface="새굴림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65" name="Group 105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217404"/>
        </p:xfrm>
        <a:graphic>
          <a:graphicData uri="http://schemas.openxmlformats.org/drawingml/2006/table">
            <a:tbl>
              <a:tblPr/>
              <a:tblGrid>
                <a:gridCol w="1928826"/>
                <a:gridCol w="857256"/>
                <a:gridCol w="585391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4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DML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정의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(Data Manipulation Language)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데이터베이스의 데이터를 관리하는 언어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INSERT, UPSERT, DELETE, UPDATE, SELECT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COMMIT, ROLLBACK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관리 대상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테이블의 레코드와 인덱스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SEQUENCE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및 인덱스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테이블에 데이터를 입력하는 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 설정되어 있는 인덱스에 새롭게 입력된 데이터의 정보가 자동 반영된다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해당테이블에 데이터를 입력하거나 변경하는 구문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테이블에서 조건에 맞는 데이터를 변경하는 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변경된 데이터에 대한 인덱스도 자동 변경된다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테이블에서 조건에 맞는 데이터를 삭제하는 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삭제되는 데이터에 대한 인덱스도 자동 삭제된다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테이블로부터 조건에 맞는 데이터를 추출하는 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자세한 내용은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DML(2)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편을 참조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트랜잭션에서 발생된 변경 내역을 데이터베이스에 영구 반영하는 구문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ROLLBACK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트랜잭션에서 발생된 변경 내역을 취소하는 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" action="ppaction://noaction"/>
                        </a:rPr>
                        <a:t>SEQUENCE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7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?</a:t>
            </a:r>
          </a:p>
        </p:txBody>
      </p:sp>
      <p:sp>
        <p:nvSpPr>
          <p:cNvPr id="7070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BE3D166-3F64-4279-88F2-DF494C441F7C}" type="slidenum">
              <a:rPr lang="en-US" altLang="ko-KR" smtClean="0"/>
              <a:pPr/>
              <a:t>55</a:t>
            </a:fld>
            <a:r>
              <a:rPr lang="en-US" altLang="ko-KR" smtClean="0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8B71737-48FC-466F-971D-E9B75A1305C3}" type="slidenum">
              <a:rPr lang="en-US" altLang="ko-KR" smtClean="0"/>
              <a:pPr/>
              <a:t>56</a:t>
            </a:fld>
            <a:r>
              <a:rPr lang="en-US" altLang="ko-KR" smtClean="0"/>
              <a:t> -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입력</a:t>
            </a:r>
          </a:p>
        </p:txBody>
      </p:sp>
      <p:graphicFrame>
        <p:nvGraphicFramePr>
          <p:cNvPr id="67644" name="Group 60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046013"/>
        </p:xfrm>
        <a:graphic>
          <a:graphicData uri="http://schemas.openxmlformats.org/drawingml/2006/table">
            <a:tbl>
              <a:tblPr/>
              <a:tblGrid>
                <a:gridCol w="864953"/>
                <a:gridCol w="4318412"/>
                <a:gridCol w="345663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INSERT INTO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{,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})] VALUES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{,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})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INSERT INTO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{,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})] 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검색 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이미 존재하는 테이블에 새로운 레코드를 삽입한다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INSERT …. VALUES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구문은 기술된 데이터 값을 이용하여 새로운 레코드를 삽입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…. 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구문은 다른 테이블로부터 검색된 값을 이용하여 새로운 레코드를 삽입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검색구문에 입력되는 테이블명이 존재하면 안됨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컬럼명이 기술되었을 경우에는 해당 컬럼 값만 제공하고 나머지는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자동 입력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컬럼명이 기술되지 않았을 경우에는 모든 컬럼 값이 제공되어야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컬럼 타입과 입력되는 데이터 타입이 다를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 호환 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의해 변환되어 입력되며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자동 변환이 불가능할 경우에는 오류 발생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값 대신 함수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(DML(2)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편 참조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SEQUENCE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객체를 사용할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foo (a, b) VALUES (1,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aaa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 ,b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값만으로 새로운 레코드 삽입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 설정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foo VALUES (1,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aaa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’, 123);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모든 컬럼값의 설정으로 새로운 레코드 삽입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foo (a) SELECT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foo_sequence.currval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sysdummy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객체의 현재 값을 이용하여 새로운 레코드 삽입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(b, 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값으로 설정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BC395791-8DA7-4A72-B5AA-D24DD61E9CD1}" type="slidenum">
              <a:rPr lang="en-US" altLang="ko-KR" smtClean="0"/>
              <a:pPr/>
              <a:t>57</a:t>
            </a:fld>
            <a:r>
              <a:rPr lang="en-US" altLang="ko-KR" smtClean="0"/>
              <a:t> -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입력 </a:t>
            </a:r>
            <a:r>
              <a:rPr lang="en-US" altLang="ko-KR" smtClean="0"/>
              <a:t>&amp; </a:t>
            </a:r>
            <a:r>
              <a:rPr lang="ko-KR" altLang="en-US" smtClean="0"/>
              <a:t>변경</a:t>
            </a:r>
          </a:p>
        </p:txBody>
      </p:sp>
      <p:graphicFrame>
        <p:nvGraphicFramePr>
          <p:cNvPr id="68657" name="Group 4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786695"/>
        </p:xfrm>
        <a:graphic>
          <a:graphicData uri="http://schemas.openxmlformats.org/drawingml/2006/table">
            <a:tbl>
              <a:tblPr/>
              <a:tblGrid>
                <a:gridCol w="864953"/>
                <a:gridCol w="4318412"/>
                <a:gridCol w="345663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5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{,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})] VALUES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{,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})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3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이미 존재하는 테이블에 새로운 레코드를 삽입하거나 변경한다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PRIMARY KEY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기준으로 동일한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있으면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없으면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수행한다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543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 INTO foo VALUES (1,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aaa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’, 123);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 INTO foo VALUES (2,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bbb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’, 123);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기준은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이용하여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 INTO foo VALUES (1,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aaa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’, 123);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47F0889-7587-4980-895D-CE23D344C761}" type="slidenum">
              <a:rPr lang="en-US" altLang="ko-KR" smtClean="0"/>
              <a:pPr/>
              <a:t>58</a:t>
            </a:fld>
            <a:r>
              <a:rPr lang="en-US" altLang="ko-KR" smtClean="0"/>
              <a:t> -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변경</a:t>
            </a:r>
          </a:p>
        </p:txBody>
      </p:sp>
      <p:graphicFrame>
        <p:nvGraphicFramePr>
          <p:cNvPr id="69688" name="Group 5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791240"/>
        </p:xfrm>
        <a:graphic>
          <a:graphicData uri="http://schemas.openxmlformats.org/drawingml/2006/table">
            <a:tbl>
              <a:tblPr/>
              <a:tblGrid>
                <a:gridCol w="864953"/>
                <a:gridCol w="4318412"/>
                <a:gridCol w="345663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=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{[,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=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[ 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[ LIMIT [offset,] rows]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2" action="ppaction://hlinksldjump"/>
                        </a:rPr>
                        <a:t>subquery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 가능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이미 존재하는 테이블의 레코드를 변경한다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 alias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 가능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 UPDATE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_alias] SET … WHERE … ; )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절은 변경된 칼럼명과 값을 나타낸다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절이 없는 경우에는 모든 레코드가 변경된다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절이 주어진 경우에는 조건절에 해당되는 레코드만 변경된다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LIMIT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절은 변경될 레코드의 범위를 조절한다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(offset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변경될 첫번째 레코드의 위치이고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rows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변경될 레코드의 수이다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offset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생략될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 OR, AND,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- [NOT] BETWEEN … AND …, [NOT] LIKE, [NOT]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- =, !=, &lt;&gt;, &gt;, &lt;, &gt;=, 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 foo SET a=4, b=‘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ddd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 WHERE 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모든 레코드의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 foo SET b=‘xxx’ LIMIT 0,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 레코드 순서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 레코드의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 foo SET b=‘xxx’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테이블의 모든 레코드의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04E3B35-A674-495E-ABF1-0898FC8494D8}" type="slidenum">
              <a:rPr lang="en-US" altLang="ko-KR" smtClean="0"/>
              <a:pPr/>
              <a:t>59</a:t>
            </a:fld>
            <a:r>
              <a:rPr lang="en-US" altLang="ko-KR" smtClean="0"/>
              <a:t> -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삭제</a:t>
            </a:r>
          </a:p>
        </p:txBody>
      </p:sp>
      <p:graphicFrame>
        <p:nvGraphicFramePr>
          <p:cNvPr id="70716" name="Group 60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731776"/>
        </p:xfrm>
        <a:graphic>
          <a:graphicData uri="http://schemas.openxmlformats.org/drawingml/2006/table">
            <a:tbl>
              <a:tblPr/>
              <a:tblGrid>
                <a:gridCol w="864953"/>
                <a:gridCol w="4318412"/>
                <a:gridCol w="345663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DELETE 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[LIMIT [offset,] rows]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TRUNCATE [TABLE]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2" action="ppaction://hlinksldjump"/>
                        </a:rPr>
                        <a:t>subquery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 가능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이미 존재하는 테이블의 레코드를 삭제한다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 테이블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alias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 가능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 DELETE FROM tbl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tbl_alias WHERE a1 = 1; or DELETE FROM tbl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tbl_alias WHERE tbl_alias.a1 = 1;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절이 없는 경우에는 모든 레코드가 삭제된다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절이 주어진 경우에는 조건절에 해당되는 레코드만 삭제된다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3" action="ppaction://hlinksldjump"/>
                        </a:rPr>
                        <a:t>LIMIT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절은 변경될 레코드의 범위를 조절한다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(offset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변경될 첫번째 레코드의 위치이고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rows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변경될 레코드의 수이다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offset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생략될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TRUNCATE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테이블의 모든 레코드를 삭제한다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 “DELETE 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”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동일하나 페이지가 반환되므로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ROLLBACK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되지 않음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성능 면에서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 * from ..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보다 우월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 OR, AND,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- [NOT] BETWEEN … AND …, [NOT] LIKE, [NOT]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- =, !=, &lt;&gt;, &gt;, &lt;, &gt;=, 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 FROM foo WHERE a=4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모든 레코드를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 FROM foo LIMIT 0,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 레코드 순서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 레코드를 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TRUNCATE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(= DELETE FROM foo)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테이블의 모든 레코드 삭제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openML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살펴보기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  <a:hlinkClick r:id="rId3" action="ppaction://hlinksldjump"/>
              </a:rPr>
              <a:t>openML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  <a:hlinkClick r:id="rId3" action="ppaction://hlinksldjump"/>
              </a:rPr>
              <a:t>이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  <a:hlinkClick r:id="rId3" action="ppaction://hlinksldjump"/>
              </a:rPr>
              <a:t>란 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  <a:hlinkClick r:id="rId3" action="ppaction://hlinksldjump"/>
              </a:rPr>
              <a:t>?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Specification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시스템 요구사항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  <a:hlinkClick r:id="rId6" action="ppaction://hlinksldjump"/>
              </a:rPr>
              <a:t>DBMS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사용 전후 비교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사용시 기대효과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응용분야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SQL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사용시 알아두어야 할 것들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6B249AE-C6BA-474E-A920-A983F7782CFD}" type="slidenum">
              <a:rPr lang="en-US" altLang="ko-KR" smtClean="0"/>
              <a:pPr/>
              <a:t>60</a:t>
            </a:fld>
            <a:r>
              <a:rPr lang="en-US" altLang="ko-KR" smtClean="0"/>
              <a:t> -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트랜잭션 관련 명령어</a:t>
            </a:r>
          </a:p>
        </p:txBody>
      </p:sp>
      <p:graphicFrame>
        <p:nvGraphicFramePr>
          <p:cNvPr id="72750" name="Group 4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550238"/>
        </p:xfrm>
        <a:graphic>
          <a:graphicData uri="http://schemas.openxmlformats.org/drawingml/2006/table">
            <a:tbl>
              <a:tblPr/>
              <a:tblGrid>
                <a:gridCol w="864953"/>
                <a:gridCol w="4318412"/>
                <a:gridCol w="345663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COMMIT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ROLLBACK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(3) COMMIT FLUSH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(4) ROLLBACK FLUSH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트랜잭션은 데이터베이스 수행의 기본 단위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단일 명령어 또는 일련의 명령어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현재 트랜잭션을 종료하고 트랜잭션 내에서 수행했던 모든 내용들을 데이터베이스에 영구 반영한다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ROLLBACK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현재 트랜잭션을 종료하고 트랜잭션 내에서 수행했던 모든 내용들을 원 상태로 복귀한다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DDL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DML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중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TRUNCATE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내부적으로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AUTO 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수행된다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즉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명령어가  성공적으로 수행되면 즉시 데이터베이스에 반영된다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COMMIT FLUSH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기능을 수행하고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data buffer cache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flush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하여 사용 메모리를 해제한다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ROLLBACK FLUSH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ROLLBACK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기능을 수행하고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data buffer cache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flush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하여 사용 메모리를 해제한다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foo (a,b) VALUES (1, ‘aaa’);   ---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foo (a,b) VALUES (2, ‘bbb’);  --- 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foo (a,b) VALUES (3,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ccc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’);   --- 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ROLLBACK;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구문은 하나의 트랜잭션으로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의해 데이터베이스에 영구 반영되고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구분은 하나의 트랜잭션으로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ROLLBACK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의해 반영되지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 dirty="0" smtClean="0"/>
              <a:t>8. </a:t>
            </a:r>
            <a:r>
              <a:rPr lang="ko-KR" altLang="en-US" sz="1400" dirty="0" smtClean="0"/>
              <a:t>데이터 관리 언어 </a:t>
            </a:r>
            <a:r>
              <a:rPr lang="en-US" altLang="ko-KR" sz="1400" dirty="0" smtClean="0"/>
              <a:t>(2) (DML 2)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DML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for retrieve ?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Join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Scan Hint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Subquery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연산자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일반 및 문자열 관련 함수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8" action="ppaction://hlinksldjump"/>
              </a:rPr>
              <a:t>날짜 관련 함수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9" action="ppaction://hlinksldjump"/>
              </a:rPr>
              <a:t>Numeric/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9" action="ppaction://hlinksldjump"/>
              </a:rPr>
              <a:t>집계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9" action="ppaction://hlinksldjump"/>
              </a:rPr>
              <a:t>/Byte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9" action="ppaction://hlinksldjump"/>
              </a:rPr>
              <a:t>함수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10" action="ppaction://hlinksldjump"/>
              </a:rPr>
              <a:t>Catalog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10" action="ppaction://hlinksldjump"/>
              </a:rPr>
              <a:t>함수</a:t>
            </a:r>
            <a:endParaRPr kumimoji="0" lang="ko-KR" altLang="en-US" sz="1200" dirty="0" smtClean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11" action="ppaction://hlinksldjump"/>
              </a:rPr>
              <a:t>Group 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11" action="ppaction://hlinksldjump"/>
              </a:rPr>
              <a:t>by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12" action="ppaction://hlinksldjump"/>
              </a:rPr>
              <a:t>Order by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13" action="ppaction://hlinksldjump"/>
              </a:rPr>
              <a:t>Limit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56F14A2-C443-4E1A-AC14-D2B6C7834321}" type="slidenum">
              <a:rPr lang="en-US" altLang="ko-KR" smtClean="0"/>
              <a:pPr/>
              <a:t>62</a:t>
            </a:fld>
            <a:r>
              <a:rPr lang="en-US" altLang="ko-KR" smtClean="0"/>
              <a:t> -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DML for retrieve (1) ?</a:t>
            </a:r>
          </a:p>
        </p:txBody>
      </p:sp>
      <p:graphicFrame>
        <p:nvGraphicFramePr>
          <p:cNvPr id="74809" name="Group 57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1" cy="5405829"/>
        </p:xfrm>
        <a:graphic>
          <a:graphicData uri="http://schemas.openxmlformats.org/drawingml/2006/table">
            <a:tbl>
              <a:tblPr/>
              <a:tblGrid>
                <a:gridCol w="791948"/>
                <a:gridCol w="791947"/>
                <a:gridCol w="7056106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데이터베이스에서 조건에 맞는 데이터를 검색하기 위한 표준 언어이다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기본 구조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,…]…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 | INLINE VIEW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[GROUP BY … HAVING ..]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[ORDEY BY …]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[LIMIT [@RID] [OFFSET], COUNT]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67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[DISTINCT | ALL] item_lists 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item_lists := * 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[[AS]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_alias] 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[[AS]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_alias] ..] | expr [[AS] item_alias] [, expr [[AS] item_alias] ..]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절에는 속성명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alias, expr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DISTINCT, ALL, *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올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table_reference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table_reference[, | JOIN | CROSS JOIN ] table_reference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table_reference INNER JOIN table_reference ON join_condition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table_reference LEFT [OUTER] JOIN table_reference ON join_condition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table_reference :=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[[AS]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_alias] [scan_hint] | inline_view 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inline_view := subquery AS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임시테이블명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,…])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scan_hint := SSCAN | ISCAN {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PRIMARY KEY}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ISCAN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…]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join_condition :=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절에는 기본적으로 테이블명을 명시하고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테이블간의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JOIN, INNER JOIN, OUTER 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등을 사용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180975" algn="l"/>
                        </a:tabLst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테이블의 데이터 검색 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순서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(SSCAN, ISCAN)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줄 수 있는 힌트 기능을 사용할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>
                          <a:tab pos="180975" algn="l"/>
                        </a:tabLst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join_condition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절의 조건절과 동일하다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02" name="직사각형 4"/>
          <p:cNvSpPr>
            <a:spLocks noChangeArrowheads="1"/>
          </p:cNvSpPr>
          <p:nvPr/>
        </p:nvSpPr>
        <p:spPr bwMode="auto">
          <a:xfrm>
            <a:off x="4132263" y="3305175"/>
            <a:ext cx="879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slide0071.htm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6B3B784-65F3-4EAA-80B1-B8F0B4A87CEF}" type="slidenum">
              <a:rPr lang="en-US" altLang="ko-KR" smtClean="0"/>
              <a:pPr/>
              <a:t>63</a:t>
            </a:fld>
            <a:r>
              <a:rPr lang="en-US" altLang="ko-KR" smtClean="0"/>
              <a:t> -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DML for retrieve (2) ?</a:t>
            </a:r>
          </a:p>
        </p:txBody>
      </p:sp>
      <p:graphicFrame>
        <p:nvGraphicFramePr>
          <p:cNvPr id="75864" name="Group 8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32945"/>
        </p:xfrm>
        <a:graphic>
          <a:graphicData uri="http://schemas.openxmlformats.org/drawingml/2006/table">
            <a:tbl>
              <a:tblPr/>
              <a:tblGrid>
                <a:gridCol w="791948"/>
                <a:gridCol w="791947"/>
                <a:gridCol w="5559875"/>
                <a:gridCol w="149623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(Cont’)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:=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AND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NOT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| </a:t>
                      </a:r>
                      <a:r>
                        <a:rPr kumimoji="0" lang="en-US" altLang="ko-KR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predicate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predicate := expr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 | expr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expr {ALL | SOME | ANY} {expr | (subquery)} 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expr[NOT] BETWEEN expr AND expr 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expr[NOT] {LIKE | ILIKE} like_character_string 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{IS [NOT] | [!]=} NULL |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expr [NOT] IN (literal, …) | expr [NOT] IN (subquery) | [NOT] EXISTS (subquery)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767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name, country FROM resort WHERE cost &gt; 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DISTINCT country FROM resort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resort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 AS n, country AS c FROM resort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loading, city, hotel, country, cost FROM location, 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location.loading = hotel.name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loading, city, hotel, country, cost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 location INNER JOIN hotel ON location.loading = hotel.name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INNER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name, city, street, cost FROM hotel LEFT OUTER location ON hotel.name = location.loading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cost &lt; $ 160.00 AND hotel.country = ‘Jamaica’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OUTER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foo1 ISCAN(a), foo2 ISCAN(a, b)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foo1.a = foo2.a AND foo2.b &gt; 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SCAN HINT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A4CC47E-888E-4A10-9524-D425D981B5D6}" type="slidenum">
              <a:rPr lang="en-US" altLang="ko-KR" smtClean="0"/>
              <a:pPr/>
              <a:t>64</a:t>
            </a:fld>
            <a:r>
              <a:rPr lang="en-US" altLang="ko-KR" smtClean="0"/>
              <a:t> -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JOIN (1)</a:t>
            </a:r>
          </a:p>
        </p:txBody>
      </p:sp>
      <p:graphicFrame>
        <p:nvGraphicFramePr>
          <p:cNvPr id="76881" name="Group 8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61934"/>
        </p:xfrm>
        <a:graphic>
          <a:graphicData uri="http://schemas.openxmlformats.org/drawingml/2006/table">
            <a:tbl>
              <a:tblPr/>
              <a:tblGrid>
                <a:gridCol w="649111"/>
                <a:gridCol w="684811"/>
                <a:gridCol w="952064"/>
                <a:gridCol w="2394279"/>
                <a:gridCol w="3959735"/>
              </a:tblGrid>
              <a:tr h="4205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7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테이블간의 관련된 속성을 이용하여 테이블을 결합하여 검색하는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923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종류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CARTESIAN PRODUCTS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조인 조건 없이 조인하는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9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SELF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자신의 테이블을 이용해서 조인하는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9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INNER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조인 조건을 만족하는 데이터만 검색하는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9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OUTER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조인에 참여하는 테이블들 중 조인 조건을 만족하지 않는 데이터도 검색하는 기능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조건을 만족하지 않는 칼럼은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표시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LEFT, RIGHT, FULL OUTER 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LEFT OUTER 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 지원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907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INNER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loading, city, hotel, country,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 location, 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location.loading = hotel.name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loading, city, hotel, country,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 location INNER JOIN hotel ON location.loading = hotel.name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loading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name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같은 데이터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중 동일한 데이터들이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비교할 때 속성명은 동일할 필요는 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INNER 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구문에 반드시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조건문을 사용하며 나머지 조건들은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조건에 사용해도 무방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위의 질의문은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순서가 내부적으로 결정되고 아래의 질의문은 사용자가 명시한 순서대로 결정된다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LEFT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OUTER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name, city, street,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 hotel LEFT OUTER JOIN location 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hotel.name = location.loading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cost &lt; 160.00 AND hotel.country = ‘Jamaica’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‘Jamaica’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위치한 숙박지의 요금이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$160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미만인 모든 호텔을 도시 정보가 없더라도 검색하는 질의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정보가 없는 도시명은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표시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다른 부분들은 위의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INNER 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동일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570E77C8-16F4-4189-B9D8-5BA1C0F2DA93}" type="slidenum">
              <a:rPr lang="en-US" altLang="ko-KR" smtClean="0"/>
              <a:pPr/>
              <a:t>65</a:t>
            </a:fld>
            <a:r>
              <a:rPr lang="en-US" altLang="ko-KR" smtClean="0"/>
              <a:t> -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JOIN (2)</a:t>
            </a:r>
          </a:p>
        </p:txBody>
      </p:sp>
      <p:graphicFrame>
        <p:nvGraphicFramePr>
          <p:cNvPr id="77902" name="Group 7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763" cy="5365255"/>
        </p:xfrm>
        <a:graphic>
          <a:graphicData uri="http://schemas.openxmlformats.org/drawingml/2006/table">
            <a:tbl>
              <a:tblPr/>
              <a:tblGrid>
                <a:gridCol w="649288"/>
                <a:gridCol w="2994020"/>
                <a:gridCol w="499745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0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loading, city FROM 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name, country FROM hotel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lodging               	    city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==============================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Tryall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Golf Club‘                       ‘Near Bay'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'Mallards Beach Hotel'               '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Ocho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Rios'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'Eaton Hall'          	   'Runaway Bay'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'Hedonism II'                            '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Negril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'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'Hyatt Regency Dorado beach‘   'Dorado Beach'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name                  		country                       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==================================================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'Holiday Inn'         		'Jamaica'                     158.00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'Mallards Beach Hotel'  	                       'Jamaica'                     152.00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'Eaton Hall'          		'Jamaica'                     155.00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'Hyatt Regency Dorado beach'  	'Puerto Rico'                102.00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'Hyatt Regency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Cerromar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Beach' 	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'Puerto Rico‘                102.00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INNER 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loading, city, hotel.country, cost FROM location, hotel WHERE location.loading = hotel.name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lodging 	                                        city 	                     hotel.country 	                  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==================================================================================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'Eaton Hall'          	           'Runaway Bay'               	'Jamaica'                            155.00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'Hyatt Regency Dorado beach'           'Dorado Beach'              	'Puerto Rico'                       102.00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'Mallards Beach Hotel'                       '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Ocho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Rios‘	                       'Jamaica' 	                  152.00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4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LEFT OUTER 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hotel.name, city, hotel.country, cost FROM hotel LEFT OUTER JOIN location ON hotel.name = location.loading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cost &lt; 160.00 AND hotel.country = ‘Jamaica’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hotel.name 	                                         city 		hotel.country 	                  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==================================================================================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'Eaton Hall'          	           'Runaway Bay'         	                        'Jamaica'                           155.00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'Mallards Beach Hotel'                        '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Ocho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Rios‘                     	 'Jamaica' 	                  152.00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‘Holiday Inn’    	            NULL		                        'Jamaica' 	                  158.00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77AF03C-C8E3-4CAB-A9F0-FF3B2A28C33B}" type="slidenum">
              <a:rPr lang="en-US" altLang="ko-KR" smtClean="0"/>
              <a:pPr/>
              <a:t>66</a:t>
            </a:fld>
            <a:r>
              <a:rPr lang="en-US" altLang="ko-KR" smtClean="0"/>
              <a:t> -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 HINT</a:t>
            </a:r>
          </a:p>
        </p:txBody>
      </p:sp>
      <p:graphicFrame>
        <p:nvGraphicFramePr>
          <p:cNvPr id="78922" name="Group 74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1" cy="5358014"/>
        </p:xfrm>
        <a:graphic>
          <a:graphicData uri="http://schemas.openxmlformats.org/drawingml/2006/table">
            <a:tbl>
              <a:tblPr/>
              <a:tblGrid>
                <a:gridCol w="791948"/>
                <a:gridCol w="2160000"/>
                <a:gridCol w="1223630"/>
                <a:gridCol w="4464423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QUERY PLAN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중에서 테이블에서 데이터를 읽어오는 처리 방법에 대해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사용자가 원하는 방식을 지정할 수 있는 기능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절에서 테이블 별로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HINT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기능을 제공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32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SSCAN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테이블에서 데이터를 순차적으로 읽어오는 힌트를 주는 방법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3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ISCAN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primary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테이블에서 인덱스명 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이용해서 데이터를 읽어오는 힌트를 주는 방법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3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ISCAN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..]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테이블에서 기재된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컬럼명들과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동일한 인덱스가 있으면 그 인덱스를 이용해서 데이터를 읽어오고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없는 경우에는 기재된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컬럼명들을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이용한 임시 인덱스를 생성하여 데이터를 읽어오는 힌트를 주는 방법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39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foo1, foo2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foo1.a = foo2.a AND foo2.b &gt; 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OPTIMIZER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의해 결정되는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이용해서 질의 처리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foo1 SSCAN, foo2 SSCAN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foo1.a = foo2.a AND foo2.b &gt; 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foo1, foo2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테이블을 강제적으로 순차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하여 검색 처리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foo1 ISCAN(a), foo2 ISCAN(a,b)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foo1.a = foo2.a AND foo2.b &gt; 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foo1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만든 인덱스로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foo2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a,b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만든 인덱스로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하여 검색 처리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D8DD8D0-57FE-4B3B-A331-FE02A3CB84BF}" type="slidenum">
              <a:rPr lang="en-US" altLang="ko-KR" smtClean="0"/>
              <a:pPr/>
              <a:t>67</a:t>
            </a:fld>
            <a:r>
              <a:rPr lang="en-US" altLang="ko-KR" smtClean="0"/>
              <a:t> -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SUBQUERY</a:t>
            </a:r>
          </a:p>
        </p:txBody>
      </p:sp>
      <p:graphicFrame>
        <p:nvGraphicFramePr>
          <p:cNvPr id="79935" name="Group 63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1" cy="5357832"/>
        </p:xfrm>
        <a:graphic>
          <a:graphicData uri="http://schemas.openxmlformats.org/drawingml/2006/table">
            <a:tbl>
              <a:tblPr/>
              <a:tblGrid>
                <a:gridCol w="791948"/>
                <a:gridCol w="3240794"/>
                <a:gridCol w="4607259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0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DML (INSERT, DELETE, UPDATE, SELECT)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내부에 포함되어 있는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문을 지칭한다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WHERE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 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함수의 인자에 사용할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피연산자로 사용할 수 있는 연산자는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IN, SUBQUERY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(ALL, SOME, ANY)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EXISTS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960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주의 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절의 다른 테이블의 칼럼을 참조할 수 없다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SELECT t1.i FROM t1, (SELECT t2.i FROM t2 WHERE t1.i = t2.i)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결과로 생성되는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INLINE VIEW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컬럼명은 반드시 명시되어야 하며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칼럼수도 정확해야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SELECT * FROM (SELECT * FROM t) AS tt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SELECT * FROM (SELECT j FROM t) AS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(j, 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FROM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INLINE VIEW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명과 동일한 테이블명이 존재하면 안 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SELECT * FROM t, (SELECT * FROM t) AS t(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연산자나 비교연산자에 사용되는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결과 컬럼수는 반드시 하나여야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SELECT * FROM t1 WHERE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j) IN (SELECT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j FROM t1)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SELECT * FROM t1 WHERE (I, j) = (SELECT SUM(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SUM(j) FROM t2)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9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(SELECT j FROM t) AS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(SELECT * FROM t) AS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(I, 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t1, t2 WHERE t1.i IN (SELECT t3.j FROM t3 WHERE t3.j = t2.j)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t1 WHERE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= (SELECT SUM(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FROM t2)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int_type, varchar_type FROM t1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DATE_DIFF(DAY, DATETIME_TYPE, (SELECT DATETIME_TYPE FROM t1 WHERE INT_TYPE = 1))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05E9A102-2447-4475-A193-D5925FD8CB25}" type="slidenum">
              <a:rPr lang="en-US" altLang="ko-KR" smtClean="0"/>
              <a:pPr/>
              <a:t>68</a:t>
            </a:fld>
            <a:r>
              <a:rPr lang="en-US" altLang="ko-KR" smtClean="0"/>
              <a:t> -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81087" name="Group 19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958280"/>
        </p:xfrm>
        <a:graphic>
          <a:graphicData uri="http://schemas.openxmlformats.org/drawingml/2006/table">
            <a:tbl>
              <a:tblPr/>
              <a:tblGrid>
                <a:gridCol w="791948"/>
                <a:gridCol w="649110"/>
                <a:gridCol w="4031154"/>
                <a:gridCol w="3167788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산술연산자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+,-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양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음수를 나타내는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UNARY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-1, -num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*,/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곱하기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나누기를 나타내는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2*num, num/2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+,/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더하기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빼기를 나타내는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num+2, num-2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비교연산자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등식 비교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comp =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!=, &lt;&gt;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부등식 비교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comp !=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&gt;, 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크거나 같은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 &gt; 10, num &gt;=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&lt;, 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작은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작거나 같은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 &lt; 10, num &lt;=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수학연산자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 %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나머지를 구하는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 %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 ^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승수를 구하는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 ^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문자열연결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문자열을 연결하는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‘Name is’ ||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논리연산자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테스트 결과에 대한 부정 처리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NOT (comp IS NULL)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양쪽의 결과가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TRUE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 때만 결과가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 = ‘aaa’ AND num 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하나의 결과가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TRUE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이면 결과는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id =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aaa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 OR num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특정 단일 값 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모든 결과가 만족하는지 검사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cost &gt; ALL (SELECT cost FROM hotel)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SOME, ANY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특정 단일 값 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결과가 적어도 하나는 만족하는지 검사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cost &gt; SOME (SELECT cost FROM hotel)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795C62A4-A152-4BB4-A623-11B9FDCEF439}" type="slidenum">
              <a:rPr lang="en-US" altLang="ko-KR" smtClean="0"/>
              <a:pPr/>
              <a:t>69</a:t>
            </a:fld>
            <a:r>
              <a:rPr lang="en-US" altLang="ko-KR" smtClean="0"/>
              <a:t> -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 </a:t>
            </a:r>
            <a:r>
              <a:rPr lang="en-US" altLang="ko-KR" smtClean="0"/>
              <a:t>(2)</a:t>
            </a:r>
          </a:p>
        </p:txBody>
      </p:sp>
      <p:graphicFrame>
        <p:nvGraphicFramePr>
          <p:cNvPr id="81991" name="Group 7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676785"/>
        </p:xfrm>
        <a:graphic>
          <a:graphicData uri="http://schemas.openxmlformats.org/drawingml/2006/table">
            <a:tbl>
              <a:tblPr/>
              <a:tblGrid>
                <a:gridCol w="1728318"/>
                <a:gridCol w="4058130"/>
                <a:gridCol w="285355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[NOT] BETWEEN X AND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주어진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X, 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 사이에 존재하는 데이터를 검색하는 연산자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(X &lt;= ? &lt;= 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동일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cost BETWEEN 100 and 150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cost NOT BETWEEN 100 and 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 [NOT] LIKE | ILIKE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주어진 텍스트 형식과 일치하는 데이터가 있는지를 검사하는 연산자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ILIKE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대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소문자를 구분하지 않고 주어진 텍스트 형식과 일치하는 데이터가 있는지를 검사하는 연산자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(CHAR, VARCHAR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에서만 지원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X, Y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반드시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STRING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타입여야하고 동일한 문자 코드를 가지고 있어야 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‘_’ (UNDERSCORE)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임의의 단일 문자를 표시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‘%’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개의 연속적인 문자열을 표시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‘_’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‘%’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문자처럼 사용하고 싶을 경우는 앞에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‘\’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country LIKE ‘%West%’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country LIKE ‘_a%’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name LIKE ‘%10\% off’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 IS [NOT] NULL,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 [!]=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주어진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유무를 검사하는 연산자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description IS NOT 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description =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 [NOT] IN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값들의 집합에서 단일 값이 포함되어 있는지를 검사하는 연산자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하나의 값을 갖는 속성명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상수값 또는 하나의 값을 생성하는 산술 연산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집합값을 갖는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상수값의 집합체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country IN (‘Jamaica’, ‘Bahamas’)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country IN (SELECT country FROM location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WHERE latitude BETWEEN 10 AND 20)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[NOT] EXISTS (SUBQUERY)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결과 레코드가 있는지 여부를 검사하는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EXISTS (SELECT * FROM location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WHERE latitude BETWEEN 10 AND 20)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8E443764-0022-4F30-9441-F3BB1BF8571E}" type="slidenum">
              <a:rPr lang="en-US" altLang="ko-KR" smtClean="0"/>
              <a:pPr/>
              <a:t>7</a:t>
            </a:fld>
            <a:r>
              <a:rPr lang="en-US" altLang="ko-KR" smtClean="0"/>
              <a:t> 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openML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?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00063" y="928688"/>
            <a:ext cx="8215312" cy="21605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Mobile phone, PDA 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및 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cs typeface="Verdana" pitchFamily="34" charset="0"/>
              </a:rPr>
              <a:t>embedded Device(</a:t>
            </a:r>
            <a:r>
              <a:rPr lang="ko-KR" altLang="en-US" sz="1100" dirty="0" err="1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셋톱박스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, mp3, 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가전기기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에서  운영되는 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SQL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지원하는 작은 크기의 </a:t>
            </a:r>
            <a:r>
              <a:rPr lang="en-US" altLang="ko-KR" sz="1100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Relational DBMS</a:t>
            </a:r>
            <a:endParaRPr lang="en-US" altLang="ko-KR" sz="11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  <a:p>
            <a:pPr>
              <a:lnSpc>
                <a:spcPct val="140000"/>
              </a:lnSpc>
            </a:pPr>
            <a:endParaRPr lang="en-US" altLang="ko-KR" sz="1100" dirty="0">
              <a:solidFill>
                <a:srgbClr val="000000"/>
              </a:solidFill>
              <a:latin typeface="Verdana" pitchFamily="34" charset="0"/>
              <a:ea typeface="HY신명조" pitchFamily="18" charset="-127"/>
            </a:endParaRPr>
          </a:p>
          <a:p>
            <a:pPr>
              <a:lnSpc>
                <a:spcPct val="140000"/>
              </a:lnSpc>
              <a:buFontTx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표준 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SQL-92 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지원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library 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형태의 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C API </a:t>
            </a: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지원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지원하는 </a:t>
            </a:r>
            <a:r>
              <a:rPr lang="en-US" altLang="ko-KR" sz="1100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OS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altLang="ko-KR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WinCE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계열 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(PPC 200X, </a:t>
            </a:r>
            <a:r>
              <a:rPr lang="en-US" altLang="ko-KR" dirty="0" err="1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.Net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Windows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계열 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(Windows 200X, XP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 Linux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계열 </a:t>
            </a:r>
            <a:r>
              <a:rPr lang="en-US" altLang="ko-KR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linux</a:t>
            </a:r>
            <a:r>
              <a:rPr lang="en-US" altLang="ko-KR" dirty="0" smtClean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, android </a:t>
            </a:r>
            <a:r>
              <a:rPr lang="ko-KR" altLang="en-US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등</a:t>
            </a:r>
            <a:r>
              <a:rPr lang="en-US" altLang="ko-KR" dirty="0">
                <a:solidFill>
                  <a:srgbClr val="000000"/>
                </a:solidFill>
                <a:latin typeface="Verdana" pitchFamily="34" charset="0"/>
                <a:ea typeface="HY신명조" pitchFamily="18" charset="-127"/>
              </a:rPr>
              <a:t>)</a:t>
            </a:r>
          </a:p>
        </p:txBody>
      </p:sp>
      <p:pic>
        <p:nvPicPr>
          <p:cNvPr id="12293" name="Picture 4" descr="소개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125" y="3786188"/>
            <a:ext cx="7102475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F29314C-9BAC-4273-9E94-110206C97444}" type="slidenum">
              <a:rPr lang="en-US" altLang="ko-KR" smtClean="0"/>
              <a:pPr/>
              <a:t>70</a:t>
            </a:fld>
            <a:r>
              <a:rPr lang="en-US" altLang="ko-KR" smtClean="0"/>
              <a:t> -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일반 및</a:t>
            </a:r>
            <a:r>
              <a:rPr lang="en-US" altLang="ko-KR" smtClean="0"/>
              <a:t> </a:t>
            </a:r>
            <a:r>
              <a:rPr lang="ko-KR" altLang="en-US" smtClean="0"/>
              <a:t>문자열 관련 함수</a:t>
            </a:r>
            <a:endParaRPr lang="en-US" altLang="ko-KR" smtClean="0"/>
          </a:p>
        </p:txBody>
      </p:sp>
      <p:graphicFrame>
        <p:nvGraphicFramePr>
          <p:cNvPr id="83072" name="Group 12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378904"/>
        </p:xfrm>
        <a:graphic>
          <a:graphicData uri="http://schemas.openxmlformats.org/drawingml/2006/table">
            <a:tbl>
              <a:tblPr/>
              <a:tblGrid>
                <a:gridCol w="785788"/>
                <a:gridCol w="2143170"/>
                <a:gridCol w="3357586"/>
                <a:gridCol w="2353456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일반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CONVERT (datatype, 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결과값을 원하는 형태의 데이터 타입의 변환하는 함수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 타입 호환표 참조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CONVERT(char(3),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-&gt;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DECODE (expr, search1, result1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[, search2, result2, ..]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[, default])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search(1~N)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비교하여 동일한 것이 있으면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result(N)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반환하고 없으면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반환하는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DECODE(a, 1, ‘1’, 2, ‘2’, ‘NOTHING’)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IFNULL (expr1, expr2)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값이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아니면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expr1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그대로 반환하고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이면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반환하는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IFNULL(a, ‘NULL’)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ROWNUM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검색후 결과값의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ROW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순서값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시작값은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SELECT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절과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절에서만 사용 가능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&lt;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&lt;=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조건만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ROWNUM, ROWNUM+1, ROWNUM*10, name FROM foo1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ROWNUM &lt;=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 id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이용하여 질의하는 함수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절에서만 제한적 사용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RID FROM foo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SUBSTRING (expr, position, length)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값에서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position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length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만큼의 문자열 반환하는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SUBSTRING(‘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openmlDBMS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’, 1, 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-&gt;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REPLACE (str, from_str, to_str)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값에서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from_str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일치하는 모든 문자열을 찾아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to_str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대치하는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REPLACE(‘0123456789’, ’01’, ‘ab’)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-&gt; ab23456789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LOWERCASE(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LOWER(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문자열을 모두 소문자로 변환하는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LOWER(‘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 -&gt;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UPPERCASE(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UPPER(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문자열을 모두 대문자로 변환하는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UPPER(‘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 -&gt; OPENML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LTRIM(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RTRIM(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문자열에서 왼쪽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오른쪽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일치하는 문자를 지워나가는 함수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일치하지 않는 문자가 있으면 더 이상 지우지 않는다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LTRIM(‘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’, 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 -&gt;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enML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RTRIM(‘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’, ‘LM’) -&gt; open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FB198F7-F68C-4176-B24F-A40AA2D58CD4}" type="slidenum">
              <a:rPr lang="en-US" altLang="ko-KR" smtClean="0"/>
              <a:pPr/>
              <a:t>71</a:t>
            </a:fld>
            <a:r>
              <a:rPr lang="en-US" altLang="ko-KR" smtClean="0"/>
              <a:t> -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날짜 관련 함수</a:t>
            </a:r>
            <a:endParaRPr lang="en-US" altLang="ko-KR" smtClean="0"/>
          </a:p>
        </p:txBody>
      </p:sp>
      <p:graphicFrame>
        <p:nvGraphicFramePr>
          <p:cNvPr id="84268" name="Group 300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561784"/>
        </p:xfrm>
        <a:graphic>
          <a:graphicData uri="http://schemas.openxmlformats.org/drawingml/2006/table">
            <a:tbl>
              <a:tblPr/>
              <a:tblGrid>
                <a:gridCol w="791948"/>
                <a:gridCol w="433269"/>
                <a:gridCol w="934784"/>
                <a:gridCol w="791947"/>
                <a:gridCol w="182513"/>
                <a:gridCol w="249169"/>
                <a:gridCol w="864953"/>
                <a:gridCol w="718941"/>
                <a:gridCol w="431683"/>
                <a:gridCol w="1296635"/>
                <a:gridCol w="287259"/>
                <a:gridCol w="1656899"/>
              </a:tblGrid>
              <a:tr h="432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38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날짜함수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CURRENT_TIMESTAMP,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SYSDATE,NOW()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현재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반환하는 함수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결과 자료 형식은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7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DATE_ADD (type, expr1, expr2),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DATE_SUB (type, expr1, expr2)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해당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더하기나 빼는 함수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결과는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이면 동일한 타입으로 반환하고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문자열이면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반환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다음과 같다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millisecond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milli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-second,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msec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  second (sec)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minute (min), hour, day, month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mon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DTAE_ADD(DAY, 3, ‘2005-06-25 13:44:00’)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DATE_SUB(DAY, 1, ‘2005-06-29 13:44:00’)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DATE_DIFF (type, expr1, expr2)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expr2-expr1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type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나타내는 단위로 반환하는 함수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반환되는 결과는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BIGINT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타입이다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DATE_FORMAT(expr, format_string)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format_string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기술된 형태로 바꾸어 반환하는 함수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반환되는 결과는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STRING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타입이다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97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날짜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millisecond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000 ~ 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hour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01 ~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year (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세기포함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0000 ~ 9999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millisecond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 ~ 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hour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 ~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 ~ 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second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 ~ 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AM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full weekday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Sunday ~ Saturday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second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 ~ 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‘%’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표시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abbreviated weekday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Sun ~ Sat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minute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 ~ 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01 ~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full month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January ~ December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minute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 ~ 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 ~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abbreviated month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Jan ~ Dec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hour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 ~ 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month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01 ~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day number of 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001 ~ 366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hour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 ~ 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month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 ~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%w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day of week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0:Sun ~ 6:Sat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2E1BE782-53B2-4B72-AA8B-73384E3B52B5}" type="slidenum">
              <a:rPr lang="en-US" altLang="ko-KR" smtClean="0"/>
              <a:pPr/>
              <a:t>72</a:t>
            </a:fld>
            <a:r>
              <a:rPr lang="en-US" altLang="ko-KR" smtClean="0"/>
              <a:t> -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NUMERIC / </a:t>
            </a:r>
            <a:r>
              <a:rPr lang="ko-KR" altLang="en-US" smtClean="0"/>
              <a:t>집계</a:t>
            </a:r>
            <a:r>
              <a:rPr lang="en-US" altLang="ko-KR" smtClean="0"/>
              <a:t> / BYTE</a:t>
            </a:r>
            <a:r>
              <a:rPr lang="ko-KR" altLang="en-US" smtClean="0"/>
              <a:t> 함수</a:t>
            </a:r>
            <a:endParaRPr lang="en-US" altLang="ko-KR" smtClean="0"/>
          </a:p>
        </p:txBody>
      </p:sp>
      <p:graphicFrame>
        <p:nvGraphicFramePr>
          <p:cNvPr id="85143" name="Group 151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1" cy="5476560"/>
        </p:xfrm>
        <a:graphic>
          <a:graphicData uri="http://schemas.openxmlformats.org/drawingml/2006/table">
            <a:tbl>
              <a:tblPr/>
              <a:tblGrid>
                <a:gridCol w="1007789"/>
                <a:gridCol w="2160000"/>
                <a:gridCol w="4031154"/>
                <a:gridCol w="1441058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19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NUMERIC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SIGN (expr)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부호를 검사하는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SRANDOM (expr)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RANDOM()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함수에서 사용하는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seed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설정하는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RANDOM 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무작위 정수를 구하는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AGGREGATE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AVG ([DISTINCT | ALL] 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값의 평균값을 구하는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COUNT (*)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COUNT ([DISTINCT | ALL] 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레코드의 개수를 구하는 함수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(*)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사용할 경우 중복된 레코드와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값도 포함하는 개수를 구함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사용하면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NOT 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레코드 개수만을 구함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DISTINCT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경우에는 다른 값을 가진 레코드 개수만을 구함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경우에는 모든 레코드 개수를 구함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기본값이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MAX ([DISTINCT | ALL] 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최대값을 구하는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MIN ([DISTINCT | ALL] 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최소값을 구하는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SUM ([DISTINCT | ALL] expr)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값의 합계를 구하는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BYTE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COPYFROM(filename)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Filename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내용을 읽어와서 해당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byte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칼럼에 저장하는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COPYTO(column, filename)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Column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내용을 읽어와서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filename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저장하는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BINARYSTRING(column)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Column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내용을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 string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변환하는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HEXASTRING(column)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Column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내용을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hexa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string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변환하는 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AA896955-4169-43FB-A8F1-3A6C8FE08532}" type="slidenum">
              <a:rPr lang="en-US" altLang="ko-KR" smtClean="0"/>
              <a:pPr/>
              <a:t>73</a:t>
            </a:fld>
            <a:r>
              <a:rPr lang="en-US" altLang="ko-KR" smtClean="0"/>
              <a:t> -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CATALOG</a:t>
            </a:r>
            <a:r>
              <a:rPr lang="ko-KR" altLang="en-US" smtClean="0"/>
              <a:t> 함수</a:t>
            </a:r>
            <a:endParaRPr lang="en-US" altLang="ko-KR" smtClean="0"/>
          </a:p>
        </p:txBody>
      </p:sp>
      <p:graphicFrame>
        <p:nvGraphicFramePr>
          <p:cNvPr id="86091" name="Group 75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2283914"/>
        </p:xfrm>
        <a:graphic>
          <a:graphicData uri="http://schemas.openxmlformats.org/drawingml/2006/table">
            <a:tbl>
              <a:tblPr/>
              <a:tblGrid>
                <a:gridCol w="857023"/>
                <a:gridCol w="2499650"/>
                <a:gridCol w="4213696"/>
                <a:gridCol w="1069631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5046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CATALOG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OBJECTSIZE (TABLE, tablename)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TABLEDATA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더해진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크기를 구함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OBJECTSIZE(TABLEDATA, tablename)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수 * 레코드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slot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길이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+ varchar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영역 별 저장된 레코드 크기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[data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 * 영역별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slot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크기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]”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구함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OBJECTSIZE(TABLEINDEX, tablename)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테이블의 인덱스가 사용하는 모든 인덱스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node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크기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node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 *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node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크기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]”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구함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OBJECTSIZE( ALLOCATION, tablename)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테이블의 할당된 메모리 크기를 반환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CBD644F-9F24-437D-A3CC-BEA874F31CA8}" type="slidenum">
              <a:rPr lang="en-US" altLang="ko-KR" smtClean="0"/>
              <a:pPr/>
              <a:t>74</a:t>
            </a:fld>
            <a:r>
              <a:rPr lang="en-US" altLang="ko-KR" smtClean="0"/>
              <a:t> 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GROUP BY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105600"/>
        </p:xfrm>
        <a:graphic>
          <a:graphicData uri="http://schemas.openxmlformats.org/drawingml/2006/table">
            <a:tbl>
              <a:tblPr/>
              <a:tblGrid>
                <a:gridCol w="791948"/>
                <a:gridCol w="4248581"/>
                <a:gridCol w="3599471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 결과를 명시된 표현법에 따라 그룹화하는 기능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 없는 필드를 사용할 수 없음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GROUP BY expr [HAVING search_condition]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36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country, AVG(cost) FROM hotel GROUP BY 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각 나라별로 그룹화하여 나라명과 평균 가격을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country, name, AVG(cost) FROM hotel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GROUP BY country HAVING AVG(cost) &gt; 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각 나라별로 그룹화하여 호텔 평균 가격이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200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이상인 것만 나라명과  평균 가격을 구한다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country, MIN(cost), MAX(cost), COUNT(*) FROM 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GROUP BY country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각 나라별로 그룹화하여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나라명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최소가격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 가격 및 평균 가격을 구한다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A7376C3-2C5F-422D-A995-876204C3ADE2}" type="slidenum">
              <a:rPr lang="en-US" altLang="ko-KR" smtClean="0"/>
              <a:pPr/>
              <a:t>75</a:t>
            </a:fld>
            <a:r>
              <a:rPr lang="en-US" altLang="ko-KR" smtClean="0"/>
              <a:t> -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ORDER BY</a:t>
            </a:r>
          </a:p>
        </p:txBody>
      </p:sp>
      <p:graphicFrame>
        <p:nvGraphicFramePr>
          <p:cNvPr id="88113" name="Group 4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68059"/>
        </p:xfrm>
        <a:graphic>
          <a:graphicData uri="http://schemas.openxmlformats.org/drawingml/2006/table">
            <a:tbl>
              <a:tblPr/>
              <a:tblGrid>
                <a:gridCol w="791948"/>
                <a:gridCol w="4248581"/>
                <a:gridCol w="3599471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명시된 필드명 또는 필드의 순서값으로 질의 결과를 정렬하는 기능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숫자값은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구문에 나온 필드의 순서값이며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구문에 *  인 경우는 사용할 수 없음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필드명은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구문에 표현되지 않은 것을 사용해도 무방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group by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함께 사용하는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group by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작업 결과로 생성된 임시 테이블이 기준이 되므로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기존 테이블의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필드명을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사용할 수 없으며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구문에 표현된 필드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+ group by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필드만 사용가능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오름차순과 내림차순에 관계없이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NULL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항상에 뒤에 나옴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 사용 불가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ORDER BY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숫자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[ASC | DESC] [,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숫자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[ASC | DESC], …]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ASC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오름차순 정렬이고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DESC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내림차순 정렬을 뜻한다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선언이 되지 않은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ASC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기본임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39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name, cost, country FROM 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WHERE cost &lt; 180 ORDER BY 3 ASC, 2 DESC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가격이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180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보다 작은 호텔에 대해 나라명으로 오름차순 정렬을 먼저하고 다음 가격으로 내림차순 정렬하여 호텔명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가격 및 나라명을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name, cost, country FROM 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ORDER BY num_of_pools ASC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수영장수로 오름차순 정렬을 하여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호텔명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가격 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나라명을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C429E45-DA22-4729-8977-E6D4ADFE3139}" type="slidenum">
              <a:rPr lang="en-US" altLang="ko-KR" smtClean="0"/>
              <a:pPr/>
              <a:t>76</a:t>
            </a:fld>
            <a:r>
              <a:rPr lang="en-US" altLang="ko-KR" smtClean="0"/>
              <a:t> -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LIMIT</a:t>
            </a:r>
          </a:p>
        </p:txBody>
      </p:sp>
      <p:graphicFrame>
        <p:nvGraphicFramePr>
          <p:cNvPr id="89155" name="Group 67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107189"/>
        </p:xfrm>
        <a:graphic>
          <a:graphicData uri="http://schemas.openxmlformats.org/drawingml/2006/table">
            <a:tbl>
              <a:tblPr/>
              <a:tblGrid>
                <a:gridCol w="791948"/>
                <a:gridCol w="3780054"/>
                <a:gridCol w="4067998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검색될 레코드의 범위를 조절하는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1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LIMIT [offset, ] rows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offset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첫번째 레코드의 위치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 값은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부터 시작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rows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검색할 레코드 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3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LIMIT [@rid, ] rows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rid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검색을 시작하는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rows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검색할 레코드 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이 구문은 하나의 테이블을 검색할 때만 사용 가능하며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JOIN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시에는 사용할 수 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2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 FROM hotel LIMIT 5,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hotel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번째부터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개의 레코드를 출력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(6~15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 FROM hotel ORDER BY name  LIMIT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hotel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테이블에서 호텔명으로 오름차순 정렬을 한 후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번째부터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개의 레코드를 출력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(0 ~ 5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 FROM hotel ORDER BY name LIMIT  @12345,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‘12345’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 id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로부터 뒤로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name FROM hotel ORDER BY name desc LIMIT  @12345,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‘12345’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 id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로부터 앞으로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record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출력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Collation</a:t>
            </a:r>
            <a:endParaRPr lang="ko-KR" altLang="en-US" dirty="0" smtClean="0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428625" y="928688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Collation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란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?</a:t>
            </a:r>
            <a:endParaRPr kumimoji="0" lang="en-US" altLang="ko-KR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SQL Syntax</a:t>
            </a:r>
            <a:endParaRPr kumimoji="0" lang="en-US" altLang="ko-KR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Collation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처리 원칙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ko-KR" altLang="en-US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229364A-E5CA-4576-9F82-1B9AD05F2BF2}" type="slidenum">
              <a:rPr lang="en-US" altLang="ko-KR" smtClean="0"/>
              <a:pPr/>
              <a:t>78</a:t>
            </a:fld>
            <a:r>
              <a:rPr lang="en-US" altLang="ko-KR" smtClean="0"/>
              <a:t> -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COLLATION </a:t>
            </a:r>
            <a:r>
              <a:rPr lang="ko-KR" altLang="en-US" smtClean="0"/>
              <a:t>란 </a:t>
            </a:r>
            <a:r>
              <a:rPr lang="en-US" altLang="ko-KR" smtClean="0"/>
              <a:t>?</a:t>
            </a:r>
          </a:p>
        </p:txBody>
      </p:sp>
      <p:graphicFrame>
        <p:nvGraphicFramePr>
          <p:cNvPr id="267424" name="Group 160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70344"/>
        </p:xfrm>
        <a:graphic>
          <a:graphicData uri="http://schemas.openxmlformats.org/drawingml/2006/table">
            <a:tbl>
              <a:tblPr/>
              <a:tblGrid>
                <a:gridCol w="2160000"/>
                <a:gridCol w="1872741"/>
                <a:gridCol w="1726730"/>
                <a:gridCol w="1512476"/>
                <a:gridCol w="1368053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3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문자셋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(character set)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내부의 문자들을 비교하기 위한 규칙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문자열 데이터 타입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(char, varchar, nchar, nvarchar)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에만 적용된다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3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적용되는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/ ALTER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 시 데이터 타입 정의문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INDEX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구문의 컬럼 정의문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97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IDENTIFIER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MDB_COL_CHAR_NOCASE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char_ci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case-insensitive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MDB_COL_CHAR_CASE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case-sensitive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MDB_COL_CHAR_REVERSE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char_reverse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MDB_COL_CHAR_DICORDER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char_dic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dicitionary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for 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MDB_COL_NCHAR_CASE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nchar_cs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case-sensitive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for nchar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MDB_COL_USER_TYPE1/2/3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user1/2/3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user type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1) NCHAR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DICTIONARY ORDER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처리를 위해서는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USER TYPE ORDER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중 하나를 사용하고 비교 함수를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제공해함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2)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char_reverse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에만 허용됨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3)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char_reverse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경우 숫자만 허용됨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 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설정 방법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openml.cfg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DEFAULT_COLLATION_CHAR=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char_ci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DEFAULT_COLLATION_NCHAR=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nchar_cs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PORTING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mdb_collation.h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macro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#define MDB_COL_DEFAULT_CHAR   MDB_COL_CHAR_DICORDER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#define MDB_COL_DEFAULT_NCHAR MDB_COL_NCHAR_CASE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C220843-2248-40A0-933F-7B0DFE3C2369}" type="slidenum">
              <a:rPr lang="en-US" altLang="ko-KR" smtClean="0"/>
              <a:pPr/>
              <a:t>79</a:t>
            </a:fld>
            <a:r>
              <a:rPr lang="en-US" altLang="ko-KR" smtClean="0"/>
              <a:t> -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SQL SYNTAX</a:t>
            </a:r>
          </a:p>
        </p:txBody>
      </p:sp>
      <p:graphicFrame>
        <p:nvGraphicFramePr>
          <p:cNvPr id="280655" name="Group 7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372124"/>
        </p:xfrm>
        <a:graphic>
          <a:graphicData uri="http://schemas.openxmlformats.org/drawingml/2006/table">
            <a:tbl>
              <a:tblPr/>
              <a:tblGrid>
                <a:gridCol w="2160000"/>
                <a:gridCol w="6480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9970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/ ALTER TABLE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 정의문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TYPE ::= CHAR | CHARACTER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::= CHAR(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| CHARACTER(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::= VARCHAR(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::= VARCHAR(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::= NCHAR | NCHARACTER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::= NCHAR(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| NCHARACTER(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::= NVARCHAR(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::= NVARCHAR(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intnum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정의되지 않은 경우에는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openml.cfg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mdb_collation.h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기술된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규칙을 따른다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 정의문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COLUMN ::= column [ASC | DESC] [COLLATION_IDENTIFIER]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     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::= column [COLLATION_IDENTIFIER] [ASC | DESC]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INDEX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생성시 칼럼의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값을 정의하지 않으면 스키마에 정의된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규칙을 따른다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B1DDC4BE-F90B-4CB8-8423-254F9B6FF6E1}" type="slidenum">
              <a:rPr lang="en-US" altLang="ko-KR" smtClean="0"/>
              <a:pPr/>
              <a:t>8</a:t>
            </a:fld>
            <a:r>
              <a:rPr lang="en-US" altLang="ko-KR" smtClean="0"/>
              <a:t> 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Specification</a:t>
            </a:r>
          </a:p>
        </p:txBody>
      </p:sp>
      <p:graphicFrame>
        <p:nvGraphicFramePr>
          <p:cNvPr id="11395" name="Group 131"/>
          <p:cNvGraphicFramePr>
            <a:graphicFrameLocks noGrp="1"/>
          </p:cNvGraphicFramePr>
          <p:nvPr/>
        </p:nvGraphicFramePr>
        <p:xfrm>
          <a:off x="285750" y="857250"/>
          <a:ext cx="8640000" cy="5047394"/>
        </p:xfrm>
        <a:graphic>
          <a:graphicData uri="http://schemas.openxmlformats.org/drawingml/2006/table">
            <a:tbl>
              <a:tblPr/>
              <a:tblGrid>
                <a:gridCol w="885017"/>
                <a:gridCol w="1223261"/>
                <a:gridCol w="6531722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 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모델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Disk(Flash) based Relational Data Model (RDBMS)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제공 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Library (.so, .a, .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dll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 언어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SQL, C, JAVA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SQL-92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SYNTAX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복구 대책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Log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record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real image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base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트랜잭션 단위로 복구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(redo, undo log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제한 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 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제한 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크기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8KB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제한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가변길이 데이터 타입을 사용할 경우 레코드 크기에는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12~20byte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 적용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64 (multi-column index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outer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left outer 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프로그래밍 지원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C/C++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Ansi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C,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gcc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Embedded VC), 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Memory Footprint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500KB ~ 600KB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지원하는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Windows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계열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(CE, 200X, XP, .NET), embedded Linux, android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4CBDB01-7F07-4261-9846-C1C36AB7CF92}" type="slidenum">
              <a:rPr lang="en-US" altLang="ko-KR" smtClean="0"/>
              <a:pPr/>
              <a:t>80</a:t>
            </a:fld>
            <a:r>
              <a:rPr lang="en-US" altLang="ko-KR" smtClean="0"/>
              <a:t> -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COLLATION </a:t>
            </a:r>
            <a:r>
              <a:rPr lang="ko-KR" altLang="en-US" smtClean="0"/>
              <a:t>처리 원칙</a:t>
            </a:r>
          </a:p>
        </p:txBody>
      </p:sp>
      <p:graphicFrame>
        <p:nvGraphicFramePr>
          <p:cNvPr id="281628" name="Group 28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187960"/>
        </p:xfrm>
        <a:graphic>
          <a:graphicData uri="http://schemas.openxmlformats.org/drawingml/2006/table">
            <a:tbl>
              <a:tblPr/>
              <a:tblGrid>
                <a:gridCol w="1928796"/>
                <a:gridCol w="6711204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2588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비교 시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처리 원칙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constant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constant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비교될 경우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동일한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가져야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variable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variable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비교될 경우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동일한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가져야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variable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constant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비교될 경우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variable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따라간다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8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처리 원칙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SQL Engine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filter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만들 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table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정의된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따라가지 않고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정의된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따라간다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아닌경우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filter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값은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schema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정의와 동일하지 않아도 상관없음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기준이 되는 컬럼의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동일해야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JOIN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기준이 되는 컬럼의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동일하지 않다면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동일한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COLLATION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가진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존재해야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Sequence </a:t>
            </a:r>
            <a:r>
              <a:rPr lang="ko-KR" altLang="en-US" dirty="0" smtClean="0"/>
              <a:t>객체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Sequence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객체 생성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,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변경 및 삭제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Sequence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객체 사용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ko-KR" altLang="en-US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AF51B7F1-C911-498E-B8A0-D382DFAE8800}" type="slidenum">
              <a:rPr lang="en-US" altLang="ko-KR" smtClean="0"/>
              <a:pPr/>
              <a:t>82</a:t>
            </a:fld>
            <a:r>
              <a:rPr lang="en-US" altLang="ko-KR" smtClean="0"/>
              <a:t> -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SEQUENCE </a:t>
            </a:r>
            <a:r>
              <a:rPr lang="ko-KR" altLang="en-US" smtClean="0"/>
              <a:t>객체 생성</a:t>
            </a:r>
          </a:p>
        </p:txBody>
      </p:sp>
      <p:graphicFrame>
        <p:nvGraphicFramePr>
          <p:cNvPr id="190511" name="Group 47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96252"/>
        </p:xfrm>
        <a:graphic>
          <a:graphicData uri="http://schemas.openxmlformats.org/drawingml/2006/table">
            <a:tbl>
              <a:tblPr/>
              <a:tblGrid>
                <a:gridCol w="864953"/>
                <a:gridCol w="863365"/>
                <a:gridCol w="691168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77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생성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SEQUENCE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[START WITH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[ INCREMENT BY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증가값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감소값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    [MAXVALUE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NOMAXVALUE] [MINVALUE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최소값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NOMINVALUE]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    [CYCLE | NOCYCLE]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SEQUENCE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 INCREMENT BY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증가값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감소값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    [MAXVALUE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최대값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NOMAXVALUE] [MINVALUE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최소값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| NOMINVALUE]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                [CYCLE | NOCYCLE]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SEQUENCE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SEQUENCE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시리얼 번호를 생성하는 데이터베이스 객체이다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객체는 시리얼 번호를 반환하는 것을 보장한다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객체는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TRANSACTION(COMMIT/ROLLBACK)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영향을 받지 않고 객체값을 전달한다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SEQUENCE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객체명은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하나의 데이터베이스 내에서는 유일해야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시작값은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포함한 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양의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값으로 설정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 값이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 반드시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MINVALUE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설정해줘야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CREATE SEQUENCE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seq_foo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START WITH 0 MINVALUE 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증가값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또는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감소값은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제외한 음 또는 양의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값으로 설정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최대값과 최소값은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포함한 음 또는 양의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값으로 설정하며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시작값과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증가값에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따라 정확히 설정해야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NOMAXVALUE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MAXVALUE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설정하지 않을 경우에는 양수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최대값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</a:t>
                      </a:r>
                      <a:r>
                        <a:rPr kumimoji="0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31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-1: 2,147,483,647)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자동 설정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NOMINVALUE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MINVALUE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설정하지 않을 경우에는 음수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최소값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(-2</a:t>
                      </a:r>
                      <a:r>
                        <a:rPr kumimoji="0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31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: -2,147,483,648</a:t>
                      </a:r>
                      <a:r>
                        <a:rPr kumimoji="0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en-US" altLang="ko-KR" sz="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자동 설정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CYCLE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경우에는 최대값 또는 최소값의 한계치까지 갈경우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시작값부터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다시 시작하고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NOCYCLE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경우에는 오류를 발생한다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설정되지 않으면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NOCYCLE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자동 설정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A2101A25-7547-46E3-A173-38D39C528944}" type="slidenum">
              <a:rPr lang="en-US" altLang="ko-KR" smtClean="0"/>
              <a:pPr/>
              <a:t>83</a:t>
            </a:fld>
            <a:r>
              <a:rPr lang="en-US" altLang="ko-KR" smtClean="0"/>
              <a:t> -</a:t>
            </a: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SEQUENCE </a:t>
            </a:r>
            <a:r>
              <a:rPr lang="ko-KR" altLang="en-US" smtClean="0"/>
              <a:t>객체 사용</a:t>
            </a:r>
            <a:endParaRPr lang="en-US" altLang="ko-KR" smtClean="0"/>
          </a:p>
        </p:txBody>
      </p:sp>
      <p:graphicFrame>
        <p:nvGraphicFramePr>
          <p:cNvPr id="191557" name="Group 69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283464"/>
        </p:xfrm>
        <a:graphic>
          <a:graphicData uri="http://schemas.openxmlformats.org/drawingml/2006/table">
            <a:tbl>
              <a:tblPr/>
              <a:tblGrid>
                <a:gridCol w="864953"/>
                <a:gridCol w="863365"/>
                <a:gridCol w="3455047"/>
                <a:gridCol w="345663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현재값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.CURRVAL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다음값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.NEXTVAL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3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CURRVAL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객체의 현재값을 반환한다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NEXTVAL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객체의 현재값을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증가값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또는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감소값에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따라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증감소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시킨 값을 반환한다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객체를 만든 후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반드시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NEXTVAL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한 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CURRVAL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사용할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975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SEQUENCE foo_sequence START WITH 5 INCREMENT BY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시작값을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증가값을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설정된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SEQUENCE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생성한다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foo_sequence.CURRVAL FROM sysdummy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현재값을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얻어온다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반환값은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foo_sequence.NEXTVAL FROM sysdummy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다음값을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얻어온다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반환값은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SEQUENCE foo_sequence INCREMENT BY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증가값을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변경한다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 INTO foo(a) VALUES (foo_sequence.NEXTVAL)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객체값의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다음값을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할당한다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할당된 값은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DROP SEQUENCE foo_sequence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foo_sequence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객체를 삭제한다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Ghost Record </a:t>
            </a:r>
            <a:r>
              <a:rPr lang="ko-KR" altLang="en-US" dirty="0" smtClean="0"/>
              <a:t>기능</a:t>
            </a:r>
            <a:endParaRPr lang="en-US" altLang="ko-KR" dirty="0" smtClean="0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Ghost Record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란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?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Ghost Record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사용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예제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ko-KR" altLang="en-US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229364A-E5CA-4576-9F82-1B9AD05F2BF2}" type="slidenum">
              <a:rPr lang="en-US" altLang="ko-KR" smtClean="0"/>
              <a:pPr/>
              <a:t>85</a:t>
            </a:fld>
            <a:r>
              <a:rPr lang="en-US" altLang="ko-KR" smtClean="0"/>
              <a:t> -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Ghost Record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graphicFrame>
        <p:nvGraphicFramePr>
          <p:cNvPr id="267424" name="Group 160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487834"/>
        </p:xfrm>
        <a:graphic>
          <a:graphicData uri="http://schemas.openxmlformats.org/drawingml/2006/table">
            <a:tbl>
              <a:tblPr/>
              <a:tblGrid>
                <a:gridCol w="1909986"/>
                <a:gridCol w="1008112"/>
                <a:gridCol w="572190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3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Ghost Record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사용의 개발 편의성을 위하여 레코드의 상태를 내부에 저장하도록 하는 기능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단말에서 레코드가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insert/update/delete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된 상태를 내부에 저장하고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b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</a:b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delete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된 레코드인 경우 일반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결과로 나타나지 않도록 처리함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380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생성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 &lt;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tablename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…;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8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Fetch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&lt;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fetch_column_list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FROM &lt;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tablename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WHERE &lt;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condition_list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[LIMIT …]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INSERT_RECORD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|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UPDATE_RECORD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|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DELETE_RECORD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8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 INTO &lt;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tablename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…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SYNCED_RECORD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8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&lt;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tablename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ENABLE | DISABLE;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TABLE &lt;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tablename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FLUSH;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 설명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 생성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해당 테이블에 저장되는 레코드는 내부 상태로 다음과 같은 값을 가진다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SYNCED_RECORD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서버와 동기화가 완료된 상태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INSERT_RECORD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단말에서 새로 레코드가 입력된 상태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UPDATE_RECORD : SYNCED_SLOT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update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된 상태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DELETE_RECORD : delete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된 상태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일반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fetch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되지 않음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Fetch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서버와의 동기화를 위하여 각 상태에 따른 레코드를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fetch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할 때 해당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keyword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주어서 수행한다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서버와 동기화된 레코드를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SYNCED_RECORD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설정하기 위하여 사용한다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ALTER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속성을 부여하거나 제거할 때 각각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ENABLE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DISABLE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사용한다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서버와의 동기화 이후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DELETE_RECORD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상태의 레코드들을 실제로 제거할 때 사용한다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CBD644F-9F24-437D-A3CC-BEA874F31CA8}" type="slidenum">
              <a:rPr lang="en-US" altLang="ko-KR" smtClean="0"/>
              <a:pPr/>
              <a:t>86</a:t>
            </a:fld>
            <a:r>
              <a:rPr lang="en-US" altLang="ko-KR" smtClean="0"/>
              <a:t> 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Ghost Record </a:t>
            </a:r>
            <a:r>
              <a:rPr lang="ko-KR" altLang="en-US" dirty="0" smtClean="0"/>
              <a:t>사용 예제</a:t>
            </a:r>
            <a:endParaRPr lang="en-US" altLang="ko-KR" dirty="0" smtClean="0"/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5558864"/>
        </p:xfrm>
        <a:graphic>
          <a:graphicData uri="http://schemas.openxmlformats.org/drawingml/2006/table">
            <a:tbl>
              <a:tblPr/>
              <a:tblGrid>
                <a:gridCol w="791948"/>
                <a:gridCol w="784805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715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주의 사항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반드시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primary key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설정해야 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하지 않으면 오류가 발생된다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create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bbb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(a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b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(30));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ERROR: The Primary key is not found.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create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(a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primary key, b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(30));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into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values(1, '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abcdAAAAAAAAAAAAAAAAAAAAAAAAAA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') SYNCED_RECORD;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into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values(2, '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bcdeBBBBBBBBBBBBBBBBBBBBBBBBBB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') SYNCED_RECORD;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upsert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into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values(3, '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cdefCCCCCCCCCCCCCCCCCCCCCCCCCC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') SYNCED_RECORD;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insert into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values(4, '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defgDDDDDDDDDDDDDDDDDDDDDDDDDD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');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delete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where a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A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------------ ------------------------------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1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abcdAAAAAAAAAAAAAAAAAAAAAAAAAA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3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cdefCCCCCCCCCCCCCCCCCCCCCCCCCC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4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defgDDDDDDDDDDDDDDDDDDDDDDDDDD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INSERT_RECORD;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A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------------ ------------------------------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4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defgDDDDDDDDDDDDDDDDDDDDDDDDDD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UPDATE_RECORD;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 rows selected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3CBD644F-9F24-437D-A3CC-BEA874F31CA8}" type="slidenum">
              <a:rPr lang="en-US" altLang="ko-KR" smtClean="0"/>
              <a:pPr/>
              <a:t>87</a:t>
            </a:fld>
            <a:r>
              <a:rPr lang="en-US" altLang="ko-KR" smtClean="0"/>
              <a:t> 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Ghost Record </a:t>
            </a:r>
            <a:r>
              <a:rPr lang="ko-KR" altLang="en-US" dirty="0" smtClean="0"/>
              <a:t>사용 예제 </a:t>
            </a:r>
            <a:r>
              <a:rPr lang="en-US" altLang="ko-KR" dirty="0" smtClean="0"/>
              <a:t>(2)</a:t>
            </a:r>
            <a:endParaRPr lang="en-US" altLang="ko-KR" dirty="0" smtClean="0"/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2803408"/>
        </p:xfrm>
        <a:graphic>
          <a:graphicData uri="http://schemas.openxmlformats.org/drawingml/2006/table">
            <a:tbl>
              <a:tblPr/>
              <a:tblGrid>
                <a:gridCol w="791948"/>
                <a:gridCol w="784805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SYNCED_RECORD;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A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------------ ------------------------------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1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abcdAAAAAAAAAAAAAAAAAAAAAAAAAA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        3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cdefCCCCCCCCCCCCCCCCCCCCCCCCCC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alter table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msync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flush;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Object altered.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&gt;  select * from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tbl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DELETE_RECORD;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no rows selected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데이터 제어 언어 </a:t>
            </a:r>
            <a:r>
              <a:rPr lang="en-US" altLang="ko-KR" dirty="0" smtClean="0"/>
              <a:t>(DCL)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DCL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란 </a:t>
            </a: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?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SET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Export &amp; Import</a:t>
            </a: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스키마 </a:t>
            </a:r>
            <a:r>
              <a:rPr kumimoji="0" lang="ko-KR" altLang="en-US" sz="1200" dirty="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정보</a:t>
            </a:r>
            <a:endParaRPr kumimoji="0" lang="ko-KR" altLang="en-US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ko-KR" altLang="en-US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 dirty="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DE9E8A03-1EC6-4A37-A2A0-D55DFC86EF64}" type="slidenum">
              <a:rPr lang="en-US" altLang="ko-KR" smtClean="0"/>
              <a:pPr/>
              <a:t>89</a:t>
            </a:fld>
            <a:r>
              <a:rPr lang="en-US" altLang="ko-KR" smtClean="0"/>
              <a:t> -</a:t>
            </a: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DCL 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graphicFrame>
        <p:nvGraphicFramePr>
          <p:cNvPr id="247918" name="Group 110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1" cy="3117669"/>
        </p:xfrm>
        <a:graphic>
          <a:graphicData uri="http://schemas.openxmlformats.org/drawingml/2006/table">
            <a:tbl>
              <a:tblPr/>
              <a:tblGrid>
                <a:gridCol w="1014413"/>
                <a:gridCol w="1343011"/>
                <a:gridCol w="5000660"/>
                <a:gridCol w="128191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기본값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DCL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정의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(Data Control Language)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데이터베이스를 관리하는 언어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 / EXPORT / IMPORT</a:t>
                      </a:r>
                      <a:endParaRPr kumimoji="0" lang="ko-KR" altLang="en-US" sz="900" b="0" i="0" u="none" strike="sng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관리 대상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데이터베이스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PLAN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출력을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AUTO COMMIT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ON/OFF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데이터베이스의 모든 테이블 또는 해당 테이블을 외부 파일 안에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BINARY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데이터로 저장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IMPORT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BINARY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데이터로 저장되어 있는 외부 파일로부터 데이터를 데이터베이스로 입력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7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DESC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SHOW 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176910A-A122-48A3-B7A1-CAC1AC191BC9}" type="slidenum">
              <a:rPr lang="en-US" altLang="ko-KR" smtClean="0"/>
              <a:pPr/>
              <a:t>9</a:t>
            </a:fld>
            <a:r>
              <a:rPr lang="en-US" altLang="ko-KR" smtClean="0"/>
              <a:t> 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시스템 요구 환경</a:t>
            </a:r>
          </a:p>
        </p:txBody>
      </p:sp>
      <p:graphicFrame>
        <p:nvGraphicFramePr>
          <p:cNvPr id="12342" name="Group 54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39999" cy="5234189"/>
        </p:xfrm>
        <a:graphic>
          <a:graphicData uri="http://schemas.openxmlformats.org/drawingml/2006/table">
            <a:tbl>
              <a:tblPr/>
              <a:tblGrid>
                <a:gridCol w="1339840"/>
                <a:gridCol w="1937514"/>
                <a:gridCol w="536264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요구 환경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0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플랫폼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ANSI 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지원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FILE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유사한  함수 지원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(FILE SYSTEM, FTL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동적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MEMORY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관리 함수 지원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(MALLOC, FREE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문자열 함수 지원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(ASCII, UCS2)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CRITICAL SECTION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처리할 수 있는 함수 지원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(SEMAPHORE, MUTEX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00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RAM : 1.1 M 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CODE FOOTPRINT : 600KByte under </a:t>
                      </a:r>
                    </a:p>
                    <a:p>
                      <a:pPr marL="92075" marR="0" lvl="0" indent="-9207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CACHE BUFFER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최소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0.5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MByte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(0.1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MByte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단위로 증가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FLASH MEMORY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DISK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실제 데이터 량의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1.3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배 정도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스키마와 데이터 용량에 따라 달라질 수 있음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CPU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ARM 9 120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Mhz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이상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809BCE53-10FD-44B7-84CA-534C930706DB}" type="slidenum">
              <a:rPr lang="en-US" altLang="ko-KR" smtClean="0"/>
              <a:pPr/>
              <a:t>90</a:t>
            </a:fld>
            <a:r>
              <a:rPr lang="en-US" altLang="ko-KR" smtClean="0"/>
              <a:t> -</a:t>
            </a:r>
          </a:p>
        </p:txBody>
      </p:sp>
      <p:sp>
        <p:nvSpPr>
          <p:cNvPr id="140291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SET</a:t>
            </a:r>
          </a:p>
        </p:txBody>
      </p:sp>
      <p:graphicFrame>
        <p:nvGraphicFramePr>
          <p:cNvPr id="248882" name="Group 50"/>
          <p:cNvGraphicFramePr>
            <a:graphicFrameLocks noGrp="1"/>
          </p:cNvGraphicFramePr>
          <p:nvPr>
            <p:ph sz="half" idx="1"/>
          </p:nvPr>
        </p:nvGraphicFramePr>
        <p:xfrm>
          <a:off x="285750" y="857250"/>
          <a:ext cx="8640000" cy="1728988"/>
        </p:xfrm>
        <a:graphic>
          <a:graphicData uri="http://schemas.openxmlformats.org/drawingml/2006/table">
            <a:tbl>
              <a:tblPr/>
              <a:tblGrid>
                <a:gridCol w="866539"/>
                <a:gridCol w="7773461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 EXPLAIN PLAN ON | OFF | ONLY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QUERY PLAN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출력할 것인지 말 것인지를 설정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ONLY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수행하지 않고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PLAN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만 출력한다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8881" name="Group 49"/>
          <p:cNvGraphicFramePr>
            <a:graphicFrameLocks noGrp="1"/>
          </p:cNvGraphicFramePr>
          <p:nvPr>
            <p:ph sz="half" idx="2"/>
          </p:nvPr>
        </p:nvGraphicFramePr>
        <p:xfrm>
          <a:off x="285750" y="3000375"/>
          <a:ext cx="8640000" cy="1440063"/>
        </p:xfrm>
        <a:graphic>
          <a:graphicData uri="http://schemas.openxmlformats.org/drawingml/2006/table">
            <a:tbl>
              <a:tblPr/>
              <a:tblGrid>
                <a:gridCol w="864953"/>
                <a:gridCol w="777504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SET AUTOCOMMIT  ON |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트랜잭션의 단위를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AUTO COMMIT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형태로 설정할 것인지 아닌지를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94BB6DB-02CA-4578-8F8B-617F27087370}" type="slidenum">
              <a:rPr lang="en-US" altLang="ko-KR" smtClean="0"/>
              <a:pPr/>
              <a:t>91</a:t>
            </a:fld>
            <a:r>
              <a:rPr lang="en-US" altLang="ko-KR" smtClean="0"/>
              <a:t> -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EXPORT &amp; IMPORT</a:t>
            </a:r>
          </a:p>
        </p:txBody>
      </p:sp>
      <p:graphicFrame>
        <p:nvGraphicFramePr>
          <p:cNvPr id="261166" name="Group 46"/>
          <p:cNvGraphicFramePr>
            <a:graphicFrameLocks noGrp="1"/>
          </p:cNvGraphicFramePr>
          <p:nvPr>
            <p:ph sz="half" idx="1"/>
          </p:nvPr>
        </p:nvGraphicFramePr>
        <p:xfrm>
          <a:off x="285750" y="857250"/>
          <a:ext cx="8640000" cy="3029150"/>
        </p:xfrm>
        <a:graphic>
          <a:graphicData uri="http://schemas.openxmlformats.org/drawingml/2006/table">
            <a:tbl>
              <a:tblPr/>
              <a:tblGrid>
                <a:gridCol w="866539"/>
                <a:gridCol w="7773461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EXPORT ALL INTO filename CREATE|ATTACH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EXPORT TABLE tablename INTO filename CREATE|ATTACH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테이블의 데이터를 외부 파일로 저장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ALL :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모든 테이블의 내용을 해당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filename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파일로 저장한다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TABLE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명시할 경우에는 해당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filename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명시해야 하며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filename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경로명을 포함한다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CREATE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파일을 새롭게 만드는 것을 의미하며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ATTACH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기존에 있는 파일 뒤에 데이터를 첨부하는 것을 의미한다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EXPORT TABLE foo TO ‘/user/backup/foo’ 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61" name="Group 41"/>
          <p:cNvGraphicFramePr>
            <a:graphicFrameLocks noGrp="1"/>
          </p:cNvGraphicFramePr>
          <p:nvPr>
            <p:ph sz="half" idx="2"/>
          </p:nvPr>
        </p:nvGraphicFramePr>
        <p:xfrm>
          <a:off x="285750" y="4143375"/>
          <a:ext cx="8640000" cy="2071707"/>
        </p:xfrm>
        <a:graphic>
          <a:graphicData uri="http://schemas.openxmlformats.org/drawingml/2006/table">
            <a:tbl>
              <a:tblPr/>
              <a:tblGrid>
                <a:gridCol w="864953"/>
                <a:gridCol w="777504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IMPORT FROM filename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4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외부 파일에 있는 데이터를 데이터베이스로 입력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filename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경로명을 포함하는 파일명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88B5633-F33F-45BD-877D-B9E35F52C0D9}" type="slidenum">
              <a:rPr lang="en-US" altLang="ko-KR" smtClean="0"/>
              <a:pPr/>
              <a:t>92</a:t>
            </a:fld>
            <a:r>
              <a:rPr lang="en-US" altLang="ko-KR" smtClean="0"/>
              <a:t> -</a:t>
            </a: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스키마 정보</a:t>
            </a:r>
          </a:p>
        </p:txBody>
      </p:sp>
      <p:graphicFrame>
        <p:nvGraphicFramePr>
          <p:cNvPr id="54307" name="Group 35"/>
          <p:cNvGraphicFramePr>
            <a:graphicFrameLocks noGrp="1"/>
          </p:cNvGraphicFramePr>
          <p:nvPr>
            <p:ph sz="half" idx="1"/>
          </p:nvPr>
        </p:nvGraphicFramePr>
        <p:xfrm>
          <a:off x="285750" y="857250"/>
          <a:ext cx="8640000" cy="2961841"/>
        </p:xfrm>
        <a:graphic>
          <a:graphicData uri="http://schemas.openxmlformats.org/drawingml/2006/table">
            <a:tbl>
              <a:tblPr/>
              <a:tblGrid>
                <a:gridCol w="785788"/>
                <a:gridCol w="7854212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4432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(1) DESCRIBE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(2) DESC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컬럼명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(3) DESC Table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(4) SHOW Table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컬럼들의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정보를 얻어오는 명령어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컬럼명이 없을 경우에는 모든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컬럼에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대한 정보를 반환하고 컬럼명이 있을 경우에는 해당 컬럼 정보만 반환한다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en-US" altLang="ko-KR" dirty="0" smtClean="0"/>
              <a:t>Tip Guide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튜닝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Schema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설계시 </a:t>
            </a:r>
            <a:endParaRPr kumimoji="0" lang="en-US" altLang="ko-KR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질의 사용시 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Query plan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설명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ko-KR" altLang="en-US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12EF148-C326-420B-BBB2-1E4B035B23FE}" type="slidenum">
              <a:rPr lang="en-US" altLang="ko-KR" smtClean="0"/>
              <a:pPr/>
              <a:t>94</a:t>
            </a:fld>
            <a:r>
              <a:rPr lang="en-US" altLang="ko-KR" smtClean="0"/>
              <a:t> -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튜닝</a:t>
            </a:r>
          </a:p>
        </p:txBody>
      </p:sp>
      <p:grpSp>
        <p:nvGrpSpPr>
          <p:cNvPr id="145412" name="Group 3"/>
          <p:cNvGrpSpPr>
            <a:grpSpLocks/>
          </p:cNvGrpSpPr>
          <p:nvPr/>
        </p:nvGrpSpPr>
        <p:grpSpPr bwMode="auto">
          <a:xfrm>
            <a:off x="2208213" y="2200275"/>
            <a:ext cx="5964237" cy="3090863"/>
            <a:chOff x="1373" y="1734"/>
            <a:chExt cx="3873" cy="1784"/>
          </a:xfrm>
        </p:grpSpPr>
        <p:sp>
          <p:nvSpPr>
            <p:cNvPr id="145435" name="Line 4"/>
            <p:cNvSpPr>
              <a:spLocks noChangeShapeType="1"/>
            </p:cNvSpPr>
            <p:nvPr/>
          </p:nvSpPr>
          <p:spPr bwMode="auto">
            <a:xfrm>
              <a:off x="1373" y="2204"/>
              <a:ext cx="3867" cy="0"/>
            </a:xfrm>
            <a:prstGeom prst="line">
              <a:avLst/>
            </a:prstGeom>
            <a:noFill/>
            <a:ln w="3175" cap="rnd">
              <a:solidFill>
                <a:srgbClr val="1C1C1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36" name="Line 5"/>
            <p:cNvSpPr>
              <a:spLocks noChangeShapeType="1"/>
            </p:cNvSpPr>
            <p:nvPr/>
          </p:nvSpPr>
          <p:spPr bwMode="auto">
            <a:xfrm>
              <a:off x="1373" y="2672"/>
              <a:ext cx="3867" cy="0"/>
            </a:xfrm>
            <a:prstGeom prst="line">
              <a:avLst/>
            </a:prstGeom>
            <a:noFill/>
            <a:ln w="3175" cap="rnd">
              <a:solidFill>
                <a:srgbClr val="1C1C1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37" name="Line 6"/>
            <p:cNvSpPr>
              <a:spLocks noChangeShapeType="1"/>
            </p:cNvSpPr>
            <p:nvPr/>
          </p:nvSpPr>
          <p:spPr bwMode="auto">
            <a:xfrm>
              <a:off x="1373" y="3116"/>
              <a:ext cx="3867" cy="0"/>
            </a:xfrm>
            <a:prstGeom prst="line">
              <a:avLst/>
            </a:prstGeom>
            <a:noFill/>
            <a:ln w="3175" cap="rnd">
              <a:solidFill>
                <a:srgbClr val="1C1C1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38" name="Line 7"/>
            <p:cNvSpPr>
              <a:spLocks noChangeShapeType="1"/>
            </p:cNvSpPr>
            <p:nvPr/>
          </p:nvSpPr>
          <p:spPr bwMode="auto">
            <a:xfrm>
              <a:off x="1373" y="3518"/>
              <a:ext cx="3867" cy="0"/>
            </a:xfrm>
            <a:prstGeom prst="line">
              <a:avLst/>
            </a:prstGeom>
            <a:noFill/>
            <a:ln w="3175" cap="rnd">
              <a:solidFill>
                <a:srgbClr val="1C1C1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39" name="Line 8"/>
            <p:cNvSpPr>
              <a:spLocks noChangeShapeType="1"/>
            </p:cNvSpPr>
            <p:nvPr/>
          </p:nvSpPr>
          <p:spPr bwMode="auto">
            <a:xfrm>
              <a:off x="1379" y="1734"/>
              <a:ext cx="3867" cy="0"/>
            </a:xfrm>
            <a:prstGeom prst="line">
              <a:avLst/>
            </a:prstGeom>
            <a:noFill/>
            <a:ln w="3175" cap="rnd">
              <a:solidFill>
                <a:srgbClr val="1C1C1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5413" name="AutoShape 9"/>
          <p:cNvSpPr>
            <a:spLocks noChangeArrowheads="1"/>
          </p:cNvSpPr>
          <p:nvPr/>
        </p:nvSpPr>
        <p:spPr bwMode="gray">
          <a:xfrm>
            <a:off x="869950" y="4178300"/>
            <a:ext cx="1792288" cy="1422400"/>
          </a:xfrm>
          <a:prstGeom prst="diamond">
            <a:avLst/>
          </a:prstGeom>
          <a:gradFill rotWithShape="1">
            <a:gsLst>
              <a:gs pos="0">
                <a:srgbClr val="767647"/>
              </a:gs>
              <a:gs pos="100000">
                <a:srgbClr val="FFFF99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949999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145414" name="AutoShape 10"/>
          <p:cNvSpPr>
            <a:spLocks noChangeArrowheads="1"/>
          </p:cNvSpPr>
          <p:nvPr/>
        </p:nvSpPr>
        <p:spPr bwMode="gray">
          <a:xfrm>
            <a:off x="842963" y="3362325"/>
            <a:ext cx="1874837" cy="1614488"/>
          </a:xfrm>
          <a:prstGeom prst="diamond">
            <a:avLst/>
          </a:prstGeom>
          <a:gradFill rotWithShape="1">
            <a:gsLst>
              <a:gs pos="0">
                <a:srgbClr val="5E7647"/>
              </a:gs>
              <a:gs pos="100000">
                <a:srgbClr val="CCFF99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919999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CCFF99"/>
            </a:extrusionClr>
          </a:sp3d>
        </p:spPr>
        <p:txBody>
          <a:bodyPr wrap="none" anchor="ctr">
            <a:flatTx/>
          </a:bodyPr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145415" name="AutoShape 11"/>
          <p:cNvSpPr>
            <a:spLocks noChangeArrowheads="1"/>
          </p:cNvSpPr>
          <p:nvPr/>
        </p:nvSpPr>
        <p:spPr bwMode="gray">
          <a:xfrm>
            <a:off x="774700" y="2524125"/>
            <a:ext cx="2011363" cy="1655763"/>
          </a:xfrm>
          <a:prstGeom prst="diamond">
            <a:avLst/>
          </a:prstGeom>
          <a:gradFill rotWithShape="1">
            <a:gsLst>
              <a:gs pos="0">
                <a:srgbClr val="009999"/>
              </a:gs>
              <a:gs pos="100000">
                <a:srgbClr val="99FFCC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 anchor="ctr">
            <a:flatTx/>
          </a:bodyPr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145416" name="AutoShape 12"/>
          <p:cNvSpPr>
            <a:spLocks noChangeArrowheads="1"/>
          </p:cNvSpPr>
          <p:nvPr/>
        </p:nvSpPr>
        <p:spPr bwMode="gray">
          <a:xfrm>
            <a:off x="723900" y="1643063"/>
            <a:ext cx="2119313" cy="1744662"/>
          </a:xfrm>
          <a:prstGeom prst="diamond">
            <a:avLst/>
          </a:prstGeom>
          <a:gradFill rotWithShape="1">
            <a:gsLst>
              <a:gs pos="0">
                <a:srgbClr val="2F7676"/>
              </a:gs>
              <a:gs pos="100000">
                <a:srgbClr val="66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anchor="ctr">
            <a:flatTx/>
          </a:bodyPr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224269" name="Freeform 13"/>
          <p:cNvSpPr>
            <a:spLocks/>
          </p:cNvSpPr>
          <p:nvPr/>
        </p:nvSpPr>
        <p:spPr bwMode="black">
          <a:xfrm>
            <a:off x="652435" y="1770044"/>
            <a:ext cx="1149350" cy="3751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854"/>
              </a:cxn>
              <a:cxn ang="0">
                <a:pos x="600" y="2165"/>
              </a:cxn>
              <a:cxn ang="0">
                <a:pos x="605" y="255"/>
              </a:cxn>
              <a:cxn ang="0">
                <a:pos x="0" y="0"/>
              </a:cxn>
            </a:cxnLst>
            <a:rect l="0" t="0" r="r" b="b"/>
            <a:pathLst>
              <a:path w="605" h="2165">
                <a:moveTo>
                  <a:pt x="0" y="0"/>
                </a:moveTo>
                <a:lnTo>
                  <a:pt x="126" y="1854"/>
                </a:lnTo>
                <a:lnTo>
                  <a:pt x="600" y="2165"/>
                </a:lnTo>
                <a:lnTo>
                  <a:pt x="605" y="25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alpha val="25999"/>
                </a:srgbClr>
              </a:gs>
              <a:gs pos="50000">
                <a:srgbClr val="C0C0C0">
                  <a:gamma/>
                  <a:shade val="46275"/>
                  <a:invGamma/>
                  <a:alpha val="3000"/>
                </a:srgbClr>
              </a:gs>
              <a:gs pos="100000">
                <a:srgbClr val="C0C0C0">
                  <a:alpha val="25999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224270" name="Freeform 14"/>
          <p:cNvSpPr>
            <a:spLocks/>
          </p:cNvSpPr>
          <p:nvPr/>
        </p:nvSpPr>
        <p:spPr bwMode="black">
          <a:xfrm>
            <a:off x="1771622" y="1770044"/>
            <a:ext cx="1139825" cy="3751263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474" y="1854"/>
              </a:cxn>
              <a:cxn ang="0">
                <a:pos x="0" y="2165"/>
              </a:cxn>
              <a:cxn ang="0">
                <a:pos x="5" y="252"/>
              </a:cxn>
              <a:cxn ang="0">
                <a:pos x="600" y="0"/>
              </a:cxn>
            </a:cxnLst>
            <a:rect l="0" t="0" r="r" b="b"/>
            <a:pathLst>
              <a:path w="600" h="2165">
                <a:moveTo>
                  <a:pt x="600" y="0"/>
                </a:moveTo>
                <a:lnTo>
                  <a:pt x="474" y="1854"/>
                </a:lnTo>
                <a:lnTo>
                  <a:pt x="0" y="2165"/>
                </a:lnTo>
                <a:lnTo>
                  <a:pt x="5" y="252"/>
                </a:lnTo>
                <a:lnTo>
                  <a:pt x="600" y="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alpha val="45000"/>
                </a:srgbClr>
              </a:gs>
              <a:gs pos="50000">
                <a:srgbClr val="C0C0C0">
                  <a:gamma/>
                  <a:shade val="46275"/>
                  <a:invGamma/>
                  <a:alpha val="14999"/>
                </a:srgbClr>
              </a:gs>
              <a:gs pos="100000">
                <a:srgbClr val="C0C0C0">
                  <a:alpha val="45000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145423" name="AutoShape 15"/>
          <p:cNvSpPr>
            <a:spLocks noChangeArrowheads="1"/>
          </p:cNvSpPr>
          <p:nvPr/>
        </p:nvSpPr>
        <p:spPr bwMode="ltGray">
          <a:xfrm>
            <a:off x="788988" y="857250"/>
            <a:ext cx="2268537" cy="1793875"/>
          </a:xfrm>
          <a:prstGeom prst="diamond">
            <a:avLst/>
          </a:prstGeom>
          <a:gradFill rotWithShape="1">
            <a:gsLst>
              <a:gs pos="0">
                <a:srgbClr val="2F5E76"/>
              </a:gs>
              <a:gs pos="100000">
                <a:srgbClr val="66C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Bottom">
              <a:rot lat="186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pPr latinLnBrk="0"/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145424" name="Rectangle 17"/>
          <p:cNvSpPr>
            <a:spLocks noChangeArrowheads="1"/>
          </p:cNvSpPr>
          <p:nvPr/>
        </p:nvSpPr>
        <p:spPr bwMode="white">
          <a:xfrm rot="-1725547">
            <a:off x="1192213" y="4751388"/>
            <a:ext cx="1117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1400">
                <a:solidFill>
                  <a:srgbClr val="1C1C1C"/>
                </a:solidFill>
                <a:latin typeface="Berlin Sans FB" pitchFamily="34" charset="0"/>
                <a:ea typeface="HY견명조" pitchFamily="18" charset="-127"/>
              </a:rPr>
              <a:t>테이블 구조</a:t>
            </a:r>
            <a:endParaRPr kumimoji="0" lang="en-US" altLang="ko-KR" sz="1400">
              <a:solidFill>
                <a:srgbClr val="1C1C1C"/>
              </a:solidFill>
              <a:latin typeface="Berlin Sans FB" pitchFamily="34" charset="0"/>
              <a:ea typeface="HY견명조" pitchFamily="18" charset="-127"/>
            </a:endParaRPr>
          </a:p>
        </p:txBody>
      </p:sp>
      <p:sp>
        <p:nvSpPr>
          <p:cNvPr id="145425" name="Rectangle 18"/>
          <p:cNvSpPr>
            <a:spLocks noChangeArrowheads="1"/>
          </p:cNvSpPr>
          <p:nvPr/>
        </p:nvSpPr>
        <p:spPr bwMode="white">
          <a:xfrm rot="-1309650">
            <a:off x="1392238" y="4016375"/>
            <a:ext cx="717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1400">
                <a:solidFill>
                  <a:srgbClr val="1C1C1C"/>
                </a:solidFill>
                <a:latin typeface="Berlin Sans FB" pitchFamily="34" charset="0"/>
                <a:ea typeface="HY견명조" pitchFamily="18" charset="-127"/>
              </a:rPr>
              <a:t>인덱스</a:t>
            </a:r>
          </a:p>
        </p:txBody>
      </p:sp>
      <p:sp>
        <p:nvSpPr>
          <p:cNvPr id="145426" name="Rectangle 19"/>
          <p:cNvSpPr>
            <a:spLocks noChangeArrowheads="1"/>
          </p:cNvSpPr>
          <p:nvPr/>
        </p:nvSpPr>
        <p:spPr bwMode="white">
          <a:xfrm rot="-1304044">
            <a:off x="1481138" y="3176588"/>
            <a:ext cx="539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1400">
                <a:solidFill>
                  <a:srgbClr val="1C1C1C"/>
                </a:solidFill>
                <a:latin typeface="Berlin Sans FB" pitchFamily="34" charset="0"/>
                <a:ea typeface="HY견명조" pitchFamily="18" charset="-127"/>
              </a:rPr>
              <a:t>질의</a:t>
            </a:r>
          </a:p>
        </p:txBody>
      </p:sp>
      <p:sp>
        <p:nvSpPr>
          <p:cNvPr id="145427" name="Rectangle 20"/>
          <p:cNvSpPr>
            <a:spLocks noChangeArrowheads="1"/>
          </p:cNvSpPr>
          <p:nvPr/>
        </p:nvSpPr>
        <p:spPr bwMode="white">
          <a:xfrm rot="-1344478">
            <a:off x="1303338" y="2382838"/>
            <a:ext cx="895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1400">
                <a:solidFill>
                  <a:srgbClr val="1C1C1C"/>
                </a:solidFill>
                <a:latin typeface="Berlin Sans FB" pitchFamily="34" charset="0"/>
                <a:ea typeface="HY견명조" pitchFamily="18" charset="-127"/>
              </a:rPr>
              <a:t>프로그램</a:t>
            </a:r>
          </a:p>
        </p:txBody>
      </p:sp>
      <p:sp>
        <p:nvSpPr>
          <p:cNvPr id="145428" name="Rectangle 21"/>
          <p:cNvSpPr>
            <a:spLocks noChangeArrowheads="1"/>
          </p:cNvSpPr>
          <p:nvPr/>
        </p:nvSpPr>
        <p:spPr bwMode="white">
          <a:xfrm rot="-1633398">
            <a:off x="1312863" y="1616075"/>
            <a:ext cx="895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1400">
                <a:solidFill>
                  <a:srgbClr val="1C1C1C"/>
                </a:solidFill>
                <a:latin typeface="Berlin Sans FB" pitchFamily="34" charset="0"/>
                <a:ea typeface="HY견명조" pitchFamily="18" charset="-127"/>
              </a:rPr>
              <a:t>환경변수</a:t>
            </a:r>
          </a:p>
        </p:txBody>
      </p:sp>
      <p:sp>
        <p:nvSpPr>
          <p:cNvPr id="145429" name="Line 22"/>
          <p:cNvSpPr>
            <a:spLocks noChangeShapeType="1"/>
          </p:cNvSpPr>
          <p:nvPr/>
        </p:nvSpPr>
        <p:spPr bwMode="auto">
          <a:xfrm flipH="1" flipV="1">
            <a:off x="1149350" y="1428750"/>
            <a:ext cx="142875" cy="3786188"/>
          </a:xfrm>
          <a:prstGeom prst="line">
            <a:avLst/>
          </a:prstGeom>
          <a:noFill/>
          <a:ln w="25400" cap="sq" cmpd="thickThin">
            <a:solidFill>
              <a:srgbClr val="002060"/>
            </a:solidFill>
            <a:round/>
            <a:headEnd type="diamond" w="sm" len="sm"/>
            <a:tailEnd type="stealth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5430" name="Rectangle 23"/>
          <p:cNvSpPr>
            <a:spLocks noChangeArrowheads="1"/>
          </p:cNvSpPr>
          <p:nvPr/>
        </p:nvSpPr>
        <p:spPr bwMode="auto">
          <a:xfrm>
            <a:off x="3143250" y="1720850"/>
            <a:ext cx="3094038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1B3651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data buffer cache (RAM)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사용량 조절</a:t>
            </a:r>
          </a:p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가변 길이 데이터 영역 분할 방법 조절</a:t>
            </a:r>
          </a:p>
        </p:txBody>
      </p:sp>
      <p:sp>
        <p:nvSpPr>
          <p:cNvPr id="145431" name="Rectangle 24"/>
          <p:cNvSpPr>
            <a:spLocks noChangeArrowheads="1"/>
          </p:cNvSpPr>
          <p:nvPr/>
        </p:nvSpPr>
        <p:spPr bwMode="auto">
          <a:xfrm>
            <a:off x="3143250" y="2513013"/>
            <a:ext cx="495458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parameter binding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방식을 통해 질의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parsing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을 최소화하는 방향</a:t>
            </a:r>
          </a:p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limit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질의를 이용하여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DB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에서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fetch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해오는 양을 줄임</a:t>
            </a:r>
          </a:p>
        </p:txBody>
      </p:sp>
      <p:sp>
        <p:nvSpPr>
          <p:cNvPr id="145432" name="Rectangle 25"/>
          <p:cNvSpPr>
            <a:spLocks noChangeArrowheads="1"/>
          </p:cNvSpPr>
          <p:nvPr/>
        </p:nvSpPr>
        <p:spPr bwMode="auto">
          <a:xfrm>
            <a:off x="3152775" y="3160713"/>
            <a:ext cx="4618038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query plan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과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hint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기능을 통해 질의를 튜닝</a:t>
            </a:r>
          </a:p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가급적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temporary table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과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index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만들지 않는 질의로 변경</a:t>
            </a:r>
          </a:p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질의시 가져올 항목을 최소화</a:t>
            </a:r>
            <a:endParaRPr kumimoji="0" lang="en-US" altLang="ko-KR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  <p:sp>
        <p:nvSpPr>
          <p:cNvPr id="145433" name="Rectangle 26"/>
          <p:cNvSpPr>
            <a:spLocks noChangeArrowheads="1"/>
          </p:cNvSpPr>
          <p:nvPr/>
        </p:nvSpPr>
        <p:spPr bwMode="auto">
          <a:xfrm>
            <a:off x="3152775" y="4143375"/>
            <a:ext cx="57372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불필요한 인덱스를 제거하고 가급적 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multi-column index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통해 인덱스 통합</a:t>
            </a:r>
          </a:p>
        </p:txBody>
      </p:sp>
      <p:sp>
        <p:nvSpPr>
          <p:cNvPr id="145434" name="Rectangle 27"/>
          <p:cNvSpPr>
            <a:spLocks noChangeArrowheads="1"/>
          </p:cNvSpPr>
          <p:nvPr/>
        </p:nvSpPr>
        <p:spPr bwMode="auto">
          <a:xfrm>
            <a:off x="3143250" y="4905375"/>
            <a:ext cx="466248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ko-KR" altLang="en-US" sz="1200"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자원의 절감과 성능을 고려하여 속성 정의</a:t>
            </a: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배치를 적절히 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A0F2DA34-AFF4-4563-97E5-9C230D450FAA}" type="slidenum">
              <a:rPr lang="en-US" altLang="ko-KR" smtClean="0"/>
              <a:pPr/>
              <a:t>95</a:t>
            </a:fld>
            <a:r>
              <a:rPr lang="en-US" altLang="ko-KR" smtClean="0"/>
              <a:t> -</a:t>
            </a: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Schema </a:t>
            </a:r>
            <a:r>
              <a:rPr lang="ko-KR" altLang="en-US" smtClean="0"/>
              <a:t>설계시 </a:t>
            </a:r>
            <a:r>
              <a:rPr lang="en-US" altLang="ko-KR" smtClean="0"/>
              <a:t>TIP (1)</a:t>
            </a:r>
          </a:p>
        </p:txBody>
      </p:sp>
      <p:graphicFrame>
        <p:nvGraphicFramePr>
          <p:cNvPr id="232560" name="Group 112"/>
          <p:cNvGraphicFramePr>
            <a:graphicFrameLocks noGrp="1"/>
          </p:cNvGraphicFramePr>
          <p:nvPr>
            <p:ph idx="1"/>
          </p:nvPr>
        </p:nvGraphicFramePr>
        <p:xfrm>
          <a:off x="285750" y="839788"/>
          <a:ext cx="8640000" cy="4432500"/>
        </p:xfrm>
        <a:graphic>
          <a:graphicData uri="http://schemas.openxmlformats.org/drawingml/2006/table">
            <a:tbl>
              <a:tblPr/>
              <a:tblGrid>
                <a:gridCol w="785788"/>
                <a:gridCol w="726689"/>
                <a:gridCol w="7127523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03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길이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레코드 길이는 데이터 내부 표현 방식과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alignment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방식에 따라 결정되지만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대략 테이블에 정의된 속성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들의 길이 합이다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예외사항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테이블에 가변 길이 타입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(varchar, nvarchar, varbyte)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 포함 될 경우 일정 길이만 레코드 길이에 포함되고 나머지는 별도의 가변 길이 레코드에 저장된다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가변길이 타입은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fixed part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extended part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구분되어 있으며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fixed part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레코드 길이에 포함되고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extended part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별도의 가변 길이 레코드에 저장된다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 fixed part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길이가 선언되지 않으면 내부적으로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20 Byte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openml.cfg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FIXED_PART_FOR_VARIABLE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선언된 값으로 설정된다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create table foo (a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b char(100), c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(100), d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 (4 Bytes) +  b(100 Bytes) +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(27 Bytes) + d (8 Bytes) =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139 Bytes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1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개수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한 테이블에 설정 가능한 인덱스 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</a:t>
                      </a:r>
                      <a:endParaRPr kumimoji="0" lang="ko-KR" altLang="en-US" sz="900" b="0" i="0" u="none" strike="sng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multi-column 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포함할 수 있는 최대 속성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필드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 길이 타입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 길이 타입의 사용은 성능과 자원 효율성에 있어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trade-off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관계이며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자원 사용에 대한 효율성은 높으나 성능 면에서는 높지 않다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가변 길이 타입의 최대 크기를 너무 크게 줄 경우 자원의 낭비를 가져올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decimal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decimal type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보다는  동일한 표현이 가능하다면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tinyint, smallint, int, float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double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타입을 사용하는 것이 좋다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인덱스 설정 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불필요한 인덱스 설정은 자원 낭비이며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 insert, update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delete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수행 시 성능 저하의 요인이 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multi-column 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사용하면 불필요한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single index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다른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multi-column 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 줄일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예를 들어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index1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a,b,c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index2 (a,b), index3 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a,c,b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선언되어 있을때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 포함되므로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제거해도 무방하다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9DDC3FD1-27DF-49F2-BAF1-CA5E94F0B29A}" type="slidenum">
              <a:rPr lang="en-US" altLang="ko-KR" smtClean="0"/>
              <a:pPr/>
              <a:t>96</a:t>
            </a:fld>
            <a:r>
              <a:rPr lang="en-US" altLang="ko-KR" smtClean="0"/>
              <a:t> -</a:t>
            </a: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Schema </a:t>
            </a:r>
            <a:r>
              <a:rPr lang="ko-KR" altLang="en-US" smtClean="0"/>
              <a:t>설계시 </a:t>
            </a:r>
            <a:r>
              <a:rPr lang="en-US" altLang="ko-KR" smtClean="0"/>
              <a:t>TIP (2)</a:t>
            </a:r>
          </a:p>
        </p:txBody>
      </p:sp>
      <p:graphicFrame>
        <p:nvGraphicFramePr>
          <p:cNvPr id="233705" name="Group 233"/>
          <p:cNvGraphicFramePr>
            <a:graphicFrameLocks noGrp="1"/>
          </p:cNvGraphicFramePr>
          <p:nvPr>
            <p:ph idx="1"/>
          </p:nvPr>
        </p:nvGraphicFramePr>
        <p:xfrm>
          <a:off x="928688" y="1285875"/>
          <a:ext cx="6265862" cy="4359278"/>
        </p:xfrm>
        <a:graphic>
          <a:graphicData uri="http://schemas.openxmlformats.org/drawingml/2006/table">
            <a:tbl>
              <a:tblPr/>
              <a:tblGrid>
                <a:gridCol w="1817687"/>
                <a:gridCol w="1927225"/>
                <a:gridCol w="252095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데이터 타입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정렬 위치 간격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(Byte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단위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1E7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tinyint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의미는 시스템에 따라 정렬값 차로 발생하는 것인데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linux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 Byte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이고 그외 시스템에서는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8Byte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DB_WCHAR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의 정렬값은 일반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unix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시스템에서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4Byte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이고 그외 시스템에서는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2Byte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smallint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bigint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char(n)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varchar(n)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nchar(n)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DB_WCHAR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nvarchar(n)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DB_WCHAR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timestamp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4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datetime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7510" name="Text Box 234"/>
          <p:cNvSpPr txBox="1">
            <a:spLocks noChangeArrowheads="1"/>
          </p:cNvSpPr>
          <p:nvPr/>
        </p:nvSpPr>
        <p:spPr bwMode="auto">
          <a:xfrm>
            <a:off x="428625" y="785813"/>
            <a:ext cx="46577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140000"/>
              </a:lnSpc>
              <a:buFont typeface="Wingdings" pitchFamily="2" charset="2"/>
              <a:buChar char="§"/>
            </a:pP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속성 정의시 낭비되는 공간을 줄이기 위해서는 속성의 순서를 고려한 배치가 필요하다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</a:p>
          <a:p>
            <a:pPr latinLnBrk="0">
              <a:lnSpc>
                <a:spcPct val="140000"/>
              </a:lnSpc>
              <a:buFont typeface="Wingdings" pitchFamily="2" charset="2"/>
              <a:buChar char="§"/>
            </a:pP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레코드 구조는 필드 타입에 따라 위치가 정렬된다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</a:p>
        </p:txBody>
      </p:sp>
      <p:sp>
        <p:nvSpPr>
          <p:cNvPr id="147511" name="Text Box 235"/>
          <p:cNvSpPr txBox="1">
            <a:spLocks noChangeArrowheads="1"/>
          </p:cNvSpPr>
          <p:nvPr/>
        </p:nvSpPr>
        <p:spPr bwMode="auto">
          <a:xfrm>
            <a:off x="428625" y="5734050"/>
            <a:ext cx="74215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140000"/>
              </a:lnSpc>
              <a:buFont typeface="Wingdings" pitchFamily="2" charset="2"/>
              <a:buChar char="§"/>
            </a:pP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예를 들어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foo1 (a tinyint, b int, c char(10)), foo2 (a tinyint, c char(10), b int) 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일 경우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foo1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는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18Byte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이고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foo2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는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16Byte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이다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</a:p>
          <a:p>
            <a:pPr latinLnBrk="0">
              <a:lnSpc>
                <a:spcPct val="140000"/>
              </a:lnSpc>
              <a:buFont typeface="Wingdings" pitchFamily="2" charset="2"/>
              <a:buChar char="§"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foo1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는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b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가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4Byte 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정렬이 되어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 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다음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3Byte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가 낭비된다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  <a:endParaRPr kumimoji="0" lang="ko-KR" altLang="en-US" sz="9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latinLnBrk="0">
              <a:lnSpc>
                <a:spcPct val="140000"/>
              </a:lnSpc>
              <a:buFont typeface="Wingdings" pitchFamily="2" charset="2"/>
              <a:buChar char="§"/>
            </a:pP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foo2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는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a 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다음에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c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가 바로 연결되어 있어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11Byte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차지하고 그 뒤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1Byte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를 건너뛴 다음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b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가 연결되어 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1Byte</a:t>
            </a:r>
            <a:r>
              <a:rPr kumimoji="0" lang="ko-KR" altLang="en-US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가 낭비된다</a:t>
            </a: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</a:t>
            </a:r>
            <a:endParaRPr kumimoji="0" lang="ko-KR" altLang="en-US" sz="9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0E5D36C-E7FF-410F-88A2-8CE43DF795CB}" type="slidenum">
              <a:rPr lang="en-US" altLang="ko-KR" smtClean="0"/>
              <a:pPr/>
              <a:t>97</a:t>
            </a:fld>
            <a:r>
              <a:rPr lang="en-US" altLang="ko-KR" smtClean="0"/>
              <a:t> -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질의 사용시 </a:t>
            </a:r>
            <a:r>
              <a:rPr lang="en-US" altLang="ko-KR" smtClean="0"/>
              <a:t>TIP</a:t>
            </a:r>
          </a:p>
        </p:txBody>
      </p:sp>
      <p:graphicFrame>
        <p:nvGraphicFramePr>
          <p:cNvPr id="235584" name="Group 64"/>
          <p:cNvGraphicFramePr>
            <a:graphicFrameLocks noGrp="1"/>
          </p:cNvGraphicFramePr>
          <p:nvPr>
            <p:ph idx="1"/>
          </p:nvPr>
        </p:nvGraphicFramePr>
        <p:xfrm>
          <a:off x="285750" y="857250"/>
          <a:ext cx="8640000" cy="4333057"/>
        </p:xfrm>
        <a:graphic>
          <a:graphicData uri="http://schemas.openxmlformats.org/drawingml/2006/table">
            <a:tbl>
              <a:tblPr/>
              <a:tblGrid>
                <a:gridCol w="1285854"/>
                <a:gridCol w="7354146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252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 길이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하나의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string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으로 사용할 수 있는 질의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(select, insert, update, delete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최대 길이는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8KByte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이다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algn="l"/>
                      <a:endParaRPr lang="ko-KR" altLang="en-US" sz="1200" baseline="0" dirty="0" smtClean="0">
                        <a:solidFill>
                          <a:srgbClr val="000000"/>
                        </a:solidFill>
                        <a:latin typeface="새굴림"/>
                        <a:ea typeface="새굴림"/>
                      </a:endParaRPr>
                    </a:p>
                    <a:p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문자열타입에</a:t>
                      </a:r>
                    </a:p>
                    <a:p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quotation(‘)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문자를</a:t>
                      </a:r>
                    </a:p>
                    <a:p>
                      <a:r>
                        <a:rPr lang="ko-KR" altLang="en-US" sz="900" baseline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넣을 경우</a:t>
                      </a:r>
                      <a:endParaRPr lang="en-US" altLang="ko-KR" sz="900" b="1" baseline="0" dirty="0" smtClean="0">
                        <a:solidFill>
                          <a:srgbClr val="000000"/>
                        </a:solidFill>
                        <a:latin typeface="Verdana"/>
                        <a:ea typeface="새굴림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baseline="0" dirty="0" smtClean="0">
                        <a:solidFill>
                          <a:srgbClr val="000000"/>
                        </a:solidFill>
                        <a:latin typeface="새굴림"/>
                        <a:ea typeface="새굴림"/>
                      </a:endParaRPr>
                    </a:p>
                    <a:p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문자열 타입의 데이터에 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quotation(‘)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을 사용하려면 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quotation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을 두 번연속 사용하면 된다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.</a:t>
                      </a:r>
                    </a:p>
                    <a:p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예를 들어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name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값에 </a:t>
                      </a:r>
                      <a:r>
                        <a:rPr lang="en-US" altLang="ko-KR" sz="900" b="1" baseline="0" dirty="0" err="1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abc’def</a:t>
                      </a:r>
                      <a:r>
                        <a:rPr lang="en-US" altLang="ko-KR" sz="9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를 넣을 경우 </a:t>
                      </a:r>
                      <a:r>
                        <a:rPr lang="en-US" altLang="ko-KR" sz="9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insert into sample(name) values (‘</a:t>
                      </a:r>
                      <a:r>
                        <a:rPr lang="en-US" altLang="ko-KR" sz="900" b="1" baseline="0" dirty="0" err="1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abc’’def</a:t>
                      </a:r>
                      <a:r>
                        <a:rPr lang="en-US" altLang="ko-KR" sz="9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’) </a:t>
                      </a:r>
                      <a:r>
                        <a:rPr lang="ko-KR" altLang="en-US" sz="900" b="1" baseline="0" dirty="0" smtClean="0">
                          <a:solidFill>
                            <a:srgbClr val="000000"/>
                          </a:solidFill>
                          <a:latin typeface="새굴림"/>
                          <a:ea typeface="새굴림"/>
                        </a:rPr>
                        <a:t>로 사용하면 된다</a:t>
                      </a:r>
                      <a:r>
                        <a:rPr lang="en-US" altLang="ko-KR" sz="9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새굴림"/>
                        </a:rPr>
                        <a:t>.	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select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문의 인자 사용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select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 불필요한 인자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특히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*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’)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사용하지 않는 것이 좋다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OR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OR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 scan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을 하지 못하기 때문에 가급적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AND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질의를 사용하는 것이 좋다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  예를 들어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 = 3 OR a = 5 OR a = 7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인 경우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 IN (3,5,7)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로 변경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plan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plan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hint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이용해서 질의를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튜닝할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plan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은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툴에서 사용 가능하고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isql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api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plan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함수를 이용해서 얻을 수 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새굴림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query plan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에서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temporary table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는 각각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“#tt”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“#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ti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prefix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가지고 테이블과 인덱스로 표현되는데 가급적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temporary table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index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가 생성되지 않게 하는 것이 좋다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hint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사용법은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DML(2)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  <a:hlinkClick r:id="rId2" action="ppaction://hlinksldjump"/>
                        </a:rPr>
                        <a:t>SCAN HINT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를 참조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 조인 사용시 테이블간의 조인 순서를 명시적으로 정하기 위해서는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from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절에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inner join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구문을 사용한다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새굴림" pitchFamily="18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5FDDAE8B-1895-4043-8A24-DFACE59A7EFC}" type="slidenum">
              <a:rPr lang="en-US" altLang="ko-KR" smtClean="0"/>
              <a:pPr/>
              <a:t>98</a:t>
            </a:fld>
            <a:r>
              <a:rPr lang="en-US" altLang="ko-KR" smtClean="0"/>
              <a:t> -</a:t>
            </a: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QUERY PLAN </a:t>
            </a:r>
            <a:r>
              <a:rPr lang="ko-KR" altLang="en-US" smtClean="0"/>
              <a:t>설명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57188" y="785813"/>
            <a:ext cx="153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QUERY PLAN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구문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28625" y="4143375"/>
            <a:ext cx="8247063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isql&gt; select * from emp, dept where emp.dept_id = dept.id and dept.name = 'sales';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=========================================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            QUERY PLAN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=========================================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[0] emp 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  NESTED LOOP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 [1] dept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  RANGE FROM &lt;’sales’&gt; TO &lt;’sales’&gt; ON INDEX dept_name</a:t>
            </a:r>
          </a:p>
          <a:p>
            <a:pPr marL="342900" indent="-342900" latinLnBrk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    FILTER emp.dept_id = dept.id</a:t>
            </a:r>
            <a:endParaRPr kumimoji="0" lang="ko-KR" altLang="en-US" sz="9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44513" y="3209925"/>
            <a:ext cx="8170862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buFont typeface="Wingdings" pitchFamily="2" charset="2"/>
              <a:buChar char="§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실행 계획은 각 테이블의 실행 방법을 순차적으로 표현한다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 </a:t>
            </a:r>
          </a:p>
          <a:p>
            <a:pPr latinLnBrk="0">
              <a:buFont typeface="Wingdings" pitchFamily="2" charset="2"/>
              <a:buChar char="§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테이블 간에는 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JOIN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타입을 명시한다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 </a:t>
            </a:r>
          </a:p>
          <a:p>
            <a:pPr latinLnBrk="0">
              <a:buFont typeface="Wingdings" pitchFamily="2" charset="2"/>
              <a:buChar char="§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테이블의 실행은 순차 스캔과 색인 스캔 두 가지로 나뉘는데 순차 스캔의 경우에는 탐색 조건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 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색인 스캔의 경우에는 사용하는 색인과 탐색 범위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,</a:t>
            </a: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그리고 탐색 조건을 나타낸다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 </a:t>
            </a:r>
          </a:p>
          <a:p>
            <a:pPr latinLnBrk="0">
              <a:buFont typeface="Wingdings" pitchFamily="2" charset="2"/>
              <a:buChar char="§"/>
            </a:pPr>
            <a:r>
              <a:rPr kumimoji="0" lang="ko-KR" altLang="en-US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 테이블의 탐색 결과에 적용할 조건도 나타낸다</a:t>
            </a:r>
            <a:r>
              <a:rPr kumimoji="0" lang="en-US" altLang="ko-KR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. </a:t>
            </a:r>
            <a:endParaRPr kumimoji="0" lang="ko-KR" altLang="en-US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  <p:sp>
        <p:nvSpPr>
          <p:cNvPr id="149511" name="Rectangle 5"/>
          <p:cNvSpPr>
            <a:spLocks noChangeArrowheads="1"/>
          </p:cNvSpPr>
          <p:nvPr/>
        </p:nvSpPr>
        <p:spPr bwMode="auto">
          <a:xfrm>
            <a:off x="409575" y="1058863"/>
            <a:ext cx="8247063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&lt;query_plan&gt; ::= &lt;table_plan_order&gt;  [{ &lt;join_type&gt; &lt;table_plan_order&gt; }]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&lt;table_plan_order&gt; ::= ‘[‘ &lt;ordinal_number&gt; ‘]’ &lt;table_alias_name&gt;  &lt;scan_method&gt;  COND &lt;condition&gt;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&lt;table_alias_name&gt; ::= &lt;tablename&gt; [ &lt;aliasname&gt; ]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&lt;scan_method&gt; ::= &lt;sequential_scan&gt; | &lt;index_scan&gt;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&lt;sequential_scan&gt; ::= FILTER &lt;condition&gt;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&lt;index_scan&gt; ::= RANGE FROM &lt;key_value_list&gt; TO &lt;key_value_list&gt; ON INDEX &lt;indexname&gt;  FILTER &lt;condition&gt;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&lt;key_value_list&gt; ::= ‘&lt;‘ &lt;key_value&gt; [{ ‘,’ &lt;key_value&gt; }] ‘&gt;’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&lt;join_type&gt; ::= NESTED LOOP | SORT_MERGE ‘(‘ &lt;key_column_list&gt; ‘)’</a:t>
            </a:r>
          </a:p>
          <a:p>
            <a:pPr latinLnBrk="0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900">
                <a:solidFill>
                  <a:srgbClr val="000000"/>
                </a:solidFill>
                <a:latin typeface="Verdana" pitchFamily="34" charset="0"/>
                <a:ea typeface="새굴림" pitchFamily="18" charset="-127"/>
              </a:rPr>
              <a:t>&lt;key_column_list&gt; ::= &lt;key_column&gt; [{‘,’ &lt;key_column&gt; }]</a:t>
            </a:r>
            <a:endParaRPr kumimoji="0" lang="ko-KR" altLang="en-US" sz="9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en-US" altLang="ko-KR" dirty="0" smtClean="0"/>
              <a:t>Catalog </a:t>
            </a:r>
            <a:r>
              <a:rPr lang="ko-KR" altLang="en-US" dirty="0" smtClean="0"/>
              <a:t>정보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428625" y="857250"/>
            <a:ext cx="4114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Catalog </a:t>
            </a:r>
            <a:r>
              <a:rPr kumimoji="0" lang="ko-KR" altLang="en-US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2" action="ppaction://hlinksldjump"/>
              </a:rPr>
              <a:t>정보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3" action="ppaction://hlinksldjump"/>
              </a:rPr>
              <a:t>Systables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4" action="ppaction://hlinksldjump"/>
              </a:rPr>
              <a:t>Sysfields</a:t>
            </a:r>
            <a:endParaRPr kumimoji="0" lang="en-US" altLang="ko-KR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5" action="ppaction://hlinksldjump"/>
              </a:rPr>
              <a:t>Sysindexes &amp; sysindexfields</a:t>
            </a:r>
            <a:endParaRPr kumimoji="0" lang="en-US" altLang="ko-KR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6" action="ppaction://hlinksldjump"/>
              </a:rPr>
              <a:t>Sysviews</a:t>
            </a:r>
            <a:endParaRPr kumimoji="0" lang="en-US" altLang="ko-KR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kumimoji="0" lang="en-US" altLang="ko-KR" sz="1200">
                <a:solidFill>
                  <a:srgbClr val="000000"/>
                </a:solidFill>
                <a:latin typeface="Verdana" pitchFamily="34" charset="0"/>
                <a:ea typeface="새굴림" pitchFamily="18" charset="-127"/>
                <a:hlinkClick r:id="rId7" action="ppaction://hlinksldjump"/>
              </a:rPr>
              <a:t>Sysstatus</a:t>
            </a:r>
            <a:endParaRPr kumimoji="0" lang="ko-KR" altLang="en-US" sz="1200">
              <a:solidFill>
                <a:srgbClr val="000000"/>
              </a:solidFill>
              <a:latin typeface="Verdana" pitchFamily="34" charset="0"/>
              <a:ea typeface="새굴림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342900" indent="-342900" latinLnBrk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endParaRPr kumimoji="0" lang="en-US" altLang="ko-KR" sz="1200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  <a:p>
            <a:pPr marL="742950" lvl="1" indent="-285750" latinLnBrk="0">
              <a:spcBef>
                <a:spcPct val="20000"/>
              </a:spcBef>
              <a:buClr>
                <a:schemeClr val="accent1"/>
              </a:buClr>
            </a:pPr>
            <a:endParaRPr kumimoji="0" lang="ko-KR" altLang="en-US">
              <a:solidFill>
                <a:srgbClr val="000000"/>
              </a:solidFill>
              <a:latin typeface="Palatino Linotype" pitchFamily="18" charset="0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예제 프레젠테이션 슬라이드">
  <a:themeElements>
    <a:clrScheme name="MobileLite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345D7E"/>
      </a:hlink>
      <a:folHlink>
        <a:srgbClr val="345D7E"/>
      </a:folHlink>
    </a:clrScheme>
    <a:fontScheme name="사용자 지정 1">
      <a:majorFont>
        <a:latin typeface="Verdana"/>
        <a:ea typeface="새굴림"/>
        <a:cs typeface=""/>
      </a:majorFont>
      <a:minorFont>
        <a:latin typeface="Verdana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HY신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HY신명조" pitchFamily="18" charset="-127"/>
          </a:defRPr>
        </a:defPPr>
      </a:lstStyle>
    </a:lnDef>
  </a:objectDefaults>
  <a:extraClrSchemeLst>
    <a:extraClrScheme>
      <a:clrScheme name="예제 프레젠테이션 슬라이드 1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예제 프레젠테이션 슬라이드 2">
        <a:dk1>
          <a:srgbClr val="0E5D70"/>
        </a:dk1>
        <a:lt1>
          <a:srgbClr val="FFFFFF"/>
        </a:lt1>
        <a:dk2>
          <a:srgbClr val="333300"/>
        </a:dk2>
        <a:lt2>
          <a:srgbClr val="969696"/>
        </a:lt2>
        <a:accent1>
          <a:srgbClr val="DDB905"/>
        </a:accent1>
        <a:accent2>
          <a:srgbClr val="6BA919"/>
        </a:accent2>
        <a:accent3>
          <a:srgbClr val="FFFFFF"/>
        </a:accent3>
        <a:accent4>
          <a:srgbClr val="0A4E5F"/>
        </a:accent4>
        <a:accent5>
          <a:srgbClr val="EBD9AA"/>
        </a:accent5>
        <a:accent6>
          <a:srgbClr val="609916"/>
        </a:accent6>
        <a:hlink>
          <a:srgbClr val="DA82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예제 프레젠테이션 슬라이드 3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98C4AC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89B19B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예제 프레젠테이션 슬라이드 [1]</Template>
  <TotalTime>46607</TotalTime>
  <Words>17023</Words>
  <Application>Microsoft Office PowerPoint</Application>
  <PresentationFormat>화면 슬라이드 쇼(4:3)</PresentationFormat>
  <Paragraphs>3627</Paragraphs>
  <Slides>119</Slides>
  <Notes>53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0" baseType="lpstr">
      <vt:lpstr>예제 프레젠테이션 슬라이드</vt:lpstr>
      <vt:lpstr>User Guide </vt:lpstr>
      <vt:lpstr>Copyrights</vt:lpstr>
      <vt:lpstr>Document Version History</vt:lpstr>
      <vt:lpstr>목 차</vt:lpstr>
      <vt:lpstr>목 차</vt:lpstr>
      <vt:lpstr>1. openML 살펴보기</vt:lpstr>
      <vt:lpstr>openML이란 ?</vt:lpstr>
      <vt:lpstr>Specification</vt:lpstr>
      <vt:lpstr>시스템 요구 환경</vt:lpstr>
      <vt:lpstr>DBMS 사용 전후 비교</vt:lpstr>
      <vt:lpstr>사용시 기대 효과</vt:lpstr>
      <vt:lpstr>응용 분야</vt:lpstr>
      <vt:lpstr>SQL 사용시 알아두어야 할 것들</vt:lpstr>
      <vt:lpstr>2. openML의 내부구조 및 특징</vt:lpstr>
      <vt:lpstr>Software 구성</vt:lpstr>
      <vt:lpstr>저장 구조 (1)</vt:lpstr>
      <vt:lpstr>저장 구조 (2)</vt:lpstr>
      <vt:lpstr>메모리 사용량</vt:lpstr>
      <vt:lpstr>RECOVERY</vt:lpstr>
      <vt:lpstr>I/O 처리</vt:lpstr>
      <vt:lpstr>특징</vt:lpstr>
      <vt:lpstr>기능 요약 (1)</vt:lpstr>
      <vt:lpstr>기능 요약 (2)</vt:lpstr>
      <vt:lpstr>기능 요약 (3)</vt:lpstr>
      <vt:lpstr>기능 요약 (3)</vt:lpstr>
      <vt:lpstr>기능 요약 (4)</vt:lpstr>
      <vt:lpstr>3. 제품 설치하기</vt:lpstr>
      <vt:lpstr>제품 파일 및 구성</vt:lpstr>
      <vt:lpstr>설치하기</vt:lpstr>
      <vt:lpstr>환경 파일 (openml.cfg)</vt:lpstr>
      <vt:lpstr>환경 파일 (openml.cfg) 계속</vt:lpstr>
      <vt:lpstr>4. openML 운영하기</vt:lpstr>
      <vt:lpstr>데이터베이스 생성</vt:lpstr>
      <vt:lpstr>데이터베이스 파일 구조</vt:lpstr>
      <vt:lpstr>데이터베이스 삭제</vt:lpstr>
      <vt:lpstr>디버깅 로그 정보</vt:lpstr>
      <vt:lpstr>iSQL 사용법</vt:lpstr>
      <vt:lpstr>5. 데이터 정의 언어 (DDL)</vt:lpstr>
      <vt:lpstr>DDL이란 ?</vt:lpstr>
      <vt:lpstr>테이블 생성 (1)</vt:lpstr>
      <vt:lpstr>테이블 생성 (2)</vt:lpstr>
      <vt:lpstr>테이블 변경 (1)</vt:lpstr>
      <vt:lpstr>테이블 변경 (2)</vt:lpstr>
      <vt:lpstr>테이블 변경 (3)</vt:lpstr>
      <vt:lpstr>테이블 삭제</vt:lpstr>
      <vt:lpstr>인덱스 관리</vt:lpstr>
      <vt:lpstr>6. 테이블종류와 데이터타입</vt:lpstr>
      <vt:lpstr>고정개수 테이블</vt:lpstr>
      <vt:lpstr>뷰 테이블</vt:lpstr>
      <vt:lpstr>속성 (ATTRIBUTE)</vt:lpstr>
      <vt:lpstr>데이터 타입 (1)</vt:lpstr>
      <vt:lpstr>데이터 타입 (2)</vt:lpstr>
      <vt:lpstr>데이터 타입 호환표</vt:lpstr>
      <vt:lpstr>7. 데이터 관리 언어 (1) (DML 1)</vt:lpstr>
      <vt:lpstr>DML이란 ?</vt:lpstr>
      <vt:lpstr>데이터 입력</vt:lpstr>
      <vt:lpstr>데이터 입력 &amp; 변경</vt:lpstr>
      <vt:lpstr>데이터 변경</vt:lpstr>
      <vt:lpstr>데이터 삭제</vt:lpstr>
      <vt:lpstr>트랜잭션 관련 명령어</vt:lpstr>
      <vt:lpstr>8. 데이터 관리 언어 (2) (DML 2)</vt:lpstr>
      <vt:lpstr>DML for retrieve (1) ?</vt:lpstr>
      <vt:lpstr>DML for retrieve (2) ?</vt:lpstr>
      <vt:lpstr>JOIN (1)</vt:lpstr>
      <vt:lpstr>JOIN (2)</vt:lpstr>
      <vt:lpstr>SCAN HINT</vt:lpstr>
      <vt:lpstr>SUBQUERY</vt:lpstr>
      <vt:lpstr>연산자 (1)</vt:lpstr>
      <vt:lpstr>연산자 (2)</vt:lpstr>
      <vt:lpstr>일반 및 문자열 관련 함수</vt:lpstr>
      <vt:lpstr>날짜 관련 함수</vt:lpstr>
      <vt:lpstr>NUMERIC / 집계 / BYTE 함수</vt:lpstr>
      <vt:lpstr>CATALOG 함수</vt:lpstr>
      <vt:lpstr>GROUP BY</vt:lpstr>
      <vt:lpstr>ORDER BY</vt:lpstr>
      <vt:lpstr>LIMIT</vt:lpstr>
      <vt:lpstr>9. Collation</vt:lpstr>
      <vt:lpstr>COLLATION 란 ?</vt:lpstr>
      <vt:lpstr>SQL SYNTAX</vt:lpstr>
      <vt:lpstr>COLLATION 처리 원칙</vt:lpstr>
      <vt:lpstr>10. Sequence 객체</vt:lpstr>
      <vt:lpstr>SEQUENCE 객체 생성</vt:lpstr>
      <vt:lpstr>SEQUENCE 객체 사용</vt:lpstr>
      <vt:lpstr>11. Ghost Record 기능</vt:lpstr>
      <vt:lpstr>Ghost Record 란?</vt:lpstr>
      <vt:lpstr>Ghost Record 사용 예제</vt:lpstr>
      <vt:lpstr>Ghost Record 사용 예제 (2)</vt:lpstr>
      <vt:lpstr>12. 데이터 제어 언어 (DCL)</vt:lpstr>
      <vt:lpstr>DCL 란 ?</vt:lpstr>
      <vt:lpstr>SET</vt:lpstr>
      <vt:lpstr>EXPORT &amp; IMPORT</vt:lpstr>
      <vt:lpstr>스키마 정보</vt:lpstr>
      <vt:lpstr>13. Tip Guide</vt:lpstr>
      <vt:lpstr>튜닝</vt:lpstr>
      <vt:lpstr>Schema 설계시 TIP (1)</vt:lpstr>
      <vt:lpstr>Schema 설계시 TIP (2)</vt:lpstr>
      <vt:lpstr>질의 사용시 TIP</vt:lpstr>
      <vt:lpstr>QUERY PLAN 설명</vt:lpstr>
      <vt:lpstr>14. Catalog 정보</vt:lpstr>
      <vt:lpstr>CATALOG 테이블</vt:lpstr>
      <vt:lpstr>SYSTABLES의 필드 정보</vt:lpstr>
      <vt:lpstr>SYSFIELDS의 필드 정보</vt:lpstr>
      <vt:lpstr>SYSINDEXES &amp; SYSINDEXFIELDS의 필드 정보</vt:lpstr>
      <vt:lpstr>SYSVIEWS의 필드 정보</vt:lpstr>
      <vt:lpstr>SYSSTATUS 필드 정보</vt:lpstr>
      <vt:lpstr>Appendix</vt:lpstr>
      <vt:lpstr>예약어</vt:lpstr>
      <vt:lpstr>예약어</vt:lpstr>
      <vt:lpstr>ERROR CODE</vt:lpstr>
      <vt:lpstr>ERROR CODE</vt:lpstr>
      <vt:lpstr>ERROR CODE</vt:lpstr>
      <vt:lpstr>ERROR CODE</vt:lpstr>
      <vt:lpstr>ERROR CODE</vt:lpstr>
      <vt:lpstr>ERROR CODE</vt:lpstr>
      <vt:lpstr>ERROR CODE</vt:lpstr>
      <vt:lpstr>ERROR CODE</vt:lpstr>
      <vt:lpstr>ERROR CODE</vt:lpstr>
      <vt:lpstr>ERROR CODE</vt:lpstr>
      <vt:lpstr>ERROR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MobileLiteUserGuide</dc:title>
  <dc:creator>mhoh</dc:creator>
  <cp:lastModifiedBy>Registered User</cp:lastModifiedBy>
  <cp:revision>1387</cp:revision>
  <cp:lastPrinted>2009-06-18T07:44:47Z</cp:lastPrinted>
  <dcterms:created xsi:type="dcterms:W3CDTF">2006-04-14T02:44:11Z</dcterms:created>
  <dcterms:modified xsi:type="dcterms:W3CDTF">2012-11-08T06:17:32Z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TC100823811042</vt:lpwstr>
  </property>
</Properties>
</file>