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A5E04-A03F-25C9-323C-8F9FD94A2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A3215B3-8580-8764-E93A-8142ABF51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E0B084-6FBA-88B5-956D-264A8DE2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6C5D34-BB9B-5879-AF0A-68A6341F3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DA19C-A8B2-06BB-6B78-46C3785F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371B4-FA23-A304-91BD-8BA3A3711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69FC2E-217D-A611-6CE5-4CC458FB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53267-217A-5D71-4B72-28E10601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98E5C2-A0A8-5A61-79E2-47FAA1A2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C178B7-EB9F-686A-6897-586CC860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47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A7FC47-B3B1-EC84-22C2-CB9D2BE4A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FA4688-B957-2A7C-704E-ECBD19E0A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72E5D-F81E-406A-7CF3-5F131B6BC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62093-7EE8-F356-57CF-42C541B0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2796E-C7EE-9BBA-BC2C-0C4D738F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40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137A3-6B8C-EFA9-B65C-4A911CBC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81535-7339-550B-E4F8-3DD6A5432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C780F-25CF-E4D2-1595-88DED07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D1145E-ECBC-A00B-FD45-6FCC67B3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8EA39-BB6F-85FD-9C0D-23EDC846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EACB6-F653-078A-21DA-979CE9F30022}"/>
              </a:ext>
            </a:extLst>
          </p:cNvPr>
          <p:cNvSpPr txBox="1"/>
          <p:nvPr userDrawn="1"/>
        </p:nvSpPr>
        <p:spPr>
          <a:xfrm>
            <a:off x="11430000" y="513584"/>
            <a:ext cx="762000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altLang="ko-KR" sz="1400" b="1" i="0" dirty="0" err="1">
                <a:solidFill>
                  <a:srgbClr val="CC0001"/>
                </a:solidFill>
                <a:effectLst/>
                <a:latin typeface="Arial Nova" panose="020B0504020202020204" pitchFamily="34" charset="0"/>
              </a:rPr>
              <a:t>BET</a:t>
            </a:r>
            <a:r>
              <a:rPr lang="en-US" altLang="ko-KR" sz="1400" b="0" i="0" dirty="0" err="1">
                <a:solidFill>
                  <a:srgbClr val="CC0001"/>
                </a:solidFill>
                <a:effectLst/>
                <a:latin typeface="Arial Nova" panose="020B0504020202020204" pitchFamily="34" charset="0"/>
              </a:rPr>
              <a:t>lab</a:t>
            </a:r>
            <a:endParaRPr lang="ko-KR" altLang="en-US" sz="1400" b="0" spc="100" baseline="0" dirty="0">
              <a:solidFill>
                <a:srgbClr val="CC0001"/>
              </a:solidFill>
              <a:latin typeface="Arial Nova" panose="020B0504020202020204" pitchFamily="34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E3F3F6-5A19-453C-6123-74A5D8A82EB4}"/>
              </a:ext>
            </a:extLst>
          </p:cNvPr>
          <p:cNvCxnSpPr>
            <a:cxnSpLocks/>
          </p:cNvCxnSpPr>
          <p:nvPr userDrawn="1"/>
        </p:nvCxnSpPr>
        <p:spPr>
          <a:xfrm>
            <a:off x="975360" y="679225"/>
            <a:ext cx="10454640" cy="0"/>
          </a:xfrm>
          <a:prstGeom prst="line">
            <a:avLst/>
          </a:prstGeom>
          <a:ln w="31750" cmpd="sng">
            <a:solidFill>
              <a:srgbClr val="CC0001"/>
            </a:solidFill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EE5890-D922-C9D7-08CB-E4F1AE66EC84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79225"/>
            <a:ext cx="975360" cy="0"/>
          </a:xfrm>
          <a:prstGeom prst="line">
            <a:avLst/>
          </a:prstGeom>
          <a:ln w="28575" cmpd="thinThick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91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4B1F1-66F5-4638-ADF9-67313238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B17C3-0F65-48A7-46B4-C9CCCAE35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4D9472-1A92-25F0-CC2B-F690E1A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31B29-0AE2-4555-8793-344B5521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8A46FC-14B5-0BD1-96A2-C6C261DB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82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FF5DF-19EA-1C45-5844-5DF244E1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D4EFC2-568E-5AF0-7838-4F30A481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E40D20-D2B1-F98B-6D56-4C56F61D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2F7D6A-A8EF-A02D-9F02-3B13E4AE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8A6E6E-0274-B91E-6E76-70997F5F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4A657-3CA4-1BCB-361B-D564648F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91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E1266-F4CA-B3B6-982C-DEB1F42F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4F434F-2E4B-688A-D4A4-8B4D90ACB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7F8F3-AC1B-0EAE-0208-E6613C2CF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3408A2-C71C-9682-862B-F4DA48894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BFEDFF9-AF80-FC3D-9BB2-BD1E06F1B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9DDD3-3F0C-A4A3-20DB-205738B7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034E58-8233-0C71-5C72-867F250B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530873-228F-3DDD-7F16-8CDC670D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8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80804-2D57-F748-0210-3885CAF1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A42A85-B516-DC83-C40E-7387830F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1A0A45-3581-4E1B-ED21-05A60FE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DF8C80-3E0C-4353-7D3E-795540F6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8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6598D6-A353-1E9E-3F6E-63B0076B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740BEE-CA78-6671-7D9E-C40BCE68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A931C9-5B41-1C06-7151-4F770E68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5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CA2A9-A950-F6AF-C04F-E4722629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B095C-451F-D374-2031-998719A5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C517DE-6883-BF2A-1889-FC7BAFCF1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511B6-A169-A26F-1C76-F859A522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B5E40D-1968-E0DC-BDC0-EB233914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DA82F-060B-B599-60E6-B3F5B9BD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7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FEECE-82E5-32BB-A735-B96D28721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A1C190-9E6C-ACA3-9C29-1EDEEF259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9142E6-BBBD-D0BA-6BAD-4615E6A6A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4A7C35-3809-086A-C6FE-1DA4A0E2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49026-9CC9-4D8C-7826-82BF6212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8C37-41E3-E2DB-526A-D43FDCA70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933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49F732-BC70-3EE1-5A12-A8DDB486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2D30B-BFF0-52D6-EADE-3F87A9472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3F189B-91A4-69EF-8648-AFD25B7B1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49125-306B-45FE-B80F-88E7CB4603D0}" type="datetimeFigureOut">
              <a:rPr lang="ko-KR" altLang="en-US" smtClean="0"/>
              <a:t>2023-09-05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01F6A-9231-52AB-F13B-58CFA308C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C53A6-C5FA-82FC-3B8E-7C18C3813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8445E-62E9-45B9-87AE-B28EF3375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5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F1FC5-BA24-A6E1-2FAC-3288900A3D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Arial Nova" panose="020B0504020202020204" pitchFamily="34" charset="0"/>
              </a:rPr>
              <a:t>ARC 523 Modeling-1</a:t>
            </a:r>
            <a:br>
              <a:rPr lang="en-US" altLang="ko-KR" sz="3200" dirty="0">
                <a:latin typeface="Arial Nova" panose="020B0504020202020204" pitchFamily="34" charset="0"/>
              </a:rPr>
            </a:br>
            <a:r>
              <a:rPr lang="en-US" altLang="ko-KR" sz="2400" dirty="0">
                <a:latin typeface="Arial Nova" panose="020B0504020202020204" pitchFamily="34" charset="0"/>
              </a:rPr>
              <a:t>Target building : Office in a factory </a:t>
            </a:r>
            <a:endParaRPr lang="ko-KR" altLang="en-US" sz="6600" dirty="0">
              <a:latin typeface="Arial Nova" panose="020B05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7BE066-9D16-9E21-0ECA-6B4566004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>
              <a:latin typeface="Arial Nova" panose="020B0504020202020204" pitchFamily="34" charset="0"/>
            </a:endParaRPr>
          </a:p>
          <a:p>
            <a:r>
              <a:rPr lang="en-US" altLang="ko-KR" sz="2000" dirty="0" err="1">
                <a:latin typeface="Arial Nova" panose="020B0504020202020204" pitchFamily="34" charset="0"/>
              </a:rPr>
              <a:t>Seungmin</a:t>
            </a:r>
            <a:r>
              <a:rPr lang="en-US" altLang="ko-KR" sz="2000" dirty="0">
                <a:latin typeface="Arial Nova" panose="020B0504020202020204" pitchFamily="34" charset="0"/>
              </a:rPr>
              <a:t> Lee</a:t>
            </a:r>
          </a:p>
          <a:p>
            <a:r>
              <a:rPr lang="en-US" altLang="ko-KR" sz="2000" dirty="0">
                <a:latin typeface="Arial Nova" panose="020B0504020202020204" pitchFamily="34" charset="0"/>
              </a:rPr>
              <a:t>09.05.2023</a:t>
            </a:r>
          </a:p>
        </p:txBody>
      </p:sp>
      <p:pic>
        <p:nvPicPr>
          <p:cNvPr id="4" name="그림 3" descr="텍스트, 폰트, 그래픽, 로고이(가) 표시된 사진&#10;&#10;자동 생성된 설명">
            <a:extLst>
              <a:ext uri="{FF2B5EF4-FFF2-40B4-BE49-F238E27FC236}">
                <a16:creationId xmlns:a16="http://schemas.microsoft.com/office/drawing/2014/main" id="{5E7F4C64-A7C3-4CB5-9C08-7FC14D611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74" y="6364704"/>
            <a:ext cx="1190065" cy="374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635962-8AB8-7DC1-21DE-F951B8C05943}"/>
              </a:ext>
            </a:extLst>
          </p:cNvPr>
          <p:cNvSpPr txBox="1"/>
          <p:nvPr/>
        </p:nvSpPr>
        <p:spPr>
          <a:xfrm>
            <a:off x="9803055" y="6380480"/>
            <a:ext cx="2255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dirty="0">
                <a:latin typeface="Arial Nova" panose="020B0504020202020204" pitchFamily="34" charset="0"/>
              </a:rPr>
              <a:t>College of Design</a:t>
            </a:r>
            <a:endParaRPr lang="ko-KR" altLang="en-US" sz="1600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2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9820B-A159-47DA-8E92-709A4CA815C7}"/>
              </a:ext>
            </a:extLst>
          </p:cNvPr>
          <p:cNvSpPr txBox="1"/>
          <p:nvPr/>
        </p:nvSpPr>
        <p:spPr>
          <a:xfrm>
            <a:off x="277906" y="237118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Nova" panose="020B0504020202020204" pitchFamily="34" charset="0"/>
              </a:rPr>
              <a:t>Floor Plan</a:t>
            </a:r>
            <a:endParaRPr lang="ko-KR" altLang="en-US" sz="2400" dirty="0">
              <a:latin typeface="Arial Nova" panose="020B05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2A401D-4F05-533A-1E88-8DE898FB7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24" y="3944455"/>
            <a:ext cx="7199499" cy="27289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D99BD9-AE29-0F44-A3D8-DAB84BB9B3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0823"/>
          <a:stretch/>
        </p:blipFill>
        <p:spPr>
          <a:xfrm>
            <a:off x="2298676" y="1047469"/>
            <a:ext cx="7594647" cy="254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C9A8D-AFC9-D61E-4B4E-C64AF27A473E}"/>
              </a:ext>
            </a:extLst>
          </p:cNvPr>
          <p:cNvSpPr txBox="1"/>
          <p:nvPr/>
        </p:nvSpPr>
        <p:spPr>
          <a:xfrm>
            <a:off x="9821605" y="3266209"/>
            <a:ext cx="199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Figure 1. Floor 1 of the target building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996F8-7F20-902E-C583-52CC726B3DCC}"/>
              </a:ext>
            </a:extLst>
          </p:cNvPr>
          <p:cNvSpPr txBox="1"/>
          <p:nvPr/>
        </p:nvSpPr>
        <p:spPr>
          <a:xfrm>
            <a:off x="9821605" y="5919761"/>
            <a:ext cx="199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Figure 2. Floor 2 of the target building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069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047CF1-ECAB-E185-24AE-186B41C83697}"/>
              </a:ext>
            </a:extLst>
          </p:cNvPr>
          <p:cNvSpPr txBox="1"/>
          <p:nvPr/>
        </p:nvSpPr>
        <p:spPr>
          <a:xfrm>
            <a:off x="277906" y="237118"/>
            <a:ext cx="7248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 Nova" panose="020B0504020202020204" pitchFamily="34" charset="0"/>
              </a:rPr>
              <a:t>Characteristics</a:t>
            </a:r>
            <a:endParaRPr lang="ko-KR" altLang="en-US" sz="2400" dirty="0">
              <a:latin typeface="Arial Nova" panose="020B05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921F96-5AE4-C815-FF64-FFCEF860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1478756"/>
            <a:ext cx="5210059" cy="39004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D0BB6-89D4-2804-604E-230C5DA7F345}"/>
              </a:ext>
            </a:extLst>
          </p:cNvPr>
          <p:cNvSpPr txBox="1"/>
          <p:nvPr/>
        </p:nvSpPr>
        <p:spPr>
          <a:xfrm>
            <a:off x="498312" y="5468891"/>
            <a:ext cx="45129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Figure 3. Modeling of the target building </a:t>
            </a:r>
            <a:endParaRPr lang="ko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17">
                <a:extLst>
                  <a:ext uri="{FF2B5EF4-FFF2-40B4-BE49-F238E27FC236}">
                    <a16:creationId xmlns:a16="http://schemas.microsoft.com/office/drawing/2014/main" id="{4D21BF9D-510C-AB76-797F-9D65D3142E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318132"/>
                  </p:ext>
                </p:extLst>
              </p:nvPr>
            </p:nvGraphicFramePr>
            <p:xfrm>
              <a:off x="6096000" y="1531630"/>
              <a:ext cx="5527266" cy="3794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3633">
                      <a:extLst>
                        <a:ext uri="{9D8B030D-6E8A-4147-A177-3AD203B41FA5}">
                          <a16:colId xmlns:a16="http://schemas.microsoft.com/office/drawing/2014/main" val="1826524890"/>
                        </a:ext>
                      </a:extLst>
                    </a:gridCol>
                    <a:gridCol w="2763633">
                      <a:extLst>
                        <a:ext uri="{9D8B030D-6E8A-4147-A177-3AD203B41FA5}">
                          <a16:colId xmlns:a16="http://schemas.microsoft.com/office/drawing/2014/main" val="2369847926"/>
                        </a:ext>
                      </a:extLst>
                    </a:gridCol>
                  </a:tblGrid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Arial Nova" panose="020B0504020202020204" pitchFamily="34" charset="0"/>
                            </a:rPr>
                            <a:t>Categories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Arial Nova" panose="020B0504020202020204" pitchFamily="34" charset="0"/>
                            </a:rPr>
                            <a:t>Details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927817"/>
                      </a:ext>
                    </a:extLst>
                  </a:tr>
                  <a:tr h="9362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type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Office in the factory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09440976"/>
                      </a:ext>
                    </a:extLst>
                  </a:tr>
                  <a:tr h="65804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 err="1">
                              <a:latin typeface="Arial Nova" panose="020B0504020202020204" pitchFamily="34" charset="0"/>
                            </a:rPr>
                            <a:t>Storey</a:t>
                          </a:r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 of building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Two-stories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1450428"/>
                      </a:ext>
                    </a:extLst>
                  </a:tr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size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275 ft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 65 ft</a:t>
                          </a: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2893297704"/>
                      </a:ext>
                    </a:extLst>
                  </a:tr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height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30.4 ft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8498293"/>
                      </a:ext>
                    </a:extLst>
                  </a:tr>
                  <a:tr h="5955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Window-to-Wall-Ratio(WWR)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33%</a:t>
                          </a:r>
                          <a:r>
                            <a:rPr lang="en-US" altLang="ko-KR" sz="1400" baseline="30000" dirty="0">
                              <a:latin typeface="Arial Nova" panose="020B0504020202020204" pitchFamily="34" charset="0"/>
                            </a:rPr>
                            <a:t>1)</a:t>
                          </a:r>
                          <a:endParaRPr lang="ko-KR" altLang="en-US" sz="1400" baseline="300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50911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17">
                <a:extLst>
                  <a:ext uri="{FF2B5EF4-FFF2-40B4-BE49-F238E27FC236}">
                    <a16:creationId xmlns:a16="http://schemas.microsoft.com/office/drawing/2014/main" id="{4D21BF9D-510C-AB76-797F-9D65D3142E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74318132"/>
                  </p:ext>
                </p:extLst>
              </p:nvPr>
            </p:nvGraphicFramePr>
            <p:xfrm>
              <a:off x="6096000" y="1531630"/>
              <a:ext cx="5527266" cy="379473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63633">
                      <a:extLst>
                        <a:ext uri="{9D8B030D-6E8A-4147-A177-3AD203B41FA5}">
                          <a16:colId xmlns:a16="http://schemas.microsoft.com/office/drawing/2014/main" val="1826524890"/>
                        </a:ext>
                      </a:extLst>
                    </a:gridCol>
                    <a:gridCol w="2763633">
                      <a:extLst>
                        <a:ext uri="{9D8B030D-6E8A-4147-A177-3AD203B41FA5}">
                          <a16:colId xmlns:a16="http://schemas.microsoft.com/office/drawing/2014/main" val="2369847926"/>
                        </a:ext>
                      </a:extLst>
                    </a:gridCol>
                  </a:tblGrid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Arial Nova" panose="020B0504020202020204" pitchFamily="34" charset="0"/>
                            </a:rPr>
                            <a:t>Categories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solidFill>
                                <a:schemeClr val="tx1"/>
                              </a:solidFill>
                              <a:latin typeface="Arial Nova" panose="020B0504020202020204" pitchFamily="34" charset="0"/>
                            </a:rPr>
                            <a:t>Details</a:t>
                          </a:r>
                          <a:endParaRPr lang="ko-KR" altLang="en-US" sz="1400" dirty="0">
                            <a:solidFill>
                              <a:schemeClr val="tx1"/>
                            </a:solidFill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927817"/>
                      </a:ext>
                    </a:extLst>
                  </a:tr>
                  <a:tr h="9362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type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Office in the factory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109440976"/>
                      </a:ext>
                    </a:extLst>
                  </a:tr>
                  <a:tr h="65804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400" dirty="0" err="1">
                              <a:latin typeface="Arial Nova" panose="020B0504020202020204" pitchFamily="34" charset="0"/>
                            </a:rPr>
                            <a:t>Storey</a:t>
                          </a:r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 of building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Two-stories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441450428"/>
                      </a:ext>
                    </a:extLst>
                  </a:tr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size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R w="12700" cmpd="sng">
                          <a:noFill/>
                        </a:lnR>
                        <a:blipFill>
                          <a:blip r:embed="rId3"/>
                          <a:stretch>
                            <a:fillRect l="-100221" t="-403448" r="-221" b="-216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3297704"/>
                      </a:ext>
                    </a:extLst>
                  </a:tr>
                  <a:tr h="53497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Building height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30.4 ft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208498293"/>
                      </a:ext>
                    </a:extLst>
                  </a:tr>
                  <a:tr h="59555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Window-to-Wall-Ratio(WWR)</a:t>
                          </a:r>
                          <a:endParaRPr lang="ko-KR" altLang="en-US" sz="14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Arial Nova" panose="020B0504020202020204" pitchFamily="34" charset="0"/>
                            </a:rPr>
                            <a:t>33%</a:t>
                          </a:r>
                          <a:r>
                            <a:rPr lang="en-US" altLang="ko-KR" sz="1400" baseline="30000" dirty="0">
                              <a:latin typeface="Arial Nova" panose="020B0504020202020204" pitchFamily="34" charset="0"/>
                            </a:rPr>
                            <a:t>1)</a:t>
                          </a:r>
                          <a:endParaRPr lang="ko-KR" altLang="en-US" sz="1400" baseline="30000" dirty="0">
                            <a:latin typeface="Arial Nova" panose="020B0504020202020204" pitchFamily="34" charset="0"/>
                          </a:endParaRPr>
                        </a:p>
                      </a:txBody>
                      <a:tcPr anchor="ctr">
                        <a:lnR w="12700" cmpd="sng">
                          <a:noFill/>
                        </a:lnR>
                      </a:tcPr>
                    </a:tc>
                    <a:extLst>
                      <a:ext uri="{0D108BD9-81ED-4DB2-BD59-A6C34878D82A}">
                        <a16:rowId xmlns:a16="http://schemas.microsoft.com/office/drawing/2014/main" val="18650911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E4990AD-6B77-004E-61DE-F192D7A219A1}"/>
              </a:ext>
            </a:extLst>
          </p:cNvPr>
          <p:cNvSpPr txBox="1"/>
          <p:nvPr/>
        </p:nvSpPr>
        <p:spPr>
          <a:xfrm>
            <a:off x="5988423" y="5468891"/>
            <a:ext cx="4939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1) 2003 CBECS Data and PNNL's CBECS Study 2007</a:t>
            </a:r>
          </a:p>
        </p:txBody>
      </p:sp>
    </p:spTree>
    <p:extLst>
      <p:ext uri="{BB962C8B-B14F-4D97-AF65-F5344CB8AC3E}">
        <p14:creationId xmlns:p14="http://schemas.microsoft.com/office/powerpoint/2010/main" val="1644159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85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Arial Nova</vt:lpstr>
      <vt:lpstr>Cambria Math</vt:lpstr>
      <vt:lpstr>Office 테마</vt:lpstr>
      <vt:lpstr>ARC 523 Modeling-1 Target building : Office in a factory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 523 Modeling-1 OpenStudio model</dc:title>
  <dc:creator>JUWANHA</dc:creator>
  <cp:lastModifiedBy>JUWANHA</cp:lastModifiedBy>
  <cp:revision>4</cp:revision>
  <dcterms:created xsi:type="dcterms:W3CDTF">2023-09-04T23:50:23Z</dcterms:created>
  <dcterms:modified xsi:type="dcterms:W3CDTF">2023-09-05T22:35:49Z</dcterms:modified>
</cp:coreProperties>
</file>