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73" r:id="rId10"/>
    <p:sldId id="267" r:id="rId11"/>
    <p:sldId id="266" r:id="rId12"/>
    <p:sldId id="275" r:id="rId13"/>
    <p:sldId id="274"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showGuides="1">
      <p:cViewPr varScale="1">
        <p:scale>
          <a:sx n="104" d="100"/>
          <a:sy n="104" d="100"/>
        </p:scale>
        <p:origin x="216"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1419-FB6C-1161-F9EF-76101BB08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CF8F1F-BFAC-7DFE-EC83-7A4283ED6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D4B33D-1246-3797-0648-85ADDF2E587C}"/>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5" name="Footer Placeholder 4">
            <a:extLst>
              <a:ext uri="{FF2B5EF4-FFF2-40B4-BE49-F238E27FC236}">
                <a16:creationId xmlns:a16="http://schemas.microsoft.com/office/drawing/2014/main" id="{86D0EB98-B7BE-6658-2DE2-1732CE365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47370-AC94-63C9-A795-E6FB5F1A4860}"/>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118884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9BB4-B077-3BC8-0144-958CDA1695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9A93EF-D7A2-AAF7-C6F9-DDFECFE4C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241F7-8E03-E5A0-00D6-0043DEDF229F}"/>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5" name="Footer Placeholder 4">
            <a:extLst>
              <a:ext uri="{FF2B5EF4-FFF2-40B4-BE49-F238E27FC236}">
                <a16:creationId xmlns:a16="http://schemas.microsoft.com/office/drawing/2014/main" id="{534E6C24-BBCF-D638-611C-B2368FFD6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D9A8B-92C9-16A3-6C46-0781BAC0BF07}"/>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2591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E186F-821A-52E8-7021-0521EF1E3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883405-EBFA-C83D-02CE-C16DB365B4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CCA2C-E6F3-7237-4C2C-F6705366BBFE}"/>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5" name="Footer Placeholder 4">
            <a:extLst>
              <a:ext uri="{FF2B5EF4-FFF2-40B4-BE49-F238E27FC236}">
                <a16:creationId xmlns:a16="http://schemas.microsoft.com/office/drawing/2014/main" id="{F17C2E50-5C5F-3A19-14F7-E258D02CE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2A01B-4419-B1FD-8419-372E25A59695}"/>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179212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71E8-13CC-6A9D-B5EB-B1CAEFBBA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EDF5F-9D57-8439-9953-E499F8C68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CE303-E87C-E2F7-3994-8FC4924100A3}"/>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5" name="Footer Placeholder 4">
            <a:extLst>
              <a:ext uri="{FF2B5EF4-FFF2-40B4-BE49-F238E27FC236}">
                <a16:creationId xmlns:a16="http://schemas.microsoft.com/office/drawing/2014/main" id="{8F376EE5-4AC2-B811-D503-B9280523A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7B70E-89E7-4897-EB7E-44F5F0471755}"/>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260705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3A7E-86C1-4346-0EE6-F873034FD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55E54-AE53-E5D2-78E5-99F43388BE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DFDFE-14F4-B092-6EA7-9D735AAD42E1}"/>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5" name="Footer Placeholder 4">
            <a:extLst>
              <a:ext uri="{FF2B5EF4-FFF2-40B4-BE49-F238E27FC236}">
                <a16:creationId xmlns:a16="http://schemas.microsoft.com/office/drawing/2014/main" id="{D4915D3C-7F86-39C8-F286-65343625E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5E61F-9E7F-0F13-F434-CC08890975C4}"/>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233610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073C-A7A4-CD6E-82A2-361B685C6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F99BD0-1049-C1D0-9FE1-9E72E802BF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9BA14E-C9A5-0739-0667-4C419DAAF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9170C-67BE-9AA6-C0F0-5D0E71B5B7F9}"/>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6" name="Footer Placeholder 5">
            <a:extLst>
              <a:ext uri="{FF2B5EF4-FFF2-40B4-BE49-F238E27FC236}">
                <a16:creationId xmlns:a16="http://schemas.microsoft.com/office/drawing/2014/main" id="{710F2643-4328-0085-F10D-9419EC554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E4B5A-DB0A-34D7-62C0-A19B7066E5A4}"/>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1854284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C1D1-23D3-06EC-4C09-F44DF34C6C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48CA7E-DDAB-75F2-8002-35BB6B020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E6DDF-94EF-431E-75F5-4E2D134AF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99B3D3-C177-8C4E-8542-F7B0946CA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915F6-653F-5AE8-D249-34A114C2B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CA36C3-3E7E-0E6B-1274-F3AE2DD07463}"/>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8" name="Footer Placeholder 7">
            <a:extLst>
              <a:ext uri="{FF2B5EF4-FFF2-40B4-BE49-F238E27FC236}">
                <a16:creationId xmlns:a16="http://schemas.microsoft.com/office/drawing/2014/main" id="{0FD7AF8E-1CA9-0229-9247-4C9FF6F8B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DC4D38-CB8A-4E90-F1C6-F50BF42D430E}"/>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243330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4B5-6736-A834-2F79-1707CF9A28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3D069-913F-7601-5A0D-CECF24F88690}"/>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4" name="Footer Placeholder 3">
            <a:extLst>
              <a:ext uri="{FF2B5EF4-FFF2-40B4-BE49-F238E27FC236}">
                <a16:creationId xmlns:a16="http://schemas.microsoft.com/office/drawing/2014/main" id="{B6BFCA3F-34E3-A45E-2A8F-A970107060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1481D-2A25-959D-2FB3-44D3440863D5}"/>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409056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0CAA3-6326-A26B-BD04-ACEC438BF68D}"/>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3" name="Footer Placeholder 2">
            <a:extLst>
              <a:ext uri="{FF2B5EF4-FFF2-40B4-BE49-F238E27FC236}">
                <a16:creationId xmlns:a16="http://schemas.microsoft.com/office/drawing/2014/main" id="{FA331A3F-57F5-44CE-64F2-053661C2E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6F9351-1D72-A5A3-3DC5-0E65D93318A7}"/>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287598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FE79-7E4A-7764-BCC8-A128AB46B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08D7AC-BCF0-4BC2-D399-A492961D1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74C42B-945C-55C4-AFB2-EA75081C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89B8F-DB72-BC15-2454-9507787995C0}"/>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6" name="Footer Placeholder 5">
            <a:extLst>
              <a:ext uri="{FF2B5EF4-FFF2-40B4-BE49-F238E27FC236}">
                <a16:creationId xmlns:a16="http://schemas.microsoft.com/office/drawing/2014/main" id="{265C7A4B-CA5E-3FFA-7221-F97358762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619CD-BD99-6AA4-BCA7-8ACFC1F170F9}"/>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426022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734B-A0AF-D233-E90E-B2005034A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6413B-865F-ECC0-4F6C-9FBCE296E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6C5C81-7AD1-239D-5B41-3BC37AB13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97E4E-2931-6C2D-5C32-00033C280D21}"/>
              </a:ext>
            </a:extLst>
          </p:cNvPr>
          <p:cNvSpPr>
            <a:spLocks noGrp="1"/>
          </p:cNvSpPr>
          <p:nvPr>
            <p:ph type="dt" sz="half" idx="10"/>
          </p:nvPr>
        </p:nvSpPr>
        <p:spPr/>
        <p:txBody>
          <a:bodyPr/>
          <a:lstStyle/>
          <a:p>
            <a:fld id="{36DE036E-A463-455E-B696-23CB5902FE78}" type="datetimeFigureOut">
              <a:rPr lang="en-US" smtClean="0"/>
              <a:t>4/23/2024</a:t>
            </a:fld>
            <a:endParaRPr lang="en-US"/>
          </a:p>
        </p:txBody>
      </p:sp>
      <p:sp>
        <p:nvSpPr>
          <p:cNvPr id="6" name="Footer Placeholder 5">
            <a:extLst>
              <a:ext uri="{FF2B5EF4-FFF2-40B4-BE49-F238E27FC236}">
                <a16:creationId xmlns:a16="http://schemas.microsoft.com/office/drawing/2014/main" id="{8681623C-2C15-1512-AC82-527AFE444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91356-F35B-E2D0-7358-B75A6B9AA2E6}"/>
              </a:ext>
            </a:extLst>
          </p:cNvPr>
          <p:cNvSpPr>
            <a:spLocks noGrp="1"/>
          </p:cNvSpPr>
          <p:nvPr>
            <p:ph type="sldNum" sz="quarter" idx="12"/>
          </p:nvPr>
        </p:nvSpPr>
        <p:spPr/>
        <p:txBody>
          <a:bodyPr/>
          <a:lstStyle/>
          <a:p>
            <a:fld id="{FAECC2B1-3863-4344-9B28-A0AB92832EF5}" type="slidenum">
              <a:rPr lang="en-US" smtClean="0"/>
              <a:t>‹#›</a:t>
            </a:fld>
            <a:endParaRPr lang="en-US"/>
          </a:p>
        </p:txBody>
      </p:sp>
    </p:spTree>
    <p:extLst>
      <p:ext uri="{BB962C8B-B14F-4D97-AF65-F5344CB8AC3E}">
        <p14:creationId xmlns:p14="http://schemas.microsoft.com/office/powerpoint/2010/main" val="285254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C7EBB-F364-C510-F15E-F99847D5D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46958-A25C-A355-A0B2-13FD7425F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F61DF-17E7-277E-F090-C8413D8EF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DE036E-A463-455E-B696-23CB5902FE78}" type="datetimeFigureOut">
              <a:rPr lang="en-US" smtClean="0"/>
              <a:t>4/23/2024</a:t>
            </a:fld>
            <a:endParaRPr lang="en-US"/>
          </a:p>
        </p:txBody>
      </p:sp>
      <p:sp>
        <p:nvSpPr>
          <p:cNvPr id="5" name="Footer Placeholder 4">
            <a:extLst>
              <a:ext uri="{FF2B5EF4-FFF2-40B4-BE49-F238E27FC236}">
                <a16:creationId xmlns:a16="http://schemas.microsoft.com/office/drawing/2014/main" id="{DD0495DD-F4A6-E810-B783-BC654A468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40A4B76-2747-C997-6E6C-6039A250A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ECC2B1-3863-4344-9B28-A0AB92832EF5}" type="slidenum">
              <a:rPr lang="en-US" smtClean="0"/>
              <a:t>‹#›</a:t>
            </a:fld>
            <a:endParaRPr lang="en-US"/>
          </a:p>
        </p:txBody>
      </p:sp>
    </p:spTree>
    <p:extLst>
      <p:ext uri="{BB962C8B-B14F-4D97-AF65-F5344CB8AC3E}">
        <p14:creationId xmlns:p14="http://schemas.microsoft.com/office/powerpoint/2010/main" val="308869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 :: NC State Brand">
            <a:extLst>
              <a:ext uri="{FF2B5EF4-FFF2-40B4-BE49-F238E27FC236}">
                <a16:creationId xmlns:a16="http://schemas.microsoft.com/office/drawing/2014/main" id="{F6F0BCB7-7E60-D66F-F5E6-D130C2E0DC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1" b="7586"/>
          <a:stretch/>
        </p:blipFill>
        <p:spPr bwMode="auto">
          <a:xfrm>
            <a:off x="7968782" y="2955992"/>
            <a:ext cx="2388281" cy="3649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C98EF5-A2E1-2408-47F6-ED2BA9012B7F}"/>
              </a:ext>
            </a:extLst>
          </p:cNvPr>
          <p:cNvSpPr txBox="1"/>
          <p:nvPr/>
        </p:nvSpPr>
        <p:spPr>
          <a:xfrm>
            <a:off x="1888123" y="1911648"/>
            <a:ext cx="8415753" cy="830997"/>
          </a:xfrm>
          <a:prstGeom prst="rect">
            <a:avLst/>
          </a:prstGeom>
          <a:noFill/>
        </p:spPr>
        <p:txBody>
          <a:bodyPr wrap="square" rtlCol="0">
            <a:spAutoFit/>
          </a:bodyPr>
          <a:lstStyle/>
          <a:p>
            <a:pPr algn="ctr"/>
            <a:r>
              <a:rPr lang="en-US" sz="2400" b="1" dirty="0" err="1">
                <a:latin typeface="Calisto MT" panose="02040603050505030304" pitchFamily="18" charset="0"/>
              </a:rPr>
              <a:t>HiP</a:t>
            </a:r>
            <a:r>
              <a:rPr lang="en-US" sz="2400" b="1" dirty="0">
                <a:latin typeface="Calisto MT" panose="02040603050505030304" pitchFamily="18" charset="0"/>
              </a:rPr>
              <a:t>-CT Vasculature Segmentation: AI-Driven Precision for Cellular Senescence Analysis</a:t>
            </a:r>
          </a:p>
        </p:txBody>
      </p:sp>
      <p:cxnSp>
        <p:nvCxnSpPr>
          <p:cNvPr id="6" name="Straight Connector 5">
            <a:extLst>
              <a:ext uri="{FF2B5EF4-FFF2-40B4-BE49-F238E27FC236}">
                <a16:creationId xmlns:a16="http://schemas.microsoft.com/office/drawing/2014/main" id="{45D50111-8D7F-0AA6-251F-49B717CA4B2D}"/>
              </a:ext>
            </a:extLst>
          </p:cNvPr>
          <p:cNvCxnSpPr/>
          <p:nvPr/>
        </p:nvCxnSpPr>
        <p:spPr>
          <a:xfrm>
            <a:off x="1888123" y="2957991"/>
            <a:ext cx="8468940" cy="0"/>
          </a:xfrm>
          <a:prstGeom prst="line">
            <a:avLst/>
          </a:prstGeom>
          <a:ln w="41275">
            <a:solidFill>
              <a:srgbClr val="C00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44C0D20-FC58-653B-6753-D0AC37B96824}"/>
              </a:ext>
            </a:extLst>
          </p:cNvPr>
          <p:cNvSpPr txBox="1"/>
          <p:nvPr/>
        </p:nvSpPr>
        <p:spPr>
          <a:xfrm>
            <a:off x="3921486" y="3388038"/>
            <a:ext cx="4349027" cy="1394741"/>
          </a:xfrm>
          <a:prstGeom prst="rect">
            <a:avLst/>
          </a:prstGeom>
          <a:noFill/>
        </p:spPr>
        <p:txBody>
          <a:bodyPr wrap="square" rtlCol="0">
            <a:spAutoFit/>
          </a:bodyPr>
          <a:lstStyle/>
          <a:p>
            <a:pPr algn="ctr">
              <a:lnSpc>
                <a:spcPct val="120000"/>
              </a:lnSpc>
            </a:pPr>
            <a:r>
              <a:rPr lang="en-US" b="1" u="sng" dirty="0">
                <a:latin typeface="Univers" panose="020B0503020202020204" pitchFamily="34" charset="0"/>
              </a:rPr>
              <a:t>Team 135</a:t>
            </a:r>
          </a:p>
          <a:p>
            <a:pPr algn="ctr">
              <a:lnSpc>
                <a:spcPct val="120000"/>
              </a:lnSpc>
            </a:pPr>
            <a:r>
              <a:rPr lang="en-US" dirty="0">
                <a:latin typeface="Univers" panose="020B0503020202020204" pitchFamily="34" charset="0"/>
              </a:rPr>
              <a:t>Mohammed Sami MK (</a:t>
            </a:r>
            <a:r>
              <a:rPr lang="en-US" dirty="0" err="1">
                <a:latin typeface="Univers" panose="020B0503020202020204" pitchFamily="34" charset="0"/>
              </a:rPr>
              <a:t>mamk</a:t>
            </a:r>
            <a:r>
              <a:rPr lang="en-US" dirty="0">
                <a:latin typeface="Univers" panose="020B0503020202020204" pitchFamily="34" charset="0"/>
              </a:rPr>
              <a:t>)</a:t>
            </a:r>
          </a:p>
          <a:p>
            <a:pPr algn="ctr">
              <a:lnSpc>
                <a:spcPct val="120000"/>
              </a:lnSpc>
            </a:pPr>
            <a:r>
              <a:rPr lang="en-US" dirty="0">
                <a:latin typeface="Univers" panose="020B0503020202020204" pitchFamily="34" charset="0"/>
              </a:rPr>
              <a:t>Mushtaq Ahmed Shaikh (mshaikh2)</a:t>
            </a:r>
          </a:p>
          <a:p>
            <a:pPr algn="ctr">
              <a:lnSpc>
                <a:spcPct val="120000"/>
              </a:lnSpc>
            </a:pPr>
            <a:r>
              <a:rPr lang="en-US" dirty="0">
                <a:latin typeface="Univers" panose="020B0503020202020204" pitchFamily="34" charset="0"/>
              </a:rPr>
              <a:t>Seungmin Lee (slee93)</a:t>
            </a:r>
          </a:p>
        </p:txBody>
      </p:sp>
    </p:spTree>
    <p:extLst>
      <p:ext uri="{BB962C8B-B14F-4D97-AF65-F5344CB8AC3E}">
        <p14:creationId xmlns:p14="http://schemas.microsoft.com/office/powerpoint/2010/main" val="187783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The metric used in the baseline</a:t>
            </a:r>
          </a:p>
        </p:txBody>
      </p:sp>
      <p:sp>
        <p:nvSpPr>
          <p:cNvPr id="2" name="TextBox 1">
            <a:extLst>
              <a:ext uri="{FF2B5EF4-FFF2-40B4-BE49-F238E27FC236}">
                <a16:creationId xmlns:a16="http://schemas.microsoft.com/office/drawing/2014/main" id="{C9816A62-DCEA-A8BE-82E8-1AEF69747952}"/>
              </a:ext>
            </a:extLst>
          </p:cNvPr>
          <p:cNvSpPr txBox="1"/>
          <p:nvPr/>
        </p:nvSpPr>
        <p:spPr>
          <a:xfrm>
            <a:off x="850391" y="2274465"/>
            <a:ext cx="10251283" cy="2121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Calisto MT" panose="02040603050505030304" pitchFamily="18" charset="0"/>
              </a:rPr>
              <a:t>Precision, Recall, F1-score</a:t>
            </a:r>
          </a:p>
          <a:p>
            <a:pPr marL="285750" indent="-285750">
              <a:lnSpc>
                <a:spcPct val="150000"/>
              </a:lnSpc>
              <a:buFont typeface="Arial" panose="020B0604020202020204" pitchFamily="34" charset="0"/>
              <a:buChar char="•"/>
            </a:pPr>
            <a:r>
              <a:rPr lang="en-US" b="1" dirty="0">
                <a:latin typeface="Calisto MT" panose="02040603050505030304" pitchFamily="18" charset="0"/>
              </a:rPr>
              <a:t>Confusion Matrix</a:t>
            </a:r>
            <a:r>
              <a:rPr lang="en-US" dirty="0">
                <a:latin typeface="Calisto MT" panose="02040603050505030304" pitchFamily="18" charset="0"/>
              </a:rPr>
              <a:t>: This tool visualizes the performance of an algorithm by displaying true positives, false positives, true negatives, and false negatives.</a:t>
            </a:r>
          </a:p>
          <a:p>
            <a:pPr marL="285750" indent="-285750">
              <a:lnSpc>
                <a:spcPct val="150000"/>
              </a:lnSpc>
              <a:buFont typeface="Arial" panose="020B0604020202020204" pitchFamily="34" charset="0"/>
              <a:buChar char="•"/>
            </a:pPr>
            <a:r>
              <a:rPr lang="en-US" b="1" dirty="0">
                <a:latin typeface="Calisto MT" panose="02040603050505030304" pitchFamily="18" charset="0"/>
              </a:rPr>
              <a:t>Dice Coefficient</a:t>
            </a:r>
            <a:r>
              <a:rPr lang="en-US" dirty="0">
                <a:latin typeface="Calisto MT" panose="02040603050505030304" pitchFamily="18" charset="0"/>
              </a:rPr>
              <a:t>: This metric assesses the similarity between two datasets, specifically comparing the predicted segmentation to the ground truth.</a:t>
            </a:r>
          </a:p>
        </p:txBody>
      </p:sp>
    </p:spTree>
    <p:extLst>
      <p:ext uri="{BB962C8B-B14F-4D97-AF65-F5344CB8AC3E}">
        <p14:creationId xmlns:p14="http://schemas.microsoft.com/office/powerpoint/2010/main" val="86199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4" y="954447"/>
            <a:ext cx="3383175"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Baseline Result</a:t>
            </a:r>
          </a:p>
        </p:txBody>
      </p:sp>
      <p:sp>
        <p:nvSpPr>
          <p:cNvPr id="22" name="TextBox 21">
            <a:extLst>
              <a:ext uri="{FF2B5EF4-FFF2-40B4-BE49-F238E27FC236}">
                <a16:creationId xmlns:a16="http://schemas.microsoft.com/office/drawing/2014/main" id="{4C628975-5EE4-2CF6-F70D-1557518683A3}"/>
              </a:ext>
            </a:extLst>
          </p:cNvPr>
          <p:cNvSpPr txBox="1"/>
          <p:nvPr/>
        </p:nvSpPr>
        <p:spPr>
          <a:xfrm>
            <a:off x="3657601" y="528104"/>
            <a:ext cx="1659697" cy="459036"/>
          </a:xfrm>
          <a:prstGeom prst="rect">
            <a:avLst/>
          </a:prstGeom>
          <a:noFill/>
        </p:spPr>
        <p:txBody>
          <a:bodyPr wrap="square" rtlCol="0">
            <a:spAutoFit/>
          </a:bodyPr>
          <a:lstStyle/>
          <a:p>
            <a:pPr algn="r">
              <a:lnSpc>
                <a:spcPct val="150000"/>
              </a:lnSpc>
            </a:pPr>
            <a:r>
              <a:rPr lang="en-US" dirty="0">
                <a:latin typeface="Calisto MT" panose="02040603050505030304" pitchFamily="18" charset="0"/>
              </a:rPr>
              <a:t>Input images</a:t>
            </a:r>
          </a:p>
        </p:txBody>
      </p:sp>
      <p:sp>
        <p:nvSpPr>
          <p:cNvPr id="23" name="TextBox 22">
            <a:extLst>
              <a:ext uri="{FF2B5EF4-FFF2-40B4-BE49-F238E27FC236}">
                <a16:creationId xmlns:a16="http://schemas.microsoft.com/office/drawing/2014/main" id="{7FA4268F-A786-5AB6-9773-226E4679EFB9}"/>
              </a:ext>
            </a:extLst>
          </p:cNvPr>
          <p:cNvSpPr txBox="1"/>
          <p:nvPr/>
        </p:nvSpPr>
        <p:spPr>
          <a:xfrm>
            <a:off x="5655502" y="524972"/>
            <a:ext cx="1964886" cy="459036"/>
          </a:xfrm>
          <a:prstGeom prst="rect">
            <a:avLst/>
          </a:prstGeom>
          <a:noFill/>
        </p:spPr>
        <p:txBody>
          <a:bodyPr wrap="square" rtlCol="0">
            <a:spAutoFit/>
          </a:bodyPr>
          <a:lstStyle/>
          <a:p>
            <a:pPr algn="r">
              <a:lnSpc>
                <a:spcPct val="150000"/>
              </a:lnSpc>
            </a:pPr>
            <a:r>
              <a:rPr lang="en-US" dirty="0">
                <a:latin typeface="Calisto MT" panose="02040603050505030304" pitchFamily="18" charset="0"/>
              </a:rPr>
              <a:t>Predicted images</a:t>
            </a:r>
          </a:p>
        </p:txBody>
      </p:sp>
      <p:sp>
        <p:nvSpPr>
          <p:cNvPr id="24" name="TextBox 23">
            <a:extLst>
              <a:ext uri="{FF2B5EF4-FFF2-40B4-BE49-F238E27FC236}">
                <a16:creationId xmlns:a16="http://schemas.microsoft.com/office/drawing/2014/main" id="{E73FC4D5-A515-7CED-6D80-9BC786023485}"/>
              </a:ext>
            </a:extLst>
          </p:cNvPr>
          <p:cNvSpPr txBox="1"/>
          <p:nvPr/>
        </p:nvSpPr>
        <p:spPr>
          <a:xfrm>
            <a:off x="7913339" y="524972"/>
            <a:ext cx="1551528" cy="459036"/>
          </a:xfrm>
          <a:prstGeom prst="rect">
            <a:avLst/>
          </a:prstGeom>
          <a:noFill/>
        </p:spPr>
        <p:txBody>
          <a:bodyPr wrap="square" rtlCol="0">
            <a:spAutoFit/>
          </a:bodyPr>
          <a:lstStyle/>
          <a:p>
            <a:pPr algn="r">
              <a:lnSpc>
                <a:spcPct val="150000"/>
              </a:lnSpc>
            </a:pPr>
            <a:r>
              <a:rPr lang="en-US" dirty="0">
                <a:latin typeface="Calisto MT" panose="02040603050505030304" pitchFamily="18" charset="0"/>
              </a:rPr>
              <a:t>Ground truth</a:t>
            </a:r>
          </a:p>
        </p:txBody>
      </p:sp>
      <p:pic>
        <p:nvPicPr>
          <p:cNvPr id="25" name="Picture 24">
            <a:extLst>
              <a:ext uri="{FF2B5EF4-FFF2-40B4-BE49-F238E27FC236}">
                <a16:creationId xmlns:a16="http://schemas.microsoft.com/office/drawing/2014/main" id="{DA5591A4-B5DA-1FB0-8424-3DEC00397A02}"/>
              </a:ext>
            </a:extLst>
          </p:cNvPr>
          <p:cNvPicPr>
            <a:picLocks noChangeAspect="1"/>
          </p:cNvPicPr>
          <p:nvPr/>
        </p:nvPicPr>
        <p:blipFill rotWithShape="1">
          <a:blip r:embed="rId3"/>
          <a:srcRect t="68233"/>
          <a:stretch/>
        </p:blipFill>
        <p:spPr>
          <a:xfrm>
            <a:off x="3717469" y="4853836"/>
            <a:ext cx="5939160" cy="1915975"/>
          </a:xfrm>
          <a:prstGeom prst="rect">
            <a:avLst/>
          </a:prstGeom>
        </p:spPr>
      </p:pic>
      <p:pic>
        <p:nvPicPr>
          <p:cNvPr id="27" name="Picture 26">
            <a:extLst>
              <a:ext uri="{FF2B5EF4-FFF2-40B4-BE49-F238E27FC236}">
                <a16:creationId xmlns:a16="http://schemas.microsoft.com/office/drawing/2014/main" id="{9F164968-FF16-50B7-8ED4-B9DEC266BCF4}"/>
              </a:ext>
            </a:extLst>
          </p:cNvPr>
          <p:cNvPicPr>
            <a:picLocks noChangeAspect="1"/>
          </p:cNvPicPr>
          <p:nvPr/>
        </p:nvPicPr>
        <p:blipFill rotWithShape="1">
          <a:blip r:embed="rId3"/>
          <a:srcRect t="35280" b="33775"/>
          <a:stretch/>
        </p:blipFill>
        <p:spPr>
          <a:xfrm>
            <a:off x="3717469" y="2933882"/>
            <a:ext cx="5939160" cy="1866378"/>
          </a:xfrm>
          <a:prstGeom prst="rect">
            <a:avLst/>
          </a:prstGeom>
        </p:spPr>
      </p:pic>
      <p:pic>
        <p:nvPicPr>
          <p:cNvPr id="28" name="Picture 27">
            <a:extLst>
              <a:ext uri="{FF2B5EF4-FFF2-40B4-BE49-F238E27FC236}">
                <a16:creationId xmlns:a16="http://schemas.microsoft.com/office/drawing/2014/main" id="{36D4FF38-EBE4-8C35-0299-C4EFE81C9550}"/>
              </a:ext>
            </a:extLst>
          </p:cNvPr>
          <p:cNvPicPr>
            <a:picLocks noChangeAspect="1"/>
          </p:cNvPicPr>
          <p:nvPr/>
        </p:nvPicPr>
        <p:blipFill rotWithShape="1">
          <a:blip r:embed="rId3"/>
          <a:srcRect t="1808" b="67247"/>
          <a:stretch/>
        </p:blipFill>
        <p:spPr>
          <a:xfrm>
            <a:off x="3717469" y="1013928"/>
            <a:ext cx="5939160" cy="1866378"/>
          </a:xfrm>
          <a:prstGeom prst="rect">
            <a:avLst/>
          </a:prstGeom>
        </p:spPr>
      </p:pic>
    </p:spTree>
    <p:extLst>
      <p:ext uri="{BB962C8B-B14F-4D97-AF65-F5344CB8AC3E}">
        <p14:creationId xmlns:p14="http://schemas.microsoft.com/office/powerpoint/2010/main" val="80248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Baseline Result</a:t>
            </a:r>
          </a:p>
        </p:txBody>
      </p:sp>
      <p:sp>
        <p:nvSpPr>
          <p:cNvPr id="2" name="TextBox 1">
            <a:extLst>
              <a:ext uri="{FF2B5EF4-FFF2-40B4-BE49-F238E27FC236}">
                <a16:creationId xmlns:a16="http://schemas.microsoft.com/office/drawing/2014/main" id="{893DFD35-B560-E81F-4B37-FFA9730D9ECF}"/>
              </a:ext>
            </a:extLst>
          </p:cNvPr>
          <p:cNvSpPr txBox="1"/>
          <p:nvPr/>
        </p:nvSpPr>
        <p:spPr>
          <a:xfrm>
            <a:off x="850391" y="2012477"/>
            <a:ext cx="10251283" cy="3367525"/>
          </a:xfrm>
          <a:prstGeom prst="rect">
            <a:avLst/>
          </a:prstGeom>
          <a:noFill/>
        </p:spPr>
        <p:txBody>
          <a:bodyPr wrap="square" rtlCol="0">
            <a:spAutoFit/>
          </a:bodyPr>
          <a:lstStyle/>
          <a:p>
            <a:pPr>
              <a:lnSpc>
                <a:spcPct val="150000"/>
              </a:lnSpc>
            </a:pPr>
            <a:r>
              <a:rPr lang="en-US" dirty="0">
                <a:latin typeface="Calisto MT" panose="02040603050505030304" pitchFamily="18" charset="0"/>
              </a:rPr>
              <a:t>Our </a:t>
            </a:r>
            <a:r>
              <a:rPr lang="en-US" dirty="0" err="1">
                <a:latin typeface="Calisto MT" panose="02040603050505030304" pitchFamily="18" charset="0"/>
              </a:rPr>
              <a:t>ResNet</a:t>
            </a:r>
            <a:r>
              <a:rPr lang="en-US" dirty="0">
                <a:latin typeface="Calisto MT" panose="02040603050505030304" pitchFamily="18" charset="0"/>
              </a:rPr>
              <a:t>-based image segmentation model is a clear winner when compared to random guessing. Its advanced architecture, including the </a:t>
            </a:r>
            <a:r>
              <a:rPr lang="en-US" dirty="0" err="1">
                <a:latin typeface="Calisto MT" panose="02040603050505030304" pitchFamily="18" charset="0"/>
              </a:rPr>
              <a:t>ResNet</a:t>
            </a:r>
            <a:r>
              <a:rPr lang="en-US" dirty="0">
                <a:latin typeface="Calisto MT" panose="02040603050505030304" pitchFamily="18" charset="0"/>
              </a:rPr>
              <a:t> framework for deep, effective learning, and our custom BCE Dice Loss function optimized for segmentation accuracy, contribute to its superior performance. </a:t>
            </a:r>
          </a:p>
          <a:p>
            <a:pPr>
              <a:lnSpc>
                <a:spcPct val="150000"/>
              </a:lnSpc>
            </a:pPr>
            <a:endParaRPr lang="en-US" dirty="0">
              <a:latin typeface="Calisto MT" panose="02040603050505030304" pitchFamily="18" charset="0"/>
            </a:endParaRPr>
          </a:p>
          <a:p>
            <a:pPr>
              <a:lnSpc>
                <a:spcPct val="150000"/>
              </a:lnSpc>
            </a:pPr>
            <a:r>
              <a:rPr lang="en-US" dirty="0">
                <a:latin typeface="Calisto MT" panose="02040603050505030304" pitchFamily="18" charset="0"/>
              </a:rPr>
              <a:t>The use of precision, recall, and F1-score as metrics further demonstrates the model's effectiveness beyond random outputs. Our strategic use of class weights and early stopping is a testament to our model's ability to prevent overfitting and address data imbalances, a feat that random guessing cannot achieve.</a:t>
            </a:r>
          </a:p>
        </p:txBody>
      </p:sp>
    </p:spTree>
    <p:extLst>
      <p:ext uri="{BB962C8B-B14F-4D97-AF65-F5344CB8AC3E}">
        <p14:creationId xmlns:p14="http://schemas.microsoft.com/office/powerpoint/2010/main" val="108338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Improvised</a:t>
            </a:r>
            <a:r>
              <a:rPr lang="ko-KR" altLang="en-US" sz="2800" b="1" dirty="0">
                <a:latin typeface="Calisto MT" panose="02040603050505030304" pitchFamily="18" charset="0"/>
              </a:rPr>
              <a:t> </a:t>
            </a:r>
            <a:r>
              <a:rPr lang="en-US" altLang="ko-KR" sz="2800" b="1" dirty="0">
                <a:latin typeface="Calisto MT" panose="02040603050505030304" pitchFamily="18" charset="0"/>
              </a:rPr>
              <a:t>Model</a:t>
            </a:r>
            <a:endParaRPr lang="en-US" sz="2800" b="1" dirty="0">
              <a:latin typeface="Calisto MT" panose="02040603050505030304" pitchFamily="18" charset="0"/>
            </a:endParaRPr>
          </a:p>
        </p:txBody>
      </p:sp>
      <p:sp>
        <p:nvSpPr>
          <p:cNvPr id="3" name="TextBox 2">
            <a:extLst>
              <a:ext uri="{FF2B5EF4-FFF2-40B4-BE49-F238E27FC236}">
                <a16:creationId xmlns:a16="http://schemas.microsoft.com/office/drawing/2014/main" id="{9FF2914A-AEE1-3EAC-B811-708ACBA20AE1}"/>
              </a:ext>
            </a:extLst>
          </p:cNvPr>
          <p:cNvSpPr txBox="1"/>
          <p:nvPr/>
        </p:nvSpPr>
        <p:spPr>
          <a:xfrm>
            <a:off x="850391" y="2012477"/>
            <a:ext cx="10251283" cy="4198522"/>
          </a:xfrm>
          <a:prstGeom prst="rect">
            <a:avLst/>
          </a:prstGeom>
          <a:noFill/>
        </p:spPr>
        <p:txBody>
          <a:bodyPr wrap="square" rtlCol="0">
            <a:spAutoFit/>
          </a:bodyPr>
          <a:lstStyle/>
          <a:p>
            <a:pPr>
              <a:lnSpc>
                <a:spcPct val="150000"/>
              </a:lnSpc>
            </a:pPr>
            <a:r>
              <a:rPr lang="en-US" dirty="0">
                <a:latin typeface="Calisto MT" panose="02040603050505030304" pitchFamily="18" charset="0"/>
              </a:rPr>
              <a:t>We overcome this problem by previous basic </a:t>
            </a:r>
            <a:r>
              <a:rPr lang="en-US" dirty="0" err="1">
                <a:latin typeface="Calisto MT" panose="02040603050505030304" pitchFamily="18" charset="0"/>
              </a:rPr>
              <a:t>ResNet</a:t>
            </a:r>
            <a:r>
              <a:rPr lang="en-US" dirty="0">
                <a:latin typeface="Calisto MT" panose="02040603050505030304" pitchFamily="18" charset="0"/>
              </a:rPr>
              <a:t> model. </a:t>
            </a:r>
          </a:p>
          <a:p>
            <a:pPr marL="342900" indent="-342900">
              <a:lnSpc>
                <a:spcPct val="150000"/>
              </a:lnSpc>
              <a:buFont typeface="+mj-lt"/>
              <a:buAutoNum type="arabicPeriod"/>
            </a:pPr>
            <a:r>
              <a:rPr lang="en-US" dirty="0">
                <a:latin typeface="Calisto MT" panose="02040603050505030304" pitchFamily="18" charset="0"/>
              </a:rPr>
              <a:t>Our baseline model lacks the capability to provide pixel-level precision and detailed localization necessary for image segmentation tasks.</a:t>
            </a:r>
          </a:p>
          <a:p>
            <a:pPr marL="342900" indent="-342900">
              <a:lnSpc>
                <a:spcPct val="150000"/>
              </a:lnSpc>
              <a:buFont typeface="+mj-lt"/>
              <a:buAutoNum type="arabicPeriod"/>
            </a:pPr>
            <a:r>
              <a:rPr lang="en-US" dirty="0">
                <a:latin typeface="Calisto MT" panose="02040603050505030304" pitchFamily="18" charset="0"/>
              </a:rPr>
              <a:t>Also, it does not effectively utilize multi-scale features, limiting its ability to recognize complex image patterns across varying resolutions.</a:t>
            </a:r>
          </a:p>
          <a:p>
            <a:pPr marL="342900" indent="-342900">
              <a:lnSpc>
                <a:spcPct val="150000"/>
              </a:lnSpc>
              <a:buFont typeface="+mj-lt"/>
              <a:buAutoNum type="arabicPeriod"/>
            </a:pPr>
            <a:endParaRPr lang="en-US" dirty="0">
              <a:latin typeface="Calisto MT" panose="02040603050505030304" pitchFamily="18" charset="0"/>
            </a:endParaRPr>
          </a:p>
          <a:p>
            <a:pPr>
              <a:lnSpc>
                <a:spcPct val="150000"/>
              </a:lnSpc>
            </a:pPr>
            <a:r>
              <a:rPr lang="en-US" dirty="0">
                <a:latin typeface="Calisto MT" panose="02040603050505030304" pitchFamily="18" charset="0"/>
              </a:rPr>
              <a:t>We attempted to overcome these limitations through the encoder-decoder structure and skip connections of the </a:t>
            </a:r>
            <a:r>
              <a:rPr lang="en-US" b="1" dirty="0" err="1">
                <a:latin typeface="Calisto MT" panose="02040603050505030304" pitchFamily="18" charset="0"/>
              </a:rPr>
              <a:t>ResUNet</a:t>
            </a:r>
            <a:r>
              <a:rPr lang="en-US" dirty="0">
                <a:latin typeface="Calisto MT" panose="02040603050505030304" pitchFamily="18" charset="0"/>
              </a:rPr>
              <a:t>.</a:t>
            </a:r>
          </a:p>
          <a:p>
            <a:pPr>
              <a:lnSpc>
                <a:spcPct val="150000"/>
              </a:lnSpc>
            </a:pPr>
            <a:endParaRPr lang="en-US" dirty="0">
              <a:latin typeface="Calisto MT" panose="02040603050505030304" pitchFamily="18" charset="0"/>
            </a:endParaRPr>
          </a:p>
          <a:p>
            <a:pPr>
              <a:lnSpc>
                <a:spcPct val="150000"/>
              </a:lnSpc>
            </a:pPr>
            <a:endParaRPr lang="en-US" dirty="0">
              <a:latin typeface="Calisto MT" panose="02040603050505030304" pitchFamily="18" charset="0"/>
            </a:endParaRPr>
          </a:p>
        </p:txBody>
      </p:sp>
    </p:spTree>
    <p:extLst>
      <p:ext uri="{BB962C8B-B14F-4D97-AF65-F5344CB8AC3E}">
        <p14:creationId xmlns:p14="http://schemas.microsoft.com/office/powerpoint/2010/main" val="178761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196380" y="895989"/>
            <a:ext cx="3000951"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err="1">
                <a:latin typeface="Calisto MT" panose="02040603050505030304" pitchFamily="18" charset="0"/>
              </a:rPr>
              <a:t>ResUNet</a:t>
            </a:r>
            <a:endParaRPr lang="en-US" sz="2800" b="1" dirty="0">
              <a:latin typeface="Calisto MT" panose="02040603050505030304" pitchFamily="18" charset="0"/>
            </a:endParaRPr>
          </a:p>
        </p:txBody>
      </p:sp>
      <p:pic>
        <p:nvPicPr>
          <p:cNvPr id="1028" name="Picture 4">
            <a:extLst>
              <a:ext uri="{FF2B5EF4-FFF2-40B4-BE49-F238E27FC236}">
                <a16:creationId xmlns:a16="http://schemas.microsoft.com/office/drawing/2014/main" id="{22DC0CD8-11F8-0E0B-ADB2-6D5783826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113" y="581426"/>
            <a:ext cx="7637229" cy="62545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FE20D9-C4E0-F902-0CD0-10F3F2BCCDB6}"/>
              </a:ext>
            </a:extLst>
          </p:cNvPr>
          <p:cNvSpPr txBox="1"/>
          <p:nvPr/>
        </p:nvSpPr>
        <p:spPr>
          <a:xfrm>
            <a:off x="246658" y="1601304"/>
            <a:ext cx="3688286" cy="4214808"/>
          </a:xfrm>
          <a:prstGeom prst="rect">
            <a:avLst/>
          </a:prstGeom>
          <a:noFill/>
        </p:spPr>
        <p:txBody>
          <a:bodyPr wrap="square" rtlCol="0">
            <a:spAutoFit/>
          </a:bodyPr>
          <a:lstStyle/>
          <a:p>
            <a:pPr>
              <a:lnSpc>
                <a:spcPct val="150000"/>
              </a:lnSpc>
            </a:pPr>
            <a:r>
              <a:rPr lang="en-US" sz="1200" dirty="0">
                <a:latin typeface="Calisto MT" panose="02040603050505030304" pitchFamily="18" charset="0"/>
              </a:rPr>
              <a:t>Overview of the </a:t>
            </a:r>
            <a:r>
              <a:rPr lang="en-US" sz="1200" dirty="0" err="1">
                <a:latin typeface="Calisto MT" panose="02040603050505030304" pitchFamily="18" charset="0"/>
              </a:rPr>
              <a:t>ResUNet</a:t>
            </a:r>
            <a:r>
              <a:rPr lang="en-US" sz="1200" dirty="0">
                <a:latin typeface="Calisto MT" panose="02040603050505030304" pitchFamily="18" charset="0"/>
              </a:rPr>
              <a:t>-a d6 network. </a:t>
            </a:r>
          </a:p>
          <a:p>
            <a:pPr>
              <a:lnSpc>
                <a:spcPct val="150000"/>
              </a:lnSpc>
            </a:pPr>
            <a:endParaRPr lang="en-US" sz="1200" dirty="0">
              <a:latin typeface="Calisto MT" panose="02040603050505030304" pitchFamily="18" charset="0"/>
            </a:endParaRPr>
          </a:p>
          <a:p>
            <a:pPr marL="228600" indent="-228600">
              <a:lnSpc>
                <a:spcPct val="150000"/>
              </a:lnSpc>
              <a:buAutoNum type="alphaLcParenBoth"/>
            </a:pPr>
            <a:r>
              <a:rPr lang="en-US" sz="1200" dirty="0">
                <a:latin typeface="Calisto MT" panose="02040603050505030304" pitchFamily="18" charset="0"/>
              </a:rPr>
              <a:t>The left (downward) branch is the encoder part of the architecture. The right (upward) branch is the decoder. The last convolutional layer has as many channels as there are distinct classes. </a:t>
            </a:r>
          </a:p>
          <a:p>
            <a:pPr marL="228600" indent="-228600">
              <a:lnSpc>
                <a:spcPct val="150000"/>
              </a:lnSpc>
              <a:buAutoNum type="alphaLcParenBoth"/>
            </a:pPr>
            <a:endParaRPr lang="en-US" sz="1200" dirty="0">
              <a:latin typeface="Calisto MT" panose="02040603050505030304" pitchFamily="18" charset="0"/>
            </a:endParaRPr>
          </a:p>
          <a:p>
            <a:pPr marL="228600" indent="-228600">
              <a:lnSpc>
                <a:spcPct val="150000"/>
              </a:lnSpc>
              <a:buAutoNum type="alphaLcParenBoth"/>
            </a:pPr>
            <a:r>
              <a:rPr lang="en-US" sz="1200" dirty="0">
                <a:latin typeface="Calisto MT" panose="02040603050505030304" pitchFamily="18" charset="0"/>
              </a:rPr>
              <a:t>Building block of the </a:t>
            </a:r>
            <a:r>
              <a:rPr lang="en-US" sz="1200" dirty="0" err="1">
                <a:latin typeface="Calisto MT" panose="02040603050505030304" pitchFamily="18" charset="0"/>
              </a:rPr>
              <a:t>ResUNet</a:t>
            </a:r>
            <a:r>
              <a:rPr lang="en-US" sz="1200" dirty="0">
                <a:latin typeface="Calisto MT" panose="02040603050505030304" pitchFamily="18" charset="0"/>
              </a:rPr>
              <a:t>-a network. Each unit within the residual block has the same number of filters with all other units. Here designate different dilation rates.</a:t>
            </a:r>
          </a:p>
          <a:p>
            <a:pPr marL="228600" indent="-228600">
              <a:lnSpc>
                <a:spcPct val="150000"/>
              </a:lnSpc>
              <a:buAutoNum type="alphaLcParenBoth"/>
            </a:pPr>
            <a:endParaRPr lang="en-US" sz="1200" dirty="0">
              <a:latin typeface="Calisto MT" panose="02040603050505030304" pitchFamily="18" charset="0"/>
            </a:endParaRPr>
          </a:p>
          <a:p>
            <a:pPr marL="228600" indent="-228600">
              <a:lnSpc>
                <a:spcPct val="150000"/>
              </a:lnSpc>
              <a:buAutoNum type="alphaLcParenBoth"/>
            </a:pPr>
            <a:r>
              <a:rPr lang="en-US" sz="1200" dirty="0">
                <a:latin typeface="Calisto MT" panose="02040603050505030304" pitchFamily="18" charset="0"/>
              </a:rPr>
              <a:t>Pyramid scene parsing pooling layer. Pooling takes place in 1/1, 1/2, 1/4 and 1/8 portions of the original image.</a:t>
            </a:r>
          </a:p>
        </p:txBody>
      </p:sp>
    </p:spTree>
    <p:extLst>
      <p:ext uri="{BB962C8B-B14F-4D97-AF65-F5344CB8AC3E}">
        <p14:creationId xmlns:p14="http://schemas.microsoft.com/office/powerpoint/2010/main" val="181161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Result of improvised</a:t>
            </a:r>
            <a:r>
              <a:rPr lang="ko-KR" altLang="en-US" sz="2800" b="1" dirty="0">
                <a:latin typeface="Calisto MT" panose="02040603050505030304" pitchFamily="18" charset="0"/>
              </a:rPr>
              <a:t> </a:t>
            </a:r>
            <a:r>
              <a:rPr lang="en-US" altLang="ko-KR" sz="2800" b="1" dirty="0">
                <a:latin typeface="Calisto MT" panose="02040603050505030304" pitchFamily="18" charset="0"/>
              </a:rPr>
              <a:t>Model</a:t>
            </a:r>
            <a:endParaRPr lang="en-US" sz="2800" b="1" dirty="0">
              <a:latin typeface="Calisto MT" panose="02040603050505030304" pitchFamily="18" charset="0"/>
            </a:endParaRPr>
          </a:p>
        </p:txBody>
      </p:sp>
    </p:spTree>
    <p:extLst>
      <p:ext uri="{BB962C8B-B14F-4D97-AF65-F5344CB8AC3E}">
        <p14:creationId xmlns:p14="http://schemas.microsoft.com/office/powerpoint/2010/main" val="289701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Comparing results</a:t>
            </a:r>
          </a:p>
        </p:txBody>
      </p:sp>
    </p:spTree>
    <p:extLst>
      <p:ext uri="{BB962C8B-B14F-4D97-AF65-F5344CB8AC3E}">
        <p14:creationId xmlns:p14="http://schemas.microsoft.com/office/powerpoint/2010/main" val="68922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Conclusion</a:t>
            </a:r>
          </a:p>
        </p:txBody>
      </p:sp>
    </p:spTree>
    <p:extLst>
      <p:ext uri="{BB962C8B-B14F-4D97-AF65-F5344CB8AC3E}">
        <p14:creationId xmlns:p14="http://schemas.microsoft.com/office/powerpoint/2010/main" val="120171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References</a:t>
            </a:r>
          </a:p>
        </p:txBody>
      </p:sp>
      <p:sp>
        <p:nvSpPr>
          <p:cNvPr id="2" name="TextBox 1">
            <a:extLst>
              <a:ext uri="{FF2B5EF4-FFF2-40B4-BE49-F238E27FC236}">
                <a16:creationId xmlns:a16="http://schemas.microsoft.com/office/drawing/2014/main" id="{17139C19-1570-CDB2-4A53-718DD7C5462C}"/>
              </a:ext>
            </a:extLst>
          </p:cNvPr>
          <p:cNvSpPr txBox="1"/>
          <p:nvPr/>
        </p:nvSpPr>
        <p:spPr>
          <a:xfrm>
            <a:off x="871442" y="1595598"/>
            <a:ext cx="10616859" cy="4585614"/>
          </a:xfrm>
          <a:prstGeom prst="rect">
            <a:avLst/>
          </a:prstGeom>
          <a:noFill/>
        </p:spPr>
        <p:txBody>
          <a:bodyPr wrap="square" rtlCol="0">
            <a:spAutoFit/>
          </a:bodyPr>
          <a:lstStyle/>
          <a:p>
            <a:pPr marL="342900" indent="-342900">
              <a:lnSpc>
                <a:spcPct val="150000"/>
              </a:lnSpc>
              <a:buFont typeface="+mj-lt"/>
              <a:buAutoNum type="arabicPeriod"/>
            </a:pPr>
            <a:r>
              <a:rPr lang="en-US" sz="1400" b="0" i="0" dirty="0" err="1">
                <a:solidFill>
                  <a:srgbClr val="222222"/>
                </a:solidFill>
                <a:effectLst/>
                <a:highlight>
                  <a:srgbClr val="FFFFFF"/>
                </a:highlight>
              </a:rPr>
              <a:t>Yashvardhan</a:t>
            </a:r>
            <a:r>
              <a:rPr lang="en-US" sz="1400" b="0" i="0" dirty="0">
                <a:solidFill>
                  <a:srgbClr val="222222"/>
                </a:solidFill>
                <a:effectLst/>
                <a:highlight>
                  <a:srgbClr val="FFFFFF"/>
                </a:highlight>
              </a:rPr>
              <a:t> Jain, Katy </a:t>
            </a:r>
            <a:r>
              <a:rPr lang="en-US" sz="1400" b="0" i="0" dirty="0" err="1">
                <a:solidFill>
                  <a:srgbClr val="222222"/>
                </a:solidFill>
                <a:effectLst/>
                <a:highlight>
                  <a:srgbClr val="FFFFFF"/>
                </a:highlight>
              </a:rPr>
              <a:t>Borner</a:t>
            </a:r>
            <a:r>
              <a:rPr lang="en-US" sz="1400" b="0" i="0" dirty="0">
                <a:solidFill>
                  <a:srgbClr val="222222"/>
                </a:solidFill>
                <a:effectLst/>
                <a:highlight>
                  <a:srgbClr val="FFFFFF"/>
                </a:highlight>
              </a:rPr>
              <a:t>, Claire Walsh, Nancy </a:t>
            </a:r>
            <a:r>
              <a:rPr lang="en-US" sz="1400" b="0" i="0" dirty="0" err="1">
                <a:solidFill>
                  <a:srgbClr val="222222"/>
                </a:solidFill>
                <a:effectLst/>
                <a:highlight>
                  <a:srgbClr val="FFFFFF"/>
                </a:highlight>
              </a:rPr>
              <a:t>Ruschman</a:t>
            </a:r>
            <a:r>
              <a:rPr lang="en-US" sz="1400" b="0" i="0" dirty="0">
                <a:solidFill>
                  <a:srgbClr val="222222"/>
                </a:solidFill>
                <a:effectLst/>
                <a:highlight>
                  <a:srgbClr val="FFFFFF"/>
                </a:highlight>
              </a:rPr>
              <a:t>, Peter D. Lee, Griffin M. Weber, Ryan Holbrook, Addison Howard. (2023). </a:t>
            </a:r>
            <a:r>
              <a:rPr lang="en-US" sz="1400" b="0" i="0" dirty="0" err="1">
                <a:solidFill>
                  <a:srgbClr val="222222"/>
                </a:solidFill>
                <a:effectLst/>
                <a:highlight>
                  <a:srgbClr val="FFFFFF"/>
                </a:highlight>
              </a:rPr>
              <a:t>SenNet</a:t>
            </a:r>
            <a:r>
              <a:rPr lang="en-US" sz="1400" b="0" i="0" dirty="0">
                <a:solidFill>
                  <a:srgbClr val="222222"/>
                </a:solidFill>
                <a:effectLst/>
                <a:highlight>
                  <a:srgbClr val="FFFFFF"/>
                </a:highlight>
              </a:rPr>
              <a:t> + HOA - Hacking the Human Vasculature in 3D. Kaggle. https://kaggle.com/competitions/blood-vessel-segmentation</a:t>
            </a:r>
          </a:p>
          <a:p>
            <a:pPr marL="342900" indent="-342900">
              <a:lnSpc>
                <a:spcPct val="150000"/>
              </a:lnSpc>
              <a:buFont typeface="+mj-lt"/>
              <a:buAutoNum type="arabicPeriod"/>
            </a:pPr>
            <a:r>
              <a:rPr lang="en-US" sz="1400" b="0" i="0" dirty="0">
                <a:solidFill>
                  <a:srgbClr val="222222"/>
                </a:solidFill>
                <a:effectLst/>
                <a:highlight>
                  <a:srgbClr val="FFFFFF"/>
                </a:highlight>
              </a:rPr>
              <a:t>Xiao, X., Lian, S., Luo, Z., &amp; Li, S. (2018, October). Weighted res-</a:t>
            </a:r>
            <a:r>
              <a:rPr lang="en-US" sz="1400" b="0" i="0" dirty="0" err="1">
                <a:solidFill>
                  <a:srgbClr val="222222"/>
                </a:solidFill>
                <a:effectLst/>
                <a:highlight>
                  <a:srgbClr val="FFFFFF"/>
                </a:highlight>
              </a:rPr>
              <a:t>unet</a:t>
            </a:r>
            <a:r>
              <a:rPr lang="en-US" sz="1400" b="0" i="0" dirty="0">
                <a:solidFill>
                  <a:srgbClr val="222222"/>
                </a:solidFill>
                <a:effectLst/>
                <a:highlight>
                  <a:srgbClr val="FFFFFF"/>
                </a:highlight>
              </a:rPr>
              <a:t> for high-quality retina vessel segmentation. In 2018 9th international conference on information technology in medicine and education (ITME) (pp. 327-331). IEEE.</a:t>
            </a:r>
          </a:p>
          <a:p>
            <a:pPr marL="342900" indent="-342900">
              <a:lnSpc>
                <a:spcPct val="150000"/>
              </a:lnSpc>
              <a:buFont typeface="+mj-lt"/>
              <a:buAutoNum type="arabicPeriod"/>
            </a:pPr>
            <a:r>
              <a:rPr lang="en-US" sz="1400" b="0" i="0" dirty="0" err="1">
                <a:solidFill>
                  <a:srgbClr val="222222"/>
                </a:solidFill>
                <a:effectLst/>
                <a:highlight>
                  <a:srgbClr val="FFFFFF"/>
                </a:highlight>
              </a:rPr>
              <a:t>Diakogiannis</a:t>
            </a:r>
            <a:r>
              <a:rPr lang="en-US" sz="1400" b="0" i="0" dirty="0">
                <a:solidFill>
                  <a:srgbClr val="222222"/>
                </a:solidFill>
                <a:effectLst/>
                <a:highlight>
                  <a:srgbClr val="FFFFFF"/>
                </a:highlight>
              </a:rPr>
              <a:t>, F. I., Waldner, F., </a:t>
            </a:r>
            <a:r>
              <a:rPr lang="en-US" sz="1400" b="0" i="0" dirty="0" err="1">
                <a:solidFill>
                  <a:srgbClr val="222222"/>
                </a:solidFill>
                <a:effectLst/>
                <a:highlight>
                  <a:srgbClr val="FFFFFF"/>
                </a:highlight>
              </a:rPr>
              <a:t>Caccetta</a:t>
            </a:r>
            <a:r>
              <a:rPr lang="en-US" sz="1400" b="0" i="0" dirty="0">
                <a:solidFill>
                  <a:srgbClr val="222222"/>
                </a:solidFill>
                <a:effectLst/>
                <a:highlight>
                  <a:srgbClr val="FFFFFF"/>
                </a:highlight>
              </a:rPr>
              <a:t>, P., &amp; Wu, C. (2020). </a:t>
            </a:r>
            <a:r>
              <a:rPr lang="en-US" sz="1400" b="0" i="0" dirty="0" err="1">
                <a:solidFill>
                  <a:srgbClr val="222222"/>
                </a:solidFill>
                <a:effectLst/>
                <a:highlight>
                  <a:srgbClr val="FFFFFF"/>
                </a:highlight>
              </a:rPr>
              <a:t>ResUNet</a:t>
            </a:r>
            <a:r>
              <a:rPr lang="en-US" sz="1400" b="0" i="0" dirty="0">
                <a:solidFill>
                  <a:srgbClr val="222222"/>
                </a:solidFill>
                <a:effectLst/>
                <a:highlight>
                  <a:srgbClr val="FFFFFF"/>
                </a:highlight>
              </a:rPr>
              <a:t>-a: A deep learning framework for semantic segmentation of remotely sensed data. ISPRS Journal of Photogrammetry and Remote Sensing, 162, 94-114.</a:t>
            </a:r>
          </a:p>
          <a:p>
            <a:pPr marL="342900" indent="-342900">
              <a:lnSpc>
                <a:spcPct val="150000"/>
              </a:lnSpc>
              <a:buFont typeface="+mj-lt"/>
              <a:buAutoNum type="arabicPeriod"/>
            </a:pPr>
            <a:r>
              <a:rPr lang="en-US" sz="1400" b="0" i="0" dirty="0" err="1">
                <a:solidFill>
                  <a:srgbClr val="222222"/>
                </a:solidFill>
                <a:effectLst/>
                <a:highlight>
                  <a:srgbClr val="FFFFFF"/>
                </a:highlight>
              </a:rPr>
              <a:t>SenNet</a:t>
            </a:r>
            <a:r>
              <a:rPr lang="en-US" sz="1400" b="0" i="0" dirty="0">
                <a:solidFill>
                  <a:srgbClr val="222222"/>
                </a:solidFill>
                <a:effectLst/>
                <a:highlight>
                  <a:srgbClr val="FFFFFF"/>
                </a:highlight>
              </a:rPr>
              <a:t> + HOA - Hacking the Human Vasculature in 3D </a:t>
            </a:r>
            <a:r>
              <a:rPr lang="en-US" sz="1400" b="0" i="0" dirty="0" err="1">
                <a:solidFill>
                  <a:srgbClr val="222222"/>
                </a:solidFill>
                <a:effectLst/>
                <a:highlight>
                  <a:srgbClr val="FFFFFF"/>
                </a:highlight>
              </a:rPr>
              <a:t>Datset</a:t>
            </a:r>
            <a:r>
              <a:rPr lang="en-US" sz="1400" b="0" i="0" dirty="0">
                <a:solidFill>
                  <a:srgbClr val="222222"/>
                </a:solidFill>
                <a:effectLst/>
                <a:highlight>
                  <a:srgbClr val="FFFFFF"/>
                </a:highlight>
              </a:rPr>
              <a:t>, https://www.kaggle.com/competitions/blood-vessel-segmentation/data</a:t>
            </a:r>
          </a:p>
          <a:p>
            <a:pPr marL="342900" indent="-342900">
              <a:lnSpc>
                <a:spcPct val="150000"/>
              </a:lnSpc>
              <a:buFont typeface="+mj-lt"/>
              <a:buAutoNum type="arabicPeriod"/>
            </a:pPr>
            <a:r>
              <a:rPr lang="en-US" sz="1400" b="0" i="0" dirty="0" err="1">
                <a:solidFill>
                  <a:srgbClr val="222222"/>
                </a:solidFill>
                <a:effectLst/>
                <a:highlight>
                  <a:srgbClr val="FFFFFF"/>
                </a:highlight>
              </a:rPr>
              <a:t>SenNet</a:t>
            </a:r>
            <a:r>
              <a:rPr lang="en-US" sz="1400" b="0" i="0" dirty="0">
                <a:solidFill>
                  <a:srgbClr val="222222"/>
                </a:solidFill>
                <a:effectLst/>
                <a:highlight>
                  <a:srgbClr val="FFFFFF"/>
                </a:highlight>
              </a:rPr>
              <a:t> + HOA - Hacking the Human Vasculature in 3D Model, https://www.kaggle.com/competitions/blood-vessel-segmentation/models</a:t>
            </a:r>
          </a:p>
          <a:p>
            <a:pPr marL="342900" indent="-342900">
              <a:lnSpc>
                <a:spcPct val="150000"/>
              </a:lnSpc>
              <a:buFont typeface="+mj-lt"/>
              <a:buAutoNum type="arabicPeriod"/>
            </a:pPr>
            <a:r>
              <a:rPr lang="en-US" sz="1400" b="0" i="0" dirty="0">
                <a:solidFill>
                  <a:srgbClr val="222222"/>
                </a:solidFill>
                <a:effectLst/>
                <a:highlight>
                  <a:srgbClr val="FFFFFF"/>
                </a:highlight>
              </a:rPr>
              <a:t>He, K., Zhang, X., Ren, S., &amp; Sun, J. (2016). Deep residual learning for image recognition. In </a:t>
            </a:r>
            <a:r>
              <a:rPr lang="en-US" sz="1400" b="0" i="1" dirty="0">
                <a:solidFill>
                  <a:srgbClr val="222222"/>
                </a:solidFill>
                <a:effectLst/>
                <a:highlight>
                  <a:srgbClr val="FFFFFF"/>
                </a:highlight>
              </a:rPr>
              <a:t>Proceedings of the IEEE conference on computer vision and pattern recognition</a:t>
            </a:r>
            <a:r>
              <a:rPr lang="en-US" sz="1400" b="0" i="0" dirty="0">
                <a:solidFill>
                  <a:srgbClr val="222222"/>
                </a:solidFill>
                <a:effectLst/>
                <a:highlight>
                  <a:srgbClr val="FFFFFF"/>
                </a:highlight>
              </a:rPr>
              <a:t> (pp. 770-778).</a:t>
            </a:r>
          </a:p>
          <a:p>
            <a:pPr marL="342900" indent="-342900">
              <a:lnSpc>
                <a:spcPct val="150000"/>
              </a:lnSpc>
              <a:buFont typeface="+mj-lt"/>
              <a:buAutoNum type="arabicPeriod"/>
            </a:pPr>
            <a:r>
              <a:rPr lang="en-US" sz="1400" dirty="0" err="1"/>
              <a:t>Diakogiannis</a:t>
            </a:r>
            <a:r>
              <a:rPr lang="en-US" sz="1400" dirty="0"/>
              <a:t>, F. I., Waldner, F., </a:t>
            </a:r>
            <a:r>
              <a:rPr lang="en-US" sz="1400" dirty="0" err="1"/>
              <a:t>Caccetta</a:t>
            </a:r>
            <a:r>
              <a:rPr lang="en-US" sz="1400" dirty="0"/>
              <a:t>, P., &amp; Wu, C. (2020). </a:t>
            </a:r>
            <a:r>
              <a:rPr lang="en-US" sz="1400" dirty="0" err="1"/>
              <a:t>ResUNet</a:t>
            </a:r>
            <a:r>
              <a:rPr lang="en-US" sz="1400" dirty="0"/>
              <a:t>-a: A deep learning framework for semantic segmentation of remotely sensed data. ISPRS Journal of Photogrammetry and Remote Sensing, 162, 94-114.</a:t>
            </a:r>
          </a:p>
        </p:txBody>
      </p:sp>
    </p:spTree>
    <p:extLst>
      <p:ext uri="{BB962C8B-B14F-4D97-AF65-F5344CB8AC3E}">
        <p14:creationId xmlns:p14="http://schemas.microsoft.com/office/powerpoint/2010/main" val="339907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Motivation</a:t>
            </a:r>
          </a:p>
        </p:txBody>
      </p:sp>
      <p:sp>
        <p:nvSpPr>
          <p:cNvPr id="7" name="TextBox 6">
            <a:extLst>
              <a:ext uri="{FF2B5EF4-FFF2-40B4-BE49-F238E27FC236}">
                <a16:creationId xmlns:a16="http://schemas.microsoft.com/office/drawing/2014/main" id="{7C8A49BC-B241-49F0-CFC3-12B002EAB235}"/>
              </a:ext>
            </a:extLst>
          </p:cNvPr>
          <p:cNvSpPr txBox="1"/>
          <p:nvPr/>
        </p:nvSpPr>
        <p:spPr>
          <a:xfrm>
            <a:off x="699609" y="1791978"/>
            <a:ext cx="5574362" cy="4111575"/>
          </a:xfrm>
          <a:prstGeom prst="rect">
            <a:avLst/>
          </a:prstGeom>
          <a:noFill/>
        </p:spPr>
        <p:txBody>
          <a:bodyPr wrap="square" rtlCol="0">
            <a:spAutoFit/>
          </a:bodyPr>
          <a:lstStyle/>
          <a:p>
            <a:pPr>
              <a:lnSpc>
                <a:spcPct val="150000"/>
              </a:lnSpc>
            </a:pPr>
            <a:r>
              <a:rPr lang="en-US" sz="1600" dirty="0">
                <a:latin typeface="Calisto MT" panose="02040603050505030304" pitchFamily="18" charset="0"/>
              </a:rPr>
              <a:t>This project aims to enhance the Vasculature Common Coordinate Framework (VCCF) by using data science to automate the segmentation of vasculature from high-resolution images. Currently reliant on laborious manual annotations, our work could transform the understanding of how cells and vasculature interact, improving models of blood flow and cellular location across different ages, sexes, and body conditions. This effort is crucial for advancing the comprehensive atlases under the </a:t>
            </a:r>
            <a:r>
              <a:rPr lang="en-US" sz="1600" dirty="0" err="1">
                <a:latin typeface="Calisto MT" panose="02040603050505030304" pitchFamily="18" charset="0"/>
              </a:rPr>
              <a:t>SenNet</a:t>
            </a:r>
            <a:r>
              <a:rPr lang="en-US" sz="1600" dirty="0">
                <a:latin typeface="Calisto MT" panose="02040603050505030304" pitchFamily="18" charset="0"/>
              </a:rPr>
              <a:t> and Human Organ Atlas initiatives, which inform medical science about cellular dynamics and human anatomy.</a:t>
            </a:r>
          </a:p>
        </p:txBody>
      </p:sp>
      <p:pic>
        <p:nvPicPr>
          <p:cNvPr id="2050" name="Picture 2">
            <a:extLst>
              <a:ext uri="{FF2B5EF4-FFF2-40B4-BE49-F238E27FC236}">
                <a16:creationId xmlns:a16="http://schemas.microsoft.com/office/drawing/2014/main" id="{4C26A8D0-FAB9-3A92-4482-B53D92A71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033" y="2289068"/>
            <a:ext cx="4946864" cy="247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Task for this project</a:t>
            </a:r>
          </a:p>
        </p:txBody>
      </p:sp>
      <p:sp>
        <p:nvSpPr>
          <p:cNvPr id="7" name="TextBox 6">
            <a:extLst>
              <a:ext uri="{FF2B5EF4-FFF2-40B4-BE49-F238E27FC236}">
                <a16:creationId xmlns:a16="http://schemas.microsoft.com/office/drawing/2014/main" id="{7C8A49BC-B241-49F0-CFC3-12B002EAB235}"/>
              </a:ext>
            </a:extLst>
          </p:cNvPr>
          <p:cNvSpPr txBox="1"/>
          <p:nvPr/>
        </p:nvSpPr>
        <p:spPr>
          <a:xfrm>
            <a:off x="699609" y="2405669"/>
            <a:ext cx="10402066" cy="1705532"/>
          </a:xfrm>
          <a:prstGeom prst="rect">
            <a:avLst/>
          </a:prstGeom>
          <a:noFill/>
        </p:spPr>
        <p:txBody>
          <a:bodyPr wrap="square" rtlCol="0">
            <a:spAutoFit/>
          </a:bodyPr>
          <a:lstStyle/>
          <a:p>
            <a:pPr>
              <a:lnSpc>
                <a:spcPct val="150000"/>
              </a:lnSpc>
            </a:pPr>
            <a:r>
              <a:rPr lang="en-US" dirty="0">
                <a:latin typeface="Calisto MT" panose="02040603050505030304" pitchFamily="18" charset="0"/>
              </a:rPr>
              <a:t>What we aim to achieve through this project is:</a:t>
            </a:r>
          </a:p>
          <a:p>
            <a:pPr marL="742950" lvl="1" indent="-285750">
              <a:lnSpc>
                <a:spcPct val="150000"/>
              </a:lnSpc>
              <a:buFont typeface="Arial" panose="020B0604020202020204" pitchFamily="34" charset="0"/>
              <a:buChar char="•"/>
            </a:pPr>
            <a:r>
              <a:rPr lang="en-US" dirty="0">
                <a:latin typeface="Calisto MT" panose="02040603050505030304" pitchFamily="18" charset="0"/>
              </a:rPr>
              <a:t>Develop a model to segment blood vessels using 3D Hierarchical Phase-Contrast Tomography (</a:t>
            </a:r>
            <a:r>
              <a:rPr lang="en-US" dirty="0" err="1">
                <a:latin typeface="Calisto MT" panose="02040603050505030304" pitchFamily="18" charset="0"/>
              </a:rPr>
              <a:t>HiP</a:t>
            </a:r>
            <a:r>
              <a:rPr lang="en-US" dirty="0">
                <a:latin typeface="Calisto MT" panose="02040603050505030304" pitchFamily="18" charset="0"/>
              </a:rPr>
              <a:t>-CT) data from human kidneys, aiming to enhance the representation of vasculature in the human body.</a:t>
            </a:r>
          </a:p>
        </p:txBody>
      </p:sp>
    </p:spTree>
    <p:extLst>
      <p:ext uri="{BB962C8B-B14F-4D97-AF65-F5344CB8AC3E}">
        <p14:creationId xmlns:p14="http://schemas.microsoft.com/office/powerpoint/2010/main" val="19501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Data set</a:t>
            </a:r>
          </a:p>
        </p:txBody>
      </p:sp>
      <p:sp>
        <p:nvSpPr>
          <p:cNvPr id="2" name="TextBox 1">
            <a:extLst>
              <a:ext uri="{FF2B5EF4-FFF2-40B4-BE49-F238E27FC236}">
                <a16:creationId xmlns:a16="http://schemas.microsoft.com/office/drawing/2014/main" id="{3DF5C6FA-B026-C88F-1B43-4D49C5B8EE76}"/>
              </a:ext>
            </a:extLst>
          </p:cNvPr>
          <p:cNvSpPr txBox="1"/>
          <p:nvPr/>
        </p:nvSpPr>
        <p:spPr>
          <a:xfrm>
            <a:off x="699609" y="2405669"/>
            <a:ext cx="10402066" cy="2121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sto MT" panose="02040603050505030304" pitchFamily="18" charset="0"/>
              </a:rPr>
              <a:t>Our dataset comprises high-resolution 3D images of several kidneys together with 3D segmentation masks of their vasculature.</a:t>
            </a:r>
          </a:p>
          <a:p>
            <a:pPr marL="285750" indent="-285750">
              <a:lnSpc>
                <a:spcPct val="150000"/>
              </a:lnSpc>
              <a:buFont typeface="Arial" panose="020B0604020202020204" pitchFamily="34" charset="0"/>
              <a:buChar char="•"/>
            </a:pPr>
            <a:r>
              <a:rPr lang="en-US" dirty="0">
                <a:latin typeface="Calisto MT" panose="02040603050505030304" pitchFamily="18" charset="0"/>
              </a:rPr>
              <a:t>The kidney images were obtained through Hierarchical Phase-Contrast Tomography (</a:t>
            </a:r>
            <a:r>
              <a:rPr lang="en-US" dirty="0" err="1">
                <a:latin typeface="Calisto MT" panose="02040603050505030304" pitchFamily="18" charset="0"/>
              </a:rPr>
              <a:t>HiP</a:t>
            </a:r>
            <a:r>
              <a:rPr lang="en-US" dirty="0">
                <a:latin typeface="Calisto MT" panose="02040603050505030304" pitchFamily="18" charset="0"/>
              </a:rPr>
              <a:t>-CT) imaging. </a:t>
            </a:r>
            <a:r>
              <a:rPr lang="en-US" dirty="0" err="1">
                <a:latin typeface="Calisto MT" panose="02040603050505030304" pitchFamily="18" charset="0"/>
              </a:rPr>
              <a:t>HiP</a:t>
            </a:r>
            <a:r>
              <a:rPr lang="en-US" dirty="0">
                <a:latin typeface="Calisto MT" panose="02040603050505030304" pitchFamily="18" charset="0"/>
              </a:rPr>
              <a:t>-CT is an imaging technique that obtains high-resolution (from 1.4 micrometers - 50 micrometers resolution) 3D data from ex vivo organs. </a:t>
            </a:r>
          </a:p>
        </p:txBody>
      </p:sp>
    </p:spTree>
    <p:extLst>
      <p:ext uri="{BB962C8B-B14F-4D97-AF65-F5344CB8AC3E}">
        <p14:creationId xmlns:p14="http://schemas.microsoft.com/office/powerpoint/2010/main" val="376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Data set</a:t>
            </a:r>
          </a:p>
        </p:txBody>
      </p:sp>
      <p:sp>
        <p:nvSpPr>
          <p:cNvPr id="2" name="TextBox 1">
            <a:extLst>
              <a:ext uri="{FF2B5EF4-FFF2-40B4-BE49-F238E27FC236}">
                <a16:creationId xmlns:a16="http://schemas.microsoft.com/office/drawing/2014/main" id="{3DF5C6FA-B026-C88F-1B43-4D49C5B8EE76}"/>
              </a:ext>
            </a:extLst>
          </p:cNvPr>
          <p:cNvSpPr txBox="1"/>
          <p:nvPr/>
        </p:nvSpPr>
        <p:spPr>
          <a:xfrm>
            <a:off x="462315" y="1841073"/>
            <a:ext cx="5308429" cy="2952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Calisto MT" panose="02040603050505030304" pitchFamily="18" charset="0"/>
              </a:rPr>
              <a:t>kidney_1_dense </a:t>
            </a:r>
            <a:r>
              <a:rPr lang="en-US" dirty="0">
                <a:latin typeface="Calisto MT" panose="02040603050505030304" pitchFamily="18" charset="0"/>
              </a:rPr>
              <a:t>- The whole of a right kidney at 50um resolution. The entire 3D arterial vascular tree has been densely segmented, down to two generations from the glomeruli (i.e. the capillary bed). Uses beamline BM05.</a:t>
            </a:r>
          </a:p>
          <a:p>
            <a:pPr marL="285750" indent="-285750">
              <a:lnSpc>
                <a:spcPct val="150000"/>
              </a:lnSpc>
              <a:buFont typeface="Arial" panose="020B0604020202020204" pitchFamily="34" charset="0"/>
              <a:buChar char="•"/>
            </a:pPr>
            <a:r>
              <a:rPr lang="en-US" b="1" dirty="0">
                <a:latin typeface="Calisto MT" panose="02040603050505030304" pitchFamily="18" charset="0"/>
              </a:rPr>
              <a:t>kidney_1_voi </a:t>
            </a:r>
            <a:r>
              <a:rPr lang="en-US" dirty="0">
                <a:latin typeface="Calisto MT" panose="02040603050505030304" pitchFamily="18" charset="0"/>
              </a:rPr>
              <a:t>- A high-resolution subset of kidney_1, at 5.2um resolution.</a:t>
            </a:r>
          </a:p>
        </p:txBody>
      </p:sp>
      <p:pic>
        <p:nvPicPr>
          <p:cNvPr id="7" name="Picture 6">
            <a:extLst>
              <a:ext uri="{FF2B5EF4-FFF2-40B4-BE49-F238E27FC236}">
                <a16:creationId xmlns:a16="http://schemas.microsoft.com/office/drawing/2014/main" id="{8B07341E-6F93-5CA6-C741-B30EFA7E5397}"/>
              </a:ext>
            </a:extLst>
          </p:cNvPr>
          <p:cNvPicPr>
            <a:picLocks noChangeAspect="1"/>
          </p:cNvPicPr>
          <p:nvPr/>
        </p:nvPicPr>
        <p:blipFill>
          <a:blip r:embed="rId3"/>
          <a:stretch>
            <a:fillRect/>
          </a:stretch>
        </p:blipFill>
        <p:spPr>
          <a:xfrm>
            <a:off x="6421256" y="1089009"/>
            <a:ext cx="5308429" cy="2591206"/>
          </a:xfrm>
          <a:prstGeom prst="rect">
            <a:avLst/>
          </a:prstGeom>
        </p:spPr>
      </p:pic>
      <p:pic>
        <p:nvPicPr>
          <p:cNvPr id="9" name="Picture 8">
            <a:extLst>
              <a:ext uri="{FF2B5EF4-FFF2-40B4-BE49-F238E27FC236}">
                <a16:creationId xmlns:a16="http://schemas.microsoft.com/office/drawing/2014/main" id="{75640AE0-A67F-4FCA-88A2-86BEA3B9A19A}"/>
              </a:ext>
            </a:extLst>
          </p:cNvPr>
          <p:cNvPicPr>
            <a:picLocks noChangeAspect="1"/>
          </p:cNvPicPr>
          <p:nvPr/>
        </p:nvPicPr>
        <p:blipFill>
          <a:blip r:embed="rId4"/>
          <a:stretch>
            <a:fillRect/>
          </a:stretch>
        </p:blipFill>
        <p:spPr>
          <a:xfrm>
            <a:off x="6513986" y="4148553"/>
            <a:ext cx="4953181" cy="2465350"/>
          </a:xfrm>
          <a:prstGeom prst="rect">
            <a:avLst/>
          </a:prstGeom>
        </p:spPr>
      </p:pic>
      <p:sp>
        <p:nvSpPr>
          <p:cNvPr id="10" name="TextBox 9">
            <a:extLst>
              <a:ext uri="{FF2B5EF4-FFF2-40B4-BE49-F238E27FC236}">
                <a16:creationId xmlns:a16="http://schemas.microsoft.com/office/drawing/2014/main" id="{DB73D96E-2B94-764A-8B21-16D79090C47F}"/>
              </a:ext>
            </a:extLst>
          </p:cNvPr>
          <p:cNvSpPr txBox="1"/>
          <p:nvPr/>
        </p:nvSpPr>
        <p:spPr>
          <a:xfrm>
            <a:off x="6158738" y="666102"/>
            <a:ext cx="5308429" cy="377476"/>
          </a:xfrm>
          <a:prstGeom prst="rect">
            <a:avLst/>
          </a:prstGeom>
          <a:noFill/>
        </p:spPr>
        <p:txBody>
          <a:bodyPr wrap="square" rtlCol="0">
            <a:spAutoFit/>
          </a:bodyPr>
          <a:lstStyle/>
          <a:p>
            <a:pPr>
              <a:lnSpc>
                <a:spcPct val="150000"/>
              </a:lnSpc>
            </a:pPr>
            <a:r>
              <a:rPr lang="en-US" sz="1400" b="1" dirty="0">
                <a:latin typeface="Calisto MT" panose="02040603050505030304" pitchFamily="18" charset="0"/>
              </a:rPr>
              <a:t>kidney_1_dense</a:t>
            </a:r>
            <a:endParaRPr lang="en-US" sz="1400" dirty="0">
              <a:latin typeface="Calisto MT" panose="02040603050505030304" pitchFamily="18" charset="0"/>
            </a:endParaRPr>
          </a:p>
        </p:txBody>
      </p:sp>
      <p:sp>
        <p:nvSpPr>
          <p:cNvPr id="11" name="TextBox 10">
            <a:extLst>
              <a:ext uri="{FF2B5EF4-FFF2-40B4-BE49-F238E27FC236}">
                <a16:creationId xmlns:a16="http://schemas.microsoft.com/office/drawing/2014/main" id="{06DEED1B-5FFA-4A99-FD9E-61E421503ADE}"/>
              </a:ext>
            </a:extLst>
          </p:cNvPr>
          <p:cNvSpPr txBox="1"/>
          <p:nvPr/>
        </p:nvSpPr>
        <p:spPr>
          <a:xfrm>
            <a:off x="6158738" y="3786666"/>
            <a:ext cx="5308429" cy="377476"/>
          </a:xfrm>
          <a:prstGeom prst="rect">
            <a:avLst/>
          </a:prstGeom>
          <a:noFill/>
        </p:spPr>
        <p:txBody>
          <a:bodyPr wrap="square" rtlCol="0">
            <a:spAutoFit/>
          </a:bodyPr>
          <a:lstStyle/>
          <a:p>
            <a:pPr>
              <a:lnSpc>
                <a:spcPct val="150000"/>
              </a:lnSpc>
            </a:pPr>
            <a:r>
              <a:rPr lang="en-US" sz="1400" b="1" dirty="0">
                <a:latin typeface="Calisto MT" panose="02040603050505030304" pitchFamily="18" charset="0"/>
              </a:rPr>
              <a:t>kidney_1_voi</a:t>
            </a:r>
            <a:endParaRPr lang="en-US" sz="1400" dirty="0">
              <a:latin typeface="Calisto MT" panose="02040603050505030304" pitchFamily="18" charset="0"/>
            </a:endParaRPr>
          </a:p>
        </p:txBody>
      </p:sp>
    </p:spTree>
    <p:extLst>
      <p:ext uri="{BB962C8B-B14F-4D97-AF65-F5344CB8AC3E}">
        <p14:creationId xmlns:p14="http://schemas.microsoft.com/office/powerpoint/2010/main" val="165472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Data set</a:t>
            </a:r>
          </a:p>
        </p:txBody>
      </p:sp>
      <p:sp>
        <p:nvSpPr>
          <p:cNvPr id="2" name="TextBox 1">
            <a:extLst>
              <a:ext uri="{FF2B5EF4-FFF2-40B4-BE49-F238E27FC236}">
                <a16:creationId xmlns:a16="http://schemas.microsoft.com/office/drawing/2014/main" id="{3DF5C6FA-B026-C88F-1B43-4D49C5B8EE76}"/>
              </a:ext>
            </a:extLst>
          </p:cNvPr>
          <p:cNvSpPr txBox="1"/>
          <p:nvPr/>
        </p:nvSpPr>
        <p:spPr>
          <a:xfrm>
            <a:off x="462316" y="1649415"/>
            <a:ext cx="5308429" cy="37829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Calisto MT" panose="02040603050505030304" pitchFamily="18" charset="0"/>
              </a:rPr>
              <a:t>kidney_2 </a:t>
            </a:r>
            <a:r>
              <a:rPr lang="en-US" dirty="0">
                <a:latin typeface="Calisto MT" panose="02040603050505030304" pitchFamily="18" charset="0"/>
              </a:rPr>
              <a:t>- The whole of a kidney from another donor, at 50um resolution. Sparsely segmented (about 65%).</a:t>
            </a:r>
          </a:p>
          <a:p>
            <a:pPr marL="285750" indent="-285750">
              <a:lnSpc>
                <a:spcPct val="150000"/>
              </a:lnSpc>
              <a:buFont typeface="Arial" panose="020B0604020202020204" pitchFamily="34" charset="0"/>
              <a:buChar char="•"/>
            </a:pPr>
            <a:r>
              <a:rPr lang="en-US" b="1" dirty="0">
                <a:latin typeface="Calisto MT" panose="02040603050505030304" pitchFamily="18" charset="0"/>
              </a:rPr>
              <a:t>kidney_3_dense </a:t>
            </a:r>
            <a:r>
              <a:rPr lang="en-US" dirty="0">
                <a:latin typeface="Calisto MT" panose="02040603050505030304" pitchFamily="18" charset="0"/>
              </a:rPr>
              <a:t>- A portion (500 slices) of a kidney at 50.16um resolution using BM05. Densely segmented. </a:t>
            </a:r>
          </a:p>
          <a:p>
            <a:pPr marL="285750" indent="-285750">
              <a:lnSpc>
                <a:spcPct val="150000"/>
              </a:lnSpc>
              <a:buFont typeface="Arial" panose="020B0604020202020204" pitchFamily="34" charset="0"/>
              <a:buChar char="•"/>
            </a:pPr>
            <a:r>
              <a:rPr lang="en-US" b="1" dirty="0">
                <a:latin typeface="Calisto MT" panose="02040603050505030304" pitchFamily="18" charset="0"/>
              </a:rPr>
              <a:t>kidney_3_sparse </a:t>
            </a:r>
            <a:r>
              <a:rPr lang="en-US" dirty="0">
                <a:latin typeface="Calisto MT" panose="02040603050505030304" pitchFamily="18" charset="0"/>
              </a:rPr>
              <a:t>- The remainder of the segmentation masks for kidney_3. Sparsely segmented (about 85%).</a:t>
            </a:r>
          </a:p>
        </p:txBody>
      </p:sp>
      <p:sp>
        <p:nvSpPr>
          <p:cNvPr id="10" name="TextBox 9">
            <a:extLst>
              <a:ext uri="{FF2B5EF4-FFF2-40B4-BE49-F238E27FC236}">
                <a16:creationId xmlns:a16="http://schemas.microsoft.com/office/drawing/2014/main" id="{DB73D96E-2B94-764A-8B21-16D79090C47F}"/>
              </a:ext>
            </a:extLst>
          </p:cNvPr>
          <p:cNvSpPr txBox="1"/>
          <p:nvPr/>
        </p:nvSpPr>
        <p:spPr>
          <a:xfrm>
            <a:off x="6158738" y="666102"/>
            <a:ext cx="5308429" cy="377476"/>
          </a:xfrm>
          <a:prstGeom prst="rect">
            <a:avLst/>
          </a:prstGeom>
          <a:noFill/>
        </p:spPr>
        <p:txBody>
          <a:bodyPr wrap="square" rtlCol="0">
            <a:spAutoFit/>
          </a:bodyPr>
          <a:lstStyle/>
          <a:p>
            <a:pPr>
              <a:lnSpc>
                <a:spcPct val="150000"/>
              </a:lnSpc>
            </a:pPr>
            <a:r>
              <a:rPr lang="en-US" sz="1400" b="1" dirty="0">
                <a:latin typeface="Calisto MT" panose="02040603050505030304" pitchFamily="18" charset="0"/>
              </a:rPr>
              <a:t>kidney_2</a:t>
            </a:r>
            <a:endParaRPr lang="en-US" sz="1400" dirty="0">
              <a:latin typeface="Calisto MT" panose="02040603050505030304" pitchFamily="18" charset="0"/>
            </a:endParaRPr>
          </a:p>
        </p:txBody>
      </p:sp>
      <p:sp>
        <p:nvSpPr>
          <p:cNvPr id="11" name="TextBox 10">
            <a:extLst>
              <a:ext uri="{FF2B5EF4-FFF2-40B4-BE49-F238E27FC236}">
                <a16:creationId xmlns:a16="http://schemas.microsoft.com/office/drawing/2014/main" id="{06DEED1B-5FFA-4A99-FD9E-61E421503ADE}"/>
              </a:ext>
            </a:extLst>
          </p:cNvPr>
          <p:cNvSpPr txBox="1"/>
          <p:nvPr/>
        </p:nvSpPr>
        <p:spPr>
          <a:xfrm>
            <a:off x="6158738" y="3615065"/>
            <a:ext cx="5308429" cy="377476"/>
          </a:xfrm>
          <a:prstGeom prst="rect">
            <a:avLst/>
          </a:prstGeom>
          <a:noFill/>
        </p:spPr>
        <p:txBody>
          <a:bodyPr wrap="square" rtlCol="0">
            <a:spAutoFit/>
          </a:bodyPr>
          <a:lstStyle/>
          <a:p>
            <a:pPr>
              <a:lnSpc>
                <a:spcPct val="150000"/>
              </a:lnSpc>
            </a:pPr>
            <a:r>
              <a:rPr lang="en-US" sz="1400" b="1" dirty="0">
                <a:latin typeface="Calisto MT" panose="02040603050505030304" pitchFamily="18" charset="0"/>
              </a:rPr>
              <a:t>kidney_3_sparse</a:t>
            </a:r>
            <a:endParaRPr lang="en-US" sz="1400" dirty="0">
              <a:latin typeface="Calisto MT" panose="02040603050505030304" pitchFamily="18" charset="0"/>
            </a:endParaRPr>
          </a:p>
        </p:txBody>
      </p:sp>
      <p:pic>
        <p:nvPicPr>
          <p:cNvPr id="8" name="Picture 7">
            <a:extLst>
              <a:ext uri="{FF2B5EF4-FFF2-40B4-BE49-F238E27FC236}">
                <a16:creationId xmlns:a16="http://schemas.microsoft.com/office/drawing/2014/main" id="{FDCA13EE-F0E0-C69A-C972-9B28D8341BF0}"/>
              </a:ext>
            </a:extLst>
          </p:cNvPr>
          <p:cNvPicPr>
            <a:picLocks noChangeAspect="1"/>
          </p:cNvPicPr>
          <p:nvPr/>
        </p:nvPicPr>
        <p:blipFill>
          <a:blip r:embed="rId3"/>
          <a:stretch>
            <a:fillRect/>
          </a:stretch>
        </p:blipFill>
        <p:spPr>
          <a:xfrm>
            <a:off x="6594990" y="1132075"/>
            <a:ext cx="5134694" cy="2394493"/>
          </a:xfrm>
          <a:prstGeom prst="rect">
            <a:avLst/>
          </a:prstGeom>
        </p:spPr>
      </p:pic>
      <p:pic>
        <p:nvPicPr>
          <p:cNvPr id="13" name="Picture 12">
            <a:extLst>
              <a:ext uri="{FF2B5EF4-FFF2-40B4-BE49-F238E27FC236}">
                <a16:creationId xmlns:a16="http://schemas.microsoft.com/office/drawing/2014/main" id="{C5FCEB47-D15C-ED8B-6686-D59575351924}"/>
              </a:ext>
            </a:extLst>
          </p:cNvPr>
          <p:cNvPicPr>
            <a:picLocks noChangeAspect="1"/>
          </p:cNvPicPr>
          <p:nvPr/>
        </p:nvPicPr>
        <p:blipFill>
          <a:blip r:embed="rId4"/>
          <a:stretch>
            <a:fillRect/>
          </a:stretch>
        </p:blipFill>
        <p:spPr>
          <a:xfrm>
            <a:off x="6338792" y="4019678"/>
            <a:ext cx="5541339" cy="2694901"/>
          </a:xfrm>
          <a:prstGeom prst="rect">
            <a:avLst/>
          </a:prstGeom>
        </p:spPr>
      </p:pic>
    </p:spTree>
    <p:extLst>
      <p:ext uri="{BB962C8B-B14F-4D97-AF65-F5344CB8AC3E}">
        <p14:creationId xmlns:p14="http://schemas.microsoft.com/office/powerpoint/2010/main" val="397977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Data set</a:t>
            </a:r>
          </a:p>
        </p:txBody>
      </p:sp>
      <p:sp>
        <p:nvSpPr>
          <p:cNvPr id="3" name="TextBox 2">
            <a:extLst>
              <a:ext uri="{FF2B5EF4-FFF2-40B4-BE49-F238E27FC236}">
                <a16:creationId xmlns:a16="http://schemas.microsoft.com/office/drawing/2014/main" id="{CCB1ABCD-DB30-136C-51AF-3677BAF836BB}"/>
              </a:ext>
            </a:extLst>
          </p:cNvPr>
          <p:cNvSpPr txBox="1"/>
          <p:nvPr/>
        </p:nvSpPr>
        <p:spPr>
          <a:xfrm>
            <a:off x="650513" y="2482567"/>
            <a:ext cx="5574362" cy="1705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sto MT" panose="02040603050505030304" pitchFamily="18" charset="0"/>
              </a:rPr>
              <a:t>Pictures of different kidneys have different sizes.</a:t>
            </a:r>
          </a:p>
          <a:p>
            <a:pPr marL="285750" indent="-285750">
              <a:lnSpc>
                <a:spcPct val="150000"/>
              </a:lnSpc>
              <a:buFont typeface="Arial" panose="020B0604020202020204" pitchFamily="34" charset="0"/>
              <a:buChar char="•"/>
            </a:pPr>
            <a:r>
              <a:rPr lang="en-US" dirty="0">
                <a:latin typeface="Calisto MT" panose="02040603050505030304" pitchFamily="18" charset="0"/>
              </a:rPr>
              <a:t>The datasets are of different size.</a:t>
            </a:r>
          </a:p>
          <a:p>
            <a:pPr marL="285750" indent="-285750">
              <a:lnSpc>
                <a:spcPct val="150000"/>
              </a:lnSpc>
              <a:buFont typeface="Arial" panose="020B0604020202020204" pitchFamily="34" charset="0"/>
              <a:buChar char="•"/>
            </a:pPr>
            <a:r>
              <a:rPr lang="en-US" dirty="0">
                <a:latin typeface="Calisto MT" panose="02040603050505030304" pitchFamily="18" charset="0"/>
              </a:rPr>
              <a:t>The size of the segmentation mask is small.</a:t>
            </a:r>
          </a:p>
          <a:p>
            <a:pPr marL="285750" indent="-285750">
              <a:lnSpc>
                <a:spcPct val="150000"/>
              </a:lnSpc>
              <a:buFont typeface="Arial" panose="020B0604020202020204" pitchFamily="34" charset="0"/>
              <a:buChar char="•"/>
            </a:pPr>
            <a:endParaRPr lang="en-US" dirty="0">
              <a:latin typeface="Calisto MT" panose="02040603050505030304" pitchFamily="18" charset="0"/>
            </a:endParaRPr>
          </a:p>
        </p:txBody>
      </p:sp>
      <p:pic>
        <p:nvPicPr>
          <p:cNvPr id="9" name="Picture 8">
            <a:extLst>
              <a:ext uri="{FF2B5EF4-FFF2-40B4-BE49-F238E27FC236}">
                <a16:creationId xmlns:a16="http://schemas.microsoft.com/office/drawing/2014/main" id="{916F7017-C2A5-620B-B1C4-A3C3F17F8DEB}"/>
              </a:ext>
            </a:extLst>
          </p:cNvPr>
          <p:cNvPicPr>
            <a:picLocks noChangeAspect="1"/>
          </p:cNvPicPr>
          <p:nvPr/>
        </p:nvPicPr>
        <p:blipFill rotWithShape="1">
          <a:blip r:embed="rId3"/>
          <a:srcRect r="51055" b="50000"/>
          <a:stretch/>
        </p:blipFill>
        <p:spPr>
          <a:xfrm>
            <a:off x="6753201" y="750661"/>
            <a:ext cx="3955712" cy="2678339"/>
          </a:xfrm>
          <a:prstGeom prst="rect">
            <a:avLst/>
          </a:prstGeom>
        </p:spPr>
      </p:pic>
      <p:pic>
        <p:nvPicPr>
          <p:cNvPr id="14" name="Picture 13">
            <a:extLst>
              <a:ext uri="{FF2B5EF4-FFF2-40B4-BE49-F238E27FC236}">
                <a16:creationId xmlns:a16="http://schemas.microsoft.com/office/drawing/2014/main" id="{4D79F6DC-177E-9B0B-18BC-FAD8183D471B}"/>
              </a:ext>
            </a:extLst>
          </p:cNvPr>
          <p:cNvPicPr>
            <a:picLocks noChangeAspect="1"/>
          </p:cNvPicPr>
          <p:nvPr/>
        </p:nvPicPr>
        <p:blipFill>
          <a:blip r:embed="rId4"/>
          <a:stretch>
            <a:fillRect/>
          </a:stretch>
        </p:blipFill>
        <p:spPr>
          <a:xfrm>
            <a:off x="6325836" y="4001093"/>
            <a:ext cx="2509549" cy="2622222"/>
          </a:xfrm>
          <a:prstGeom prst="rect">
            <a:avLst/>
          </a:prstGeom>
        </p:spPr>
      </p:pic>
      <p:pic>
        <p:nvPicPr>
          <p:cNvPr id="16" name="Picture 15">
            <a:extLst>
              <a:ext uri="{FF2B5EF4-FFF2-40B4-BE49-F238E27FC236}">
                <a16:creationId xmlns:a16="http://schemas.microsoft.com/office/drawing/2014/main" id="{36083B00-9E24-5071-D64A-F66612816609}"/>
              </a:ext>
            </a:extLst>
          </p:cNvPr>
          <p:cNvPicPr>
            <a:picLocks noChangeAspect="1"/>
          </p:cNvPicPr>
          <p:nvPr/>
        </p:nvPicPr>
        <p:blipFill>
          <a:blip r:embed="rId5"/>
          <a:stretch>
            <a:fillRect/>
          </a:stretch>
        </p:blipFill>
        <p:spPr>
          <a:xfrm>
            <a:off x="8990577" y="4001093"/>
            <a:ext cx="2509549" cy="2622222"/>
          </a:xfrm>
          <a:prstGeom prst="rect">
            <a:avLst/>
          </a:prstGeom>
        </p:spPr>
      </p:pic>
      <p:sp>
        <p:nvSpPr>
          <p:cNvPr id="17" name="TextBox 16">
            <a:extLst>
              <a:ext uri="{FF2B5EF4-FFF2-40B4-BE49-F238E27FC236}">
                <a16:creationId xmlns:a16="http://schemas.microsoft.com/office/drawing/2014/main" id="{68C83C67-AD2C-0865-6546-8A8C776FE78D}"/>
              </a:ext>
            </a:extLst>
          </p:cNvPr>
          <p:cNvSpPr txBox="1"/>
          <p:nvPr/>
        </p:nvSpPr>
        <p:spPr>
          <a:xfrm>
            <a:off x="6158738" y="3548348"/>
            <a:ext cx="5308429" cy="377476"/>
          </a:xfrm>
          <a:prstGeom prst="rect">
            <a:avLst/>
          </a:prstGeom>
          <a:noFill/>
        </p:spPr>
        <p:txBody>
          <a:bodyPr wrap="square" rtlCol="0">
            <a:spAutoFit/>
          </a:bodyPr>
          <a:lstStyle/>
          <a:p>
            <a:pPr>
              <a:lnSpc>
                <a:spcPct val="150000"/>
              </a:lnSpc>
            </a:pPr>
            <a:r>
              <a:rPr lang="en-US" sz="1400" b="1" dirty="0">
                <a:latin typeface="Calisto MT" panose="02040603050505030304" pitchFamily="18" charset="0"/>
              </a:rPr>
              <a:t>kidney_3_sparse</a:t>
            </a:r>
            <a:endParaRPr lang="en-US" sz="1400" dirty="0">
              <a:latin typeface="Calisto MT" panose="02040603050505030304" pitchFamily="18" charset="0"/>
            </a:endParaRPr>
          </a:p>
        </p:txBody>
      </p:sp>
    </p:spTree>
    <p:extLst>
      <p:ext uri="{BB962C8B-B14F-4D97-AF65-F5344CB8AC3E}">
        <p14:creationId xmlns:p14="http://schemas.microsoft.com/office/powerpoint/2010/main" val="238998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alisto MT" panose="02040603050505030304" pitchFamily="18" charset="0"/>
              </a:rPr>
              <a:t>Baseline Model</a:t>
            </a:r>
          </a:p>
        </p:txBody>
      </p:sp>
      <p:sp>
        <p:nvSpPr>
          <p:cNvPr id="2" name="TextBox 1">
            <a:extLst>
              <a:ext uri="{FF2B5EF4-FFF2-40B4-BE49-F238E27FC236}">
                <a16:creationId xmlns:a16="http://schemas.microsoft.com/office/drawing/2014/main" id="{64B96A94-7875-ADC5-95EC-C095423DF349}"/>
              </a:ext>
            </a:extLst>
          </p:cNvPr>
          <p:cNvSpPr txBox="1"/>
          <p:nvPr/>
        </p:nvSpPr>
        <p:spPr>
          <a:xfrm>
            <a:off x="850391" y="2012477"/>
            <a:ext cx="10251283" cy="2536528"/>
          </a:xfrm>
          <a:prstGeom prst="rect">
            <a:avLst/>
          </a:prstGeom>
          <a:noFill/>
        </p:spPr>
        <p:txBody>
          <a:bodyPr wrap="square" rtlCol="0">
            <a:spAutoFit/>
          </a:bodyPr>
          <a:lstStyle/>
          <a:p>
            <a:pPr>
              <a:lnSpc>
                <a:spcPct val="150000"/>
              </a:lnSpc>
            </a:pPr>
            <a:r>
              <a:rPr lang="en-US" dirty="0">
                <a:latin typeface="Calisto MT" panose="02040603050505030304" pitchFamily="18" charset="0"/>
              </a:rPr>
              <a:t>Our baseline model utilizes a </a:t>
            </a:r>
            <a:r>
              <a:rPr lang="en-US" dirty="0" err="1">
                <a:latin typeface="Calisto MT" panose="02040603050505030304" pitchFamily="18" charset="0"/>
              </a:rPr>
              <a:t>ResNet</a:t>
            </a:r>
            <a:r>
              <a:rPr lang="en-US" dirty="0">
                <a:latin typeface="Calisto MT" panose="02040603050505030304" pitchFamily="18" charset="0"/>
              </a:rPr>
              <a:t> architecture designed for binary image segmentation, combining convolutional layers, batch normalization, and residual blocks for enhanced feature extraction. </a:t>
            </a:r>
          </a:p>
          <a:p>
            <a:pPr>
              <a:lnSpc>
                <a:spcPct val="150000"/>
              </a:lnSpc>
            </a:pPr>
            <a:endParaRPr lang="en-US" dirty="0">
              <a:latin typeface="Calisto MT" panose="02040603050505030304" pitchFamily="18" charset="0"/>
            </a:endParaRPr>
          </a:p>
          <a:p>
            <a:pPr>
              <a:lnSpc>
                <a:spcPct val="150000"/>
              </a:lnSpc>
            </a:pPr>
            <a:r>
              <a:rPr lang="en-US" dirty="0">
                <a:latin typeface="Calisto MT" panose="02040603050505030304" pitchFamily="18" charset="0"/>
              </a:rPr>
              <a:t>Our training involves 20 epochs with a batch size of 4, integrating class weights to address data imbalance and early stopping to fine-tune the validation Dice coefficient. This strategy forms a comprehensive and tailored approach to binary image segmentation.</a:t>
            </a:r>
          </a:p>
        </p:txBody>
      </p:sp>
    </p:spTree>
    <p:extLst>
      <p:ext uri="{BB962C8B-B14F-4D97-AF65-F5344CB8AC3E}">
        <p14:creationId xmlns:p14="http://schemas.microsoft.com/office/powerpoint/2010/main" val="214845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B53D6-1955-EEE6-D01F-41398F2AC01A}"/>
              </a:ext>
            </a:extLst>
          </p:cNvPr>
          <p:cNvSpPr/>
          <p:nvPr/>
        </p:nvSpPr>
        <p:spPr>
          <a:xfrm>
            <a:off x="0" y="0"/>
            <a:ext cx="12192000" cy="532553"/>
          </a:xfrm>
          <a:prstGeom prst="rect">
            <a:avLst/>
          </a:prstGeom>
          <a:solidFill>
            <a:srgbClr val="CE20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ogo :: NC State Brand">
            <a:extLst>
              <a:ext uri="{FF2B5EF4-FFF2-40B4-BE49-F238E27FC236}">
                <a16:creationId xmlns:a16="http://schemas.microsoft.com/office/drawing/2014/main" id="{8DAB6A7C-FED6-B97F-1105-0F9F3BE75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 r="651" b="7585"/>
          <a:stretch/>
        </p:blipFill>
        <p:spPr bwMode="auto">
          <a:xfrm>
            <a:off x="8990577" y="88189"/>
            <a:ext cx="3152328" cy="444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ADAD9-F048-8099-29A2-C7A85ABCA93B}"/>
              </a:ext>
            </a:extLst>
          </p:cNvPr>
          <p:cNvSpPr txBox="1"/>
          <p:nvPr/>
        </p:nvSpPr>
        <p:spPr>
          <a:xfrm>
            <a:off x="462315" y="954447"/>
            <a:ext cx="581165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err="1">
                <a:latin typeface="Calisto MT" panose="02040603050505030304" pitchFamily="18" charset="0"/>
              </a:rPr>
              <a:t>ResNet</a:t>
            </a:r>
            <a:endParaRPr lang="en-US" sz="2800" b="1" dirty="0">
              <a:latin typeface="Calisto MT" panose="02040603050505030304" pitchFamily="18" charset="0"/>
            </a:endParaRPr>
          </a:p>
        </p:txBody>
      </p:sp>
      <p:sp>
        <p:nvSpPr>
          <p:cNvPr id="2" name="TextBox 1">
            <a:extLst>
              <a:ext uri="{FF2B5EF4-FFF2-40B4-BE49-F238E27FC236}">
                <a16:creationId xmlns:a16="http://schemas.microsoft.com/office/drawing/2014/main" id="{64B96A94-7875-ADC5-95EC-C095423DF349}"/>
              </a:ext>
            </a:extLst>
          </p:cNvPr>
          <p:cNvSpPr txBox="1"/>
          <p:nvPr/>
        </p:nvSpPr>
        <p:spPr>
          <a:xfrm>
            <a:off x="709242" y="1786062"/>
            <a:ext cx="7882436" cy="37422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sto MT" panose="02040603050505030304" pitchFamily="18" charset="0"/>
              </a:rPr>
              <a:t>VGG-19</a:t>
            </a:r>
            <a:r>
              <a:rPr lang="en-US" sz="1600" dirty="0">
                <a:latin typeface="Calisto MT" panose="02040603050505030304" pitchFamily="18" charset="0"/>
              </a:rPr>
              <a:t>: Utilizes deep convolutional layers and a large number of parameters for high-resolution feature extraction, but suffers from high computational complexity and a risk of overfitting.</a:t>
            </a:r>
          </a:p>
          <a:p>
            <a:pPr marL="285750" indent="-285750">
              <a:lnSpc>
                <a:spcPct val="150000"/>
              </a:lnSpc>
              <a:buFont typeface="Arial" panose="020B0604020202020204" pitchFamily="34" charset="0"/>
              <a:buChar char="•"/>
            </a:pPr>
            <a:endParaRPr lang="en-US" sz="1600" dirty="0">
              <a:latin typeface="Calisto MT" panose="02040603050505030304" pitchFamily="18" charset="0"/>
            </a:endParaRPr>
          </a:p>
          <a:p>
            <a:pPr marL="285750" indent="-285750">
              <a:lnSpc>
                <a:spcPct val="150000"/>
              </a:lnSpc>
              <a:buFont typeface="Arial" panose="020B0604020202020204" pitchFamily="34" charset="0"/>
              <a:buChar char="•"/>
            </a:pPr>
            <a:r>
              <a:rPr lang="en-US" sz="1600" b="1" dirty="0">
                <a:latin typeface="Calisto MT" panose="02040603050505030304" pitchFamily="18" charset="0"/>
              </a:rPr>
              <a:t>Plain Network</a:t>
            </a:r>
            <a:r>
              <a:rPr lang="en-US" sz="1600" dirty="0">
                <a:latin typeface="Calisto MT" panose="02040603050505030304" pitchFamily="18" charset="0"/>
              </a:rPr>
              <a:t>: Simplifies VGG's design, reducing the number of filters and computational complexity to provide a more economical and efficient model.</a:t>
            </a:r>
          </a:p>
          <a:p>
            <a:pPr marL="285750" indent="-285750">
              <a:lnSpc>
                <a:spcPct val="150000"/>
              </a:lnSpc>
              <a:buFont typeface="Arial" panose="020B0604020202020204" pitchFamily="34" charset="0"/>
              <a:buChar char="•"/>
            </a:pPr>
            <a:endParaRPr lang="en-US" sz="1600" dirty="0">
              <a:latin typeface="Calisto MT" panose="02040603050505030304" pitchFamily="18" charset="0"/>
            </a:endParaRPr>
          </a:p>
          <a:p>
            <a:pPr marL="285750" indent="-285750">
              <a:lnSpc>
                <a:spcPct val="150000"/>
              </a:lnSpc>
              <a:buFont typeface="Arial" panose="020B0604020202020204" pitchFamily="34" charset="0"/>
              <a:buChar char="•"/>
            </a:pPr>
            <a:r>
              <a:rPr lang="en-US" sz="1600" b="1" dirty="0">
                <a:latin typeface="Calisto MT" panose="02040603050505030304" pitchFamily="18" charset="0"/>
              </a:rPr>
              <a:t>Residual Network (</a:t>
            </a:r>
            <a:r>
              <a:rPr lang="en-US" sz="1600" b="1" dirty="0" err="1">
                <a:latin typeface="Calisto MT" panose="02040603050505030304" pitchFamily="18" charset="0"/>
              </a:rPr>
              <a:t>ResNet</a:t>
            </a:r>
            <a:r>
              <a:rPr lang="en-US" sz="1600" b="1" dirty="0">
                <a:latin typeface="Calisto MT" panose="02040603050505030304" pitchFamily="18" charset="0"/>
              </a:rPr>
              <a:t>)</a:t>
            </a:r>
            <a:r>
              <a:rPr lang="en-US" sz="1600" dirty="0">
                <a:latin typeface="Calisto MT" panose="02040603050505030304" pitchFamily="18" charset="0"/>
              </a:rPr>
              <a:t>: Adds shortcut connections to solve the training problems of deep networks, maintaining computational efficiency while enabling deeper learning.</a:t>
            </a:r>
          </a:p>
        </p:txBody>
      </p:sp>
      <p:pic>
        <p:nvPicPr>
          <p:cNvPr id="7" name="Picture 6">
            <a:extLst>
              <a:ext uri="{FF2B5EF4-FFF2-40B4-BE49-F238E27FC236}">
                <a16:creationId xmlns:a16="http://schemas.microsoft.com/office/drawing/2014/main" id="{3809E5B7-83B3-74F3-3A4C-A110977FAEB0}"/>
              </a:ext>
            </a:extLst>
          </p:cNvPr>
          <p:cNvPicPr>
            <a:picLocks noChangeAspect="1"/>
          </p:cNvPicPr>
          <p:nvPr/>
        </p:nvPicPr>
        <p:blipFill rotWithShape="1">
          <a:blip r:embed="rId3"/>
          <a:srcRect b="11857"/>
          <a:stretch/>
        </p:blipFill>
        <p:spPr>
          <a:xfrm>
            <a:off x="8479112" y="548749"/>
            <a:ext cx="2831218" cy="6309252"/>
          </a:xfrm>
          <a:prstGeom prst="rect">
            <a:avLst/>
          </a:prstGeom>
        </p:spPr>
      </p:pic>
      <p:pic>
        <p:nvPicPr>
          <p:cNvPr id="8" name="Picture 7">
            <a:extLst>
              <a:ext uri="{FF2B5EF4-FFF2-40B4-BE49-F238E27FC236}">
                <a16:creationId xmlns:a16="http://schemas.microsoft.com/office/drawing/2014/main" id="{5EDF0402-3920-5666-8CB4-BF1E2BAC3ECE}"/>
              </a:ext>
            </a:extLst>
          </p:cNvPr>
          <p:cNvPicPr>
            <a:picLocks noChangeAspect="1"/>
          </p:cNvPicPr>
          <p:nvPr/>
        </p:nvPicPr>
        <p:blipFill rotWithShape="1">
          <a:blip r:embed="rId3"/>
          <a:srcRect t="88069"/>
          <a:stretch/>
        </p:blipFill>
        <p:spPr>
          <a:xfrm>
            <a:off x="5615219" y="5947362"/>
            <a:ext cx="2712574" cy="818256"/>
          </a:xfrm>
          <a:prstGeom prst="rect">
            <a:avLst/>
          </a:prstGeom>
        </p:spPr>
      </p:pic>
    </p:spTree>
    <p:extLst>
      <p:ext uri="{BB962C8B-B14F-4D97-AF65-F5344CB8AC3E}">
        <p14:creationId xmlns:p14="http://schemas.microsoft.com/office/powerpoint/2010/main" val="346450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TotalTime>
  <Words>1207</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Calisto MT</vt:lpstr>
      <vt:lpstr>Univers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seungmin lee</dc:creator>
  <cp:lastModifiedBy>seungmin lee</cp:lastModifiedBy>
  <cp:revision>13</cp:revision>
  <dcterms:created xsi:type="dcterms:W3CDTF">2024-04-23T02:38:30Z</dcterms:created>
  <dcterms:modified xsi:type="dcterms:W3CDTF">2024-04-23T16:51:59Z</dcterms:modified>
</cp:coreProperties>
</file>