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" r:id="rId2"/>
    <p:sldId id="354" r:id="rId3"/>
    <p:sldId id="347" r:id="rId4"/>
    <p:sldId id="348" r:id="rId5"/>
    <p:sldId id="350" r:id="rId6"/>
    <p:sldId id="349" r:id="rId7"/>
    <p:sldId id="351" r:id="rId8"/>
    <p:sldId id="352" r:id="rId9"/>
    <p:sldId id="35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24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664A5-58E4-47C8-98F0-C5176E0CB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F7A5A6-CD7A-4624-9569-5C507F4B4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C255C-8DF1-427D-AF23-6F743EEE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DA3-C11F-47EB-9456-E835507B8B19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6F66F-19D9-43CB-9973-48EDDA21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785FB-AD04-44D5-B1A2-B2D98A4E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F04E-ABEC-4A97-9CBD-6DFF5AF8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02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9E22-B3E8-4757-BF68-E537BDEB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54E4B-9915-4599-B544-7FB3D515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A70BB-2616-40DD-A94A-4B2B7D7F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DA3-C11F-47EB-9456-E835507B8B19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4074E-4CFE-4B08-B050-6776D115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A8E12-74CE-44E2-9002-F7615CE6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F04E-ABEC-4A97-9CBD-6DFF5AF8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0AFADC-704D-4F69-8AF9-7CB8DAD1F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BE29AC-7228-4BB2-9A71-81E903080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EEDDE-B612-4A3B-A330-26E2B306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DA3-C11F-47EB-9456-E835507B8B19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51E2E-EEEC-4C58-A39D-E781A95B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EEC52-15FF-41FE-96C3-1012CE2A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F04E-ABEC-4A97-9CBD-6DFF5AF8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36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 userDrawn="1"/>
        </p:nvGrpSpPr>
        <p:grpSpPr>
          <a:xfrm>
            <a:off x="0" y="2749551"/>
            <a:ext cx="12192000" cy="3929063"/>
            <a:chOff x="0" y="2749550"/>
            <a:chExt cx="9144000" cy="3929063"/>
          </a:xfrm>
        </p:grpSpPr>
        <p:sp>
          <p:nvSpPr>
            <p:cNvPr id="2" name="타원 1"/>
            <p:cNvSpPr/>
            <p:nvPr userDrawn="1"/>
          </p:nvSpPr>
          <p:spPr>
            <a:xfrm>
              <a:off x="6858000" y="3463925"/>
              <a:ext cx="2071688" cy="2071688"/>
            </a:xfrm>
            <a:prstGeom prst="ellipse">
              <a:avLst/>
            </a:prstGeom>
            <a:solidFill>
              <a:srgbClr val="7030A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" name="타원 2"/>
            <p:cNvSpPr/>
            <p:nvPr userDrawn="1"/>
          </p:nvSpPr>
          <p:spPr>
            <a:xfrm>
              <a:off x="0" y="5877520"/>
              <a:ext cx="642938" cy="642937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" name="타원 3"/>
            <p:cNvSpPr/>
            <p:nvPr userDrawn="1"/>
          </p:nvSpPr>
          <p:spPr>
            <a:xfrm>
              <a:off x="6929438" y="3249613"/>
              <a:ext cx="642937" cy="642937"/>
            </a:xfrm>
            <a:prstGeom prst="ellipse">
              <a:avLst/>
            </a:prstGeom>
            <a:solidFill>
              <a:srgbClr val="C00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 userDrawn="1"/>
          </p:nvSpPr>
          <p:spPr>
            <a:xfrm>
              <a:off x="642938" y="4821238"/>
              <a:ext cx="642937" cy="642937"/>
            </a:xfrm>
            <a:prstGeom prst="ellipse">
              <a:avLst/>
            </a:prstGeom>
            <a:solidFill>
              <a:srgbClr val="FFFF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 userDrawn="1"/>
          </p:nvSpPr>
          <p:spPr>
            <a:xfrm>
              <a:off x="6643688" y="4964113"/>
              <a:ext cx="642937" cy="642937"/>
            </a:xfrm>
            <a:prstGeom prst="ellipse">
              <a:avLst/>
            </a:prstGeom>
            <a:solidFill>
              <a:srgbClr val="92D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 userDrawn="1"/>
          </p:nvSpPr>
          <p:spPr>
            <a:xfrm>
              <a:off x="4429125" y="5178425"/>
              <a:ext cx="642938" cy="642938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 userDrawn="1"/>
          </p:nvSpPr>
          <p:spPr>
            <a:xfrm>
              <a:off x="5214938" y="4464050"/>
              <a:ext cx="1143000" cy="1143000"/>
            </a:xfrm>
            <a:prstGeom prst="ellipse">
              <a:avLst/>
            </a:prstGeom>
            <a:solidFill>
              <a:srgbClr val="00206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8215313" y="5392738"/>
              <a:ext cx="642937" cy="642937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4714875" y="3678238"/>
              <a:ext cx="1000125" cy="1000125"/>
            </a:xfrm>
            <a:prstGeom prst="ellipse">
              <a:avLst/>
            </a:prstGeom>
            <a:solidFill>
              <a:srgbClr val="FFC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714375" y="5106988"/>
              <a:ext cx="1571625" cy="1571625"/>
            </a:xfrm>
            <a:prstGeom prst="ellipse">
              <a:avLst/>
            </a:prstGeom>
            <a:solidFill>
              <a:srgbClr val="FF0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8001000" y="2749550"/>
              <a:ext cx="1143000" cy="1143000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857500" y="4106863"/>
              <a:ext cx="1571625" cy="1571625"/>
            </a:xfrm>
            <a:prstGeom prst="ellipse">
              <a:avLst/>
            </a:prstGeom>
            <a:solidFill>
              <a:srgbClr val="0070C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357438" y="5892800"/>
              <a:ext cx="642937" cy="642938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071688" y="4892675"/>
              <a:ext cx="642937" cy="642938"/>
            </a:xfrm>
            <a:prstGeom prst="ellipse">
              <a:avLst/>
            </a:prstGeom>
            <a:solidFill>
              <a:srgbClr val="0070C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 userDrawn="1"/>
          </p:nvSpPr>
          <p:spPr>
            <a:xfrm>
              <a:off x="3000375" y="5464175"/>
              <a:ext cx="642938" cy="642938"/>
            </a:xfrm>
            <a:prstGeom prst="ellipse">
              <a:avLst/>
            </a:prstGeom>
            <a:solidFill>
              <a:srgbClr val="FFC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5786438" y="5535613"/>
              <a:ext cx="642937" cy="642937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 userDrawn="1"/>
          </p:nvSpPr>
          <p:spPr>
            <a:xfrm>
              <a:off x="5929313" y="4035425"/>
              <a:ext cx="642937" cy="642938"/>
            </a:xfrm>
            <a:prstGeom prst="ellipse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 userDrawn="1"/>
          </p:nvSpPr>
          <p:spPr>
            <a:xfrm>
              <a:off x="2857500" y="3749675"/>
              <a:ext cx="642938" cy="642938"/>
            </a:xfrm>
            <a:prstGeom prst="ellipse">
              <a:avLst/>
            </a:prstGeom>
            <a:solidFill>
              <a:srgbClr val="00B05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63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2CAAA-36F5-47F3-957A-C1557DBB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4116C-6845-47C1-BB88-7F5434D07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E1553-4F9E-42F4-815D-AA8D3128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DA3-C11F-47EB-9456-E835507B8B19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FA8C4-A48E-4801-8054-CFC84812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83DFC-E531-4BF7-86F0-0540C24C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F04E-ABEC-4A97-9CBD-6DFF5AF8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06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4CAD5-FCDE-48A2-B1D6-3CBD500D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D8F28-40EA-43D7-B5D1-ABE30F3D4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E81EA-EA6A-43CE-A070-5F6835AA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DA3-C11F-47EB-9456-E835507B8B19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F5918E-E5F1-4DF4-B7DD-5103994A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0EA6F-33AC-427A-892D-B90BA871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F04E-ABEC-4A97-9CBD-6DFF5AF8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81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83371-FE19-4BC7-B2F6-25F36051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217F3-027D-4ED5-9D67-0F1B1D8D3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19CFA-58AB-4EFD-BF8D-176CE04B5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76D601-AD86-49B5-A338-2C053E87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DA3-C11F-47EB-9456-E835507B8B19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A68EF5-389D-4404-92AC-4519BEEC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43AFC5-9F54-431E-81C4-81B9BA2F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F04E-ABEC-4A97-9CBD-6DFF5AF8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9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ED9D2-2814-4882-BBA1-73184947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244BBC-F25D-45B6-970B-E8EC8B559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7F34FE-0B89-4C5C-AE15-F61D446AF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993DC4-7212-46EE-A18E-0AA876B5B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636F0D-C93D-4E8D-9917-DDBF353AD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7449E6-B954-4EE5-B4AC-38548AA4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DA3-C11F-47EB-9456-E835507B8B19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96FC5E-5651-4586-B945-1FAE7860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6E7474-2FCB-45B6-B5DF-7F24793F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F04E-ABEC-4A97-9CBD-6DFF5AF8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41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7F289-C684-4207-B8E6-7D3978F6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559508-AD97-4480-A974-667C67F8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DA3-C11F-47EB-9456-E835507B8B19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1F076-7BF3-4203-BE8C-24FFBB17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C257B2-DBCD-4686-A952-6F092B7C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F04E-ABEC-4A97-9CBD-6DFF5AF8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15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A82B68-6A21-426A-8D07-EFEF0A5F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DA3-C11F-47EB-9456-E835507B8B19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F20FB0-C891-45DF-8231-EEEB1AF5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0790E8-BC38-4E42-86A9-F238116C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F04E-ABEC-4A97-9CBD-6DFF5AF8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9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F5132-0892-4C92-8BDB-3D66B5A8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AFE7F-AB93-4C0C-84F0-EC6FEDF2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32536-ED80-4ECF-9AD1-F86E2C007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9F26D3-CB71-4980-861B-034FC052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DA3-C11F-47EB-9456-E835507B8B19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E1EDE5-5AD9-41C4-81A4-06FF2F6D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C8F58-C43C-4A5F-B5A9-187583F4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F04E-ABEC-4A97-9CBD-6DFF5AF8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4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3D25A-F9D3-47A1-918E-FABDB770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D1E6A6-0435-4BC3-BDBA-D026CE038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D4E62A-561F-448F-9EC9-BAF3902C4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1E0113-CBB6-45E8-9650-688C1EBC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DA3-C11F-47EB-9456-E835507B8B19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27BDBF-32B8-410C-8EB8-E5A20888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17CF72-BFC8-4BB9-A842-5B43813F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F04E-ABEC-4A97-9CBD-6DFF5AF8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4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877E86-C077-466D-917F-5820E8F1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781D7-B42D-48E8-B53C-BD8BF81DC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AC08C-EA8D-4E61-AD3D-E94BF4B12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DDA3-C11F-47EB-9456-E835507B8B19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5CC38-82CF-4543-8AF3-408BBA024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996864-EC83-4F9E-9F5E-59B90EA77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F04E-ABEC-4A97-9CBD-6DFF5AF8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5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syoon@inhatc.ac.k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남자, 정장, 넥타이, 사람이(가) 표시된 사진&#10;&#10;자동 생성된 설명">
            <a:extLst>
              <a:ext uri="{FF2B5EF4-FFF2-40B4-BE49-F238E27FC236}">
                <a16:creationId xmlns:a16="http://schemas.microsoft.com/office/drawing/2014/main" id="{0AEE0D68-805A-43BB-9F36-AC83F5514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7" r="1" b="11998"/>
          <a:stretch/>
        </p:blipFill>
        <p:spPr>
          <a:xfrm>
            <a:off x="5182104" y="10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12EBEA00-D387-4FF8-9199-521557847686}"/>
              </a:ext>
            </a:extLst>
          </p:cNvPr>
          <p:cNvSpPr/>
          <p:nvPr/>
        </p:nvSpPr>
        <p:spPr>
          <a:xfrm>
            <a:off x="804673" y="1396289"/>
            <a:ext cx="4146574" cy="94553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Orientation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951C80-4E43-4CDD-8FFC-12C81B67ED0A}"/>
              </a:ext>
            </a:extLst>
          </p:cNvPr>
          <p:cNvSpPr txBox="1"/>
          <p:nvPr/>
        </p:nvSpPr>
        <p:spPr>
          <a:xfrm>
            <a:off x="804672" y="2871982"/>
            <a:ext cx="4782458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 err="1"/>
              <a:t>강좌명</a:t>
            </a:r>
            <a:r>
              <a:rPr lang="en-US" altLang="ko-KR" dirty="0"/>
              <a:t> : </a:t>
            </a:r>
            <a:r>
              <a:rPr lang="ko-KR" altLang="en-US" dirty="0"/>
              <a:t>시스템 분석 설계</a:t>
            </a:r>
            <a:endParaRPr lang="en-US" altLang="ko-KR" dirty="0"/>
          </a:p>
          <a:p>
            <a:pPr marL="4572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담당교수 </a:t>
            </a:r>
            <a:r>
              <a:rPr lang="en-US" altLang="ko-KR" dirty="0"/>
              <a:t>: </a:t>
            </a:r>
            <a:r>
              <a:rPr lang="ko-KR" altLang="en-US" dirty="0"/>
              <a:t>윤경섭</a:t>
            </a:r>
            <a:endParaRPr lang="en-US" altLang="ko-KR" dirty="0"/>
          </a:p>
          <a:p>
            <a:pPr marL="4572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eMail</a:t>
            </a:r>
            <a:r>
              <a:rPr lang="en-US" altLang="ko-KR" dirty="0"/>
              <a:t> : </a:t>
            </a:r>
            <a:r>
              <a:rPr lang="en-US" altLang="ko-KR" dirty="0">
                <a:hlinkClick r:id="rId3"/>
              </a:rPr>
              <a:t>ksyoon@inhatc.ac.kr</a:t>
            </a:r>
            <a:endParaRPr lang="en-US" altLang="ko-KR" dirty="0"/>
          </a:p>
          <a:p>
            <a:pPr marL="4572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연구실</a:t>
            </a:r>
            <a:r>
              <a:rPr lang="en-US" altLang="ko-KR" dirty="0"/>
              <a:t> : 032-870-2324</a:t>
            </a:r>
          </a:p>
          <a:p>
            <a:pPr marL="4572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교재</a:t>
            </a:r>
            <a:r>
              <a:rPr lang="en-US" altLang="ko-KR" dirty="0"/>
              <a:t>: </a:t>
            </a:r>
            <a:r>
              <a:rPr lang="ko-KR" altLang="en-US" b="1" dirty="0"/>
              <a:t>시스템 분석 및 설계</a:t>
            </a:r>
            <a:r>
              <a:rPr lang="en-US" altLang="ko-KR" b="1" dirty="0"/>
              <a:t>, 6</a:t>
            </a:r>
            <a:r>
              <a:rPr lang="ko-KR" altLang="en-US" b="1" dirty="0"/>
              <a:t>판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(Essentials of Systems Analysis and Design, Sixth Edition)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       (Copyright © 2015 Pearson Education, Inc. Publishing as Prentice Hall)</a:t>
            </a:r>
          </a:p>
          <a:p>
            <a:pPr marL="4572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출판사</a:t>
            </a:r>
            <a:r>
              <a:rPr lang="en-US" altLang="ko-KR" dirty="0"/>
              <a:t>/</a:t>
            </a:r>
            <a:r>
              <a:rPr lang="ko-KR" altLang="en-US" dirty="0"/>
              <a:t>년도 </a:t>
            </a:r>
            <a:r>
              <a:rPr lang="en-US" altLang="ko-KR" dirty="0"/>
              <a:t>: </a:t>
            </a:r>
            <a:r>
              <a:rPr lang="ko-KR" altLang="en-US" dirty="0" err="1"/>
              <a:t>한티미디어</a:t>
            </a:r>
            <a:r>
              <a:rPr lang="en-US" altLang="ko-KR" dirty="0"/>
              <a:t>, 2017</a:t>
            </a:r>
            <a:r>
              <a:rPr lang="ko-KR" altLang="en-US" dirty="0"/>
              <a:t>년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FC9A0D5A-B972-487F-8274-C0CA8615CC0F}"/>
              </a:ext>
            </a:extLst>
          </p:cNvPr>
          <p:cNvSpPr/>
          <p:nvPr/>
        </p:nvSpPr>
        <p:spPr>
          <a:xfrm>
            <a:off x="804672" y="300625"/>
            <a:ext cx="4146575" cy="945534"/>
          </a:xfrm>
          <a:prstGeom prst="flowChartPredefinedProcess">
            <a:avLst/>
          </a:prstGeom>
          <a:solidFill>
            <a:srgbClr val="0070C0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sz="4000" dirty="0" smtClean="0"/>
              <a:t>2021</a:t>
            </a:r>
            <a:r>
              <a:rPr lang="ko-KR" altLang="en-US" sz="4000" dirty="0" smtClean="0"/>
              <a:t>년</a:t>
            </a:r>
            <a:r>
              <a:rPr lang="en-US" altLang="ko-KR" sz="4000" dirty="0"/>
              <a:t>2</a:t>
            </a:r>
            <a:r>
              <a:rPr lang="ko-KR" altLang="en-US" sz="4000" dirty="0"/>
              <a:t>학기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83436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8A8818E-DF35-4B2B-952A-D95B1BAD20BE}"/>
              </a:ext>
            </a:extLst>
          </p:cNvPr>
          <p:cNvGrpSpPr/>
          <p:nvPr/>
        </p:nvGrpSpPr>
        <p:grpSpPr>
          <a:xfrm>
            <a:off x="2165152" y="2223365"/>
            <a:ext cx="4462650" cy="523220"/>
            <a:chOff x="539552" y="1235074"/>
            <a:chExt cx="4462650" cy="52322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E242CE7-4D3D-439F-8398-321876EB3E4B}"/>
                </a:ext>
              </a:extLst>
            </p:cNvPr>
            <p:cNvGrpSpPr/>
            <p:nvPr/>
          </p:nvGrpSpPr>
          <p:grpSpPr>
            <a:xfrm>
              <a:off x="539552" y="1280370"/>
              <a:ext cx="962392" cy="400110"/>
              <a:chOff x="1593384" y="1280370"/>
              <a:chExt cx="962392" cy="400110"/>
            </a:xfrm>
          </p:grpSpPr>
          <p:sp>
            <p:nvSpPr>
              <p:cNvPr id="5" name="오른쪽 대괄호 4">
                <a:extLst>
                  <a:ext uri="{FF2B5EF4-FFF2-40B4-BE49-F238E27FC236}">
                    <a16:creationId xmlns:a16="http://schemas.microsoft.com/office/drawing/2014/main" id="{1393D1DA-F584-439F-A973-2425515506BA}"/>
                  </a:ext>
                </a:extLst>
              </p:cNvPr>
              <p:cNvSpPr/>
              <p:nvPr/>
            </p:nvSpPr>
            <p:spPr>
              <a:xfrm>
                <a:off x="2483768" y="1300405"/>
                <a:ext cx="72008" cy="360040"/>
              </a:xfrm>
              <a:prstGeom prst="rightBracket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왼쪽 대괄호 5">
                <a:extLst>
                  <a:ext uri="{FF2B5EF4-FFF2-40B4-BE49-F238E27FC236}">
                    <a16:creationId xmlns:a16="http://schemas.microsoft.com/office/drawing/2014/main" id="{C5201439-6D5E-4DFB-96B2-84831DAC3FD2}"/>
                  </a:ext>
                </a:extLst>
              </p:cNvPr>
              <p:cNvSpPr/>
              <p:nvPr/>
            </p:nvSpPr>
            <p:spPr>
              <a:xfrm>
                <a:off x="1593384" y="1300405"/>
                <a:ext cx="72008" cy="360040"/>
              </a:xfrm>
              <a:prstGeom prst="leftBracket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6581EB-E34D-456A-8086-B50AB5588CC6}"/>
                  </a:ext>
                </a:extLst>
              </p:cNvPr>
              <p:cNvSpPr txBox="1"/>
              <p:nvPr/>
            </p:nvSpPr>
            <p:spPr>
              <a:xfrm>
                <a:off x="1593384" y="1280370"/>
                <a:ext cx="9223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PART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I</a:t>
                </a:r>
                <a:endParaRPr lang="ko-KR" altLang="en-US" sz="2000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9869A-5535-49E1-AA6C-43717B68800B}"/>
                </a:ext>
              </a:extLst>
            </p:cNvPr>
            <p:cNvSpPr txBox="1"/>
            <p:nvPr/>
          </p:nvSpPr>
          <p:spPr>
            <a:xfrm>
              <a:off x="1691680" y="1235074"/>
              <a:ext cx="3310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시스템</a:t>
              </a:r>
              <a:r>
                <a:rPr lang="en-US" altLang="ko-KR" sz="2800" dirty="0"/>
                <a:t> </a:t>
              </a:r>
              <a:r>
                <a:rPr lang="ko-KR" altLang="en-US" sz="2800" dirty="0"/>
                <a:t>개발의 기초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0DAEF6-95D4-41FB-8B9B-45442593F827}"/>
              </a:ext>
            </a:extLst>
          </p:cNvPr>
          <p:cNvGrpSpPr/>
          <p:nvPr/>
        </p:nvGrpSpPr>
        <p:grpSpPr>
          <a:xfrm>
            <a:off x="2165152" y="2944894"/>
            <a:ext cx="4589287" cy="523220"/>
            <a:chOff x="395536" y="673532"/>
            <a:chExt cx="4589287" cy="523220"/>
          </a:xfrm>
        </p:grpSpPr>
        <p:sp>
          <p:nvSpPr>
            <p:cNvPr id="9" name="오른쪽 대괄호 8">
              <a:extLst>
                <a:ext uri="{FF2B5EF4-FFF2-40B4-BE49-F238E27FC236}">
                  <a16:creationId xmlns:a16="http://schemas.microsoft.com/office/drawing/2014/main" id="{7CA48335-7E22-4B2E-A8C6-B3B3B7014001}"/>
                </a:ext>
              </a:extLst>
            </p:cNvPr>
            <p:cNvSpPr/>
            <p:nvPr/>
          </p:nvSpPr>
          <p:spPr>
            <a:xfrm>
              <a:off x="1410361" y="738863"/>
              <a:ext cx="72008" cy="360040"/>
            </a:xfrm>
            <a:prstGeom prst="righ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48B78F9F-21EE-43BC-8A2B-6457E5A7A371}"/>
                </a:ext>
              </a:extLst>
            </p:cNvPr>
            <p:cNvSpPr/>
            <p:nvPr/>
          </p:nvSpPr>
          <p:spPr>
            <a:xfrm>
              <a:off x="395536" y="738863"/>
              <a:ext cx="72008" cy="36004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CA3581-8365-49EB-80BD-243DEC1BFB85}"/>
                </a:ext>
              </a:extLst>
            </p:cNvPr>
            <p:cNvSpPr txBox="1"/>
            <p:nvPr/>
          </p:nvSpPr>
          <p:spPr>
            <a:xfrm>
              <a:off x="395536" y="718828"/>
              <a:ext cx="991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PART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II</a:t>
              </a:r>
              <a:endParaRPr lang="ko-KR" alt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336A95-2F19-4CF0-863D-074D8E6D9F75}"/>
                </a:ext>
              </a:extLst>
            </p:cNvPr>
            <p:cNvSpPr txBox="1"/>
            <p:nvPr/>
          </p:nvSpPr>
          <p:spPr>
            <a:xfrm>
              <a:off x="1547664" y="673532"/>
              <a:ext cx="34371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시스템</a:t>
              </a:r>
              <a:r>
                <a:rPr lang="en-US" altLang="ko-KR" sz="2800" dirty="0"/>
                <a:t> </a:t>
              </a:r>
              <a:r>
                <a:rPr lang="ko-KR" altLang="en-US" sz="2800" dirty="0"/>
                <a:t>계획 및 선정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418FEA1-DD9D-4723-8833-F8FB4250EA68}"/>
              </a:ext>
            </a:extLst>
          </p:cNvPr>
          <p:cNvGrpSpPr/>
          <p:nvPr/>
        </p:nvGrpSpPr>
        <p:grpSpPr>
          <a:xfrm>
            <a:off x="2165152" y="3716030"/>
            <a:ext cx="3385432" cy="523220"/>
            <a:chOff x="395536" y="673532"/>
            <a:chExt cx="3385432" cy="523220"/>
          </a:xfrm>
        </p:grpSpPr>
        <p:sp>
          <p:nvSpPr>
            <p:cNvPr id="14" name="오른쪽 대괄호 13">
              <a:extLst>
                <a:ext uri="{FF2B5EF4-FFF2-40B4-BE49-F238E27FC236}">
                  <a16:creationId xmlns:a16="http://schemas.microsoft.com/office/drawing/2014/main" id="{28433815-CA9D-4D42-8695-B74DC4AB7C3E}"/>
                </a:ext>
              </a:extLst>
            </p:cNvPr>
            <p:cNvSpPr/>
            <p:nvPr/>
          </p:nvSpPr>
          <p:spPr>
            <a:xfrm>
              <a:off x="1410361" y="738863"/>
              <a:ext cx="72008" cy="360040"/>
            </a:xfrm>
            <a:prstGeom prst="righ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왼쪽 대괄호 14">
              <a:extLst>
                <a:ext uri="{FF2B5EF4-FFF2-40B4-BE49-F238E27FC236}">
                  <a16:creationId xmlns:a16="http://schemas.microsoft.com/office/drawing/2014/main" id="{2FBEBF21-FDBC-4B83-8C42-2BEFD1EAE7DB}"/>
                </a:ext>
              </a:extLst>
            </p:cNvPr>
            <p:cNvSpPr/>
            <p:nvPr/>
          </p:nvSpPr>
          <p:spPr>
            <a:xfrm>
              <a:off x="395536" y="738863"/>
              <a:ext cx="72008" cy="36004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209546-2D17-4048-AF95-DB96F177BCAA}"/>
                </a:ext>
              </a:extLst>
            </p:cNvPr>
            <p:cNvSpPr txBox="1"/>
            <p:nvPr/>
          </p:nvSpPr>
          <p:spPr>
            <a:xfrm>
              <a:off x="395536" y="718828"/>
              <a:ext cx="1060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PART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III</a:t>
              </a:r>
              <a:endParaRPr lang="ko-KR" alt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F0451B-74DC-4EAB-B958-75626542AA99}"/>
                </a:ext>
              </a:extLst>
            </p:cNvPr>
            <p:cNvSpPr txBox="1"/>
            <p:nvPr/>
          </p:nvSpPr>
          <p:spPr>
            <a:xfrm>
              <a:off x="1547664" y="673532"/>
              <a:ext cx="2233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시스템</a:t>
              </a:r>
              <a:r>
                <a:rPr lang="en-US" altLang="ko-KR" sz="2800" dirty="0"/>
                <a:t> </a:t>
              </a:r>
              <a:r>
                <a:rPr lang="ko-KR" altLang="en-US" sz="2800" dirty="0"/>
                <a:t>분석</a:t>
              </a:r>
              <a:r>
                <a:rPr lang="en-US" altLang="ko-KR" sz="2800" dirty="0"/>
                <a:t> </a:t>
              </a:r>
              <a:endParaRPr lang="ko-KR" altLang="en-US" sz="28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8D2A9B9-0F2E-47E2-B075-6FB081D20CC6}"/>
              </a:ext>
            </a:extLst>
          </p:cNvPr>
          <p:cNvGrpSpPr/>
          <p:nvPr/>
        </p:nvGrpSpPr>
        <p:grpSpPr>
          <a:xfrm>
            <a:off x="2165152" y="4437559"/>
            <a:ext cx="3385432" cy="523220"/>
            <a:chOff x="395536" y="673532"/>
            <a:chExt cx="3385432" cy="523220"/>
          </a:xfrm>
        </p:grpSpPr>
        <p:sp>
          <p:nvSpPr>
            <p:cNvPr id="19" name="오른쪽 대괄호 18">
              <a:extLst>
                <a:ext uri="{FF2B5EF4-FFF2-40B4-BE49-F238E27FC236}">
                  <a16:creationId xmlns:a16="http://schemas.microsoft.com/office/drawing/2014/main" id="{5D010772-2EE8-46B5-B5DC-3153CB0D04FF}"/>
                </a:ext>
              </a:extLst>
            </p:cNvPr>
            <p:cNvSpPr/>
            <p:nvPr/>
          </p:nvSpPr>
          <p:spPr>
            <a:xfrm>
              <a:off x="1410361" y="738863"/>
              <a:ext cx="72008" cy="360040"/>
            </a:xfrm>
            <a:prstGeom prst="righ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왼쪽 대괄호 19">
              <a:extLst>
                <a:ext uri="{FF2B5EF4-FFF2-40B4-BE49-F238E27FC236}">
                  <a16:creationId xmlns:a16="http://schemas.microsoft.com/office/drawing/2014/main" id="{7F21A79E-3078-4E99-9EE2-B81C97B6A59B}"/>
                </a:ext>
              </a:extLst>
            </p:cNvPr>
            <p:cNvSpPr/>
            <p:nvPr/>
          </p:nvSpPr>
          <p:spPr>
            <a:xfrm>
              <a:off x="395536" y="738863"/>
              <a:ext cx="72008" cy="36004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B1D39C-9CB4-4737-8E82-72F082B22D9A}"/>
                </a:ext>
              </a:extLst>
            </p:cNvPr>
            <p:cNvSpPr txBox="1"/>
            <p:nvPr/>
          </p:nvSpPr>
          <p:spPr>
            <a:xfrm>
              <a:off x="395536" y="718828"/>
              <a:ext cx="10842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PART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IV</a:t>
              </a:r>
              <a:endParaRPr lang="ko-KR" altLang="en-US" sz="2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861D08-FDCA-46A1-8B3D-A9836846750E}"/>
                </a:ext>
              </a:extLst>
            </p:cNvPr>
            <p:cNvSpPr txBox="1"/>
            <p:nvPr/>
          </p:nvSpPr>
          <p:spPr>
            <a:xfrm>
              <a:off x="1547664" y="673532"/>
              <a:ext cx="2233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시스템</a:t>
              </a:r>
              <a:r>
                <a:rPr lang="en-US" altLang="ko-KR" sz="2800" dirty="0"/>
                <a:t> </a:t>
              </a:r>
              <a:r>
                <a:rPr lang="ko-KR" altLang="en-US" sz="2800" dirty="0"/>
                <a:t>설계</a:t>
              </a:r>
              <a:r>
                <a:rPr lang="en-US" altLang="ko-KR" sz="2800" dirty="0"/>
                <a:t> </a:t>
              </a:r>
              <a:endParaRPr lang="ko-KR" altLang="en-US" sz="2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553B6BC-0D05-43A6-8D7C-907962A70AA4}"/>
              </a:ext>
            </a:extLst>
          </p:cNvPr>
          <p:cNvGrpSpPr/>
          <p:nvPr/>
        </p:nvGrpSpPr>
        <p:grpSpPr>
          <a:xfrm>
            <a:off x="2165152" y="5249477"/>
            <a:ext cx="4715924" cy="523220"/>
            <a:chOff x="395536" y="673532"/>
            <a:chExt cx="4715924" cy="523220"/>
          </a:xfrm>
        </p:grpSpPr>
        <p:sp>
          <p:nvSpPr>
            <p:cNvPr id="24" name="오른쪽 대괄호 23">
              <a:extLst>
                <a:ext uri="{FF2B5EF4-FFF2-40B4-BE49-F238E27FC236}">
                  <a16:creationId xmlns:a16="http://schemas.microsoft.com/office/drawing/2014/main" id="{FB6F5D91-FF5F-4A14-BF3A-674E7DFC1995}"/>
                </a:ext>
              </a:extLst>
            </p:cNvPr>
            <p:cNvSpPr/>
            <p:nvPr/>
          </p:nvSpPr>
          <p:spPr>
            <a:xfrm>
              <a:off x="1410361" y="738863"/>
              <a:ext cx="72008" cy="360040"/>
            </a:xfrm>
            <a:prstGeom prst="righ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왼쪽 대괄호 24">
              <a:extLst>
                <a:ext uri="{FF2B5EF4-FFF2-40B4-BE49-F238E27FC236}">
                  <a16:creationId xmlns:a16="http://schemas.microsoft.com/office/drawing/2014/main" id="{FC0A1576-8180-4CE9-8153-313EA7245448}"/>
                </a:ext>
              </a:extLst>
            </p:cNvPr>
            <p:cNvSpPr/>
            <p:nvPr/>
          </p:nvSpPr>
          <p:spPr>
            <a:xfrm>
              <a:off x="395536" y="738863"/>
              <a:ext cx="72008" cy="36004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CE5795-0ACC-418C-9D18-74C3A93C3015}"/>
                </a:ext>
              </a:extLst>
            </p:cNvPr>
            <p:cNvSpPr txBox="1"/>
            <p:nvPr/>
          </p:nvSpPr>
          <p:spPr>
            <a:xfrm>
              <a:off x="395536" y="718828"/>
              <a:ext cx="10153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PART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V</a:t>
              </a:r>
              <a:endParaRPr lang="ko-KR" altLang="en-US" sz="2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7F754-6485-450A-A387-4570FFD24261}"/>
                </a:ext>
              </a:extLst>
            </p:cNvPr>
            <p:cNvSpPr txBox="1"/>
            <p:nvPr/>
          </p:nvSpPr>
          <p:spPr>
            <a:xfrm>
              <a:off x="1547664" y="673532"/>
              <a:ext cx="35637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시스템</a:t>
              </a:r>
              <a:r>
                <a:rPr lang="en-US" altLang="ko-KR" sz="2800" dirty="0"/>
                <a:t> </a:t>
              </a:r>
              <a:r>
                <a:rPr lang="ko-KR" altLang="en-US" sz="2800" dirty="0"/>
                <a:t>구현 및 운영</a:t>
              </a:r>
              <a:r>
                <a:rPr lang="en-US" altLang="ko-KR" sz="2800" dirty="0"/>
                <a:t> </a:t>
              </a:r>
              <a:endParaRPr lang="ko-KR" altLang="en-US" sz="2800" dirty="0"/>
            </a:p>
          </p:txBody>
        </p:sp>
      </p:grpSp>
      <p:sp>
        <p:nvSpPr>
          <p:cNvPr id="29" name="순서도: 종속 처리 28">
            <a:extLst>
              <a:ext uri="{FF2B5EF4-FFF2-40B4-BE49-F238E27FC236}">
                <a16:creationId xmlns:a16="http://schemas.microsoft.com/office/drawing/2014/main" id="{1EB5A7E7-C5BD-44F2-9777-1FCD02D9FA05}"/>
              </a:ext>
            </a:extLst>
          </p:cNvPr>
          <p:cNvSpPr/>
          <p:nvPr/>
        </p:nvSpPr>
        <p:spPr>
          <a:xfrm>
            <a:off x="2165152" y="1154545"/>
            <a:ext cx="4462650" cy="752627"/>
          </a:xfrm>
          <a:prstGeom prst="flowChartPredefinedProcess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책의 구성</a:t>
            </a:r>
          </a:p>
        </p:txBody>
      </p:sp>
    </p:spTree>
    <p:extLst>
      <p:ext uri="{BB962C8B-B14F-4D97-AF65-F5344CB8AC3E}">
        <p14:creationId xmlns:p14="http://schemas.microsoft.com/office/powerpoint/2010/main" val="205182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종속 처리 2">
            <a:extLst>
              <a:ext uri="{FF2B5EF4-FFF2-40B4-BE49-F238E27FC236}">
                <a16:creationId xmlns:a16="http://schemas.microsoft.com/office/drawing/2014/main" id="{24A001C3-35A6-4098-B789-53D46DA84F84}"/>
              </a:ext>
            </a:extLst>
          </p:cNvPr>
          <p:cNvSpPr/>
          <p:nvPr/>
        </p:nvSpPr>
        <p:spPr>
          <a:xfrm>
            <a:off x="2063552" y="620688"/>
            <a:ext cx="3168352" cy="504056"/>
          </a:xfrm>
          <a:prstGeom prst="flowChartPredefinedProcess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목차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CFD48-F55B-4D36-AA12-C70308CE9AF8}"/>
              </a:ext>
            </a:extLst>
          </p:cNvPr>
          <p:cNvSpPr txBox="1"/>
          <p:nvPr/>
        </p:nvSpPr>
        <p:spPr>
          <a:xfrm>
            <a:off x="2639616" y="1836108"/>
            <a:ext cx="57118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</a:rPr>
              <a:t>제</a:t>
            </a:r>
            <a:r>
              <a:rPr lang="en-US" altLang="ko-KR" sz="2000" dirty="0">
                <a:solidFill>
                  <a:srgbClr val="C00000"/>
                </a:solidFill>
              </a:rPr>
              <a:t>1</a:t>
            </a:r>
            <a:r>
              <a:rPr lang="ko-KR" altLang="en-US" sz="2000" dirty="0">
                <a:solidFill>
                  <a:srgbClr val="C00000"/>
                </a:solidFill>
              </a:rPr>
              <a:t>장 시스템 개발 환경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이장의 내용 소개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정보시스템 분석과 설계 란 무엇인가</a:t>
            </a:r>
            <a:r>
              <a:rPr lang="en-US" altLang="ko-KR" sz="2000" dirty="0"/>
              <a:t>?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시스템 분석 및 설계 </a:t>
            </a:r>
            <a:r>
              <a:rPr lang="en-US" altLang="ko-KR" sz="2000" dirty="0"/>
              <a:t>: </a:t>
            </a:r>
            <a:r>
              <a:rPr lang="ko-KR" altLang="en-US" sz="2000" dirty="0"/>
              <a:t>핵심 개년들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시스템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시스템 설계에 대한 현대적 접근 방법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정보시스템 개발과 시스템 개발 생명주기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시스템 개발에 대한 대안적 </a:t>
            </a:r>
            <a:r>
              <a:rPr lang="ko-KR" altLang="en-US" sz="2000" dirty="0" err="1"/>
              <a:t>접금</a:t>
            </a:r>
            <a:r>
              <a:rPr lang="ko-KR" altLang="en-US" sz="2000" dirty="0"/>
              <a:t> 방법들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solidFill>
                  <a:srgbClr val="00B050"/>
                </a:solidFill>
              </a:rPr>
              <a:t>요점정리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solidFill>
                  <a:srgbClr val="00B050"/>
                </a:solidFill>
              </a:rPr>
              <a:t>주요용어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solidFill>
                  <a:srgbClr val="00B050"/>
                </a:solidFill>
              </a:rPr>
              <a:t>복습문제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solidFill>
                  <a:srgbClr val="00B050"/>
                </a:solidFill>
              </a:rPr>
              <a:t>연습문제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solidFill>
                  <a:srgbClr val="00B050"/>
                </a:solidFill>
              </a:rPr>
              <a:t>토의문제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solidFill>
                  <a:srgbClr val="00B050"/>
                </a:solidFill>
              </a:rPr>
              <a:t>사례문제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BDB6D3-C32F-43D8-91CF-4E7A7AA8D45C}"/>
              </a:ext>
            </a:extLst>
          </p:cNvPr>
          <p:cNvGrpSpPr/>
          <p:nvPr/>
        </p:nvGrpSpPr>
        <p:grpSpPr>
          <a:xfrm>
            <a:off x="2063552" y="1235074"/>
            <a:ext cx="4462650" cy="523220"/>
            <a:chOff x="539552" y="1235074"/>
            <a:chExt cx="4462650" cy="52322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0DD62DA-AFDA-4093-A84B-8FB0C34B8AA3}"/>
                </a:ext>
              </a:extLst>
            </p:cNvPr>
            <p:cNvGrpSpPr/>
            <p:nvPr/>
          </p:nvGrpSpPr>
          <p:grpSpPr>
            <a:xfrm>
              <a:off x="539552" y="1280370"/>
              <a:ext cx="962392" cy="400110"/>
              <a:chOff x="1593384" y="1280370"/>
              <a:chExt cx="962392" cy="400110"/>
            </a:xfrm>
          </p:grpSpPr>
          <p:sp>
            <p:nvSpPr>
              <p:cNvPr id="6" name="오른쪽 대괄호 5">
                <a:extLst>
                  <a:ext uri="{FF2B5EF4-FFF2-40B4-BE49-F238E27FC236}">
                    <a16:creationId xmlns:a16="http://schemas.microsoft.com/office/drawing/2014/main" id="{E2CA06A5-8292-42EC-8C1C-20A0FDF23168}"/>
                  </a:ext>
                </a:extLst>
              </p:cNvPr>
              <p:cNvSpPr/>
              <p:nvPr/>
            </p:nvSpPr>
            <p:spPr>
              <a:xfrm>
                <a:off x="2483768" y="1300405"/>
                <a:ext cx="72008" cy="360040"/>
              </a:xfrm>
              <a:prstGeom prst="rightBracket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왼쪽 대괄호 6">
                <a:extLst>
                  <a:ext uri="{FF2B5EF4-FFF2-40B4-BE49-F238E27FC236}">
                    <a16:creationId xmlns:a16="http://schemas.microsoft.com/office/drawing/2014/main" id="{A5D5C2A5-0705-4D7F-906D-4A68709E0109}"/>
                  </a:ext>
                </a:extLst>
              </p:cNvPr>
              <p:cNvSpPr/>
              <p:nvPr/>
            </p:nvSpPr>
            <p:spPr>
              <a:xfrm>
                <a:off x="1593384" y="1300405"/>
                <a:ext cx="72008" cy="360040"/>
              </a:xfrm>
              <a:prstGeom prst="leftBracket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188F04-D752-4C0F-8D95-4848394DEFB9}"/>
                  </a:ext>
                </a:extLst>
              </p:cNvPr>
              <p:cNvSpPr txBox="1"/>
              <p:nvPr/>
            </p:nvSpPr>
            <p:spPr>
              <a:xfrm>
                <a:off x="1593384" y="1280370"/>
                <a:ext cx="9223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PART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I</a:t>
                </a:r>
                <a:endParaRPr lang="ko-KR" altLang="en-US" sz="2000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59FD92-2C20-428A-9DA4-6C7923BA420A}"/>
                </a:ext>
              </a:extLst>
            </p:cNvPr>
            <p:cNvSpPr txBox="1"/>
            <p:nvPr/>
          </p:nvSpPr>
          <p:spPr>
            <a:xfrm>
              <a:off x="1691680" y="1235074"/>
              <a:ext cx="3310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시스템</a:t>
              </a:r>
              <a:r>
                <a:rPr lang="en-US" altLang="ko-KR" sz="2800" dirty="0"/>
                <a:t> </a:t>
              </a:r>
              <a:r>
                <a:rPr lang="ko-KR" altLang="en-US" sz="2800" dirty="0"/>
                <a:t>개발의 기초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101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DCA3F-1E7C-4F33-B198-13CC007F5D5C}"/>
              </a:ext>
            </a:extLst>
          </p:cNvPr>
          <p:cNvSpPr txBox="1"/>
          <p:nvPr/>
        </p:nvSpPr>
        <p:spPr>
          <a:xfrm>
            <a:off x="2063552" y="2780929"/>
            <a:ext cx="554510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</a:rPr>
              <a:t>제</a:t>
            </a:r>
            <a:r>
              <a:rPr lang="en-US" altLang="ko-KR" sz="2000" dirty="0">
                <a:solidFill>
                  <a:srgbClr val="C00000"/>
                </a:solidFill>
              </a:rPr>
              <a:t>3</a:t>
            </a:r>
            <a:r>
              <a:rPr lang="ko-KR" altLang="en-US" sz="2000" dirty="0">
                <a:solidFill>
                  <a:srgbClr val="C00000"/>
                </a:solidFill>
              </a:rPr>
              <a:t>장 정보시스템 프로젝트 관리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이장의 내용 소개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Pine </a:t>
            </a:r>
            <a:r>
              <a:rPr lang="en-US" altLang="ko-KR" sz="2000" dirty="0" err="1"/>
              <a:t>Vallay</a:t>
            </a:r>
            <a:r>
              <a:rPr lang="en-US" altLang="ko-KR" sz="2000" dirty="0"/>
              <a:t> Furniture</a:t>
            </a:r>
            <a:r>
              <a:rPr lang="ko-KR" altLang="en-US" sz="2000" dirty="0"/>
              <a:t>사의 배경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정보시스템</a:t>
            </a:r>
            <a:r>
              <a:rPr lang="en-US" altLang="ko-KR" sz="2000" dirty="0"/>
              <a:t> </a:t>
            </a:r>
            <a:r>
              <a:rPr lang="ko-KR" altLang="en-US" sz="2000" dirty="0"/>
              <a:t>프로젝트 관리</a:t>
            </a:r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ko-KR" altLang="en-US" sz="2000" dirty="0"/>
              <a:t>프로젝트 착수</a:t>
            </a:r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ko-KR" altLang="en-US" sz="2000" dirty="0"/>
              <a:t>프로젝트 기획</a:t>
            </a:r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ko-KR" altLang="en-US" sz="2000" dirty="0"/>
              <a:t>프로젝트 실행</a:t>
            </a:r>
            <a:endParaRPr lang="en-US" altLang="ko-KR" sz="2000" dirty="0"/>
          </a:p>
          <a:p>
            <a:pPr marL="1714500" lvl="3" indent="-342900">
              <a:buFontTx/>
              <a:buChar char="-"/>
            </a:pPr>
            <a:r>
              <a:rPr lang="ko-KR" altLang="en-US" sz="2000" dirty="0"/>
              <a:t>프로젝트 통제 및 모니터링</a:t>
            </a:r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ko-KR" altLang="en-US" sz="2000" dirty="0"/>
              <a:t>프로젝트 종료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프로젝트 계획에 대한 표현과 일정 관리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프로젝트 관리 소프트웨어의 사용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04D6E-6F2F-4643-A6B2-2097C91975A0}"/>
              </a:ext>
            </a:extLst>
          </p:cNvPr>
          <p:cNvSpPr txBox="1"/>
          <p:nvPr/>
        </p:nvSpPr>
        <p:spPr>
          <a:xfrm>
            <a:off x="2063553" y="908720"/>
            <a:ext cx="30700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</a:rPr>
              <a:t>제</a:t>
            </a:r>
            <a:r>
              <a:rPr lang="en-US" altLang="ko-KR" sz="2000" dirty="0">
                <a:solidFill>
                  <a:srgbClr val="C00000"/>
                </a:solidFill>
              </a:rPr>
              <a:t>2</a:t>
            </a:r>
            <a:r>
              <a:rPr lang="ko-KR" altLang="en-US" sz="2000" dirty="0">
                <a:solidFill>
                  <a:srgbClr val="C00000"/>
                </a:solidFill>
              </a:rPr>
              <a:t>장 소프트웨어 공급원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이장의 내용 소개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도입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시스템 획득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재사용</a:t>
            </a:r>
          </a:p>
        </p:txBody>
      </p:sp>
      <p:sp>
        <p:nvSpPr>
          <p:cNvPr id="4" name="순서도: 종속 처리 3">
            <a:extLst>
              <a:ext uri="{FF2B5EF4-FFF2-40B4-BE49-F238E27FC236}">
                <a16:creationId xmlns:a16="http://schemas.microsoft.com/office/drawing/2014/main" id="{A909AD27-AE98-44A7-B308-715903D40D98}"/>
              </a:ext>
            </a:extLst>
          </p:cNvPr>
          <p:cNvSpPr/>
          <p:nvPr/>
        </p:nvSpPr>
        <p:spPr>
          <a:xfrm>
            <a:off x="9316498" y="476672"/>
            <a:ext cx="1080120" cy="216024"/>
          </a:xfrm>
          <a:prstGeom prst="flowChartPredefinedProcess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목차</a:t>
            </a:r>
            <a:endParaRPr lang="en-US" altLang="ko-KR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67BC6C-6B8E-4CE8-98A1-95EB21F25FF2}"/>
              </a:ext>
            </a:extLst>
          </p:cNvPr>
          <p:cNvSpPr/>
          <p:nvPr/>
        </p:nvSpPr>
        <p:spPr>
          <a:xfrm>
            <a:off x="2063553" y="761483"/>
            <a:ext cx="8331497" cy="5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0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28BE28-E723-49DE-9FE3-AE44DA781641}"/>
              </a:ext>
            </a:extLst>
          </p:cNvPr>
          <p:cNvSpPr txBox="1"/>
          <p:nvPr/>
        </p:nvSpPr>
        <p:spPr>
          <a:xfrm>
            <a:off x="2567608" y="1556793"/>
            <a:ext cx="554510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</a:rPr>
              <a:t>제</a:t>
            </a:r>
            <a:r>
              <a:rPr lang="en-US" altLang="ko-KR" sz="2000" dirty="0">
                <a:solidFill>
                  <a:srgbClr val="C00000"/>
                </a:solidFill>
              </a:rPr>
              <a:t>4</a:t>
            </a:r>
            <a:r>
              <a:rPr lang="ko-KR" altLang="en-US" sz="2000" dirty="0">
                <a:solidFill>
                  <a:srgbClr val="C00000"/>
                </a:solidFill>
              </a:rPr>
              <a:t>장 정보시스템 프로젝트 관리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이장의 내용 소개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Pine </a:t>
            </a:r>
            <a:r>
              <a:rPr lang="en-US" altLang="ko-KR" sz="2000" dirty="0" err="1"/>
              <a:t>Vallay</a:t>
            </a:r>
            <a:r>
              <a:rPr lang="en-US" altLang="ko-KR" sz="2000" dirty="0"/>
              <a:t> Furniture</a:t>
            </a:r>
            <a:r>
              <a:rPr lang="ko-KR" altLang="en-US" sz="2000" dirty="0"/>
              <a:t>사의 배경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정보시스템</a:t>
            </a:r>
            <a:r>
              <a:rPr lang="en-US" altLang="ko-KR" sz="2000" dirty="0"/>
              <a:t> </a:t>
            </a:r>
            <a:r>
              <a:rPr lang="ko-KR" altLang="en-US" sz="2000" dirty="0"/>
              <a:t>프로젝트 관리</a:t>
            </a:r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ko-KR" altLang="en-US" sz="2000" dirty="0"/>
              <a:t>프로젝트 착수</a:t>
            </a:r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ko-KR" altLang="en-US" sz="2000" dirty="0"/>
              <a:t>프로젝트 기획</a:t>
            </a:r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ko-KR" altLang="en-US" sz="2000" dirty="0"/>
              <a:t>프로젝트 실행</a:t>
            </a:r>
            <a:endParaRPr lang="en-US" altLang="ko-KR" sz="2000" dirty="0"/>
          </a:p>
          <a:p>
            <a:pPr marL="1714500" lvl="3" indent="-342900">
              <a:buFontTx/>
              <a:buChar char="-"/>
            </a:pPr>
            <a:r>
              <a:rPr lang="ko-KR" altLang="en-US" sz="2000" dirty="0"/>
              <a:t>프로젝트 통제 및 모니터링</a:t>
            </a:r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ko-KR" altLang="en-US" sz="2000" dirty="0"/>
              <a:t>프로젝트 종료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프로젝트 계획에 대한 표현과 일정 관리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프로젝트 관리 소프트웨어의 사용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8119DBB-F4C7-4DEC-83BA-EF8AF514EEE2}"/>
              </a:ext>
            </a:extLst>
          </p:cNvPr>
          <p:cNvGrpSpPr/>
          <p:nvPr/>
        </p:nvGrpSpPr>
        <p:grpSpPr>
          <a:xfrm>
            <a:off x="2063553" y="1023143"/>
            <a:ext cx="4589287" cy="523220"/>
            <a:chOff x="395536" y="673532"/>
            <a:chExt cx="4589287" cy="523220"/>
          </a:xfrm>
        </p:grpSpPr>
        <p:sp>
          <p:nvSpPr>
            <p:cNvPr id="11" name="오른쪽 대괄호 10">
              <a:extLst>
                <a:ext uri="{FF2B5EF4-FFF2-40B4-BE49-F238E27FC236}">
                  <a16:creationId xmlns:a16="http://schemas.microsoft.com/office/drawing/2014/main" id="{4A8CF519-9D50-4DA6-BEC7-DF63E45B6C30}"/>
                </a:ext>
              </a:extLst>
            </p:cNvPr>
            <p:cNvSpPr/>
            <p:nvPr/>
          </p:nvSpPr>
          <p:spPr>
            <a:xfrm>
              <a:off x="1410361" y="738863"/>
              <a:ext cx="72008" cy="360040"/>
            </a:xfrm>
            <a:prstGeom prst="righ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왼쪽 대괄호 11">
              <a:extLst>
                <a:ext uri="{FF2B5EF4-FFF2-40B4-BE49-F238E27FC236}">
                  <a16:creationId xmlns:a16="http://schemas.microsoft.com/office/drawing/2014/main" id="{50BB8036-21D8-4183-911D-512EB9D947A3}"/>
                </a:ext>
              </a:extLst>
            </p:cNvPr>
            <p:cNvSpPr/>
            <p:nvPr/>
          </p:nvSpPr>
          <p:spPr>
            <a:xfrm>
              <a:off x="395536" y="738863"/>
              <a:ext cx="72008" cy="36004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9B876A-D4AA-42B9-9CB0-BA974FB0A1C2}"/>
                </a:ext>
              </a:extLst>
            </p:cNvPr>
            <p:cNvSpPr txBox="1"/>
            <p:nvPr/>
          </p:nvSpPr>
          <p:spPr>
            <a:xfrm>
              <a:off x="395536" y="718828"/>
              <a:ext cx="991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PART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II</a:t>
              </a:r>
              <a:endParaRPr lang="ko-KR" altLang="en-US" sz="2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04A52-EC5B-40D5-B4CE-7FDD63FE4468}"/>
                </a:ext>
              </a:extLst>
            </p:cNvPr>
            <p:cNvSpPr txBox="1"/>
            <p:nvPr/>
          </p:nvSpPr>
          <p:spPr>
            <a:xfrm>
              <a:off x="1547664" y="673532"/>
              <a:ext cx="34371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시스템</a:t>
              </a:r>
              <a:r>
                <a:rPr lang="en-US" altLang="ko-KR" sz="2800" dirty="0"/>
                <a:t> </a:t>
              </a:r>
              <a:r>
                <a:rPr lang="ko-KR" altLang="en-US" sz="2800" dirty="0"/>
                <a:t>계획 및 선정</a:t>
              </a:r>
            </a:p>
          </p:txBody>
        </p:sp>
      </p:grpSp>
      <p:sp>
        <p:nvSpPr>
          <p:cNvPr id="15" name="순서도: 종속 처리 14">
            <a:extLst>
              <a:ext uri="{FF2B5EF4-FFF2-40B4-BE49-F238E27FC236}">
                <a16:creationId xmlns:a16="http://schemas.microsoft.com/office/drawing/2014/main" id="{5CF479F6-66B9-4972-9C4F-7C327487012C}"/>
              </a:ext>
            </a:extLst>
          </p:cNvPr>
          <p:cNvSpPr/>
          <p:nvPr/>
        </p:nvSpPr>
        <p:spPr>
          <a:xfrm>
            <a:off x="9316498" y="476672"/>
            <a:ext cx="1080120" cy="216024"/>
          </a:xfrm>
          <a:prstGeom prst="flowChartPredefinedProcess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목차</a:t>
            </a:r>
            <a:endParaRPr lang="en-US" altLang="ko-KR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6D8CAF-B50E-4303-A5FE-609931B142E2}"/>
              </a:ext>
            </a:extLst>
          </p:cNvPr>
          <p:cNvSpPr/>
          <p:nvPr/>
        </p:nvSpPr>
        <p:spPr>
          <a:xfrm>
            <a:off x="2063553" y="761483"/>
            <a:ext cx="8331497" cy="5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96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768A037-E12E-4DF5-AD28-15392317C81F}"/>
              </a:ext>
            </a:extLst>
          </p:cNvPr>
          <p:cNvGrpSpPr/>
          <p:nvPr/>
        </p:nvGrpSpPr>
        <p:grpSpPr>
          <a:xfrm>
            <a:off x="2062109" y="993791"/>
            <a:ext cx="3385432" cy="523220"/>
            <a:chOff x="395536" y="673532"/>
            <a:chExt cx="3385432" cy="523220"/>
          </a:xfrm>
        </p:grpSpPr>
        <p:sp>
          <p:nvSpPr>
            <p:cNvPr id="9" name="오른쪽 대괄호 8">
              <a:extLst>
                <a:ext uri="{FF2B5EF4-FFF2-40B4-BE49-F238E27FC236}">
                  <a16:creationId xmlns:a16="http://schemas.microsoft.com/office/drawing/2014/main" id="{AA6D1121-1DC1-4EA3-B984-4082321683BA}"/>
                </a:ext>
              </a:extLst>
            </p:cNvPr>
            <p:cNvSpPr/>
            <p:nvPr/>
          </p:nvSpPr>
          <p:spPr>
            <a:xfrm>
              <a:off x="1410361" y="738863"/>
              <a:ext cx="72008" cy="360040"/>
            </a:xfrm>
            <a:prstGeom prst="righ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0FAD28FC-E191-4C46-A8A2-7A6C72701FC0}"/>
                </a:ext>
              </a:extLst>
            </p:cNvPr>
            <p:cNvSpPr/>
            <p:nvPr/>
          </p:nvSpPr>
          <p:spPr>
            <a:xfrm>
              <a:off x="395536" y="738863"/>
              <a:ext cx="72008" cy="36004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2EDE6E-0C8A-4622-9E75-2874288E5582}"/>
                </a:ext>
              </a:extLst>
            </p:cNvPr>
            <p:cNvSpPr txBox="1"/>
            <p:nvPr/>
          </p:nvSpPr>
          <p:spPr>
            <a:xfrm>
              <a:off x="395536" y="718828"/>
              <a:ext cx="1060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PART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III</a:t>
              </a:r>
              <a:endParaRPr lang="ko-KR" alt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1B357E-E092-4B07-8336-6ABDE8AFBCED}"/>
                </a:ext>
              </a:extLst>
            </p:cNvPr>
            <p:cNvSpPr txBox="1"/>
            <p:nvPr/>
          </p:nvSpPr>
          <p:spPr>
            <a:xfrm>
              <a:off x="1547664" y="673532"/>
              <a:ext cx="2233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시스템</a:t>
              </a:r>
              <a:r>
                <a:rPr lang="en-US" altLang="ko-KR" sz="2800" dirty="0"/>
                <a:t> </a:t>
              </a:r>
              <a:r>
                <a:rPr lang="ko-KR" altLang="en-US" sz="2800" dirty="0"/>
                <a:t>분석</a:t>
              </a:r>
              <a:r>
                <a:rPr lang="en-US" altLang="ko-KR" sz="2800" dirty="0"/>
                <a:t> </a:t>
              </a:r>
              <a:endParaRPr lang="ko-KR" alt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A1A4311-8B3A-413E-B795-1E1E7E888C24}"/>
              </a:ext>
            </a:extLst>
          </p:cNvPr>
          <p:cNvSpPr txBox="1"/>
          <p:nvPr/>
        </p:nvSpPr>
        <p:spPr>
          <a:xfrm>
            <a:off x="2514377" y="1517012"/>
            <a:ext cx="60580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</a:rPr>
              <a:t>제</a:t>
            </a:r>
            <a:r>
              <a:rPr lang="en-US" altLang="ko-KR" sz="2000" dirty="0">
                <a:solidFill>
                  <a:srgbClr val="C00000"/>
                </a:solidFill>
              </a:rPr>
              <a:t>5</a:t>
            </a:r>
            <a:r>
              <a:rPr lang="ko-KR" altLang="en-US" sz="2000" dirty="0">
                <a:solidFill>
                  <a:srgbClr val="C00000"/>
                </a:solidFill>
              </a:rPr>
              <a:t>장 시스템 요구사항 조사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이장의 내용 소개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요구사항 조사하기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시스템 요구사항 조사를 위한 전통적 방법론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시스템 요구사항 조사를 위한 최신 방법론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시스템 요구사항 조사를 위한 급진적 방법론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PVF </a:t>
            </a:r>
            <a:r>
              <a:rPr lang="en-US" altLang="ko-KR" sz="2000" dirty="0" err="1"/>
              <a:t>WebStore</a:t>
            </a:r>
            <a:r>
              <a:rPr lang="en-US" altLang="ko-KR" sz="2000" dirty="0"/>
              <a:t> : </a:t>
            </a:r>
            <a:r>
              <a:rPr lang="ko-KR" altLang="en-US" sz="2000" dirty="0"/>
              <a:t>시스템 요구사항 조사하기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81418-BD35-4ED8-854A-9A02985AC7DE}"/>
              </a:ext>
            </a:extLst>
          </p:cNvPr>
          <p:cNvSpPr txBox="1"/>
          <p:nvPr/>
        </p:nvSpPr>
        <p:spPr>
          <a:xfrm>
            <a:off x="2514376" y="3933056"/>
            <a:ext cx="57935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</a:rPr>
              <a:t>제</a:t>
            </a:r>
            <a:r>
              <a:rPr lang="en-US" altLang="ko-KR" sz="2000" dirty="0">
                <a:solidFill>
                  <a:srgbClr val="C00000"/>
                </a:solidFill>
              </a:rPr>
              <a:t>6</a:t>
            </a:r>
            <a:r>
              <a:rPr lang="ko-KR" altLang="en-US" sz="2000" dirty="0">
                <a:solidFill>
                  <a:srgbClr val="C00000"/>
                </a:solidFill>
              </a:rPr>
              <a:t>장 시스템 요구사항 구조화 </a:t>
            </a:r>
            <a:r>
              <a:rPr lang="en-US" altLang="ko-KR" sz="2000" dirty="0">
                <a:solidFill>
                  <a:srgbClr val="C00000"/>
                </a:solidFill>
              </a:rPr>
              <a:t>: </a:t>
            </a:r>
            <a:r>
              <a:rPr lang="ko-KR" altLang="en-US" sz="2000" dirty="0">
                <a:solidFill>
                  <a:srgbClr val="C00000"/>
                </a:solidFill>
              </a:rPr>
              <a:t>프로세스 모델링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이장의 내용 소개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프로세스 모델링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데이터흐름도 작성 원리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분석프로세스에서의 데이터흐름도 사용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논리 모델링</a:t>
            </a:r>
            <a:endParaRPr lang="en-US" altLang="ko-KR" sz="2000" dirty="0"/>
          </a:p>
        </p:txBody>
      </p:sp>
      <p:sp>
        <p:nvSpPr>
          <p:cNvPr id="15" name="순서도: 종속 처리 14">
            <a:extLst>
              <a:ext uri="{FF2B5EF4-FFF2-40B4-BE49-F238E27FC236}">
                <a16:creationId xmlns:a16="http://schemas.microsoft.com/office/drawing/2014/main" id="{9D08B384-1D0B-4753-B396-F8AB5A493E31}"/>
              </a:ext>
            </a:extLst>
          </p:cNvPr>
          <p:cNvSpPr/>
          <p:nvPr/>
        </p:nvSpPr>
        <p:spPr>
          <a:xfrm>
            <a:off x="9316498" y="476672"/>
            <a:ext cx="1080120" cy="216024"/>
          </a:xfrm>
          <a:prstGeom prst="flowChartPredefinedProcess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목차</a:t>
            </a:r>
            <a:endParaRPr lang="en-US" altLang="ko-KR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47DE92-012E-498E-BAA4-CDF6FAE82F86}"/>
              </a:ext>
            </a:extLst>
          </p:cNvPr>
          <p:cNvSpPr/>
          <p:nvPr/>
        </p:nvSpPr>
        <p:spPr>
          <a:xfrm>
            <a:off x="2063553" y="761483"/>
            <a:ext cx="8331497" cy="5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60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FA28F-22AF-40F6-8375-89CAB10E4B9A}"/>
              </a:ext>
            </a:extLst>
          </p:cNvPr>
          <p:cNvSpPr txBox="1"/>
          <p:nvPr/>
        </p:nvSpPr>
        <p:spPr>
          <a:xfrm>
            <a:off x="2351585" y="992920"/>
            <a:ext cx="65652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</a:rPr>
              <a:t>제</a:t>
            </a:r>
            <a:r>
              <a:rPr lang="en-US" altLang="ko-KR" sz="2000" dirty="0">
                <a:solidFill>
                  <a:srgbClr val="C00000"/>
                </a:solidFill>
              </a:rPr>
              <a:t>7</a:t>
            </a:r>
            <a:r>
              <a:rPr lang="ko-KR" altLang="en-US" sz="2000" dirty="0">
                <a:solidFill>
                  <a:srgbClr val="C00000"/>
                </a:solidFill>
              </a:rPr>
              <a:t>장 시스템 요구사항 구조화 </a:t>
            </a:r>
            <a:r>
              <a:rPr lang="en-US" altLang="ko-KR" sz="2000" dirty="0">
                <a:solidFill>
                  <a:srgbClr val="C00000"/>
                </a:solidFill>
              </a:rPr>
              <a:t>: </a:t>
            </a:r>
            <a:r>
              <a:rPr lang="ko-KR" altLang="en-US" sz="2000" dirty="0">
                <a:solidFill>
                  <a:srgbClr val="C00000"/>
                </a:solidFill>
              </a:rPr>
              <a:t>개념적 데이터 모델링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이장의 내용 소개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개념적 데이터 모델링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개념적 데이터 모델링을 위한 정보 수집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개체관계성 모델링 개요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개념적 데이터 모델링과 </a:t>
            </a:r>
            <a:r>
              <a:rPr lang="en-US" altLang="ko-KR" sz="2000" dirty="0"/>
              <a:t>E-R </a:t>
            </a:r>
            <a:r>
              <a:rPr lang="ko-KR" altLang="en-US" sz="2000" dirty="0"/>
              <a:t>모델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Hoosier Burger/PVF Web Store</a:t>
            </a:r>
            <a:r>
              <a:rPr lang="ko-KR" altLang="en-US" sz="2000" dirty="0"/>
              <a:t>의 개념적 모델링</a:t>
            </a:r>
            <a:endParaRPr lang="en-US" altLang="ko-KR" sz="20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9785099-6577-4620-8A53-8FE1483F7AE2}"/>
              </a:ext>
            </a:extLst>
          </p:cNvPr>
          <p:cNvGrpSpPr/>
          <p:nvPr/>
        </p:nvGrpSpPr>
        <p:grpSpPr>
          <a:xfrm>
            <a:off x="2063552" y="3429000"/>
            <a:ext cx="3385432" cy="523220"/>
            <a:chOff x="395536" y="673532"/>
            <a:chExt cx="3385432" cy="523220"/>
          </a:xfrm>
        </p:grpSpPr>
        <p:sp>
          <p:nvSpPr>
            <p:cNvPr id="4" name="오른쪽 대괄호 3">
              <a:extLst>
                <a:ext uri="{FF2B5EF4-FFF2-40B4-BE49-F238E27FC236}">
                  <a16:creationId xmlns:a16="http://schemas.microsoft.com/office/drawing/2014/main" id="{8F72A146-4B7F-4F04-AEE6-21AA5D1B087C}"/>
                </a:ext>
              </a:extLst>
            </p:cNvPr>
            <p:cNvSpPr/>
            <p:nvPr/>
          </p:nvSpPr>
          <p:spPr>
            <a:xfrm>
              <a:off x="1410361" y="738863"/>
              <a:ext cx="72008" cy="360040"/>
            </a:xfrm>
            <a:prstGeom prst="righ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왼쪽 대괄호 4">
              <a:extLst>
                <a:ext uri="{FF2B5EF4-FFF2-40B4-BE49-F238E27FC236}">
                  <a16:creationId xmlns:a16="http://schemas.microsoft.com/office/drawing/2014/main" id="{0F513873-05F1-414D-B0B5-80D11DF80EF6}"/>
                </a:ext>
              </a:extLst>
            </p:cNvPr>
            <p:cNvSpPr/>
            <p:nvPr/>
          </p:nvSpPr>
          <p:spPr>
            <a:xfrm>
              <a:off x="395536" y="738863"/>
              <a:ext cx="72008" cy="36004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BAB0E2-8319-4F0F-B0A0-CF4F97D26E06}"/>
                </a:ext>
              </a:extLst>
            </p:cNvPr>
            <p:cNvSpPr txBox="1"/>
            <p:nvPr/>
          </p:nvSpPr>
          <p:spPr>
            <a:xfrm>
              <a:off x="395536" y="718828"/>
              <a:ext cx="10842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PART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IV</a:t>
              </a:r>
              <a:endParaRPr lang="ko-KR" altLang="en-US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818CFB-0AE2-435F-9FBF-6CDE37340504}"/>
                </a:ext>
              </a:extLst>
            </p:cNvPr>
            <p:cNvSpPr txBox="1"/>
            <p:nvPr/>
          </p:nvSpPr>
          <p:spPr>
            <a:xfrm>
              <a:off x="1547664" y="673532"/>
              <a:ext cx="2233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시스템</a:t>
              </a:r>
              <a:r>
                <a:rPr lang="en-US" altLang="ko-KR" sz="2800" dirty="0"/>
                <a:t> </a:t>
              </a:r>
              <a:r>
                <a:rPr lang="ko-KR" altLang="en-US" sz="2800" dirty="0"/>
                <a:t>설계</a:t>
              </a:r>
              <a:r>
                <a:rPr lang="en-US" altLang="ko-KR" sz="2800" dirty="0"/>
                <a:t> </a:t>
              </a:r>
              <a:endParaRPr lang="ko-KR" altLang="en-US" sz="28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BFB27C5-466D-4B62-95A1-96FE712E0EE4}"/>
              </a:ext>
            </a:extLst>
          </p:cNvPr>
          <p:cNvSpPr txBox="1"/>
          <p:nvPr/>
        </p:nvSpPr>
        <p:spPr>
          <a:xfrm>
            <a:off x="2495600" y="4077073"/>
            <a:ext cx="48926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</a:rPr>
              <a:t>제</a:t>
            </a:r>
            <a:r>
              <a:rPr lang="en-US" altLang="ko-KR" sz="2000" dirty="0">
                <a:solidFill>
                  <a:srgbClr val="C00000"/>
                </a:solidFill>
              </a:rPr>
              <a:t>8</a:t>
            </a:r>
            <a:r>
              <a:rPr lang="ko-KR" altLang="en-US" sz="2000" dirty="0">
                <a:solidFill>
                  <a:srgbClr val="C00000"/>
                </a:solidFill>
              </a:rPr>
              <a:t>장 사용자 인터페이스 설계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이장의 내용 소개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양식</a:t>
            </a:r>
            <a:r>
              <a:rPr lang="en-US" altLang="ko-KR" sz="2000" dirty="0"/>
              <a:t>(Form)</a:t>
            </a:r>
            <a:r>
              <a:rPr lang="ko-KR" altLang="en-US" sz="2000" dirty="0"/>
              <a:t>과 리포트</a:t>
            </a:r>
            <a:r>
              <a:rPr lang="en-US" altLang="ko-KR" sz="2000" dirty="0"/>
              <a:t>(Report) </a:t>
            </a:r>
            <a:r>
              <a:rPr lang="ko-KR" altLang="en-US" sz="2000" dirty="0"/>
              <a:t>설계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인터페이스와 대화 설계</a:t>
            </a:r>
            <a:endParaRPr lang="en-US" altLang="ko-KR" sz="2000" dirty="0"/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F8A26A72-09BC-4E58-9A46-6F9E4C6831CE}"/>
              </a:ext>
            </a:extLst>
          </p:cNvPr>
          <p:cNvSpPr/>
          <p:nvPr/>
        </p:nvSpPr>
        <p:spPr>
          <a:xfrm>
            <a:off x="9316498" y="476672"/>
            <a:ext cx="1080120" cy="216024"/>
          </a:xfrm>
          <a:prstGeom prst="flowChartPredefinedProcess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목차</a:t>
            </a:r>
            <a:endParaRPr lang="en-US" altLang="ko-KR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3E0573-D1D0-4E70-874B-CC0443A948FC}"/>
              </a:ext>
            </a:extLst>
          </p:cNvPr>
          <p:cNvSpPr/>
          <p:nvPr/>
        </p:nvSpPr>
        <p:spPr>
          <a:xfrm>
            <a:off x="2063553" y="761483"/>
            <a:ext cx="8331497" cy="5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8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9DC105-CFD0-4144-9916-6F4F674D707D}"/>
              </a:ext>
            </a:extLst>
          </p:cNvPr>
          <p:cNvSpPr txBox="1"/>
          <p:nvPr/>
        </p:nvSpPr>
        <p:spPr>
          <a:xfrm>
            <a:off x="2495601" y="993069"/>
            <a:ext cx="42418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</a:rPr>
              <a:t>제</a:t>
            </a:r>
            <a:r>
              <a:rPr lang="en-US" altLang="ko-KR" sz="2000" dirty="0">
                <a:solidFill>
                  <a:srgbClr val="C00000"/>
                </a:solidFill>
              </a:rPr>
              <a:t>9</a:t>
            </a:r>
            <a:r>
              <a:rPr lang="ko-KR" altLang="en-US" sz="2000" dirty="0">
                <a:solidFill>
                  <a:srgbClr val="C00000"/>
                </a:solidFill>
              </a:rPr>
              <a:t>장 데이터베이스 설계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이장의 내용 소개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데이터베이스 설계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관계형데이터 모델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정규화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ERD</a:t>
            </a:r>
            <a:r>
              <a:rPr lang="ko-KR" altLang="en-US" sz="2000" dirty="0"/>
              <a:t>를 관계형으로 변환하기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물리적 테이블 설계</a:t>
            </a:r>
            <a:endParaRPr lang="en-US" altLang="ko-KR" sz="20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46855AE-3F20-455B-8D9D-37FFE8381069}"/>
              </a:ext>
            </a:extLst>
          </p:cNvPr>
          <p:cNvGrpSpPr/>
          <p:nvPr/>
        </p:nvGrpSpPr>
        <p:grpSpPr>
          <a:xfrm>
            <a:off x="2063552" y="3418645"/>
            <a:ext cx="4715924" cy="523220"/>
            <a:chOff x="395536" y="673532"/>
            <a:chExt cx="4715924" cy="523220"/>
          </a:xfrm>
        </p:grpSpPr>
        <p:sp>
          <p:nvSpPr>
            <p:cNvPr id="4" name="오른쪽 대괄호 3">
              <a:extLst>
                <a:ext uri="{FF2B5EF4-FFF2-40B4-BE49-F238E27FC236}">
                  <a16:creationId xmlns:a16="http://schemas.microsoft.com/office/drawing/2014/main" id="{45FCDA5F-1AA7-4696-AD32-3BC11638AA13}"/>
                </a:ext>
              </a:extLst>
            </p:cNvPr>
            <p:cNvSpPr/>
            <p:nvPr/>
          </p:nvSpPr>
          <p:spPr>
            <a:xfrm>
              <a:off x="1410361" y="738863"/>
              <a:ext cx="72008" cy="360040"/>
            </a:xfrm>
            <a:prstGeom prst="righ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왼쪽 대괄호 4">
              <a:extLst>
                <a:ext uri="{FF2B5EF4-FFF2-40B4-BE49-F238E27FC236}">
                  <a16:creationId xmlns:a16="http://schemas.microsoft.com/office/drawing/2014/main" id="{CD9DF93D-91A4-4DBB-B71D-BB9CA6338E2E}"/>
                </a:ext>
              </a:extLst>
            </p:cNvPr>
            <p:cNvSpPr/>
            <p:nvPr/>
          </p:nvSpPr>
          <p:spPr>
            <a:xfrm>
              <a:off x="395536" y="738863"/>
              <a:ext cx="72008" cy="36004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87506B-DE6D-4C9D-8EC8-6C0CAB4A25EC}"/>
                </a:ext>
              </a:extLst>
            </p:cNvPr>
            <p:cNvSpPr txBox="1"/>
            <p:nvPr/>
          </p:nvSpPr>
          <p:spPr>
            <a:xfrm>
              <a:off x="395536" y="718828"/>
              <a:ext cx="10153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PART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V</a:t>
              </a:r>
              <a:endParaRPr lang="ko-KR" altLang="en-US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A6DB12-4D0B-4A1E-B32D-9638FD0A21E6}"/>
                </a:ext>
              </a:extLst>
            </p:cNvPr>
            <p:cNvSpPr txBox="1"/>
            <p:nvPr/>
          </p:nvSpPr>
          <p:spPr>
            <a:xfrm>
              <a:off x="1547664" y="673532"/>
              <a:ext cx="35637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시스템</a:t>
              </a:r>
              <a:r>
                <a:rPr lang="en-US" altLang="ko-KR" sz="2800" dirty="0"/>
                <a:t> </a:t>
              </a:r>
              <a:r>
                <a:rPr lang="ko-KR" altLang="en-US" sz="2800" dirty="0"/>
                <a:t>구현 및 운영</a:t>
              </a:r>
              <a:r>
                <a:rPr lang="en-US" altLang="ko-KR" sz="2800" dirty="0"/>
                <a:t> </a:t>
              </a:r>
              <a:endParaRPr lang="ko-KR" altLang="en-US" sz="28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2DE1C9B-2DF0-46A4-B574-EEEDB7C42921}"/>
              </a:ext>
            </a:extLst>
          </p:cNvPr>
          <p:cNvSpPr txBox="1"/>
          <p:nvPr/>
        </p:nvSpPr>
        <p:spPr>
          <a:xfrm>
            <a:off x="2495600" y="4042154"/>
            <a:ext cx="33714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</a:rPr>
              <a:t>제</a:t>
            </a:r>
            <a:r>
              <a:rPr lang="en-US" altLang="ko-KR" sz="2000" dirty="0">
                <a:solidFill>
                  <a:srgbClr val="C00000"/>
                </a:solidFill>
              </a:rPr>
              <a:t>10</a:t>
            </a:r>
            <a:r>
              <a:rPr lang="ko-KR" altLang="en-US" sz="2000" dirty="0">
                <a:solidFill>
                  <a:srgbClr val="C00000"/>
                </a:solidFill>
              </a:rPr>
              <a:t>장 시스템 구현 및 운영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이장의 내용 소개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시스템 구현 및 운영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애플리케이션 테스트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설치</a:t>
            </a:r>
            <a:endParaRPr lang="en-US" altLang="ko-KR" sz="2000" dirty="0"/>
          </a:p>
        </p:txBody>
      </p:sp>
      <p:sp>
        <p:nvSpPr>
          <p:cNvPr id="9" name="순서도: 종속 처리 8">
            <a:extLst>
              <a:ext uri="{FF2B5EF4-FFF2-40B4-BE49-F238E27FC236}">
                <a16:creationId xmlns:a16="http://schemas.microsoft.com/office/drawing/2014/main" id="{7026CDF6-A67E-4E44-8FCE-1522BC2EF8D0}"/>
              </a:ext>
            </a:extLst>
          </p:cNvPr>
          <p:cNvSpPr/>
          <p:nvPr/>
        </p:nvSpPr>
        <p:spPr>
          <a:xfrm>
            <a:off x="9316498" y="476672"/>
            <a:ext cx="1080120" cy="216024"/>
          </a:xfrm>
          <a:prstGeom prst="flowChartPredefinedProcess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목차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90286E-DDA3-41C8-9936-0616CB32E313}"/>
              </a:ext>
            </a:extLst>
          </p:cNvPr>
          <p:cNvSpPr/>
          <p:nvPr/>
        </p:nvSpPr>
        <p:spPr>
          <a:xfrm>
            <a:off x="2063553" y="761483"/>
            <a:ext cx="8331497" cy="5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2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6BAD37-4AD4-4424-B7D9-0401822332A8}"/>
              </a:ext>
            </a:extLst>
          </p:cNvPr>
          <p:cNvSpPr txBox="1"/>
          <p:nvPr/>
        </p:nvSpPr>
        <p:spPr>
          <a:xfrm>
            <a:off x="4175795" y="2708920"/>
            <a:ext cx="3840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Thank</a:t>
            </a:r>
            <a:r>
              <a:rPr lang="ko-KR" altLang="en-US" sz="5400" dirty="0"/>
              <a:t> </a:t>
            </a:r>
            <a:r>
              <a:rPr lang="en-US" altLang="ko-KR" sz="5400" dirty="0"/>
              <a:t>You!!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0582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413</Words>
  <Application>Microsoft Office PowerPoint</Application>
  <PresentationFormat>와이드스크린</PresentationFormat>
  <Paragraphs>114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 Seob Yoon</dc:creator>
  <cp:lastModifiedBy>PC</cp:lastModifiedBy>
  <cp:revision>7</cp:revision>
  <dcterms:created xsi:type="dcterms:W3CDTF">2020-08-25T02:42:23Z</dcterms:created>
  <dcterms:modified xsi:type="dcterms:W3CDTF">2021-08-13T05:43:03Z</dcterms:modified>
</cp:coreProperties>
</file>