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60" r:id="rId5"/>
    <p:sldId id="262" r:id="rId6"/>
    <p:sldId id="263" r:id="rId7"/>
    <p:sldId id="338" r:id="rId8"/>
    <p:sldId id="264" r:id="rId9"/>
    <p:sldId id="265" r:id="rId10"/>
    <p:sldId id="301" r:id="rId11"/>
    <p:sldId id="266" r:id="rId12"/>
    <p:sldId id="305" r:id="rId13"/>
    <p:sldId id="336" r:id="rId14"/>
    <p:sldId id="324" r:id="rId15"/>
    <p:sldId id="329" r:id="rId16"/>
    <p:sldId id="339" r:id="rId17"/>
    <p:sldId id="330" r:id="rId18"/>
    <p:sldId id="340" r:id="rId19"/>
    <p:sldId id="331" r:id="rId20"/>
    <p:sldId id="341" r:id="rId21"/>
    <p:sldId id="332" r:id="rId22"/>
    <p:sldId id="319" r:id="rId23"/>
    <p:sldId id="323" r:id="rId24"/>
    <p:sldId id="333" r:id="rId25"/>
    <p:sldId id="320" r:id="rId26"/>
    <p:sldId id="334" r:id="rId27"/>
    <p:sldId id="321" r:id="rId28"/>
    <p:sldId id="343" r:id="rId29"/>
    <p:sldId id="342" r:id="rId30"/>
    <p:sldId id="267" r:id="rId31"/>
    <p:sldId id="268" r:id="rId32"/>
    <p:sldId id="344" r:id="rId33"/>
    <p:sldId id="271" r:id="rId34"/>
    <p:sldId id="306" r:id="rId35"/>
    <p:sldId id="272" r:id="rId36"/>
    <p:sldId id="325" r:id="rId37"/>
    <p:sldId id="326" r:id="rId38"/>
    <p:sldId id="273" r:id="rId39"/>
    <p:sldId id="282" r:id="rId40"/>
    <p:sldId id="337" r:id="rId41"/>
    <p:sldId id="290" r:id="rId42"/>
    <p:sldId id="291" r:id="rId43"/>
    <p:sldId id="292" r:id="rId44"/>
    <p:sldId id="345" r:id="rId45"/>
    <p:sldId id="293" r:id="rId46"/>
    <p:sldId id="294" r:id="rId47"/>
    <p:sldId id="296" r:id="rId48"/>
    <p:sldId id="312" r:id="rId49"/>
    <p:sldId id="313" r:id="rId50"/>
    <p:sldId id="297" r:id="rId51"/>
    <p:sldId id="327" r:id="rId52"/>
    <p:sldId id="309" r:id="rId53"/>
    <p:sldId id="314" r:id="rId54"/>
    <p:sldId id="328" r:id="rId55"/>
    <p:sldId id="298" r:id="rId56"/>
    <p:sldId id="299" r:id="rId57"/>
    <p:sldId id="300" r:id="rId58"/>
    <p:sldId id="346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912"/>
    <a:srgbClr val="BA2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90" autoAdjust="0"/>
  </p:normalViewPr>
  <p:slideViewPr>
    <p:cSldViewPr>
      <p:cViewPr varScale="1">
        <p:scale>
          <a:sx n="91" d="100"/>
          <a:sy n="91" d="100"/>
        </p:scale>
        <p:origin x="68" y="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6"/>
    </p:cViewPr>
  </p:sorterViewPr>
  <p:notesViewPr>
    <p:cSldViewPr>
      <p:cViewPr varScale="1">
        <p:scale>
          <a:sx n="64" d="100"/>
          <a:sy n="64" d="100"/>
        </p:scale>
        <p:origin x="-263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77842CB-8DE5-4662-9B04-F5A0113DD22C}" type="datetimeFigureOut">
              <a:rPr lang="en-US"/>
              <a:pPr>
                <a:defRPr/>
              </a:pPr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E5FA590C-5578-4DE4-A140-2573DDD66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1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21A17CA9-238B-4DD5-8ED1-B7A2128CF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2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42138D-F3F5-49D2-9D4B-F55DBD74E545}" type="slidenum">
              <a:rPr lang="en-US" smtClean="0">
                <a:latin typeface="Tahoma" charset="0"/>
                <a:cs typeface="Arial" charset="0"/>
              </a:rPr>
              <a:pPr/>
              <a:t>1</a:t>
            </a:fld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16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C060F2-19B9-415E-B780-BC5A030CF890}" type="slidenum">
              <a:rPr lang="en-US" smtClean="0">
                <a:latin typeface="Tahoma" charset="0"/>
                <a:cs typeface="Arial" charset="0"/>
              </a:rPr>
              <a:pPr/>
              <a:t>31</a:t>
            </a:fld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101600" y="2996952"/>
            <a:ext cx="8940800" cy="1157624"/>
          </a:xfrm>
          <a:custGeom>
            <a:avLst/>
            <a:gdLst>
              <a:gd name="connsiteX0" fmla="*/ 0 w 8940800"/>
              <a:gd name="connsiteY0" fmla="*/ 0 h 1157624"/>
              <a:gd name="connsiteX1" fmla="*/ 849745 w 8940800"/>
              <a:gd name="connsiteY1" fmla="*/ 1136073 h 1157624"/>
              <a:gd name="connsiteX2" fmla="*/ 3870036 w 8940800"/>
              <a:gd name="connsiteY2" fmla="*/ 129309 h 1157624"/>
              <a:gd name="connsiteX3" fmla="*/ 8940800 w 8940800"/>
              <a:gd name="connsiteY3" fmla="*/ 822037 h 115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0800" h="1157624">
                <a:moveTo>
                  <a:pt x="0" y="0"/>
                </a:moveTo>
                <a:cubicBezTo>
                  <a:pt x="102369" y="557261"/>
                  <a:pt x="204739" y="1114522"/>
                  <a:pt x="849745" y="1136073"/>
                </a:cubicBezTo>
                <a:cubicBezTo>
                  <a:pt x="1494751" y="1157624"/>
                  <a:pt x="2521527" y="181648"/>
                  <a:pt x="3870036" y="129309"/>
                </a:cubicBezTo>
                <a:cubicBezTo>
                  <a:pt x="5218545" y="76970"/>
                  <a:pt x="8940800" y="822037"/>
                  <a:pt x="8940800" y="822037"/>
                </a:cubicBezTo>
              </a:path>
            </a:pathLst>
          </a:custGeom>
          <a:ln>
            <a:gradFill flip="none" rotWithShape="1">
              <a:gsLst>
                <a:gs pos="0">
                  <a:srgbClr val="002060"/>
                </a:gs>
                <a:gs pos="50000">
                  <a:srgbClr val="002060">
                    <a:alpha val="30000"/>
                  </a:srgb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prstClr val="black"/>
              </a:solidFill>
            </a:endParaRPr>
          </a:p>
        </p:txBody>
      </p:sp>
      <p:sp>
        <p:nvSpPr>
          <p:cNvPr id="3" name="자유형 2"/>
          <p:cNvSpPr/>
          <p:nvPr userDrawn="1"/>
        </p:nvSpPr>
        <p:spPr>
          <a:xfrm>
            <a:off x="120073" y="2550395"/>
            <a:ext cx="8913091" cy="1450109"/>
          </a:xfrm>
          <a:custGeom>
            <a:avLst/>
            <a:gdLst>
              <a:gd name="connsiteX0" fmla="*/ 0 w 8913091"/>
              <a:gd name="connsiteY0" fmla="*/ 1450109 h 1450109"/>
              <a:gd name="connsiteX1" fmla="*/ 2946400 w 8913091"/>
              <a:gd name="connsiteY1" fmla="*/ 27709 h 1450109"/>
              <a:gd name="connsiteX2" fmla="*/ 6345382 w 8913091"/>
              <a:gd name="connsiteY2" fmla="*/ 1283855 h 1450109"/>
              <a:gd name="connsiteX3" fmla="*/ 8913091 w 8913091"/>
              <a:gd name="connsiteY3" fmla="*/ 30480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3091" h="1450109">
                <a:moveTo>
                  <a:pt x="0" y="1450109"/>
                </a:moveTo>
                <a:cubicBezTo>
                  <a:pt x="944418" y="752763"/>
                  <a:pt x="1888836" y="55418"/>
                  <a:pt x="2946400" y="27709"/>
                </a:cubicBezTo>
                <a:cubicBezTo>
                  <a:pt x="4003964" y="0"/>
                  <a:pt x="5350934" y="1237673"/>
                  <a:pt x="6345382" y="1283855"/>
                </a:cubicBezTo>
                <a:cubicBezTo>
                  <a:pt x="7339830" y="1330037"/>
                  <a:pt x="8126460" y="817418"/>
                  <a:pt x="8913091" y="304800"/>
                </a:cubicBezTo>
              </a:path>
            </a:pathLst>
          </a:custGeom>
          <a:ln>
            <a:gradFill flip="none" rotWithShape="1">
              <a:gsLst>
                <a:gs pos="0">
                  <a:srgbClr val="A20000"/>
                </a:gs>
                <a:gs pos="50000">
                  <a:srgbClr val="A20000">
                    <a:alpha val="30000"/>
                  </a:srgbClr>
                </a:gs>
                <a:gs pos="100000">
                  <a:srgbClr val="A20000">
                    <a:alpha val="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prstClr val="black"/>
              </a:solidFill>
            </a:endParaRPr>
          </a:p>
        </p:txBody>
      </p:sp>
      <p:sp>
        <p:nvSpPr>
          <p:cNvPr id="4" name="자유형 3"/>
          <p:cNvSpPr/>
          <p:nvPr userDrawn="1"/>
        </p:nvSpPr>
        <p:spPr>
          <a:xfrm>
            <a:off x="138547" y="2441774"/>
            <a:ext cx="8857673" cy="1987358"/>
          </a:xfrm>
          <a:custGeom>
            <a:avLst/>
            <a:gdLst>
              <a:gd name="connsiteX0" fmla="*/ 0 w 8857673"/>
              <a:gd name="connsiteY0" fmla="*/ 0 h 1987358"/>
              <a:gd name="connsiteX1" fmla="*/ 2567709 w 8857673"/>
              <a:gd name="connsiteY1" fmla="*/ 1847273 h 1987358"/>
              <a:gd name="connsiteX2" fmla="*/ 5403273 w 8857673"/>
              <a:gd name="connsiteY2" fmla="*/ 840509 h 1987358"/>
              <a:gd name="connsiteX3" fmla="*/ 8857673 w 8857673"/>
              <a:gd name="connsiteY3" fmla="*/ 1182254 h 198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7673" h="1987358">
                <a:moveTo>
                  <a:pt x="0" y="0"/>
                </a:moveTo>
                <a:cubicBezTo>
                  <a:pt x="833582" y="853594"/>
                  <a:pt x="1667164" y="1707188"/>
                  <a:pt x="2567709" y="1847273"/>
                </a:cubicBezTo>
                <a:cubicBezTo>
                  <a:pt x="3468254" y="1987358"/>
                  <a:pt x="4354946" y="951346"/>
                  <a:pt x="5403273" y="840509"/>
                </a:cubicBezTo>
                <a:cubicBezTo>
                  <a:pt x="6451600" y="729673"/>
                  <a:pt x="7654636" y="955963"/>
                  <a:pt x="8857673" y="1182254"/>
                </a:cubicBezTo>
              </a:path>
            </a:pathLst>
          </a:custGeom>
          <a:ln>
            <a:gradFill flip="none" rotWithShape="1">
              <a:gsLst>
                <a:gs pos="0">
                  <a:srgbClr val="002060">
                    <a:alpha val="50000"/>
                  </a:srgbClr>
                </a:gs>
                <a:gs pos="50000">
                  <a:srgbClr val="002060">
                    <a:alpha val="30000"/>
                  </a:srgb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자유형 4"/>
          <p:cNvSpPr/>
          <p:nvPr userDrawn="1"/>
        </p:nvSpPr>
        <p:spPr>
          <a:xfrm>
            <a:off x="147349" y="3029527"/>
            <a:ext cx="9014691" cy="738910"/>
          </a:xfrm>
          <a:custGeom>
            <a:avLst/>
            <a:gdLst>
              <a:gd name="connsiteX0" fmla="*/ 0 w 9014691"/>
              <a:gd name="connsiteY0" fmla="*/ 646546 h 738910"/>
              <a:gd name="connsiteX1" fmla="*/ 2050473 w 9014691"/>
              <a:gd name="connsiteY1" fmla="*/ 92364 h 738910"/>
              <a:gd name="connsiteX2" fmla="*/ 4239491 w 9014691"/>
              <a:gd name="connsiteY2" fmla="*/ 646546 h 738910"/>
              <a:gd name="connsiteX3" fmla="*/ 6105237 w 9014691"/>
              <a:gd name="connsiteY3" fmla="*/ 221673 h 738910"/>
              <a:gd name="connsiteX4" fmla="*/ 7998691 w 9014691"/>
              <a:gd name="connsiteY4" fmla="*/ 701964 h 738910"/>
              <a:gd name="connsiteX5" fmla="*/ 9014691 w 9014691"/>
              <a:gd name="connsiteY5" fmla="*/ 0 h 73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4691" h="738910">
                <a:moveTo>
                  <a:pt x="0" y="646546"/>
                </a:moveTo>
                <a:cubicBezTo>
                  <a:pt x="671945" y="369455"/>
                  <a:pt x="1343891" y="92364"/>
                  <a:pt x="2050473" y="92364"/>
                </a:cubicBezTo>
                <a:cubicBezTo>
                  <a:pt x="2757055" y="92364"/>
                  <a:pt x="3563697" y="624994"/>
                  <a:pt x="4239491" y="646546"/>
                </a:cubicBezTo>
                <a:cubicBezTo>
                  <a:pt x="4915285" y="668098"/>
                  <a:pt x="5478704" y="212437"/>
                  <a:pt x="6105237" y="221673"/>
                </a:cubicBezTo>
                <a:cubicBezTo>
                  <a:pt x="6731770" y="230909"/>
                  <a:pt x="7513782" y="738910"/>
                  <a:pt x="7998691" y="701964"/>
                </a:cubicBezTo>
                <a:cubicBezTo>
                  <a:pt x="8483600" y="665019"/>
                  <a:pt x="8749145" y="332509"/>
                  <a:pt x="9014691" y="0"/>
                </a:cubicBezTo>
              </a:path>
            </a:pathLst>
          </a:custGeom>
          <a:ln>
            <a:gradFill flip="none" rotWithShape="1">
              <a:gsLst>
                <a:gs pos="0">
                  <a:schemeClr val="accent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prstClr val="black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4925" y="3429000"/>
            <a:ext cx="90376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794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 userDrawn="1"/>
        </p:nvGrpSpPr>
        <p:grpSpPr>
          <a:xfrm>
            <a:off x="0" y="2749550"/>
            <a:ext cx="9144000" cy="3929063"/>
            <a:chOff x="0" y="2749550"/>
            <a:chExt cx="9144000" cy="3929063"/>
          </a:xfrm>
        </p:grpSpPr>
        <p:sp>
          <p:nvSpPr>
            <p:cNvPr id="2" name="타원 1"/>
            <p:cNvSpPr/>
            <p:nvPr userDrawn="1"/>
          </p:nvSpPr>
          <p:spPr>
            <a:xfrm>
              <a:off x="6858000" y="3463925"/>
              <a:ext cx="2071688" cy="2071688"/>
            </a:xfrm>
            <a:prstGeom prst="ellipse">
              <a:avLst/>
            </a:prstGeom>
            <a:solidFill>
              <a:srgbClr val="7030A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 userDrawn="1"/>
          </p:nvSpPr>
          <p:spPr>
            <a:xfrm>
              <a:off x="0" y="5877520"/>
              <a:ext cx="642938" cy="642937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6929438" y="3249613"/>
              <a:ext cx="642937" cy="642937"/>
            </a:xfrm>
            <a:prstGeom prst="ellipse">
              <a:avLst/>
            </a:prstGeom>
            <a:solidFill>
              <a:srgbClr val="C0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642938" y="4821238"/>
              <a:ext cx="642937" cy="642937"/>
            </a:xfrm>
            <a:prstGeom prst="ellipse">
              <a:avLst/>
            </a:prstGeom>
            <a:solidFill>
              <a:srgbClr val="FFFF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6643688" y="4964113"/>
              <a:ext cx="642937" cy="642937"/>
            </a:xfrm>
            <a:prstGeom prst="ellipse">
              <a:avLst/>
            </a:prstGeom>
            <a:solidFill>
              <a:srgbClr val="92D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 userDrawn="1"/>
          </p:nvSpPr>
          <p:spPr>
            <a:xfrm>
              <a:off x="4429125" y="5178425"/>
              <a:ext cx="642938" cy="642938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 userDrawn="1"/>
          </p:nvSpPr>
          <p:spPr>
            <a:xfrm>
              <a:off x="5214938" y="4464050"/>
              <a:ext cx="1143000" cy="1143000"/>
            </a:xfrm>
            <a:prstGeom prst="ellipse">
              <a:avLst/>
            </a:prstGeom>
            <a:solidFill>
              <a:srgbClr val="00206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8215313" y="5392738"/>
              <a:ext cx="642937" cy="642937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4714875" y="3678238"/>
              <a:ext cx="1000125" cy="1000125"/>
            </a:xfrm>
            <a:prstGeom prst="ellipse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714375" y="5106988"/>
              <a:ext cx="1571625" cy="1571625"/>
            </a:xfrm>
            <a:prstGeom prst="ellipse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8001000" y="2749550"/>
              <a:ext cx="1143000" cy="1143000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857500" y="4106863"/>
              <a:ext cx="1571625" cy="1571625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357438" y="5892800"/>
              <a:ext cx="642937" cy="642938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071688" y="4892675"/>
              <a:ext cx="642937" cy="642938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3000375" y="5464175"/>
              <a:ext cx="642938" cy="642938"/>
            </a:xfrm>
            <a:prstGeom prst="ellipse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5786438" y="5535613"/>
              <a:ext cx="642937" cy="642937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5929313" y="4035425"/>
              <a:ext cx="642937" cy="642938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2857500" y="3749675"/>
              <a:ext cx="642938" cy="642938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51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 userDrawn="1"/>
        </p:nvGrpSpPr>
        <p:grpSpPr bwMode="auto">
          <a:xfrm>
            <a:off x="58738" y="74613"/>
            <a:ext cx="9163050" cy="6858000"/>
            <a:chOff x="-32" y="-24"/>
            <a:chExt cx="9163112" cy="6858024"/>
          </a:xfrm>
        </p:grpSpPr>
        <p:cxnSp>
          <p:nvCxnSpPr>
            <p:cNvPr id="3" name="직선 연결선 2"/>
            <p:cNvCxnSpPr/>
            <p:nvPr/>
          </p:nvCxnSpPr>
          <p:spPr>
            <a:xfrm rot="5400000">
              <a:off x="-2429695" y="3428182"/>
              <a:ext cx="6858000" cy="158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1000"/>
                    </a:schemeClr>
                  </a:gs>
                  <a:gs pos="50000">
                    <a:schemeClr val="tx1">
                      <a:alpha val="51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714348" y="5286369"/>
              <a:ext cx="1571636" cy="1571631"/>
            </a:xfrm>
            <a:prstGeom prst="ellipse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" name="자유형 4"/>
            <p:cNvSpPr/>
            <p:nvPr/>
          </p:nvSpPr>
          <p:spPr>
            <a:xfrm>
              <a:off x="778933" y="0"/>
              <a:ext cx="493184" cy="6858000"/>
            </a:xfrm>
            <a:custGeom>
              <a:avLst/>
              <a:gdLst>
                <a:gd name="connsiteX0" fmla="*/ 211667 w 493184"/>
                <a:gd name="connsiteY0" fmla="*/ 0 h 5549900"/>
                <a:gd name="connsiteX1" fmla="*/ 46567 w 493184"/>
                <a:gd name="connsiteY1" fmla="*/ 1295400 h 5549900"/>
                <a:gd name="connsiteX2" fmla="*/ 491067 w 493184"/>
                <a:gd name="connsiteY2" fmla="*/ 2552700 h 5549900"/>
                <a:gd name="connsiteX3" fmla="*/ 33867 w 493184"/>
                <a:gd name="connsiteY3" fmla="*/ 4343400 h 5549900"/>
                <a:gd name="connsiteX4" fmla="*/ 465667 w 493184"/>
                <a:gd name="connsiteY4" fmla="*/ 5549900 h 554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184" h="5549900">
                  <a:moveTo>
                    <a:pt x="211667" y="0"/>
                  </a:moveTo>
                  <a:cubicBezTo>
                    <a:pt x="105833" y="434975"/>
                    <a:pt x="0" y="869950"/>
                    <a:pt x="46567" y="1295400"/>
                  </a:cubicBezTo>
                  <a:cubicBezTo>
                    <a:pt x="93134" y="1720850"/>
                    <a:pt x="493184" y="2044700"/>
                    <a:pt x="491067" y="2552700"/>
                  </a:cubicBezTo>
                  <a:cubicBezTo>
                    <a:pt x="488950" y="3060700"/>
                    <a:pt x="38100" y="3843867"/>
                    <a:pt x="33867" y="4343400"/>
                  </a:cubicBezTo>
                  <a:cubicBezTo>
                    <a:pt x="29634" y="4842933"/>
                    <a:pt x="459317" y="5253567"/>
                    <a:pt x="465667" y="5549900"/>
                  </a:cubicBezTo>
                </a:path>
              </a:pathLst>
            </a:custGeom>
            <a:ln>
              <a:gradFill flip="none" rotWithShape="1">
                <a:gsLst>
                  <a:gs pos="0">
                    <a:srgbClr val="FFC000">
                      <a:alpha val="0"/>
                    </a:srgbClr>
                  </a:gs>
                  <a:gs pos="50000">
                    <a:srgbClr val="FFC000"/>
                  </a:gs>
                  <a:gs pos="100000">
                    <a:srgbClr val="FFC00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64117" y="0"/>
              <a:ext cx="529166" cy="6858000"/>
            </a:xfrm>
            <a:custGeom>
              <a:avLst/>
              <a:gdLst>
                <a:gd name="connsiteX0" fmla="*/ 226483 w 529166"/>
                <a:gd name="connsiteY0" fmla="*/ 5829300 h 5829300"/>
                <a:gd name="connsiteX1" fmla="*/ 416983 w 529166"/>
                <a:gd name="connsiteY1" fmla="*/ 5156200 h 5829300"/>
                <a:gd name="connsiteX2" fmla="*/ 10583 w 529166"/>
                <a:gd name="connsiteY2" fmla="*/ 4089400 h 5829300"/>
                <a:gd name="connsiteX3" fmla="*/ 480483 w 529166"/>
                <a:gd name="connsiteY3" fmla="*/ 3225800 h 5829300"/>
                <a:gd name="connsiteX4" fmla="*/ 10583 w 529166"/>
                <a:gd name="connsiteY4" fmla="*/ 2006600 h 5829300"/>
                <a:gd name="connsiteX5" fmla="*/ 518583 w 529166"/>
                <a:gd name="connsiteY5" fmla="*/ 1003300 h 5829300"/>
                <a:gd name="connsiteX6" fmla="*/ 74083 w 529166"/>
                <a:gd name="connsiteY6" fmla="*/ 228600 h 5829300"/>
                <a:gd name="connsiteX7" fmla="*/ 239183 w 529166"/>
                <a:gd name="connsiteY7" fmla="*/ 0 h 582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166" h="5829300">
                  <a:moveTo>
                    <a:pt x="226483" y="5829300"/>
                  </a:moveTo>
                  <a:cubicBezTo>
                    <a:pt x="339724" y="5637741"/>
                    <a:pt x="452966" y="5446183"/>
                    <a:pt x="416983" y="5156200"/>
                  </a:cubicBezTo>
                  <a:cubicBezTo>
                    <a:pt x="381000" y="4866217"/>
                    <a:pt x="0" y="4411133"/>
                    <a:pt x="10583" y="4089400"/>
                  </a:cubicBezTo>
                  <a:cubicBezTo>
                    <a:pt x="21166" y="3767667"/>
                    <a:pt x="480483" y="3572933"/>
                    <a:pt x="480483" y="3225800"/>
                  </a:cubicBezTo>
                  <a:cubicBezTo>
                    <a:pt x="480483" y="2878667"/>
                    <a:pt x="4233" y="2377017"/>
                    <a:pt x="10583" y="2006600"/>
                  </a:cubicBezTo>
                  <a:cubicBezTo>
                    <a:pt x="16933" y="1636183"/>
                    <a:pt x="508000" y="1299633"/>
                    <a:pt x="518583" y="1003300"/>
                  </a:cubicBezTo>
                  <a:cubicBezTo>
                    <a:pt x="529166" y="706967"/>
                    <a:pt x="120650" y="395817"/>
                    <a:pt x="74083" y="228600"/>
                  </a:cubicBezTo>
                  <a:cubicBezTo>
                    <a:pt x="27516" y="61383"/>
                    <a:pt x="103716" y="10583"/>
                    <a:pt x="239183" y="0"/>
                  </a:cubicBezTo>
                </a:path>
              </a:pathLst>
            </a:custGeom>
            <a:ln>
              <a:gradFill flip="none" rotWithShape="1">
                <a:gsLst>
                  <a:gs pos="0">
                    <a:srgbClr val="FF0000">
                      <a:alpha val="0"/>
                    </a:srgbClr>
                  </a:gs>
                  <a:gs pos="50000">
                    <a:srgbClr val="FF0000">
                      <a:alpha val="51000"/>
                    </a:srgbClr>
                  </a:gs>
                  <a:gs pos="100000">
                    <a:srgbClr val="FF000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858014" y="3643301"/>
              <a:ext cx="2071701" cy="2071695"/>
            </a:xfrm>
            <a:prstGeom prst="ellipse">
              <a:avLst/>
            </a:prstGeom>
            <a:solidFill>
              <a:srgbClr val="7030A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-32" y="6000747"/>
              <a:ext cx="642941" cy="642939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29452" y="3428988"/>
              <a:ext cx="642942" cy="642939"/>
            </a:xfrm>
            <a:prstGeom prst="ellipse">
              <a:avLst/>
            </a:prstGeom>
            <a:solidFill>
              <a:srgbClr val="C0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42909" y="5000618"/>
              <a:ext cx="642942" cy="642939"/>
            </a:xfrm>
            <a:prstGeom prst="ellipse">
              <a:avLst/>
            </a:prstGeom>
            <a:solidFill>
              <a:srgbClr val="FFFF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643700" y="5143494"/>
              <a:ext cx="642942" cy="642939"/>
            </a:xfrm>
            <a:prstGeom prst="ellipse">
              <a:avLst/>
            </a:prstGeom>
            <a:solidFill>
              <a:srgbClr val="92D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429123" y="5357807"/>
              <a:ext cx="642941" cy="642940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214940" y="4643429"/>
              <a:ext cx="1143008" cy="1143004"/>
            </a:xfrm>
            <a:prstGeom prst="ellipse">
              <a:avLst/>
            </a:prstGeom>
            <a:solidFill>
              <a:srgbClr val="00206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215336" y="5572120"/>
              <a:ext cx="642942" cy="642939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714875" y="3857614"/>
              <a:ext cx="1000132" cy="1000129"/>
            </a:xfrm>
            <a:prstGeom prst="ellipse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001022" y="2928923"/>
              <a:ext cx="1143008" cy="1143004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857487" y="4286241"/>
              <a:ext cx="1571636" cy="1571631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357421" y="6072184"/>
              <a:ext cx="642942" cy="642940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1669" y="5072056"/>
              <a:ext cx="642942" cy="64294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000363" y="5643558"/>
              <a:ext cx="642941" cy="642940"/>
            </a:xfrm>
            <a:prstGeom prst="ellipse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786444" y="5714996"/>
              <a:ext cx="642942" cy="642939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929320" y="4214803"/>
              <a:ext cx="642942" cy="642940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857487" y="3929052"/>
              <a:ext cx="642941" cy="642940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85786" y="0"/>
              <a:ext cx="529167" cy="6845300"/>
            </a:xfrm>
            <a:custGeom>
              <a:avLst/>
              <a:gdLst>
                <a:gd name="connsiteX0" fmla="*/ 21167 w 529167"/>
                <a:gd name="connsiteY0" fmla="*/ 5829300 h 5829300"/>
                <a:gd name="connsiteX1" fmla="*/ 465667 w 529167"/>
                <a:gd name="connsiteY1" fmla="*/ 4533900 h 5829300"/>
                <a:gd name="connsiteX2" fmla="*/ 21167 w 529167"/>
                <a:gd name="connsiteY2" fmla="*/ 3454400 h 5829300"/>
                <a:gd name="connsiteX3" fmla="*/ 529167 w 529167"/>
                <a:gd name="connsiteY3" fmla="*/ 1955800 h 5829300"/>
                <a:gd name="connsiteX4" fmla="*/ 21167 w 529167"/>
                <a:gd name="connsiteY4" fmla="*/ 863600 h 5829300"/>
                <a:gd name="connsiteX5" fmla="*/ 402167 w 529167"/>
                <a:gd name="connsiteY5" fmla="*/ 0 h 582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167" h="5829300">
                  <a:moveTo>
                    <a:pt x="21167" y="5829300"/>
                  </a:moveTo>
                  <a:cubicBezTo>
                    <a:pt x="243417" y="5379508"/>
                    <a:pt x="465667" y="4929717"/>
                    <a:pt x="465667" y="4533900"/>
                  </a:cubicBezTo>
                  <a:cubicBezTo>
                    <a:pt x="465667" y="4138083"/>
                    <a:pt x="10584" y="3884083"/>
                    <a:pt x="21167" y="3454400"/>
                  </a:cubicBezTo>
                  <a:cubicBezTo>
                    <a:pt x="31750" y="3024717"/>
                    <a:pt x="529167" y="2387600"/>
                    <a:pt x="529167" y="1955800"/>
                  </a:cubicBezTo>
                  <a:cubicBezTo>
                    <a:pt x="529167" y="1524000"/>
                    <a:pt x="42334" y="1189567"/>
                    <a:pt x="21167" y="863600"/>
                  </a:cubicBezTo>
                  <a:cubicBezTo>
                    <a:pt x="0" y="537633"/>
                    <a:pt x="203200" y="141817"/>
                    <a:pt x="402167" y="0"/>
                  </a:cubicBezTo>
                </a:path>
              </a:pathLst>
            </a:custGeom>
            <a:ln>
              <a:gradFill flip="none" rotWithShape="1">
                <a:gsLst>
                  <a:gs pos="0">
                    <a:srgbClr val="0070C0">
                      <a:alpha val="0"/>
                    </a:srgbClr>
                  </a:gs>
                  <a:gs pos="50000">
                    <a:srgbClr val="0070C0">
                      <a:alpha val="51000"/>
                    </a:srgbClr>
                  </a:gs>
                  <a:gs pos="100000">
                    <a:srgbClr val="0070C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-32" y="857232"/>
              <a:ext cx="8858312" cy="153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51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52368" y="928670"/>
              <a:ext cx="8858312" cy="153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51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04768" y="1000108"/>
              <a:ext cx="8858312" cy="153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51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 latinLnBrk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 latinLnBrk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 latinLnBrk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A092A33-AC45-4331-9DB9-39A0AE842C5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ED2BF69A-7334-4CA4-94FA-15CE260B23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93452"/>
            <a:ext cx="7772400" cy="838200"/>
          </a:xfrm>
        </p:spPr>
        <p:txBody>
          <a:bodyPr/>
          <a:lstStyle>
            <a:lvl1pPr algn="l">
              <a:defRPr sz="3200">
                <a:solidFill>
                  <a:srgbClr val="00B0F0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51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58738" y="74613"/>
            <a:ext cx="9163050" cy="6858000"/>
            <a:chOff x="-32" y="-24"/>
            <a:chExt cx="9163112" cy="6858024"/>
          </a:xfrm>
        </p:grpSpPr>
        <p:cxnSp>
          <p:nvCxnSpPr>
            <p:cNvPr id="5" name="직선 연결선 4"/>
            <p:cNvCxnSpPr/>
            <p:nvPr/>
          </p:nvCxnSpPr>
          <p:spPr>
            <a:xfrm rot="5400000">
              <a:off x="-2429695" y="3428182"/>
              <a:ext cx="6858000" cy="158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1000"/>
                    </a:schemeClr>
                  </a:gs>
                  <a:gs pos="50000">
                    <a:schemeClr val="tx1">
                      <a:alpha val="51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714348" y="5286369"/>
              <a:ext cx="1571636" cy="1571631"/>
            </a:xfrm>
            <a:prstGeom prst="ellipse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778933" y="0"/>
              <a:ext cx="493184" cy="6858000"/>
            </a:xfrm>
            <a:custGeom>
              <a:avLst/>
              <a:gdLst>
                <a:gd name="connsiteX0" fmla="*/ 211667 w 493184"/>
                <a:gd name="connsiteY0" fmla="*/ 0 h 5549900"/>
                <a:gd name="connsiteX1" fmla="*/ 46567 w 493184"/>
                <a:gd name="connsiteY1" fmla="*/ 1295400 h 5549900"/>
                <a:gd name="connsiteX2" fmla="*/ 491067 w 493184"/>
                <a:gd name="connsiteY2" fmla="*/ 2552700 h 5549900"/>
                <a:gd name="connsiteX3" fmla="*/ 33867 w 493184"/>
                <a:gd name="connsiteY3" fmla="*/ 4343400 h 5549900"/>
                <a:gd name="connsiteX4" fmla="*/ 465667 w 493184"/>
                <a:gd name="connsiteY4" fmla="*/ 5549900 h 554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184" h="5549900">
                  <a:moveTo>
                    <a:pt x="211667" y="0"/>
                  </a:moveTo>
                  <a:cubicBezTo>
                    <a:pt x="105833" y="434975"/>
                    <a:pt x="0" y="869950"/>
                    <a:pt x="46567" y="1295400"/>
                  </a:cubicBezTo>
                  <a:cubicBezTo>
                    <a:pt x="93134" y="1720850"/>
                    <a:pt x="493184" y="2044700"/>
                    <a:pt x="491067" y="2552700"/>
                  </a:cubicBezTo>
                  <a:cubicBezTo>
                    <a:pt x="488950" y="3060700"/>
                    <a:pt x="38100" y="3843867"/>
                    <a:pt x="33867" y="4343400"/>
                  </a:cubicBezTo>
                  <a:cubicBezTo>
                    <a:pt x="29634" y="4842933"/>
                    <a:pt x="459317" y="5253567"/>
                    <a:pt x="465667" y="5549900"/>
                  </a:cubicBezTo>
                </a:path>
              </a:pathLst>
            </a:custGeom>
            <a:ln>
              <a:gradFill flip="none" rotWithShape="1">
                <a:gsLst>
                  <a:gs pos="0">
                    <a:srgbClr val="FFC000">
                      <a:alpha val="0"/>
                    </a:srgbClr>
                  </a:gs>
                  <a:gs pos="50000">
                    <a:srgbClr val="FFC000"/>
                  </a:gs>
                  <a:gs pos="100000">
                    <a:srgbClr val="FFC00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764117" y="0"/>
              <a:ext cx="529166" cy="6858000"/>
            </a:xfrm>
            <a:custGeom>
              <a:avLst/>
              <a:gdLst>
                <a:gd name="connsiteX0" fmla="*/ 226483 w 529166"/>
                <a:gd name="connsiteY0" fmla="*/ 5829300 h 5829300"/>
                <a:gd name="connsiteX1" fmla="*/ 416983 w 529166"/>
                <a:gd name="connsiteY1" fmla="*/ 5156200 h 5829300"/>
                <a:gd name="connsiteX2" fmla="*/ 10583 w 529166"/>
                <a:gd name="connsiteY2" fmla="*/ 4089400 h 5829300"/>
                <a:gd name="connsiteX3" fmla="*/ 480483 w 529166"/>
                <a:gd name="connsiteY3" fmla="*/ 3225800 h 5829300"/>
                <a:gd name="connsiteX4" fmla="*/ 10583 w 529166"/>
                <a:gd name="connsiteY4" fmla="*/ 2006600 h 5829300"/>
                <a:gd name="connsiteX5" fmla="*/ 518583 w 529166"/>
                <a:gd name="connsiteY5" fmla="*/ 1003300 h 5829300"/>
                <a:gd name="connsiteX6" fmla="*/ 74083 w 529166"/>
                <a:gd name="connsiteY6" fmla="*/ 228600 h 5829300"/>
                <a:gd name="connsiteX7" fmla="*/ 239183 w 529166"/>
                <a:gd name="connsiteY7" fmla="*/ 0 h 582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166" h="5829300">
                  <a:moveTo>
                    <a:pt x="226483" y="5829300"/>
                  </a:moveTo>
                  <a:cubicBezTo>
                    <a:pt x="339724" y="5637741"/>
                    <a:pt x="452966" y="5446183"/>
                    <a:pt x="416983" y="5156200"/>
                  </a:cubicBezTo>
                  <a:cubicBezTo>
                    <a:pt x="381000" y="4866217"/>
                    <a:pt x="0" y="4411133"/>
                    <a:pt x="10583" y="4089400"/>
                  </a:cubicBezTo>
                  <a:cubicBezTo>
                    <a:pt x="21166" y="3767667"/>
                    <a:pt x="480483" y="3572933"/>
                    <a:pt x="480483" y="3225800"/>
                  </a:cubicBezTo>
                  <a:cubicBezTo>
                    <a:pt x="480483" y="2878667"/>
                    <a:pt x="4233" y="2377017"/>
                    <a:pt x="10583" y="2006600"/>
                  </a:cubicBezTo>
                  <a:cubicBezTo>
                    <a:pt x="16933" y="1636183"/>
                    <a:pt x="508000" y="1299633"/>
                    <a:pt x="518583" y="1003300"/>
                  </a:cubicBezTo>
                  <a:cubicBezTo>
                    <a:pt x="529166" y="706967"/>
                    <a:pt x="120650" y="395817"/>
                    <a:pt x="74083" y="228600"/>
                  </a:cubicBezTo>
                  <a:cubicBezTo>
                    <a:pt x="27516" y="61383"/>
                    <a:pt x="103716" y="10583"/>
                    <a:pt x="239183" y="0"/>
                  </a:cubicBezTo>
                </a:path>
              </a:pathLst>
            </a:custGeom>
            <a:ln>
              <a:gradFill flip="none" rotWithShape="1">
                <a:gsLst>
                  <a:gs pos="0">
                    <a:srgbClr val="FF0000">
                      <a:alpha val="0"/>
                    </a:srgbClr>
                  </a:gs>
                  <a:gs pos="50000">
                    <a:srgbClr val="FF0000">
                      <a:alpha val="51000"/>
                    </a:srgbClr>
                  </a:gs>
                  <a:gs pos="100000">
                    <a:srgbClr val="FF000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858014" y="3643301"/>
              <a:ext cx="2071701" cy="2071695"/>
            </a:xfrm>
            <a:prstGeom prst="ellipse">
              <a:avLst/>
            </a:prstGeom>
            <a:solidFill>
              <a:srgbClr val="7030A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10" name="Picture 2" descr="C:\Users\HOME\Desktop\Signature2-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408" y="6382018"/>
              <a:ext cx="1463739" cy="268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타원 10"/>
            <p:cNvSpPr/>
            <p:nvPr/>
          </p:nvSpPr>
          <p:spPr>
            <a:xfrm>
              <a:off x="-32" y="6000747"/>
              <a:ext cx="642941" cy="642939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929452" y="3428988"/>
              <a:ext cx="642942" cy="642939"/>
            </a:xfrm>
            <a:prstGeom prst="ellipse">
              <a:avLst/>
            </a:prstGeom>
            <a:solidFill>
              <a:srgbClr val="C0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42909" y="5000618"/>
              <a:ext cx="642942" cy="642939"/>
            </a:xfrm>
            <a:prstGeom prst="ellipse">
              <a:avLst/>
            </a:prstGeom>
            <a:solidFill>
              <a:srgbClr val="FFFF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643700" y="5143494"/>
              <a:ext cx="642942" cy="642939"/>
            </a:xfrm>
            <a:prstGeom prst="ellipse">
              <a:avLst/>
            </a:prstGeom>
            <a:solidFill>
              <a:srgbClr val="92D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429123" y="5357807"/>
              <a:ext cx="642941" cy="642940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214940" y="4643429"/>
              <a:ext cx="1143008" cy="1143004"/>
            </a:xfrm>
            <a:prstGeom prst="ellipse">
              <a:avLst/>
            </a:prstGeom>
            <a:solidFill>
              <a:srgbClr val="00206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215336" y="5572120"/>
              <a:ext cx="642942" cy="642939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714875" y="3857614"/>
              <a:ext cx="1000132" cy="1000129"/>
            </a:xfrm>
            <a:prstGeom prst="ellipse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8001022" y="2928923"/>
              <a:ext cx="1143008" cy="1143004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2857487" y="4286241"/>
              <a:ext cx="1571636" cy="1571631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357421" y="6072184"/>
              <a:ext cx="642942" cy="642940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2071669" y="5072056"/>
              <a:ext cx="642942" cy="642940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000363" y="5643558"/>
              <a:ext cx="642941" cy="642940"/>
            </a:xfrm>
            <a:prstGeom prst="ellipse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786444" y="5714996"/>
              <a:ext cx="642942" cy="642939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929320" y="4214803"/>
              <a:ext cx="642942" cy="642940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857487" y="3929052"/>
              <a:ext cx="642941" cy="642940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85786" y="0"/>
              <a:ext cx="529167" cy="6845300"/>
            </a:xfrm>
            <a:custGeom>
              <a:avLst/>
              <a:gdLst>
                <a:gd name="connsiteX0" fmla="*/ 21167 w 529167"/>
                <a:gd name="connsiteY0" fmla="*/ 5829300 h 5829300"/>
                <a:gd name="connsiteX1" fmla="*/ 465667 w 529167"/>
                <a:gd name="connsiteY1" fmla="*/ 4533900 h 5829300"/>
                <a:gd name="connsiteX2" fmla="*/ 21167 w 529167"/>
                <a:gd name="connsiteY2" fmla="*/ 3454400 h 5829300"/>
                <a:gd name="connsiteX3" fmla="*/ 529167 w 529167"/>
                <a:gd name="connsiteY3" fmla="*/ 1955800 h 5829300"/>
                <a:gd name="connsiteX4" fmla="*/ 21167 w 529167"/>
                <a:gd name="connsiteY4" fmla="*/ 863600 h 5829300"/>
                <a:gd name="connsiteX5" fmla="*/ 402167 w 529167"/>
                <a:gd name="connsiteY5" fmla="*/ 0 h 582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167" h="5829300">
                  <a:moveTo>
                    <a:pt x="21167" y="5829300"/>
                  </a:moveTo>
                  <a:cubicBezTo>
                    <a:pt x="243417" y="5379508"/>
                    <a:pt x="465667" y="4929717"/>
                    <a:pt x="465667" y="4533900"/>
                  </a:cubicBezTo>
                  <a:cubicBezTo>
                    <a:pt x="465667" y="4138083"/>
                    <a:pt x="10584" y="3884083"/>
                    <a:pt x="21167" y="3454400"/>
                  </a:cubicBezTo>
                  <a:cubicBezTo>
                    <a:pt x="31750" y="3024717"/>
                    <a:pt x="529167" y="2387600"/>
                    <a:pt x="529167" y="1955800"/>
                  </a:cubicBezTo>
                  <a:cubicBezTo>
                    <a:pt x="529167" y="1524000"/>
                    <a:pt x="42334" y="1189567"/>
                    <a:pt x="21167" y="863600"/>
                  </a:cubicBezTo>
                  <a:cubicBezTo>
                    <a:pt x="0" y="537633"/>
                    <a:pt x="203200" y="141817"/>
                    <a:pt x="402167" y="0"/>
                  </a:cubicBezTo>
                </a:path>
              </a:pathLst>
            </a:custGeom>
            <a:ln>
              <a:gradFill flip="none" rotWithShape="1">
                <a:gsLst>
                  <a:gs pos="0">
                    <a:srgbClr val="0070C0">
                      <a:alpha val="0"/>
                    </a:srgbClr>
                  </a:gs>
                  <a:gs pos="50000">
                    <a:srgbClr val="0070C0">
                      <a:alpha val="51000"/>
                    </a:srgbClr>
                  </a:gs>
                  <a:gs pos="100000">
                    <a:srgbClr val="0070C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-32" y="857232"/>
              <a:ext cx="8858312" cy="153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51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52368" y="928670"/>
              <a:ext cx="8858312" cy="153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51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04768" y="1000108"/>
              <a:ext cx="8858312" cy="153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51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93452"/>
            <a:ext cx="7772400" cy="838200"/>
          </a:xfrm>
        </p:spPr>
        <p:txBody>
          <a:bodyPr/>
          <a:lstStyle>
            <a:lvl1pPr algn="l">
              <a:defRPr sz="3200">
                <a:solidFill>
                  <a:srgbClr val="00B0F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365842"/>
            <a:ext cx="7772400" cy="4673802"/>
          </a:xfrm>
        </p:spPr>
        <p:txBody>
          <a:bodyPr/>
          <a:lstStyle>
            <a:lvl1pPr>
              <a:defRPr sz="2800"/>
            </a:lvl1pPr>
          </a:lstStyle>
          <a:p>
            <a:endParaRPr lang="ko-KR" altLang="en-US" dirty="0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 latinLnBrk="0">
              <a:spcBef>
                <a:spcPct val="0"/>
              </a:spcBef>
              <a:spcAft>
                <a:spcPct val="0"/>
              </a:spcAft>
              <a:defRPr dirty="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 latinLnBrk="0">
              <a:spcBef>
                <a:spcPct val="0"/>
              </a:spcBef>
              <a:spcAft>
                <a:spcPct val="0"/>
              </a:spcAft>
              <a:defRPr b="1" dirty="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7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맑은 고딕"/>
              </a:defRPr>
            </a:lvl1pPr>
          </a:lstStyle>
          <a:p>
            <a:pPr>
              <a:defRPr/>
            </a:pPr>
            <a:fld id="{948290D9-F999-487F-B502-CF21076D3B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1111126&amp;ref=y" TargetMode="External"/><Relationship Id="rId2" Type="http://schemas.openxmlformats.org/officeDocument/2006/relationships/hyperlink" Target="http://terms.naver.com/entry.nhn?docId=1159441&amp;ref=y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1087343&amp;ref=y" TargetMode="External"/><Relationship Id="rId2" Type="http://schemas.openxmlformats.org/officeDocument/2006/relationships/hyperlink" Target="http://terms.naver.com/entry.nhn?docId=2835922&amp;ref=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terms.naver.com/entry.nhn?docId=2835919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3600" b="1" dirty="0"/>
              <a:t>Chapter 1 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ko-KR" altLang="en-US" sz="3600" b="1" dirty="0"/>
              <a:t>시스템 개발 환경</a:t>
            </a:r>
            <a:endParaRPr lang="en-US" sz="3600" b="1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ko-KR" altLang="en-US" sz="18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분석 및 설계</a:t>
            </a:r>
            <a:r>
              <a:rPr lang="en-US" altLang="ko-KR" sz="18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, 6</a:t>
            </a:r>
            <a:r>
              <a:rPr lang="ko-KR" altLang="en-US" sz="18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판</a:t>
            </a:r>
            <a:br>
              <a:rPr lang="en-US" altLang="ko-KR" sz="18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Essentials of Systems Analysis and Design, Sixth</a:t>
            </a:r>
            <a:r>
              <a:rPr lang="en-US" sz="16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Edition</a:t>
            </a:r>
            <a:br>
              <a:rPr lang="en-US" sz="16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br>
              <a:rPr lang="en-US" sz="14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endParaRPr lang="en-US" sz="1400" b="1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619672" y="6508750"/>
            <a:ext cx="5580112" cy="365125"/>
          </a:xfrm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cs typeface="Arial" charset="0"/>
              </a:rPr>
              <a:t>Copyright © 2016 Pearson Education, Inc. Publishing as Prentice Hall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1.1</a:t>
            </a:r>
          </a:p>
        </p:txBody>
      </p:sp>
      <p:sp>
        <p:nvSpPr>
          <p:cNvPr id="2" name="순서도: 종속 처리 1">
            <a:extLst>
              <a:ext uri="{FF2B5EF4-FFF2-40B4-BE49-F238E27FC236}">
                <a16:creationId xmlns:a16="http://schemas.microsoft.com/office/drawing/2014/main" id="{448F4F20-2D32-476C-849B-83BC363D0B28}"/>
              </a:ext>
            </a:extLst>
          </p:cNvPr>
          <p:cNvSpPr/>
          <p:nvPr/>
        </p:nvSpPr>
        <p:spPr>
          <a:xfrm>
            <a:off x="533400" y="929358"/>
            <a:ext cx="2598440" cy="440655"/>
          </a:xfrm>
          <a:prstGeom prst="flowChartPredefinedProcess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r>
              <a:rPr lang="ko-KR" altLang="en-US" sz="2400" dirty="0"/>
              <a:t>주차</a:t>
            </a:r>
            <a:r>
              <a:rPr lang="en-US" altLang="ko-KR" sz="2400" dirty="0"/>
              <a:t>-1</a:t>
            </a:r>
            <a:r>
              <a:rPr lang="ko-KR" altLang="en-US" sz="2400" dirty="0"/>
              <a:t>차시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+mn-cs"/>
              </a:rPr>
              <a:t>1.</a:t>
            </a:r>
            <a:fld id="{03CFADDB-92DD-4E15-A22A-BA51184DC40D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10</a:t>
            </a:fld>
            <a:endParaRPr lang="en-US" sz="160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7210425" cy="447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A1DD8-408C-4FF2-AA54-BF0406D90A0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1B17BC-8471-4358-9D4E-B71FD8D3FB2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/>
              <a:t>시스템과 관련된 요소들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정보시스템을 구축하는 데 사용되는 프로세스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ko-KR" altLang="en-US" sz="2800" dirty="0"/>
              <a:t>다음과 같은 요소들로 구성됨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방법론</a:t>
            </a:r>
            <a:r>
              <a:rPr lang="en-US" altLang="ko-KR" sz="2400" dirty="0"/>
              <a:t>(m</a:t>
            </a:r>
            <a:r>
              <a:rPr lang="en-US" sz="2400" dirty="0"/>
              <a:t>ethodologies)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/>
              <a:t>정보시스템 구축을 도와주는 일련의 단계들로 구성된 접근방법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기법</a:t>
            </a:r>
            <a:r>
              <a:rPr lang="en-US" altLang="ko-KR" sz="2400" dirty="0"/>
              <a:t>(</a:t>
            </a:r>
            <a:r>
              <a:rPr lang="en-US" sz="2400" dirty="0"/>
              <a:t>techniques)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/>
              <a:t>시스템 분석가가 분석 및 설계를 용의주도하고</a:t>
            </a:r>
            <a:r>
              <a:rPr lang="en-US" altLang="ko-KR" sz="2000" dirty="0"/>
              <a:t>, </a:t>
            </a:r>
            <a:r>
              <a:rPr lang="ko-KR" altLang="en-US" sz="2000" dirty="0"/>
              <a:t>완전하고</a:t>
            </a:r>
            <a:r>
              <a:rPr lang="en-US" altLang="ko-KR" sz="2000" dirty="0"/>
              <a:t>, </a:t>
            </a:r>
            <a:r>
              <a:rPr lang="ko-KR" altLang="en-US" sz="2000" dirty="0"/>
              <a:t>포괄적으로 수행하기 위해 따르는 프로세스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도구</a:t>
            </a:r>
            <a:r>
              <a:rPr lang="en-US" altLang="ko-KR" sz="2400" dirty="0"/>
              <a:t>(t</a:t>
            </a:r>
            <a:r>
              <a:rPr lang="en-US" sz="2400" dirty="0"/>
              <a:t>ools)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/>
              <a:t>기법들의 적용을 도와주는 컴퓨터 프로그램들</a:t>
            </a:r>
            <a:endParaRPr lang="en-US" sz="20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600" dirty="0"/>
              <a:t>소프트웨어 엔지니어링 프로세스</a:t>
            </a:r>
            <a:endParaRPr lang="en-US" sz="3600" dirty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6056888C-82FE-471B-B3EC-99897D44964E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11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5E92A135-D019-4856-98D3-D04295F15297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12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204FE3-7EF8-453A-9810-542293A57C37}"/>
              </a:ext>
            </a:extLst>
          </p:cNvPr>
          <p:cNvSpPr/>
          <p:nvPr/>
        </p:nvSpPr>
        <p:spPr>
          <a:xfrm>
            <a:off x="3879273" y="1339273"/>
            <a:ext cx="2346036" cy="100676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방법론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443323A-1988-433D-BCEB-3531C4C4ABF6}"/>
              </a:ext>
            </a:extLst>
          </p:cNvPr>
          <p:cNvSpPr/>
          <p:nvPr/>
        </p:nvSpPr>
        <p:spPr>
          <a:xfrm>
            <a:off x="1516431" y="4040909"/>
            <a:ext cx="2346036" cy="100676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기법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BB10CD-350F-4D7A-91B1-7F4AC2FA9D77}"/>
              </a:ext>
            </a:extLst>
          </p:cNvPr>
          <p:cNvSpPr/>
          <p:nvPr/>
        </p:nvSpPr>
        <p:spPr>
          <a:xfrm>
            <a:off x="6340765" y="4040908"/>
            <a:ext cx="2346036" cy="100676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도구</a:t>
            </a:r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390B7B38-B571-48C5-B4E5-5FA9E5A20420}"/>
              </a:ext>
            </a:extLst>
          </p:cNvPr>
          <p:cNvSpPr/>
          <p:nvPr/>
        </p:nvSpPr>
        <p:spPr>
          <a:xfrm rot="18708633">
            <a:off x="2613890" y="2956915"/>
            <a:ext cx="2041237" cy="3879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5B1B3AEC-AD3E-47F9-8DF8-859B962F2278}"/>
              </a:ext>
            </a:extLst>
          </p:cNvPr>
          <p:cNvSpPr/>
          <p:nvPr/>
        </p:nvSpPr>
        <p:spPr>
          <a:xfrm rot="2575501">
            <a:off x="5611408" y="2956914"/>
            <a:ext cx="2041237" cy="3879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59C468E6-BFDE-4F4A-862E-AE3EEC877EC8}"/>
              </a:ext>
            </a:extLst>
          </p:cNvPr>
          <p:cNvSpPr/>
          <p:nvPr/>
        </p:nvSpPr>
        <p:spPr>
          <a:xfrm>
            <a:off x="4054763" y="4430114"/>
            <a:ext cx="2041237" cy="3879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514C0-7852-464F-A1DE-321A5C90C6C4}"/>
              </a:ext>
            </a:extLst>
          </p:cNvPr>
          <p:cNvSpPr txBox="1"/>
          <p:nvPr/>
        </p:nvSpPr>
        <p:spPr>
          <a:xfrm>
            <a:off x="611560" y="5289740"/>
            <a:ext cx="842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1.3 </a:t>
            </a:r>
            <a:r>
              <a:rPr lang="ko-KR" altLang="en-US" sz="2000" dirty="0"/>
              <a:t>방법론</a:t>
            </a:r>
            <a:r>
              <a:rPr lang="en-US" altLang="ko-KR" sz="2000" dirty="0"/>
              <a:t>, </a:t>
            </a:r>
            <a:r>
              <a:rPr lang="ko-KR" altLang="en-US" sz="2000" dirty="0"/>
              <a:t>기법</a:t>
            </a:r>
            <a:r>
              <a:rPr lang="en-US" altLang="ko-KR" sz="2000" dirty="0"/>
              <a:t>, </a:t>
            </a:r>
            <a:r>
              <a:rPr lang="ko-KR" altLang="en-US" sz="2000" dirty="0"/>
              <a:t>도구를 사용하는 소프트웨어 엔지니어린 프로세스</a:t>
            </a:r>
          </a:p>
        </p:txBody>
      </p:sp>
      <p:sp>
        <p:nvSpPr>
          <p:cNvPr id="16" name="실행 단추: 앞으로 또는 다음으로 이동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AEE7222-F1C0-4AEF-B546-96D828E47A1B}"/>
              </a:ext>
            </a:extLst>
          </p:cNvPr>
          <p:cNvSpPr/>
          <p:nvPr/>
        </p:nvSpPr>
        <p:spPr>
          <a:xfrm>
            <a:off x="1372415" y="1196792"/>
            <a:ext cx="288032" cy="19766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FCDB26-E05B-400C-8673-E3E5DD0276A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A28DE8B-4FE8-49B5-BDC7-F50F085DAB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소프트웨어 엔지니어링 프로세스</a:t>
            </a:r>
            <a:endParaRPr lang="en-US" sz="36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9BF00052-3FBC-4323-B6CA-B881461754F9}"/>
              </a:ext>
            </a:extLst>
          </p:cNvPr>
          <p:cNvSpPr/>
          <p:nvPr/>
        </p:nvSpPr>
        <p:spPr>
          <a:xfrm>
            <a:off x="3203848" y="2708920"/>
            <a:ext cx="2880320" cy="720080"/>
          </a:xfrm>
          <a:prstGeom prst="flowChartPredefinedProcess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r>
              <a:rPr lang="ko-KR" altLang="en-US" sz="2400" dirty="0"/>
              <a:t>주차</a:t>
            </a:r>
            <a:r>
              <a:rPr lang="en-US" altLang="ko-KR" sz="2400" dirty="0"/>
              <a:t>-2</a:t>
            </a:r>
            <a:r>
              <a:rPr lang="ko-KR" altLang="en-US" sz="2400" dirty="0"/>
              <a:t>차시</a:t>
            </a:r>
          </a:p>
        </p:txBody>
      </p:sp>
    </p:spTree>
    <p:extLst>
      <p:ext uri="{BB962C8B-B14F-4D97-AF65-F5344CB8AC3E}">
        <p14:creationId xmlns:p14="http://schemas.microsoft.com/office/powerpoint/2010/main" val="281725446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>
          <a:xfrm>
            <a:off x="1475656" y="2060848"/>
            <a:ext cx="6696744" cy="18471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3800" dirty="0"/>
              <a:t>System?</a:t>
            </a:r>
            <a:endParaRPr lang="ko-KR" altLang="en-US" sz="13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74D594-1275-4B18-BB74-BE999E181B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실행 단추: 앞으로 또는 다음으로 이동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424FCC5-06EC-40CF-A30C-1528B15003BF}"/>
              </a:ext>
            </a:extLst>
          </p:cNvPr>
          <p:cNvSpPr/>
          <p:nvPr/>
        </p:nvSpPr>
        <p:spPr>
          <a:xfrm>
            <a:off x="3923928" y="645323"/>
            <a:ext cx="288032" cy="19766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1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B6FD30B-6D32-4E58-86F5-4FDDF7C8386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/>
            <a:r>
              <a:rPr lang="en-US" altLang="ko-KR" b="1" dirty="0"/>
              <a:t>Personal Computer System ?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4000" b="1" dirty="0"/>
              <a:t>Personal </a:t>
            </a:r>
          </a:p>
          <a:p>
            <a:pPr marL="0" indent="0" algn="ctr">
              <a:buNone/>
            </a:pPr>
            <a:r>
              <a:rPr lang="en-US" altLang="ko-KR" sz="4000" b="1" dirty="0"/>
              <a:t>Computer </a:t>
            </a:r>
          </a:p>
          <a:p>
            <a:pPr marL="0" indent="0" algn="ctr">
              <a:buNone/>
            </a:pPr>
            <a:r>
              <a:rPr lang="en-US" altLang="ko-KR" sz="4000" b="1" dirty="0"/>
              <a:t>System 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589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A37D64-45BA-4AB1-9C7D-62B99073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32" y="4941168"/>
            <a:ext cx="2675104" cy="9841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FCA0AB-BB8F-4EAF-80AA-A3E9C507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79" y="2558842"/>
            <a:ext cx="2419350" cy="187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1226F3-B111-41C7-A0CC-10B4B94C6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734" y="3135697"/>
            <a:ext cx="1409700" cy="1971675"/>
          </a:xfrm>
          <a:prstGeom prst="rect">
            <a:avLst/>
          </a:prstGeom>
        </p:spPr>
      </p:pic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C17F663-F9CA-469B-B468-E2E2D94B6207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3718616" y="3506872"/>
            <a:ext cx="624480" cy="60484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8808C96-7F39-46FD-B7B2-59EC129EAD8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/>
              <a:t>Personal Computer System</a:t>
            </a:r>
            <a:endParaRPr lang="ko-KR" altLang="en-US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C539746F-47D9-4D07-A93F-672BFF563786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V="1">
            <a:off x="4194743" y="3655227"/>
            <a:ext cx="819633" cy="1752250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7B64C904-203E-48E5-999E-5B0D70265A6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2629" y="3497055"/>
            <a:ext cx="1254736" cy="1010483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63D0790-396A-4152-A4B9-124506770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575" y="4245602"/>
            <a:ext cx="361950" cy="571500"/>
          </a:xfrm>
          <a:prstGeom prst="rect">
            <a:avLst/>
          </a:prstGeom>
        </p:spPr>
      </p:pic>
      <p:sp>
        <p:nvSpPr>
          <p:cNvPr id="22" name="실행 단추: 앞으로 또는 다음으로 이동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06D6B65-7304-405D-9B6C-640AD9877DE0}"/>
              </a:ext>
            </a:extLst>
          </p:cNvPr>
          <p:cNvSpPr/>
          <p:nvPr/>
        </p:nvSpPr>
        <p:spPr>
          <a:xfrm>
            <a:off x="6516216" y="620688"/>
            <a:ext cx="288032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E1205A4-A24C-49D6-97C6-E4D006BE9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72202"/>
            <a:ext cx="1710924" cy="127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A3781-76A4-49D3-AC0A-B7A48A4D4ED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6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3C10CF3-B294-4574-A8C9-07E364FD43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4000" b="1" dirty="0"/>
              <a:t>Video </a:t>
            </a:r>
          </a:p>
          <a:p>
            <a:pPr marL="0" indent="0" algn="ctr">
              <a:buNone/>
            </a:pPr>
            <a:r>
              <a:rPr lang="en-US" altLang="ko-KR" sz="4000" b="1" dirty="0"/>
              <a:t>Entertainment System 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15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실행 단추: 앞으로 또는 다음으로 이동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BA9ADC-2EF4-4DD8-A8D7-B9166B156CC8}"/>
              </a:ext>
            </a:extLst>
          </p:cNvPr>
          <p:cNvSpPr/>
          <p:nvPr/>
        </p:nvSpPr>
        <p:spPr>
          <a:xfrm>
            <a:off x="7236296" y="548680"/>
            <a:ext cx="288032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게이밍 모니터, 뭐 살지 헷갈릴 때 '체크리스트 4' – Samsung Newsroom ...">
            <a:extLst>
              <a:ext uri="{FF2B5EF4-FFF2-40B4-BE49-F238E27FC236}">
                <a16:creationId xmlns:a16="http://schemas.microsoft.com/office/drawing/2014/main" id="{19CA36EC-EEE0-4178-A1D6-D7F0008FA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3176022" cy="224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61B7AB-E3FC-43D7-BA70-1EC3DC7D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83" y="3831312"/>
            <a:ext cx="1702092" cy="1300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7CBBCF-32B1-4113-B6ED-147BCD33E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441" y="5373216"/>
            <a:ext cx="996342" cy="7500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90258E-D378-4FA4-90FE-F9664EC57B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/>
            <a:r>
              <a:rPr lang="en-US" altLang="ko-KR" b="1" dirty="0"/>
              <a:t>Video Entertainment System?</a:t>
            </a:r>
            <a:endParaRPr lang="ko-KR" altLang="en-US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7AB00E48-70CF-4CD3-9E52-482B80E63842}"/>
              </a:ext>
            </a:extLst>
          </p:cNvPr>
          <p:cNvCxnSpPr>
            <a:cxnSpLocks/>
          </p:cNvCxnSpPr>
          <p:nvPr/>
        </p:nvCxnSpPr>
        <p:spPr>
          <a:xfrm flipV="1">
            <a:off x="2843808" y="4869160"/>
            <a:ext cx="864096" cy="648072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7FEC802-5D5D-4B4C-8AB2-BEFA76991FAF}"/>
              </a:ext>
            </a:extLst>
          </p:cNvPr>
          <p:cNvCxnSpPr>
            <a:cxnSpLocks/>
          </p:cNvCxnSpPr>
          <p:nvPr/>
        </p:nvCxnSpPr>
        <p:spPr>
          <a:xfrm flipV="1">
            <a:off x="4345629" y="3284984"/>
            <a:ext cx="1162475" cy="720080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6CA4CFAE-F26F-4836-930D-A40B8481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2322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2BC266-849B-4271-848A-6DC4086D30A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8FABA2F-C16F-479D-A961-90E6D47258E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4000" b="1" dirty="0"/>
              <a:t>Mini </a:t>
            </a:r>
          </a:p>
          <a:p>
            <a:pPr marL="0" indent="0" algn="ctr">
              <a:buNone/>
            </a:pPr>
            <a:r>
              <a:rPr lang="en-US" altLang="ko-KR" sz="4000" b="1" dirty="0"/>
              <a:t>Stereo </a:t>
            </a:r>
          </a:p>
          <a:p>
            <a:pPr marL="0" indent="0" algn="ctr">
              <a:buNone/>
            </a:pPr>
            <a:r>
              <a:rPr lang="en-US" altLang="ko-KR" sz="4000" b="1" dirty="0"/>
              <a:t>Sound </a:t>
            </a:r>
          </a:p>
          <a:p>
            <a:pPr marL="0" indent="0" algn="ctr">
              <a:buNone/>
            </a:pPr>
            <a:r>
              <a:rPr lang="en-US" altLang="ko-KR" sz="4000" b="1" dirty="0"/>
              <a:t>System 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92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ko-KR" altLang="en-US" dirty="0"/>
              <a:t>정보시스템 분석 및 설계</a:t>
            </a:r>
            <a:r>
              <a:rPr lang="en-US" altLang="ko-KR" dirty="0"/>
              <a:t>(Information System Analysis &amp; Design)</a:t>
            </a:r>
            <a:r>
              <a:rPr lang="ko-KR" altLang="en-US" dirty="0"/>
              <a:t>를 정의할 수 있다</a:t>
            </a:r>
            <a:r>
              <a:rPr lang="en-US" altLang="ko-KR" dirty="0"/>
              <a:t>.</a:t>
            </a:r>
            <a:endParaRPr lang="en-US" dirty="0"/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ko-KR" altLang="en-US" dirty="0"/>
              <a:t>시스템의 프로세스</a:t>
            </a:r>
            <a:r>
              <a:rPr lang="en-US" altLang="ko-KR" dirty="0"/>
              <a:t>(process)</a:t>
            </a:r>
            <a:r>
              <a:rPr lang="ko-KR" altLang="en-US" dirty="0"/>
              <a:t>와 데이터가 결합된 시스템 분석 및 설계에</a:t>
            </a:r>
            <a:r>
              <a:rPr lang="en-US" altLang="ko-KR" dirty="0"/>
              <a:t> </a:t>
            </a:r>
            <a:r>
              <a:rPr lang="ko-KR" altLang="en-US" dirty="0"/>
              <a:t>대한 최신의 접근방법에 대해 토의할 수 있다</a:t>
            </a:r>
            <a:r>
              <a:rPr lang="en-US" altLang="ko-KR" dirty="0"/>
              <a:t>.</a:t>
            </a:r>
            <a:endParaRPr lang="en-US" dirty="0"/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ko-KR" altLang="en-US" dirty="0"/>
              <a:t>정보시스템 개발에서 시스템 분석가</a:t>
            </a:r>
            <a:r>
              <a:rPr lang="en-US" altLang="ko-KR" dirty="0"/>
              <a:t>(Systems Analyst)</a:t>
            </a:r>
            <a:r>
              <a:rPr lang="ko-KR" altLang="en-US" dirty="0"/>
              <a:t>의 역할을 설명할 수 있다</a:t>
            </a:r>
            <a:r>
              <a:rPr lang="en-US" altLang="ko-KR" dirty="0"/>
              <a:t>.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484632" fontAlgn="auto">
              <a:spcAft>
                <a:spcPts val="0"/>
              </a:spcAft>
              <a:defRPr/>
            </a:pPr>
            <a:r>
              <a:rPr lang="ko-KR" altLang="en-US" dirty="0"/>
              <a:t>학습 목표</a:t>
            </a:r>
            <a:endParaRPr lang="en-US" dirty="0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실행 단추: 앞으로 또는 다음으로 이동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2C1042F-D1D7-480E-894A-7370F3FEF4C1}"/>
              </a:ext>
            </a:extLst>
          </p:cNvPr>
          <p:cNvSpPr/>
          <p:nvPr/>
        </p:nvSpPr>
        <p:spPr>
          <a:xfrm>
            <a:off x="7524328" y="548680"/>
            <a:ext cx="360040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8CF3DB-F8FA-4708-A358-C1A3D65E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79" y="2892696"/>
            <a:ext cx="1248432" cy="2080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01DB79-BBA8-4E18-AFF1-9ACCFE9A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996952"/>
            <a:ext cx="1762020" cy="13609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A62D2C-0C5C-497E-9BA1-3F91D7ABE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780928"/>
            <a:ext cx="1214505" cy="205029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8DEFD22-C414-4139-B8E5-C36249E5403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Mini Stereo Sound System?</a:t>
            </a:r>
            <a:endParaRPr lang="ko-KR" altLang="en-US" dirty="0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D514F442-BB4A-4EE6-8030-FC143BBDDB71}"/>
              </a:ext>
            </a:extLst>
          </p:cNvPr>
          <p:cNvCxnSpPr>
            <a:stCxn id="8" idx="3"/>
            <a:endCxn id="7" idx="0"/>
          </p:cNvCxnSpPr>
          <p:nvPr/>
        </p:nvCxnSpPr>
        <p:spPr>
          <a:xfrm flipV="1">
            <a:off x="3914297" y="2996952"/>
            <a:ext cx="1610721" cy="809123"/>
          </a:xfrm>
          <a:prstGeom prst="curvedConnector4">
            <a:avLst>
              <a:gd name="adj1" fmla="val 22652"/>
              <a:gd name="adj2" fmla="val 154951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EE676BA-7AAD-47F0-B9F6-381503EB831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>
            <a:off x="5525019" y="2996952"/>
            <a:ext cx="1799161" cy="936104"/>
          </a:xfrm>
          <a:prstGeom prst="curvedConnector4">
            <a:avLst>
              <a:gd name="adj1" fmla="val 25516"/>
              <a:gd name="adj2" fmla="val 12442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88AB99EB-9BBB-450C-AB34-16F53DBD1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" y="1052736"/>
            <a:ext cx="307891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6D1F29-08C4-49DA-A69A-27F6CA3F0D6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0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sz="4400" b="1" dirty="0"/>
              <a:t>자동차 </a:t>
            </a:r>
            <a:endParaRPr lang="en-US" altLang="ko-KR" sz="4400" b="1" dirty="0"/>
          </a:p>
          <a:p>
            <a:pPr marL="0" indent="0" algn="ctr">
              <a:buNone/>
            </a:pPr>
            <a:r>
              <a:rPr lang="en-US" altLang="ko-KR" sz="4400" b="1" dirty="0"/>
              <a:t>System?</a:t>
            </a:r>
            <a:endParaRPr lang="ko-KR" altLang="en-US" sz="4400" b="1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E30A495-45A4-4A80-8339-504825205C1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/>
            <a:r>
              <a:rPr lang="ko-KR" altLang="en-US" b="1" dirty="0"/>
              <a:t>자동차 </a:t>
            </a:r>
            <a:r>
              <a:rPr lang="en-US" altLang="ko-KR" b="1" dirty="0"/>
              <a:t>System?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6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자동차 시스템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</a:rPr>
              <a:t>System </a:t>
            </a:r>
            <a:r>
              <a:rPr lang="ko-KR" altLang="en-US" dirty="0">
                <a:solidFill>
                  <a:srgbClr val="00B0F0"/>
                </a:solidFill>
              </a:rPr>
              <a:t>이란</a:t>
            </a:r>
            <a:r>
              <a:rPr lang="en-US" altLang="ko-KR" dirty="0">
                <a:solidFill>
                  <a:srgbClr val="00B0F0"/>
                </a:solidFill>
              </a:rPr>
              <a:t>?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0" y="1268760"/>
            <a:ext cx="7173627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6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6813"/>
            <a:ext cx="7272808" cy="482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D47E8-72DE-4CB5-9208-C64B6CB6D0E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325A044-E2ED-45B5-A9FE-87C60D41D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/>
              <a:t>자동차를 구성하는 구성 항목들의 모음</a:t>
            </a:r>
          </a:p>
        </p:txBody>
      </p:sp>
    </p:spTree>
    <p:extLst>
      <p:ext uri="{BB962C8B-B14F-4D97-AF65-F5344CB8AC3E}">
        <p14:creationId xmlns:p14="http://schemas.microsoft.com/office/powerpoint/2010/main" val="129074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4400" b="1" dirty="0"/>
              <a:t>Solar </a:t>
            </a:r>
          </a:p>
          <a:p>
            <a:pPr marL="0" indent="0" algn="ctr">
              <a:buNone/>
            </a:pPr>
            <a:r>
              <a:rPr lang="en-US" altLang="ko-KR" sz="4400" b="1" dirty="0"/>
              <a:t>Water </a:t>
            </a:r>
          </a:p>
          <a:p>
            <a:pPr marL="0" indent="0" algn="ctr">
              <a:buNone/>
            </a:pPr>
            <a:r>
              <a:rPr lang="en-US" altLang="ko-KR" sz="4400" b="1" dirty="0"/>
              <a:t>Heater </a:t>
            </a:r>
          </a:p>
          <a:p>
            <a:pPr marL="0" indent="0" algn="ctr">
              <a:buNone/>
            </a:pPr>
            <a:r>
              <a:rPr lang="en-US" altLang="ko-KR" sz="4400" b="1" dirty="0"/>
              <a:t>System?</a:t>
            </a:r>
            <a:endParaRPr lang="ko-KR" altLang="en-US" sz="4400" b="1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BF8A82B-4162-4E6C-A5AB-31969080670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/>
            <a:r>
              <a:rPr lang="en-US" altLang="ko-KR" b="1" dirty="0"/>
              <a:t>Solar Water Heater System?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53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4527401" cy="443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7B63-F65F-4662-ADFC-006A66159C4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</a:rPr>
              <a:t>System </a:t>
            </a:r>
            <a:r>
              <a:rPr lang="ko-KR" altLang="en-US" dirty="0">
                <a:solidFill>
                  <a:srgbClr val="00B0F0"/>
                </a:solidFill>
              </a:rPr>
              <a:t>이란</a:t>
            </a:r>
            <a:r>
              <a:rPr lang="en-US" altLang="ko-KR" dirty="0">
                <a:solidFill>
                  <a:srgbClr val="00B0F0"/>
                </a:solidFill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75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E3E1694-A48C-4EE9-AC79-4387F22AE18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sz="4400" b="1" dirty="0"/>
              <a:t>인체</a:t>
            </a:r>
            <a:r>
              <a:rPr lang="en-US" altLang="ko-KR" sz="4400" b="1" dirty="0"/>
              <a:t>  </a:t>
            </a:r>
          </a:p>
          <a:p>
            <a:pPr marL="0" indent="0" algn="ctr">
              <a:buNone/>
            </a:pPr>
            <a:r>
              <a:rPr lang="en-US" altLang="ko-KR" sz="4400" b="1" dirty="0"/>
              <a:t>System?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332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인체, 골격, 신체 구조, 철사 모형 로열티 무료 사진, 그림, 이미지 ...">
            <a:extLst>
              <a:ext uri="{FF2B5EF4-FFF2-40B4-BE49-F238E27FC236}">
                <a16:creationId xmlns:a16="http://schemas.microsoft.com/office/drawing/2014/main" id="{1379AEE7-C1B0-4AAE-9710-399BAB0A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4671962" cy="467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>
          <a:xfrm>
            <a:off x="1423628" y="1196752"/>
            <a:ext cx="2552328" cy="47898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인체 시스템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</a:rPr>
              <a:t>System </a:t>
            </a:r>
            <a:r>
              <a:rPr lang="ko-KR" altLang="en-US" dirty="0">
                <a:solidFill>
                  <a:srgbClr val="00B0F0"/>
                </a:solidFill>
              </a:rPr>
              <a:t>이란</a:t>
            </a:r>
            <a:r>
              <a:rPr lang="en-US" altLang="ko-KR" dirty="0">
                <a:solidFill>
                  <a:srgbClr val="00B0F0"/>
                </a:solidFill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4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56617E-C333-484E-B97A-8F9D17CF746C}"/>
              </a:ext>
            </a:extLst>
          </p:cNvPr>
          <p:cNvSpPr/>
          <p:nvPr/>
        </p:nvSpPr>
        <p:spPr>
          <a:xfrm>
            <a:off x="2123728" y="191683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ERP(Enterprise Resource Planning) System?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DC97070-2A3F-40E5-ADCC-9AB918AA078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1B6ACEB-6FAC-4F94-8052-4EAB2089566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2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RP(Enterprise Resource Planning) / ERP 개념 및 기능">
            <a:extLst>
              <a:ext uri="{FF2B5EF4-FFF2-40B4-BE49-F238E27FC236}">
                <a16:creationId xmlns:a16="http://schemas.microsoft.com/office/drawing/2014/main" id="{4BE29A3C-0273-4B78-8BB1-92D1D781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3912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42511-94C1-4355-BAF6-1E6AAF2CB78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BE94CB-677F-4D78-B7FA-133F42FB41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/>
              <a:t>ERP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06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448056" indent="-384048" fontAlgn="auto">
              <a:spcAft>
                <a:spcPts val="0"/>
              </a:spcAft>
              <a:buClr>
                <a:srgbClr val="BA2212"/>
              </a:buClr>
              <a:buSzTx/>
              <a:buFont typeface="Wingdings" pitchFamily="2" charset="2"/>
              <a:buChar char="ü"/>
              <a:defRPr/>
            </a:pP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시스템개발생명주기</a:t>
            </a:r>
            <a:r>
              <a:rPr lang="en-US" altLang="ko-KR" dirty="0"/>
              <a:t>(SDLC: Systems Development Life Cycle)</a:t>
            </a:r>
            <a:r>
              <a:rPr lang="ko-KR" altLang="en-US" dirty="0"/>
              <a:t>를 설명할 수 있다</a:t>
            </a:r>
            <a:r>
              <a:rPr lang="en-US" altLang="ko-KR" dirty="0"/>
              <a:t>.</a:t>
            </a:r>
            <a:endParaRPr lang="en-US" dirty="0"/>
          </a:p>
          <a:p>
            <a:pPr marL="448056" indent="-384048" fontAlgn="auto">
              <a:spcAft>
                <a:spcPts val="0"/>
              </a:spcAft>
              <a:buClr>
                <a:srgbClr val="BA2212"/>
              </a:buClr>
              <a:buSzTx/>
              <a:buFont typeface="Wingdings" pitchFamily="2" charset="2"/>
              <a:buChar char="ü"/>
              <a:defRPr/>
            </a:pPr>
            <a:r>
              <a:rPr lang="ko-KR" altLang="en-US" dirty="0"/>
              <a:t>시스템 개발에 있어 </a:t>
            </a:r>
            <a:r>
              <a:rPr lang="en-US" altLang="ko-KR" dirty="0"/>
              <a:t>CASE(</a:t>
            </a:r>
            <a:r>
              <a:rPr lang="en-US" altLang="ko-KR" dirty="0" err="1"/>
              <a:t>Cpmputer</a:t>
            </a:r>
            <a:r>
              <a:rPr lang="en-US" altLang="ko-KR" dirty="0"/>
              <a:t> Aided Software Engineering) </a:t>
            </a:r>
            <a:r>
              <a:rPr lang="ko-KR" altLang="en-US" dirty="0"/>
              <a:t>도구</a:t>
            </a:r>
            <a:r>
              <a:rPr lang="en-US" altLang="ko-KR" dirty="0"/>
              <a:t>(tools)</a:t>
            </a:r>
            <a:r>
              <a:rPr lang="ko-KR" altLang="en-US" dirty="0"/>
              <a:t>의 역할을 설명하고 시스템개발생명주기의 대안들을 제시할 수 있다</a:t>
            </a:r>
            <a:r>
              <a:rPr lang="en-US" altLang="ko-KR" dirty="0"/>
              <a:t>.</a:t>
            </a:r>
          </a:p>
          <a:p>
            <a:pPr marL="0" indent="0" fontAlgn="auto">
              <a:spcAft>
                <a:spcPts val="0"/>
              </a:spcAft>
              <a:buClr>
                <a:srgbClr val="BA2212"/>
              </a:buClr>
              <a:buSzTx/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ko-KR" altLang="en-US" dirty="0"/>
              <a:t>학습 목표</a:t>
            </a:r>
            <a:r>
              <a:rPr lang="en-US" dirty="0"/>
              <a:t> (</a:t>
            </a:r>
            <a:r>
              <a:rPr lang="ko-KR" altLang="en-US" dirty="0"/>
              <a:t>계속</a:t>
            </a:r>
            <a:r>
              <a:rPr lang="en-US" dirty="0"/>
              <a:t>)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시스템은 하나의 비즈니스 기능에 사용되는 상호 연관된 비즈니스 절차들의 그룹으로서</a:t>
            </a:r>
            <a:r>
              <a:rPr lang="en-US" altLang="ko-KR" dirty="0"/>
              <a:t>, </a:t>
            </a:r>
            <a:r>
              <a:rPr lang="ko-KR" altLang="en-US" dirty="0"/>
              <a:t>각각의 절차들은 시스템의 목적을 위해 서로 연동됨</a:t>
            </a:r>
            <a:r>
              <a:rPr lang="en-US" altLang="ko-KR" dirty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/>
              <a:t>시스템은 </a:t>
            </a:r>
            <a:r>
              <a:rPr lang="en-US" altLang="ko-KR" dirty="0"/>
              <a:t>9</a:t>
            </a:r>
            <a:r>
              <a:rPr lang="ko-KR" altLang="en-US" dirty="0"/>
              <a:t>가지의 특징 요소들을 가짐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/>
              <a:t>시스템은 환경 속에 존재함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/>
              <a:t>경계선은 시스템과 환경을 구분 지어줌</a:t>
            </a:r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</a:t>
            </a:r>
            <a:r>
              <a:rPr lang="en-US" altLang="ko-KR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(System)</a:t>
            </a: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정의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8F4C03F2-8C90-4980-844B-35BB73E94FEE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30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구성요소</a:t>
            </a:r>
            <a:r>
              <a:rPr lang="en-US" altLang="ko-KR" sz="2800" dirty="0"/>
              <a:t>(components)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ko-KR" altLang="en-US" sz="2800" dirty="0"/>
              <a:t>상호 연관된</a:t>
            </a:r>
            <a:r>
              <a:rPr lang="en-US" altLang="ko-KR" sz="2800" dirty="0"/>
              <a:t> </a:t>
            </a:r>
            <a:r>
              <a:rPr lang="ko-KR" altLang="en-US" sz="2800" dirty="0"/>
              <a:t>구성요소</a:t>
            </a:r>
            <a:r>
              <a:rPr lang="en-US" sz="2800" dirty="0"/>
              <a:t>(</a:t>
            </a:r>
            <a:r>
              <a:rPr lang="en-US" altLang="ko-KR" sz="2800" dirty="0"/>
              <a:t>i</a:t>
            </a:r>
            <a:r>
              <a:rPr lang="en-US" sz="2800" dirty="0"/>
              <a:t>nterrelated components)</a:t>
            </a:r>
          </a:p>
          <a:p>
            <a:pPr>
              <a:lnSpc>
                <a:spcPct val="90000"/>
              </a:lnSpc>
            </a:pPr>
            <a:r>
              <a:rPr lang="ko-KR" altLang="en-US" sz="2800" dirty="0"/>
              <a:t>경계선</a:t>
            </a:r>
            <a:r>
              <a:rPr lang="en-US" altLang="ko-KR" sz="2800" dirty="0"/>
              <a:t>(b</a:t>
            </a:r>
            <a:r>
              <a:rPr lang="en-US" sz="2800" dirty="0"/>
              <a:t>oundary)</a:t>
            </a:r>
          </a:p>
          <a:p>
            <a:pPr>
              <a:lnSpc>
                <a:spcPct val="90000"/>
              </a:lnSpc>
            </a:pPr>
            <a:r>
              <a:rPr lang="ko-KR" altLang="en-US" sz="2800" dirty="0"/>
              <a:t>목적</a:t>
            </a:r>
            <a:r>
              <a:rPr lang="en-US" altLang="ko-KR" sz="2800" dirty="0"/>
              <a:t>(p</a:t>
            </a:r>
            <a:r>
              <a:rPr lang="en-US" sz="2800" dirty="0"/>
              <a:t>urpose)</a:t>
            </a:r>
          </a:p>
          <a:p>
            <a:pPr>
              <a:lnSpc>
                <a:spcPct val="90000"/>
              </a:lnSpc>
            </a:pPr>
            <a:r>
              <a:rPr lang="ko-KR" altLang="en-US" sz="2800" dirty="0"/>
              <a:t>환경</a:t>
            </a:r>
            <a:r>
              <a:rPr lang="en-US" altLang="ko-KR" sz="2800" dirty="0"/>
              <a:t>(e</a:t>
            </a:r>
            <a:r>
              <a:rPr lang="en-US" sz="2800" dirty="0"/>
              <a:t>nvironment)</a:t>
            </a:r>
          </a:p>
          <a:p>
            <a:pPr>
              <a:lnSpc>
                <a:spcPct val="90000"/>
              </a:lnSpc>
            </a:pPr>
            <a:r>
              <a:rPr lang="ko-KR" altLang="en-US" sz="2800" dirty="0"/>
              <a:t>인터페이스</a:t>
            </a:r>
            <a:r>
              <a:rPr lang="en-US" altLang="ko-KR" sz="2800" dirty="0"/>
              <a:t>(i</a:t>
            </a:r>
            <a:r>
              <a:rPr lang="en-US" sz="2800" dirty="0"/>
              <a:t>nterfaces)</a:t>
            </a:r>
          </a:p>
          <a:p>
            <a:pPr>
              <a:lnSpc>
                <a:spcPct val="90000"/>
              </a:lnSpc>
            </a:pPr>
            <a:r>
              <a:rPr lang="ko-KR" altLang="en-US" sz="2800" dirty="0"/>
              <a:t>제약조건</a:t>
            </a:r>
            <a:r>
              <a:rPr lang="en-US" altLang="ko-KR" sz="2800" dirty="0"/>
              <a:t>(c</a:t>
            </a:r>
            <a:r>
              <a:rPr lang="en-US" sz="2800" dirty="0"/>
              <a:t>onstraints)</a:t>
            </a:r>
          </a:p>
          <a:p>
            <a:pPr>
              <a:lnSpc>
                <a:spcPct val="90000"/>
              </a:lnSpc>
            </a:pPr>
            <a:r>
              <a:rPr lang="ko-KR" altLang="en-US" sz="2800" dirty="0" err="1"/>
              <a:t>입력물</a:t>
            </a:r>
            <a:r>
              <a:rPr lang="en-US" altLang="ko-KR" sz="2800" dirty="0"/>
              <a:t>(i</a:t>
            </a:r>
            <a:r>
              <a:rPr lang="en-US" sz="2800" dirty="0"/>
              <a:t>nput)</a:t>
            </a:r>
          </a:p>
          <a:p>
            <a:pPr>
              <a:lnSpc>
                <a:spcPct val="90000"/>
              </a:lnSpc>
            </a:pPr>
            <a:r>
              <a:rPr lang="ko-KR" altLang="en-US" sz="2800" dirty="0"/>
              <a:t>산출물</a:t>
            </a:r>
            <a:r>
              <a:rPr lang="en-US" altLang="ko-KR" sz="2800" dirty="0"/>
              <a:t>(o</a:t>
            </a:r>
            <a:r>
              <a:rPr lang="en-US" sz="2800" dirty="0"/>
              <a:t>utput)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시스템의 특정 요소들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6AA1E64D-E8B7-4C13-9922-5AF70B8A7E40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31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55BE39E-F29F-465B-A7E0-013E42A3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53" y="1815268"/>
            <a:ext cx="5688632" cy="412109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BD313B-E5F8-4C98-8C8F-F21345D4BE07}"/>
              </a:ext>
            </a:extLst>
          </p:cNvPr>
          <p:cNvGrpSpPr/>
          <p:nvPr/>
        </p:nvGrpSpPr>
        <p:grpSpPr>
          <a:xfrm>
            <a:off x="3991658" y="3066939"/>
            <a:ext cx="2520280" cy="1516210"/>
            <a:chOff x="3991658" y="3066939"/>
            <a:chExt cx="2520280" cy="1516210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D903A3B-DF20-4C04-895D-B316AE5915FF}"/>
                </a:ext>
              </a:extLst>
            </p:cNvPr>
            <p:cNvCxnSpPr>
              <a:stCxn id="15" idx="3"/>
              <a:endCxn id="11" idx="1"/>
            </p:cNvCxnSpPr>
            <p:nvPr/>
          </p:nvCxnSpPr>
          <p:spPr>
            <a:xfrm flipV="1">
              <a:off x="4491435" y="3066939"/>
              <a:ext cx="728637" cy="36908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D5159E7-3A20-4C02-94AB-68EA2A3447BE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H="1" flipV="1">
              <a:off x="3991658" y="3798082"/>
              <a:ext cx="136678" cy="50481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C7F606D-0783-4AFA-9D7B-A66C56787241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5957185" y="3307916"/>
              <a:ext cx="554753" cy="91317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D8D38FD-B30A-48E6-BFE3-890E97D75679}"/>
                </a:ext>
              </a:extLst>
            </p:cNvPr>
            <p:cNvCxnSpPr>
              <a:cxnSpLocks/>
              <a:stCxn id="13" idx="1"/>
              <a:endCxn id="12" idx="2"/>
            </p:cNvCxnSpPr>
            <p:nvPr/>
          </p:nvCxnSpPr>
          <p:spPr>
            <a:xfrm flipH="1" flipV="1">
              <a:off x="5424268" y="4369146"/>
              <a:ext cx="587892" cy="21400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3D8124-047C-40E8-9E21-052AA869D064}"/>
              </a:ext>
            </a:extLst>
          </p:cNvPr>
          <p:cNvCxnSpPr>
            <a:cxnSpLocks/>
          </p:cNvCxnSpPr>
          <p:nvPr/>
        </p:nvCxnSpPr>
        <p:spPr>
          <a:xfrm flipV="1">
            <a:off x="2132285" y="4642692"/>
            <a:ext cx="1587448" cy="54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ABACD68-11CA-4520-9646-E1BC25DBA54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779749" y="1556792"/>
            <a:ext cx="1211909" cy="1517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9543CFA2-0B3B-44A6-B45F-29E620CFD13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/>
              <a:t>시스템의 </a:t>
            </a:r>
            <a:r>
              <a:rPr lang="en-US" altLang="ko-KR" dirty="0"/>
              <a:t>7</a:t>
            </a:r>
            <a:r>
              <a:rPr lang="ko-KR" altLang="en-US" dirty="0"/>
              <a:t>가지 특성 요소들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5F8353-C955-4DB1-A921-3D190DC104C4}"/>
              </a:ext>
            </a:extLst>
          </p:cNvPr>
          <p:cNvCxnSpPr>
            <a:cxnSpLocks/>
          </p:cNvCxnSpPr>
          <p:nvPr/>
        </p:nvCxnSpPr>
        <p:spPr>
          <a:xfrm flipH="1">
            <a:off x="3514531" y="4996646"/>
            <a:ext cx="686950" cy="1108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A992E3-A869-47CA-B5FF-99E2FEC6ACB7}"/>
              </a:ext>
            </a:extLst>
          </p:cNvPr>
          <p:cNvCxnSpPr>
            <a:cxnSpLocks/>
          </p:cNvCxnSpPr>
          <p:nvPr/>
        </p:nvCxnSpPr>
        <p:spPr>
          <a:xfrm flipH="1">
            <a:off x="6300192" y="4945210"/>
            <a:ext cx="233057" cy="1220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E2FFC9-354F-47C8-BC2E-BA5C8D33057B}"/>
              </a:ext>
            </a:extLst>
          </p:cNvPr>
          <p:cNvSpPr txBox="1"/>
          <p:nvPr/>
        </p:nvSpPr>
        <p:spPr>
          <a:xfrm>
            <a:off x="2279972" y="17272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70C0"/>
                </a:solidFill>
              </a:rPr>
              <a:t>입력물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C7B706-D38D-43C1-B692-00B3FB83B6AB}"/>
              </a:ext>
            </a:extLst>
          </p:cNvPr>
          <p:cNvGrpSpPr/>
          <p:nvPr/>
        </p:nvGrpSpPr>
        <p:grpSpPr>
          <a:xfrm>
            <a:off x="5220072" y="2704878"/>
            <a:ext cx="999555" cy="724122"/>
            <a:chOff x="5220072" y="2704878"/>
            <a:chExt cx="999555" cy="72412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3300FF6-3919-4F5D-BCD9-118C2FB3F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072" y="2704878"/>
              <a:ext cx="999555" cy="7241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17FC93-2F91-44C5-ADF8-AE38B56405EE}"/>
                </a:ext>
              </a:extLst>
            </p:cNvPr>
            <p:cNvSpPr txBox="1"/>
            <p:nvPr/>
          </p:nvSpPr>
          <p:spPr>
            <a:xfrm>
              <a:off x="5257800" y="285250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70C0"/>
                  </a:solidFill>
                </a:rPr>
                <a:t>구성요소</a:t>
              </a:r>
              <a:endParaRPr lang="en-US" altLang="ko-KR" sz="14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rgbClr val="0070C0"/>
                  </a:solidFill>
                </a:rPr>
                <a:t>1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CB3C8F-ECEB-4BD0-9926-7C337599C9EB}"/>
              </a:ext>
            </a:extLst>
          </p:cNvPr>
          <p:cNvGrpSpPr/>
          <p:nvPr/>
        </p:nvGrpSpPr>
        <p:grpSpPr>
          <a:xfrm>
            <a:off x="3491880" y="3073960"/>
            <a:ext cx="999555" cy="724122"/>
            <a:chOff x="3491880" y="3073960"/>
            <a:chExt cx="999555" cy="72412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8A91049-530B-4607-B3A7-1CB59C178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880" y="3073960"/>
              <a:ext cx="999555" cy="72412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84E7F-81AF-4A65-83E6-53D88D6988BD}"/>
                </a:ext>
              </a:extLst>
            </p:cNvPr>
            <p:cNvSpPr txBox="1"/>
            <p:nvPr/>
          </p:nvSpPr>
          <p:spPr>
            <a:xfrm>
              <a:off x="3569760" y="322865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70C0"/>
                  </a:solidFill>
                </a:rPr>
                <a:t>구성요소</a:t>
              </a:r>
              <a:endParaRPr lang="en-US" altLang="ko-KR" sz="14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rgbClr val="0070C0"/>
                  </a:solidFill>
                </a:rPr>
                <a:t>2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9BAAA73-FD86-41B2-97D3-9E7D0A2030EE}"/>
              </a:ext>
            </a:extLst>
          </p:cNvPr>
          <p:cNvGrpSpPr/>
          <p:nvPr/>
        </p:nvGrpSpPr>
        <p:grpSpPr>
          <a:xfrm>
            <a:off x="4924490" y="3645024"/>
            <a:ext cx="999555" cy="724122"/>
            <a:chOff x="4924490" y="3645024"/>
            <a:chExt cx="999555" cy="72412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CF111E-B12A-4DF7-95A2-AA738F542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4490" y="3645024"/>
              <a:ext cx="999555" cy="72412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21C818-12A6-4B77-BC26-E195063014CB}"/>
                </a:ext>
              </a:extLst>
            </p:cNvPr>
            <p:cNvSpPr txBox="1"/>
            <p:nvPr/>
          </p:nvSpPr>
          <p:spPr>
            <a:xfrm>
              <a:off x="5014499" y="374445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70C0"/>
                  </a:solidFill>
                </a:rPr>
                <a:t>구성요소</a:t>
              </a:r>
              <a:endParaRPr lang="en-US" altLang="ko-KR" sz="14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rgbClr val="0070C0"/>
                  </a:solidFill>
                </a:rPr>
                <a:t>3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C7D98EC-D3B6-47D1-9E94-0C36A9C79BF8}"/>
              </a:ext>
            </a:extLst>
          </p:cNvPr>
          <p:cNvGrpSpPr/>
          <p:nvPr/>
        </p:nvGrpSpPr>
        <p:grpSpPr>
          <a:xfrm>
            <a:off x="6012160" y="4221088"/>
            <a:ext cx="999555" cy="724122"/>
            <a:chOff x="6012160" y="4221088"/>
            <a:chExt cx="999555" cy="72412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5418767-3846-4286-A467-D82DD2B8C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2160" y="4221088"/>
              <a:ext cx="999555" cy="7241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C6D4DD-3A42-4015-8DD5-9CA0BDAE0BB9}"/>
                </a:ext>
              </a:extLst>
            </p:cNvPr>
            <p:cNvSpPr txBox="1"/>
            <p:nvPr/>
          </p:nvSpPr>
          <p:spPr>
            <a:xfrm>
              <a:off x="6060531" y="431094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70C0"/>
                  </a:solidFill>
                </a:rPr>
                <a:t>구성요소</a:t>
              </a:r>
              <a:endParaRPr lang="en-US" altLang="ko-KR" sz="14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rgbClr val="0070C0"/>
                  </a:solidFill>
                </a:rPr>
                <a:t>4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17D7B85-3289-4856-BD6C-6751CAB0DBB0}"/>
              </a:ext>
            </a:extLst>
          </p:cNvPr>
          <p:cNvGrpSpPr/>
          <p:nvPr/>
        </p:nvGrpSpPr>
        <p:grpSpPr>
          <a:xfrm>
            <a:off x="3719733" y="4280630"/>
            <a:ext cx="999831" cy="724122"/>
            <a:chOff x="3719733" y="4280630"/>
            <a:chExt cx="999831" cy="72412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49EAB5E-7ED8-457B-892F-12829E73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9733" y="4280630"/>
              <a:ext cx="999555" cy="72412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282662-C290-4DB4-924F-4469B9E70763}"/>
                </a:ext>
              </a:extLst>
            </p:cNvPr>
            <p:cNvSpPr txBox="1"/>
            <p:nvPr/>
          </p:nvSpPr>
          <p:spPr>
            <a:xfrm>
              <a:off x="3816753" y="437008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70C0"/>
                  </a:solidFill>
                </a:rPr>
                <a:t>구성요소</a:t>
              </a:r>
              <a:endParaRPr lang="en-US" altLang="ko-KR" sz="14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rgbClr val="0070C0"/>
                  </a:solidFill>
                </a:rPr>
                <a:t>5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6D4A582-5A1A-409E-BF80-36920D59A7B5}"/>
              </a:ext>
            </a:extLst>
          </p:cNvPr>
          <p:cNvSpPr txBox="1"/>
          <p:nvPr/>
        </p:nvSpPr>
        <p:spPr>
          <a:xfrm>
            <a:off x="5973893" y="14194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경계선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8D1602-6A9C-4B8E-90B9-CE6388A5DC03}"/>
              </a:ext>
            </a:extLst>
          </p:cNvPr>
          <p:cNvCxnSpPr>
            <a:cxnSpLocks/>
          </p:cNvCxnSpPr>
          <p:nvPr/>
        </p:nvCxnSpPr>
        <p:spPr>
          <a:xfrm flipH="1">
            <a:off x="6160611" y="1691793"/>
            <a:ext cx="251363" cy="246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D6580C8-0109-4E6B-A107-C8BE76127EAE}"/>
              </a:ext>
            </a:extLst>
          </p:cNvPr>
          <p:cNvSpPr txBox="1"/>
          <p:nvPr/>
        </p:nvSpPr>
        <p:spPr>
          <a:xfrm>
            <a:off x="2120701" y="51723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인터페이스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EEEDF-E81B-483B-9213-67C7C3C2CE84}"/>
              </a:ext>
            </a:extLst>
          </p:cNvPr>
          <p:cNvSpPr txBox="1"/>
          <p:nvPr/>
        </p:nvSpPr>
        <p:spPr>
          <a:xfrm>
            <a:off x="3630019" y="58273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산출물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2F8598-7F54-425D-AC3E-B8A18B923D01}"/>
              </a:ext>
            </a:extLst>
          </p:cNvPr>
          <p:cNvSpPr txBox="1"/>
          <p:nvPr/>
        </p:nvSpPr>
        <p:spPr>
          <a:xfrm>
            <a:off x="6335530" y="57904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산출물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928BFB-B3F0-42D2-A075-505B5C89E0A0}"/>
              </a:ext>
            </a:extLst>
          </p:cNvPr>
          <p:cNvSpPr txBox="1"/>
          <p:nvPr/>
        </p:nvSpPr>
        <p:spPr>
          <a:xfrm>
            <a:off x="1523569" y="36475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상호연관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E9A00B-B516-44FC-BFCF-8F42167B8B54}"/>
              </a:ext>
            </a:extLst>
          </p:cNvPr>
          <p:cNvSpPr txBox="1"/>
          <p:nvPr/>
        </p:nvSpPr>
        <p:spPr>
          <a:xfrm>
            <a:off x="8088470" y="45248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환경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CD1C1-4984-4AAB-86EF-D43636D088F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9" grpId="0"/>
      <p:bldP spid="32" grpId="0"/>
      <p:bldP spid="33" grpId="0"/>
      <p:bldP spid="34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분해</a:t>
            </a:r>
            <a:r>
              <a:rPr lang="en-US" altLang="ko-KR" sz="2800" dirty="0"/>
              <a:t>(d</a:t>
            </a:r>
            <a:r>
              <a:rPr lang="en-US" sz="2800" dirty="0"/>
              <a:t>ecomposition)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시스템을 보다 작은 구성요소</a:t>
            </a:r>
            <a:r>
              <a:rPr lang="en-US" altLang="ko-KR" sz="2400" dirty="0"/>
              <a:t>(</a:t>
            </a:r>
            <a:r>
              <a:rPr lang="ko-KR" altLang="en-US" sz="2400" dirty="0"/>
              <a:t>항목</a:t>
            </a:r>
            <a:r>
              <a:rPr lang="en-US" altLang="ko-KR" sz="2400" dirty="0"/>
              <a:t>)</a:t>
            </a:r>
            <a:r>
              <a:rPr lang="ko-KR" altLang="en-US" sz="2400" dirty="0"/>
              <a:t>들로 분할</a:t>
            </a:r>
            <a:r>
              <a:rPr lang="en-US" altLang="ko-KR" sz="2400" dirty="0"/>
              <a:t>(breaking</a:t>
            </a:r>
            <a:r>
              <a:rPr lang="ko-KR" altLang="en-US" sz="2400" dirty="0"/>
              <a:t> </a:t>
            </a:r>
            <a:r>
              <a:rPr lang="en-US" altLang="ko-KR" sz="2400" dirty="0"/>
              <a:t>down)</a:t>
            </a:r>
            <a:r>
              <a:rPr lang="ko-KR" altLang="en-US" sz="2400" dirty="0"/>
              <a:t>하는 과정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시스템 분석가들로 하여금 다음과 같은 것들을 가능케 함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ko-KR" altLang="en-US" sz="2000" dirty="0"/>
              <a:t>시스템을 보다 작고</a:t>
            </a:r>
            <a:r>
              <a:rPr lang="en-US" altLang="ko-KR" sz="2000" dirty="0"/>
              <a:t>, </a:t>
            </a:r>
            <a:r>
              <a:rPr lang="ko-KR" altLang="en-US" sz="2000" dirty="0"/>
              <a:t>보다 관리가 용이하고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보다 이해하기 좋은 하위시스템들로 분할할 수 있음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ko-KR" altLang="en-US" sz="2000" dirty="0"/>
              <a:t>다른 영역에 의한 간섭 없이</a:t>
            </a:r>
            <a:r>
              <a:rPr lang="en-US" altLang="ko-KR" sz="2000" dirty="0"/>
              <a:t>, </a:t>
            </a:r>
            <a:r>
              <a:rPr lang="ko-KR" altLang="en-US" sz="2000" dirty="0"/>
              <a:t>단번에 한 영역에 집중할 수 있게 함</a:t>
            </a:r>
            <a:r>
              <a:rPr lang="en-US" altLang="ko-KR" sz="2000" dirty="0"/>
              <a:t>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ko-KR" altLang="en-US" sz="2000" dirty="0"/>
              <a:t>사용자들이 불필요한 사항들로 인한 혼동 없이</a:t>
            </a:r>
            <a:r>
              <a:rPr lang="en-US" altLang="ko-KR" sz="2000" dirty="0"/>
              <a:t>, </a:t>
            </a:r>
            <a:r>
              <a:rPr lang="ko-KR" altLang="en-US" sz="2000" dirty="0"/>
              <a:t>자신이 속한 그룹과 관련된 시스템 부분에만 집중할 수 있도록 해줌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ko-KR" altLang="en-US" sz="2000" dirty="0"/>
              <a:t>시스템의 상이한 부분들을 각각의 일정에 맞춰 구축해나갈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분석가들의 도움을 받을 수 있음</a:t>
            </a:r>
            <a:endParaRPr lang="en-US" sz="20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관련 중요 개념들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B89EE644-F663-45BA-AD4F-F80BB19B9EEF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33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22097F2E-E3D7-4CB9-8D3A-05F7D4EEA99D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34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  <p:pic>
        <p:nvPicPr>
          <p:cNvPr id="1026" name="Picture 2" descr="컴맹탈출(Youtube) #3 - PC구성부품들(IBM호환기종) / 노스브릿지 ...">
            <a:extLst>
              <a:ext uri="{FF2B5EF4-FFF2-40B4-BE49-F238E27FC236}">
                <a16:creationId xmlns:a16="http://schemas.microsoft.com/office/drawing/2014/main" id="{2DDFA119-2E51-41F4-B273-98BD9D5D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8663" y="2204864"/>
            <a:ext cx="3212375" cy="27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공기계 구매하기">
            <a:extLst>
              <a:ext uri="{FF2B5EF4-FFF2-40B4-BE49-F238E27FC236}">
                <a16:creationId xmlns:a16="http://schemas.microsoft.com/office/drawing/2014/main" id="{140ED10A-3EAA-4E01-874D-B05148B5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832"/>
            <a:ext cx="1420149" cy="142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휴대폰 배터리를 오래가게 하려면~ 휴대폰 배터리에 대한 오해와 진실 ...">
            <a:extLst>
              <a:ext uri="{FF2B5EF4-FFF2-40B4-BE49-F238E27FC236}">
                <a16:creationId xmlns:a16="http://schemas.microsoft.com/office/drawing/2014/main" id="{0267315F-6575-4B30-AB2E-7D96F9ED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09" y="4228666"/>
            <a:ext cx="1352259" cy="9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1628B72-B54D-4146-A210-B46FE6FB6E3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z="2800" dirty="0"/>
              <a:t>분해</a:t>
            </a:r>
            <a:r>
              <a:rPr lang="en-US" altLang="ko-KR" sz="2800" dirty="0"/>
              <a:t>(Decomposition) </a:t>
            </a:r>
            <a:r>
              <a:rPr lang="ko-KR" altLang="en-US" sz="2800" dirty="0"/>
              <a:t>예</a:t>
            </a:r>
          </a:p>
        </p:txBody>
      </p:sp>
      <p:pic>
        <p:nvPicPr>
          <p:cNvPr id="1030" name="Picture 6" descr="데이터복구 전문업체 '예스컴' 특별 할인행사, 외장하드복구·하드 ...">
            <a:extLst>
              <a:ext uri="{FF2B5EF4-FFF2-40B4-BE49-F238E27FC236}">
                <a16:creationId xmlns:a16="http://schemas.microsoft.com/office/drawing/2014/main" id="{BA9C9CB3-EACB-4BC1-8DE1-33348B53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84429"/>
            <a:ext cx="960766" cy="68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11D79FD-B7E3-4091-BAF1-379655CCF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327690"/>
            <a:ext cx="946448" cy="7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51739C-8DA8-45A9-A28E-D082518C1C06}"/>
              </a:ext>
            </a:extLst>
          </p:cNvPr>
          <p:cNvCxnSpPr>
            <a:stCxn id="2" idx="2"/>
            <a:endCxn id="1028" idx="0"/>
          </p:cNvCxnSpPr>
          <p:nvPr/>
        </p:nvCxnSpPr>
        <p:spPr>
          <a:xfrm flipH="1">
            <a:off x="5408039" y="3336981"/>
            <a:ext cx="1530220" cy="891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7781B0-BAC9-4F2D-BFCD-244F83F4AC47}"/>
              </a:ext>
            </a:extLst>
          </p:cNvPr>
          <p:cNvCxnSpPr>
            <a:stCxn id="2" idx="2"/>
            <a:endCxn id="1030" idx="0"/>
          </p:cNvCxnSpPr>
          <p:nvPr/>
        </p:nvCxnSpPr>
        <p:spPr>
          <a:xfrm flipH="1">
            <a:off x="6852583" y="3336981"/>
            <a:ext cx="85676" cy="1047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E57D1C-5B05-4C0C-BA2A-CBEF4907A2E5}"/>
              </a:ext>
            </a:extLst>
          </p:cNvPr>
          <p:cNvCxnSpPr>
            <a:stCxn id="2" idx="2"/>
            <a:endCxn id="1032" idx="0"/>
          </p:cNvCxnSpPr>
          <p:nvPr/>
        </p:nvCxnSpPr>
        <p:spPr>
          <a:xfrm>
            <a:off x="6938259" y="3336981"/>
            <a:ext cx="1275317" cy="990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04D5FF-AF18-4E96-A2CB-657AA47AB3DA}"/>
              </a:ext>
            </a:extLst>
          </p:cNvPr>
          <p:cNvSpPr txBox="1"/>
          <p:nvPr/>
        </p:nvSpPr>
        <p:spPr>
          <a:xfrm>
            <a:off x="1619672" y="5733256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(a)PC System</a:t>
            </a:r>
            <a:r>
              <a:rPr lang="ko-KR" altLang="en-US" sz="2400" dirty="0"/>
              <a:t>의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A8792-C74C-4A87-8235-BA1A4F5BEE35}"/>
              </a:ext>
            </a:extLst>
          </p:cNvPr>
          <p:cNvSpPr txBox="1"/>
          <p:nvPr/>
        </p:nvSpPr>
        <p:spPr>
          <a:xfrm>
            <a:off x="5580112" y="5717163"/>
            <a:ext cx="360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(b)</a:t>
            </a:r>
            <a:r>
              <a:rPr lang="ko-KR" altLang="en-US" sz="2400" dirty="0"/>
              <a:t>휴대폰 </a:t>
            </a:r>
            <a:r>
              <a:rPr lang="en-US" altLang="ko-KR" sz="2400" dirty="0"/>
              <a:t>System</a:t>
            </a:r>
            <a:r>
              <a:rPr lang="ko-KR" altLang="en-US" sz="2400" dirty="0"/>
              <a:t>의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868A2-35F1-4C59-A46F-52EDAD97FF97}"/>
              </a:ext>
            </a:extLst>
          </p:cNvPr>
          <p:cNvSpPr txBox="1"/>
          <p:nvPr/>
        </p:nvSpPr>
        <p:spPr>
          <a:xfrm>
            <a:off x="5046400" y="521003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배터리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5EEDD-8A72-4CF3-8B49-FC19C0BA20C3}"/>
              </a:ext>
            </a:extLst>
          </p:cNvPr>
          <p:cNvSpPr txBox="1"/>
          <p:nvPr/>
        </p:nvSpPr>
        <p:spPr>
          <a:xfrm>
            <a:off x="6398659" y="5190347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회로기판</a:t>
            </a:r>
            <a:endParaRPr lang="en-US" altLang="ko-KR" sz="1400" dirty="0"/>
          </a:p>
          <a:p>
            <a:r>
              <a:rPr lang="ko-KR" altLang="en-US" sz="1400" dirty="0"/>
              <a:t>통제 시스템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02068E-FAE3-4007-A85C-37194ECC8342}"/>
              </a:ext>
            </a:extLst>
          </p:cNvPr>
          <p:cNvSpPr txBox="1"/>
          <p:nvPr/>
        </p:nvSpPr>
        <p:spPr>
          <a:xfrm>
            <a:off x="7851938" y="5200474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디스플래이</a:t>
            </a:r>
            <a:endParaRPr lang="en-US" altLang="ko-KR" sz="1400" dirty="0"/>
          </a:p>
          <a:p>
            <a:r>
              <a:rPr lang="ko-KR" altLang="en-US" sz="1400" dirty="0"/>
              <a:t>액정 시스템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33D3BF-CDCD-4812-AA06-78095A9889B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모듈화</a:t>
            </a:r>
            <a:r>
              <a:rPr lang="en-US" altLang="ko-KR" dirty="0"/>
              <a:t>(</a:t>
            </a:r>
            <a:r>
              <a:rPr lang="en-US" dirty="0"/>
              <a:t>modularity)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시스템을 일정한 크기의 덩어리들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>
                <a:hlinkClick r:id="rId2" action="ppaction://hlinksldjump"/>
              </a:rPr>
              <a:t>모듈</a:t>
            </a:r>
            <a:r>
              <a:rPr lang="ko-KR" altLang="en-US" dirty="0"/>
              <a:t>들로 </a:t>
            </a:r>
            <a:r>
              <a:rPr lang="ko-KR" altLang="en-US" dirty="0" err="1"/>
              <a:t>나누는것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결합</a:t>
            </a:r>
            <a:r>
              <a:rPr lang="en-US" altLang="ko-KR" dirty="0"/>
              <a:t>(c</a:t>
            </a:r>
            <a:r>
              <a:rPr lang="en-US" dirty="0"/>
              <a:t>oupling)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서로 의존관계를 가지고 있는 하위시스템들은 결합되어 있음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응집</a:t>
            </a:r>
            <a:r>
              <a:rPr lang="en-US" altLang="ko-KR" dirty="0"/>
              <a:t>(c</a:t>
            </a:r>
            <a:r>
              <a:rPr lang="en-US" dirty="0"/>
              <a:t>ohesion)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하나의 하위시스템이 하나의 기능을 수행하는 정도</a:t>
            </a:r>
            <a:endParaRPr lang="en-US" altLang="ko-KR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관련 중요 개념들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sz="20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09F6D52A-0470-4149-9253-CEEADE502BC8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35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sz="2000" dirty="0"/>
              <a:t>1) </a:t>
            </a:r>
            <a:r>
              <a:rPr lang="ko-KR" altLang="en-US" sz="2000" dirty="0"/>
              <a:t>소프트웨어 모듈 </a:t>
            </a:r>
            <a:br>
              <a:rPr lang="ko-KR" altLang="en-US" sz="2000" dirty="0"/>
            </a:br>
            <a:r>
              <a:rPr lang="ko-KR" altLang="en-US" sz="2000" dirty="0"/>
              <a:t> </a:t>
            </a:r>
            <a:br>
              <a:rPr lang="ko-KR" altLang="en-US" sz="2000" dirty="0"/>
            </a:br>
            <a:r>
              <a:rPr lang="ko-KR" altLang="en-US" sz="2000" dirty="0"/>
              <a:t>프로그램의 기능을 독립적인 부품으로 분리한 것을 모듈이라고 하며</a:t>
            </a:r>
            <a:r>
              <a:rPr lang="en-US" altLang="ko-KR" sz="2000" dirty="0"/>
              <a:t>, </a:t>
            </a:r>
            <a:r>
              <a:rPr lang="ko-KR" altLang="en-US" sz="2000" dirty="0"/>
              <a:t>모듈화 </a:t>
            </a:r>
            <a:r>
              <a:rPr lang="ko-KR" altLang="en-US" sz="2000" dirty="0">
                <a:hlinkClick r:id="rId2"/>
              </a:rPr>
              <a:t>프로그래밍</a:t>
            </a:r>
            <a:r>
              <a:rPr lang="ko-KR" altLang="en-US" sz="2000" dirty="0"/>
              <a:t>이란 이러한 분리를 강조하여 유지 보수와 타 프로그램에서의 코드 재사용을 손쉽게 하는 소프트웨어 설계 기법을 말한다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모듈은 일반적으로 </a:t>
            </a:r>
            <a:r>
              <a:rPr lang="ko-KR" altLang="en-US" sz="2000" dirty="0">
                <a:hlinkClick r:id="rId3"/>
              </a:rPr>
              <a:t>서브루틴</a:t>
            </a:r>
            <a:r>
              <a:rPr lang="ko-KR" altLang="en-US" sz="2000" dirty="0"/>
              <a:t>과 데이터 구조의 집합체로서</a:t>
            </a:r>
            <a:r>
              <a:rPr lang="en-US" altLang="ko-KR" sz="2000" dirty="0"/>
              <a:t>, </a:t>
            </a:r>
            <a:r>
              <a:rPr lang="ko-KR" altLang="en-US" sz="2000" dirty="0"/>
              <a:t>그 자체로서 컴파일 가능한 단위이며</a:t>
            </a:r>
            <a:r>
              <a:rPr lang="en-US" altLang="ko-KR" sz="2000" dirty="0"/>
              <a:t>, </a:t>
            </a:r>
            <a:r>
              <a:rPr lang="ko-KR" altLang="en-US" sz="2000" dirty="0"/>
              <a:t>재사용 가능하고 동시에 여러 다른 모듈의 개발에 사용될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모듈의 인터페이스는 모듈에 의해 제공되거나 필요로 되는 요소들을 표현한다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모듈의 개념을 명시적으로 지원하는 언어로는 </a:t>
            </a:r>
            <a:r>
              <a:rPr lang="en-US" altLang="ko-KR" sz="2000" dirty="0"/>
              <a:t>Ada, FORTRAN, Pascal, Python, Ruby </a:t>
            </a:r>
            <a:r>
              <a:rPr lang="ko-KR" altLang="en-US" sz="2000" dirty="0"/>
              <a:t>등이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일반적으로 </a:t>
            </a:r>
            <a:r>
              <a:rPr lang="ko-KR" altLang="en-US" sz="2000" dirty="0">
                <a:hlinkClick r:id="rId2"/>
              </a:rPr>
              <a:t>프로그래밍</a:t>
            </a:r>
            <a:r>
              <a:rPr lang="ko-KR" altLang="en-US" sz="2000" dirty="0"/>
              <a:t> 언어에 따라 모듈의 개념을 패키지라 부르기도 하며 그 규모도 언어마다 상이하다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/>
              <a:t>Module?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490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6B6287-0B1F-4248-95C0-C53B8628D99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sz="2000" dirty="0"/>
              <a:t>2) </a:t>
            </a:r>
            <a:r>
              <a:rPr lang="ko-KR" altLang="en-US" sz="2000" dirty="0"/>
              <a:t>하드웨어 모듈 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ko-KR" altLang="en-US" sz="2000" dirty="0"/>
              <a:t>컴퓨터 하드웨어나 전자공학에서의 모듈은 컴퓨터 내에서 기본적인 기능을 제공하기 위해 하나의 회로 보드로 패키지화 된 독립적인 전자 회로</a:t>
            </a:r>
            <a:r>
              <a:rPr lang="en-US" altLang="ko-KR" sz="2000" dirty="0"/>
              <a:t>, </a:t>
            </a:r>
            <a:r>
              <a:rPr lang="ko-KR" altLang="en-US" sz="2000" dirty="0"/>
              <a:t>혹은 큰 장치 내에서 독립적으로 설치 및 교체되고 사용되도록 설계된 작은 구성요소를 말한다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예를 들어 </a:t>
            </a:r>
            <a:r>
              <a:rPr lang="en-US" altLang="ko-KR" sz="2000" dirty="0">
                <a:hlinkClick r:id="rId2"/>
              </a:rPr>
              <a:t>NOT </a:t>
            </a:r>
            <a:r>
              <a:rPr lang="ko-KR" altLang="en-US" sz="2000" dirty="0" err="1">
                <a:hlinkClick r:id="rId2"/>
              </a:rPr>
              <a:t>게이트</a:t>
            </a:r>
            <a:r>
              <a:rPr lang="ko-KR" altLang="en-US" sz="2000" dirty="0" err="1"/>
              <a:t>와</a:t>
            </a:r>
            <a:r>
              <a:rPr lang="ko-KR" altLang="en-US" sz="2000" dirty="0"/>
              <a:t> 같이 더 큰 논리 </a:t>
            </a:r>
            <a:r>
              <a:rPr lang="ko-KR" altLang="en-US" sz="2000" dirty="0" err="1"/>
              <a:t>유닛을</a:t>
            </a:r>
            <a:r>
              <a:rPr lang="ko-KR" altLang="en-US" sz="2000" dirty="0"/>
              <a:t> 만들기 위한 기본 논리 회로나</a:t>
            </a:r>
            <a:r>
              <a:rPr lang="en-US" altLang="ko-KR" sz="2000" dirty="0"/>
              <a:t>, </a:t>
            </a:r>
            <a:r>
              <a:rPr lang="en-US" altLang="ko-KR" sz="2000" dirty="0">
                <a:hlinkClick r:id="rId3"/>
              </a:rPr>
              <a:t>RAM</a:t>
            </a:r>
            <a:r>
              <a:rPr lang="ko-KR" altLang="en-US" sz="2000" dirty="0"/>
              <a:t>과 같은 메모리 모듈을 모두 하드웨어 모듈이라 볼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/>
              <a:t>[</a:t>
            </a:r>
            <a:r>
              <a:rPr lang="ko-KR" altLang="en-US" sz="2000" b="1" dirty="0" err="1"/>
              <a:t>네이버</a:t>
            </a:r>
            <a:r>
              <a:rPr lang="ko-KR" altLang="en-US" sz="2000" b="1" dirty="0"/>
              <a:t> 지식백과</a:t>
            </a:r>
            <a:r>
              <a:rPr lang="en-US" altLang="ko-KR" sz="2000" b="1" dirty="0"/>
              <a:t>]</a:t>
            </a:r>
            <a:r>
              <a:rPr lang="ko-KR" altLang="en-US" sz="2000" dirty="0"/>
              <a:t> </a:t>
            </a:r>
            <a:r>
              <a:rPr lang="ko-KR" altLang="en-US" sz="2000" dirty="0">
                <a:hlinkClick r:id="rId4"/>
              </a:rPr>
              <a:t>모듈</a:t>
            </a:r>
            <a:r>
              <a:rPr lang="ko-KR" altLang="en-US" sz="2000" dirty="0"/>
              <a:t> </a:t>
            </a:r>
            <a:r>
              <a:rPr lang="en-US" altLang="ko-KR" sz="2000" dirty="0"/>
              <a:t>[module] (</a:t>
            </a:r>
            <a:r>
              <a:rPr lang="ko-KR" altLang="en-US" sz="2000" dirty="0" err="1"/>
              <a:t>두산백과</a:t>
            </a:r>
            <a:r>
              <a:rPr lang="en-US" altLang="ko-KR" sz="2000" dirty="0"/>
              <a:t>)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9220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ko-KR" altLang="en-US" dirty="0"/>
              <a:t>시스템 통합</a:t>
            </a:r>
            <a:r>
              <a:rPr lang="en-US" altLang="ko-KR" dirty="0"/>
              <a:t>(SI : S</a:t>
            </a:r>
            <a:r>
              <a:rPr lang="en-US" dirty="0"/>
              <a:t>ystems Integration)</a:t>
            </a:r>
          </a:p>
          <a:p>
            <a:pPr lvl="1"/>
            <a:r>
              <a:rPr lang="ko-KR" altLang="en-US" dirty="0"/>
              <a:t>여러 벤더</a:t>
            </a:r>
            <a:r>
              <a:rPr lang="en-US" altLang="ko-KR" dirty="0"/>
              <a:t>(Vender)</a:t>
            </a:r>
            <a:r>
              <a:rPr lang="ko-KR" altLang="en-US" dirty="0"/>
              <a:t>들로부터 제공되는 하드웨어와 소프트웨어를 활용함</a:t>
            </a:r>
            <a:endParaRPr lang="en-US" dirty="0"/>
          </a:p>
          <a:p>
            <a:pPr lvl="1"/>
            <a:r>
              <a:rPr lang="ko-KR" altLang="en-US" dirty="0"/>
              <a:t>절차적 언어</a:t>
            </a:r>
            <a:r>
              <a:rPr lang="en-US" altLang="ko-KR" dirty="0"/>
              <a:t>(procedural language)</a:t>
            </a:r>
            <a:r>
              <a:rPr lang="ko-KR" altLang="en-US" dirty="0"/>
              <a:t>에 기반을 둔 시스템이 </a:t>
            </a:r>
            <a:r>
              <a:rPr lang="ko-KR" altLang="en-US" dirty="0" err="1"/>
              <a:t>비주얼</a:t>
            </a:r>
            <a:r>
              <a:rPr lang="ko-KR" altLang="en-US" dirty="0"/>
              <a:t> 프로그래밍</a:t>
            </a:r>
            <a:r>
              <a:rPr lang="en-US" altLang="ko-KR" dirty="0"/>
              <a:t> (nonprocedural language)</a:t>
            </a:r>
            <a:r>
              <a:rPr lang="ko-KR" altLang="en-US" dirty="0"/>
              <a:t> 시스템과 연동되도록 해줌</a:t>
            </a:r>
            <a:endParaRPr lang="en-US" altLang="ko-KR" dirty="0"/>
          </a:p>
          <a:p>
            <a:pPr lvl="1"/>
            <a:r>
              <a:rPr lang="ko-KR" altLang="en-US" dirty="0" err="1"/>
              <a:t>비주얼</a:t>
            </a:r>
            <a:r>
              <a:rPr lang="ko-KR" altLang="en-US" dirty="0"/>
              <a:t> 프로그래밍 환경은 클라이언트</a:t>
            </a:r>
            <a:r>
              <a:rPr lang="en-US" altLang="ko-KR" dirty="0"/>
              <a:t>(Client)/</a:t>
            </a:r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r>
              <a:rPr lang="ko-KR" altLang="en-US" dirty="0"/>
              <a:t> 모델을 바탕으로 함</a:t>
            </a:r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분석 및 설계에 대한 현대적인 접근방법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46F661E1-8FF8-421C-93E0-0D63211C4F70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38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조직의 문제점들과 </a:t>
            </a:r>
            <a:r>
              <a:rPr lang="ko-KR" altLang="en-US" sz="2800" dirty="0" err="1"/>
              <a:t>니즈</a:t>
            </a:r>
            <a:r>
              <a:rPr lang="en-US" altLang="ko-KR" sz="2800" dirty="0"/>
              <a:t>(needs)</a:t>
            </a:r>
            <a:r>
              <a:rPr lang="ko-KR" altLang="en-US" sz="2800" dirty="0"/>
              <a:t>들을 분석함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ko-KR" altLang="en-US" sz="2800" dirty="0"/>
              <a:t>이를 바탕으로</a:t>
            </a:r>
            <a:r>
              <a:rPr lang="en-US" altLang="ko-KR" sz="2800" dirty="0"/>
              <a:t>, </a:t>
            </a:r>
            <a:r>
              <a:rPr lang="ko-KR" altLang="en-US" sz="2800" dirty="0"/>
              <a:t>다음과 같은 것들을 통해 조직을 개선시킬 수 있는 가장 좋은 접근 </a:t>
            </a:r>
            <a:r>
              <a:rPr lang="ko-KR" altLang="en-US" sz="2800" dirty="0" err="1"/>
              <a:t>방법를</a:t>
            </a:r>
            <a:r>
              <a:rPr lang="ko-KR" altLang="en-US" sz="2800" dirty="0"/>
              <a:t> 결정함</a:t>
            </a:r>
            <a:endParaRPr lang="en-US" altLang="ko-KR" sz="28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사람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방법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정보기술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ko-KR" altLang="en-US" sz="2800" dirty="0"/>
              <a:t>사용자들과 관리자들이 새로운 또는 개선된 정보시스템에 대한 요구사항들을 정의할 수 있도록 도와줌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개발에서 시스템 분석가의 역할</a:t>
            </a:r>
            <a:endParaRPr lang="en-US" sz="32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A2737C7A-7E93-4741-9550-637BF3040B3F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39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ko-KR" altLang="en-US" dirty="0"/>
              <a:t>시스템 분석 및 설계는 조직이 자신의 정보 활용 능력을 극대화시킬 수 있도록 도와줄 수 있는 검증된 방법론임</a:t>
            </a:r>
            <a:r>
              <a:rPr lang="en-US" altLang="ko-KR" dirty="0"/>
              <a:t> </a:t>
            </a:r>
            <a:endParaRPr lang="en-US" dirty="0"/>
          </a:p>
          <a:p>
            <a:r>
              <a:rPr lang="ko-KR" altLang="en-US" dirty="0"/>
              <a:t>시스템 개발 생명 주기</a:t>
            </a:r>
            <a:r>
              <a:rPr lang="en-US" altLang="ko-KR" dirty="0"/>
              <a:t>(</a:t>
            </a:r>
            <a:r>
              <a:rPr lang="en-US" dirty="0"/>
              <a:t>Systems Development Life Cycle: SDLC) </a:t>
            </a:r>
          </a:p>
          <a:p>
            <a:pPr lvl="1"/>
            <a:r>
              <a:rPr lang="ko-KR" altLang="en-US" dirty="0"/>
              <a:t>정보시스템 개발에 있어 중심적인 역할을 함</a:t>
            </a:r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이 장의 내용 소개</a:t>
            </a:r>
            <a:endParaRPr lang="en-US" dirty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종속 처리 2">
            <a:extLst>
              <a:ext uri="{FF2B5EF4-FFF2-40B4-BE49-F238E27FC236}">
                <a16:creationId xmlns:a16="http://schemas.microsoft.com/office/drawing/2014/main" id="{8148EA36-1ECE-4D9E-926E-BEA7D140BF5F}"/>
              </a:ext>
            </a:extLst>
          </p:cNvPr>
          <p:cNvSpPr/>
          <p:nvPr/>
        </p:nvSpPr>
        <p:spPr>
          <a:xfrm>
            <a:off x="3203848" y="2708920"/>
            <a:ext cx="2880320" cy="720080"/>
          </a:xfrm>
          <a:prstGeom prst="flowChartPredefinedProcess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r>
              <a:rPr lang="ko-KR" altLang="en-US" sz="2400" dirty="0"/>
              <a:t>주차</a:t>
            </a:r>
            <a:r>
              <a:rPr lang="en-US" altLang="ko-KR" sz="2400" dirty="0"/>
              <a:t>-1</a:t>
            </a:r>
            <a:r>
              <a:rPr lang="ko-KR" altLang="en-US" sz="2400" dirty="0"/>
              <a:t>차시</a:t>
            </a:r>
          </a:p>
        </p:txBody>
      </p:sp>
    </p:spTree>
    <p:extLst>
      <p:ext uri="{BB962C8B-B14F-4D97-AF65-F5344CB8AC3E}">
        <p14:creationId xmlns:p14="http://schemas.microsoft.com/office/powerpoint/2010/main" val="583475425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ko-KR" altLang="en-US" dirty="0"/>
              <a:t>시스템 개발 방법론</a:t>
            </a:r>
            <a:r>
              <a:rPr lang="en-US" altLang="ko-KR" dirty="0"/>
              <a:t>(S</a:t>
            </a:r>
            <a:r>
              <a:rPr lang="en-US" dirty="0"/>
              <a:t>ystems Development Methodology)</a:t>
            </a:r>
          </a:p>
          <a:p>
            <a:pPr lvl="1"/>
            <a:r>
              <a:rPr lang="ko-KR" altLang="en-US" dirty="0"/>
              <a:t>조직에서 정보시스템을 분석하고</a:t>
            </a:r>
            <a:r>
              <a:rPr lang="en-US" altLang="ko-KR" dirty="0"/>
              <a:t>, </a:t>
            </a:r>
            <a:r>
              <a:rPr lang="ko-KR" altLang="en-US" dirty="0"/>
              <a:t>설계하고</a:t>
            </a:r>
            <a:r>
              <a:rPr lang="en-US" altLang="ko-KR" dirty="0"/>
              <a:t>, </a:t>
            </a:r>
            <a:r>
              <a:rPr lang="ko-KR" altLang="en-US" dirty="0"/>
              <a:t>구현하고</a:t>
            </a:r>
            <a:r>
              <a:rPr lang="en-US" altLang="ko-KR" dirty="0"/>
              <a:t>, </a:t>
            </a:r>
            <a:r>
              <a:rPr lang="ko-KR" altLang="en-US" dirty="0" err="1"/>
              <a:t>유지보수하는</a:t>
            </a:r>
            <a:r>
              <a:rPr lang="ko-KR" altLang="en-US" dirty="0"/>
              <a:t> 데 필요한 모든 단계들을 수행하기 위해 따르는 표준 프로세스</a:t>
            </a:r>
            <a:endParaRPr lang="en-US" altLang="ko-KR" dirty="0"/>
          </a:p>
          <a:p>
            <a:pPr lvl="1"/>
            <a:r>
              <a:rPr lang="ko-KR" altLang="en-US" dirty="0"/>
              <a:t>다음과 같은 단계들로 구성됨</a:t>
            </a:r>
            <a:endParaRPr lang="en-US" altLang="ko-KR" dirty="0"/>
          </a:p>
          <a:p>
            <a:pPr lvl="2"/>
            <a:r>
              <a:rPr lang="ko-KR" altLang="en-US" dirty="0"/>
              <a:t>분석</a:t>
            </a:r>
            <a:endParaRPr lang="en-US" dirty="0"/>
          </a:p>
          <a:p>
            <a:pPr lvl="2"/>
            <a:r>
              <a:rPr lang="ko-KR" altLang="en-US" dirty="0"/>
              <a:t>설계</a:t>
            </a:r>
            <a:endParaRPr lang="en-US" dirty="0"/>
          </a:p>
          <a:p>
            <a:pPr lvl="2"/>
            <a:r>
              <a:rPr lang="ko-KR" altLang="en-US" dirty="0"/>
              <a:t>구현</a:t>
            </a:r>
            <a:endParaRPr lang="en-US" dirty="0"/>
          </a:p>
          <a:p>
            <a:pPr lvl="2"/>
            <a:r>
              <a:rPr lang="ko-KR" altLang="en-US" dirty="0"/>
              <a:t>유지보수</a:t>
            </a:r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정보시스템 개발과 시스템개발생명주기</a:t>
            </a:r>
            <a:endParaRPr lang="en-US" sz="32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DB0973DF-A5E2-44F9-B485-CA0DD85A65EE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41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시스템개발생명주기</a:t>
            </a:r>
            <a:r>
              <a:rPr lang="en-US" altLang="ko-KR" dirty="0"/>
              <a:t>(</a:t>
            </a:r>
            <a:r>
              <a:rPr lang="en-US" dirty="0"/>
              <a:t>Systems Development Life Cycle: SDLC)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정보시스템 개발 단계들을 관리하는 데 사용되는 일련의 절차들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가장 일반적으로 사용되는 시스템 개발 방법론 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다음과 같은 </a:t>
            </a:r>
            <a:r>
              <a:rPr lang="en-US" altLang="ko-KR" dirty="0"/>
              <a:t>4</a:t>
            </a:r>
            <a:r>
              <a:rPr lang="ko-KR" altLang="en-US" dirty="0"/>
              <a:t>가지 단계들로 구성됨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계획 및 선정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분석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설계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구현 및 운영</a:t>
            </a:r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정보시스템 개발과 시스템개발생명주기</a:t>
            </a:r>
            <a:r>
              <a:rPr lang="en-US" sz="2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(</a:t>
            </a:r>
            <a:r>
              <a:rPr lang="ko-KR" altLang="en-US" sz="2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sz="2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43CABC0E-9EE1-4278-B585-26841F53D400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42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ko-KR" altLang="en-US" dirty="0"/>
              <a:t>시스템개발생명주기</a:t>
            </a:r>
            <a:r>
              <a:rPr lang="en-US" altLang="ko-KR" dirty="0"/>
              <a:t>(Systems Development Life Cycle: SDLC)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단계들이 꼭 순차적일 필요는 없음</a:t>
            </a:r>
            <a:endParaRPr lang="en-US" altLang="ko-KR" dirty="0"/>
          </a:p>
          <a:p>
            <a:pPr lvl="1"/>
            <a:r>
              <a:rPr lang="ko-KR" altLang="en-US" dirty="0"/>
              <a:t>각각의 단계는 특정 결과와 산출물을 가짐</a:t>
            </a:r>
            <a:endParaRPr lang="en-US" altLang="ko-KR" dirty="0"/>
          </a:p>
          <a:p>
            <a:pPr lvl="1"/>
            <a:r>
              <a:rPr lang="ko-KR" altLang="en-US" dirty="0"/>
              <a:t>모든 조직들은 생명주기 모델을 각자의 </a:t>
            </a:r>
            <a:r>
              <a:rPr lang="ko-KR" altLang="en-US" dirty="0" err="1"/>
              <a:t>니즈</a:t>
            </a:r>
            <a:r>
              <a:rPr lang="en-US" altLang="ko-KR" dirty="0"/>
              <a:t>(needs)</a:t>
            </a:r>
            <a:r>
              <a:rPr lang="ko-KR" altLang="en-US" dirty="0"/>
              <a:t>에 맞게 맞춤화시켜 사용함</a:t>
            </a:r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정보시스템 개발과 시스템개발생명주기 </a:t>
            </a:r>
            <a:r>
              <a:rPr lang="en-US" altLang="ko-KR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altLang="ko-KR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  <a:endParaRPr lang="en-US" sz="18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8914BB5E-1320-4959-8D36-8C86D4AD7903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43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2172CD1A-E010-4087-BCDA-65877882CB3B}"/>
              </a:ext>
            </a:extLst>
          </p:cNvPr>
          <p:cNvSpPr/>
          <p:nvPr/>
        </p:nvSpPr>
        <p:spPr>
          <a:xfrm>
            <a:off x="4260698" y="1700808"/>
            <a:ext cx="1656184" cy="92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hlinkClick r:id="rId2" action="ppaction://hlinksldjump"/>
              </a:rPr>
              <a:t>1</a:t>
            </a:r>
            <a:r>
              <a:rPr lang="ko-KR" altLang="en-US" sz="1200" dirty="0">
                <a:hlinkClick r:id="rId2" action="ppaction://hlinksldjump"/>
              </a:rPr>
              <a:t>단계</a:t>
            </a:r>
            <a:endParaRPr lang="en-US" altLang="ko-KR" sz="1200" dirty="0">
              <a:hlinkClick r:id="rId2" action="ppaction://hlinksldjump"/>
            </a:endParaRPr>
          </a:p>
          <a:p>
            <a:pPr algn="ctr"/>
            <a:r>
              <a:rPr lang="ko-KR" altLang="en-US" sz="1200" dirty="0">
                <a:hlinkClick r:id="rId2" action="ppaction://hlinksldjump"/>
              </a:rPr>
              <a:t>시스템 계획</a:t>
            </a:r>
            <a:endParaRPr lang="en-US" altLang="ko-KR" sz="1200" dirty="0">
              <a:hlinkClick r:id="rId2" action="ppaction://hlinksldjump"/>
            </a:endParaRPr>
          </a:p>
          <a:p>
            <a:pPr algn="ctr"/>
            <a:r>
              <a:rPr lang="ko-KR" altLang="en-US" sz="1200" dirty="0">
                <a:hlinkClick r:id="rId2" action="ppaction://hlinksldjump"/>
              </a:rPr>
              <a:t>및 선정</a:t>
            </a:r>
            <a:endParaRPr lang="ko-KR" altLang="en-US" sz="1200" dirty="0"/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647EC20B-EDC2-4F33-B4EF-7B0E29D9D709}"/>
              </a:ext>
            </a:extLst>
          </p:cNvPr>
          <p:cNvSpPr/>
          <p:nvPr/>
        </p:nvSpPr>
        <p:spPr>
          <a:xfrm>
            <a:off x="1740418" y="3140968"/>
            <a:ext cx="165618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hlinkClick r:id="rId3" action="ppaction://hlinksldjump"/>
              </a:rPr>
              <a:t>4</a:t>
            </a:r>
            <a:r>
              <a:rPr lang="ko-KR" altLang="en-US" sz="1200" dirty="0">
                <a:hlinkClick r:id="rId3" action="ppaction://hlinksldjump"/>
              </a:rPr>
              <a:t>단계</a:t>
            </a:r>
            <a:endParaRPr lang="en-US" altLang="ko-KR" sz="1200" dirty="0">
              <a:hlinkClick r:id="rId3" action="ppaction://hlinksldjump"/>
            </a:endParaRPr>
          </a:p>
          <a:p>
            <a:pPr algn="ctr"/>
            <a:r>
              <a:rPr lang="ko-KR" altLang="en-US" sz="1200" dirty="0">
                <a:hlinkClick r:id="rId3" action="ppaction://hlinksldjump"/>
              </a:rPr>
              <a:t>시스템 구현 및 운영</a:t>
            </a:r>
            <a:endParaRPr lang="ko-KR" altLang="en-US" sz="1200" dirty="0"/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FD0CD472-7301-4EDB-AC04-169050E51D90}"/>
              </a:ext>
            </a:extLst>
          </p:cNvPr>
          <p:cNvSpPr/>
          <p:nvPr/>
        </p:nvSpPr>
        <p:spPr>
          <a:xfrm>
            <a:off x="4260698" y="4509120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hlinkClick r:id="rId3" action="ppaction://hlinksldjump"/>
              </a:rPr>
              <a:t>3</a:t>
            </a:r>
            <a:r>
              <a:rPr lang="ko-KR" altLang="en-US" sz="1200" dirty="0">
                <a:hlinkClick r:id="rId3" action="ppaction://hlinksldjump"/>
              </a:rPr>
              <a:t>단계</a:t>
            </a:r>
            <a:endParaRPr lang="en-US" altLang="ko-KR" sz="1200" dirty="0">
              <a:hlinkClick r:id="rId3" action="ppaction://hlinksldjump"/>
            </a:endParaRPr>
          </a:p>
          <a:p>
            <a:pPr algn="ctr"/>
            <a:r>
              <a:rPr lang="ko-KR" altLang="en-US" sz="1200" dirty="0">
                <a:hlinkClick r:id="rId3" action="ppaction://hlinksldjump"/>
              </a:rPr>
              <a:t>시스템 설계</a:t>
            </a:r>
            <a:endParaRPr lang="ko-KR" altLang="en-US" sz="1200" dirty="0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BA4BFFAD-849C-4E1D-AAA5-B106094536A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모서리가 둥근 직사각형 8">
            <a:extLst>
              <a:ext uri="{FF2B5EF4-FFF2-40B4-BE49-F238E27FC236}">
                <a16:creationId xmlns:a16="http://schemas.microsoft.com/office/drawing/2014/main" id="{6DAAED33-9862-47CE-8A32-FA29E6715D67}"/>
              </a:ext>
            </a:extLst>
          </p:cNvPr>
          <p:cNvSpPr/>
          <p:nvPr/>
        </p:nvSpPr>
        <p:spPr>
          <a:xfrm>
            <a:off x="6968266" y="3140968"/>
            <a:ext cx="165618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hlinkClick r:id="rId2" action="ppaction://hlinksldjump"/>
              </a:rPr>
              <a:t>2</a:t>
            </a:r>
            <a:r>
              <a:rPr lang="ko-KR" altLang="en-US" sz="1200" dirty="0">
                <a:hlinkClick r:id="rId2" action="ppaction://hlinksldjump"/>
              </a:rPr>
              <a:t>단계</a:t>
            </a:r>
            <a:endParaRPr lang="en-US" altLang="ko-KR" sz="1200" dirty="0">
              <a:hlinkClick r:id="rId2" action="ppaction://hlinksldjump"/>
            </a:endParaRPr>
          </a:p>
          <a:p>
            <a:pPr algn="ctr"/>
            <a:r>
              <a:rPr lang="ko-KR" altLang="en-US" sz="1200" dirty="0">
                <a:hlinkClick r:id="rId2" action="ppaction://hlinksldjump"/>
              </a:rPr>
              <a:t>시스템 분석</a:t>
            </a:r>
            <a:endParaRPr lang="ko-KR" altLang="en-US" sz="1200" dirty="0"/>
          </a:p>
        </p:txBody>
      </p:sp>
      <p:cxnSp>
        <p:nvCxnSpPr>
          <p:cNvPr id="8" name="꺾인 연결선 9">
            <a:extLst>
              <a:ext uri="{FF2B5EF4-FFF2-40B4-BE49-F238E27FC236}">
                <a16:creationId xmlns:a16="http://schemas.microsoft.com/office/drawing/2014/main" id="{751ADC1E-4429-4B8D-B30F-7CC441DB2748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5916882" y="2161708"/>
            <a:ext cx="1879476" cy="97926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10">
            <a:extLst>
              <a:ext uri="{FF2B5EF4-FFF2-40B4-BE49-F238E27FC236}">
                <a16:creationId xmlns:a16="http://schemas.microsoft.com/office/drawing/2014/main" id="{673B910F-D051-4C00-80A8-B37F2DCEBDDF}"/>
              </a:ext>
            </a:extLst>
          </p:cNvPr>
          <p:cNvCxnSpPr>
            <a:stCxn id="7" idx="2"/>
            <a:endCxn id="6" idx="3"/>
          </p:cNvCxnSpPr>
          <p:nvPr/>
        </p:nvCxnSpPr>
        <p:spPr>
          <a:xfrm rot="5400000">
            <a:off x="6388568" y="3605386"/>
            <a:ext cx="936104" cy="187947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11">
            <a:extLst>
              <a:ext uri="{FF2B5EF4-FFF2-40B4-BE49-F238E27FC236}">
                <a16:creationId xmlns:a16="http://schemas.microsoft.com/office/drawing/2014/main" id="{47296F1E-90D9-4E4F-AF65-E7676EAB2AEB}"/>
              </a:ext>
            </a:extLst>
          </p:cNvPr>
          <p:cNvCxnSpPr>
            <a:stCxn id="6" idx="1"/>
            <a:endCxn id="5" idx="2"/>
          </p:cNvCxnSpPr>
          <p:nvPr/>
        </p:nvCxnSpPr>
        <p:spPr>
          <a:xfrm rot="10800000">
            <a:off x="2568510" y="4077072"/>
            <a:ext cx="1692188" cy="93610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2">
            <a:extLst>
              <a:ext uri="{FF2B5EF4-FFF2-40B4-BE49-F238E27FC236}">
                <a16:creationId xmlns:a16="http://schemas.microsoft.com/office/drawing/2014/main" id="{8E75377D-8387-4185-A784-0E9BE9F91F22}"/>
              </a:ext>
            </a:extLst>
          </p:cNvPr>
          <p:cNvCxnSpPr>
            <a:stCxn id="5" idx="0"/>
            <a:endCxn id="4" idx="1"/>
          </p:cNvCxnSpPr>
          <p:nvPr/>
        </p:nvCxnSpPr>
        <p:spPr>
          <a:xfrm rot="5400000" flipH="1" flipV="1">
            <a:off x="2924974" y="1805244"/>
            <a:ext cx="979260" cy="169218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실행 단추: 앞으로 또는 다음으로 이동 1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E63E5CF-788B-41D9-AC38-71C4857170B3}"/>
              </a:ext>
            </a:extLst>
          </p:cNvPr>
          <p:cNvSpPr/>
          <p:nvPr/>
        </p:nvSpPr>
        <p:spPr>
          <a:xfrm>
            <a:off x="8316416" y="5877272"/>
            <a:ext cx="432048" cy="2880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98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solidFill>
                  <a:srgbClr val="FF388C"/>
                </a:solidFill>
              </a:rPr>
              <a:t>1. </a:t>
            </a:r>
            <a:r>
              <a:rPr lang="ko-KR" altLang="en-US" sz="2800" dirty="0"/>
              <a:t>시스템 계획 및 선정</a:t>
            </a:r>
            <a:endParaRPr lang="en-US" sz="2800" dirty="0"/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2</a:t>
            </a:r>
            <a:r>
              <a:rPr lang="ko-KR" altLang="en-US" sz="2400" dirty="0"/>
              <a:t>가지의 주요 활동들</a:t>
            </a:r>
            <a:endParaRPr lang="en-US" sz="24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2000" dirty="0" err="1"/>
              <a:t>니즈</a:t>
            </a:r>
            <a:r>
              <a:rPr lang="ko-KR" altLang="en-US" sz="2000" dirty="0"/>
              <a:t> 식별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2000" dirty="0"/>
              <a:t>범위에 대한 조사와 결정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solidFill>
                  <a:srgbClr val="FF388C"/>
                </a:solidFill>
              </a:rPr>
              <a:t>2. </a:t>
            </a:r>
            <a:r>
              <a:rPr lang="ko-KR" altLang="en-US" sz="2800" dirty="0"/>
              <a:t>시스템 분석</a:t>
            </a:r>
            <a:endParaRPr lang="en-US" sz="2800" dirty="0"/>
          </a:p>
          <a:p>
            <a:pPr marL="990600" lvl="1" indent="-533400">
              <a:lnSpc>
                <a:spcPct val="90000"/>
              </a:lnSpc>
            </a:pPr>
            <a:r>
              <a:rPr lang="ko-KR" altLang="en-US" sz="2400" dirty="0"/>
              <a:t>현재의 절차와 정보시스템에 대해 분석함</a:t>
            </a:r>
            <a:endParaRPr lang="en-US" sz="24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2000" dirty="0"/>
              <a:t>요구사항 조사</a:t>
            </a:r>
            <a:r>
              <a:rPr lang="en-US" altLang="ko-KR" sz="2000" dirty="0"/>
              <a:t>/</a:t>
            </a:r>
            <a:r>
              <a:rPr lang="ko-KR" altLang="en-US" sz="2000" dirty="0"/>
              <a:t>결정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2000" dirty="0"/>
              <a:t>대안 생성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2000" dirty="0"/>
              <a:t>대안 비교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2000" dirty="0"/>
              <a:t>최적의 대안 추천</a:t>
            </a:r>
            <a:endParaRPr lang="en-US" sz="20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시스템개발생명주기의 단계들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A79B076E-ED46-4556-BBBE-D4FA11FAC105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45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실행 단추: 돌아가기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C8705E3-9952-4688-8927-56637ABCAFB6}"/>
              </a:ext>
            </a:extLst>
          </p:cNvPr>
          <p:cNvSpPr/>
          <p:nvPr/>
        </p:nvSpPr>
        <p:spPr>
          <a:xfrm>
            <a:off x="5220072" y="1556792"/>
            <a:ext cx="360040" cy="216024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돌아가기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8A6D4DE-1566-4551-BA1E-F15F91E8372C}"/>
              </a:ext>
            </a:extLst>
          </p:cNvPr>
          <p:cNvSpPr/>
          <p:nvPr/>
        </p:nvSpPr>
        <p:spPr>
          <a:xfrm>
            <a:off x="3851920" y="3068960"/>
            <a:ext cx="360040" cy="216024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388C"/>
                </a:solidFill>
              </a:rPr>
              <a:t>3. </a:t>
            </a:r>
            <a:r>
              <a:rPr lang="ko-KR" altLang="en-US" sz="2400" dirty="0"/>
              <a:t>시스템</a:t>
            </a:r>
            <a:r>
              <a:rPr lang="en-US" sz="2400" dirty="0"/>
              <a:t> </a:t>
            </a:r>
            <a:r>
              <a:rPr lang="ko-KR" altLang="en-US" sz="2400" dirty="0"/>
              <a:t>설계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ko-KR" altLang="en-US" sz="2000" dirty="0"/>
              <a:t>논리적 설계</a:t>
            </a:r>
            <a:r>
              <a:rPr lang="en-US" altLang="ko-KR" sz="2000" dirty="0"/>
              <a:t>(Logical Design)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1800" dirty="0"/>
              <a:t>시스템의 비즈니스 측면에 초점을 맞춤</a:t>
            </a:r>
            <a:endParaRPr lang="en-US" sz="1800" dirty="0"/>
          </a:p>
          <a:p>
            <a:pPr marL="990600" lvl="1" indent="-533400">
              <a:lnSpc>
                <a:spcPct val="90000"/>
              </a:lnSpc>
            </a:pPr>
            <a:r>
              <a:rPr lang="ko-KR" altLang="en-US" sz="2000" dirty="0"/>
              <a:t>물리적 설계</a:t>
            </a:r>
            <a:r>
              <a:rPr lang="en-US" altLang="ko-KR" sz="2000" dirty="0"/>
              <a:t>(Physical Design)</a:t>
            </a:r>
          </a:p>
          <a:p>
            <a:pPr marL="1371600" lvl="2" indent="-457200">
              <a:lnSpc>
                <a:spcPct val="90000"/>
              </a:lnSpc>
            </a:pPr>
            <a:r>
              <a:rPr lang="ko-KR" altLang="en-US" sz="1800" dirty="0"/>
              <a:t>기술적 세부내역</a:t>
            </a:r>
            <a:endParaRPr lang="en-US" sz="1800" dirty="0"/>
          </a:p>
          <a:p>
            <a:pPr marL="609600" indent="-609600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388C"/>
                </a:solidFill>
              </a:rPr>
              <a:t>4. </a:t>
            </a:r>
            <a:r>
              <a:rPr lang="ko-KR" altLang="en-US" sz="2400" dirty="0"/>
              <a:t>시스템 구현 및 운영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ko-KR" altLang="en-US" sz="2000" dirty="0"/>
              <a:t>구현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1800" dirty="0"/>
              <a:t>하드웨어 및 소프트웨어 설치</a:t>
            </a:r>
            <a:endParaRPr lang="en-US" sz="18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1800" dirty="0"/>
              <a:t>프로그래밍</a:t>
            </a:r>
            <a:endParaRPr lang="en-US" sz="18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1800" dirty="0"/>
              <a:t>사용자 교육</a:t>
            </a:r>
            <a:endParaRPr lang="en-US" sz="1800" dirty="0"/>
          </a:p>
          <a:p>
            <a:pPr marL="1371600" lvl="2" indent="-457200">
              <a:lnSpc>
                <a:spcPct val="90000"/>
              </a:lnSpc>
            </a:pPr>
            <a:r>
              <a:rPr lang="ko-KR" altLang="en-US" sz="1800" dirty="0"/>
              <a:t>문서화</a:t>
            </a:r>
            <a:endParaRPr lang="en-US" altLang="ko-KR" sz="1800" dirty="0"/>
          </a:p>
          <a:p>
            <a:pPr lvl="1"/>
            <a:r>
              <a:rPr lang="ko-KR" altLang="en-US" sz="2400" dirty="0"/>
              <a:t>운영</a:t>
            </a:r>
            <a:endParaRPr lang="en-US" altLang="ko-KR" sz="2400" dirty="0"/>
          </a:p>
          <a:p>
            <a:pPr lvl="2"/>
            <a:r>
              <a:rPr lang="ko-KR" altLang="en-US" sz="2000" dirty="0"/>
              <a:t>환경의 변화를 반영하여 시스템 변경</a:t>
            </a:r>
            <a:endParaRPr lang="en-US" altLang="ko-KR" sz="2000" dirty="0"/>
          </a:p>
          <a:p>
            <a:pPr lvl="2"/>
            <a:r>
              <a:rPr lang="ko-KR" altLang="en-US" sz="2000" dirty="0"/>
              <a:t>시스템 진부화</a:t>
            </a:r>
            <a:endParaRPr lang="en-US" altLang="ko-KR" sz="2000" dirty="0"/>
          </a:p>
          <a:p>
            <a:pPr marL="1371600" lvl="2" indent="-457200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시스템개발생명주기의 단계들</a:t>
            </a:r>
            <a:r>
              <a:rPr lang="en-US" sz="40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sz="1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10CB7F60-08B2-4D8E-AFC1-60F44D236263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46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  <p:sp>
        <p:nvSpPr>
          <p:cNvPr id="5" name="실행 단추: 돌아가기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3884F50-DEE4-4D79-81F1-8A8924C1AA6F}"/>
              </a:ext>
            </a:extLst>
          </p:cNvPr>
          <p:cNvSpPr/>
          <p:nvPr/>
        </p:nvSpPr>
        <p:spPr>
          <a:xfrm>
            <a:off x="3491880" y="1484784"/>
            <a:ext cx="360040" cy="216024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돌아가기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EB3AF15-50AF-48BB-91E4-74ACD5348F72}"/>
              </a:ext>
            </a:extLst>
          </p:cNvPr>
          <p:cNvSpPr/>
          <p:nvPr/>
        </p:nvSpPr>
        <p:spPr>
          <a:xfrm>
            <a:off x="4572000" y="3140968"/>
            <a:ext cx="360040" cy="216024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ko-KR" altLang="en-US" dirty="0" err="1"/>
              <a:t>프로토타이핑</a:t>
            </a:r>
            <a:r>
              <a:rPr lang="en-US" altLang="ko-KR" dirty="0"/>
              <a:t>(P</a:t>
            </a:r>
            <a:r>
              <a:rPr lang="en-US" dirty="0"/>
              <a:t>rototyping)</a:t>
            </a:r>
          </a:p>
          <a:p>
            <a:pPr lvl="1"/>
            <a:r>
              <a:rPr lang="ko-KR" altLang="en-US" dirty="0"/>
              <a:t>축소된 범위이지만 가동되는 버전으로 시스템을 구축하는 것</a:t>
            </a:r>
            <a:endParaRPr lang="en-US" dirty="0"/>
          </a:p>
          <a:p>
            <a:pPr lvl="1"/>
            <a:r>
              <a:rPr lang="ko-KR" altLang="en-US" dirty="0"/>
              <a:t>이점</a:t>
            </a:r>
            <a:endParaRPr lang="en-US" dirty="0"/>
          </a:p>
          <a:p>
            <a:pPr lvl="2"/>
            <a:r>
              <a:rPr lang="ko-KR" altLang="en-US" dirty="0"/>
              <a:t>설계에 사용자들을 참여시킬 수 있음</a:t>
            </a:r>
            <a:endParaRPr lang="en-US" dirty="0"/>
          </a:p>
          <a:p>
            <a:pPr lvl="2"/>
            <a:r>
              <a:rPr lang="ko-KR" altLang="en-US" dirty="0"/>
              <a:t>요구사항을 구체적인 형태로 파악할 수 있음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개발에 대한 대안적 접근방법들</a:t>
            </a:r>
            <a:endParaRPr lang="en-US" sz="36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5A3B42EA-BF3A-4B74-9AB5-553BD2BBBD58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47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dirty="0"/>
              <a:t>(</a:t>
            </a:r>
            <a:r>
              <a:rPr lang="en-US" altLang="ko-KR" dirty="0"/>
              <a:t>Computer-Aided Software Engineering</a:t>
            </a:r>
            <a:r>
              <a:rPr lang="en-US" dirty="0"/>
              <a:t>) </a:t>
            </a:r>
            <a:r>
              <a:rPr lang="ko-KR" altLang="en-US" dirty="0"/>
              <a:t>도구</a:t>
            </a:r>
            <a:endParaRPr lang="en-US" dirty="0"/>
          </a:p>
          <a:p>
            <a:pPr lvl="1"/>
            <a:r>
              <a:rPr lang="ko-KR" altLang="en-US" dirty="0"/>
              <a:t>시스템 분석가들이 정보시스템 개발을 위해 사용하는 자동화된 소프트웨어 도구</a:t>
            </a:r>
            <a:endParaRPr lang="en-US" dirty="0"/>
          </a:p>
          <a:p>
            <a:pPr lvl="1"/>
            <a:r>
              <a:rPr lang="en-US" dirty="0"/>
              <a:t>SDLC </a:t>
            </a:r>
            <a:r>
              <a:rPr lang="ko-KR" altLang="en-US" dirty="0"/>
              <a:t>전반에 걸쳐 사용할 수 있음</a:t>
            </a:r>
            <a:endParaRPr lang="en-US" altLang="ko-KR" dirty="0"/>
          </a:p>
          <a:p>
            <a:pPr lvl="1"/>
            <a:r>
              <a:rPr lang="ko-KR" altLang="en-US" dirty="0" err="1"/>
              <a:t>리파지토리</a:t>
            </a:r>
            <a:r>
              <a:rPr lang="en-US" altLang="ko-KR" dirty="0"/>
              <a:t>(repository)</a:t>
            </a:r>
            <a:r>
              <a:rPr lang="ko-KR" altLang="en-US" dirty="0"/>
              <a:t>를 통해 다양한 제품들과 도구들을 통합시킬 수 있음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1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개발에 대한 대안적 접근방법들</a:t>
            </a:r>
            <a:r>
              <a:rPr lang="en-US" sz="31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B898BDDB-A55E-4DBB-9128-5731F7BC2258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48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dirty="0"/>
              <a:t>Computer-Aided Software Engineering (CASE) </a:t>
            </a:r>
            <a:r>
              <a:rPr lang="ko-KR" altLang="en-US" dirty="0"/>
              <a:t>도구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en-US" dirty="0"/>
          </a:p>
          <a:p>
            <a:pPr lvl="1"/>
            <a:r>
              <a:rPr lang="en-US" dirty="0"/>
              <a:t>CASE </a:t>
            </a:r>
            <a:r>
              <a:rPr lang="ko-KR" altLang="en-US" dirty="0"/>
              <a:t>도구의 일반적인 유형들</a:t>
            </a:r>
            <a:endParaRPr lang="en-US" dirty="0"/>
          </a:p>
          <a:p>
            <a:pPr lvl="2"/>
            <a:r>
              <a:rPr lang="ko-KR" altLang="en-US" dirty="0" err="1"/>
              <a:t>다이어그래밍</a:t>
            </a:r>
            <a:r>
              <a:rPr lang="ko-KR" altLang="en-US" dirty="0"/>
              <a:t> 도구</a:t>
            </a:r>
            <a:r>
              <a:rPr lang="en-US" altLang="ko-KR" sz="1800" dirty="0">
                <a:solidFill>
                  <a:srgbClr val="C00000"/>
                </a:solidFill>
              </a:rPr>
              <a:t>(MS Visio, </a:t>
            </a:r>
            <a:r>
              <a:rPr lang="en-US" altLang="ko-KR" sz="1800" dirty="0" err="1">
                <a:solidFill>
                  <a:srgbClr val="C00000"/>
                </a:solidFill>
              </a:rPr>
              <a:t>StarUML</a:t>
            </a:r>
            <a:r>
              <a:rPr lang="en-US" altLang="ko-KR" sz="1800" dirty="0">
                <a:solidFill>
                  <a:srgbClr val="C00000"/>
                </a:solidFill>
              </a:rPr>
              <a:t>, </a:t>
            </a:r>
            <a:r>
              <a:rPr lang="en-US" altLang="ko-KR" sz="1800" dirty="0" err="1">
                <a:solidFill>
                  <a:srgbClr val="C00000"/>
                </a:solidFill>
              </a:rPr>
              <a:t>LucidChart</a:t>
            </a:r>
            <a:r>
              <a:rPr lang="en-US" altLang="ko-KR" sz="1800" dirty="0">
                <a:solidFill>
                  <a:srgbClr val="C00000"/>
                </a:solidFill>
              </a:rPr>
              <a:t> etc.)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컴퓨터 화면</a:t>
            </a:r>
            <a:r>
              <a:rPr lang="en-US" altLang="ko-KR" sz="1800" dirty="0">
                <a:solidFill>
                  <a:srgbClr val="C00000"/>
                </a:solidFill>
              </a:rPr>
              <a:t>(Canva, Adobe Spark, Photoshop </a:t>
            </a:r>
            <a:r>
              <a:rPr lang="en-US" altLang="ko-KR" sz="1800" dirty="0" err="1">
                <a:solidFill>
                  <a:srgbClr val="C00000"/>
                </a:solidFill>
              </a:rPr>
              <a:t>etc</a:t>
            </a:r>
            <a:r>
              <a:rPr lang="en-US" altLang="ko-KR" sz="1800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및 리포트 </a:t>
            </a:r>
            <a:r>
              <a:rPr lang="ko-KR" altLang="en-US" dirty="0" err="1"/>
              <a:t>생성기</a:t>
            </a:r>
            <a:r>
              <a:rPr lang="en-US" altLang="ko-KR" sz="1800" dirty="0">
                <a:solidFill>
                  <a:srgbClr val="C00000"/>
                </a:solidFill>
              </a:rPr>
              <a:t>(XML stream, </a:t>
            </a:r>
            <a:r>
              <a:rPr lang="en-US" altLang="ko-KR" sz="1800" dirty="0" err="1">
                <a:solidFill>
                  <a:srgbClr val="C00000"/>
                </a:solidFill>
              </a:rPr>
              <a:t>spreasheet</a:t>
            </a: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en-US" altLang="ko-KR" sz="1800" dirty="0" err="1">
                <a:solidFill>
                  <a:srgbClr val="C00000"/>
                </a:solidFill>
              </a:rPr>
              <a:t>etc</a:t>
            </a:r>
            <a:r>
              <a:rPr lang="en-US" altLang="ko-KR" sz="1800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분석 도구</a:t>
            </a:r>
            <a:r>
              <a:rPr lang="en-US" altLang="ko-KR" dirty="0"/>
              <a:t>(</a:t>
            </a:r>
            <a:endParaRPr lang="en-US" dirty="0"/>
          </a:p>
          <a:p>
            <a:pPr lvl="2"/>
            <a:r>
              <a:rPr lang="ko-KR" altLang="en-US" dirty="0" err="1"/>
              <a:t>리파지토리</a:t>
            </a:r>
            <a:r>
              <a:rPr lang="en-US" altLang="ko-KR" sz="1800" dirty="0">
                <a:solidFill>
                  <a:srgbClr val="C00000"/>
                </a:solidFill>
              </a:rPr>
              <a:t>(GitHub, Azure DevOps etc.) 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문서 </a:t>
            </a:r>
            <a:r>
              <a:rPr lang="ko-KR" altLang="en-US" dirty="0" err="1"/>
              <a:t>생성기</a:t>
            </a:r>
            <a:r>
              <a:rPr lang="en-US" altLang="ko-KR" sz="1800" dirty="0">
                <a:solidFill>
                  <a:srgbClr val="C00000"/>
                </a:solidFill>
              </a:rPr>
              <a:t>(Contents Creator, Word processor </a:t>
            </a:r>
            <a:r>
              <a:rPr lang="en-US" altLang="ko-KR" sz="1800" dirty="0" err="1">
                <a:solidFill>
                  <a:srgbClr val="C00000"/>
                </a:solidFill>
              </a:rPr>
              <a:t>etc</a:t>
            </a:r>
            <a:r>
              <a:rPr lang="en-US" altLang="ko-KR" sz="1800" dirty="0">
                <a:solidFill>
                  <a:srgbClr val="C00000"/>
                </a:solidFill>
              </a:rPr>
              <a:t>) 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코드 </a:t>
            </a:r>
            <a:r>
              <a:rPr lang="ko-KR" altLang="en-US" dirty="0" err="1"/>
              <a:t>생성기</a:t>
            </a:r>
            <a:r>
              <a:rPr lang="en-US" altLang="ko-KR" sz="1800" dirty="0">
                <a:solidFill>
                  <a:srgbClr val="C00000"/>
                </a:solidFill>
              </a:rPr>
              <a:t>(</a:t>
            </a:r>
            <a:r>
              <a:rPr lang="en-US" altLang="ko-KR" sz="1800" dirty="0" err="1">
                <a:solidFill>
                  <a:srgbClr val="C00000"/>
                </a:solidFill>
              </a:rPr>
              <a:t>MyGeneration</a:t>
            </a: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en-US" altLang="ko-KR" sz="1800" dirty="0" err="1">
                <a:solidFill>
                  <a:srgbClr val="C00000"/>
                </a:solidFill>
              </a:rPr>
              <a:t>etc</a:t>
            </a:r>
            <a:r>
              <a:rPr lang="en-US" altLang="ko-KR" sz="1800" dirty="0">
                <a:solidFill>
                  <a:srgbClr val="C00000"/>
                </a:solidFill>
              </a:rPr>
              <a:t>)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개발에 대한 대안적 접근방법들</a:t>
            </a:r>
            <a:r>
              <a:rPr lang="en-US" altLang="ko-KR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altLang="ko-KR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  <a:endParaRPr lang="en-US" sz="18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1749" name="Text Box 8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4B2BA7DF-CD0C-4C7F-93B8-247658A8B2CB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49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조직이 기본적인 비즈니스 기능들을 수행하는 정보시스템을 구축하고 유지 관리하는 방법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/>
              <a:t>주요 목적은 주요한 비즈니스 업무들에 대해 소프트웨어 솔루션을 적용함으로써 직원들의 업무 효율성을 높이는 것임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성과를 얻기 위해서는 구조적인 접근을 해야 함</a:t>
            </a:r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/>
              <a:t>정보시스템 분석 및 설계란 무엇인가</a:t>
            </a:r>
            <a:r>
              <a:rPr lang="en-US" altLang="ko-KR" sz="3200" dirty="0"/>
              <a:t>?</a:t>
            </a:r>
            <a:endParaRPr lang="en-US" sz="3200" dirty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+mn-cs"/>
              </a:rPr>
              <a:t>1.6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합동애플리케이션설계</a:t>
            </a:r>
            <a:r>
              <a:rPr lang="en-US" altLang="ko-KR" sz="2800" dirty="0"/>
              <a:t>(</a:t>
            </a:r>
            <a:r>
              <a:rPr lang="en-US" sz="2800" dirty="0"/>
              <a:t>Joint Application Design: JAD)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사용자들</a:t>
            </a:r>
            <a:r>
              <a:rPr lang="en-US" altLang="ko-KR" dirty="0"/>
              <a:t>, </a:t>
            </a:r>
            <a:r>
              <a:rPr lang="ko-KR" altLang="en-US" dirty="0"/>
              <a:t>관리자들</a:t>
            </a:r>
            <a:r>
              <a:rPr lang="en-US" altLang="ko-KR" dirty="0"/>
              <a:t>, </a:t>
            </a:r>
            <a:r>
              <a:rPr lang="ko-KR" altLang="en-US" dirty="0"/>
              <a:t>분석가들이 여러 날에 걸쳐 함께 작업함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시스템 요구사항들이 검토됨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구조화된 회의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시스템 요구사항들을 동시에 수집하는 데 목적이 있음</a:t>
            </a:r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개발에 대한 대안적 접근방법들</a:t>
            </a:r>
            <a:r>
              <a:rPr lang="en-US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sz="1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69744FE2-A95B-4895-9553-B8EC787BD4FB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50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신속애플리케이션개발</a:t>
            </a:r>
            <a:r>
              <a:rPr lang="en-US" altLang="ko-KR" sz="2800" dirty="0"/>
              <a:t>(Rapid Application Development: RAD)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사용자의 요구사항이 명확해질 때까지 시스템 설계 문서 작성을 유예하고 </a:t>
            </a:r>
            <a:r>
              <a:rPr lang="ko-KR" altLang="en-US" dirty="0" err="1"/>
              <a:t>프로토타이핑</a:t>
            </a:r>
            <a:r>
              <a:rPr lang="ko-KR" altLang="en-US" dirty="0"/>
              <a:t> 방식을 활용함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설계나 인도 단계에서 전 단계로 돌아오는 것은 가능하지만 이러한 경우는 거의 없음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프로토타이핑을</a:t>
            </a:r>
            <a:r>
              <a:rPr lang="ko-KR" altLang="en-US" dirty="0"/>
              <a:t> 이용한 반복 메커니즘은 설계와 개발 단계에 제한되어 있음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시스템 필요성에 대한 공감대가 높고 즉각적으로 제공되어야 하는 시스템 개발에 적합함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z="28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개발에 대한 대안적 접근방법들</a:t>
            </a:r>
            <a:r>
              <a:rPr lang="en-US" altLang="ko-KR" sz="1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altLang="ko-KR" sz="1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7859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49318DB2-F15E-4CE1-BD99-F96193E03F64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52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2F93E6-928D-4053-88D6-484515700BEF}"/>
              </a:ext>
            </a:extLst>
          </p:cNvPr>
          <p:cNvGrpSpPr/>
          <p:nvPr/>
        </p:nvGrpSpPr>
        <p:grpSpPr>
          <a:xfrm>
            <a:off x="971600" y="2728222"/>
            <a:ext cx="6918035" cy="3375502"/>
            <a:chOff x="923637" y="1233110"/>
            <a:chExt cx="7980216" cy="402700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467D69A-D9B5-4CEA-A8F9-307742873D13}"/>
                </a:ext>
              </a:extLst>
            </p:cNvPr>
            <p:cNvGrpSpPr/>
            <p:nvPr/>
          </p:nvGrpSpPr>
          <p:grpSpPr>
            <a:xfrm>
              <a:off x="923637" y="1233110"/>
              <a:ext cx="1995054" cy="868218"/>
              <a:chOff x="1168401" y="1124589"/>
              <a:chExt cx="1995054" cy="86821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A470355-4780-4A67-852F-71462490C40D}"/>
                  </a:ext>
                </a:extLst>
              </p:cNvPr>
              <p:cNvSpPr/>
              <p:nvPr/>
            </p:nvSpPr>
            <p:spPr>
              <a:xfrm>
                <a:off x="1168401" y="1124589"/>
                <a:ext cx="1995054" cy="868218"/>
              </a:xfrm>
              <a:prstGeom prst="rect">
                <a:avLst/>
              </a:prstGeom>
              <a:solidFill>
                <a:schemeClr val="bg1"/>
              </a:solidFill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순서도: 수행의 시작/종료 34">
                <a:extLst>
                  <a:ext uri="{FF2B5EF4-FFF2-40B4-BE49-F238E27FC236}">
                    <a16:creationId xmlns:a16="http://schemas.microsoft.com/office/drawing/2014/main" id="{9A3B9A74-A151-44C2-8AB2-FB7C9DECE8D4}"/>
                  </a:ext>
                </a:extLst>
              </p:cNvPr>
              <p:cNvSpPr/>
              <p:nvPr/>
            </p:nvSpPr>
            <p:spPr>
              <a:xfrm>
                <a:off x="2419820" y="1289719"/>
                <a:ext cx="665018" cy="323273"/>
              </a:xfrm>
              <a:prstGeom prst="flowChartTerminator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771E0E-6022-40BC-8436-6F0284231C5A}"/>
                  </a:ext>
                </a:extLst>
              </p:cNvPr>
              <p:cNvSpPr txBox="1"/>
              <p:nvPr/>
            </p:nvSpPr>
            <p:spPr>
              <a:xfrm>
                <a:off x="1265382" y="1623475"/>
                <a:ext cx="627223" cy="367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계획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B395EF7-FB42-4622-8668-98DEF282B165}"/>
                </a:ext>
              </a:extLst>
            </p:cNvPr>
            <p:cNvGrpSpPr/>
            <p:nvPr/>
          </p:nvGrpSpPr>
          <p:grpSpPr>
            <a:xfrm>
              <a:off x="6908799" y="4391893"/>
              <a:ext cx="1995054" cy="868218"/>
              <a:chOff x="7227455" y="4336474"/>
              <a:chExt cx="1995054" cy="86821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67D963C-3016-4242-9F6B-D0C70F51E26C}"/>
                  </a:ext>
                </a:extLst>
              </p:cNvPr>
              <p:cNvSpPr/>
              <p:nvPr/>
            </p:nvSpPr>
            <p:spPr>
              <a:xfrm>
                <a:off x="7227455" y="4336474"/>
                <a:ext cx="1995054" cy="868218"/>
              </a:xfrm>
              <a:prstGeom prst="rect">
                <a:avLst/>
              </a:prstGeom>
              <a:solidFill>
                <a:schemeClr val="bg1"/>
              </a:solidFill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" name="순서도: 수행의 시작/종료 31">
                <a:extLst>
                  <a:ext uri="{FF2B5EF4-FFF2-40B4-BE49-F238E27FC236}">
                    <a16:creationId xmlns:a16="http://schemas.microsoft.com/office/drawing/2014/main" id="{E5DB7443-294A-41C7-9D86-64D0008E22DA}"/>
                  </a:ext>
                </a:extLst>
              </p:cNvPr>
              <p:cNvSpPr/>
              <p:nvPr/>
            </p:nvSpPr>
            <p:spPr>
              <a:xfrm>
                <a:off x="8345055" y="4447310"/>
                <a:ext cx="665018" cy="323273"/>
              </a:xfrm>
              <a:prstGeom prst="flowChartTerminator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FD0493-19E5-4449-BCA9-D2F6F8540F5D}"/>
                  </a:ext>
                </a:extLst>
              </p:cNvPr>
              <p:cNvSpPr txBox="1"/>
              <p:nvPr/>
            </p:nvSpPr>
            <p:spPr>
              <a:xfrm>
                <a:off x="7347528" y="4835360"/>
                <a:ext cx="627223" cy="367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인도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AF1D8EE-B0EE-4EAA-81C1-527B393151FE}"/>
                </a:ext>
              </a:extLst>
            </p:cNvPr>
            <p:cNvGrpSpPr/>
            <p:nvPr/>
          </p:nvGrpSpPr>
          <p:grpSpPr>
            <a:xfrm>
              <a:off x="2918691" y="2299851"/>
              <a:ext cx="1995054" cy="868218"/>
              <a:chOff x="2706255" y="2470850"/>
              <a:chExt cx="1995054" cy="86821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20831B3-E890-46B5-A06F-441ACF02BD27}"/>
                  </a:ext>
                </a:extLst>
              </p:cNvPr>
              <p:cNvSpPr/>
              <p:nvPr/>
            </p:nvSpPr>
            <p:spPr>
              <a:xfrm>
                <a:off x="2706255" y="2470850"/>
                <a:ext cx="1995054" cy="868218"/>
              </a:xfrm>
              <a:prstGeom prst="rect">
                <a:avLst/>
              </a:prstGeom>
              <a:solidFill>
                <a:schemeClr val="bg1"/>
              </a:solidFill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" name="순서도: 수행의 시작/종료 27">
                <a:extLst>
                  <a:ext uri="{FF2B5EF4-FFF2-40B4-BE49-F238E27FC236}">
                    <a16:creationId xmlns:a16="http://schemas.microsoft.com/office/drawing/2014/main" id="{90289479-21BD-4459-9F17-642F61B1701D}"/>
                  </a:ext>
                </a:extLst>
              </p:cNvPr>
              <p:cNvSpPr/>
              <p:nvPr/>
            </p:nvSpPr>
            <p:spPr>
              <a:xfrm>
                <a:off x="3920836" y="2600282"/>
                <a:ext cx="665018" cy="323273"/>
              </a:xfrm>
              <a:prstGeom prst="flowChartTerminator">
                <a:avLst/>
              </a:pr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89AA15-9581-4833-BCC7-8D7D582AC7F4}"/>
                  </a:ext>
                </a:extLst>
              </p:cNvPr>
              <p:cNvSpPr txBox="1"/>
              <p:nvPr/>
            </p:nvSpPr>
            <p:spPr>
              <a:xfrm>
                <a:off x="2770695" y="2923556"/>
                <a:ext cx="627223" cy="367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설계</a:t>
                </a:r>
              </a:p>
            </p:txBody>
          </p:sp>
          <p:sp>
            <p:nvSpPr>
              <p:cNvPr id="30" name="순서도: 수행의 시작/종료 29">
                <a:extLst>
                  <a:ext uri="{FF2B5EF4-FFF2-40B4-BE49-F238E27FC236}">
                    <a16:creationId xmlns:a16="http://schemas.microsoft.com/office/drawing/2014/main" id="{E739FF00-D2B8-4096-ADC7-7F6169C29A13}"/>
                  </a:ext>
                </a:extLst>
              </p:cNvPr>
              <p:cNvSpPr/>
              <p:nvPr/>
            </p:nvSpPr>
            <p:spPr>
              <a:xfrm>
                <a:off x="3163455" y="2586550"/>
                <a:ext cx="665018" cy="323273"/>
              </a:xfrm>
              <a:prstGeom prst="flowChartTerminator">
                <a:avLst/>
              </a:prstGeom>
              <a:solidFill>
                <a:srgbClr val="FFC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140FBCB-6348-4806-90A4-5F927B2CA60C}"/>
                </a:ext>
              </a:extLst>
            </p:cNvPr>
            <p:cNvGrpSpPr/>
            <p:nvPr/>
          </p:nvGrpSpPr>
          <p:grpSpPr>
            <a:xfrm>
              <a:off x="4913745" y="3345872"/>
              <a:ext cx="1995054" cy="868218"/>
              <a:chOff x="4913745" y="2994891"/>
              <a:chExt cx="1995054" cy="86821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A5AA35A-7A9A-42AE-A9E6-AD5DACC5A549}"/>
                  </a:ext>
                </a:extLst>
              </p:cNvPr>
              <p:cNvSpPr/>
              <p:nvPr/>
            </p:nvSpPr>
            <p:spPr>
              <a:xfrm>
                <a:off x="4913745" y="2994891"/>
                <a:ext cx="1995054" cy="868218"/>
              </a:xfrm>
              <a:prstGeom prst="rect">
                <a:avLst/>
              </a:prstGeom>
              <a:solidFill>
                <a:schemeClr val="bg1"/>
              </a:solidFill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순서도: 수행의 시작/종료 23">
                <a:extLst>
                  <a:ext uri="{FF2B5EF4-FFF2-40B4-BE49-F238E27FC236}">
                    <a16:creationId xmlns:a16="http://schemas.microsoft.com/office/drawing/2014/main" id="{8F313072-9C80-4820-9BB5-D77EDFE790EE}"/>
                  </a:ext>
                </a:extLst>
              </p:cNvPr>
              <p:cNvSpPr/>
              <p:nvPr/>
            </p:nvSpPr>
            <p:spPr>
              <a:xfrm>
                <a:off x="6096000" y="3108221"/>
                <a:ext cx="665018" cy="323273"/>
              </a:xfrm>
              <a:prstGeom prst="flowChartTerminator">
                <a:avLst/>
              </a:pr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735AEE-E269-4608-886F-B89680A53406}"/>
                  </a:ext>
                </a:extLst>
              </p:cNvPr>
              <p:cNvSpPr txBox="1"/>
              <p:nvPr/>
            </p:nvSpPr>
            <p:spPr>
              <a:xfrm>
                <a:off x="5033819" y="3493777"/>
                <a:ext cx="627223" cy="367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개발</a:t>
                </a:r>
              </a:p>
            </p:txBody>
          </p:sp>
          <p:sp>
            <p:nvSpPr>
              <p:cNvPr id="26" name="순서도: 수행의 시작/종료 25">
                <a:extLst>
                  <a:ext uri="{FF2B5EF4-FFF2-40B4-BE49-F238E27FC236}">
                    <a16:creationId xmlns:a16="http://schemas.microsoft.com/office/drawing/2014/main" id="{96D8587D-26A1-469A-A39E-1F71DC9C7844}"/>
                  </a:ext>
                </a:extLst>
              </p:cNvPr>
              <p:cNvSpPr/>
              <p:nvPr/>
            </p:nvSpPr>
            <p:spPr>
              <a:xfrm>
                <a:off x="5347641" y="3105727"/>
                <a:ext cx="665018" cy="323273"/>
              </a:xfrm>
              <a:prstGeom prst="flowChartTerminator">
                <a:avLst/>
              </a:prstGeom>
              <a:solidFill>
                <a:srgbClr val="FFC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9E8C08C-2AE9-4118-B669-D12B4F73B536}"/>
                </a:ext>
              </a:extLst>
            </p:cNvPr>
            <p:cNvCxnSpPr>
              <a:stCxn id="34" idx="2"/>
              <a:endCxn id="27" idx="1"/>
            </p:cNvCxnSpPr>
            <p:nvPr/>
          </p:nvCxnSpPr>
          <p:spPr>
            <a:xfrm rot="16200000" flipH="1">
              <a:off x="2103611" y="1918880"/>
              <a:ext cx="632632" cy="99752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696A0506-C17F-4557-9643-78128C5AB438}"/>
                </a:ext>
              </a:extLst>
            </p:cNvPr>
            <p:cNvCxnSpPr/>
            <p:nvPr/>
          </p:nvCxnSpPr>
          <p:spPr>
            <a:xfrm rot="16200000" flipH="1">
              <a:off x="4098666" y="2985622"/>
              <a:ext cx="632632" cy="99752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C38509AD-50EA-4696-A02B-95F1F22AFEE2}"/>
                </a:ext>
              </a:extLst>
            </p:cNvPr>
            <p:cNvCxnSpPr/>
            <p:nvPr/>
          </p:nvCxnSpPr>
          <p:spPr>
            <a:xfrm rot="16200000" flipH="1">
              <a:off x="6093720" y="4075700"/>
              <a:ext cx="632632" cy="99752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3BAC81B-96AB-4120-A41B-736F85396303}"/>
                </a:ext>
              </a:extLst>
            </p:cNvPr>
            <p:cNvCxnSpPr>
              <a:stCxn id="27" idx="0"/>
              <a:endCxn id="34" idx="3"/>
            </p:cNvCxnSpPr>
            <p:nvPr/>
          </p:nvCxnSpPr>
          <p:spPr>
            <a:xfrm rot="16200000" flipV="1">
              <a:off x="3101139" y="1484771"/>
              <a:ext cx="632632" cy="99752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9D7F559A-B02A-4F24-8DD1-EF63B830F5F7}"/>
                </a:ext>
              </a:extLst>
            </p:cNvPr>
            <p:cNvCxnSpPr/>
            <p:nvPr/>
          </p:nvCxnSpPr>
          <p:spPr>
            <a:xfrm rot="16200000" flipV="1">
              <a:off x="5114662" y="2530791"/>
              <a:ext cx="632632" cy="99752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4CFF2F87-3FCC-426C-9927-2E1BEB2DD35B}"/>
                </a:ext>
              </a:extLst>
            </p:cNvPr>
            <p:cNvCxnSpPr/>
            <p:nvPr/>
          </p:nvCxnSpPr>
          <p:spPr>
            <a:xfrm rot="16200000" flipV="1">
              <a:off x="7091246" y="3554784"/>
              <a:ext cx="632632" cy="99752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957A39-693F-45C7-9013-69368C96F09B}"/>
              </a:ext>
            </a:extLst>
          </p:cNvPr>
          <p:cNvGrpSpPr/>
          <p:nvPr/>
        </p:nvGrpSpPr>
        <p:grpSpPr>
          <a:xfrm>
            <a:off x="4826964" y="1282933"/>
            <a:ext cx="4087513" cy="2557339"/>
            <a:chOff x="1740418" y="1700808"/>
            <a:chExt cx="6884032" cy="3816424"/>
          </a:xfrm>
        </p:grpSpPr>
        <p:sp>
          <p:nvSpPr>
            <p:cNvPr id="38" name="모서리가 둥근 직사각형 4">
              <a:extLst>
                <a:ext uri="{FF2B5EF4-FFF2-40B4-BE49-F238E27FC236}">
                  <a16:creationId xmlns:a16="http://schemas.microsoft.com/office/drawing/2014/main" id="{72295836-C496-472C-976D-717BC12DBECA}"/>
                </a:ext>
              </a:extLst>
            </p:cNvPr>
            <p:cNvSpPr/>
            <p:nvPr/>
          </p:nvSpPr>
          <p:spPr>
            <a:xfrm>
              <a:off x="4260698" y="1700808"/>
              <a:ext cx="1656184" cy="921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</a:t>
              </a:r>
              <a:r>
                <a:rPr lang="ko-KR" altLang="en-US" sz="1050" dirty="0"/>
                <a:t>단계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시스템 계획 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및 선정</a:t>
              </a:r>
            </a:p>
          </p:txBody>
        </p:sp>
        <p:sp>
          <p:nvSpPr>
            <p:cNvPr id="39" name="모서리가 둥근 직사각형 5">
              <a:extLst>
                <a:ext uri="{FF2B5EF4-FFF2-40B4-BE49-F238E27FC236}">
                  <a16:creationId xmlns:a16="http://schemas.microsoft.com/office/drawing/2014/main" id="{1AB68476-00F4-43BF-8C9A-D000A90BC20A}"/>
                </a:ext>
              </a:extLst>
            </p:cNvPr>
            <p:cNvSpPr/>
            <p:nvPr/>
          </p:nvSpPr>
          <p:spPr>
            <a:xfrm>
              <a:off x="1740418" y="3140968"/>
              <a:ext cx="1656184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4</a:t>
              </a:r>
              <a:r>
                <a:rPr lang="ko-KR" altLang="en-US" sz="1050" dirty="0"/>
                <a:t>단계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시스템 구현 및 운영</a:t>
              </a:r>
            </a:p>
          </p:txBody>
        </p:sp>
        <p:sp>
          <p:nvSpPr>
            <p:cNvPr id="40" name="모서리가 둥근 직사각형 6">
              <a:extLst>
                <a:ext uri="{FF2B5EF4-FFF2-40B4-BE49-F238E27FC236}">
                  <a16:creationId xmlns:a16="http://schemas.microsoft.com/office/drawing/2014/main" id="{BC743793-2E05-4620-ADF5-DCC322597D04}"/>
                </a:ext>
              </a:extLst>
            </p:cNvPr>
            <p:cNvSpPr/>
            <p:nvPr/>
          </p:nvSpPr>
          <p:spPr>
            <a:xfrm>
              <a:off x="4260698" y="4509120"/>
              <a:ext cx="1656184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3</a:t>
              </a:r>
              <a:r>
                <a:rPr lang="ko-KR" altLang="en-US" sz="1050" dirty="0"/>
                <a:t>단계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시스템 설계</a:t>
              </a:r>
            </a:p>
          </p:txBody>
        </p:sp>
        <p:sp>
          <p:nvSpPr>
            <p:cNvPr id="41" name="모서리가 둥근 직사각형 8">
              <a:extLst>
                <a:ext uri="{FF2B5EF4-FFF2-40B4-BE49-F238E27FC236}">
                  <a16:creationId xmlns:a16="http://schemas.microsoft.com/office/drawing/2014/main" id="{D95C4556-6970-4065-8C05-DE19D3FBE488}"/>
                </a:ext>
              </a:extLst>
            </p:cNvPr>
            <p:cNvSpPr/>
            <p:nvPr/>
          </p:nvSpPr>
          <p:spPr>
            <a:xfrm>
              <a:off x="6968266" y="3140968"/>
              <a:ext cx="1656184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</a:t>
              </a:r>
              <a:r>
                <a:rPr lang="ko-KR" altLang="en-US" sz="1050" dirty="0"/>
                <a:t>단계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시스템 분석</a:t>
              </a:r>
            </a:p>
          </p:txBody>
        </p:sp>
        <p:cxnSp>
          <p:nvCxnSpPr>
            <p:cNvPr id="42" name="꺾인 연결선 9">
              <a:extLst>
                <a:ext uri="{FF2B5EF4-FFF2-40B4-BE49-F238E27FC236}">
                  <a16:creationId xmlns:a16="http://schemas.microsoft.com/office/drawing/2014/main" id="{902A685E-1FF3-4311-B618-02C9C4E0FD51}"/>
                </a:ext>
              </a:extLst>
            </p:cNvPr>
            <p:cNvCxnSpPr>
              <a:stCxn id="38" idx="3"/>
              <a:endCxn id="41" idx="0"/>
            </p:cNvCxnSpPr>
            <p:nvPr/>
          </p:nvCxnSpPr>
          <p:spPr>
            <a:xfrm>
              <a:off x="5916882" y="2161708"/>
              <a:ext cx="1879476" cy="97926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10">
              <a:extLst>
                <a:ext uri="{FF2B5EF4-FFF2-40B4-BE49-F238E27FC236}">
                  <a16:creationId xmlns:a16="http://schemas.microsoft.com/office/drawing/2014/main" id="{34D3B6CD-5B5A-4DDC-8ADA-4953EFE343F4}"/>
                </a:ext>
              </a:extLst>
            </p:cNvPr>
            <p:cNvCxnSpPr>
              <a:stCxn id="41" idx="2"/>
              <a:endCxn id="40" idx="3"/>
            </p:cNvCxnSpPr>
            <p:nvPr/>
          </p:nvCxnSpPr>
          <p:spPr>
            <a:xfrm rot="5400000">
              <a:off x="6388568" y="3605386"/>
              <a:ext cx="936104" cy="1879476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11">
              <a:extLst>
                <a:ext uri="{FF2B5EF4-FFF2-40B4-BE49-F238E27FC236}">
                  <a16:creationId xmlns:a16="http://schemas.microsoft.com/office/drawing/2014/main" id="{A669FB05-1D13-485F-A4B5-CC52A8D4CB11}"/>
                </a:ext>
              </a:extLst>
            </p:cNvPr>
            <p:cNvCxnSpPr>
              <a:stCxn id="40" idx="1"/>
              <a:endCxn id="39" idx="2"/>
            </p:cNvCxnSpPr>
            <p:nvPr/>
          </p:nvCxnSpPr>
          <p:spPr>
            <a:xfrm rot="10800000">
              <a:off x="2568510" y="4077072"/>
              <a:ext cx="1692188" cy="936104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12">
              <a:extLst>
                <a:ext uri="{FF2B5EF4-FFF2-40B4-BE49-F238E27FC236}">
                  <a16:creationId xmlns:a16="http://schemas.microsoft.com/office/drawing/2014/main" id="{4E503307-C5F0-4257-AAF2-3A8490F86446}"/>
                </a:ext>
              </a:extLst>
            </p:cNvPr>
            <p:cNvCxnSpPr>
              <a:stCxn id="39" idx="0"/>
              <a:endCxn id="38" idx="1"/>
            </p:cNvCxnSpPr>
            <p:nvPr/>
          </p:nvCxnSpPr>
          <p:spPr>
            <a:xfrm rot="5400000" flipH="1" flipV="1">
              <a:off x="2924974" y="1805244"/>
              <a:ext cx="979260" cy="169218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81F3FE7C-1451-4DDA-91A6-2ADA98D418D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2CC9FE-09BD-4E55-A40E-E796C5ACE0C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참여설계</a:t>
            </a:r>
            <a:r>
              <a:rPr lang="en-US" altLang="ko-KR" dirty="0"/>
              <a:t>(</a:t>
            </a:r>
            <a:r>
              <a:rPr lang="en-US" dirty="0"/>
              <a:t>Participatory Design: PD)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사용자의 역할을 강조함</a:t>
            </a:r>
            <a:endParaRPr lang="en-US" altLang="ko-KR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사용자 각각은 시스템 요구사항을 결정하고 시스템 </a:t>
            </a:r>
            <a:r>
              <a:rPr lang="ko-KR" altLang="en-US" dirty="0" err="1"/>
              <a:t>설계안에</a:t>
            </a:r>
            <a:r>
              <a:rPr lang="ko-KR" altLang="en-US" dirty="0"/>
              <a:t> 동의하는 과정에서 동등한 수준의 권리를 가짐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사용자 집단 전체가 설계에 참여하게 될 수도 있음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경영자와 외부의 컨설턴트들은 통제보다는 조언을 제공하는 역할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시스템 분석가들은 사용자들을 위해 일함</a:t>
            </a:r>
            <a:endParaRPr lang="en-US" altLang="ko-KR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시스템 개발에 대한 대안적 접근방법들</a:t>
            </a:r>
            <a:r>
              <a:rPr lang="en-US" sz="14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sz="14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F042D6A6-E7BC-4347-9F99-8EC3209C2111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53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365752-288F-4C6C-82D4-7816A1145F0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애자일 방법론</a:t>
            </a:r>
            <a:r>
              <a:rPr lang="en-US" altLang="ko-KR" dirty="0"/>
              <a:t>(Agile Methodologies)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다음 사항들에 초점을 맞춤적</a:t>
            </a:r>
            <a:endParaRPr lang="en-US" altLang="ko-KR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적응적</a:t>
            </a:r>
            <a:r>
              <a:rPr lang="en-US" altLang="ko-KR" dirty="0"/>
              <a:t>(adaptive)</a:t>
            </a:r>
            <a:r>
              <a:rPr lang="ko-KR" altLang="en-US" dirty="0"/>
              <a:t>인</a:t>
            </a:r>
            <a:r>
              <a:rPr lang="en-US" altLang="ko-KR" dirty="0"/>
              <a:t>—</a:t>
            </a:r>
            <a:r>
              <a:rPr lang="ko-KR" altLang="en-US" dirty="0"/>
              <a:t>변화를 수용하고 예측성의 결여를 해결할 수 있는</a:t>
            </a:r>
            <a:r>
              <a:rPr lang="en-US" altLang="ko-KR" dirty="0"/>
              <a:t>(</a:t>
            </a:r>
            <a:r>
              <a:rPr lang="ko-KR" altLang="en-US" dirty="0"/>
              <a:t>반복 개발을 통해</a:t>
            </a:r>
            <a:r>
              <a:rPr lang="en-US" altLang="ko-KR" dirty="0"/>
              <a:t>)—</a:t>
            </a:r>
            <a:r>
              <a:rPr lang="ko-KR" altLang="en-US" dirty="0"/>
              <a:t>방법론</a:t>
            </a:r>
            <a:endParaRPr lang="en-US" altLang="ko-KR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역할이 아니고</a:t>
            </a:r>
            <a:r>
              <a:rPr lang="en-US" altLang="ko-KR" dirty="0"/>
              <a:t>(</a:t>
            </a:r>
            <a:r>
              <a:rPr lang="ko-KR" altLang="en-US" dirty="0"/>
              <a:t>사람을 교체될 수 있는 대상으로 보는 것이 아니고</a:t>
            </a:r>
            <a:r>
              <a:rPr lang="en-US" altLang="ko-KR" dirty="0"/>
              <a:t>)</a:t>
            </a:r>
            <a:r>
              <a:rPr lang="ko-KR" altLang="en-US" dirty="0"/>
              <a:t> 참여하는 사람을 재능 있는 사람으로 바라보고</a:t>
            </a:r>
            <a:r>
              <a:rPr lang="en-US" altLang="ko-KR" dirty="0"/>
              <a:t>, </a:t>
            </a:r>
            <a:r>
              <a:rPr lang="ko-KR" altLang="en-US" dirty="0"/>
              <a:t>그 사람이 제시하는 내용을 중요하게 여김</a:t>
            </a:r>
            <a:endParaRPr lang="en-US" altLang="ko-KR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자기 적응적</a:t>
            </a:r>
            <a:r>
              <a:rPr lang="en-US" altLang="ko-KR" dirty="0"/>
              <a:t>(self-adaptive)—</a:t>
            </a:r>
            <a:r>
              <a:rPr lang="ko-KR" altLang="en-US" dirty="0"/>
              <a:t>개발 중에 개발 과정을 수정해 나가는</a:t>
            </a:r>
            <a:r>
              <a:rPr lang="en-US" altLang="ko-KR" dirty="0"/>
              <a:t>—</a:t>
            </a:r>
            <a:r>
              <a:rPr lang="ko-KR" altLang="en-US" dirty="0"/>
              <a:t>개발 프로세스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0140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ko-KR" altLang="en-US" dirty="0"/>
              <a:t>정보시스템 분석 및 설계</a:t>
            </a:r>
            <a:endParaRPr lang="en-US" dirty="0"/>
          </a:p>
          <a:p>
            <a:pPr lvl="1"/>
            <a:r>
              <a:rPr lang="ko-KR" altLang="en-US" dirty="0"/>
              <a:t>정보시스템을 개발하고 유지 관리하는 프로세스</a:t>
            </a:r>
            <a:endParaRPr lang="en-US" dirty="0"/>
          </a:p>
          <a:p>
            <a:r>
              <a:rPr lang="ko-KR" altLang="en-US" dirty="0"/>
              <a:t>시스템 분석에 대한 현대적 접근방법</a:t>
            </a:r>
            <a:endParaRPr lang="en-US" dirty="0"/>
          </a:p>
          <a:p>
            <a:pPr lvl="1"/>
            <a:r>
              <a:rPr lang="ko-KR" altLang="en-US" dirty="0"/>
              <a:t>프로세스지향</a:t>
            </a:r>
            <a:r>
              <a:rPr lang="en-US" altLang="ko-KR" dirty="0"/>
              <a:t>(p</a:t>
            </a:r>
            <a:r>
              <a:rPr lang="en-US" dirty="0"/>
              <a:t>rocess-oriented)</a:t>
            </a:r>
          </a:p>
          <a:p>
            <a:pPr lvl="1"/>
            <a:r>
              <a:rPr lang="ko-KR" altLang="en-US" dirty="0"/>
              <a:t>데이터지향</a:t>
            </a:r>
            <a:r>
              <a:rPr lang="en-US" altLang="ko-KR" dirty="0"/>
              <a:t>(</a:t>
            </a:r>
            <a:r>
              <a:rPr lang="en-US" dirty="0"/>
              <a:t>data-oriented)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요약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16BC9181-3213-4A12-9523-5272C2C4A994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55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ko-KR" altLang="en-US" dirty="0"/>
              <a:t>시스템 분석가의 역할</a:t>
            </a:r>
            <a:endParaRPr lang="en-US" dirty="0"/>
          </a:p>
          <a:p>
            <a:pPr marL="448056" indent="-384048" fontAlgn="auto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ko-KR" altLang="en-US" sz="2800" dirty="0"/>
              <a:t>시스템개발생명주기</a:t>
            </a:r>
            <a:r>
              <a:rPr lang="en-US" sz="2800" dirty="0"/>
              <a:t>(SDLC)</a:t>
            </a:r>
          </a:p>
          <a:p>
            <a:pPr marL="822960" lvl="1" fontAlgn="auto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ko-KR" altLang="en-US" sz="2400" dirty="0"/>
              <a:t>시스템 계획 및 선정</a:t>
            </a:r>
            <a:endParaRPr lang="en-US" sz="2400" dirty="0"/>
          </a:p>
          <a:p>
            <a:pPr marL="822960" lvl="1" fontAlgn="auto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ko-KR" altLang="en-US" sz="2400" dirty="0"/>
              <a:t>시스템 분석</a:t>
            </a:r>
            <a:endParaRPr lang="en-US" sz="2400" dirty="0"/>
          </a:p>
          <a:p>
            <a:pPr marL="822960" lvl="1" fontAlgn="auto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ko-KR" altLang="en-US" sz="2400" dirty="0"/>
              <a:t>시스템 설계</a:t>
            </a:r>
            <a:endParaRPr lang="en-US" sz="2400" dirty="0"/>
          </a:p>
          <a:p>
            <a:pPr marL="822960" lvl="1" fontAlgn="auto">
              <a:lnSpc>
                <a:spcPct val="90000"/>
              </a:lnSpc>
              <a:spcAft>
                <a:spcPts val="0"/>
              </a:spcAft>
              <a:buFont typeface="Verdana"/>
              <a:buChar char="›"/>
              <a:defRPr/>
            </a:pPr>
            <a:r>
              <a:rPr lang="ko-KR" altLang="en-US" sz="2400" dirty="0"/>
              <a:t>시스템 구현</a:t>
            </a:r>
            <a:endParaRPr lang="en-US" sz="2400" dirty="0"/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요약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ED9A497B-97EE-4501-860D-FEADFA61C6F2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56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시스템개발생명주기에 대한 대안적 접근방법들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ko-KR" altLang="en-US" sz="2400" dirty="0" err="1"/>
              <a:t>프로토타이핑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신속애플리케이션개발</a:t>
            </a:r>
            <a:r>
              <a:rPr lang="en-US" sz="2400" dirty="0"/>
              <a:t>(RAD)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CASE</a:t>
            </a:r>
          </a:p>
          <a:p>
            <a:pPr lvl="1"/>
            <a:r>
              <a:rPr lang="ko-KR" altLang="en-US" sz="2400" dirty="0"/>
              <a:t>합동애플리케이션설계</a:t>
            </a:r>
            <a:r>
              <a:rPr lang="en-US" sz="2400" dirty="0"/>
              <a:t>(JAD)</a:t>
            </a:r>
          </a:p>
          <a:p>
            <a:pPr lvl="1"/>
            <a:r>
              <a:rPr lang="ko-KR" altLang="en-US" sz="2400" dirty="0"/>
              <a:t>참여설계</a:t>
            </a:r>
            <a:r>
              <a:rPr lang="en-US" sz="2400" dirty="0"/>
              <a:t>(PD)</a:t>
            </a:r>
          </a:p>
          <a:p>
            <a:pPr lvl="1"/>
            <a:r>
              <a:rPr lang="ko-KR" altLang="en-US" sz="2400" dirty="0"/>
              <a:t>애자일 방법론</a:t>
            </a:r>
            <a:r>
              <a:rPr lang="en-US" altLang="ko-KR" sz="2400" dirty="0"/>
              <a:t>(</a:t>
            </a:r>
            <a:r>
              <a:rPr lang="en-US" sz="2400" dirty="0"/>
              <a:t>Agile Methodologies)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요약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계속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2DE2AAF9-429D-4A4A-A482-EC63191C6CC5}" type="slidenum">
              <a:rPr lang="en-US" sz="1600">
                <a:solidFill>
                  <a:schemeClr val="tx1"/>
                </a:solidFill>
                <a:cs typeface="+mn-cs"/>
              </a:rPr>
              <a:pPr algn="ctr">
                <a:defRPr/>
              </a:pPr>
              <a:t>57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A7E03-16EF-4C94-9439-BB54E05A1E93}"/>
              </a:ext>
            </a:extLst>
          </p:cNvPr>
          <p:cNvSpPr txBox="1"/>
          <p:nvPr/>
        </p:nvSpPr>
        <p:spPr>
          <a:xfrm>
            <a:off x="2915816" y="2852936"/>
            <a:ext cx="3205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Thank</a:t>
            </a:r>
            <a:r>
              <a:rPr lang="ko-KR" altLang="en-US" b="1" dirty="0"/>
              <a:t> </a:t>
            </a:r>
            <a:r>
              <a:rPr lang="en-US" altLang="ko-KR" b="1" dirty="0"/>
              <a:t>You!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78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시스템 분석가</a:t>
            </a:r>
            <a:r>
              <a:rPr lang="en-US" altLang="ko-KR" dirty="0"/>
              <a:t>(</a:t>
            </a:r>
            <a:r>
              <a:rPr lang="en-US" altLang="ko-KR" dirty="0" err="1"/>
              <a:t>SA:S</a:t>
            </a:r>
            <a:r>
              <a:rPr lang="en-US" dirty="0" err="1"/>
              <a:t>ystems</a:t>
            </a:r>
            <a:r>
              <a:rPr lang="en-US" dirty="0"/>
              <a:t> Analysts)</a:t>
            </a:r>
            <a:r>
              <a:rPr lang="ko-KR" altLang="en-US" dirty="0"/>
              <a:t>는 다음과 같은 사항들을 기반으로 분석과 설계를 수행함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조직의 목표</a:t>
            </a:r>
            <a:r>
              <a:rPr lang="en-US" altLang="ko-KR" dirty="0"/>
              <a:t>, 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프로세스에 대한 이해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이익을 위해 어떻게 정보기술을 활용하는지에 대한 지식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dirty="0"/>
              <a:t>1-1]</a:t>
            </a:r>
            <a:r>
              <a:rPr lang="ko-KR" altLang="en-US" dirty="0"/>
              <a:t>은 이 책 전반에 걸쳐 사용될 </a:t>
            </a:r>
            <a:r>
              <a:rPr lang="en-US" altLang="ko-KR" dirty="0"/>
              <a:t>4 </a:t>
            </a:r>
            <a:r>
              <a:rPr lang="ko-KR" altLang="en-US" dirty="0"/>
              <a:t>단계의 </a:t>
            </a:r>
            <a:r>
              <a:rPr lang="en-US" altLang="ko-KR" dirty="0"/>
              <a:t>SDLC</a:t>
            </a:r>
            <a:r>
              <a:rPr lang="ko-KR" altLang="en-US" dirty="0"/>
              <a:t>를 보여주고 있음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/>
              <a:t>정보시스템 분석 및 설계란 무엇인가</a:t>
            </a:r>
            <a:r>
              <a:rPr lang="en-US" altLang="ko-KR" sz="3200" dirty="0"/>
              <a:t>? </a:t>
            </a:r>
            <a:r>
              <a:rPr lang="en-US" altLang="ko-KR" sz="2000" dirty="0"/>
              <a:t>(</a:t>
            </a:r>
            <a:r>
              <a:rPr lang="ko-KR" altLang="en-US" sz="2000" dirty="0"/>
              <a:t>계속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B93C96FA-04D2-4181-9052-E8CE6FDD462D}"/>
              </a:ext>
            </a:extLst>
          </p:cNvPr>
          <p:cNvSpPr/>
          <p:nvPr/>
        </p:nvSpPr>
        <p:spPr>
          <a:xfrm>
            <a:off x="5081271" y="2298411"/>
            <a:ext cx="1108856" cy="5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단계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 계획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및 선정</a:t>
            </a:r>
          </a:p>
        </p:txBody>
      </p:sp>
      <p:sp>
        <p:nvSpPr>
          <p:cNvPr id="9" name="모서리가 둥근 직사각형 5">
            <a:extLst>
              <a:ext uri="{FF2B5EF4-FFF2-40B4-BE49-F238E27FC236}">
                <a16:creationId xmlns:a16="http://schemas.microsoft.com/office/drawing/2014/main" id="{E0AA06BE-076A-4672-A008-8B865C95DD79}"/>
              </a:ext>
            </a:extLst>
          </p:cNvPr>
          <p:cNvSpPr/>
          <p:nvPr/>
        </p:nvSpPr>
        <p:spPr>
          <a:xfrm>
            <a:off x="2560991" y="3738571"/>
            <a:ext cx="1108856" cy="59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r>
              <a:rPr lang="ko-KR" altLang="en-US" sz="1200" dirty="0"/>
              <a:t>단계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 구현 및 운영</a:t>
            </a: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0EA7641E-7061-4AC0-A1E5-EF5A03BAE033}"/>
              </a:ext>
            </a:extLst>
          </p:cNvPr>
          <p:cNvSpPr/>
          <p:nvPr/>
        </p:nvSpPr>
        <p:spPr>
          <a:xfrm>
            <a:off x="5081271" y="5106723"/>
            <a:ext cx="1108856" cy="645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단계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 설계</a:t>
            </a:r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82F1AA5A-A38E-4C2C-ABB6-5D97803B30DF}"/>
              </a:ext>
            </a:extLst>
          </p:cNvPr>
          <p:cNvSpPr/>
          <p:nvPr/>
        </p:nvSpPr>
        <p:spPr>
          <a:xfrm>
            <a:off x="7788839" y="3738571"/>
            <a:ext cx="1108856" cy="59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단계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 분석</a:t>
            </a:r>
          </a:p>
        </p:txBody>
      </p:sp>
      <p:cxnSp>
        <p:nvCxnSpPr>
          <p:cNvPr id="12" name="꺾인 연결선 9">
            <a:extLst>
              <a:ext uri="{FF2B5EF4-FFF2-40B4-BE49-F238E27FC236}">
                <a16:creationId xmlns:a16="http://schemas.microsoft.com/office/drawing/2014/main" id="{BEEBD682-4D0C-4C43-B5AC-C8D82594322A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6190127" y="2593404"/>
            <a:ext cx="2153140" cy="114516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0">
            <a:extLst>
              <a:ext uri="{FF2B5EF4-FFF2-40B4-BE49-F238E27FC236}">
                <a16:creationId xmlns:a16="http://schemas.microsoft.com/office/drawing/2014/main" id="{D90876D3-FB03-426F-8F74-5215BA64769D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6720884" y="3806955"/>
            <a:ext cx="1091626" cy="215314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1">
            <a:extLst>
              <a:ext uri="{FF2B5EF4-FFF2-40B4-BE49-F238E27FC236}">
                <a16:creationId xmlns:a16="http://schemas.microsoft.com/office/drawing/2014/main" id="{17A92FB5-8794-4135-87A6-78A4FA843876}"/>
              </a:ext>
            </a:extLst>
          </p:cNvPr>
          <p:cNvCxnSpPr>
            <a:stCxn id="10" idx="1"/>
            <a:endCxn id="9" idx="2"/>
          </p:cNvCxnSpPr>
          <p:nvPr/>
        </p:nvCxnSpPr>
        <p:spPr>
          <a:xfrm rot="10800000">
            <a:off x="3115419" y="4337712"/>
            <a:ext cx="1965852" cy="109162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2">
            <a:extLst>
              <a:ext uri="{FF2B5EF4-FFF2-40B4-BE49-F238E27FC236}">
                <a16:creationId xmlns:a16="http://schemas.microsoft.com/office/drawing/2014/main" id="{9A571C3A-35FC-44AF-80AC-970680FE91DA}"/>
              </a:ext>
            </a:extLst>
          </p:cNvPr>
          <p:cNvCxnSpPr>
            <a:stCxn id="9" idx="0"/>
            <a:endCxn id="8" idx="1"/>
          </p:cNvCxnSpPr>
          <p:nvPr/>
        </p:nvCxnSpPr>
        <p:spPr>
          <a:xfrm rot="5400000" flipH="1" flipV="1">
            <a:off x="3525762" y="2183062"/>
            <a:ext cx="1145167" cy="19658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F2EF97-4570-47F4-BC56-C222D081818D}"/>
              </a:ext>
            </a:extLst>
          </p:cNvPr>
          <p:cNvSpPr txBox="1"/>
          <p:nvPr/>
        </p:nvSpPr>
        <p:spPr>
          <a:xfrm>
            <a:off x="2843808" y="5766179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0070C0"/>
                </a:solidFill>
              </a:rPr>
              <a:t>그림 </a:t>
            </a:r>
            <a:r>
              <a:rPr lang="en-US" altLang="ko-KR" sz="1800" dirty="0">
                <a:solidFill>
                  <a:srgbClr val="0070C0"/>
                </a:solidFill>
              </a:rPr>
              <a:t>1-1 </a:t>
            </a:r>
            <a:r>
              <a:rPr lang="ko-KR" altLang="en-US" sz="1800" dirty="0"/>
              <a:t>시스템 개발 생명주기</a:t>
            </a:r>
            <a:r>
              <a:rPr lang="en-US" altLang="ko-KR" sz="1800" dirty="0"/>
              <a:t>(SDLC)</a:t>
            </a:r>
            <a:r>
              <a:rPr lang="ko-KR" altLang="en-US" sz="1800" dirty="0"/>
              <a:t>의 </a:t>
            </a:r>
            <a:r>
              <a:rPr lang="en-US" altLang="ko-KR" sz="1800" dirty="0"/>
              <a:t>4</a:t>
            </a:r>
            <a:r>
              <a:rPr lang="ko-KR" altLang="en-US" sz="1800" dirty="0"/>
              <a:t>단계</a:t>
            </a:r>
          </a:p>
        </p:txBody>
      </p:sp>
      <p:sp>
        <p:nvSpPr>
          <p:cNvPr id="18" name="실행 단추: 앞으로 또는 다음으로 이동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C75989E-261F-405C-90B7-C7F3C712CF0F}"/>
              </a:ext>
            </a:extLst>
          </p:cNvPr>
          <p:cNvSpPr/>
          <p:nvPr/>
        </p:nvSpPr>
        <p:spPr>
          <a:xfrm>
            <a:off x="5796136" y="640231"/>
            <a:ext cx="288032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2">
            <a:extLst>
              <a:ext uri="{FF2B5EF4-FFF2-40B4-BE49-F238E27FC236}">
                <a16:creationId xmlns:a16="http://schemas.microsoft.com/office/drawing/2014/main" id="{63545E73-20BB-4CEF-9C23-43BA713F60A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ko-KR" altLang="en-US" dirty="0"/>
              <a:t>시스템 개발 생명주기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FAF6C7-9156-4D0B-B84D-FD38C7700AF3}"/>
              </a:ext>
            </a:extLst>
          </p:cNvPr>
          <p:cNvGrpSpPr/>
          <p:nvPr/>
        </p:nvGrpSpPr>
        <p:grpSpPr>
          <a:xfrm>
            <a:off x="179512" y="1273539"/>
            <a:ext cx="2150598" cy="1143000"/>
            <a:chOff x="1740418" y="1700808"/>
            <a:chExt cx="6884032" cy="4642985"/>
          </a:xfrm>
        </p:grpSpPr>
        <p:sp>
          <p:nvSpPr>
            <p:cNvPr id="20" name="모서리가 둥근 직사각형 4">
              <a:extLst>
                <a:ext uri="{FF2B5EF4-FFF2-40B4-BE49-F238E27FC236}">
                  <a16:creationId xmlns:a16="http://schemas.microsoft.com/office/drawing/2014/main" id="{E7230327-C67E-47C0-A73F-4370EB5C6BE6}"/>
                </a:ext>
              </a:extLst>
            </p:cNvPr>
            <p:cNvSpPr/>
            <p:nvPr/>
          </p:nvSpPr>
          <p:spPr>
            <a:xfrm>
              <a:off x="4260698" y="1700808"/>
              <a:ext cx="1656184" cy="921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1</a:t>
              </a:r>
              <a:r>
                <a:rPr lang="ko-KR" altLang="en-US" sz="700" dirty="0"/>
                <a:t>단계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시스템 계획 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및 선정</a:t>
              </a:r>
            </a:p>
          </p:txBody>
        </p:sp>
        <p:sp>
          <p:nvSpPr>
            <p:cNvPr id="21" name="모서리가 둥근 직사각형 5">
              <a:extLst>
                <a:ext uri="{FF2B5EF4-FFF2-40B4-BE49-F238E27FC236}">
                  <a16:creationId xmlns:a16="http://schemas.microsoft.com/office/drawing/2014/main" id="{258657D9-D5FC-4A3E-839A-BE9FC3D83B2E}"/>
                </a:ext>
              </a:extLst>
            </p:cNvPr>
            <p:cNvSpPr/>
            <p:nvPr/>
          </p:nvSpPr>
          <p:spPr>
            <a:xfrm>
              <a:off x="1740418" y="3140968"/>
              <a:ext cx="1656184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4</a:t>
              </a:r>
              <a:r>
                <a:rPr lang="ko-KR" altLang="en-US" sz="700" dirty="0"/>
                <a:t>단계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시스템 구현 및 운영</a:t>
              </a:r>
            </a:p>
          </p:txBody>
        </p:sp>
        <p:sp>
          <p:nvSpPr>
            <p:cNvPr id="22" name="모서리가 둥근 직사각형 6">
              <a:extLst>
                <a:ext uri="{FF2B5EF4-FFF2-40B4-BE49-F238E27FC236}">
                  <a16:creationId xmlns:a16="http://schemas.microsoft.com/office/drawing/2014/main" id="{7ED7D23A-7A72-4F6D-8440-082401B77DB3}"/>
                </a:ext>
              </a:extLst>
            </p:cNvPr>
            <p:cNvSpPr/>
            <p:nvPr/>
          </p:nvSpPr>
          <p:spPr>
            <a:xfrm>
              <a:off x="4260698" y="4509120"/>
              <a:ext cx="1656184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3</a:t>
              </a:r>
              <a:r>
                <a:rPr lang="ko-KR" altLang="en-US" sz="700" dirty="0"/>
                <a:t>단계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시스템 설계</a:t>
              </a:r>
            </a:p>
          </p:txBody>
        </p:sp>
        <p:sp>
          <p:nvSpPr>
            <p:cNvPr id="23" name="모서리가 둥근 직사각형 8">
              <a:extLst>
                <a:ext uri="{FF2B5EF4-FFF2-40B4-BE49-F238E27FC236}">
                  <a16:creationId xmlns:a16="http://schemas.microsoft.com/office/drawing/2014/main" id="{97AEF865-C53A-4D9D-B5F6-B1B0E6DE1777}"/>
                </a:ext>
              </a:extLst>
            </p:cNvPr>
            <p:cNvSpPr/>
            <p:nvPr/>
          </p:nvSpPr>
          <p:spPr>
            <a:xfrm>
              <a:off x="6968266" y="3140968"/>
              <a:ext cx="1656184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2</a:t>
              </a:r>
              <a:r>
                <a:rPr lang="ko-KR" altLang="en-US" sz="700" dirty="0"/>
                <a:t>단계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시스템 분석</a:t>
              </a:r>
            </a:p>
          </p:txBody>
        </p:sp>
        <p:cxnSp>
          <p:nvCxnSpPr>
            <p:cNvPr id="24" name="꺾인 연결선 9">
              <a:extLst>
                <a:ext uri="{FF2B5EF4-FFF2-40B4-BE49-F238E27FC236}">
                  <a16:creationId xmlns:a16="http://schemas.microsoft.com/office/drawing/2014/main" id="{422DDD67-235B-4EBF-9558-5377AE11CD0D}"/>
                </a:ext>
              </a:extLst>
            </p:cNvPr>
            <p:cNvCxnSpPr>
              <a:stCxn id="20" idx="3"/>
              <a:endCxn id="23" idx="0"/>
            </p:cNvCxnSpPr>
            <p:nvPr/>
          </p:nvCxnSpPr>
          <p:spPr>
            <a:xfrm>
              <a:off x="5916882" y="2161708"/>
              <a:ext cx="1879476" cy="97926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10">
              <a:extLst>
                <a:ext uri="{FF2B5EF4-FFF2-40B4-BE49-F238E27FC236}">
                  <a16:creationId xmlns:a16="http://schemas.microsoft.com/office/drawing/2014/main" id="{24D59A1C-A92F-4024-84E8-3AFCE45A9762}"/>
                </a:ext>
              </a:extLst>
            </p:cNvPr>
            <p:cNvCxnSpPr>
              <a:stCxn id="23" idx="2"/>
              <a:endCxn id="22" idx="3"/>
            </p:cNvCxnSpPr>
            <p:nvPr/>
          </p:nvCxnSpPr>
          <p:spPr>
            <a:xfrm rot="5400000">
              <a:off x="6388568" y="3605386"/>
              <a:ext cx="936104" cy="1879476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 11">
              <a:extLst>
                <a:ext uri="{FF2B5EF4-FFF2-40B4-BE49-F238E27FC236}">
                  <a16:creationId xmlns:a16="http://schemas.microsoft.com/office/drawing/2014/main" id="{8B9A8653-28CE-4781-A530-145BFE181FFD}"/>
                </a:ext>
              </a:extLst>
            </p:cNvPr>
            <p:cNvCxnSpPr>
              <a:stCxn id="22" idx="1"/>
              <a:endCxn id="21" idx="2"/>
            </p:cNvCxnSpPr>
            <p:nvPr/>
          </p:nvCxnSpPr>
          <p:spPr>
            <a:xfrm rot="10800000">
              <a:off x="2568510" y="4077072"/>
              <a:ext cx="1692188" cy="936104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12">
              <a:extLst>
                <a:ext uri="{FF2B5EF4-FFF2-40B4-BE49-F238E27FC236}">
                  <a16:creationId xmlns:a16="http://schemas.microsoft.com/office/drawing/2014/main" id="{05BB7CFE-37CB-4171-A41D-58B488F779C1}"/>
                </a:ext>
              </a:extLst>
            </p:cNvPr>
            <p:cNvCxnSpPr>
              <a:stCxn id="21" idx="0"/>
              <a:endCxn id="20" idx="1"/>
            </p:cNvCxnSpPr>
            <p:nvPr/>
          </p:nvCxnSpPr>
          <p:spPr>
            <a:xfrm rot="5400000" flipH="1" flipV="1">
              <a:off x="2924974" y="1805244"/>
              <a:ext cx="979260" cy="169218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6EB165-CD85-4602-A0E2-8C637EFA73B6}"/>
                </a:ext>
              </a:extLst>
            </p:cNvPr>
            <p:cNvSpPr txBox="1"/>
            <p:nvPr/>
          </p:nvSpPr>
          <p:spPr>
            <a:xfrm>
              <a:off x="2843807" y="5766177"/>
              <a:ext cx="4888689" cy="577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solidFill>
                    <a:srgbClr val="0070C0"/>
                  </a:solidFill>
                </a:rPr>
                <a:t>그림 </a:t>
              </a:r>
              <a:r>
                <a:rPr lang="en-US" altLang="ko-KR" sz="700" dirty="0">
                  <a:solidFill>
                    <a:srgbClr val="0070C0"/>
                  </a:solidFill>
                </a:rPr>
                <a:t>1-1 </a:t>
              </a:r>
              <a:r>
                <a:rPr lang="ko-KR" altLang="en-US" sz="700" dirty="0"/>
                <a:t>시스템 개발 생명주기</a:t>
              </a:r>
              <a:r>
                <a:rPr lang="en-US" altLang="ko-KR" sz="700" dirty="0"/>
                <a:t>(SDLC)</a:t>
              </a:r>
              <a:r>
                <a:rPr lang="ko-KR" altLang="en-US" sz="700" dirty="0"/>
                <a:t>의 </a:t>
              </a:r>
              <a:r>
                <a:rPr lang="en-US" altLang="ko-KR" sz="700" dirty="0"/>
                <a:t>4</a:t>
              </a:r>
              <a:r>
                <a:rPr lang="ko-KR" altLang="en-US" sz="700" dirty="0"/>
                <a:t>단계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3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주요 목적</a:t>
            </a:r>
            <a:r>
              <a:rPr lang="en-US" dirty="0"/>
              <a:t>: </a:t>
            </a:r>
            <a:r>
              <a:rPr lang="ko-KR" altLang="en-US" dirty="0"/>
              <a:t>어플리케이션 소프트웨어</a:t>
            </a:r>
            <a:r>
              <a:rPr lang="en-US" altLang="ko-KR" dirty="0"/>
              <a:t>(application software)</a:t>
            </a:r>
            <a:r>
              <a:rPr lang="ko-KR" altLang="en-US" dirty="0"/>
              <a:t>의 개발이나 획득 그리고 그것의 사용에 대하여 직원 훈련 등을 통해 조직의 시스템을 향상시키는 작업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/>
              <a:t>어플리케이션 소프트웨어</a:t>
            </a:r>
            <a:r>
              <a:rPr lang="en-US" altLang="ko-KR" dirty="0"/>
              <a:t>, </a:t>
            </a:r>
            <a:r>
              <a:rPr lang="ko-KR" altLang="en-US" dirty="0"/>
              <a:t>즉 시스템은 조직이 가지고있는 기능 이나 필요로 하는 기능이나 프로세스를 지원함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시스템 분석 및 설계</a:t>
            </a:r>
            <a:r>
              <a:rPr lang="en-US" altLang="ko-KR" dirty="0"/>
              <a:t>: </a:t>
            </a:r>
            <a:r>
              <a:rPr lang="ko-KR" altLang="en-US" dirty="0"/>
              <a:t>핵심 개념들</a:t>
            </a:r>
            <a:endParaRPr lang="en-US" dirty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2C5D92A3-FF53-40C2-BAE7-73CBB84F21D4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8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시스템</a:t>
            </a:r>
            <a:r>
              <a:rPr lang="en-US" altLang="ko-KR" sz="2800" dirty="0"/>
              <a:t>(</a:t>
            </a:r>
            <a:r>
              <a:rPr lang="en-US" sz="2800" dirty="0"/>
              <a:t>System): </a:t>
            </a:r>
            <a:r>
              <a:rPr lang="ko-KR" altLang="en-US" sz="2800" dirty="0"/>
              <a:t>데이터를 정보로 변화시키며 다음과 같은 요소들과 관련됨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하드웨어 및 시스템 소프트웨어</a:t>
            </a:r>
            <a:endParaRPr lang="en-US" altLang="ko-KR" sz="24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문서 및 교육 자료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시스템과 관련된 직무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부정 및 도난 방지를 위한 통제 소프트웨어</a:t>
            </a:r>
            <a:endParaRPr lang="en-US" altLang="ko-KR" sz="2400" dirty="0"/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업무 수행을 위해 소프트웨어를 사용하는 사람들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[</a:t>
            </a:r>
            <a:r>
              <a:rPr lang="ko-KR" altLang="en-US" sz="2800" dirty="0"/>
              <a:t>그림 </a:t>
            </a:r>
            <a:r>
              <a:rPr lang="en-US" sz="2800" dirty="0"/>
              <a:t>1.2]</a:t>
            </a:r>
            <a:r>
              <a:rPr lang="ko-KR" altLang="en-US" sz="2800" dirty="0"/>
              <a:t>는 시스템과 관련된 요소들을 보여주고 있음</a:t>
            </a:r>
            <a:endParaRPr lang="en-US" sz="28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시스템 분석 및 설계</a:t>
            </a:r>
            <a:r>
              <a:rPr lang="en-US" altLang="ko-KR" dirty="0"/>
              <a:t>: </a:t>
            </a:r>
            <a:r>
              <a:rPr lang="ko-KR" altLang="en-US" dirty="0"/>
              <a:t>핵심 개념들</a:t>
            </a:r>
            <a:r>
              <a:rPr lang="en-US" sz="2000" dirty="0"/>
              <a:t>(</a:t>
            </a:r>
            <a:r>
              <a:rPr lang="ko-KR" altLang="en-US" sz="2000" dirty="0"/>
              <a:t>계속</a:t>
            </a:r>
            <a:r>
              <a:rPr lang="en-US" sz="2000" dirty="0"/>
              <a:t>)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1.</a:t>
            </a:r>
            <a:fld id="{6A0C40F4-6801-474B-A22C-38FC1A27206E}" type="slidenum">
              <a:rPr lang="en-US" sz="1600">
                <a:solidFill>
                  <a:schemeClr val="tx1"/>
                </a:solidFill>
                <a:cs typeface="+mn-cs"/>
              </a:rPr>
              <a:pPr algn="ctr" eaLnBrk="1" hangingPunct="1">
                <a:spcBef>
                  <a:spcPct val="50000"/>
                </a:spcBef>
                <a:defRPr/>
              </a:pPr>
              <a:t>9</a:t>
            </a:fld>
            <a:endParaRPr lang="en-US" sz="16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21151</TotalTime>
  <Words>1876</Words>
  <Application>Microsoft Office PowerPoint</Application>
  <PresentationFormat>화면 슬라이드 쇼(4:3)</PresentationFormat>
  <Paragraphs>353</Paragraphs>
  <Slides>58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5" baseType="lpstr">
      <vt:lpstr>맑은 고딕</vt:lpstr>
      <vt:lpstr>Arial</vt:lpstr>
      <vt:lpstr>Tahoma</vt:lpstr>
      <vt:lpstr>Verdana</vt:lpstr>
      <vt:lpstr>Wingdings</vt:lpstr>
      <vt:lpstr>Wingdings 2</vt:lpstr>
      <vt:lpstr>Office 테마</vt:lpstr>
      <vt:lpstr>시스템 분석 및 설계, 6판 Essentials of Systems Analysis and Design, Sixth Edition    </vt:lpstr>
      <vt:lpstr>학습 목표</vt:lpstr>
      <vt:lpstr>학습 목표 (계속)</vt:lpstr>
      <vt:lpstr>이 장의 내용 소개</vt:lpstr>
      <vt:lpstr>정보시스템 분석 및 설계란 무엇인가?</vt:lpstr>
      <vt:lpstr>정보시스템 분석 및 설계란 무엇인가? (계속)</vt:lpstr>
      <vt:lpstr>시스템 개발 생명주기</vt:lpstr>
      <vt:lpstr>시스템 분석 및 설계: 핵심 개념들</vt:lpstr>
      <vt:lpstr>시스템 분석 및 설계: 핵심 개념들(계속)</vt:lpstr>
      <vt:lpstr>시스템과 관련된 요소들</vt:lpstr>
      <vt:lpstr>소프트웨어 엔지니어링 프로세스</vt:lpstr>
      <vt:lpstr>소프트웨어 엔지니어링 프로세스</vt:lpstr>
      <vt:lpstr>PowerPoint 프레젠테이션</vt:lpstr>
      <vt:lpstr>System 이란?</vt:lpstr>
      <vt:lpstr>Personal Computer System ? </vt:lpstr>
      <vt:lpstr>Personal Computer System</vt:lpstr>
      <vt:lpstr>PowerPoint 프레젠테이션</vt:lpstr>
      <vt:lpstr>Video Entertainment System?</vt:lpstr>
      <vt:lpstr>PowerPoint 프레젠테이션</vt:lpstr>
      <vt:lpstr>Mini Stereo Sound System?</vt:lpstr>
      <vt:lpstr>자동차 System?</vt:lpstr>
      <vt:lpstr>System 이란?</vt:lpstr>
      <vt:lpstr>자동차를 구성하는 구성 항목들의 모음</vt:lpstr>
      <vt:lpstr>Solar Water Heater System?</vt:lpstr>
      <vt:lpstr>System 이란?</vt:lpstr>
      <vt:lpstr>PowerPoint 프레젠테이션</vt:lpstr>
      <vt:lpstr>System 이란?</vt:lpstr>
      <vt:lpstr>PowerPoint 프레젠테이션</vt:lpstr>
      <vt:lpstr>ERP System</vt:lpstr>
      <vt:lpstr>시스템(System)의 정의</vt:lpstr>
      <vt:lpstr>시스템의 특정 요소들</vt:lpstr>
      <vt:lpstr>시스템의 7가지 특성 요소들</vt:lpstr>
      <vt:lpstr>시스템 관련 중요 개념들</vt:lpstr>
      <vt:lpstr>분해(Decomposition) 예</vt:lpstr>
      <vt:lpstr>시스템 관련 중요 개념들 (계속)</vt:lpstr>
      <vt:lpstr>Module?</vt:lpstr>
      <vt:lpstr>PowerPoint 프레젠테이션</vt:lpstr>
      <vt:lpstr>시스템 분석 및 설계에 대한 현대적인 접근방법</vt:lpstr>
      <vt:lpstr>시스템 개발에서 시스템 분석가의 역할</vt:lpstr>
      <vt:lpstr>PowerPoint 프레젠테이션</vt:lpstr>
      <vt:lpstr>정보시스템 개발과 시스템개발생명주기</vt:lpstr>
      <vt:lpstr>정보시스템 개발과 시스템개발생명주기 (계속)</vt:lpstr>
      <vt:lpstr>정보시스템 개발과 시스템개발생명주기 (계속)</vt:lpstr>
      <vt:lpstr>PowerPoint 프레젠테이션</vt:lpstr>
      <vt:lpstr>시스템개발생명주기의 단계들</vt:lpstr>
      <vt:lpstr>시스템개발생명주기의 단계들 (계속)</vt:lpstr>
      <vt:lpstr>시스템 개발에 대한 대안적 접근방법들</vt:lpstr>
      <vt:lpstr>시스템 개발에 대한 대안적 접근방법들 (계속)</vt:lpstr>
      <vt:lpstr>시스템 개발에 대한 대안적 접근방법들(계속)</vt:lpstr>
      <vt:lpstr>시스템 개발에 대한 대안적 접근방법들(계속)</vt:lpstr>
      <vt:lpstr>시스템 개발에 대한 대안적 접근방법들(계속)</vt:lpstr>
      <vt:lpstr>PowerPoint 프레젠테이션</vt:lpstr>
      <vt:lpstr>시스템 개발에 대한 대안적 접근방법들(계속)</vt:lpstr>
      <vt:lpstr>PowerPoint 프레젠테이션</vt:lpstr>
      <vt:lpstr>요약</vt:lpstr>
      <vt:lpstr>요약 (계속)</vt:lpstr>
      <vt:lpstr>요약 (계속)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Russo</dc:creator>
  <cp:lastModifiedBy>Kyung Seob Yoon</cp:lastModifiedBy>
  <cp:revision>253</cp:revision>
  <cp:lastPrinted>1601-01-01T00:00:00Z</cp:lastPrinted>
  <dcterms:created xsi:type="dcterms:W3CDTF">2011-07-25T16:15:49Z</dcterms:created>
  <dcterms:modified xsi:type="dcterms:W3CDTF">2020-08-25T06:10:45Z</dcterms:modified>
</cp:coreProperties>
</file>