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32"/>
  </p:notesMasterIdLst>
  <p:sldIdLst>
    <p:sldId id="363" r:id="rId2"/>
    <p:sldId id="256" r:id="rId3"/>
    <p:sldId id="257" r:id="rId4"/>
    <p:sldId id="364" r:id="rId5"/>
    <p:sldId id="366" r:id="rId6"/>
    <p:sldId id="367" r:id="rId7"/>
    <p:sldId id="261" r:id="rId8"/>
    <p:sldId id="361" r:id="rId9"/>
    <p:sldId id="355" r:id="rId10"/>
    <p:sldId id="369" r:id="rId11"/>
    <p:sldId id="294" r:id="rId12"/>
    <p:sldId id="296" r:id="rId13"/>
    <p:sldId id="299" r:id="rId14"/>
    <p:sldId id="370" r:id="rId15"/>
    <p:sldId id="300" r:id="rId16"/>
    <p:sldId id="368" r:id="rId17"/>
    <p:sldId id="346" r:id="rId18"/>
    <p:sldId id="297" r:id="rId19"/>
    <p:sldId id="347" r:id="rId20"/>
    <p:sldId id="298" r:id="rId21"/>
    <p:sldId id="348" r:id="rId22"/>
    <p:sldId id="307" r:id="rId23"/>
    <p:sldId id="303" r:id="rId24"/>
    <p:sldId id="371" r:id="rId25"/>
    <p:sldId id="357" r:id="rId26"/>
    <p:sldId id="372" r:id="rId27"/>
    <p:sldId id="304" r:id="rId28"/>
    <p:sldId id="308" r:id="rId29"/>
    <p:sldId id="305" r:id="rId30"/>
    <p:sldId id="353" r:id="rId31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33"/>
    <a:srgbClr val="FF0000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26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 smtClean="0"/>
            <a:t>제</a:t>
          </a:r>
          <a:r>
            <a:rPr lang="en-US" altLang="ko-KR" dirty="0" smtClean="0"/>
            <a:t>4</a:t>
          </a:r>
          <a:r>
            <a:rPr lang="ko-KR" altLang="en-US" dirty="0" smtClean="0"/>
            <a:t>장 </a:t>
          </a:r>
          <a:r>
            <a:rPr lang="en-US" altLang="ko-KR" dirty="0" smtClean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5E7721-E6CD-408F-B18F-B2AD396BECCD}" type="presOf" srcId="{56B9E4B7-327C-4F86-A055-73978A9CA3EA}" destId="{DC957013-38DF-4702-9E91-4E35A28B26DC}" srcOrd="0" destOrd="0" presId="urn:microsoft.com/office/officeart/2005/8/layout/vList3#1"/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9B57B17C-B236-4A7B-9C53-2193A8E21727}" type="presOf" srcId="{50EFF7EF-DB58-4966-972E-E055B168332B}" destId="{A7F37697-418C-40FE-81C5-1CE5EF542D17}" srcOrd="0" destOrd="0" presId="urn:microsoft.com/office/officeart/2005/8/layout/vList3#1"/>
    <dgm:cxn modelId="{09159839-F977-4DB0-B3B4-A7B91AD8433C}" type="presParOf" srcId="{A7F37697-418C-40FE-81C5-1CE5EF542D17}" destId="{21057B64-0727-48C1-B0B3-68BDCD16D617}" srcOrd="0" destOrd="0" presId="urn:microsoft.com/office/officeart/2005/8/layout/vList3#1"/>
    <dgm:cxn modelId="{9231861A-1604-41C0-96D8-783F7FC5AB0F}" type="presParOf" srcId="{21057B64-0727-48C1-B0B3-68BDCD16D617}" destId="{75B3A11F-02A1-487C-86A6-99B29AD217ED}" srcOrd="0" destOrd="0" presId="urn:microsoft.com/office/officeart/2005/8/layout/vList3#1"/>
    <dgm:cxn modelId="{FD86F4E2-A6A3-4FCA-A711-A217AD58E8D9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 smtClean="0"/>
            <a:t>제</a:t>
          </a:r>
          <a:r>
            <a:rPr lang="en-US" altLang="ko-KR" dirty="0" smtClean="0"/>
            <a:t>4</a:t>
          </a:r>
          <a:r>
            <a:rPr lang="ko-KR" altLang="en-US" dirty="0" smtClean="0"/>
            <a:t>장 </a:t>
          </a:r>
          <a:r>
            <a:rPr lang="en-US" altLang="ko-KR" dirty="0" smtClean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73BF617-32EF-4FBA-AF74-7D6C470FF920}" type="presOf" srcId="{56B9E4B7-327C-4F86-A055-73978A9CA3EA}" destId="{DC957013-38DF-4702-9E91-4E35A28B26DC}" srcOrd="0" destOrd="0" presId="urn:microsoft.com/office/officeart/2005/8/layout/vList3#3"/>
    <dgm:cxn modelId="{BCE7D47F-4AC7-4636-BEEE-9D6341489577}" type="presOf" srcId="{50EFF7EF-DB58-4966-972E-E055B168332B}" destId="{A7F37697-418C-40FE-81C5-1CE5EF542D17}" srcOrd="0" destOrd="0" presId="urn:microsoft.com/office/officeart/2005/8/layout/vList3#3"/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2046FC4D-5558-4EA5-BFEC-227B5AD8913F}" type="presParOf" srcId="{A7F37697-418C-40FE-81C5-1CE5EF542D17}" destId="{21057B64-0727-48C1-B0B3-68BDCD16D617}" srcOrd="0" destOrd="0" presId="urn:microsoft.com/office/officeart/2005/8/layout/vList3#3"/>
    <dgm:cxn modelId="{F4F31B9D-2A9A-496A-BE5B-A17FDAE7B676}" type="presParOf" srcId="{21057B64-0727-48C1-B0B3-68BDCD16D617}" destId="{75B3A11F-02A1-487C-86A6-99B29AD217ED}" srcOrd="0" destOrd="0" presId="urn:microsoft.com/office/officeart/2005/8/layout/vList3#3"/>
    <dgm:cxn modelId="{ED301E5F-163D-4340-B288-28A7267C86B7}" type="presParOf" srcId="{21057B64-0727-48C1-B0B3-68BDCD16D617}" destId="{DC957013-38DF-4702-9E91-4E35A28B26DC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352671" y="0"/>
          <a:ext cx="1112266" cy="290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906" tIns="38100" rIns="7112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제</a:t>
          </a:r>
          <a:r>
            <a:rPr lang="en-US" altLang="ko-KR" sz="1000" kern="1200" dirty="0" smtClean="0"/>
            <a:t>4</a:t>
          </a:r>
          <a:r>
            <a:rPr lang="ko-KR" altLang="en-US" sz="1000" kern="1200" dirty="0" smtClean="0"/>
            <a:t>장 </a:t>
          </a:r>
          <a:r>
            <a:rPr lang="en-US" altLang="ko-KR" sz="1000" kern="1200" dirty="0" smtClean="0"/>
            <a:t>STACK</a:t>
          </a:r>
          <a:endParaRPr lang="ko-KR" altLang="en-US" sz="1000" kern="1200" dirty="0"/>
        </a:p>
      </dsp:txBody>
      <dsp:txXfrm rot="10800000">
        <a:off x="425185" y="0"/>
        <a:ext cx="1039752" cy="290055"/>
      </dsp:txXfrm>
    </dsp:sp>
    <dsp:sp modelId="{75B3A11F-02A1-487C-86A6-99B29AD217ED}">
      <dsp:nvSpPr>
        <dsp:cNvPr id="0" name=""/>
        <dsp:cNvSpPr/>
      </dsp:nvSpPr>
      <dsp:spPr>
        <a:xfrm>
          <a:off x="207643" y="0"/>
          <a:ext cx="290055" cy="2900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1651365" y="0"/>
          <a:ext cx="5035664" cy="1531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40" tIns="186690" rIns="348488" bIns="186690" numCol="1" spcCol="1270" anchor="ctr" anchorCtr="0">
          <a:noAutofit/>
        </a:bodyPr>
        <a:lstStyle/>
        <a:p>
          <a:pPr lvl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900" kern="1200" dirty="0" smtClean="0"/>
            <a:t>제</a:t>
          </a:r>
          <a:r>
            <a:rPr lang="en-US" altLang="ko-KR" sz="4900" kern="1200" dirty="0" smtClean="0"/>
            <a:t>4</a:t>
          </a:r>
          <a:r>
            <a:rPr lang="ko-KR" altLang="en-US" sz="4900" kern="1200" dirty="0" smtClean="0"/>
            <a:t>장 </a:t>
          </a:r>
          <a:r>
            <a:rPr lang="en-US" altLang="ko-KR" sz="4900" kern="1200" dirty="0" smtClean="0"/>
            <a:t>STACK</a:t>
          </a:r>
          <a:endParaRPr lang="ko-KR" altLang="en-US" sz="4900" kern="1200" dirty="0"/>
        </a:p>
      </dsp:txBody>
      <dsp:txXfrm rot="10800000">
        <a:off x="2034348" y="0"/>
        <a:ext cx="4652681" cy="1531934"/>
      </dsp:txXfrm>
    </dsp:sp>
    <dsp:sp modelId="{75B3A11F-02A1-487C-86A6-99B29AD217ED}">
      <dsp:nvSpPr>
        <dsp:cNvPr id="0" name=""/>
        <dsp:cNvSpPr/>
      </dsp:nvSpPr>
      <dsp:spPr>
        <a:xfrm>
          <a:off x="885398" y="0"/>
          <a:ext cx="1531934" cy="15319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FEA125-4D3B-4B93-A710-C07BC2B2A588}" type="datetimeFigureOut">
              <a:rPr lang="ko-KR" altLang="en-US"/>
              <a:pPr>
                <a:defRPr/>
              </a:pPr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F5A2AC-3B7E-4AE1-B0CA-2FC9957CC3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0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383EE-7A63-45FC-B6DA-5ADA775F41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 smtClean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4000" b="1" dirty="0" smtClean="0">
                <a:latin typeface="HY동녘M" pitchFamily="18" charset="-127"/>
                <a:ea typeface="HY동녘M" pitchFamily="18" charset="-127"/>
              </a:rPr>
              <a:t>주차</a:t>
            </a:r>
            <a:endParaRPr lang="ko-KR" altLang="en-US" sz="4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개념의 이해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의 구현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09240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 smtClean="0">
                <a:latin typeface="HY동녘M" pitchFamily="18" charset="-127"/>
                <a:ea typeface="HY동녘M" pitchFamily="18" charset="-127"/>
              </a:rPr>
              <a:t>7</a:t>
            </a:r>
            <a:r>
              <a:rPr lang="ko-KR" altLang="en-US" sz="4000" b="1" dirty="0" smtClean="0">
                <a:latin typeface="HY동녘M" pitchFamily="18" charset="-127"/>
                <a:ea typeface="HY동녘M" pitchFamily="18" charset="-127"/>
              </a:rPr>
              <a:t> 주차</a:t>
            </a:r>
            <a:endParaRPr lang="ko-KR" altLang="en-US" sz="4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한양신명조"/>
              </a:rPr>
              <a:t>스택의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 응용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역순 문자열 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30400" y="3716338"/>
            <a:ext cx="585787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함수 호출과 복귀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시스템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한양신명조"/>
              </a:rPr>
              <a:t>스택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30400" y="4040188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수식의 표기법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8109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971600" y="1916832"/>
          <a:ext cx="7572428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3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개체 틀 21"/>
          <p:cNvSpPr>
            <a:spLocks noGrp="1"/>
          </p:cNvSpPr>
          <p:nvPr>
            <p:ph type="title"/>
          </p:nvPr>
        </p:nvSpPr>
        <p:spPr bwMode="auto">
          <a:xfrm>
            <a:off x="468313" y="333375"/>
            <a:ext cx="7786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8195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6F7601-B616-40EE-B4AD-739C799BAC48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236296" y="6381328"/>
          <a:ext cx="1672581" cy="29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Stack(stack)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2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BDF4776-88A4-4C7F-AD73-E1A915626C6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053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2054" name="그룹 8"/>
          <p:cNvGrpSpPr>
            <a:grpSpLocks/>
          </p:cNvGrpSpPr>
          <p:nvPr/>
        </p:nvGrpSpPr>
        <p:grpSpPr bwMode="auto">
          <a:xfrm>
            <a:off x="468313" y="1268413"/>
            <a:ext cx="4751387" cy="431800"/>
            <a:chOff x="466776" y="1268760"/>
            <a:chExt cx="4752527" cy="432394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27224" y="1268760"/>
              <a:ext cx="4392079" cy="43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sz="2000" b="1" dirty="0" err="1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스택</a:t>
              </a:r>
              <a:r>
                <a:rPr lang="en-US" altLang="ko-KR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자료구조의 삽입</a:t>
              </a:r>
              <a:r>
                <a:rPr lang="en-US" altLang="ko-KR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, </a:t>
              </a:r>
              <a:r>
                <a:rPr lang="ko-KR" altLang="en-US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삭제 연산 작동 원리</a:t>
              </a:r>
              <a:endPara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466776" y="1269107"/>
              <a:ext cx="432048" cy="432047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00257" y="1765265"/>
            <a:ext cx="360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dirty="0" err="1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 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771137" y="2888199"/>
            <a:ext cx="936104" cy="2304256"/>
            <a:chOff x="1043608" y="1124744"/>
            <a:chExt cx="936104" cy="2304256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815804" y="476040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87905" y="3524748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79800" y="3952231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79800" y="434813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255701" y="53364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 삭제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57173" y="293157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Push(</a:t>
            </a:r>
            <a:r>
              <a:rPr lang="ko-KR" altLang="en-US" dirty="0" smtClean="0"/>
              <a:t>삽입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3771137" y="476040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769649" y="389631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71137" y="432835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769649" y="346426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7864" y="2931578"/>
            <a:ext cx="12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Pop(</a:t>
            </a:r>
            <a:r>
              <a:rPr lang="ko-KR" altLang="en-US" b="1" dirty="0" smtClean="0"/>
              <a:t>삭제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81074" y="4824076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첫번째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2781075" y="3526979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네번째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2781076" y="395902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세번째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2781077" y="4391075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두번째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5254375" y="5336471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top=-1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4778263" y="4823123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top=0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4778263" y="4408121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top=1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778262" y="395902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top=2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778263" y="3526979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71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46 L -0.01128 -0.10509 C -0.01615 -0.15 -0.08872 -0.19328 -0.14531 -0.1824 L -0.27014 -0.15856 " pathEditMode="relative" rAng="4910984" ptsTypes="FfFF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0035 -0.11296 C -0.00035 -0.16342 -0.06285 -0.22523 -0.11371 -0.22523 L -0.22795 -0.22523 " pathEditMode="relative" rAng="5400000" ptsTypes="FfFF">
                                      <p:cBhvr>
                                        <p:cTn id="3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23 L -0.00486 -0.14537 C -0.00694 -0.21018 -0.06041 -0.2868 -0.10173 -0.28426 L -0.19392 -0.27893 " pathEditMode="relative" rAng="5253356" ptsTypes="FfFF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-0.00035 -0.17292 C -0.00017 -0.25 -0.0434 -0.34306 -0.07864 -0.34306 L -0.15712 -0.34306 " pathEditMode="relative" rAng="5400000" ptsTypes="FfFF"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mtClean="0"/>
              <a:t>Stack</a:t>
            </a:r>
            <a:r>
              <a:rPr lang="ko-KR" altLang="en-US" smtClean="0"/>
              <a:t>의 연산</a:t>
            </a:r>
          </a:p>
          <a:p>
            <a:pPr lvl="1" eaLnBrk="1" hangingPunct="1"/>
            <a:r>
              <a:rPr lang="en-US" altLang="ko-KR" smtClean="0">
                <a:solidFill>
                  <a:schemeClr val="tx1"/>
                </a:solidFill>
              </a:rPr>
              <a:t>Stack</a:t>
            </a:r>
            <a:r>
              <a:rPr lang="ko-KR" altLang="en-US" smtClean="0">
                <a:solidFill>
                  <a:schemeClr val="tx1"/>
                </a:solidFill>
              </a:rPr>
              <a:t>에서의 삽입 연산 </a:t>
            </a:r>
            <a:r>
              <a:rPr lang="en-US" altLang="ko-KR" smtClean="0">
                <a:solidFill>
                  <a:schemeClr val="tx1"/>
                </a:solidFill>
              </a:rPr>
              <a:t>: push</a:t>
            </a:r>
          </a:p>
          <a:p>
            <a:pPr lvl="1" eaLnBrk="1" hangingPunct="1"/>
            <a:r>
              <a:rPr lang="en-US" altLang="ko-KR" smtClean="0">
                <a:solidFill>
                  <a:schemeClr val="tx1"/>
                </a:solidFill>
              </a:rPr>
              <a:t>Stack </a:t>
            </a:r>
            <a:r>
              <a:rPr lang="ko-KR" altLang="en-US" smtClean="0">
                <a:solidFill>
                  <a:schemeClr val="tx1"/>
                </a:solidFill>
              </a:rPr>
              <a:t>에서의 삭제 연산 </a:t>
            </a:r>
            <a:r>
              <a:rPr lang="en-US" altLang="ko-KR" smtClean="0">
                <a:solidFill>
                  <a:schemeClr val="tx1"/>
                </a:solidFill>
              </a:rPr>
              <a:t>: pop</a:t>
            </a:r>
          </a:p>
          <a:p>
            <a:pPr lvl="1" eaLnBrk="1" hangingPunct="1"/>
            <a:r>
              <a:rPr lang="en-US" altLang="ko-KR" smtClean="0">
                <a:solidFill>
                  <a:schemeClr val="tx1"/>
                </a:solidFill>
              </a:rPr>
              <a:t>Stack </a:t>
            </a:r>
            <a:r>
              <a:rPr lang="ko-KR" altLang="en-US" smtClean="0">
                <a:solidFill>
                  <a:schemeClr val="tx1"/>
                </a:solidFill>
              </a:rPr>
              <a:t>에서의 원소 삽입</a:t>
            </a:r>
            <a:r>
              <a:rPr lang="en-US" altLang="ko-KR" smtClean="0">
                <a:solidFill>
                  <a:schemeClr val="tx1"/>
                </a:solidFill>
              </a:rPr>
              <a:t>(push)/</a:t>
            </a:r>
            <a:r>
              <a:rPr lang="ko-KR" altLang="en-US" smtClean="0">
                <a:solidFill>
                  <a:schemeClr val="tx1"/>
                </a:solidFill>
              </a:rPr>
              <a:t>삭제</a:t>
            </a:r>
            <a:r>
              <a:rPr lang="en-US" altLang="ko-KR" smtClean="0">
                <a:solidFill>
                  <a:schemeClr val="tx1"/>
                </a:solidFill>
              </a:rPr>
              <a:t>(pop)</a:t>
            </a:r>
            <a:r>
              <a:rPr lang="ko-KR" altLang="en-US" smtClean="0">
                <a:solidFill>
                  <a:schemeClr val="tx1"/>
                </a:solidFill>
              </a:rPr>
              <a:t> 과정</a:t>
            </a:r>
          </a:p>
          <a:p>
            <a:pPr lvl="2" eaLnBrk="1" hangingPunct="1"/>
            <a:r>
              <a:rPr lang="ko-KR" altLang="en-US" smtClean="0"/>
              <a:t>공백 </a:t>
            </a:r>
            <a:r>
              <a:rPr lang="en-US" altLang="ko-KR" smtClean="0"/>
              <a:t>stack</a:t>
            </a:r>
            <a:r>
              <a:rPr lang="ko-KR" altLang="en-US" smtClean="0"/>
              <a:t>에 원소 </a:t>
            </a:r>
            <a:r>
              <a:rPr lang="en-US" altLang="ko-KR" smtClean="0"/>
              <a:t>A, B, C, D</a:t>
            </a:r>
            <a:r>
              <a:rPr lang="ko-KR" altLang="en-US" smtClean="0"/>
              <a:t>를 순서대로 삽입하고  </a:t>
            </a:r>
            <a:r>
              <a:rPr lang="en-US" altLang="ko-KR" smtClean="0"/>
              <a:t>D, C</a:t>
            </a:r>
            <a:r>
              <a:rPr lang="ko-KR" altLang="en-US" smtClean="0"/>
              <a:t>를 삭제하는 연산과정 동안의 </a:t>
            </a:r>
            <a:r>
              <a:rPr lang="en-US" altLang="ko-KR" smtClean="0"/>
              <a:t>stack</a:t>
            </a:r>
            <a:r>
              <a:rPr lang="ko-KR" altLang="en-US" smtClean="0"/>
              <a:t> 변화</a:t>
            </a:r>
          </a:p>
          <a:p>
            <a:pPr lvl="1" eaLnBrk="1" hangingPunct="1"/>
            <a:endParaRPr lang="en-US" altLang="ko-KR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536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F4E73DE-E37A-4392-A8C7-FE6D0F30FBF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536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Stack(stack)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4008" y="3645209"/>
            <a:ext cx="936104" cy="2304256"/>
            <a:chOff x="1043608" y="1124744"/>
            <a:chExt cx="936104" cy="230425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973609" y="3648632"/>
            <a:ext cx="936104" cy="2304256"/>
            <a:chOff x="1043608" y="1124744"/>
            <a:chExt cx="936104" cy="2304256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018276" y="5520840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3609" y="552084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481147" y="3662979"/>
            <a:ext cx="936104" cy="2304256"/>
            <a:chOff x="1043608" y="1124744"/>
            <a:chExt cx="936104" cy="2304256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525814" y="553518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9810" y="512291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81147" y="553518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481147" y="510313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917833" y="3662979"/>
            <a:ext cx="936104" cy="2304256"/>
            <a:chOff x="1043608" y="1124744"/>
            <a:chExt cx="936104" cy="2304256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962500" y="553518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26496" y="4727011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26496" y="512291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917833" y="553518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916345" y="467109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917833" y="510313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357993" y="3662979"/>
            <a:ext cx="936104" cy="2304256"/>
            <a:chOff x="1043608" y="1124744"/>
            <a:chExt cx="936104" cy="2304256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402660" y="553518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66656" y="4727011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66656" y="512291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6357993" y="553518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356505" y="467109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57993" y="510313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7798153" y="3645209"/>
            <a:ext cx="936104" cy="2304256"/>
            <a:chOff x="1043608" y="1124744"/>
            <a:chExt cx="936104" cy="230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7842820" y="5517417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06816" y="510514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7798153" y="551741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798153" y="508536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1369" y="602134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(a)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925599" y="601674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(b)Push A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447738" y="5486059"/>
            <a:ext cx="517706" cy="432048"/>
            <a:chOff x="1325078" y="4365104"/>
            <a:chExt cx="517706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872773" y="5085369"/>
            <a:ext cx="517706" cy="432048"/>
            <a:chOff x="1325078" y="4365104"/>
            <a:chExt cx="517706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430895" y="602134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(c)Push B</a:t>
            </a:r>
            <a:endParaRPr lang="ko-KR" altLang="en-US" sz="16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4378436" y="4685433"/>
            <a:ext cx="517706" cy="432048"/>
            <a:chOff x="1325078" y="4365104"/>
            <a:chExt cx="517706" cy="584775"/>
          </a:xfrm>
        </p:grpSpPr>
        <p:sp>
          <p:nvSpPr>
            <p:cNvPr id="64" name="TextBox 63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835679" y="601674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(d)Push C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293534" y="6021349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(e)Pop C</a:t>
            </a:r>
            <a:endParaRPr lang="ko-KR" altLang="en-US" sz="16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5816252" y="4685433"/>
            <a:ext cx="517706" cy="432048"/>
            <a:chOff x="1325078" y="4365104"/>
            <a:chExt cx="517706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785888" y="6021349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(e)Pop B</a:t>
            </a:r>
            <a:endParaRPr lang="ko-KR" altLang="en-US" sz="16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7266756" y="5085369"/>
            <a:ext cx="517706" cy="432048"/>
            <a:chOff x="1325078" y="4365104"/>
            <a:chExt cx="517706" cy="584775"/>
          </a:xfrm>
        </p:grpSpPr>
        <p:sp>
          <p:nvSpPr>
            <p:cNvPr id="73" name="TextBox 72"/>
            <p:cNvSpPr txBox="1"/>
            <p:nvPr/>
          </p:nvSpPr>
          <p:spPr>
            <a:xfrm>
              <a:off x="1325078" y="4365104"/>
              <a:ext cx="517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Top</a:t>
              </a:r>
            </a:p>
            <a:p>
              <a:endParaRPr lang="ko-KR" altLang="en-US" sz="16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0052 0.055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0052 0.0553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1" grpId="0"/>
      <p:bldP spid="41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mtClean="0"/>
              <a:t>stack</a:t>
            </a:r>
            <a:r>
              <a:rPr lang="ko-KR" altLang="en-US" smtClean="0"/>
              <a:t>에 대한 추상 자료형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50825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추상자료형 </a:t>
            </a: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stack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755650" y="1773238"/>
            <a:ext cx="7705725" cy="42926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300" b="1">
                <a:latin typeface="+mj-lt"/>
              </a:rPr>
              <a:t>ADT  Stack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 </a:t>
            </a:r>
            <a:r>
              <a:rPr lang="ko-KR" altLang="en-US" sz="1300" b="1">
                <a:latin typeface="+mj-lt"/>
              </a:rPr>
              <a:t>데이터 </a:t>
            </a:r>
            <a:r>
              <a:rPr lang="en-US" altLang="ko-KR" sz="1300" b="1">
                <a:latin typeface="+mj-lt"/>
              </a:rPr>
              <a:t>:  0</a:t>
            </a:r>
            <a:r>
              <a:rPr lang="ko-KR" altLang="en-US" sz="1300" b="1">
                <a:latin typeface="+mj-lt"/>
              </a:rPr>
              <a:t>개 이상의 원소를 가진 유한 순서 리스트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 연산 </a:t>
            </a:r>
            <a:r>
              <a:rPr lang="en-US" altLang="ko-KR" sz="1300" b="1">
                <a:latin typeface="+mj-lt"/>
              </a:rPr>
              <a:t>: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 Stack ∈ Stack; item ∈ Element;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 createStack() ::= create an empty stack;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</a:t>
            </a:r>
            <a:r>
              <a:rPr lang="ko-KR" altLang="en-US" sz="1300" b="1">
                <a:latin typeface="+mj-lt"/>
              </a:rPr>
              <a:t>공백 </a:t>
            </a:r>
            <a:r>
              <a:rPr lang="en-US" altLang="ko-KR" sz="1300" b="1">
                <a:latin typeface="+mj-lt"/>
              </a:rPr>
              <a:t>stack</a:t>
            </a:r>
            <a:r>
              <a:rPr lang="ko-KR" altLang="en-US" sz="1300" b="1">
                <a:latin typeface="+mj-lt"/>
              </a:rPr>
              <a:t>을 생성하는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push(Stack, item) ::=insert item onto the top of Stack;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의 </a:t>
            </a:r>
            <a:r>
              <a:rPr lang="en-US" altLang="ko-KR" sz="1300" b="1">
                <a:latin typeface="+mj-lt"/>
              </a:rPr>
              <a:t>top</a:t>
            </a:r>
            <a:r>
              <a:rPr lang="ko-KR" altLang="en-US" sz="1300" b="1">
                <a:latin typeface="+mj-lt"/>
              </a:rPr>
              <a:t>에 </a:t>
            </a:r>
            <a:r>
              <a:rPr lang="en-US" altLang="ko-KR" sz="1300" b="1">
                <a:latin typeface="+mj-lt"/>
              </a:rPr>
              <a:t>item(</a:t>
            </a:r>
            <a:r>
              <a:rPr lang="ko-KR" altLang="en-US" sz="1300" b="1">
                <a:latin typeface="+mj-lt"/>
              </a:rPr>
              <a:t>원소</a:t>
            </a:r>
            <a:r>
              <a:rPr lang="en-US" altLang="ko-KR" sz="1300" b="1">
                <a:latin typeface="+mj-lt"/>
              </a:rPr>
              <a:t>)</a:t>
            </a:r>
            <a:r>
              <a:rPr lang="ko-KR" altLang="en-US" sz="1300" b="1">
                <a:latin typeface="+mj-lt"/>
              </a:rPr>
              <a:t>을 삽입하는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isEmpty(Stack) ::= if (Stack is empty) then  return  true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             else  return  false;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이 공백인지 아닌지를 확인하는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pop(Stack) ::= if (isEmpty(Stack)) then return error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         else { </a:t>
            </a:r>
            <a:r>
              <a:rPr lang="en-US" altLang="ko-KR" sz="1300" b="1" u="sng">
                <a:latin typeface="+mj-lt"/>
              </a:rPr>
              <a:t>delete and return</a:t>
            </a:r>
            <a:r>
              <a:rPr lang="en-US" altLang="ko-KR" sz="1300" b="1">
                <a:latin typeface="+mj-lt"/>
              </a:rPr>
              <a:t> the top item of Stack };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의 </a:t>
            </a:r>
            <a:r>
              <a:rPr lang="en-US" altLang="ko-KR" sz="1300" b="1">
                <a:latin typeface="+mj-lt"/>
              </a:rPr>
              <a:t>top</a:t>
            </a:r>
            <a:r>
              <a:rPr lang="ko-KR" altLang="en-US" sz="1300" b="1">
                <a:latin typeface="+mj-lt"/>
              </a:rPr>
              <a:t>에 있는 </a:t>
            </a:r>
            <a:r>
              <a:rPr lang="en-US" altLang="ko-KR" sz="1300" b="1">
                <a:latin typeface="+mj-lt"/>
              </a:rPr>
              <a:t>item(</a:t>
            </a:r>
            <a:r>
              <a:rPr lang="ko-KR" altLang="en-US" sz="1300" b="1">
                <a:latin typeface="+mj-lt"/>
              </a:rPr>
              <a:t>원소</a:t>
            </a:r>
            <a:r>
              <a:rPr lang="en-US" altLang="ko-KR" sz="1300" b="1">
                <a:latin typeface="+mj-lt"/>
              </a:rPr>
              <a:t>)</a:t>
            </a:r>
            <a:r>
              <a:rPr lang="ko-KR" altLang="en-US" sz="1300" b="1">
                <a:latin typeface="+mj-lt"/>
              </a:rPr>
              <a:t>을 </a:t>
            </a:r>
            <a:r>
              <a:rPr lang="en-US" altLang="ko-KR" sz="1300" b="1">
                <a:latin typeface="+mj-lt"/>
              </a:rPr>
              <a:t>stack</a:t>
            </a:r>
            <a:r>
              <a:rPr lang="ko-KR" altLang="en-US" sz="1300" b="1">
                <a:latin typeface="+mj-lt"/>
              </a:rPr>
              <a:t>에서 삭제하고 반환하는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delete(Stack) ::= if (isEmpty(Stack)) then return error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            else delete the top item;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의 </a:t>
            </a:r>
            <a:r>
              <a:rPr lang="en-US" altLang="ko-KR" sz="1300" b="1">
                <a:latin typeface="+mj-lt"/>
              </a:rPr>
              <a:t>top</a:t>
            </a:r>
            <a:r>
              <a:rPr lang="ko-KR" altLang="en-US" sz="1300" b="1">
                <a:latin typeface="+mj-lt"/>
              </a:rPr>
              <a:t>에 있는 </a:t>
            </a:r>
            <a:r>
              <a:rPr lang="en-US" altLang="ko-KR" sz="1300" b="1">
                <a:latin typeface="+mj-lt"/>
              </a:rPr>
              <a:t>item(</a:t>
            </a:r>
            <a:r>
              <a:rPr lang="ko-KR" altLang="en-US" sz="1300" b="1">
                <a:latin typeface="+mj-lt"/>
              </a:rPr>
              <a:t>원소</a:t>
            </a:r>
            <a:r>
              <a:rPr lang="en-US" altLang="ko-KR" sz="1300" b="1">
                <a:latin typeface="+mj-lt"/>
              </a:rPr>
              <a:t>)</a:t>
            </a:r>
            <a:r>
              <a:rPr lang="ko-KR" altLang="en-US" sz="1300" b="1">
                <a:latin typeface="+mj-lt"/>
              </a:rPr>
              <a:t>을 삭제하는 연산 </a:t>
            </a:r>
          </a:p>
          <a:p>
            <a:pPr algn="l">
              <a:defRPr/>
            </a:pPr>
            <a:r>
              <a:rPr lang="ko-KR" altLang="en-US" sz="1300" b="1">
                <a:latin typeface="+mj-lt"/>
              </a:rPr>
              <a:t>          </a:t>
            </a:r>
            <a:r>
              <a:rPr lang="en-US" altLang="ko-KR" sz="1300" b="1">
                <a:latin typeface="+mj-lt"/>
              </a:rPr>
              <a:t>peek(Stack) ::= if (isEmpty(Stack)) then return error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          else  return  (the top item of  the Stack);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                // stack</a:t>
            </a:r>
            <a:r>
              <a:rPr lang="ko-KR" altLang="en-US" sz="1300" b="1">
                <a:latin typeface="+mj-lt"/>
              </a:rPr>
              <a:t>의 </a:t>
            </a:r>
            <a:r>
              <a:rPr lang="en-US" altLang="ko-KR" sz="1300" b="1">
                <a:latin typeface="+mj-lt"/>
              </a:rPr>
              <a:t>top</a:t>
            </a:r>
            <a:r>
              <a:rPr lang="ko-KR" altLang="en-US" sz="1300" b="1">
                <a:latin typeface="+mj-lt"/>
              </a:rPr>
              <a:t>에 있는 </a:t>
            </a:r>
            <a:r>
              <a:rPr lang="en-US" altLang="ko-KR" sz="1300" b="1">
                <a:latin typeface="+mj-lt"/>
              </a:rPr>
              <a:t>item(</a:t>
            </a:r>
            <a:r>
              <a:rPr lang="ko-KR" altLang="en-US" sz="1300" b="1">
                <a:latin typeface="+mj-lt"/>
              </a:rPr>
              <a:t>원소</a:t>
            </a:r>
            <a:r>
              <a:rPr lang="en-US" altLang="ko-KR" sz="1300" b="1">
                <a:latin typeface="+mj-lt"/>
              </a:rPr>
              <a:t>)</a:t>
            </a:r>
            <a:r>
              <a:rPr lang="ko-KR" altLang="en-US" sz="1300" b="1">
                <a:latin typeface="+mj-lt"/>
              </a:rPr>
              <a:t>을 반환하는 연산 </a:t>
            </a:r>
          </a:p>
          <a:p>
            <a:pPr algn="l">
              <a:defRPr/>
            </a:pPr>
            <a:r>
              <a:rPr lang="en-US" altLang="ko-KR" sz="1300" b="1">
                <a:latin typeface="+mj-lt"/>
              </a:rPr>
              <a:t>End  Stack </a:t>
            </a:r>
          </a:p>
        </p:txBody>
      </p:sp>
      <p:sp>
        <p:nvSpPr>
          <p:cNvPr id="16389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350FA8E-9831-4505-BD77-CB338CDB616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639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mtClean="0"/>
              <a:t>순차 자료구조를 이용한 </a:t>
            </a:r>
            <a:r>
              <a:rPr lang="en-US" altLang="ko-KR" smtClean="0"/>
              <a:t>stack</a:t>
            </a:r>
            <a:r>
              <a:rPr lang="ko-KR" altLang="en-US" smtClean="0"/>
              <a:t>의 구현</a:t>
            </a:r>
          </a:p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순차 자료구조인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차원 배열을 이용하여 구현</a:t>
            </a:r>
          </a:p>
          <a:p>
            <a:pPr lvl="2" eaLnBrk="1" hangingPunct="1"/>
            <a:r>
              <a:rPr lang="en-US" altLang="ko-KR" smtClean="0"/>
              <a:t>stack</a:t>
            </a:r>
            <a:r>
              <a:rPr lang="ko-KR" altLang="en-US" smtClean="0"/>
              <a:t>의 크기 </a:t>
            </a:r>
            <a:r>
              <a:rPr lang="en-US" altLang="ko-KR" smtClean="0"/>
              <a:t>: </a:t>
            </a:r>
            <a:r>
              <a:rPr lang="ko-KR" altLang="en-US" smtClean="0"/>
              <a:t>배열의 크기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mtClean="0"/>
              <a:t>stack</a:t>
            </a:r>
            <a:r>
              <a:rPr lang="ko-KR" altLang="en-US" smtClean="0"/>
              <a:t>에 저장된 원소의 순서 </a:t>
            </a:r>
            <a:r>
              <a:rPr lang="en-US" altLang="ko-KR" smtClean="0"/>
              <a:t>: </a:t>
            </a:r>
            <a:r>
              <a:rPr lang="ko-KR" altLang="en-US" smtClean="0"/>
              <a:t>배열 원소의 인덱스</a:t>
            </a:r>
          </a:p>
          <a:p>
            <a:pPr lvl="3" eaLnBrk="1" hangingPunct="1"/>
            <a:r>
              <a:rPr lang="ko-KR" altLang="en-US" smtClean="0"/>
              <a:t>인덱스 </a:t>
            </a:r>
            <a:r>
              <a:rPr lang="en-US" altLang="ko-KR" smtClean="0"/>
              <a:t>0</a:t>
            </a:r>
            <a:r>
              <a:rPr lang="ko-KR" altLang="en-US" smtClean="0"/>
              <a:t>번 </a:t>
            </a:r>
            <a:r>
              <a:rPr lang="en-US" altLang="ko-KR" smtClean="0"/>
              <a:t>: stack</a:t>
            </a:r>
            <a:r>
              <a:rPr lang="ko-KR" altLang="en-US" smtClean="0"/>
              <a:t>의 첫번째 원소</a:t>
            </a:r>
          </a:p>
          <a:p>
            <a:pPr lvl="3" eaLnBrk="1" hangingPunct="1"/>
            <a:r>
              <a:rPr lang="ko-KR" altLang="en-US" smtClean="0"/>
              <a:t>인덱스 </a:t>
            </a:r>
            <a:r>
              <a:rPr lang="en-US" altLang="ko-KR" smtClean="0"/>
              <a:t>n-1</a:t>
            </a:r>
            <a:r>
              <a:rPr lang="ko-KR" altLang="en-US" smtClean="0"/>
              <a:t>번 </a:t>
            </a:r>
            <a:r>
              <a:rPr lang="en-US" altLang="ko-KR" smtClean="0"/>
              <a:t>: stack</a:t>
            </a:r>
            <a:r>
              <a:rPr lang="ko-KR" altLang="en-US" smtClean="0"/>
              <a:t>의 </a:t>
            </a:r>
            <a:r>
              <a:rPr lang="en-US" altLang="ko-KR" smtClean="0"/>
              <a:t>n</a:t>
            </a:r>
            <a:r>
              <a:rPr lang="ko-KR" altLang="en-US" smtClean="0"/>
              <a:t>번째 원소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mtClean="0"/>
              <a:t>변수 </a:t>
            </a:r>
            <a:r>
              <a:rPr lang="en-US" altLang="ko-KR" smtClean="0"/>
              <a:t>top : stack</a:t>
            </a:r>
            <a:r>
              <a:rPr lang="ko-KR" altLang="en-US" smtClean="0"/>
              <a:t>에 저장된 마지막 원소에 대한 인덱스 저장</a:t>
            </a:r>
          </a:p>
          <a:p>
            <a:pPr lvl="3" eaLnBrk="1" hangingPunct="1">
              <a:lnSpc>
                <a:spcPct val="70000"/>
              </a:lnSpc>
            </a:pPr>
            <a:r>
              <a:rPr lang="ko-KR" altLang="en-US" smtClean="0"/>
              <a:t>공백 상태 </a:t>
            </a:r>
            <a:r>
              <a:rPr lang="en-US" altLang="ko-KR" smtClean="0"/>
              <a:t>: top = -1 (</a:t>
            </a:r>
            <a:r>
              <a:rPr lang="ko-KR" altLang="en-US" smtClean="0"/>
              <a:t>초기값</a:t>
            </a:r>
            <a:r>
              <a:rPr lang="en-US" altLang="ko-KR" smtClean="0"/>
              <a:t>)</a:t>
            </a:r>
          </a:p>
          <a:p>
            <a:pPr lvl="3" eaLnBrk="1" hangingPunct="1"/>
            <a:r>
              <a:rPr lang="ko-KR" altLang="en-US" smtClean="0"/>
              <a:t>포화 상태 </a:t>
            </a:r>
            <a:r>
              <a:rPr lang="en-US" altLang="ko-KR" smtClean="0"/>
              <a:t>: top = n-1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3077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E689EBA-779D-4237-9A5B-40835EC3507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307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6943" y="4832148"/>
            <a:ext cx="54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그림</a:t>
            </a:r>
            <a:r>
              <a:rPr lang="en-US" altLang="ko-KR" sz="1800" dirty="0" smtClean="0"/>
              <a:t>4.3] </a:t>
            </a:r>
            <a:r>
              <a:rPr lang="ko-KR" altLang="en-US" sz="1800" dirty="0" err="1" smtClean="0"/>
              <a:t>스택의</a:t>
            </a:r>
            <a:r>
              <a:rPr lang="en-US" altLang="ko-KR" sz="1800" dirty="0" smtClean="0"/>
              <a:t> 1</a:t>
            </a:r>
            <a:r>
              <a:rPr lang="ko-KR" altLang="en-US" sz="1800" dirty="0" smtClean="0"/>
              <a:t>차원 배열 표현</a:t>
            </a:r>
            <a:endParaRPr lang="ko-KR" alt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603278" y="177987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Push(</a:t>
            </a:r>
            <a:r>
              <a:rPr lang="ko-KR" altLang="en-US" sz="1800" dirty="0" smtClean="0"/>
              <a:t>삽입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0532" y="2136750"/>
            <a:ext cx="937592" cy="2304256"/>
            <a:chOff x="3875553" y="1133267"/>
            <a:chExt cx="937592" cy="2304256"/>
          </a:xfrm>
        </p:grpSpPr>
        <p:grpSp>
          <p:nvGrpSpPr>
            <p:cNvPr id="5" name="그룹 4"/>
            <p:cNvGrpSpPr/>
            <p:nvPr/>
          </p:nvGrpSpPr>
          <p:grpSpPr>
            <a:xfrm>
              <a:off x="3877041" y="1133267"/>
              <a:ext cx="936104" cy="2304256"/>
              <a:chOff x="1043608" y="1124744"/>
              <a:chExt cx="936104" cy="2304256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 5"/>
            <p:cNvCxnSpPr/>
            <p:nvPr/>
          </p:nvCxnSpPr>
          <p:spPr>
            <a:xfrm>
              <a:off x="3877041" y="300547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875553" y="2141379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877041" y="257342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875553" y="170933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70371" y="176741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Pop(</a:t>
            </a:r>
            <a:r>
              <a:rPr lang="ko-KR" altLang="en-US" sz="1800" b="1" dirty="0" smtClean="0"/>
              <a:t>삭제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32472" y="4026004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첫번째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3842" y="2762056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</a:t>
            </a:r>
            <a:r>
              <a:rPr lang="ko-KR" altLang="en-US" sz="1600" dirty="0" smtClean="0"/>
              <a:t>번째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4182" y="319752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……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2020" y="3639626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두번째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1890" y="4364558"/>
            <a:ext cx="9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top=-1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2649146" y="4071674"/>
            <a:ext cx="8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top=0</a:t>
            </a:r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2649146" y="3656672"/>
            <a:ext cx="8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top=1</a:t>
            </a:r>
            <a:endParaRPr lang="ko-KR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9145" y="3207578"/>
            <a:ext cx="8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top=</a:t>
            </a:r>
            <a:r>
              <a:rPr lang="en-US" altLang="ko-KR" sz="1800" dirty="0" err="1" smtClean="0"/>
              <a:t>i</a:t>
            </a:r>
            <a:endParaRPr lang="ko-KR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49145" y="2775530"/>
            <a:ext cx="110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top=n-1</a:t>
            </a:r>
            <a:endParaRPr lang="ko-KR" altLang="en-US" sz="1800" dirty="0"/>
          </a:p>
        </p:txBody>
      </p:sp>
      <p:cxnSp>
        <p:nvCxnSpPr>
          <p:cNvPr id="23" name="구부러진 연결선 22"/>
          <p:cNvCxnSpPr>
            <a:stCxn id="3" idx="1"/>
          </p:cNvCxnSpPr>
          <p:nvPr/>
        </p:nvCxnSpPr>
        <p:spPr>
          <a:xfrm rot="10800000" flipV="1">
            <a:off x="2192970" y="1964536"/>
            <a:ext cx="410309" cy="523729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endCxn id="13" idx="3"/>
          </p:cNvCxnSpPr>
          <p:nvPr/>
        </p:nvCxnSpPr>
        <p:spPr>
          <a:xfrm rot="16200000" flipV="1">
            <a:off x="1518874" y="2030200"/>
            <a:ext cx="536185" cy="379953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542545" y="3269701"/>
            <a:ext cx="4392488" cy="632334"/>
            <a:chOff x="5057011" y="1920238"/>
            <a:chExt cx="2179287" cy="937593"/>
          </a:xfrm>
        </p:grpSpPr>
        <p:grpSp>
          <p:nvGrpSpPr>
            <p:cNvPr id="26" name="그룹 25"/>
            <p:cNvGrpSpPr/>
            <p:nvPr/>
          </p:nvGrpSpPr>
          <p:grpSpPr>
            <a:xfrm rot="5400000">
              <a:off x="5677858" y="1299391"/>
              <a:ext cx="937593" cy="2179287"/>
              <a:chOff x="3875553" y="1258236"/>
              <a:chExt cx="937593" cy="217928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877041" y="1258236"/>
                <a:ext cx="936105" cy="2179287"/>
                <a:chOff x="1043608" y="1249713"/>
                <a:chExt cx="936105" cy="2179287"/>
              </a:xfrm>
            </p:grpSpPr>
            <p:cxnSp>
              <p:nvCxnSpPr>
                <p:cNvPr id="33" name="직선 연결선 3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연결선 28"/>
              <p:cNvCxnSpPr/>
              <p:nvPr/>
            </p:nvCxnSpPr>
            <p:spPr>
              <a:xfrm>
                <a:off x="3877041" y="3005475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75553" y="2141379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77041" y="2573427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875553" y="1709331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/>
            <p:cNvCxnSpPr/>
            <p:nvPr/>
          </p:nvCxnSpPr>
          <p:spPr>
            <a:xfrm rot="5400000">
              <a:off x="6768244" y="2389778"/>
              <a:ext cx="9361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750457" y="32888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stack</a:t>
            </a:r>
            <a:endParaRPr lang="ko-KR" alt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434873" y="301832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stack[1]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564052" y="302403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stack[0]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176511" y="3018326"/>
            <a:ext cx="870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stack[n-2]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8047331" y="3023838"/>
            <a:ext cx="909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Stack[n-1]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462476" y="3417093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첫번째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3365" y="3407633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두번째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62676" y="3417092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……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025823" y="3419643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</a:t>
            </a:r>
            <a:r>
              <a:rPr lang="ko-KR" altLang="en-US" sz="1600" dirty="0" smtClean="0"/>
              <a:t>번째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624413" y="4441006"/>
            <a:ext cx="9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/>
              <a:t>스택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27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507288" cy="4874096"/>
          </a:xfrm>
        </p:spPr>
        <p:txBody>
          <a:bodyPr/>
          <a:lstStyle/>
          <a:p>
            <a:pPr lvl="1" eaLnBrk="1" hangingPunct="1"/>
            <a:r>
              <a:rPr lang="ko-KR" altLang="en-US" dirty="0" smtClean="0"/>
              <a:t>크기가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배열의 </a:t>
            </a:r>
            <a:r>
              <a:rPr lang="en-US" altLang="ko-KR" dirty="0" smtClean="0"/>
              <a:t>stack[5]</a:t>
            </a:r>
            <a:r>
              <a:rPr lang="ko-KR" altLang="en-US" dirty="0" smtClean="0"/>
              <a:t>에서 의 연산 수행과정</a:t>
            </a:r>
          </a:p>
        </p:txBody>
      </p:sp>
      <p:sp>
        <p:nvSpPr>
          <p:cNvPr id="512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FBB5B45-458F-456C-A19E-7A1A411CBB3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512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83709" y="4076237"/>
            <a:ext cx="517706" cy="584775"/>
            <a:chOff x="1325078" y="4365104"/>
            <a:chExt cx="517706" cy="791491"/>
          </a:xfrm>
        </p:grpSpPr>
        <p:sp>
          <p:nvSpPr>
            <p:cNvPr id="9" name="TextBox 8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0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044079" y="3700481"/>
            <a:ext cx="517706" cy="584775"/>
            <a:chOff x="1460413" y="4398852"/>
            <a:chExt cx="517706" cy="791491"/>
          </a:xfrm>
        </p:grpSpPr>
        <p:sp>
          <p:nvSpPr>
            <p:cNvPr id="12" name="TextBox 11"/>
            <p:cNvSpPr txBox="1"/>
            <p:nvPr/>
          </p:nvSpPr>
          <p:spPr>
            <a:xfrm>
              <a:off x="1460413" y="4398852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1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1558401" y="4799597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414407" y="3275611"/>
            <a:ext cx="517706" cy="584775"/>
            <a:chOff x="1325078" y="4365104"/>
            <a:chExt cx="517706" cy="791491"/>
          </a:xfrm>
        </p:grpSpPr>
        <p:sp>
          <p:nvSpPr>
            <p:cNvPr id="15" name="TextBox 14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2</a:t>
              </a: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852223" y="3275611"/>
            <a:ext cx="517706" cy="584775"/>
            <a:chOff x="1325078" y="4365104"/>
            <a:chExt cx="517706" cy="791491"/>
          </a:xfrm>
        </p:grpSpPr>
        <p:sp>
          <p:nvSpPr>
            <p:cNvPr id="18" name="TextBox 17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2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302727" y="3675547"/>
            <a:ext cx="517706" cy="584775"/>
            <a:chOff x="1325078" y="4365104"/>
            <a:chExt cx="517706" cy="791491"/>
          </a:xfrm>
        </p:grpSpPr>
        <p:sp>
          <p:nvSpPr>
            <p:cNvPr id="21" name="TextBox 20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1</a:t>
              </a: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2273" y="4508285"/>
            <a:ext cx="517706" cy="584775"/>
            <a:chOff x="1325078" y="4365104"/>
            <a:chExt cx="517706" cy="791491"/>
          </a:xfrm>
        </p:grpSpPr>
        <p:sp>
          <p:nvSpPr>
            <p:cNvPr id="24" name="TextBox 23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-1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오른쪽 중괄호 25"/>
          <p:cNvSpPr/>
          <p:nvPr/>
        </p:nvSpPr>
        <p:spPr>
          <a:xfrm rot="5400000">
            <a:off x="2904285" y="2781456"/>
            <a:ext cx="662054" cy="4421166"/>
          </a:xfrm>
          <a:prstGeom prst="rightBrace">
            <a:avLst>
              <a:gd name="adj1" fmla="val 0"/>
              <a:gd name="adj2" fmla="val 506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 rot="5400000">
            <a:off x="6531942" y="4494444"/>
            <a:ext cx="642996" cy="976132"/>
          </a:xfrm>
          <a:prstGeom prst="rightBrace">
            <a:avLst>
              <a:gd name="adj1" fmla="val 0"/>
              <a:gd name="adj2" fmla="val 506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08762" y="5323066"/>
            <a:ext cx="125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top=top+1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7716" y="5674950"/>
            <a:ext cx="119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top=top-1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29572" y="3261272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926463" y="2334428"/>
            <a:ext cx="972108" cy="2222988"/>
            <a:chOff x="4899155" y="2996953"/>
            <a:chExt cx="972108" cy="2222988"/>
          </a:xfrm>
        </p:grpSpPr>
        <p:grpSp>
          <p:nvGrpSpPr>
            <p:cNvPr id="32" name="그룹 31"/>
            <p:cNvGrpSpPr/>
            <p:nvPr/>
          </p:nvGrpSpPr>
          <p:grpSpPr>
            <a:xfrm>
              <a:off x="489915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497116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3515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92649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92500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92649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899155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899155" y="299695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392475" y="3288247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365374" y="2334428"/>
            <a:ext cx="976132" cy="2222988"/>
            <a:chOff x="6338066" y="2996953"/>
            <a:chExt cx="976132" cy="2222988"/>
          </a:xfrm>
        </p:grpSpPr>
        <p:grpSp>
          <p:nvGrpSpPr>
            <p:cNvPr id="45" name="그룹 44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7806783" y="2316658"/>
            <a:ext cx="963445" cy="2222988"/>
            <a:chOff x="1043608" y="1124744"/>
            <a:chExt cx="936104" cy="2304256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878791" y="4107598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42787" y="3695326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834124" y="410759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834124" y="367555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816934" y="2334428"/>
            <a:ext cx="9619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806783" y="283848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829860" y="327561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4536" y="3725962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489777" y="2334428"/>
            <a:ext cx="989298" cy="2222988"/>
            <a:chOff x="3462469" y="2996953"/>
            <a:chExt cx="989298" cy="2222988"/>
          </a:xfrm>
        </p:grpSpPr>
        <p:grpSp>
          <p:nvGrpSpPr>
            <p:cNvPr id="70" name="그룹 69"/>
            <p:cNvGrpSpPr/>
            <p:nvPr/>
          </p:nvGrpSpPr>
          <p:grpSpPr>
            <a:xfrm>
              <a:off x="3462469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3534477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489810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489810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489810" y="3019185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476139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489810" y="39330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2045583" y="4141549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1982239" y="2320081"/>
            <a:ext cx="976371" cy="2222988"/>
            <a:chOff x="1954931" y="2982606"/>
            <a:chExt cx="976371" cy="2222988"/>
          </a:xfrm>
        </p:grpSpPr>
        <p:grpSp>
          <p:nvGrpSpPr>
            <p:cNvPr id="82" name="그룹 81"/>
            <p:cNvGrpSpPr/>
            <p:nvPr/>
          </p:nvGrpSpPr>
          <p:grpSpPr>
            <a:xfrm>
              <a:off x="1954931" y="2982606"/>
              <a:ext cx="963445" cy="2222988"/>
              <a:chOff x="1043608" y="1124744"/>
              <a:chExt cx="936104" cy="2304256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직선 연결선 82"/>
            <p:cNvCxnSpPr/>
            <p:nvPr/>
          </p:nvCxnSpPr>
          <p:spPr>
            <a:xfrm>
              <a:off x="1982272" y="477354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969345" y="301042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968601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969345" y="436300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968601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521752" y="2316658"/>
            <a:ext cx="984331" cy="2222988"/>
            <a:chOff x="494444" y="2979183"/>
            <a:chExt cx="984331" cy="2222988"/>
          </a:xfrm>
        </p:grpSpPr>
        <p:grpSp>
          <p:nvGrpSpPr>
            <p:cNvPr id="92" name="그룹 91"/>
            <p:cNvGrpSpPr/>
            <p:nvPr/>
          </p:nvGrpSpPr>
          <p:grpSpPr>
            <a:xfrm>
              <a:off x="515330" y="2979183"/>
              <a:ext cx="963445" cy="2222988"/>
              <a:chOff x="1043608" y="1124744"/>
              <a:chExt cx="936104" cy="2304256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직선 연결선 92"/>
            <p:cNvCxnSpPr/>
            <p:nvPr/>
          </p:nvCxnSpPr>
          <p:spPr>
            <a:xfrm>
              <a:off x="494444" y="2991112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542671" y="351668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42671" y="394895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20297" y="437562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42671" y="478370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41331" y="4161688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[0]</a:t>
            </a:r>
            <a:endParaRPr lang="ko-KR" altLang="en-US" sz="1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46163" y="3772217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[1]</a:t>
            </a:r>
            <a:endParaRPr lang="ko-KR" altLang="en-US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6163" y="3331149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[2]</a:t>
            </a:r>
            <a:endParaRPr lang="ko-KR" altLang="en-US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6163" y="2879630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[3]</a:t>
            </a:r>
            <a:endParaRPr lang="ko-KR" altLang="en-US" sz="1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6163" y="2444820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[4]</a:t>
            </a:r>
            <a:endParaRPr lang="ko-KR" altLang="en-US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47504" y="19473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608762" y="5674950"/>
            <a:ext cx="1649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stack[top]=item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27973" y="5365549"/>
            <a:ext cx="173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item=stack[top]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71124" y="460567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(push)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368410" y="4605678"/>
            <a:ext cx="106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삭제</a:t>
            </a:r>
            <a:r>
              <a:rPr lang="en-US" altLang="ko-KR" sz="1600" dirty="0" smtClean="0"/>
              <a:t>(pop)</a:t>
            </a:r>
            <a:endParaRPr lang="ko-KR" alt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883393" y="6013504"/>
            <a:ext cx="54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그림</a:t>
            </a:r>
            <a:r>
              <a:rPr lang="en-US" altLang="ko-KR" sz="1800" dirty="0" smtClean="0"/>
              <a:t>4.4] </a:t>
            </a:r>
            <a:r>
              <a:rPr lang="ko-KR" altLang="en-US" sz="1800" dirty="0" err="1" smtClean="0"/>
              <a:t>스택의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삽입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 표현</a:t>
            </a:r>
            <a:endParaRPr lang="ko-KR" altLang="en-US" sz="18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7299422" y="4049201"/>
            <a:ext cx="517706" cy="584775"/>
            <a:chOff x="1325078" y="4365104"/>
            <a:chExt cx="517706" cy="791491"/>
          </a:xfrm>
        </p:grpSpPr>
        <p:sp>
          <p:nvSpPr>
            <p:cNvPr id="113" name="TextBox 112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0</a:t>
              </a:r>
              <a:endParaRPr lang="en-US" altLang="ko-KR" sz="1600" dirty="0" smtClean="0"/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/>
      <p:bldP spid="59" grpId="0"/>
      <p:bldP spid="68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 smtClean="0"/>
              <a:t>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배열의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에서 의 연산 수행과정</a:t>
            </a:r>
          </a:p>
        </p:txBody>
      </p:sp>
      <p:sp>
        <p:nvSpPr>
          <p:cNvPr id="512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FBB5B45-458F-456C-A19E-7A1A411CBB3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512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pic>
        <p:nvPicPr>
          <p:cNvPr id="8196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7896"/>
            <a:ext cx="2682147" cy="20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33" y="2132856"/>
            <a:ext cx="372281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4505468" cy="34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4213" y="1484313"/>
            <a:ext cx="7858125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알고리즘 </a:t>
            </a:r>
            <a:r>
              <a:rPr lang="en-US" altLang="ko-KR" b="1" dirty="0">
                <a:latin typeface="+mn-ea"/>
                <a:ea typeface="+mn-ea"/>
              </a:rPr>
              <a:t>4.1] </a:t>
            </a:r>
            <a:r>
              <a:rPr lang="ko-KR" altLang="en-US" b="1" dirty="0">
                <a:latin typeface="+mn-ea"/>
                <a:ea typeface="+mn-ea"/>
              </a:rPr>
              <a:t>공백 순차 </a:t>
            </a:r>
            <a:r>
              <a:rPr lang="ko-KR" altLang="en-US" b="1" dirty="0" err="1">
                <a:latin typeface="+mn-ea"/>
                <a:ea typeface="+mn-ea"/>
              </a:rPr>
              <a:t>스택</a:t>
            </a:r>
            <a:r>
              <a:rPr lang="ko-KR" altLang="en-US" b="1" dirty="0">
                <a:latin typeface="+mn-ea"/>
                <a:ea typeface="+mn-ea"/>
              </a:rPr>
              <a:t> 생성</a:t>
            </a:r>
            <a:endParaRPr lang="en-US" altLang="ko-KR" b="1" dirty="0">
              <a:latin typeface="+mn-ea"/>
              <a:ea typeface="+mn-ea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dirty="0">
              <a:latin typeface="+mj-lt"/>
              <a:ea typeface="HY동녘M" pitchFamily="18" charset="-127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dirty="0">
              <a:latin typeface="+mj-lt"/>
              <a:ea typeface="HY동녘M" pitchFamily="18" charset="-127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dirty="0">
              <a:latin typeface="+mj-lt"/>
              <a:ea typeface="HY동녘M" pitchFamily="18" charset="-127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dirty="0">
              <a:latin typeface="+mj-lt"/>
              <a:ea typeface="HY동녘M" pitchFamily="18" charset="-127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ko-KR" altLang="en-US" dirty="0">
              <a:latin typeface="+mj-lt"/>
              <a:ea typeface="HY동녘M" pitchFamily="18" charset="-127"/>
            </a:endParaRPr>
          </a:p>
          <a:p>
            <a:pPr algn="l">
              <a:defRPr/>
            </a:pPr>
            <a:r>
              <a:rPr lang="en-US" altLang="ko-KR" dirty="0"/>
              <a:t>  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알고리즘 </a:t>
            </a:r>
            <a:r>
              <a:rPr lang="en-US" altLang="ko-KR" b="1" dirty="0">
                <a:latin typeface="+mn-ea"/>
                <a:ea typeface="+mn-ea"/>
              </a:rPr>
              <a:t>4.2] </a:t>
            </a:r>
            <a:r>
              <a:rPr lang="ko-KR" altLang="en-US" b="1" dirty="0" err="1">
                <a:latin typeface="+mn-ea"/>
                <a:ea typeface="+mn-ea"/>
              </a:rPr>
              <a:t>스택이</a:t>
            </a:r>
            <a:r>
              <a:rPr lang="ko-KR" altLang="en-US" b="1" dirty="0">
                <a:latin typeface="+mn-ea"/>
                <a:ea typeface="+mn-ea"/>
              </a:rPr>
              <a:t> 공백인가 검사</a:t>
            </a:r>
            <a:endParaRPr lang="en-US" altLang="ko-KR" b="1" dirty="0">
              <a:latin typeface="+mn-ea"/>
              <a:ea typeface="+mn-ea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b="1" dirty="0">
              <a:latin typeface="+mn-lt"/>
              <a:ea typeface="+mn-ea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altLang="ko-KR" b="1" dirty="0">
              <a:latin typeface="+mn-lt"/>
              <a:ea typeface="+mn-ea"/>
            </a:endParaRPr>
          </a:p>
          <a:p>
            <a:pPr algn="l">
              <a:defRPr/>
            </a:pPr>
            <a:endParaRPr lang="ko-KR" altLang="en-US" b="1" dirty="0"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EFE2FC9-3B8D-40FD-ADC1-9D1BEBE390F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1116013" y="2133600"/>
            <a:ext cx="2952750" cy="13843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#define MAXSIZE 100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struct stack {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int item[MAXSIZE] ;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int top ;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} ;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struct stack *s ;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1042988" y="4724400"/>
            <a:ext cx="4392612" cy="954088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int isEmpty(struct stack *s) {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if ( s⟶top &lt; 0 ) then return true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else return false;</a:t>
            </a:r>
          </a:p>
          <a:p>
            <a:pPr algn="l" eaLnBrk="1" hangingPunct="1"/>
            <a:r>
              <a:rPr lang="en-US" altLang="ko-KR" sz="1400" b="1">
                <a:latin typeface="Bookman Old Style" pitchFamily="18" charset="0"/>
                <a:cs typeface="Courier New" pitchFamily="49" charset="0"/>
              </a:rPr>
              <a:t>   }</a:t>
            </a: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pic>
        <p:nvPicPr>
          <p:cNvPr id="8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0" y="2268628"/>
            <a:ext cx="1440160" cy="11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sec\AppData\Local\Microsoft\Windows\Temporary Internet Files\Content.IE5\JYR5INCM\Box.agr[2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60" y="4518317"/>
            <a:ext cx="1728192" cy="13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stack</a:t>
            </a:r>
            <a:r>
              <a:rPr lang="ko-KR" altLang="en-US" smtClean="0"/>
              <a:t>의 추상화 </a:t>
            </a:r>
            <a:r>
              <a:rPr lang="en-US" altLang="ko-KR" smtClean="0"/>
              <a:t>push algorithm</a:t>
            </a:r>
            <a:endParaRPr lang="ko-KR" altLang="en-US" smtClean="0"/>
          </a:p>
          <a:p>
            <a:pPr marL="838200" lvl="1" indent="-3810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lang="en-US" altLang="ko-KR" smtClean="0">
                <a:solidFill>
                  <a:schemeClr val="tx1"/>
                </a:solidFill>
              </a:rPr>
              <a:t>top ← top+1; </a:t>
            </a:r>
          </a:p>
          <a:p>
            <a:pPr marL="1676400" lvl="3" indent="-304800" eaLnBrk="1" hangingPunct="1">
              <a:lnSpc>
                <a:spcPct val="110000"/>
              </a:lnSpc>
            </a:pPr>
            <a:r>
              <a:rPr lang="en-US" altLang="ko-KR" smtClean="0"/>
              <a:t>stack</a:t>
            </a:r>
            <a:r>
              <a:rPr lang="ko-KR" altLang="en-US" smtClean="0"/>
              <a:t> </a:t>
            </a:r>
            <a:r>
              <a:rPr lang="en-US" altLang="ko-KR" smtClean="0"/>
              <a:t>S</a:t>
            </a:r>
            <a:r>
              <a:rPr lang="ko-KR" altLang="en-US" smtClean="0"/>
              <a:t>에서 </a:t>
            </a:r>
            <a:r>
              <a:rPr lang="en-US" altLang="ko-KR" smtClean="0"/>
              <a:t>top</a:t>
            </a:r>
            <a:r>
              <a:rPr lang="ko-KR" altLang="en-US" smtClean="0"/>
              <a:t>이 마지막 자료를 가리키고 있으므로 그 위에 자료를 삽입하려면 먼저 </a:t>
            </a:r>
            <a:r>
              <a:rPr lang="en-US" altLang="ko-KR" smtClean="0"/>
              <a:t>top</a:t>
            </a:r>
            <a:r>
              <a:rPr lang="ko-KR" altLang="en-US" smtClean="0"/>
              <a:t>의 위치를 하나 증가</a:t>
            </a:r>
          </a:p>
          <a:p>
            <a:pPr marL="1676400" lvl="3" indent="-304800" eaLnBrk="1" hangingPunct="1">
              <a:lnSpc>
                <a:spcPct val="110000"/>
              </a:lnSpc>
            </a:pPr>
            <a:r>
              <a:rPr lang="ko-KR" altLang="en-US" smtClean="0"/>
              <a:t>만약 이때 </a:t>
            </a:r>
            <a:r>
              <a:rPr lang="en-US" altLang="ko-KR" smtClean="0"/>
              <a:t>top</a:t>
            </a:r>
            <a:r>
              <a:rPr lang="ko-KR" altLang="en-US" smtClean="0"/>
              <a:t>의 위치가 </a:t>
            </a:r>
            <a:r>
              <a:rPr lang="en-US" altLang="ko-KR" smtClean="0"/>
              <a:t>stack</a:t>
            </a:r>
            <a:r>
              <a:rPr lang="ko-KR" altLang="en-US" smtClean="0"/>
              <a:t>의 크기</a:t>
            </a:r>
            <a:r>
              <a:rPr lang="en-US" altLang="ko-KR" smtClean="0"/>
              <a:t>(stack_size)</a:t>
            </a:r>
            <a:r>
              <a:rPr lang="ko-KR" altLang="en-US" smtClean="0"/>
              <a:t>보다 크다면 오버플로우</a:t>
            </a:r>
            <a:r>
              <a:rPr lang="en-US" altLang="ko-KR" smtClean="0"/>
              <a:t>(overflow)</a:t>
            </a:r>
            <a:r>
              <a:rPr lang="ko-KR" altLang="en-US" smtClean="0"/>
              <a:t>상태가 되므로 삽입 연산을 수행하지 못하고 연산 종료</a:t>
            </a:r>
          </a:p>
          <a:p>
            <a:pPr marL="838200" lvl="1" indent="-381000" eaLnBrk="1" hangingPunct="1">
              <a:lnSpc>
                <a:spcPct val="110000"/>
              </a:lnSpc>
              <a:buFont typeface="Wingdings" pitchFamily="2" charset="2"/>
              <a:buAutoNum type="circleNumDbPlain"/>
            </a:pPr>
            <a:r>
              <a:rPr lang="en-US" altLang="ko-KR" smtClean="0">
                <a:solidFill>
                  <a:schemeClr val="tx1"/>
                </a:solidFill>
              </a:rPr>
              <a:t>S(top) ← x; </a:t>
            </a:r>
          </a:p>
          <a:p>
            <a:pPr marL="1676400" lvl="3" indent="-304800" eaLnBrk="1" hangingPunct="1">
              <a:lnSpc>
                <a:spcPct val="110000"/>
              </a:lnSpc>
            </a:pPr>
            <a:r>
              <a:rPr lang="ko-KR" altLang="en-US" smtClean="0"/>
              <a:t>오버플로우 상태가 아니라면 </a:t>
            </a:r>
            <a:r>
              <a:rPr lang="en-US" altLang="ko-KR" smtClean="0"/>
              <a:t>stack</a:t>
            </a:r>
            <a:r>
              <a:rPr lang="ko-KR" altLang="en-US" smtClean="0"/>
              <a:t>의 </a:t>
            </a:r>
            <a:r>
              <a:rPr lang="en-US" altLang="ko-KR" smtClean="0"/>
              <a:t>top</a:t>
            </a:r>
            <a:r>
              <a:rPr lang="ko-KR" altLang="en-US" smtClean="0"/>
              <a:t>이 가리키는 위치에 </a:t>
            </a:r>
            <a:r>
              <a:rPr lang="en-US" altLang="ko-KR" smtClean="0"/>
              <a:t>x </a:t>
            </a:r>
            <a:r>
              <a:rPr lang="ko-KR" altLang="en-US" smtClean="0"/>
              <a:t>삽입 </a:t>
            </a: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1979613" y="4797425"/>
            <a:ext cx="5616575" cy="14763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push(S, x)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	top ← top+1;			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	if (top &gt; stack_size) then overflow; 	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	else 				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		S(top) ← x; 		</a:t>
            </a:r>
          </a:p>
          <a:p>
            <a:pPr algn="l" eaLnBrk="1" hangingPunct="1"/>
            <a:r>
              <a:rPr lang="en-US" altLang="ko-KR" sz="1500" b="1">
                <a:latin typeface="Bookman Old Style" pitchFamily="18" charset="0"/>
              </a:rPr>
              <a:t>end push() </a:t>
            </a: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4B33ECE-1F1E-454E-8E07-393AC0B8F12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843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268413"/>
            <a:ext cx="813593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spcBef>
                <a:spcPct val="20000"/>
              </a:spcBef>
              <a:buSzPct val="200000"/>
              <a:defRPr/>
            </a:pPr>
            <a:r>
              <a:rPr lang="en-US" altLang="ko-KR" dirty="0"/>
              <a:t>[</a:t>
            </a:r>
            <a:r>
              <a:rPr lang="ko-KR" altLang="en-US" dirty="0"/>
              <a:t>알고리즘 </a:t>
            </a:r>
            <a:r>
              <a:rPr lang="en-US" altLang="ko-KR" dirty="0"/>
              <a:t>4.3] </a:t>
            </a:r>
            <a:r>
              <a:rPr lang="en-US" altLang="ko-KR" b="1" kern="0" dirty="0">
                <a:latin typeface="+mn-lt"/>
                <a:ea typeface="+mn-ea"/>
              </a:rPr>
              <a:t>stack</a:t>
            </a:r>
            <a:r>
              <a:rPr lang="ko-KR" altLang="en-US" b="1" kern="0" dirty="0">
                <a:latin typeface="+mn-lt"/>
                <a:ea typeface="+mn-ea"/>
              </a:rPr>
              <a:t>의 </a:t>
            </a:r>
            <a:r>
              <a:rPr lang="en-US" altLang="ko-KR" b="1" kern="0" dirty="0">
                <a:latin typeface="+mn-lt"/>
                <a:ea typeface="+mn-ea"/>
              </a:rPr>
              <a:t>push algorithm</a:t>
            </a:r>
            <a:endParaRPr lang="ko-KR" altLang="en-US" b="1" kern="0" dirty="0">
              <a:latin typeface="+mn-lt"/>
              <a:ea typeface="+mn-ea"/>
            </a:endParaRP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827088" y="1916113"/>
            <a:ext cx="5400675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void push(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struct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stack *s, 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x){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if (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s⟶top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== MAXSIZE-1) {   .....</a:t>
            </a:r>
            <a:r>
              <a:rPr lang="en-US" altLang="ko-KR" sz="1600" b="1" dirty="0">
                <a:solidFill>
                  <a:srgbClr val="FF0000"/>
                </a:solidFill>
                <a:latin typeface="Bookman Old Style" pitchFamily="18" charset="0"/>
                <a:cs typeface="Courier New" pitchFamily="49" charset="0"/>
              </a:rPr>
              <a:t>①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printf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("Stack Overflow") ;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exit(1);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}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    else 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s⟶item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[++</a:t>
            </a:r>
            <a:r>
              <a:rPr lang="en-US" altLang="ko-KR" sz="1600" b="1" dirty="0" err="1">
                <a:latin typeface="Bookman Old Style" pitchFamily="18" charset="0"/>
                <a:cs typeface="Courier New" pitchFamily="49" charset="0"/>
              </a:rPr>
              <a:t>s⟶top</a:t>
            </a:r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] = x ;.....②</a:t>
            </a:r>
          </a:p>
          <a:p>
            <a:pPr algn="l" eaLnBrk="1" hangingPunct="1"/>
            <a:r>
              <a:rPr lang="en-US" altLang="ko-KR" sz="1600" b="1" dirty="0">
                <a:latin typeface="Bookman Old Style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BBC092-27A0-412D-89E4-F5D5079F52D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946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pic>
        <p:nvPicPr>
          <p:cNvPr id="10243" name="Picture 3" descr="C:\Users\sec\AppData\Local\Microsoft\Windows\Temporary Internet Files\Content.IE5\3HSKU3MR\3D-Isometric-Cardboard-Box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11876"/>
            <a:ext cx="1414468" cy="15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sec\AppData\Local\Microsoft\Windows\Temporary Internet Files\Content.IE5\3HSKU3MR\Open-Cardboard-Box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2232248" cy="17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457200" indent="-457200" eaLnBrk="1" hangingPunct="1"/>
            <a:r>
              <a:rPr lang="en-US" altLang="ko-KR" smtClean="0"/>
              <a:t>stack</a:t>
            </a:r>
            <a:r>
              <a:rPr lang="ko-KR" altLang="en-US" smtClean="0"/>
              <a:t>의 추상화 </a:t>
            </a:r>
            <a:r>
              <a:rPr lang="en-US" altLang="ko-KR" smtClean="0"/>
              <a:t>pop algorithm</a:t>
            </a:r>
            <a:r>
              <a:rPr lang="ko-KR" altLang="en-US" smtClean="0"/>
              <a:t> </a:t>
            </a:r>
          </a:p>
          <a:p>
            <a:pPr marL="838200" lvl="1" indent="-381000" eaLnBrk="1" hangingPunct="1">
              <a:buFont typeface="Wingdings" pitchFamily="2" charset="2"/>
              <a:buAutoNum type="circleNumDbPlain"/>
            </a:pPr>
            <a:r>
              <a:rPr lang="en-US" altLang="ko-KR" smtClean="0">
                <a:solidFill>
                  <a:schemeClr val="tx1"/>
                </a:solidFill>
              </a:rPr>
              <a:t>return S(top); </a:t>
            </a:r>
          </a:p>
          <a:p>
            <a:pPr marL="1676400" lvl="3" indent="-304800" eaLnBrk="1" hangingPunct="1"/>
            <a:r>
              <a:rPr lang="en-US" altLang="ko-KR" smtClean="0"/>
              <a:t>stack</a:t>
            </a:r>
            <a:r>
              <a:rPr lang="ko-KR" altLang="en-US" smtClean="0"/>
              <a:t>이 공백 </a:t>
            </a:r>
            <a:r>
              <a:rPr lang="en-US" altLang="ko-KR" smtClean="0"/>
              <a:t>stack</a:t>
            </a:r>
            <a:r>
              <a:rPr lang="ko-KR" altLang="en-US" smtClean="0"/>
              <a:t>이 아니라면 </a:t>
            </a:r>
            <a:r>
              <a:rPr lang="en-US" altLang="ko-KR" smtClean="0"/>
              <a:t>top</a:t>
            </a:r>
            <a:r>
              <a:rPr lang="ko-KR" altLang="en-US" smtClean="0"/>
              <a:t>이 가리키는 원소를 먼저 반환 </a:t>
            </a:r>
          </a:p>
          <a:p>
            <a:pPr marL="838200" lvl="1" indent="-381000" eaLnBrk="1" hangingPunct="1">
              <a:buFont typeface="Wingdings" pitchFamily="2" charset="2"/>
              <a:buAutoNum type="circleNumDbPlain"/>
            </a:pPr>
            <a:r>
              <a:rPr lang="en-US" altLang="ko-KR" smtClean="0">
                <a:solidFill>
                  <a:schemeClr val="tx1"/>
                </a:solidFill>
              </a:rPr>
              <a:t>top ← top-1; </a:t>
            </a:r>
          </a:p>
          <a:p>
            <a:pPr marL="1676400" lvl="3" indent="-304800" eaLnBrk="1" hangingPunct="1"/>
            <a:r>
              <a:rPr lang="en-US" altLang="ko-KR" smtClean="0"/>
              <a:t>stack</a:t>
            </a:r>
            <a:r>
              <a:rPr lang="ko-KR" altLang="en-US" smtClean="0"/>
              <a:t>의 </a:t>
            </a:r>
            <a:r>
              <a:rPr lang="en-US" altLang="ko-KR" smtClean="0"/>
              <a:t>top </a:t>
            </a:r>
            <a:r>
              <a:rPr lang="ko-KR" altLang="en-US" smtClean="0"/>
              <a:t>원소를 반환하였으므로 </a:t>
            </a:r>
            <a:r>
              <a:rPr lang="en-US" altLang="ko-KR" smtClean="0"/>
              <a:t>top</a:t>
            </a:r>
            <a:r>
              <a:rPr lang="ko-KR" altLang="en-US" smtClean="0"/>
              <a:t>의 위치는 그 아래의 원소로 변경하기 위해 </a:t>
            </a:r>
            <a:r>
              <a:rPr lang="en-US" altLang="ko-KR" smtClean="0"/>
              <a:t>top</a:t>
            </a:r>
            <a:r>
              <a:rPr lang="ko-KR" altLang="en-US" smtClean="0"/>
              <a:t>의 위치를 하나 감소 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1403350" y="3644900"/>
            <a:ext cx="4176713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pop(S)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	if (top = 0) then error;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	else {		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		return S(top); 		top ← top-1;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	}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</a:rPr>
              <a:t>end pop()</a:t>
            </a:r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67EDCF9-0421-4D05-9241-B21710AE24E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048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750" y="1341438"/>
            <a:ext cx="80645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spcBef>
                <a:spcPct val="20000"/>
              </a:spcBef>
              <a:buSzPct val="200000"/>
              <a:defRPr/>
            </a:pPr>
            <a:r>
              <a:rPr lang="en-US" altLang="ko-KR" dirty="0"/>
              <a:t>[</a:t>
            </a:r>
            <a:r>
              <a:rPr lang="ko-KR" altLang="en-US" dirty="0"/>
              <a:t>알고리즘 </a:t>
            </a:r>
            <a:r>
              <a:rPr lang="en-US" altLang="ko-KR" dirty="0"/>
              <a:t>4.4] </a:t>
            </a:r>
            <a:r>
              <a:rPr lang="en-US" altLang="ko-KR" b="1" kern="0" dirty="0">
                <a:latin typeface="+mn-lt"/>
                <a:ea typeface="+mn-ea"/>
              </a:rPr>
              <a:t>Stack</a:t>
            </a:r>
            <a:r>
              <a:rPr lang="ko-KR" altLang="en-US" b="1" kern="0" dirty="0">
                <a:latin typeface="+mn-lt"/>
                <a:ea typeface="+mn-ea"/>
              </a:rPr>
              <a:t>의 </a:t>
            </a:r>
            <a:r>
              <a:rPr lang="en-US" altLang="ko-KR" b="1" kern="0" dirty="0">
                <a:latin typeface="+mn-lt"/>
                <a:ea typeface="+mn-ea"/>
              </a:rPr>
              <a:t>pop algorithm</a:t>
            </a:r>
            <a:r>
              <a:rPr lang="ko-KR" altLang="en-US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1258888" y="1989138"/>
            <a:ext cx="4895850" cy="23082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int pop(struct stack *s) {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int popp ;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if(s-&gt;top == -1) {......①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   printf("Stack Underflow"); 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   exit(1) ; 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}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popp = s-&gt;item[s-&gt;top--];......②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   return popp ; </a:t>
            </a:r>
          </a:p>
          <a:p>
            <a:pPr algn="l" eaLnBrk="1" hangingPunct="1"/>
            <a:r>
              <a:rPr lang="en-US" altLang="ko-KR" sz="1600" b="1">
                <a:latin typeface="Bookman Old Style" pitchFamily="18" charset="0"/>
                <a:cs typeface="Courier New" pitchFamily="49" charset="0"/>
              </a:rPr>
              <a:t>} </a:t>
            </a:r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8BA45AB-DC3B-4968-A764-CD5BE08A68B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150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pic>
        <p:nvPicPr>
          <p:cNvPr id="11268" name="Picture 4" descr="C:\Users\sec\AppData\Local\Microsoft\Windows\Temporary Internet Files\Content.IE5\JYR5INCM\Box.agr[2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60" y="4509120"/>
            <a:ext cx="2242457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sec\AppData\Local\Microsoft\Windows\Temporary Internet Files\Content.IE5\3HSKU3MR\3D-Isometric-Cardboard-Box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95391"/>
            <a:ext cx="1903214" cy="214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순차 자료구조로 구현한 </a:t>
            </a:r>
            <a:r>
              <a:rPr lang="en-US" altLang="ko-KR" smtClean="0">
                <a:solidFill>
                  <a:schemeClr val="tx1"/>
                </a:solidFill>
              </a:rPr>
              <a:t>stack</a:t>
            </a:r>
            <a:r>
              <a:rPr lang="ko-KR" altLang="en-US" smtClean="0">
                <a:solidFill>
                  <a:schemeClr val="tx1"/>
                </a:solidFill>
              </a:rPr>
              <a:t>의 장점</a:t>
            </a:r>
          </a:p>
          <a:p>
            <a:pPr lvl="2" eaLnBrk="1" hangingPunct="1"/>
            <a:r>
              <a:rPr lang="ko-KR" altLang="en-US" smtClean="0"/>
              <a:t>순차 자료구조인 </a:t>
            </a:r>
            <a:r>
              <a:rPr lang="en-US" altLang="ko-KR" smtClean="0"/>
              <a:t>1</a:t>
            </a:r>
            <a:r>
              <a:rPr lang="ko-KR" altLang="en-US" smtClean="0"/>
              <a:t>차원 배열을 사용하여 쉽게 구현</a:t>
            </a:r>
          </a:p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순차 자료구조로 구현한 </a:t>
            </a:r>
            <a:r>
              <a:rPr lang="en-US" altLang="ko-KR" smtClean="0">
                <a:solidFill>
                  <a:schemeClr val="tx1"/>
                </a:solidFill>
              </a:rPr>
              <a:t>stack</a:t>
            </a:r>
            <a:r>
              <a:rPr lang="ko-KR" altLang="en-US" smtClean="0">
                <a:solidFill>
                  <a:schemeClr val="tx1"/>
                </a:solidFill>
              </a:rPr>
              <a:t>의 단점</a:t>
            </a:r>
          </a:p>
          <a:p>
            <a:pPr lvl="2" eaLnBrk="1" hangingPunct="1"/>
            <a:r>
              <a:rPr lang="ko-KR" altLang="en-US" smtClean="0"/>
              <a:t>물리적으로 크기가 고정된 배열을 사용하므로 </a:t>
            </a:r>
            <a:r>
              <a:rPr lang="en-US" altLang="ko-KR" smtClean="0"/>
              <a:t>stack</a:t>
            </a:r>
            <a:r>
              <a:rPr lang="ko-KR" altLang="en-US" smtClean="0"/>
              <a:t>의 크기 변경 어려움</a:t>
            </a:r>
          </a:p>
          <a:p>
            <a:pPr lvl="2" eaLnBrk="1" hangingPunct="1"/>
            <a:r>
              <a:rPr lang="ko-KR" altLang="en-US" smtClean="0"/>
              <a:t>순차 자료구조의 단점을 그대로 가지고 있다</a:t>
            </a:r>
            <a:r>
              <a:rPr lang="en-US" altLang="ko-KR" smtClean="0"/>
              <a:t>.</a:t>
            </a: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FE660FA-74BF-4654-B623-882376C19E1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253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연결 자료구조를 이용한 </a:t>
            </a:r>
            <a:r>
              <a:rPr lang="en-US" altLang="ko-KR" sz="2000" dirty="0" smtClean="0"/>
              <a:t>stack</a:t>
            </a:r>
            <a:r>
              <a:rPr lang="ko-KR" altLang="en-US" sz="2000" dirty="0" smtClean="0"/>
              <a:t>의 구현</a:t>
            </a:r>
          </a:p>
          <a:p>
            <a:pPr lvl="1" eaLnBrk="1" hangingPunct="1"/>
            <a:r>
              <a:rPr lang="ko-KR" altLang="en-US" sz="2000" dirty="0" smtClean="0">
                <a:solidFill>
                  <a:schemeClr val="tx1"/>
                </a:solidFill>
              </a:rPr>
              <a:t>단순 연결 리스트를 이용하여 구현</a:t>
            </a:r>
          </a:p>
          <a:p>
            <a:pPr lvl="2" eaLnBrk="1" hangingPunct="1"/>
            <a:r>
              <a:rPr lang="en-US" altLang="ko-KR" sz="1800" dirty="0" smtClean="0"/>
              <a:t>stack</a:t>
            </a:r>
            <a:r>
              <a:rPr lang="ko-KR" altLang="en-US" sz="1800" dirty="0" smtClean="0"/>
              <a:t>의 원소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단순 연결 리스트의 </a:t>
            </a:r>
            <a:r>
              <a:rPr lang="en-US" altLang="ko-KR" sz="1800" dirty="0" smtClean="0"/>
              <a:t>node</a:t>
            </a:r>
            <a:endParaRPr lang="ko-KR" altLang="en-US" sz="1800" dirty="0" smtClean="0"/>
          </a:p>
          <a:p>
            <a:pPr lvl="3" eaLnBrk="1" hangingPunct="1">
              <a:lnSpc>
                <a:spcPct val="60000"/>
              </a:lnSpc>
            </a:pPr>
            <a:r>
              <a:rPr lang="en-US" altLang="ko-KR" sz="1600" dirty="0" smtClean="0"/>
              <a:t>stack</a:t>
            </a:r>
            <a:r>
              <a:rPr lang="ko-KR" altLang="en-US" sz="1600" dirty="0" smtClean="0"/>
              <a:t> 원소의 순서 </a:t>
            </a:r>
            <a:r>
              <a:rPr lang="en-US" altLang="ko-KR" sz="1600" dirty="0" smtClean="0"/>
              <a:t>: node</a:t>
            </a:r>
            <a:r>
              <a:rPr lang="ko-KR" altLang="en-US" sz="1600" dirty="0" smtClean="0"/>
              <a:t>의 링크 포인터로 연결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ko-KR" sz="1600" dirty="0" smtClean="0"/>
              <a:t>push : </a:t>
            </a:r>
            <a:r>
              <a:rPr lang="ko-KR" altLang="en-US" sz="1600" dirty="0" smtClean="0"/>
              <a:t>리스트의 마지막에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 삽입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z="1600" dirty="0" smtClean="0"/>
              <a:t>pop : </a:t>
            </a:r>
            <a:r>
              <a:rPr lang="ko-KR" altLang="en-US" sz="1600" dirty="0" smtClean="0"/>
              <a:t>리스트의 마지막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 삭제 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 dirty="0" smtClean="0"/>
              <a:t>변수 </a:t>
            </a:r>
            <a:r>
              <a:rPr lang="en-US" altLang="ko-KR" sz="1800" dirty="0" smtClean="0"/>
              <a:t>top : </a:t>
            </a:r>
            <a:r>
              <a:rPr lang="ko-KR" altLang="en-US" sz="1800" dirty="0" smtClean="0"/>
              <a:t>단순 연결 리스트의 마지막 </a:t>
            </a:r>
            <a:r>
              <a:rPr lang="en-US" altLang="ko-KR" sz="1800" dirty="0" smtClean="0"/>
              <a:t>node</a:t>
            </a:r>
            <a:r>
              <a:rPr lang="ko-KR" altLang="en-US" sz="1800" dirty="0" smtClean="0"/>
              <a:t>를 가리키는 포인터 변수</a:t>
            </a:r>
          </a:p>
          <a:p>
            <a:pPr lvl="3" eaLnBrk="1" hangingPunct="1">
              <a:lnSpc>
                <a:spcPct val="70000"/>
              </a:lnSpc>
            </a:pPr>
            <a:r>
              <a:rPr lang="ko-KR" altLang="en-US" sz="1600" dirty="0" smtClean="0"/>
              <a:t>초기 상태 </a:t>
            </a:r>
            <a:r>
              <a:rPr lang="en-US" altLang="ko-KR" sz="1600" dirty="0" smtClean="0"/>
              <a:t>: top = null </a:t>
            </a:r>
          </a:p>
        </p:txBody>
      </p:sp>
      <p:sp>
        <p:nvSpPr>
          <p:cNvPr id="717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376C83B-DB1C-4387-B9F8-8411F2B99D9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717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3438" y="39151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stack</a:t>
            </a:r>
            <a:endParaRPr lang="ko-KR" altLang="en-US" sz="1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833281" y="3931983"/>
            <a:ext cx="952223" cy="640745"/>
            <a:chOff x="1827301" y="2862876"/>
            <a:chExt cx="952223" cy="640745"/>
          </a:xfrm>
        </p:grpSpPr>
        <p:grpSp>
          <p:nvGrpSpPr>
            <p:cNvPr id="10" name="그룹 9"/>
            <p:cNvGrpSpPr/>
            <p:nvPr/>
          </p:nvGrpSpPr>
          <p:grpSpPr>
            <a:xfrm>
              <a:off x="1827302" y="2862876"/>
              <a:ext cx="872154" cy="640745"/>
              <a:chOff x="1924870" y="2349883"/>
              <a:chExt cx="760729" cy="640745"/>
            </a:xfrm>
          </p:grpSpPr>
          <p:grpSp>
            <p:nvGrpSpPr>
              <p:cNvPr id="12" name="그룹 1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직선 연결선 1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827301" y="3013447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첫번째</a:t>
              </a:r>
              <a:endParaRPr lang="ko-KR" altLang="en-US"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700929" y="3934075"/>
            <a:ext cx="956731" cy="640745"/>
            <a:chOff x="2775019" y="1201460"/>
            <a:chExt cx="956731" cy="640745"/>
          </a:xfrm>
        </p:grpSpPr>
        <p:grpSp>
          <p:nvGrpSpPr>
            <p:cNvPr id="18" name="그룹 17"/>
            <p:cNvGrpSpPr/>
            <p:nvPr/>
          </p:nvGrpSpPr>
          <p:grpSpPr>
            <a:xfrm>
              <a:off x="2775019" y="1201460"/>
              <a:ext cx="872154" cy="640745"/>
              <a:chOff x="1924870" y="2349883"/>
              <a:chExt cx="760729" cy="640745"/>
            </a:xfrm>
          </p:grpSpPr>
          <p:grpSp>
            <p:nvGrpSpPr>
              <p:cNvPr id="20" name="그룹 1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779527" y="1347848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두번째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53413" y="3938783"/>
            <a:ext cx="952223" cy="631329"/>
            <a:chOff x="3627503" y="1206168"/>
            <a:chExt cx="952223" cy="631329"/>
          </a:xfrm>
        </p:grpSpPr>
        <p:grpSp>
          <p:nvGrpSpPr>
            <p:cNvPr id="26" name="그룹 25"/>
            <p:cNvGrpSpPr/>
            <p:nvPr/>
          </p:nvGrpSpPr>
          <p:grpSpPr>
            <a:xfrm>
              <a:off x="3649011" y="1206168"/>
              <a:ext cx="872154" cy="631329"/>
              <a:chOff x="1924870" y="2349883"/>
              <a:chExt cx="760729" cy="640745"/>
            </a:xfrm>
          </p:grpSpPr>
          <p:grpSp>
            <p:nvGrpSpPr>
              <p:cNvPr id="28" name="그룹 2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연결선 2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627503" y="1347848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……</a:t>
              </a:r>
              <a:endParaRPr lang="ko-KR" altLang="en-US" sz="16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461475" y="3929367"/>
            <a:ext cx="952224" cy="640745"/>
            <a:chOff x="4535565" y="1196752"/>
            <a:chExt cx="952224" cy="640745"/>
          </a:xfrm>
        </p:grpSpPr>
        <p:grpSp>
          <p:nvGrpSpPr>
            <p:cNvPr id="34" name="그룹 33"/>
            <p:cNvGrpSpPr/>
            <p:nvPr/>
          </p:nvGrpSpPr>
          <p:grpSpPr>
            <a:xfrm>
              <a:off x="4535565" y="1196752"/>
              <a:ext cx="872154" cy="640745"/>
              <a:chOff x="1924870" y="2349883"/>
              <a:chExt cx="760729" cy="640745"/>
            </a:xfrm>
          </p:grpSpPr>
          <p:grpSp>
            <p:nvGrpSpPr>
              <p:cNvPr id="36" name="그룹 3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535566" y="1357788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n-1</a:t>
              </a:r>
              <a:r>
                <a:rPr lang="ko-KR" altLang="en-US" sz="1600" dirty="0" smtClean="0"/>
                <a:t>번째</a:t>
              </a:r>
              <a:endParaRPr lang="ko-KR" altLang="en-US" sz="16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2100" y="3939580"/>
            <a:ext cx="952223" cy="635240"/>
            <a:chOff x="5406190" y="1206965"/>
            <a:chExt cx="952223" cy="635240"/>
          </a:xfrm>
        </p:grpSpPr>
        <p:grpSp>
          <p:nvGrpSpPr>
            <p:cNvPr id="42" name="그룹 41"/>
            <p:cNvGrpSpPr/>
            <p:nvPr/>
          </p:nvGrpSpPr>
          <p:grpSpPr>
            <a:xfrm>
              <a:off x="5409176" y="1206965"/>
              <a:ext cx="872154" cy="635240"/>
              <a:chOff x="1924870" y="2349883"/>
              <a:chExt cx="760729" cy="640745"/>
            </a:xfrm>
          </p:grpSpPr>
          <p:grpSp>
            <p:nvGrpSpPr>
              <p:cNvPr id="44" name="그룹 4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직선 연결선 4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5406190" y="1367203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n</a:t>
              </a:r>
              <a:r>
                <a:rPr lang="ko-KR" altLang="en-US" sz="1600" dirty="0" smtClean="0"/>
                <a:t>번째</a:t>
              </a:r>
              <a:endParaRPr lang="ko-KR" altLang="en-US" sz="16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36347" y="365236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stack[1]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865526" y="36580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stack[0]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477985" y="3658072"/>
            <a:ext cx="93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stack[n-2]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348805" y="3652368"/>
            <a:ext cx="935518" cy="28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Stack[n-1]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574921" y="361117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……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706084" y="461187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단순 연결리스트의 원리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0.08351 0.1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2118 0.24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11997 7.40741E-7 C 0.17396 7.40741E-7 0.24028 0.0419 0.24028 0.07616 L 0.24028 0.15231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-0.03993 -4.81481E-6 C -0.05781 -4.81481E-6 -0.07951 0.03913 -0.07951 0.07107 L -0.07951 0.14237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3229 -2.22222E-6 C -0.0467 -2.22222E-6 -0.06441 0.06482 -0.06441 0.11783 L -0.06441 0.23588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51BEA1F-02B4-4A2A-A024-A71264D2B97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6148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15988" y="1200150"/>
            <a:ext cx="5688234" cy="43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itchFamily="2" charset="2"/>
              <a:buChar char="Ø"/>
              <a:defRPr/>
            </a:pP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연결 리스트로 표현한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스텍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자료구조의 일반적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작동 원리</a:t>
            </a:r>
            <a:endParaRPr lang="ko-KR" altLang="en-US" sz="2000" b="1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2114" y="1687199"/>
            <a:ext cx="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734474" y="4797323"/>
            <a:ext cx="1737975" cy="490174"/>
            <a:chOff x="5011677" y="4365104"/>
            <a:chExt cx="1737975" cy="640745"/>
          </a:xfrm>
        </p:grpSpPr>
        <p:grpSp>
          <p:nvGrpSpPr>
            <p:cNvPr id="28" name="그룹 27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6" name="그룹 3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첫번째</a:t>
              </a:r>
              <a:endParaRPr lang="ko-KR" altLang="en-US" sz="16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1" name="그룹 3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3" name="직선 연결선 3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/>
          <p:cNvSpPr txBox="1"/>
          <p:nvPr/>
        </p:nvSpPr>
        <p:spPr>
          <a:xfrm>
            <a:off x="4533908" y="4912511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null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3705522" y="4010812"/>
            <a:ext cx="1737975" cy="490174"/>
            <a:chOff x="5011677" y="4365104"/>
            <a:chExt cx="1737975" cy="640745"/>
          </a:xfrm>
        </p:grpSpPr>
        <p:grpSp>
          <p:nvGrpSpPr>
            <p:cNvPr id="44" name="그룹 43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2" name="그룹 5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54" name="직선 연결선 5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직선 연결선 5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두</a:t>
              </a:r>
              <a:r>
                <a:rPr lang="ko-KR" altLang="en-US" sz="1600" dirty="0" err="1" smtClean="0"/>
                <a:t>번째</a:t>
              </a:r>
              <a:endParaRPr lang="ko-KR" altLang="en-US" sz="1600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47" name="그룹 46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49" name="직선 연결선 48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그룹 56"/>
          <p:cNvGrpSpPr/>
          <p:nvPr/>
        </p:nvGrpSpPr>
        <p:grpSpPr>
          <a:xfrm>
            <a:off x="3688984" y="3225285"/>
            <a:ext cx="1737975" cy="490174"/>
            <a:chOff x="5011677" y="4365104"/>
            <a:chExt cx="1737975" cy="640745"/>
          </a:xfrm>
        </p:grpSpPr>
        <p:grpSp>
          <p:nvGrpSpPr>
            <p:cNvPr id="58" name="그룹 57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6" name="그룹 6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8" name="직선 연결선 6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직선 연결선 6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세번째</a:t>
              </a:r>
              <a:endParaRPr lang="ko-KR" altLang="en-US" sz="1600" dirty="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1" name="그룹 6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3" name="직선 연결선 6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직선 연결선 6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3688984" y="2424784"/>
            <a:ext cx="1737975" cy="490174"/>
            <a:chOff x="5011677" y="4365104"/>
            <a:chExt cx="1737975" cy="640745"/>
          </a:xfrm>
        </p:grpSpPr>
        <p:grpSp>
          <p:nvGrpSpPr>
            <p:cNvPr id="72" name="그룹 71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80" name="그룹 7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82" name="직선 연결선 8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직선 연결선 8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네번째</a:t>
              </a:r>
              <a:endParaRPr lang="ko-KR" altLang="en-US" sz="1600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5" name="그룹 7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그룹 84"/>
          <p:cNvGrpSpPr/>
          <p:nvPr/>
        </p:nvGrpSpPr>
        <p:grpSpPr>
          <a:xfrm>
            <a:off x="3636881" y="1673346"/>
            <a:ext cx="1786103" cy="490174"/>
            <a:chOff x="4963549" y="4365104"/>
            <a:chExt cx="1786103" cy="640745"/>
          </a:xfrm>
        </p:grpSpPr>
        <p:grpSp>
          <p:nvGrpSpPr>
            <p:cNvPr id="86" name="그룹 85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12" name="그룹 11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직선 연결선 11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4963549" y="4515675"/>
              <a:ext cx="112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다섯번째</a:t>
              </a:r>
              <a:endParaRPr lang="ko-KR" altLang="en-US" sz="1600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92" name="그룹 9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직선 연결선 9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" name="직선 화살표 연결선 116"/>
          <p:cNvCxnSpPr/>
          <p:nvPr/>
        </p:nvCxnSpPr>
        <p:spPr>
          <a:xfrm>
            <a:off x="4996663" y="4319493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980125" y="2728916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971438" y="3533966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967463" y="1968963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013747" y="1691955"/>
            <a:ext cx="360040" cy="46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193767" y="1918032"/>
            <a:ext cx="443114" cy="40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28504" y="5552961"/>
            <a:ext cx="8270245" cy="543176"/>
            <a:chOff x="528504" y="5552961"/>
            <a:chExt cx="8270245" cy="543176"/>
          </a:xfrm>
        </p:grpSpPr>
        <p:sp>
          <p:nvSpPr>
            <p:cNvPr id="123" name="TextBox 122"/>
            <p:cNvSpPr txBox="1"/>
            <p:nvPr/>
          </p:nvSpPr>
          <p:spPr>
            <a:xfrm>
              <a:off x="528504" y="5650446"/>
              <a:ext cx="546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top</a:t>
              </a:r>
              <a:endParaRPr lang="ko-KR" altLang="en-US" sz="16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075334" y="5606743"/>
              <a:ext cx="360040" cy="487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1507393" y="5605962"/>
              <a:ext cx="1359233" cy="490174"/>
              <a:chOff x="4896016" y="4365104"/>
              <a:chExt cx="1853636" cy="640745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34" name="그룹 133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36" name="직선 연결선 135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연결선 137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4896016" y="4499726"/>
                <a:ext cx="1117659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다섯번째</a:t>
                </a:r>
                <a:endParaRPr lang="ko-KR" altLang="en-US" sz="1200" dirty="0"/>
              </a:p>
            </p:txBody>
          </p:sp>
          <p:grpSp>
            <p:nvGrpSpPr>
              <p:cNvPr id="128" name="그룹 127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29" name="그룹 128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31" name="직선 연결선 130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연결선 132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그룹 138"/>
            <p:cNvGrpSpPr/>
            <p:nvPr/>
          </p:nvGrpSpPr>
          <p:grpSpPr>
            <a:xfrm>
              <a:off x="3134575" y="5605963"/>
              <a:ext cx="1274421" cy="490174"/>
              <a:chOff x="5011677" y="4365104"/>
              <a:chExt cx="1737975" cy="640745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48" name="그룹 147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50" name="직선 연결선 149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TextBox 140"/>
              <p:cNvSpPr txBox="1"/>
              <p:nvPr/>
            </p:nvSpPr>
            <p:spPr>
              <a:xfrm>
                <a:off x="5011677" y="4515675"/>
                <a:ext cx="952222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/>
                  <a:t>네번째</a:t>
                </a:r>
                <a:endParaRPr lang="ko-KR" altLang="en-US" sz="1200" dirty="0"/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43" name="그룹 142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45" name="직선 연결선 144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직선 연결선 145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" name="그룹 152"/>
            <p:cNvGrpSpPr/>
            <p:nvPr/>
          </p:nvGrpSpPr>
          <p:grpSpPr>
            <a:xfrm>
              <a:off x="4613250" y="5578236"/>
              <a:ext cx="1274421" cy="490174"/>
              <a:chOff x="5011677" y="4365104"/>
              <a:chExt cx="1737975" cy="640745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62" name="그룹 161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64" name="직선 연결선 163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직선 연결선 165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5011677" y="4515675"/>
                <a:ext cx="952222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/>
                  <a:t>세번째</a:t>
                </a:r>
                <a:endParaRPr lang="ko-KR" altLang="en-US" sz="1200" dirty="0"/>
              </a:p>
            </p:txBody>
          </p:sp>
          <p:grpSp>
            <p:nvGrpSpPr>
              <p:cNvPr id="156" name="그룹 155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57" name="그룹 156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7" name="그룹 166"/>
            <p:cNvGrpSpPr/>
            <p:nvPr/>
          </p:nvGrpSpPr>
          <p:grpSpPr>
            <a:xfrm>
              <a:off x="6084168" y="5552961"/>
              <a:ext cx="1274421" cy="490174"/>
              <a:chOff x="5011677" y="4365104"/>
              <a:chExt cx="1737975" cy="640745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76" name="그룹 175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78" name="직선 연결선 177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직선 연결선 178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" name="직선 연결선 176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TextBox 168"/>
              <p:cNvSpPr txBox="1"/>
              <p:nvPr/>
            </p:nvSpPr>
            <p:spPr>
              <a:xfrm>
                <a:off x="5011677" y="4515675"/>
                <a:ext cx="952222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/>
                  <a:t>두번째</a:t>
                </a:r>
                <a:endParaRPr lang="ko-KR" altLang="en-US" sz="1200" dirty="0"/>
              </a:p>
            </p:txBody>
          </p:sp>
          <p:grpSp>
            <p:nvGrpSpPr>
              <p:cNvPr id="170" name="그룹 169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71" name="그룹 170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73" name="직선 연결선 172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그룹 180"/>
            <p:cNvGrpSpPr/>
            <p:nvPr/>
          </p:nvGrpSpPr>
          <p:grpSpPr>
            <a:xfrm>
              <a:off x="7524328" y="5552962"/>
              <a:ext cx="1274421" cy="490174"/>
              <a:chOff x="5011677" y="4365104"/>
              <a:chExt cx="1737975" cy="640745"/>
            </a:xfrm>
          </p:grpSpPr>
          <p:grpSp>
            <p:nvGrpSpPr>
              <p:cNvPr id="182" name="그룹 181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90" name="그룹 189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92" name="직선 연결선 191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 193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1" name="직선 연결선 190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TextBox 182"/>
              <p:cNvSpPr txBox="1"/>
              <p:nvPr/>
            </p:nvSpPr>
            <p:spPr>
              <a:xfrm>
                <a:off x="5011677" y="4515675"/>
                <a:ext cx="952222" cy="362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/>
                  <a:t>첫번째</a:t>
                </a:r>
                <a:endParaRPr lang="ko-KR" altLang="en-US" sz="1200" dirty="0"/>
              </a:p>
            </p:txBody>
          </p:sp>
          <p:grpSp>
            <p:nvGrpSpPr>
              <p:cNvPr id="184" name="그룹 183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185" name="그룹 184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187" name="직선 연결선 186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직선 연결선 187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 188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" name="TextBox 194"/>
            <p:cNvSpPr txBox="1"/>
            <p:nvPr/>
          </p:nvSpPr>
          <p:spPr>
            <a:xfrm>
              <a:off x="8222574" y="5668150"/>
              <a:ext cx="522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null</a:t>
              </a:r>
              <a:endParaRPr lang="ko-KR" altLang="en-US" sz="1200" dirty="0"/>
            </a:p>
          </p:txBody>
        </p:sp>
        <p:cxnSp>
          <p:nvCxnSpPr>
            <p:cNvPr id="196" name="직선 화살표 연결선 195"/>
            <p:cNvCxnSpPr/>
            <p:nvPr/>
          </p:nvCxnSpPr>
          <p:spPr>
            <a:xfrm flipV="1">
              <a:off x="1255354" y="5847448"/>
              <a:ext cx="336852" cy="7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>
              <a:endCxn id="141" idx="1"/>
            </p:cNvCxnSpPr>
            <p:nvPr/>
          </p:nvCxnSpPr>
          <p:spPr>
            <a:xfrm flipV="1">
              <a:off x="2698200" y="5859651"/>
              <a:ext cx="436375" cy="13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/>
            <p:cNvCxnSpPr/>
            <p:nvPr/>
          </p:nvCxnSpPr>
          <p:spPr>
            <a:xfrm flipV="1">
              <a:off x="4189686" y="5824996"/>
              <a:ext cx="436375" cy="13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/>
            <p:cNvCxnSpPr/>
            <p:nvPr/>
          </p:nvCxnSpPr>
          <p:spPr>
            <a:xfrm flipV="1">
              <a:off x="5647793" y="5824997"/>
              <a:ext cx="436375" cy="13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/>
            <p:nvPr/>
          </p:nvCxnSpPr>
          <p:spPr>
            <a:xfrm flipV="1">
              <a:off x="7087955" y="5805871"/>
              <a:ext cx="436375" cy="13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9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51BEA1F-02B4-4A2A-A024-A71264D2B97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6148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15988" y="1200150"/>
            <a:ext cx="6720308" cy="43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itchFamily="2" charset="2"/>
              <a:buChar char="Ø"/>
              <a:defRPr/>
            </a:pP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연결 리스트로 표현한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스텍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자료구조의 일반적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작동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원리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삽입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lang="ko-KR" altLang="en-US" sz="2000" b="1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987535" y="3334354"/>
            <a:ext cx="1737974" cy="490174"/>
            <a:chOff x="5011678" y="4365104"/>
            <a:chExt cx="1737974" cy="640745"/>
          </a:xfrm>
        </p:grpSpPr>
        <p:grpSp>
          <p:nvGrpSpPr>
            <p:cNvPr id="94" name="그룹 93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02" name="그룹 10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직선 연결선 10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97" name="그룹 96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직선 연결선 97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TextBox 108"/>
          <p:cNvSpPr txBox="1"/>
          <p:nvPr/>
        </p:nvSpPr>
        <p:spPr>
          <a:xfrm>
            <a:off x="193347" y="3406563"/>
            <a:ext cx="1152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newnode</a:t>
            </a:r>
            <a:endParaRPr lang="ko-KR" altLang="en-US" sz="1600" dirty="0"/>
          </a:p>
        </p:txBody>
      </p:sp>
      <p:sp>
        <p:nvSpPr>
          <p:cNvPr id="110" name="직사각형 109"/>
          <p:cNvSpPr/>
          <p:nvPr/>
        </p:nvSpPr>
        <p:spPr>
          <a:xfrm>
            <a:off x="1317336" y="3376539"/>
            <a:ext cx="360040" cy="46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497356" y="3575840"/>
            <a:ext cx="490180" cy="72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096050" y="5075391"/>
            <a:ext cx="1751657" cy="490174"/>
            <a:chOff x="4686262" y="5667803"/>
            <a:chExt cx="1751657" cy="490174"/>
          </a:xfrm>
        </p:grpSpPr>
        <p:grpSp>
          <p:nvGrpSpPr>
            <p:cNvPr id="27" name="그룹 26"/>
            <p:cNvGrpSpPr/>
            <p:nvPr/>
          </p:nvGrpSpPr>
          <p:grpSpPr>
            <a:xfrm>
              <a:off x="4686262" y="5667803"/>
              <a:ext cx="1737975" cy="490174"/>
              <a:chOff x="5011677" y="4365104"/>
              <a:chExt cx="1737975" cy="640745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39" name="직선 연결선 38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연결선 40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직선 연결선 37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5011677" y="4515675"/>
                <a:ext cx="952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err="1" smtClean="0"/>
                  <a:t>첫번째</a:t>
                </a:r>
                <a:endParaRPr lang="ko-KR" altLang="en-US" sz="1600" dirty="0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34" name="직선 연결선 33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직선 연결선 32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/>
            <p:cNvSpPr txBox="1"/>
            <p:nvPr/>
          </p:nvSpPr>
          <p:spPr>
            <a:xfrm>
              <a:off x="5485696" y="5782991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null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067098" y="4288880"/>
            <a:ext cx="1737975" cy="490174"/>
            <a:chOff x="5011677" y="4365104"/>
            <a:chExt cx="1737975" cy="640745"/>
          </a:xfrm>
        </p:grpSpPr>
        <p:grpSp>
          <p:nvGrpSpPr>
            <p:cNvPr id="43" name="그룹 42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1" name="그룹 5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53" name="직선 연결선 5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직선 연결선 5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두</a:t>
              </a:r>
              <a:r>
                <a:rPr lang="ko-KR" altLang="en-US" sz="1600" dirty="0" err="1" smtClean="0"/>
                <a:t>번째</a:t>
              </a:r>
              <a:endParaRPr lang="ko-KR" altLang="en-US" sz="16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46" name="그룹 4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48" name="직선 연결선 4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6050560" y="3503353"/>
            <a:ext cx="1737975" cy="490174"/>
            <a:chOff x="5011677" y="4365104"/>
            <a:chExt cx="1737975" cy="640745"/>
          </a:xfrm>
        </p:grpSpPr>
        <p:grpSp>
          <p:nvGrpSpPr>
            <p:cNvPr id="57" name="그룹 56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5" name="그룹 6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직선 연결선 6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세번째</a:t>
              </a:r>
              <a:endParaRPr lang="ko-KR" altLang="en-US" sz="1600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0" name="그룹 5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그룹 69"/>
          <p:cNvGrpSpPr/>
          <p:nvPr/>
        </p:nvGrpSpPr>
        <p:grpSpPr>
          <a:xfrm>
            <a:off x="6050560" y="2702852"/>
            <a:ext cx="1737975" cy="490174"/>
            <a:chOff x="5011677" y="4365104"/>
            <a:chExt cx="1737975" cy="640745"/>
          </a:xfrm>
        </p:grpSpPr>
        <p:grpSp>
          <p:nvGrpSpPr>
            <p:cNvPr id="71" name="그룹 70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9" name="그룹 78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81" name="직선 연결선 80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직선 연결선 79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네번째</a:t>
              </a:r>
              <a:endParaRPr lang="ko-KR" altLang="en-US" sz="1600" dirty="0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4" name="그룹 7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6" name="직선 연결선 7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연결선 7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그룹 83"/>
          <p:cNvGrpSpPr/>
          <p:nvPr/>
        </p:nvGrpSpPr>
        <p:grpSpPr>
          <a:xfrm>
            <a:off x="5998457" y="1951414"/>
            <a:ext cx="1786103" cy="490174"/>
            <a:chOff x="4963549" y="4365104"/>
            <a:chExt cx="1786103" cy="640745"/>
          </a:xfrm>
        </p:grpSpPr>
        <p:grpSp>
          <p:nvGrpSpPr>
            <p:cNvPr id="85" name="그룹 84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11" name="그룹 11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직선 연결선 11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4963549" y="4515675"/>
              <a:ext cx="112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다섯번째</a:t>
              </a:r>
              <a:endParaRPr lang="ko-KR" altLang="en-US" sz="1600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88" name="그룹 8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직선 연결선 9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6" name="직선 화살표 연결선 115"/>
          <p:cNvCxnSpPr/>
          <p:nvPr/>
        </p:nvCxnSpPr>
        <p:spPr>
          <a:xfrm>
            <a:off x="7582502" y="4597561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7565964" y="300698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7557277" y="381203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553302" y="2247031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4952013" y="5125996"/>
            <a:ext cx="857668" cy="460158"/>
            <a:chOff x="3542225" y="5718408"/>
            <a:chExt cx="857668" cy="460158"/>
          </a:xfrm>
        </p:grpSpPr>
        <p:sp>
          <p:nvSpPr>
            <p:cNvPr id="121" name="TextBox 120"/>
            <p:cNvSpPr txBox="1"/>
            <p:nvPr/>
          </p:nvSpPr>
          <p:spPr>
            <a:xfrm>
              <a:off x="3542225" y="5752213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039853" y="5718408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cxnSp>
        <p:nvCxnSpPr>
          <p:cNvPr id="123" name="직선 화살표 연결선 122"/>
          <p:cNvCxnSpPr/>
          <p:nvPr/>
        </p:nvCxnSpPr>
        <p:spPr>
          <a:xfrm>
            <a:off x="5634464" y="5370682"/>
            <a:ext cx="447158" cy="40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403933" y="5125996"/>
            <a:ext cx="4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null</a:t>
            </a:r>
            <a:endParaRPr lang="ko-KR" altLang="en-US" sz="105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4952013" y="4326948"/>
            <a:ext cx="1116635" cy="460158"/>
            <a:chOff x="3542225" y="4919360"/>
            <a:chExt cx="1116635" cy="46015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3542225" y="4919360"/>
              <a:ext cx="844694" cy="460158"/>
              <a:chOff x="3542225" y="4919360"/>
              <a:chExt cx="844694" cy="460158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3542225" y="4964773"/>
                <a:ext cx="546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 smtClean="0"/>
                  <a:t>top</a:t>
                </a:r>
                <a:endParaRPr lang="ko-KR" altLang="en-US" sz="1800" dirty="0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026879" y="4919360"/>
                <a:ext cx="360040" cy="4601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cxnSp>
          <p:nvCxnSpPr>
            <p:cNvPr id="127" name="직선 화살표 연결선 126"/>
            <p:cNvCxnSpPr/>
            <p:nvPr/>
          </p:nvCxnSpPr>
          <p:spPr>
            <a:xfrm>
              <a:off x="4211702" y="5164046"/>
              <a:ext cx="447158" cy="40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직선 화살표 연결선 129"/>
          <p:cNvCxnSpPr/>
          <p:nvPr/>
        </p:nvCxnSpPr>
        <p:spPr>
          <a:xfrm flipH="1">
            <a:off x="5845069" y="4787106"/>
            <a:ext cx="201517" cy="33889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5818074" y="4015632"/>
            <a:ext cx="201517" cy="33889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5813367" y="2434386"/>
            <a:ext cx="201517" cy="33889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5831549" y="3193026"/>
            <a:ext cx="201517" cy="33889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endCxn id="124" idx="3"/>
          </p:cNvCxnSpPr>
          <p:nvPr/>
        </p:nvCxnSpPr>
        <p:spPr>
          <a:xfrm flipH="1">
            <a:off x="5864994" y="5064105"/>
            <a:ext cx="216422" cy="19269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5632062" y="4364139"/>
            <a:ext cx="1645870" cy="592412"/>
            <a:chOff x="4222274" y="4956551"/>
            <a:chExt cx="1645870" cy="592412"/>
          </a:xfrm>
        </p:grpSpPr>
        <p:cxnSp>
          <p:nvCxnSpPr>
            <p:cNvPr id="136" name="직선 연결선 135"/>
            <p:cNvCxnSpPr>
              <a:endCxn id="122" idx="0"/>
            </p:cNvCxnSpPr>
            <p:nvPr/>
          </p:nvCxnSpPr>
          <p:spPr>
            <a:xfrm flipH="1">
              <a:off x="5629661" y="4956551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8"/>
          <p:cNvGrpSpPr/>
          <p:nvPr/>
        </p:nvGrpSpPr>
        <p:grpSpPr>
          <a:xfrm>
            <a:off x="5658527" y="4007225"/>
            <a:ext cx="1648271" cy="338890"/>
            <a:chOff x="4219873" y="5379518"/>
            <a:chExt cx="1648271" cy="338890"/>
          </a:xfrm>
        </p:grpSpPr>
        <p:cxnSp>
          <p:nvCxnSpPr>
            <p:cNvPr id="140" name="직선 연결선 139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5629661" y="3208247"/>
            <a:ext cx="1648271" cy="338890"/>
            <a:chOff x="4219873" y="5379518"/>
            <a:chExt cx="1648271" cy="338890"/>
          </a:xfrm>
        </p:grpSpPr>
        <p:cxnSp>
          <p:nvCxnSpPr>
            <p:cNvPr id="144" name="직선 연결선 143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>
            <a:off x="5658527" y="2439120"/>
            <a:ext cx="1648271" cy="338890"/>
            <a:chOff x="4219873" y="5379518"/>
            <a:chExt cx="1648271" cy="338890"/>
          </a:xfrm>
        </p:grpSpPr>
        <p:cxnSp>
          <p:nvCxnSpPr>
            <p:cNvPr id="148" name="직선 연결선 147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4933293" y="3566233"/>
            <a:ext cx="1112631" cy="460158"/>
            <a:chOff x="390096" y="4729815"/>
            <a:chExt cx="1112631" cy="460158"/>
          </a:xfrm>
        </p:grpSpPr>
        <p:sp>
          <p:nvSpPr>
            <p:cNvPr id="152" name="TextBox 151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54" name="직선 화살표 연결선 153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4920435" y="2773276"/>
            <a:ext cx="1112631" cy="460158"/>
            <a:chOff x="390096" y="4729815"/>
            <a:chExt cx="1112631" cy="460158"/>
          </a:xfrm>
        </p:grpSpPr>
        <p:sp>
          <p:nvSpPr>
            <p:cNvPr id="156" name="TextBox 155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58" name="직선 화살표 연결선 157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4906960" y="1991130"/>
            <a:ext cx="1112631" cy="460158"/>
            <a:chOff x="390096" y="4729815"/>
            <a:chExt cx="1112631" cy="460158"/>
          </a:xfrm>
        </p:grpSpPr>
        <p:sp>
          <p:nvSpPr>
            <p:cNvPr id="160" name="TextBox 159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62" name="직선 화살표 연결선 161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14901" y="4083108"/>
            <a:ext cx="2910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 </a:t>
            </a:r>
            <a:r>
              <a:rPr lang="ko-KR" altLang="en-US" sz="1600" dirty="0" err="1" smtClean="0"/>
              <a:t>노드인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newnode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113465" y="5949280"/>
            <a:ext cx="356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자료구조에서 새로운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삽입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  <p:bldP spid="124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51BEA1F-02B4-4A2A-A024-A71264D2B97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6148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1540" y="1268760"/>
            <a:ext cx="7154796" cy="43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itchFamily="2" charset="2"/>
              <a:buChar char="Ø"/>
              <a:defRPr/>
            </a:pP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연결 리스트로 표현한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스텍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자료구조의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일반적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작동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원리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삭제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lang="ko-KR" altLang="en-US" sz="2000" b="1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3036146" y="5952736"/>
            <a:ext cx="356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스택</a:t>
            </a:r>
            <a:r>
              <a:rPr lang="ko-KR" altLang="en-US" sz="1600" b="1" dirty="0" smtClean="0"/>
              <a:t> 자료구조에서 </a:t>
            </a:r>
            <a:r>
              <a:rPr lang="ko-KR" altLang="en-US" sz="1600" b="1" dirty="0" err="1" smtClean="0"/>
              <a:t>노드</a:t>
            </a:r>
            <a:r>
              <a:rPr lang="ko-KR" altLang="en-US" sz="1600" b="1" dirty="0" smtClean="0"/>
              <a:t> 삭제</a:t>
            </a:r>
            <a:endParaRPr lang="ko-KR" altLang="en-US" sz="1600" b="1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4429694" y="5129134"/>
            <a:ext cx="1751657" cy="490174"/>
            <a:chOff x="4686262" y="5667803"/>
            <a:chExt cx="1751657" cy="490174"/>
          </a:xfrm>
        </p:grpSpPr>
        <p:grpSp>
          <p:nvGrpSpPr>
            <p:cNvPr id="269" name="그룹 268"/>
            <p:cNvGrpSpPr/>
            <p:nvPr/>
          </p:nvGrpSpPr>
          <p:grpSpPr>
            <a:xfrm>
              <a:off x="4686262" y="5667803"/>
              <a:ext cx="1737975" cy="490174"/>
              <a:chOff x="5011677" y="4365104"/>
              <a:chExt cx="1737975" cy="640745"/>
            </a:xfrm>
          </p:grpSpPr>
          <p:grpSp>
            <p:nvGrpSpPr>
              <p:cNvPr id="271" name="그룹 270"/>
              <p:cNvGrpSpPr/>
              <p:nvPr/>
            </p:nvGrpSpPr>
            <p:grpSpPr>
              <a:xfrm>
                <a:off x="501167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279" name="그룹 278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281" name="직선 연결선 280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0" name="직선 연결선 279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2" name="TextBox 271"/>
              <p:cNvSpPr txBox="1"/>
              <p:nvPr/>
            </p:nvSpPr>
            <p:spPr>
              <a:xfrm>
                <a:off x="5011677" y="4515675"/>
                <a:ext cx="952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err="1" smtClean="0"/>
                  <a:t>첫번째</a:t>
                </a:r>
                <a:endParaRPr lang="ko-KR" altLang="en-US" sz="1600" dirty="0"/>
              </a:p>
            </p:txBody>
          </p:sp>
          <p:grpSp>
            <p:nvGrpSpPr>
              <p:cNvPr id="273" name="그룹 272"/>
              <p:cNvGrpSpPr/>
              <p:nvPr/>
            </p:nvGrpSpPr>
            <p:grpSpPr>
              <a:xfrm>
                <a:off x="5877498" y="4365104"/>
                <a:ext cx="872154" cy="640745"/>
                <a:chOff x="1924870" y="2349883"/>
                <a:chExt cx="760729" cy="640745"/>
              </a:xfrm>
            </p:grpSpPr>
            <p:grpSp>
              <p:nvGrpSpPr>
                <p:cNvPr id="274" name="그룹 273"/>
                <p:cNvGrpSpPr/>
                <p:nvPr/>
              </p:nvGrpSpPr>
              <p:grpSpPr>
                <a:xfrm rot="5400000">
                  <a:off x="1989570" y="2294598"/>
                  <a:ext cx="631330" cy="760729"/>
                  <a:chOff x="1043608" y="1249713"/>
                  <a:chExt cx="936105" cy="2179287"/>
                </a:xfrm>
              </p:grpSpPr>
              <p:cxnSp>
                <p:nvCxnSpPr>
                  <p:cNvPr id="276" name="직선 연결선 275"/>
                  <p:cNvCxnSpPr/>
                  <p:nvPr/>
                </p:nvCxnSpPr>
                <p:spPr>
                  <a:xfrm rot="16200000" flipH="1">
                    <a:off x="-46034" y="2339357"/>
                    <a:ext cx="21792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/>
                  <p:cNvCxnSpPr/>
                  <p:nvPr/>
                </p:nvCxnSpPr>
                <p:spPr>
                  <a:xfrm>
                    <a:off x="1043608" y="3429000"/>
                    <a:ext cx="93610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/>
                  <p:cNvCxnSpPr/>
                  <p:nvPr/>
                </p:nvCxnSpPr>
                <p:spPr>
                  <a:xfrm rot="16200000" flipH="1">
                    <a:off x="890069" y="2339357"/>
                    <a:ext cx="217928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5" name="직선 연결선 274"/>
                <p:cNvCxnSpPr/>
                <p:nvPr/>
              </p:nvCxnSpPr>
              <p:spPr>
                <a:xfrm rot="5400000">
                  <a:off x="2368600" y="2665548"/>
                  <a:ext cx="631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0" name="TextBox 269"/>
            <p:cNvSpPr txBox="1"/>
            <p:nvPr/>
          </p:nvSpPr>
          <p:spPr>
            <a:xfrm>
              <a:off x="5485696" y="5782991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null</a:t>
              </a:r>
              <a:endParaRPr lang="ko-KR" altLang="en-US" sz="1600" dirty="0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4400742" y="4342623"/>
            <a:ext cx="1737975" cy="490174"/>
            <a:chOff x="5011677" y="4365104"/>
            <a:chExt cx="1737975" cy="640745"/>
          </a:xfrm>
        </p:grpSpPr>
        <p:grpSp>
          <p:nvGrpSpPr>
            <p:cNvPr id="285" name="그룹 284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293" name="그룹 292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95" name="직선 연결선 29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직선 연결선 295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직선 연결선 296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4" name="직선 연결선 293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xtBox 285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두</a:t>
              </a:r>
              <a:r>
                <a:rPr lang="ko-KR" altLang="en-US" sz="1600" dirty="0" err="1" smtClean="0"/>
                <a:t>번째</a:t>
              </a:r>
              <a:endParaRPr lang="ko-KR" altLang="en-US" sz="1600" dirty="0"/>
            </a:p>
          </p:txBody>
        </p:sp>
        <p:grpSp>
          <p:nvGrpSpPr>
            <p:cNvPr id="287" name="그룹 286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288" name="그룹 28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90" name="직선 연결선 28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직선 연결선 29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직선 연결선 29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9" name="직선 연결선 28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8" name="그룹 297"/>
          <p:cNvGrpSpPr/>
          <p:nvPr/>
        </p:nvGrpSpPr>
        <p:grpSpPr>
          <a:xfrm>
            <a:off x="4384204" y="3557096"/>
            <a:ext cx="1737975" cy="490174"/>
            <a:chOff x="5011677" y="4365104"/>
            <a:chExt cx="1737975" cy="640745"/>
          </a:xfrm>
        </p:grpSpPr>
        <p:grpSp>
          <p:nvGrpSpPr>
            <p:cNvPr id="299" name="그룹 298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07" name="그룹 306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09" name="직선 연결선 308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직선 연결선 309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직선 연결선 31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8" name="직선 연결선 307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TextBox 299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세번째</a:t>
              </a:r>
              <a:endParaRPr lang="ko-KR" altLang="en-US" sz="1600" dirty="0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02" name="그룹 30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04" name="직선 연결선 30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직선 연결선 30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3" name="직선 연결선 30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그룹 311"/>
          <p:cNvGrpSpPr/>
          <p:nvPr/>
        </p:nvGrpSpPr>
        <p:grpSpPr>
          <a:xfrm>
            <a:off x="4384204" y="2756595"/>
            <a:ext cx="1737975" cy="490174"/>
            <a:chOff x="5011677" y="4365104"/>
            <a:chExt cx="1737975" cy="640745"/>
          </a:xfrm>
        </p:grpSpPr>
        <p:grpSp>
          <p:nvGrpSpPr>
            <p:cNvPr id="313" name="그룹 312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21" name="그룹 32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23" name="직선 연결선 32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직선 연결선 32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직선 연결선 32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2" name="직선 연결선 32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TextBox 313"/>
            <p:cNvSpPr txBox="1"/>
            <p:nvPr/>
          </p:nvSpPr>
          <p:spPr>
            <a:xfrm>
              <a:off x="5011677" y="4515675"/>
              <a:ext cx="95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네번째</a:t>
              </a:r>
              <a:endParaRPr lang="ko-KR" altLang="en-US" sz="1600" dirty="0"/>
            </a:p>
          </p:txBody>
        </p:sp>
        <p:grpSp>
          <p:nvGrpSpPr>
            <p:cNvPr id="315" name="그룹 314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16" name="그룹 31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18" name="직선 연결선 31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직선 연결선 31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직선 연결선 31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직선 연결선 31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그룹 325"/>
          <p:cNvGrpSpPr/>
          <p:nvPr/>
        </p:nvGrpSpPr>
        <p:grpSpPr>
          <a:xfrm>
            <a:off x="4332101" y="2005157"/>
            <a:ext cx="1786103" cy="490174"/>
            <a:chOff x="4963549" y="4365104"/>
            <a:chExt cx="1786103" cy="640745"/>
          </a:xfrm>
        </p:grpSpPr>
        <p:grpSp>
          <p:nvGrpSpPr>
            <p:cNvPr id="327" name="그룹 326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35" name="그룹 33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37" name="직선 연결선 33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직선 연결선 33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6" name="직선 연결선 33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TextBox 327"/>
            <p:cNvSpPr txBox="1"/>
            <p:nvPr/>
          </p:nvSpPr>
          <p:spPr>
            <a:xfrm>
              <a:off x="4963549" y="4515675"/>
              <a:ext cx="1125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다섯번째</a:t>
              </a:r>
              <a:endParaRPr lang="ko-KR" altLang="en-US" sz="1600" dirty="0"/>
            </a:p>
          </p:txBody>
        </p:sp>
        <p:grpSp>
          <p:nvGrpSpPr>
            <p:cNvPr id="329" name="그룹 328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30" name="그룹 32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32" name="직선 연결선 33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직선 연결선 33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0" name="직선 화살표 연결선 339"/>
          <p:cNvCxnSpPr/>
          <p:nvPr/>
        </p:nvCxnSpPr>
        <p:spPr>
          <a:xfrm>
            <a:off x="5916146" y="465130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/>
          <p:cNvCxnSpPr/>
          <p:nvPr/>
        </p:nvCxnSpPr>
        <p:spPr>
          <a:xfrm>
            <a:off x="5899608" y="3060727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/>
          <p:nvPr/>
        </p:nvCxnSpPr>
        <p:spPr>
          <a:xfrm>
            <a:off x="5890921" y="3865777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/>
          <p:nvPr/>
        </p:nvCxnSpPr>
        <p:spPr>
          <a:xfrm>
            <a:off x="5886946" y="230077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그룹 343"/>
          <p:cNvGrpSpPr/>
          <p:nvPr/>
        </p:nvGrpSpPr>
        <p:grpSpPr>
          <a:xfrm>
            <a:off x="3285657" y="5179739"/>
            <a:ext cx="857668" cy="460158"/>
            <a:chOff x="3542225" y="5718408"/>
            <a:chExt cx="857668" cy="460158"/>
          </a:xfrm>
        </p:grpSpPr>
        <p:sp>
          <p:nvSpPr>
            <p:cNvPr id="345" name="TextBox 344"/>
            <p:cNvSpPr txBox="1"/>
            <p:nvPr/>
          </p:nvSpPr>
          <p:spPr>
            <a:xfrm>
              <a:off x="3542225" y="5752213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4039853" y="5718408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cxnSp>
        <p:nvCxnSpPr>
          <p:cNvPr id="347" name="직선 화살표 연결선 346"/>
          <p:cNvCxnSpPr/>
          <p:nvPr/>
        </p:nvCxnSpPr>
        <p:spPr>
          <a:xfrm>
            <a:off x="3968108" y="5424425"/>
            <a:ext cx="447158" cy="40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3737577" y="5179739"/>
            <a:ext cx="46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null</a:t>
            </a:r>
            <a:endParaRPr lang="ko-KR" altLang="en-US" sz="1200" dirty="0"/>
          </a:p>
        </p:txBody>
      </p:sp>
      <p:grpSp>
        <p:nvGrpSpPr>
          <p:cNvPr id="349" name="그룹 348"/>
          <p:cNvGrpSpPr/>
          <p:nvPr/>
        </p:nvGrpSpPr>
        <p:grpSpPr>
          <a:xfrm>
            <a:off x="3285657" y="4380691"/>
            <a:ext cx="1116635" cy="460158"/>
            <a:chOff x="3542225" y="4919360"/>
            <a:chExt cx="1116635" cy="460158"/>
          </a:xfrm>
        </p:grpSpPr>
        <p:grpSp>
          <p:nvGrpSpPr>
            <p:cNvPr id="350" name="그룹 349"/>
            <p:cNvGrpSpPr/>
            <p:nvPr/>
          </p:nvGrpSpPr>
          <p:grpSpPr>
            <a:xfrm>
              <a:off x="3542225" y="4919360"/>
              <a:ext cx="844694" cy="460158"/>
              <a:chOff x="3542225" y="4919360"/>
              <a:chExt cx="844694" cy="460158"/>
            </a:xfrm>
          </p:grpSpPr>
          <p:sp>
            <p:nvSpPr>
              <p:cNvPr id="352" name="TextBox 351"/>
              <p:cNvSpPr txBox="1"/>
              <p:nvPr/>
            </p:nvSpPr>
            <p:spPr>
              <a:xfrm>
                <a:off x="3542225" y="4964773"/>
                <a:ext cx="546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 smtClean="0"/>
                  <a:t>top</a:t>
                </a:r>
                <a:endParaRPr lang="ko-KR" altLang="en-US" sz="1800" dirty="0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>
                <a:off x="4026879" y="4919360"/>
                <a:ext cx="360040" cy="4601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cxnSp>
          <p:nvCxnSpPr>
            <p:cNvPr id="351" name="직선 화살표 연결선 350"/>
            <p:cNvCxnSpPr/>
            <p:nvPr/>
          </p:nvCxnSpPr>
          <p:spPr>
            <a:xfrm>
              <a:off x="4211702" y="5164046"/>
              <a:ext cx="447158" cy="40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그룹 353"/>
          <p:cNvGrpSpPr/>
          <p:nvPr/>
        </p:nvGrpSpPr>
        <p:grpSpPr>
          <a:xfrm>
            <a:off x="3266937" y="3619976"/>
            <a:ext cx="1112631" cy="460158"/>
            <a:chOff x="390096" y="4729815"/>
            <a:chExt cx="1112631" cy="460158"/>
          </a:xfrm>
        </p:grpSpPr>
        <p:sp>
          <p:nvSpPr>
            <p:cNvPr id="355" name="TextBox 354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57" name="직선 화살표 연결선 356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그룹 357"/>
          <p:cNvGrpSpPr/>
          <p:nvPr/>
        </p:nvGrpSpPr>
        <p:grpSpPr>
          <a:xfrm>
            <a:off x="3254079" y="2827019"/>
            <a:ext cx="1112631" cy="460158"/>
            <a:chOff x="390096" y="4729815"/>
            <a:chExt cx="1112631" cy="460158"/>
          </a:xfrm>
        </p:grpSpPr>
        <p:sp>
          <p:nvSpPr>
            <p:cNvPr id="359" name="TextBox 358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61" name="직선 화살표 연결선 360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/>
          <p:cNvGrpSpPr/>
          <p:nvPr/>
        </p:nvGrpSpPr>
        <p:grpSpPr>
          <a:xfrm>
            <a:off x="3240604" y="2044873"/>
            <a:ext cx="1112631" cy="460158"/>
            <a:chOff x="390096" y="4729815"/>
            <a:chExt cx="1112631" cy="460158"/>
          </a:xfrm>
        </p:grpSpPr>
        <p:sp>
          <p:nvSpPr>
            <p:cNvPr id="363" name="TextBox 362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65" name="직선 화살표 연결선 364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6" name="꺾인 연결선 365"/>
          <p:cNvCxnSpPr/>
          <p:nvPr/>
        </p:nvCxnSpPr>
        <p:spPr>
          <a:xfrm rot="10800000" flipV="1">
            <a:off x="3910063" y="2379341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꺾인 연결선 366"/>
          <p:cNvCxnSpPr/>
          <p:nvPr/>
        </p:nvCxnSpPr>
        <p:spPr>
          <a:xfrm rot="10800000" flipV="1">
            <a:off x="3910063" y="3142711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꺾인 연결선 367"/>
          <p:cNvCxnSpPr/>
          <p:nvPr/>
        </p:nvCxnSpPr>
        <p:spPr>
          <a:xfrm rot="10800000" flipV="1">
            <a:off x="3910062" y="3931280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꺾인 연결선 368"/>
          <p:cNvCxnSpPr/>
          <p:nvPr/>
        </p:nvCxnSpPr>
        <p:spPr>
          <a:xfrm rot="10800000" flipV="1">
            <a:off x="3910063" y="4699905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꺾인 연결선 369"/>
          <p:cNvCxnSpPr/>
          <p:nvPr/>
        </p:nvCxnSpPr>
        <p:spPr>
          <a:xfrm rot="10800000" flipV="1">
            <a:off x="3936396" y="5514207"/>
            <a:ext cx="1772064" cy="125690"/>
          </a:xfrm>
          <a:prstGeom prst="bentConnector4">
            <a:avLst>
              <a:gd name="adj1" fmla="val 630"/>
              <a:gd name="adj2" fmla="val 251563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838200" lvl="1" indent="-381000" eaLnBrk="1" hangingPunct="1"/>
            <a:r>
              <a:rPr lang="ko-KR" altLang="en-US" sz="1800" dirty="0" smtClean="0">
                <a:solidFill>
                  <a:schemeClr val="tx1"/>
                </a:solidFill>
              </a:rPr>
              <a:t>단순 연결 리스트의 </a:t>
            </a:r>
            <a:r>
              <a:rPr lang="en-US" altLang="ko-KR" sz="1800" dirty="0" smtClean="0">
                <a:solidFill>
                  <a:schemeClr val="tx1"/>
                </a:solidFill>
              </a:rPr>
              <a:t>stack</a:t>
            </a:r>
            <a:r>
              <a:rPr lang="ko-KR" altLang="en-US" sz="18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800" dirty="0" smtClean="0">
                <a:solidFill>
                  <a:schemeClr val="tx1"/>
                </a:solidFill>
              </a:rPr>
              <a:t>[</a:t>
            </a:r>
            <a:r>
              <a:rPr lang="ko-KR" altLang="en-US" sz="1800" dirty="0" smtClean="0">
                <a:solidFill>
                  <a:schemeClr val="tx1"/>
                </a:solidFill>
              </a:rPr>
              <a:t>그림</a:t>
            </a:r>
            <a:r>
              <a:rPr lang="en-US" altLang="ko-KR" sz="1800" dirty="0" smtClean="0">
                <a:solidFill>
                  <a:schemeClr val="tx1"/>
                </a:solidFill>
              </a:rPr>
              <a:t>4.5]</a:t>
            </a:r>
            <a:r>
              <a:rPr lang="ko-KR" altLang="en-US" sz="1800" dirty="0" smtClean="0">
                <a:solidFill>
                  <a:schemeClr val="tx1"/>
                </a:solidFill>
              </a:rPr>
              <a:t>의 </a:t>
            </a:r>
            <a:r>
              <a:rPr lang="ko-KR" altLang="en-US" sz="1800" dirty="0" smtClean="0">
                <a:solidFill>
                  <a:schemeClr val="tx1"/>
                </a:solidFill>
              </a:rPr>
              <a:t>연산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삽입</a:t>
            </a:r>
            <a:r>
              <a:rPr lang="en-US" altLang="ko-KR" sz="1800" dirty="0" smtClean="0">
                <a:solidFill>
                  <a:schemeClr val="tx1"/>
                </a:solidFill>
              </a:rPr>
              <a:t>/</a:t>
            </a:r>
            <a:r>
              <a:rPr lang="ko-KR" altLang="en-US" sz="1800" dirty="0" smtClean="0">
                <a:solidFill>
                  <a:schemeClr val="tx1"/>
                </a:solidFill>
              </a:rPr>
              <a:t>삭제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수행과정</a:t>
            </a:r>
          </a:p>
          <a:p>
            <a:pPr marL="1257300" lvl="2" indent="-342900" eaLnBrk="1" hangingPunct="1">
              <a:buFontTx/>
              <a:buAutoNum type="circleNumDbPlain"/>
            </a:pPr>
            <a:r>
              <a:rPr lang="ko-KR" altLang="en-US" dirty="0" smtClean="0"/>
              <a:t>공백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 create(stack, 5);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 smtClean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r>
              <a:rPr lang="ko-KR" altLang="en-US" dirty="0" smtClean="0"/>
              <a:t>원소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push(stack, A);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 smtClean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/>
            </a:pPr>
            <a:r>
              <a:rPr lang="ko-KR" altLang="en-US" dirty="0" smtClean="0"/>
              <a:t>원소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push(stack, B); </a:t>
            </a:r>
          </a:p>
          <a:p>
            <a:pPr marL="1257300" lvl="2" indent="-342900" eaLnBrk="1" hangingPunct="1"/>
            <a:endParaRPr lang="en-US" altLang="ko-KR" dirty="0" smtClean="0"/>
          </a:p>
          <a:p>
            <a:pPr marL="1257300" lvl="2" indent="-342900" eaLnBrk="1" hangingPunct="1"/>
            <a:endParaRPr lang="en-US" altLang="ko-KR" dirty="0" smtClean="0"/>
          </a:p>
          <a:p>
            <a:pPr marL="1257300" lvl="2" indent="-342900" eaLnBrk="1" hangingPunct="1"/>
            <a:endParaRPr lang="en-US" altLang="ko-KR" dirty="0" smtClean="0"/>
          </a:p>
        </p:txBody>
      </p:sp>
      <p:sp>
        <p:nvSpPr>
          <p:cNvPr id="2355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D009F8B-9967-4C04-9A1C-F74E7C44D38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355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593072" y="2133999"/>
            <a:ext cx="1184835" cy="460158"/>
            <a:chOff x="407756" y="4729815"/>
            <a:chExt cx="831819" cy="460158"/>
          </a:xfrm>
        </p:grpSpPr>
        <p:sp>
          <p:nvSpPr>
            <p:cNvPr id="10" name="TextBox 9"/>
            <p:cNvSpPr txBox="1"/>
            <p:nvPr/>
          </p:nvSpPr>
          <p:spPr>
            <a:xfrm>
              <a:off x="407756" y="4729815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67476" y="2208875"/>
            <a:ext cx="71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null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59624" y="1686216"/>
            <a:ext cx="3276872" cy="181588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/>
              <a:t>push(stack, item)</a:t>
            </a:r>
          </a:p>
          <a:p>
            <a:pPr algn="l"/>
            <a:r>
              <a:rPr lang="en-US" altLang="ko-KR" sz="1600" dirty="0" smtClean="0"/>
              <a:t>//</a:t>
            </a:r>
            <a:r>
              <a:rPr lang="ko-KR" altLang="en-US" sz="1600" dirty="0" smtClean="0"/>
              <a:t>연결 </a:t>
            </a:r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톱에 </a:t>
            </a:r>
            <a:r>
              <a:rPr lang="en-US" altLang="ko-KR" sz="1600" dirty="0" smtClean="0"/>
              <a:t>item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newnode</a:t>
            </a:r>
            <a:r>
              <a:rPr lang="en-US" altLang="ko-KR" sz="1600" dirty="0" smtClean="0"/>
              <a:t>&lt;- </a:t>
            </a:r>
            <a:r>
              <a:rPr lang="en-US" altLang="ko-KR" sz="1600" dirty="0" err="1" smtClean="0"/>
              <a:t>getnode</a:t>
            </a:r>
            <a:r>
              <a:rPr lang="en-US" altLang="ko-KR" sz="1600" dirty="0" smtClean="0"/>
              <a:t>();</a:t>
            </a:r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newnode.data</a:t>
            </a:r>
            <a:r>
              <a:rPr lang="en-US" altLang="ko-KR" sz="1600" dirty="0" smtClean="0"/>
              <a:t> &lt;- item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newnode.link</a:t>
            </a:r>
            <a:r>
              <a:rPr lang="en-US" altLang="ko-KR" sz="1600" dirty="0" smtClean="0"/>
              <a:t> &lt;- top;</a:t>
            </a:r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top &lt;- </a:t>
            </a:r>
            <a:r>
              <a:rPr lang="en-US" altLang="ko-KR" sz="1600" dirty="0" err="1" smtClean="0"/>
              <a:t>newnode</a:t>
            </a:r>
            <a:r>
              <a:rPr lang="en-US" altLang="ko-KR" sz="1600" dirty="0" smtClean="0"/>
              <a:t>;</a:t>
            </a:r>
          </a:p>
          <a:p>
            <a:pPr algn="l"/>
            <a:r>
              <a:rPr lang="en-US" altLang="ko-KR" sz="1600" dirty="0" smtClean="0"/>
              <a:t>End push()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996638" y="3870403"/>
            <a:ext cx="1737974" cy="490174"/>
            <a:chOff x="5011678" y="4365104"/>
            <a:chExt cx="1737974" cy="640745"/>
          </a:xfrm>
        </p:grpSpPr>
        <p:grpSp>
          <p:nvGrpSpPr>
            <p:cNvPr id="15" name="그룹 14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23" name="그룹 22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직선 연결선 23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</a:t>
              </a:r>
              <a:endParaRPr lang="ko-KR" altLang="en-US" sz="1600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8" name="그룹 1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20" name="직선 연결선 1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연결선 1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/>
          <p:cNvGrpSpPr/>
          <p:nvPr/>
        </p:nvGrpSpPr>
        <p:grpSpPr>
          <a:xfrm>
            <a:off x="1593072" y="3910119"/>
            <a:ext cx="1376572" cy="460158"/>
            <a:chOff x="390096" y="4729815"/>
            <a:chExt cx="1112631" cy="460158"/>
          </a:xfrm>
        </p:grpSpPr>
        <p:sp>
          <p:nvSpPr>
            <p:cNvPr id="29" name="TextBox 28"/>
            <p:cNvSpPr txBox="1"/>
            <p:nvPr/>
          </p:nvSpPr>
          <p:spPr>
            <a:xfrm>
              <a:off x="390096" y="4730958"/>
              <a:ext cx="546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top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046507" y="3973389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null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90205" y="2853747"/>
            <a:ext cx="12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 smtClean="0"/>
              <a:t>newnode</a:t>
            </a:r>
            <a:endParaRPr lang="ko-KR" altLang="en-US" sz="18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999806" y="2804898"/>
            <a:ext cx="1737974" cy="490174"/>
            <a:chOff x="5011678" y="4365104"/>
            <a:chExt cx="1737974" cy="640745"/>
          </a:xfrm>
        </p:grpSpPr>
        <p:grpSp>
          <p:nvGrpSpPr>
            <p:cNvPr id="51" name="그룹 50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8" name="그룹 5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0" name="직선 연결선 5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직선 연결선 5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3" name="그룹 52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연결선 53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/>
          <p:cNvSpPr/>
          <p:nvPr/>
        </p:nvSpPr>
        <p:spPr>
          <a:xfrm>
            <a:off x="2276014" y="2827712"/>
            <a:ext cx="360040" cy="46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456034" y="3049584"/>
            <a:ext cx="513225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912442" y="5831616"/>
            <a:ext cx="1737974" cy="490174"/>
            <a:chOff x="5011678" y="4365104"/>
            <a:chExt cx="1737974" cy="640745"/>
          </a:xfrm>
        </p:grpSpPr>
        <p:grpSp>
          <p:nvGrpSpPr>
            <p:cNvPr id="66" name="그룹 65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4" name="그룹 7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6" name="직선 연결선 7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연결선 7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</a:t>
              </a:r>
              <a:endParaRPr lang="ko-KR" altLang="en-US" sz="16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9" name="그룹 68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69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그룹 78"/>
          <p:cNvGrpSpPr/>
          <p:nvPr/>
        </p:nvGrpSpPr>
        <p:grpSpPr>
          <a:xfrm>
            <a:off x="1772816" y="5871332"/>
            <a:ext cx="1112631" cy="460158"/>
            <a:chOff x="390096" y="4729815"/>
            <a:chExt cx="1112631" cy="460158"/>
          </a:xfrm>
        </p:grpSpPr>
        <p:sp>
          <p:nvSpPr>
            <p:cNvPr id="80" name="TextBox 79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962311" y="5934602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null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84" name="그룹 83"/>
          <p:cNvGrpSpPr/>
          <p:nvPr/>
        </p:nvGrpSpPr>
        <p:grpSpPr>
          <a:xfrm>
            <a:off x="2912442" y="5063510"/>
            <a:ext cx="1737974" cy="490174"/>
            <a:chOff x="5011678" y="4365104"/>
            <a:chExt cx="1737974" cy="640745"/>
          </a:xfrm>
        </p:grpSpPr>
        <p:grpSp>
          <p:nvGrpSpPr>
            <p:cNvPr id="85" name="그룹 84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93" name="그룹 92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직선 연결선 93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B</a:t>
              </a:r>
              <a:endParaRPr lang="ko-KR" altLang="en-US" sz="1600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88" name="그룹 87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직선 연결선 88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그룹 97"/>
          <p:cNvGrpSpPr/>
          <p:nvPr/>
        </p:nvGrpSpPr>
        <p:grpSpPr>
          <a:xfrm>
            <a:off x="2383389" y="5553683"/>
            <a:ext cx="1648271" cy="338890"/>
            <a:chOff x="4219873" y="5379518"/>
            <a:chExt cx="1648271" cy="338890"/>
          </a:xfrm>
        </p:grpSpPr>
        <p:cxnSp>
          <p:nvCxnSpPr>
            <p:cNvPr id="99" name="직선 연결선 98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/>
          <p:cNvCxnSpPr/>
          <p:nvPr/>
        </p:nvCxnSpPr>
        <p:spPr>
          <a:xfrm>
            <a:off x="4187343" y="5364180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2622295" y="5533585"/>
            <a:ext cx="275105" cy="3589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1772816" y="5134101"/>
            <a:ext cx="1112631" cy="460158"/>
            <a:chOff x="390096" y="4729815"/>
            <a:chExt cx="1112631" cy="460158"/>
          </a:xfrm>
        </p:grpSpPr>
        <p:sp>
          <p:nvSpPr>
            <p:cNvPr id="105" name="TextBox 104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1257300" lvl="2" indent="-342900" eaLnBrk="1" hangingPunct="1">
              <a:buFontTx/>
              <a:buAutoNum type="circleNumDbPlain" startAt="4"/>
            </a:pPr>
            <a:r>
              <a:rPr lang="ko-KR" altLang="en-US" dirty="0" smtClean="0"/>
              <a:t>원소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push(stack, C);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 smtClean="0"/>
          </a:p>
          <a:p>
            <a:pPr marL="1257300" lvl="2" indent="-342900" eaLnBrk="1" hangingPunct="1">
              <a:buFontTx/>
              <a:buAutoNum type="circleNumDbPlain" startAt="4"/>
            </a:pPr>
            <a:r>
              <a:rPr lang="ko-KR" altLang="en-US" dirty="0" smtClean="0"/>
              <a:t>원소 삭제 </a:t>
            </a:r>
            <a:r>
              <a:rPr lang="en-US" altLang="ko-KR" dirty="0" smtClean="0"/>
              <a:t>: pop(stack); </a:t>
            </a:r>
          </a:p>
          <a:p>
            <a:pPr marL="457200" indent="-457200" eaLnBrk="1" hangingPunct="1"/>
            <a:endParaRPr lang="en-US" altLang="ko-KR" dirty="0" smtClean="0"/>
          </a:p>
        </p:txBody>
      </p:sp>
      <p:sp>
        <p:nvSpPr>
          <p:cNvPr id="2458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C2025C-1F19-4081-9084-6F029F86067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45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518906" y="3313466"/>
            <a:ext cx="1737974" cy="490174"/>
            <a:chOff x="5011678" y="4365104"/>
            <a:chExt cx="1737974" cy="640745"/>
          </a:xfrm>
        </p:grpSpPr>
        <p:grpSp>
          <p:nvGrpSpPr>
            <p:cNvPr id="9" name="그룹 8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7" name="그룹 16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9" name="직선 연결선 18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</a:t>
              </a:r>
              <a:endParaRPr lang="ko-KR" altLang="en-US" sz="1600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2" name="그룹 11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직선 연결선 12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2379280" y="1781131"/>
            <a:ext cx="1112631" cy="460158"/>
            <a:chOff x="390096" y="4729815"/>
            <a:chExt cx="1112631" cy="460158"/>
          </a:xfrm>
        </p:grpSpPr>
        <p:sp>
          <p:nvSpPr>
            <p:cNvPr id="23" name="TextBox 22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568775" y="3416452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null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518906" y="2545360"/>
            <a:ext cx="1737974" cy="490174"/>
            <a:chOff x="5011678" y="4365104"/>
            <a:chExt cx="1737974" cy="640745"/>
          </a:xfrm>
        </p:grpSpPr>
        <p:grpSp>
          <p:nvGrpSpPr>
            <p:cNvPr id="28" name="그룹 27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6" name="그룹 35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B</a:t>
              </a:r>
              <a:endParaRPr lang="ko-KR" altLang="en-US" sz="16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31" name="그룹 30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33" name="직선 연결선 32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/>
          <p:cNvGrpSpPr/>
          <p:nvPr/>
        </p:nvGrpSpPr>
        <p:grpSpPr>
          <a:xfrm>
            <a:off x="3048739" y="2241289"/>
            <a:ext cx="1648271" cy="338890"/>
            <a:chOff x="4219873" y="5379518"/>
            <a:chExt cx="1648271" cy="338890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4219873" y="5548963"/>
              <a:ext cx="4802" cy="169445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222274" y="5548963"/>
              <a:ext cx="1645870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5868144" y="5379518"/>
              <a:ext cx="0" cy="16944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4793807" y="2846030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3270325" y="2228436"/>
            <a:ext cx="275105" cy="3589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379280" y="2615951"/>
            <a:ext cx="1112631" cy="460158"/>
            <a:chOff x="390096" y="4729815"/>
            <a:chExt cx="1112631" cy="460158"/>
          </a:xfrm>
        </p:grpSpPr>
        <p:sp>
          <p:nvSpPr>
            <p:cNvPr id="48" name="TextBox 47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3518906" y="1738262"/>
            <a:ext cx="1737974" cy="490174"/>
            <a:chOff x="5011678" y="4365104"/>
            <a:chExt cx="1737974" cy="640745"/>
          </a:xfrm>
        </p:grpSpPr>
        <p:grpSp>
          <p:nvGrpSpPr>
            <p:cNvPr id="52" name="그룹 51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60" name="그룹 5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</a:t>
              </a:r>
              <a:endParaRPr lang="ko-KR" altLang="en-US" sz="16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55" name="그룹 5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57" name="직선 연결선 5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직선 연결선 5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직선 화살표 연결선 64"/>
          <p:cNvCxnSpPr/>
          <p:nvPr/>
        </p:nvCxnSpPr>
        <p:spPr>
          <a:xfrm>
            <a:off x="4946207" y="207792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3491911" y="5786086"/>
            <a:ext cx="1737974" cy="490174"/>
            <a:chOff x="5011678" y="4365104"/>
            <a:chExt cx="1737974" cy="640745"/>
          </a:xfrm>
        </p:grpSpPr>
        <p:grpSp>
          <p:nvGrpSpPr>
            <p:cNvPr id="67" name="그룹 66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5" name="그룹 74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</a:t>
              </a:r>
              <a:endParaRPr lang="ko-KR" altLang="en-US" sz="1600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70" name="그룹 69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직선 연결선 70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그룹 79"/>
          <p:cNvGrpSpPr/>
          <p:nvPr/>
        </p:nvGrpSpPr>
        <p:grpSpPr>
          <a:xfrm>
            <a:off x="2352285" y="4253751"/>
            <a:ext cx="1112631" cy="460158"/>
            <a:chOff x="390096" y="4729815"/>
            <a:chExt cx="1112631" cy="460158"/>
          </a:xfrm>
        </p:grpSpPr>
        <p:sp>
          <p:nvSpPr>
            <p:cNvPr id="81" name="TextBox 80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4541780" y="5889072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null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3491911" y="5017980"/>
            <a:ext cx="1737974" cy="490174"/>
            <a:chOff x="5011678" y="4365104"/>
            <a:chExt cx="1737974" cy="640745"/>
          </a:xfrm>
        </p:grpSpPr>
        <p:grpSp>
          <p:nvGrpSpPr>
            <p:cNvPr id="86" name="그룹 85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94" name="그룹 9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직선 연결선 9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B</a:t>
              </a:r>
              <a:endParaRPr lang="ko-KR" altLang="en-US" sz="1600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89" name="그룹 88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직선 연결선 89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9" name="직선 화살표 연결선 98"/>
          <p:cNvCxnSpPr/>
          <p:nvPr/>
        </p:nvCxnSpPr>
        <p:spPr>
          <a:xfrm>
            <a:off x="4766812" y="5318650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491911" y="4210882"/>
            <a:ext cx="1737974" cy="490174"/>
            <a:chOff x="5011678" y="4365104"/>
            <a:chExt cx="1737974" cy="640745"/>
          </a:xfrm>
        </p:grpSpPr>
        <p:grpSp>
          <p:nvGrpSpPr>
            <p:cNvPr id="101" name="그룹 100"/>
            <p:cNvGrpSpPr/>
            <p:nvPr/>
          </p:nvGrpSpPr>
          <p:grpSpPr>
            <a:xfrm>
              <a:off x="501167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09" name="그룹 108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5306761" y="4483157"/>
              <a:ext cx="279698" cy="44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</a:t>
              </a:r>
              <a:endParaRPr lang="ko-KR" altLang="en-US" sz="1600" dirty="0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5877498" y="4365104"/>
              <a:ext cx="872154" cy="640745"/>
              <a:chOff x="1924870" y="2349883"/>
              <a:chExt cx="760729" cy="640745"/>
            </a:xfrm>
          </p:grpSpPr>
          <p:grpSp>
            <p:nvGrpSpPr>
              <p:cNvPr id="104" name="그룹 103"/>
              <p:cNvGrpSpPr/>
              <p:nvPr/>
            </p:nvGrpSpPr>
            <p:grpSpPr>
              <a:xfrm rot="5400000">
                <a:off x="1989570" y="2294598"/>
                <a:ext cx="631330" cy="760729"/>
                <a:chOff x="1043608" y="1249713"/>
                <a:chExt cx="936105" cy="21792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16200000" flipH="1">
                  <a:off x="-46034" y="2339357"/>
                  <a:ext cx="21792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1043608" y="3429000"/>
                  <a:ext cx="9361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rot="16200000" flipH="1">
                  <a:off x="890069" y="2339357"/>
                  <a:ext cx="217928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직선 연결선 104"/>
              <p:cNvCxnSpPr/>
              <p:nvPr/>
            </p:nvCxnSpPr>
            <p:spPr>
              <a:xfrm rot="5400000">
                <a:off x="2368600" y="2665548"/>
                <a:ext cx="631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4" name="직선 화살표 연결선 113"/>
          <p:cNvCxnSpPr/>
          <p:nvPr/>
        </p:nvCxnSpPr>
        <p:spPr>
          <a:xfrm>
            <a:off x="4779696" y="4550544"/>
            <a:ext cx="0" cy="467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rot="10800000" flipV="1">
            <a:off x="3021744" y="4606161"/>
            <a:ext cx="1592044" cy="107748"/>
          </a:xfrm>
          <a:prstGeom prst="bentConnector4">
            <a:avLst>
              <a:gd name="adj1" fmla="val -701"/>
              <a:gd name="adj2" fmla="val 270562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2386071" y="5054755"/>
            <a:ext cx="1112631" cy="460158"/>
            <a:chOff x="390096" y="4729815"/>
            <a:chExt cx="1112631" cy="460158"/>
          </a:xfrm>
        </p:grpSpPr>
        <p:sp>
          <p:nvSpPr>
            <p:cNvPr id="117" name="TextBox 116"/>
            <p:cNvSpPr txBox="1"/>
            <p:nvPr/>
          </p:nvSpPr>
          <p:spPr>
            <a:xfrm>
              <a:off x="390096" y="4730958"/>
              <a:ext cx="546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/>
                <a:t>top</a:t>
              </a:r>
              <a:endParaRPr lang="ko-KR" altLang="en-US" sz="18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79535" y="4729815"/>
              <a:ext cx="360040" cy="460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 flipV="1">
              <a:off x="1059555" y="4919498"/>
              <a:ext cx="443172" cy="6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5580112" y="3555957"/>
            <a:ext cx="3384376" cy="2800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pop(stack)</a:t>
            </a:r>
          </a:p>
          <a:p>
            <a:r>
              <a:rPr lang="en-US" altLang="ko-KR" sz="1600" dirty="0" smtClean="0"/>
              <a:t>//</a:t>
            </a:r>
            <a:r>
              <a:rPr lang="ko-KR" altLang="en-US" sz="1200" dirty="0" smtClean="0"/>
              <a:t>연결 </a:t>
            </a:r>
            <a:r>
              <a:rPr lang="ko-KR" altLang="en-US" sz="1200" dirty="0" err="1" smtClean="0"/>
              <a:t>스택에서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톱 원소를 삭제하여 반환</a:t>
            </a:r>
            <a:endParaRPr lang="en-US" altLang="ko-KR" sz="1200" dirty="0" smtClean="0"/>
          </a:p>
          <a:p>
            <a:r>
              <a:rPr lang="en-US" altLang="ko-KR" sz="1600" dirty="0" smtClean="0"/>
              <a:t>If (top=null) then return null </a:t>
            </a:r>
          </a:p>
          <a:p>
            <a:r>
              <a:rPr lang="en-US" altLang="ko-KR" sz="1600" dirty="0" smtClean="0"/>
              <a:t>else {</a:t>
            </a:r>
          </a:p>
          <a:p>
            <a:r>
              <a:rPr lang="en-US" altLang="ko-KR" sz="1600" dirty="0" smtClean="0"/>
              <a:t>  item &lt;- </a:t>
            </a:r>
            <a:r>
              <a:rPr lang="en-US" altLang="ko-KR" sz="1600" dirty="0" err="1" smtClean="0"/>
              <a:t>top.data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oldnode</a:t>
            </a:r>
            <a:r>
              <a:rPr lang="en-US" altLang="ko-KR" sz="1600" dirty="0" smtClean="0"/>
              <a:t>&lt;- top;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top &lt;- </a:t>
            </a:r>
            <a:r>
              <a:rPr lang="en-US" altLang="ko-KR" sz="1600" dirty="0" err="1" smtClean="0"/>
              <a:t>top.link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returnnode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oldnode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item;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end pop()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000" b="1" smtClean="0">
                <a:solidFill>
                  <a:schemeClr val="tx1"/>
                </a:solidFill>
              </a:rPr>
              <a:t>[</a:t>
            </a:r>
            <a:r>
              <a:rPr lang="ko-KR" altLang="en-US" sz="2000" b="1" smtClean="0">
                <a:solidFill>
                  <a:schemeClr val="tx1"/>
                </a:solidFill>
              </a:rPr>
              <a:t>알고리즘 </a:t>
            </a:r>
            <a:r>
              <a:rPr lang="en-US" altLang="ko-KR" sz="2000" b="1" smtClean="0">
                <a:solidFill>
                  <a:schemeClr val="tx1"/>
                </a:solidFill>
              </a:rPr>
              <a:t>4.5] </a:t>
            </a:r>
            <a:r>
              <a:rPr lang="ko-KR" altLang="en-US" sz="2000" b="1" smtClean="0">
                <a:solidFill>
                  <a:schemeClr val="tx1"/>
                </a:solidFill>
              </a:rPr>
              <a:t>단순 연결 리스트를 이용한 </a:t>
            </a:r>
            <a:r>
              <a:rPr lang="en-US" altLang="ko-KR" sz="2000" b="1" smtClean="0">
                <a:solidFill>
                  <a:schemeClr val="tx1"/>
                </a:solidFill>
              </a:rPr>
              <a:t>stack</a:t>
            </a:r>
            <a:r>
              <a:rPr lang="ko-KR" altLang="en-US" sz="2000" b="1" smtClean="0">
                <a:solidFill>
                  <a:schemeClr val="tx1"/>
                </a:solidFill>
              </a:rPr>
              <a:t>에서의 구현 </a:t>
            </a:r>
            <a:r>
              <a:rPr lang="en-US" altLang="ko-KR" sz="2000" b="1" smtClean="0">
                <a:solidFill>
                  <a:schemeClr val="tx1"/>
                </a:solidFill>
              </a:rPr>
              <a:t>algorithm(1/2)</a:t>
            </a:r>
            <a:r>
              <a:rPr lang="ko-KR" altLang="en-US" sz="2000" b="1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1116013" y="2133600"/>
            <a:ext cx="4679950" cy="16002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 createStack() // </a:t>
            </a:r>
            <a:r>
              <a:rPr lang="ko-KR" altLang="en-US" sz="1400" b="1">
                <a:latin typeface="+mj-lt"/>
                <a:cs typeface="Courier New" pitchFamily="49" charset="0"/>
              </a:rPr>
              <a:t>공백 연결 </a:t>
            </a:r>
            <a:r>
              <a:rPr lang="en-US" altLang="ko-KR" sz="1400" b="1">
                <a:latin typeface="+mj-lt"/>
                <a:cs typeface="Courier New" pitchFamily="49" charset="0"/>
              </a:rPr>
              <a:t>stack</a:t>
            </a:r>
            <a:r>
              <a:rPr lang="ko-KR" altLang="en-US" sz="1400" b="1">
                <a:latin typeface="+mj-lt"/>
                <a:cs typeface="Courier New" pitchFamily="49" charset="0"/>
              </a:rPr>
              <a:t> 생성</a:t>
            </a:r>
          </a:p>
          <a:p>
            <a:pPr algn="l"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	top ← null</a:t>
            </a:r>
          </a:p>
          <a:p>
            <a:pPr algn="l"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  end createStack()</a:t>
            </a:r>
          </a:p>
          <a:p>
            <a:pPr algn="l">
              <a:defRPr/>
            </a:pPr>
            <a:endParaRPr lang="en-US" altLang="ko-KR" sz="1400" b="1">
              <a:latin typeface="+mj-lt"/>
              <a:cs typeface="Courier New" pitchFamily="49" charset="0"/>
            </a:endParaRPr>
          </a:p>
          <a:p>
            <a:pPr algn="l">
              <a:buFont typeface="Arial" charset="0"/>
              <a:buChar char="•"/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 isEmpty(Stack) // </a:t>
            </a:r>
            <a:r>
              <a:rPr lang="ko-KR" altLang="en-US" sz="1400" b="1">
                <a:latin typeface="+mj-lt"/>
                <a:cs typeface="Courier New" pitchFamily="49" charset="0"/>
              </a:rPr>
              <a:t>연결 </a:t>
            </a:r>
            <a:r>
              <a:rPr lang="en-US" altLang="ko-KR" sz="1400" b="1">
                <a:latin typeface="+mj-lt"/>
                <a:cs typeface="Courier New" pitchFamily="49" charset="0"/>
              </a:rPr>
              <a:t>stack </a:t>
            </a:r>
            <a:r>
              <a:rPr lang="ko-KR" altLang="en-US" sz="1400" b="1">
                <a:latin typeface="+mj-lt"/>
                <a:cs typeface="Courier New" pitchFamily="49" charset="0"/>
              </a:rPr>
              <a:t>의 공백 검사</a:t>
            </a:r>
          </a:p>
          <a:p>
            <a:pPr algn="l"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	return (top = null);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  <a:cs typeface="Courier New" pitchFamily="49" charset="0"/>
              </a:rPr>
              <a:t>  end isEmpty()</a:t>
            </a:r>
          </a:p>
        </p:txBody>
      </p:sp>
      <p:sp>
        <p:nvSpPr>
          <p:cNvPr id="2560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C546245-3A14-4AC5-B0EF-4EFB1E8B3F7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560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422275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13315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400" b="1" dirty="0" smtClean="0">
                <a:solidFill>
                  <a:schemeClr val="tx1"/>
                </a:solidFill>
              </a:rPr>
              <a:t>Stack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구조의 추상적 개념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sz="2400" b="1" dirty="0" smtClean="0">
                <a:solidFill>
                  <a:schemeClr val="tx1"/>
                </a:solidFill>
              </a:rPr>
              <a:t>Stack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개념 이해</a:t>
            </a:r>
          </a:p>
          <a:p>
            <a:pPr lvl="1" eaLnBrk="1" hangingPunct="1"/>
            <a:r>
              <a:rPr lang="en-US" altLang="ko-KR" sz="2400" b="1" dirty="0" smtClean="0">
                <a:solidFill>
                  <a:schemeClr val="tx1"/>
                </a:solidFill>
              </a:rPr>
              <a:t>Stack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의 연산</a:t>
            </a:r>
          </a:p>
          <a:p>
            <a:pPr lvl="1" eaLnBrk="1" hangingPunct="1"/>
            <a:r>
              <a:rPr lang="en-US" altLang="ko-KR" sz="2400" b="1" dirty="0" smtClean="0">
                <a:solidFill>
                  <a:schemeClr val="tx1"/>
                </a:solidFill>
              </a:rPr>
              <a:t>Stack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의 구현</a:t>
            </a:r>
          </a:p>
          <a:p>
            <a:pPr lvl="2" eaLnBrk="1" hangingPunct="1"/>
            <a:r>
              <a:rPr lang="ko-KR" altLang="en-US" b="1" dirty="0" smtClean="0"/>
              <a:t>순차 자료구조 방법을 이용한 구현</a:t>
            </a:r>
          </a:p>
          <a:p>
            <a:pPr lvl="2" eaLnBrk="1" hangingPunct="1"/>
            <a:r>
              <a:rPr lang="ko-KR" altLang="en-US" b="1" dirty="0" smtClean="0"/>
              <a:t>연결 자료구조 방법을 이용한 구현</a:t>
            </a:r>
          </a:p>
          <a:p>
            <a:pPr lvl="1" eaLnBrk="1" hangingPunct="1"/>
            <a:r>
              <a:rPr lang="en-US" altLang="ko-KR" sz="2400" b="1" dirty="0" smtClean="0">
                <a:solidFill>
                  <a:schemeClr val="tx1"/>
                </a:solidFill>
              </a:rPr>
              <a:t>Stack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의 응용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28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800" b="1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D419301-26EA-4570-B701-904D8F7F7B0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268413"/>
            <a:ext cx="86423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[</a:t>
            </a:r>
            <a:r>
              <a:rPr lang="ko-KR" altLang="en-US" sz="2000" b="1" kern="0" dirty="0">
                <a:latin typeface="+mn-lt"/>
                <a:ea typeface="+mn-ea"/>
              </a:rPr>
              <a:t>알고리즘 </a:t>
            </a:r>
            <a:r>
              <a:rPr lang="en-US" altLang="ko-KR" sz="2000" b="1" kern="0" dirty="0">
                <a:latin typeface="+mn-lt"/>
                <a:ea typeface="+mn-ea"/>
              </a:rPr>
              <a:t>4.5] </a:t>
            </a:r>
            <a:r>
              <a:rPr lang="ko-KR" altLang="en-US" sz="2000" b="1" kern="0" dirty="0">
                <a:latin typeface="+mn-lt"/>
                <a:ea typeface="+mn-ea"/>
              </a:rPr>
              <a:t>단순 연결 리스트를 이용한 </a:t>
            </a: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에서의 구현 </a:t>
            </a:r>
            <a:r>
              <a:rPr lang="en-US" altLang="ko-KR" sz="2000" b="1" kern="0" dirty="0">
                <a:latin typeface="+mn-lt"/>
                <a:ea typeface="+mn-ea"/>
              </a:rPr>
              <a:t>algorithm</a:t>
            </a:r>
            <a:r>
              <a:rPr lang="ko-KR" altLang="en-US" sz="2000" b="1" kern="0" dirty="0">
                <a:latin typeface="+mn-lt"/>
                <a:ea typeface="+mn-ea"/>
              </a:rPr>
              <a:t> </a:t>
            </a:r>
            <a:r>
              <a:rPr lang="en-US" altLang="ko-KR" sz="2000" b="1" kern="0" dirty="0">
                <a:latin typeface="+mn-lt"/>
                <a:ea typeface="+mn-ea"/>
              </a:rPr>
              <a:t>(2/2)</a:t>
            </a:r>
            <a:endParaRPr lang="ko-KR" altLang="en-US" sz="2000" b="1" kern="0" dirty="0">
              <a:latin typeface="+mn-lt"/>
              <a:ea typeface="+mn-ea"/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971550" y="2205038"/>
            <a:ext cx="6480770" cy="3754874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 push(Stack, item) // 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연결 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stack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 톱에 </a:t>
            </a:r>
            <a:r>
              <a:rPr lang="en-US" altLang="ko-KR" sz="1400" b="1" dirty="0" smtClean="0">
                <a:latin typeface="+mj-lt"/>
                <a:cs typeface="Courier New" pitchFamily="49" charset="0"/>
              </a:rPr>
              <a:t>item</a:t>
            </a:r>
            <a:r>
              <a:rPr lang="ko-KR" altLang="en-US" sz="1400" b="1" dirty="0" smtClean="0">
                <a:latin typeface="+mj-lt"/>
                <a:cs typeface="Courier New" pitchFamily="49" charset="0"/>
              </a:rPr>
              <a:t>과</a:t>
            </a:r>
            <a:r>
              <a:rPr lang="en-US" altLang="ko-KR" sz="1400" b="1" dirty="0" smtClean="0">
                <a:latin typeface="+mj-lt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latin typeface="+mj-lt"/>
                <a:cs typeface="Courier New" pitchFamily="49" charset="0"/>
              </a:rPr>
              <a:t>newnode</a:t>
            </a:r>
            <a:r>
              <a:rPr lang="ko-KR" altLang="en-US" sz="1400" b="1" dirty="0" smtClean="0">
                <a:latin typeface="+mj-lt"/>
                <a:cs typeface="Courier New" pitchFamily="49" charset="0"/>
              </a:rPr>
              <a:t>를 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삽입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+mj-lt"/>
                <a:cs typeface="Courier New" pitchFamily="49" charset="0"/>
              </a:rPr>
              <a:t>newnode</a:t>
            </a:r>
            <a:r>
              <a:rPr lang="en-US" altLang="ko-KR" sz="1400" b="1" dirty="0" smtClean="0">
                <a:latin typeface="+mj-lt"/>
                <a:cs typeface="Courier New" pitchFamily="49" charset="0"/>
              </a:rPr>
              <a:t> 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← 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getNode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();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+mj-lt"/>
                <a:cs typeface="Courier New" pitchFamily="49" charset="0"/>
              </a:rPr>
              <a:t>newnode.data</a:t>
            </a:r>
            <a:r>
              <a:rPr lang="en-US" altLang="ko-KR" sz="1400" b="1" dirty="0" smtClean="0">
                <a:latin typeface="+mj-lt"/>
                <a:cs typeface="Courier New" pitchFamily="49" charset="0"/>
              </a:rPr>
              <a:t> 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← item;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</a:t>
            </a:r>
            <a:r>
              <a:rPr lang="en-US" altLang="ko-KR" sz="1400" b="1" dirty="0" err="1" smtClean="0">
                <a:latin typeface="+mj-lt"/>
                <a:cs typeface="Courier New" pitchFamily="49" charset="0"/>
              </a:rPr>
              <a:t>newnode.link</a:t>
            </a:r>
            <a:r>
              <a:rPr lang="en-US" altLang="ko-KR" sz="1400" b="1" dirty="0" smtClean="0">
                <a:latin typeface="+mj-lt"/>
                <a:cs typeface="Courier New" pitchFamily="49" charset="0"/>
              </a:rPr>
              <a:t> 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← top;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top ← </a:t>
            </a:r>
            <a:r>
              <a:rPr lang="en-US" altLang="ko-KR" sz="1400" b="1" dirty="0" err="1" smtClean="0">
                <a:latin typeface="+mj-lt"/>
                <a:cs typeface="Courier New" pitchFamily="49" charset="0"/>
              </a:rPr>
              <a:t>newnode</a:t>
            </a:r>
            <a:endParaRPr lang="en-US" altLang="ko-KR" sz="1400" b="1" dirty="0">
              <a:latin typeface="+mj-lt"/>
              <a:cs typeface="Courier New" pitchFamily="49" charset="0"/>
            </a:endParaRP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  end push()</a:t>
            </a:r>
          </a:p>
          <a:p>
            <a:pPr algn="l">
              <a:defRPr/>
            </a:pPr>
            <a:endParaRPr lang="en-US" altLang="ko-KR" sz="1400" b="1" dirty="0">
              <a:latin typeface="+mj-lt"/>
              <a:cs typeface="Courier New" pitchFamily="49" charset="0"/>
            </a:endParaRPr>
          </a:p>
          <a:p>
            <a:pPr algn="l">
              <a:buFont typeface="Arial" charset="0"/>
              <a:buChar char="•"/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 pop(Stack) // 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연결 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stack </a:t>
            </a:r>
            <a:r>
              <a:rPr lang="ko-KR" altLang="en-US" sz="1400" b="1" dirty="0">
                <a:latin typeface="+mj-lt"/>
                <a:cs typeface="Courier New" pitchFamily="49" charset="0"/>
              </a:rPr>
              <a:t>에서 톱 원소를 삭제하여 반환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if top = null then return null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else {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item ← 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top.data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</a:t>
            </a:r>
            <a:r>
              <a:rPr lang="en-US" altLang="ko-KR" sz="1400" b="1" dirty="0" err="1" smtClean="0">
                <a:latin typeface="+mj-lt"/>
                <a:cs typeface="Courier New" pitchFamily="49" charset="0"/>
              </a:rPr>
              <a:t>oldnode</a:t>
            </a:r>
            <a:r>
              <a:rPr lang="en-US" altLang="ko-KR" sz="1400" b="1" dirty="0" smtClean="0">
                <a:latin typeface="+mj-lt"/>
                <a:cs typeface="Courier New" pitchFamily="49" charset="0"/>
              </a:rPr>
              <a:t> 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← top;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top ← </a:t>
            </a:r>
            <a:r>
              <a:rPr lang="en-US" altLang="ko-KR" sz="1400" b="1" dirty="0" err="1">
                <a:latin typeface="+mj-lt"/>
                <a:cs typeface="Courier New" pitchFamily="49" charset="0"/>
              </a:rPr>
              <a:t>top.link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</a:t>
            </a:r>
            <a:r>
              <a:rPr lang="en-US" altLang="ko-KR" sz="1400" b="1" dirty="0" err="1" smtClean="0">
                <a:latin typeface="+mj-lt"/>
                <a:cs typeface="Courier New" pitchFamily="49" charset="0"/>
              </a:rPr>
              <a:t>retnode</a:t>
            </a:r>
            <a:r>
              <a:rPr lang="en-US" altLang="ko-KR" sz="1400" b="1" dirty="0" smtClean="0">
                <a:latin typeface="+mj-lt"/>
                <a:cs typeface="Courier New" pitchFamily="49" charset="0"/>
              </a:rPr>
              <a:t>(</a:t>
            </a:r>
            <a:r>
              <a:rPr lang="en-US" altLang="ko-KR" sz="1400" b="1" dirty="0" err="1" smtClean="0">
                <a:latin typeface="+mj-lt"/>
                <a:cs typeface="Courier New" pitchFamily="49" charset="0"/>
              </a:rPr>
              <a:t>oldnode</a:t>
            </a:r>
            <a:r>
              <a:rPr lang="en-US" altLang="ko-KR" sz="1400" b="1" dirty="0">
                <a:latin typeface="+mj-lt"/>
                <a:cs typeface="Courier New" pitchFamily="49" charset="0"/>
              </a:rPr>
              <a:t>);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	return item;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	}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  <a:cs typeface="Courier New" pitchFamily="49" charset="0"/>
              </a:rPr>
              <a:t>  end pop()</a:t>
            </a:r>
          </a:p>
        </p:txBody>
      </p:sp>
      <p:sp>
        <p:nvSpPr>
          <p:cNvPr id="2662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1236B9A-3ECD-4188-9F8F-45CC050B405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662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ec\AppData\Local\Microsoft\Windows\Temporary Internet Files\Content.IE5\BJ6EEW14\01_컵쌓기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876299"/>
            <a:ext cx="2495645" cy="15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ec\AppData\Local\Microsoft\Windows\Temporary Internet Files\Content.IE5\3HSKU3MR\스시히로바DSC0060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76334"/>
            <a:ext cx="2090057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C:\Users\sec\AppData\Local\Microsoft\Windows\Temporary Internet Files\Content.IE5\BJ6EEW14\2012,_5,_1_32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51" y="876334"/>
            <a:ext cx="2339617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:\Users\sec\AppData\Local\Microsoft\Windows\Temporary Internet Files\Content.IE5\JYR5INCM\20130208_0955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8" y="2780928"/>
            <a:ext cx="2389682" cy="31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3" name="Picture 21" descr="C:\Users\sec\AppData\Local\Microsoft\Windows\Temporary Internet Files\Content.IE5\3HSKU3MR\wire02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90" y="3713561"/>
            <a:ext cx="2778311" cy="18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93" y="3356985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93" y="3137497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45" y="2957548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 (stack</a:t>
            </a:r>
            <a:r>
              <a:rPr lang="en-US" altLang="ko-KR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구조의 추상적 개념</a:t>
            </a:r>
            <a:endParaRPr lang="ko-KR" altLang="en-US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A769B6-66D5-4796-AAF4-638C14A891A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7" name="Picture 21" descr="C:\Users\sec\AppData\Local\Microsoft\Windows\Temporary Internet Files\Content.IE5\3HSKU3MR\wire0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05055"/>
            <a:ext cx="2880320" cy="19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7" y="3356992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96952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53562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2" y="2076636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0" y="1700808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30937 0.129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0.31302 0.1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0.30521 0.194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30643 0.232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30764 0.256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82" y="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 (stack</a:t>
            </a:r>
            <a:r>
              <a:rPr lang="en-US" altLang="ko-KR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구조의 추상적 개념</a:t>
            </a:r>
            <a:endParaRPr lang="ko-KR" altLang="en-US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A769B6-66D5-4796-AAF4-638C14A891A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11" name="Picture 21" descr="C:\Users\sec\AppData\Local\Microsoft\Windows\Temporary Internet Files\Content.IE5\3HSKU3MR\wire0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05055"/>
            <a:ext cx="2880320" cy="19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56" y="3933056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76" y="3760685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12" y="3512604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24" y="3276978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" descr="C:\Users\sec\AppData\Local\Microsoft\Windows\Temporary Internet Files\Content.IE5\J7NNFNMS\ceramic-156155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20" y="2996332"/>
            <a:ext cx="1907704" cy="9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/>
              <a:t>stack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(stack)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접시를 쌓듯이 자료를 차곡차곡 쌓아 올린 형태의 자료구조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  <a:r>
              <a:rPr lang="ko-KR" altLang="en-US" dirty="0" smtClean="0">
                <a:solidFill>
                  <a:schemeClr val="tx1"/>
                </a:solidFill>
              </a:rPr>
              <a:t>에 저장된 원소는 </a:t>
            </a:r>
            <a:r>
              <a:rPr lang="en-US" altLang="ko-KR" dirty="0" smtClean="0">
                <a:solidFill>
                  <a:schemeClr val="tx1"/>
                </a:solidFill>
              </a:rPr>
              <a:t>top</a:t>
            </a:r>
            <a:r>
              <a:rPr lang="ko-KR" altLang="en-US" dirty="0" smtClean="0">
                <a:solidFill>
                  <a:schemeClr val="tx1"/>
                </a:solidFill>
              </a:rPr>
              <a:t>으로 정한 곳에서만 접근 가능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 smtClean="0"/>
              <a:t>top</a:t>
            </a:r>
            <a:r>
              <a:rPr lang="ko-KR" altLang="en-US" dirty="0" smtClean="0"/>
              <a:t>의 위치에서만 원소를 삽입하므로 먼저 삽입한 원소는 밑에 쌓이고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삽입한 원소는 위에 쌓인다</a:t>
            </a:r>
            <a:r>
              <a:rPr lang="en-US" altLang="ko-KR" dirty="0" smtClean="0"/>
              <a:t>.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 smtClean="0"/>
              <a:t>마지막에 삽입</a:t>
            </a:r>
            <a:r>
              <a:rPr lang="en-US" altLang="ko-KR" dirty="0" smtClean="0"/>
              <a:t>(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ko-KR" dirty="0" smtClean="0"/>
              <a:t>ast-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 smtClean="0"/>
              <a:t>n)</a:t>
            </a:r>
            <a:r>
              <a:rPr lang="ko-KR" altLang="en-US" dirty="0" smtClean="0"/>
              <a:t>한 원소는 맨 위에 쌓여 있다가 가장 먼저 삭제</a:t>
            </a:r>
            <a:r>
              <a:rPr lang="en-US" altLang="ko-KR" dirty="0" smtClean="0"/>
              <a:t>(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 smtClean="0"/>
              <a:t>irst-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 smtClean="0"/>
              <a:t>ut)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 pitchFamily="18" charset="2"/>
              <a:buNone/>
              <a:defRPr/>
            </a:pPr>
            <a:r>
              <a:rPr lang="en-US" altLang="ko-KR" dirty="0" smtClean="0"/>
              <a:t>☞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후입선출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(LIFO, Last-In-First-Out)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 (stack</a:t>
            </a:r>
            <a:r>
              <a:rPr lang="en-US" altLang="ko-KR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구조의 추상적 개념</a:t>
            </a:r>
            <a:endParaRPr lang="ko-KR" altLang="en-US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0A769B6-66D5-4796-AAF4-638C14A891A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 (stack)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6EAFCB8-9327-4C49-BD7F-0B737781256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03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29505"/>
            <a:ext cx="39068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4759697"/>
            <a:ext cx="182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스택의 구조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Stack(stack)</a:t>
            </a:r>
            <a:endParaRPr lang="ko-KR" altLang="en-US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2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BDF4776-88A4-4C7F-AD73-E1A915626C6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053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2054" name="그룹 8"/>
          <p:cNvGrpSpPr>
            <a:grpSpLocks/>
          </p:cNvGrpSpPr>
          <p:nvPr/>
        </p:nvGrpSpPr>
        <p:grpSpPr bwMode="auto">
          <a:xfrm>
            <a:off x="468313" y="1268413"/>
            <a:ext cx="4751387" cy="431800"/>
            <a:chOff x="466776" y="1268760"/>
            <a:chExt cx="4752527" cy="432394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27224" y="1268760"/>
              <a:ext cx="4392079" cy="43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sz="2000" b="1" dirty="0" err="1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스택</a:t>
              </a:r>
              <a:r>
                <a:rPr lang="en-US" altLang="ko-KR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자료구조의 삽입</a:t>
              </a:r>
              <a:r>
                <a:rPr lang="en-US" altLang="ko-KR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, </a:t>
              </a:r>
              <a:r>
                <a:rPr lang="ko-KR" altLang="en-US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삭제 연산 작동 원리</a:t>
              </a:r>
              <a:endPara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466776" y="1269107"/>
              <a:ext cx="432048" cy="432047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00257" y="1765265"/>
            <a:ext cx="360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o-KR" altLang="en-US" dirty="0" err="1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 삽입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원리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885078" y="3199169"/>
            <a:ext cx="936104" cy="2304256"/>
            <a:chOff x="1043608" y="1124744"/>
            <a:chExt cx="936104" cy="2304256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359146" y="2645171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0539" y="2637314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5740" y="2651799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96137" y="2645171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71130" y="564744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 삽입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71114" y="324254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Push(</a:t>
            </a:r>
            <a:r>
              <a:rPr lang="ko-KR" altLang="en-US" b="1" dirty="0" smtClean="0"/>
              <a:t>삽입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3885078" y="507137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93115" y="420728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885078" y="463932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893115" y="377523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91805" y="3242548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Pop(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68315" y="5682514"/>
            <a:ext cx="126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top=-1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92204" y="5134093"/>
            <a:ext cx="108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top=0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892204" y="4719091"/>
            <a:ext cx="108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top=1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892203" y="4269997"/>
            <a:ext cx="108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top=2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892204" y="3837949"/>
            <a:ext cx="108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top=3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95015" y="5135046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첫번째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016" y="3837949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네번째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895017" y="4269997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세번째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895018" y="4702045"/>
            <a:ext cx="9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두번째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-0.07917 4.81481E-6 C -0.11459 4.81481E-6 -0.15747 0.09861 -0.15747 0.17916 L -0.15747 0.35833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9862 -4.07407E-6 C -0.14271 -4.07407E-6 -0.19688 0.0838 -0.19688 0.15209 L -0.19688 0.30417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11424 -4.07407E-6 C -0.16545 -4.07407E-6 -0.2283 0.06366 -0.2283 0.11574 L -0.2283 0.23241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335 2.22222E-6 C -0.1934 2.22222E-6 -0.26649 0.04907 -0.26649 0.09004 L -0.26649 0.18102 " pathEditMode="relative" rAng="0" ptsTypes="FfFF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4847</TotalTime>
  <Words>2093</Words>
  <Application>Microsoft Office PowerPoint</Application>
  <PresentationFormat>화면 슬라이드 쇼(4:3)</PresentationFormat>
  <Paragraphs>471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HY동녘M</vt:lpstr>
      <vt:lpstr>HY헤드라인M</vt:lpstr>
      <vt:lpstr>굴림</vt:lpstr>
      <vt:lpstr>돋움</vt:lpstr>
      <vt:lpstr>맑은 고딕</vt:lpstr>
      <vt:lpstr>한양신명조</vt:lpstr>
      <vt:lpstr>휴먼매직체</vt:lpstr>
      <vt:lpstr>Arial</vt:lpstr>
      <vt:lpstr>Bookman Old Style</vt:lpstr>
      <vt:lpstr>Courier New</vt:lpstr>
      <vt:lpstr>Gill Sans MT</vt:lpstr>
      <vt:lpstr>Wingdings</vt:lpstr>
      <vt:lpstr>Wingdings 3</vt:lpstr>
      <vt:lpstr>원본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PC</cp:lastModifiedBy>
  <cp:revision>957</cp:revision>
  <dcterms:created xsi:type="dcterms:W3CDTF">2005-11-25T02:09:15Z</dcterms:created>
  <dcterms:modified xsi:type="dcterms:W3CDTF">2021-04-19T05:34:23Z</dcterms:modified>
</cp:coreProperties>
</file>