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47"/>
  </p:notesMasterIdLst>
  <p:handoutMasterIdLst>
    <p:handoutMasterId r:id="rId48"/>
  </p:handoutMasterIdLst>
  <p:sldIdLst>
    <p:sldId id="379" r:id="rId2"/>
    <p:sldId id="365" r:id="rId3"/>
    <p:sldId id="257" r:id="rId4"/>
    <p:sldId id="380" r:id="rId5"/>
    <p:sldId id="261" r:id="rId6"/>
    <p:sldId id="386" r:id="rId7"/>
    <p:sldId id="293" r:id="rId8"/>
    <p:sldId id="294" r:id="rId9"/>
    <p:sldId id="297" r:id="rId10"/>
    <p:sldId id="298" r:id="rId11"/>
    <p:sldId id="299" r:id="rId12"/>
    <p:sldId id="382" r:id="rId13"/>
    <p:sldId id="300" r:id="rId14"/>
    <p:sldId id="301" r:id="rId15"/>
    <p:sldId id="383" r:id="rId16"/>
    <p:sldId id="302" r:id="rId17"/>
    <p:sldId id="295" r:id="rId18"/>
    <p:sldId id="296" r:id="rId19"/>
    <p:sldId id="367" r:id="rId20"/>
    <p:sldId id="377" r:id="rId21"/>
    <p:sldId id="381" r:id="rId22"/>
    <p:sldId id="368" r:id="rId23"/>
    <p:sldId id="307" r:id="rId24"/>
    <p:sldId id="373" r:id="rId25"/>
    <p:sldId id="361" r:id="rId26"/>
    <p:sldId id="369" r:id="rId27"/>
    <p:sldId id="370" r:id="rId28"/>
    <p:sldId id="306" r:id="rId29"/>
    <p:sldId id="308" r:id="rId30"/>
    <p:sldId id="309" r:id="rId31"/>
    <p:sldId id="310" r:id="rId32"/>
    <p:sldId id="311" r:id="rId33"/>
    <p:sldId id="316" r:id="rId34"/>
    <p:sldId id="317" r:id="rId35"/>
    <p:sldId id="384" r:id="rId36"/>
    <p:sldId id="385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32" r:id="rId45"/>
    <p:sldId id="339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9933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2" autoAdjust="0"/>
    <p:restoredTop sz="94371" autoAdjust="0"/>
  </p:normalViewPr>
  <p:slideViewPr>
    <p:cSldViewPr>
      <p:cViewPr>
        <p:scale>
          <a:sx n="75" d="100"/>
          <a:sy n="75" d="100"/>
        </p:scale>
        <p:origin x="3392" y="7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>
        <a:ln>
          <a:solidFill>
            <a:srgbClr val="000066"/>
          </a:solidFill>
        </a:ln>
      </dgm:spPr>
      <dgm:t>
        <a:bodyPr/>
        <a:lstStyle/>
        <a:p>
          <a:pPr rtl="0" latinLnBrk="1"/>
          <a:r>
            <a:rPr kumimoji="1" lang="ko-KR" b="1" dirty="0" smtClean="0"/>
            <a:t>제</a:t>
          </a:r>
          <a:r>
            <a:rPr kumimoji="1" lang="en-US" b="1" dirty="0" smtClean="0"/>
            <a:t>5</a:t>
          </a:r>
          <a:r>
            <a:rPr kumimoji="1" lang="ko-KR" b="1" dirty="0" smtClean="0"/>
            <a:t>장 </a:t>
          </a:r>
          <a:r>
            <a:rPr kumimoji="1" lang="en-US" altLang="ko-KR" b="1" dirty="0" smtClean="0"/>
            <a:t>queue(Queue)</a:t>
          </a:r>
          <a:endParaRPr kumimoji="1" lang="ko-KR" b="1" dirty="0"/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554AE5-48AD-4E29-B77A-B82815D75A4C}" type="presOf" srcId="{837E224C-9A06-43A6-A9E3-7BB0D72A2301}" destId="{F5CEC923-4EEE-438D-BCE5-C1D173E2A65E}" srcOrd="0" destOrd="0" presId="urn:microsoft.com/office/officeart/2005/8/layout/vList3#1"/>
    <dgm:cxn modelId="{33AD5610-1775-461C-B13F-35E502EEC6E3}" type="presOf" srcId="{679413AE-3866-4EB1-A87D-C456E0D4F63E}" destId="{B6C1CBF1-1798-44F1-B42F-B84294BDA770}" srcOrd="0" destOrd="0" presId="urn:microsoft.com/office/officeart/2005/8/layout/vList3#1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58D37646-90BE-4DA0-9AC0-7C7BC1E1DC9A}" type="presParOf" srcId="{B6C1CBF1-1798-44F1-B42F-B84294BDA770}" destId="{BC33BB05-DEAF-4123-AA13-7E2FB47B58EC}" srcOrd="0" destOrd="0" presId="urn:microsoft.com/office/officeart/2005/8/layout/vList3#1"/>
    <dgm:cxn modelId="{3EF1FCBE-86EE-44F3-BD97-71C6704C6481}" type="presParOf" srcId="{BC33BB05-DEAF-4123-AA13-7E2FB47B58EC}" destId="{B8007C76-5488-4142-AB2E-FF989197A3E0}" srcOrd="0" destOrd="0" presId="urn:microsoft.com/office/officeart/2005/8/layout/vList3#1"/>
    <dgm:cxn modelId="{DCF0D2DD-22B5-4529-8CC5-1D8130B0A516}" type="presParOf" srcId="{BC33BB05-DEAF-4123-AA13-7E2FB47B58EC}" destId="{F5CEC923-4EEE-438D-BCE5-C1D173E2A65E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>
        <a:ln>
          <a:solidFill>
            <a:srgbClr val="000066"/>
          </a:solidFill>
        </a:ln>
      </dgm:spPr>
      <dgm:t>
        <a:bodyPr/>
        <a:lstStyle/>
        <a:p>
          <a:pPr rtl="0" latinLnBrk="1"/>
          <a:r>
            <a:rPr kumimoji="1" lang="ko-KR" b="1" dirty="0" smtClean="0"/>
            <a:t>제</a:t>
          </a:r>
          <a:r>
            <a:rPr kumimoji="1" lang="en-US" b="1" dirty="0" smtClean="0"/>
            <a:t>5</a:t>
          </a:r>
          <a:r>
            <a:rPr kumimoji="1" lang="ko-KR" b="1" dirty="0" smtClean="0"/>
            <a:t>장 </a:t>
          </a:r>
          <a:r>
            <a:rPr kumimoji="1" lang="ko-KR" altLang="en-US" b="1" dirty="0" smtClean="0"/>
            <a:t>큐</a:t>
          </a:r>
          <a:r>
            <a:rPr kumimoji="1" lang="en-US" altLang="ko-KR" b="1" dirty="0" smtClean="0"/>
            <a:t>(Queue)</a:t>
          </a:r>
          <a:endParaRPr kumimoji="1" lang="ko-KR" b="1" dirty="0"/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8A56CE9-E232-4750-91DA-93BD803A29BF}" type="presOf" srcId="{837E224C-9A06-43A6-A9E3-7BB0D72A2301}" destId="{F5CEC923-4EEE-438D-BCE5-C1D173E2A65E}" srcOrd="0" destOrd="0" presId="urn:microsoft.com/office/officeart/2005/8/layout/vList3#3"/>
    <dgm:cxn modelId="{FD0B0564-68F2-4104-97CE-1022126BBA4C}" type="presOf" srcId="{679413AE-3866-4EB1-A87D-C456E0D4F63E}" destId="{B6C1CBF1-1798-44F1-B42F-B84294BDA770}" srcOrd="0" destOrd="0" presId="urn:microsoft.com/office/officeart/2005/8/layout/vList3#3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A6E4118B-4F53-4EA7-BCC7-69CAFB4D419F}" type="presParOf" srcId="{B6C1CBF1-1798-44F1-B42F-B84294BDA770}" destId="{BC33BB05-DEAF-4123-AA13-7E2FB47B58EC}" srcOrd="0" destOrd="0" presId="urn:microsoft.com/office/officeart/2005/8/layout/vList3#3"/>
    <dgm:cxn modelId="{A99D2664-AA2A-4444-A156-168F357AB92F}" type="presParOf" srcId="{BC33BB05-DEAF-4123-AA13-7E2FB47B58EC}" destId="{B8007C76-5488-4142-AB2E-FF989197A3E0}" srcOrd="0" destOrd="0" presId="urn:microsoft.com/office/officeart/2005/8/layout/vList3#3"/>
    <dgm:cxn modelId="{27841CD0-3DC3-4BB0-B463-302DD5C8EA15}" type="presParOf" srcId="{BC33BB05-DEAF-4123-AA13-7E2FB47B58EC}" destId="{F5CEC923-4EEE-438D-BCE5-C1D173E2A65E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316827" y="0"/>
          <a:ext cx="1045137" cy="214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7" tIns="26670" rIns="49784" bIns="26670" numCol="1" spcCol="1270" anchor="ctr" anchorCtr="0">
          <a:noAutofit/>
        </a:bodyPr>
        <a:lstStyle/>
        <a:p>
          <a:pPr lvl="0" algn="ctr" defTabSz="311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700" b="1" kern="1200" dirty="0" smtClean="0"/>
            <a:t>제</a:t>
          </a:r>
          <a:r>
            <a:rPr kumimoji="1" lang="en-US" sz="700" b="1" kern="1200" dirty="0" smtClean="0"/>
            <a:t>5</a:t>
          </a:r>
          <a:r>
            <a:rPr kumimoji="1" lang="ko-KR" sz="700" b="1" kern="1200" dirty="0" smtClean="0"/>
            <a:t>장 </a:t>
          </a:r>
          <a:r>
            <a:rPr kumimoji="1" lang="en-US" altLang="ko-KR" sz="700" b="1" kern="1200" dirty="0" smtClean="0"/>
            <a:t>queue(Queue)</a:t>
          </a:r>
          <a:endParaRPr kumimoji="1" lang="ko-KR" sz="700" b="1" kern="1200" dirty="0"/>
        </a:p>
      </dsp:txBody>
      <dsp:txXfrm rot="10800000">
        <a:off x="370405" y="0"/>
        <a:ext cx="991559" cy="214314"/>
      </dsp:txXfrm>
    </dsp:sp>
    <dsp:sp modelId="{B8007C76-5488-4142-AB2E-FF989197A3E0}">
      <dsp:nvSpPr>
        <dsp:cNvPr id="0" name=""/>
        <dsp:cNvSpPr/>
      </dsp:nvSpPr>
      <dsp:spPr>
        <a:xfrm>
          <a:off x="211151" y="0"/>
          <a:ext cx="214314" cy="214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1787021" y="0"/>
          <a:ext cx="5605739" cy="15001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46" tIns="171450" rIns="320040" bIns="171450" numCol="1" spcCol="1270" anchor="ctr" anchorCtr="0">
          <a:noAutofit/>
        </a:bodyPr>
        <a:lstStyle/>
        <a:p>
          <a:pPr lvl="0" algn="ctr" defTabSz="2000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4500" b="1" kern="1200" dirty="0" smtClean="0"/>
            <a:t>제</a:t>
          </a:r>
          <a:r>
            <a:rPr kumimoji="1" lang="en-US" sz="4500" b="1" kern="1200" dirty="0" smtClean="0"/>
            <a:t>5</a:t>
          </a:r>
          <a:r>
            <a:rPr kumimoji="1" lang="ko-KR" sz="4500" b="1" kern="1200" dirty="0" smtClean="0"/>
            <a:t>장 </a:t>
          </a:r>
          <a:r>
            <a:rPr kumimoji="1" lang="ko-KR" altLang="en-US" sz="4500" b="1" kern="1200" dirty="0" smtClean="0"/>
            <a:t>큐</a:t>
          </a:r>
          <a:r>
            <a:rPr kumimoji="1" lang="en-US" altLang="ko-KR" sz="4500" b="1" kern="1200" dirty="0" smtClean="0"/>
            <a:t>(Queue)</a:t>
          </a:r>
          <a:endParaRPr kumimoji="1" lang="ko-KR" sz="4500" b="1" kern="1200" dirty="0"/>
        </a:p>
      </dsp:txBody>
      <dsp:txXfrm rot="10800000">
        <a:off x="2162070" y="0"/>
        <a:ext cx="5230690" cy="1500198"/>
      </dsp:txXfrm>
    </dsp:sp>
    <dsp:sp modelId="{B8007C76-5488-4142-AB2E-FF989197A3E0}">
      <dsp:nvSpPr>
        <dsp:cNvPr id="0" name=""/>
        <dsp:cNvSpPr/>
      </dsp:nvSpPr>
      <dsp:spPr>
        <a:xfrm>
          <a:off x="1047288" y="0"/>
          <a:ext cx="1500198" cy="15001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22F3E4-30CD-42BF-9DB7-0E0D339AEDC7}" type="datetimeFigureOut">
              <a:rPr lang="ko-KR" altLang="en-US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EB318-1424-4DE8-9DC2-92BE573A01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72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22DBD2-99E3-46E9-87D2-D7183AF51B22}" type="datetimeFigureOut">
              <a:rPr lang="ko-KR" altLang="en-US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48634B-CA71-4B63-B10C-17D403A930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73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8634B-CA71-4B63-B10C-17D403A930E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1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8634B-CA71-4B63-B10C-17D403A930E4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898775" y="6389688"/>
            <a:ext cx="3505200" cy="366712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D530A-B364-4EEC-910C-2B3EEC39C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235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 smtClean="0">
                <a:latin typeface="HY동녘M" pitchFamily="18" charset="-127"/>
                <a:ea typeface="HY동녘M" pitchFamily="18" charset="-127"/>
              </a:rPr>
              <a:t>11</a:t>
            </a:r>
            <a:r>
              <a:rPr lang="ko-KR" altLang="en-US" sz="4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4000" b="1" dirty="0" smtClean="0">
                <a:latin typeface="HY동녘M" pitchFamily="18" charset="-127"/>
                <a:ea typeface="HY동녘M" pitchFamily="18" charset="-127"/>
              </a:rPr>
              <a:t>주차</a:t>
            </a:r>
            <a:endParaRPr lang="ko-KR" altLang="en-US" sz="4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238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5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장 큐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(QUEUE)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큐에 대한 개념 이해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순차 자료구조를 이용한 큐의 구현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12937" y="3712369"/>
            <a:ext cx="62547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순차 자료구조를 이용한 원형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큐의 구현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17700" y="4144169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연결 자료구조를 이용한 큐의 구현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73735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2136775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 smtClean="0">
                <a:latin typeface="HY동녘M" pitchFamily="18" charset="-127"/>
                <a:ea typeface="HY동녘M" pitchFamily="18" charset="-127"/>
              </a:rPr>
              <a:t>9</a:t>
            </a:r>
            <a:r>
              <a:rPr lang="ko-KR" altLang="en-US" sz="4000" b="1" dirty="0" smtClean="0">
                <a:latin typeface="HY동녘M" pitchFamily="18" charset="-127"/>
                <a:ea typeface="HY동녘M" pitchFamily="18" charset="-127"/>
              </a:rPr>
              <a:t> 주차</a:t>
            </a:r>
            <a:endParaRPr lang="ko-KR" altLang="en-US" sz="4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238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5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장 큐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(QUEUE)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62547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순차 자료구조를 이용한 원형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큐의 구현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연결 자료구조를 이용한 큐의 구현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2665413" y="996950"/>
            <a:ext cx="352425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27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428596" y="1785926"/>
          <a:ext cx="8429684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34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423025"/>
            <a:ext cx="3505200" cy="366713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63F607-A451-4F24-8676-D6E308BDBC12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330656" y="6435155"/>
          <a:ext cx="1571636" cy="21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9.png"/><Relationship Id="rId7" Type="http://schemas.openxmlformats.org/officeDocument/2006/relationships/oleObject" Target="file:///C:\Users\sec\&#51089;&#50629;&#50857;\Visio%20Work\4&#51109;_&#53328;_&#46300;&#47196;&#51081;.vsd\&#46300;&#47196;&#51081;\~&#50896;&#54805;%20&#53328;-1\Sheet.64" TargetMode="Externa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18.emf"/><Relationship Id="rId5" Type="http://schemas.openxmlformats.org/officeDocument/2006/relationships/image" Target="../media/image16.emf"/><Relationship Id="rId10" Type="http://schemas.openxmlformats.org/officeDocument/2006/relationships/oleObject" Target="file:///C:\Users\sec\&#51089;&#50629;&#50857;\Visio%20Work\4&#51109;_&#53328;_&#46300;&#47196;&#51081;.vsd\&#46300;&#47196;&#51081;\~&#50896;&#54805;%20&#53328;-1\Sheet.65" TargetMode="External"/><Relationship Id="rId4" Type="http://schemas.openxmlformats.org/officeDocument/2006/relationships/oleObject" Target="file:///C:\Users\sec\&#51089;&#50629;&#50857;\Visio%20Work\4&#51109;_&#53328;_&#46300;&#47196;&#51081;.vsd\&#46300;&#47196;&#51081;\~&#50896;&#54805;&#53328;%20-2\Sheet.60" TargetMode="External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file:///C:\Users\sec\&#51089;&#50629;&#50857;\Visio%20Work\4&#51109;_&#53328;_&#46300;&#47196;&#51081;.vsd\&#46300;&#47196;&#51081;\~&#50896;&#54805;&#53328;%20-2\Sheet.59" TargetMode="External"/><Relationship Id="rId3" Type="http://schemas.openxmlformats.org/officeDocument/2006/relationships/image" Target="../media/image27.png"/><Relationship Id="rId7" Type="http://schemas.openxmlformats.org/officeDocument/2006/relationships/oleObject" Target="file:///C:\Users\sec\&#51089;&#50629;&#50857;\Visio%20Work\4&#51109;_&#53328;_&#46300;&#47196;&#51081;.vsd\&#46300;&#47196;&#51081;\~&#50896;&#54805;&#53328;-3\Sheet.53" TargetMode="External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png"/><Relationship Id="rId11" Type="http://schemas.openxmlformats.org/officeDocument/2006/relationships/image" Target="../media/image25.emf"/><Relationship Id="rId5" Type="http://schemas.openxmlformats.org/officeDocument/2006/relationships/image" Target="../media/image23.emf"/><Relationship Id="rId10" Type="http://schemas.openxmlformats.org/officeDocument/2006/relationships/oleObject" Target="file:///C:\Users\sec\&#51089;&#50629;&#50857;\Visio%20Work\4&#51109;_&#53328;_&#46300;&#47196;&#51081;.vsd\&#46300;&#47196;&#51081;\~&#50896;&#54805;&#53328;-3\Sheet.54" TargetMode="External"/><Relationship Id="rId4" Type="http://schemas.openxmlformats.org/officeDocument/2006/relationships/oleObject" Target="file:///C:\Users\sec\&#51089;&#50629;&#50857;\Visio%20Work\4&#51109;_&#53328;_&#46300;&#47196;&#51081;.vsd\&#46300;&#47196;&#51081;\~&#50896;&#54805;&#53328;-4\Sheet.51" TargetMode="External"/><Relationship Id="rId9" Type="http://schemas.openxmlformats.org/officeDocument/2006/relationships/image" Target="../media/image29.png"/><Relationship Id="rId1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34.png"/><Relationship Id="rId7" Type="http://schemas.openxmlformats.org/officeDocument/2006/relationships/oleObject" Target="file:///C:\Users\sec\&#51089;&#50629;&#50857;\Visio%20Work\4&#51109;_&#53328;_&#46300;&#47196;&#51081;.vsd\&#46300;&#47196;&#51081;\~&#50896;&#54805;&#53328;%20-%205\Sheet.49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11" Type="http://schemas.openxmlformats.org/officeDocument/2006/relationships/image" Target="../media/image33.emf"/><Relationship Id="rId5" Type="http://schemas.openxmlformats.org/officeDocument/2006/relationships/image" Target="../media/image31.emf"/><Relationship Id="rId10" Type="http://schemas.openxmlformats.org/officeDocument/2006/relationships/oleObject" Target="file:///C:\Users\sec\&#51089;&#50629;&#50857;\Visio%20Work\4&#51109;_&#53328;_&#46300;&#47196;&#51081;.vsd\&#46300;&#47196;&#51081;\~&#50896;&#54805;&#53328;-4\Sheet.50" TargetMode="External"/><Relationship Id="rId4" Type="http://schemas.openxmlformats.org/officeDocument/2006/relationships/oleObject" Target="file:///C:\Users\sec\&#51089;&#50629;&#50857;\Visio%20Work\4&#51109;_&#53328;_&#46300;&#47196;&#51081;.vsd\&#46300;&#47196;&#51081;\~&#50896;&#54805;&#53328;%20-%205\Sheet.48" TargetMode="External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알고리즘 </a:t>
            </a:r>
            <a:r>
              <a:rPr lang="en-US" altLang="ko-KR" smtClean="0">
                <a:solidFill>
                  <a:schemeClr val="tx1"/>
                </a:solidFill>
              </a:rPr>
              <a:t>5.1] </a:t>
            </a:r>
            <a:r>
              <a:rPr lang="ko-KR" altLang="en-US" smtClean="0">
                <a:solidFill>
                  <a:schemeClr val="tx1"/>
                </a:solidFill>
              </a:rPr>
              <a:t>초기 공백  </a:t>
            </a:r>
            <a:r>
              <a:rPr lang="en-US" altLang="ko-KR" smtClean="0">
                <a:solidFill>
                  <a:schemeClr val="tx1"/>
                </a:solidFill>
              </a:rPr>
              <a:t>queue</a:t>
            </a:r>
            <a:r>
              <a:rPr lang="ko-KR" altLang="en-US" smtClean="0">
                <a:solidFill>
                  <a:schemeClr val="tx1"/>
                </a:solidFill>
              </a:rPr>
              <a:t> 생성 </a:t>
            </a:r>
            <a:r>
              <a:rPr lang="en-US" altLang="ko-KR" smtClean="0">
                <a:solidFill>
                  <a:schemeClr val="tx1"/>
                </a:solidFill>
              </a:rPr>
              <a:t>algorithm</a:t>
            </a:r>
            <a:endParaRPr lang="ko-KR" altLang="en-US" smtClean="0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 smtClean="0"/>
              <a:t>크기가 </a:t>
            </a:r>
            <a:r>
              <a:rPr lang="en-US" altLang="ko-KR" smtClean="0"/>
              <a:t>n</a:t>
            </a:r>
            <a:r>
              <a:rPr lang="ko-KR" altLang="en-US" smtClean="0"/>
              <a:t>인 </a:t>
            </a:r>
            <a:r>
              <a:rPr lang="en-US" altLang="ko-KR" smtClean="0"/>
              <a:t>1</a:t>
            </a:r>
            <a:r>
              <a:rPr lang="ko-KR" altLang="en-US" smtClean="0"/>
              <a:t>차원 배열 생성</a:t>
            </a:r>
          </a:p>
          <a:p>
            <a:pPr lvl="2" eaLnBrk="1" hangingPunct="1"/>
            <a:r>
              <a:rPr lang="ko-KR" altLang="en-US" smtClean="0"/>
              <a:t> </a:t>
            </a:r>
            <a:r>
              <a:rPr lang="en-US" altLang="ko-KR" smtClean="0"/>
              <a:t>front</a:t>
            </a:r>
            <a:r>
              <a:rPr lang="ko-KR" altLang="en-US" smtClean="0"/>
              <a:t>와 </a:t>
            </a:r>
            <a:r>
              <a:rPr lang="en-US" altLang="ko-KR" smtClean="0"/>
              <a:t>rear</a:t>
            </a:r>
            <a:r>
              <a:rPr lang="ko-KR" altLang="en-US" smtClean="0"/>
              <a:t>를 </a:t>
            </a:r>
            <a:r>
              <a:rPr lang="en-US" altLang="ko-KR" smtClean="0"/>
              <a:t>-1</a:t>
            </a:r>
            <a:r>
              <a:rPr lang="ko-KR" altLang="en-US" smtClean="0"/>
              <a:t>로 초기화 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403350" y="2420938"/>
            <a:ext cx="3097213" cy="12001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createQueue()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Q[n];		 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front ← -1;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rear ← -1;	       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end createQueue()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A9F4099-B399-4A3D-A9D1-A6B2553A2D1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0475" y="432866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636036" y="4509120"/>
            <a:ext cx="4214973" cy="660527"/>
            <a:chOff x="1653171" y="2265561"/>
            <a:chExt cx="4214973" cy="66052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491879" y="4943592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front =-1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93208" y="5226620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rear=-1 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6553" y="415415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98681" y="416851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78801" y="414400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31170" y="416851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058786" y="4729359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330329" y="4729359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알고리즘 </a:t>
            </a:r>
            <a:r>
              <a:rPr lang="en-US" altLang="ko-KR" dirty="0" smtClean="0">
                <a:solidFill>
                  <a:schemeClr val="tx1"/>
                </a:solidFill>
              </a:rPr>
              <a:t>5.2] </a:t>
            </a:r>
            <a:r>
              <a:rPr lang="ko-KR" altLang="en-US" dirty="0" smtClean="0">
                <a:solidFill>
                  <a:schemeClr val="tx1"/>
                </a:solidFill>
              </a:rPr>
              <a:t>공백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 검사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공백 상태 </a:t>
            </a:r>
            <a:r>
              <a:rPr lang="en-US" altLang="ko-KR" dirty="0" smtClean="0"/>
              <a:t>: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포화 상태 </a:t>
            </a:r>
            <a:r>
              <a:rPr lang="en-US" altLang="ko-KR" dirty="0" smtClean="0"/>
              <a:t>: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n-1  </a:t>
            </a:r>
            <a:r>
              <a:rPr lang="en-US" altLang="ko-KR" dirty="0" smtClean="0"/>
              <a:t>(n : </a:t>
            </a:r>
            <a:r>
              <a:rPr lang="ko-KR" altLang="en-US" dirty="0" smtClean="0"/>
              <a:t>배열의 크기</a:t>
            </a:r>
            <a:r>
              <a:rPr lang="en-US" altLang="ko-KR" dirty="0" smtClean="0"/>
              <a:t>, n-1 : </a:t>
            </a:r>
            <a:r>
              <a:rPr lang="ko-KR" altLang="en-US" dirty="0" smtClean="0"/>
              <a:t>배열의 마지막 인덱스</a:t>
            </a:r>
            <a:r>
              <a:rPr lang="en-US" altLang="ko-KR" dirty="0" smtClean="0"/>
              <a:t>)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331913" y="2420938"/>
            <a:ext cx="6049962" cy="10763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 smtClean="0"/>
              <a:t>isEmpty</a:t>
            </a:r>
            <a:r>
              <a:rPr lang="en-US" altLang="ko-KR" sz="1600" b="1" dirty="0" smtClean="0"/>
              <a:t>(Queue) </a:t>
            </a:r>
            <a:endParaRPr lang="en-US" altLang="ko-KR" sz="1600" b="1" dirty="0"/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if(front=rear)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return false;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isEmpty</a:t>
            </a:r>
            <a:r>
              <a:rPr lang="en-US" altLang="ko-KR" sz="1600" b="1" dirty="0"/>
              <a:t>()  </a:t>
            </a:r>
          </a:p>
        </p:txBody>
      </p:sp>
      <p:sp>
        <p:nvSpPr>
          <p:cNvPr id="2355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5F06558-3C50-4203-8FF0-73322732D37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425" y="372601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77986" y="3906469"/>
            <a:ext cx="4214973" cy="66052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333829" y="4340941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front =-1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5158" y="4623969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rear=-1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8503" y="355150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40631" y="35658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20751" y="3541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3120" y="356586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900736" y="4126708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172279" y="4126708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55585" y="503932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583130" y="5230713"/>
            <a:ext cx="4214973" cy="512917"/>
            <a:chOff x="1653171" y="2265561"/>
            <a:chExt cx="4214973" cy="66052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683945" y="499370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36073" y="500806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16193" y="49835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968562" y="50080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0751" y="575591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9532" y="53009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95622" y="592962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17027" y="575591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46997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알고리즘 </a:t>
            </a:r>
            <a:r>
              <a:rPr lang="en-US" altLang="ko-KR" dirty="0" smtClean="0">
                <a:solidFill>
                  <a:schemeClr val="tx1"/>
                </a:solidFill>
              </a:rPr>
              <a:t>5.3] </a:t>
            </a:r>
            <a:r>
              <a:rPr lang="ko-KR" altLang="en-US" dirty="0" smtClean="0">
                <a:solidFill>
                  <a:schemeClr val="tx1"/>
                </a:solidFill>
              </a:rPr>
              <a:t>포화상태 검사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2355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5F06558-3C50-4203-8FF0-73322732D37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187624" y="1700808"/>
            <a:ext cx="60483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isFull</a:t>
            </a:r>
            <a:r>
              <a:rPr lang="en-US" altLang="ko-KR" sz="1600" b="1" dirty="0"/>
              <a:t>(Queue)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if(rear=n-1)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isFull</a:t>
            </a:r>
            <a:r>
              <a:rPr lang="en-US" altLang="ko-KR" sz="1600" b="1" dirty="0"/>
              <a:t>()  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557" y="338162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426102" y="3573016"/>
            <a:ext cx="4214973" cy="512917"/>
            <a:chOff x="1653171" y="2265561"/>
            <a:chExt cx="4214973" cy="66052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526917" y="333600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79045" y="335036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9165" y="33258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1534" y="33503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63723" y="4098219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12504" y="36432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8594" y="427193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9999" y="4098219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135937" cy="51847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알고리즘 </a:t>
            </a:r>
            <a:r>
              <a:rPr lang="en-US" altLang="ko-KR" dirty="0" smtClean="0">
                <a:solidFill>
                  <a:schemeClr val="tx1"/>
                </a:solidFill>
              </a:rPr>
              <a:t>5.4] queue</a:t>
            </a:r>
            <a:r>
              <a:rPr lang="ko-KR" altLang="en-US" dirty="0" smtClean="0">
                <a:solidFill>
                  <a:schemeClr val="tx1"/>
                </a:solidFill>
              </a:rPr>
              <a:t>의 삽입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마지막 원소의 뒤에 삽입해야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 smtClean="0"/>
              <a:t>① 마지막 원소의 인덱스를 저장한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rear</a:t>
            </a:r>
            <a:r>
              <a:rPr lang="ko-KR" altLang="en-US" dirty="0" smtClean="0"/>
              <a:t>의 값을 하나 증가시켜 삽입할 자리 준비 </a:t>
            </a:r>
          </a:p>
          <a:p>
            <a:pPr marL="1097280" lvl="3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 smtClean="0"/>
              <a:t>② 그 인덱스에 해당하는 배열원소 </a:t>
            </a:r>
            <a:r>
              <a:rPr lang="en-US" altLang="ko-KR" dirty="0" smtClean="0"/>
              <a:t>Q[rear]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저장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5761038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600" b="1" dirty="0" err="1" smtClean="0">
                <a:latin typeface="+mj-lt"/>
              </a:rPr>
              <a:t>enQueue</a:t>
            </a:r>
            <a:r>
              <a:rPr lang="en-US" altLang="ko-KR" sz="1600" b="1" dirty="0" smtClean="0">
                <a:latin typeface="+mj-lt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 smtClean="0">
                <a:latin typeface="+mj-lt"/>
              </a:rPr>
              <a:t>, </a:t>
            </a:r>
            <a:r>
              <a:rPr lang="en-US" altLang="ko-KR" sz="1600" b="1" dirty="0">
                <a:latin typeface="+mj-lt"/>
              </a:rPr>
              <a:t>item)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if(</a:t>
            </a:r>
            <a:r>
              <a:rPr lang="en-US" altLang="ko-KR" sz="1600" b="1" dirty="0" err="1">
                <a:latin typeface="+mj-lt"/>
              </a:rPr>
              <a:t>isFull</a:t>
            </a:r>
            <a:r>
              <a:rPr lang="en-US" altLang="ko-KR" sz="1600" b="1" dirty="0">
                <a:latin typeface="+mj-lt"/>
              </a:rPr>
              <a:t>(Q)) then </a:t>
            </a:r>
            <a:r>
              <a:rPr lang="en-US" altLang="ko-KR" sz="1600" b="1" dirty="0" err="1">
                <a:latin typeface="+mj-lt"/>
              </a:rPr>
              <a:t>Queue_Full</a:t>
            </a:r>
            <a:r>
              <a:rPr lang="en-US" altLang="ko-KR" sz="1600" b="1" dirty="0">
                <a:latin typeface="+mj-lt"/>
              </a:rPr>
              <a:t>();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else {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	rear ← rear+1;         // ①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	</a:t>
            </a:r>
            <a:r>
              <a:rPr lang="en-US" altLang="ko-KR" sz="1600" b="1" dirty="0" smtClean="0"/>
              <a:t>Queue</a:t>
            </a:r>
            <a:r>
              <a:rPr lang="en-US" altLang="ko-KR" sz="1600" b="1" dirty="0" smtClean="0">
                <a:latin typeface="+mj-lt"/>
              </a:rPr>
              <a:t>[rear</a:t>
            </a:r>
            <a:r>
              <a:rPr lang="en-US" altLang="ko-KR" sz="1600" b="1" dirty="0">
                <a:latin typeface="+mj-lt"/>
              </a:rPr>
              <a:t>] ← item;        // ②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}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end </a:t>
            </a:r>
            <a:r>
              <a:rPr lang="en-US" altLang="ko-KR" sz="1600" b="1" dirty="0" err="1">
                <a:latin typeface="+mj-lt"/>
              </a:rPr>
              <a:t>enQueue</a:t>
            </a:r>
            <a:r>
              <a:rPr lang="en-US" altLang="ko-KR" sz="1600" b="1" dirty="0">
                <a:latin typeface="+mj-lt"/>
              </a:rPr>
              <a:t>()</a:t>
            </a:r>
          </a:p>
        </p:txBody>
      </p:sp>
      <p:sp>
        <p:nvSpPr>
          <p:cNvPr id="2458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D9A4E80E-53A3-4710-A813-A9E9DD2175A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994" y="508374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53746" y="5351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537539" y="5275137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48056" y="49201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0184" y="49345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80304" y="49100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32673" y="49345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17303" y="601738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34872" y="601738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7136" y="6021288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9948" y="53453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25972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80400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알고리즘 </a:t>
            </a:r>
            <a:r>
              <a:rPr lang="en-US" altLang="ko-KR" dirty="0" smtClean="0">
                <a:solidFill>
                  <a:schemeClr val="tx1"/>
                </a:solidFill>
              </a:rPr>
              <a:t>5.5], [</a:t>
            </a:r>
            <a:r>
              <a:rPr lang="ko-KR" altLang="en-US" dirty="0" smtClean="0">
                <a:solidFill>
                  <a:schemeClr val="tx1"/>
                </a:solidFill>
              </a:rPr>
              <a:t>알고리즘 </a:t>
            </a:r>
            <a:r>
              <a:rPr lang="en-US" altLang="ko-KR" dirty="0" smtClean="0">
                <a:solidFill>
                  <a:schemeClr val="tx1"/>
                </a:solidFill>
              </a:rPr>
              <a:t>5.6] queue</a:t>
            </a:r>
            <a:r>
              <a:rPr lang="ko-KR" altLang="en-US" dirty="0" smtClean="0">
                <a:solidFill>
                  <a:schemeClr val="tx1"/>
                </a:solidFill>
              </a:rPr>
              <a:t>의 삭제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 smtClean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 smtClean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 smtClean="0"/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 smtClean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 smtClean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가장 앞에 있는 원소를 삭제해야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 smtClean="0"/>
              <a:t>①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 smtClean="0"/>
              <a:t>의 위치를 한자리 뒤로 이동하여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남아있는 첫 번째 원소의 위치로 이동하여 </a:t>
            </a:r>
            <a:r>
              <a:rPr lang="ko-KR" altLang="en-US" b="1" dirty="0" smtClean="0"/>
              <a:t>삭제할 자리 준비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 smtClean="0"/>
              <a:t>② 그 자리의 원소를 삭제하여 반환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827088" y="1700213"/>
            <a:ext cx="6335712" cy="30464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 smtClean="0">
                <a:latin typeface="Bookman Old Style" pitchFamily="18" charset="0"/>
              </a:rPr>
              <a:t>deQueue</a:t>
            </a:r>
            <a:r>
              <a:rPr lang="en-US" altLang="ko-KR" sz="1600" b="1" dirty="0" smtClean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 smtClean="0">
                <a:latin typeface="Bookman Old Style" pitchFamily="18" charset="0"/>
              </a:rPr>
              <a:t>) </a:t>
            </a:r>
            <a:endParaRPr lang="en-US" altLang="ko-KR" sz="1600" b="1" dirty="0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</a:t>
            </a:r>
            <a:r>
              <a:rPr lang="en-US" altLang="ko-KR" sz="1600" b="1" dirty="0" smtClean="0">
                <a:latin typeface="Bookman Old Style" pitchFamily="18" charset="0"/>
              </a:rPr>
              <a:t>if(</a:t>
            </a:r>
            <a:r>
              <a:rPr lang="en-US" altLang="ko-KR" sz="1600" b="1" dirty="0" err="1" smtClean="0">
                <a:latin typeface="Bookman Old Style" pitchFamily="18" charset="0"/>
              </a:rPr>
              <a:t>isEmpty</a:t>
            </a:r>
            <a:r>
              <a:rPr lang="en-US" altLang="ko-KR" sz="1600" b="1" dirty="0" smtClean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 smtClean="0">
                <a:latin typeface="Bookman Old Style" pitchFamily="18" charset="0"/>
              </a:rPr>
              <a:t>)) </a:t>
            </a:r>
            <a:r>
              <a:rPr lang="en-US" altLang="ko-KR" sz="1600" b="1" dirty="0">
                <a:latin typeface="Bookman Old Style" pitchFamily="18" charset="0"/>
              </a:rPr>
              <a:t>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front ← front+1;       // ①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return </a:t>
            </a:r>
            <a:r>
              <a:rPr lang="en-US" altLang="ko-KR" sz="1600" b="1" dirty="0" smtClean="0"/>
              <a:t>Queue </a:t>
            </a:r>
            <a:r>
              <a:rPr lang="en-US" altLang="ko-KR" sz="1600" b="1" dirty="0" smtClean="0">
                <a:latin typeface="Bookman Old Style" pitchFamily="18" charset="0"/>
              </a:rPr>
              <a:t>[</a:t>
            </a:r>
            <a:r>
              <a:rPr lang="en-US" altLang="ko-KR" sz="1600" b="1" dirty="0">
                <a:latin typeface="Bookman Old Style" pitchFamily="18" charset="0"/>
              </a:rPr>
              <a:t>front];        // ②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</a:t>
            </a:r>
            <a:r>
              <a:rPr lang="en-US" altLang="ko-KR" sz="1600" b="1" dirty="0" err="1">
                <a:latin typeface="Bookman Old Style" pitchFamily="18" charset="0"/>
              </a:rPr>
              <a:t>deQueue</a:t>
            </a:r>
            <a:r>
              <a:rPr lang="en-US" altLang="ko-KR" sz="1600" b="1" dirty="0">
                <a:latin typeface="Bookman Old Style" pitchFamily="18" charset="0"/>
              </a:rPr>
              <a:t>()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/>
            </a:r>
            <a:br>
              <a:rPr lang="en-US" altLang="ko-KR" sz="1600" b="1" dirty="0">
                <a:latin typeface="Bookman Old Style" pitchFamily="18" charset="0"/>
              </a:rPr>
            </a:br>
            <a:r>
              <a:rPr lang="en-US" altLang="ko-KR" sz="1600" b="1" dirty="0" smtClean="0">
                <a:latin typeface="Bookman Old Style" pitchFamily="18" charset="0"/>
              </a:rPr>
              <a:t>delete(</a:t>
            </a:r>
            <a:r>
              <a:rPr lang="en-US" altLang="ko-KR" sz="1600" b="1" dirty="0"/>
              <a:t>Queue</a:t>
            </a:r>
            <a:r>
              <a:rPr lang="en-US" altLang="ko-KR" sz="1600" b="1" dirty="0" smtClean="0">
                <a:latin typeface="Bookman Old Style" pitchFamily="18" charset="0"/>
              </a:rPr>
              <a:t>) </a:t>
            </a:r>
            <a:endParaRPr lang="en-US" altLang="ko-KR" sz="1600" b="1" dirty="0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</a:t>
            </a:r>
            <a:r>
              <a:rPr lang="en-US" altLang="ko-KR" sz="1600" b="1" dirty="0" smtClean="0">
                <a:latin typeface="Bookman Old Style" pitchFamily="18" charset="0"/>
              </a:rPr>
              <a:t>if(</a:t>
            </a:r>
            <a:r>
              <a:rPr lang="en-US" altLang="ko-KR" sz="1600" b="1" dirty="0" err="1" smtClean="0">
                <a:latin typeface="Bookman Old Style" pitchFamily="18" charset="0"/>
              </a:rPr>
              <a:t>isEmpty</a:t>
            </a:r>
            <a:r>
              <a:rPr lang="en-US" altLang="ko-KR" sz="1600" b="1" dirty="0" smtClean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 smtClean="0">
                <a:latin typeface="Bookman Old Style" pitchFamily="18" charset="0"/>
              </a:rPr>
              <a:t>)) </a:t>
            </a:r>
            <a:r>
              <a:rPr lang="en-US" altLang="ko-KR" sz="1600" b="1" dirty="0">
                <a:latin typeface="Bookman Old Style" pitchFamily="18" charset="0"/>
              </a:rPr>
              <a:t>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front ← front+1;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delete() </a:t>
            </a:r>
          </a:p>
        </p:txBody>
      </p:sp>
      <p:sp>
        <p:nvSpPr>
          <p:cNvPr id="2560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A159DB3-480C-46E2-BE7D-51266E3CFCF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80400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알고리즘 </a:t>
            </a:r>
            <a:r>
              <a:rPr lang="en-US" altLang="ko-KR" dirty="0" smtClean="0">
                <a:solidFill>
                  <a:schemeClr val="tx1"/>
                </a:solidFill>
              </a:rPr>
              <a:t>5.5], [</a:t>
            </a:r>
            <a:r>
              <a:rPr lang="ko-KR" altLang="en-US" dirty="0" smtClean="0">
                <a:solidFill>
                  <a:schemeClr val="tx1"/>
                </a:solidFill>
              </a:rPr>
              <a:t>알고리즘 </a:t>
            </a:r>
            <a:r>
              <a:rPr lang="en-US" altLang="ko-KR" dirty="0" smtClean="0">
                <a:solidFill>
                  <a:schemeClr val="tx1"/>
                </a:solidFill>
              </a:rPr>
              <a:t>5.6] queue</a:t>
            </a:r>
            <a:r>
              <a:rPr lang="ko-KR" altLang="en-US" dirty="0" smtClean="0">
                <a:solidFill>
                  <a:schemeClr val="tx1"/>
                </a:solidFill>
              </a:rPr>
              <a:t>의 삭제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880110" lvl="2" indent="-28575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r>
              <a:rPr lang="ko-KR" altLang="en-US" dirty="0" smtClean="0"/>
              <a:t>가장 앞에 있는 원소를 삭제해야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 smtClean="0"/>
              <a:t>①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 smtClean="0"/>
              <a:t>의 위치를 한자리 뒤로 이동하여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남아있는 첫 번째 원소의 위치로 이동하여 </a:t>
            </a:r>
            <a:r>
              <a:rPr lang="ko-KR" altLang="en-US" b="1" dirty="0" smtClean="0"/>
              <a:t>삭제할 자리 준비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 smtClean="0"/>
              <a:t>② 그 자리의 원소를 삭제하여 반환</a:t>
            </a:r>
          </a:p>
        </p:txBody>
      </p:sp>
      <p:sp>
        <p:nvSpPr>
          <p:cNvPr id="2560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A159DB3-480C-46E2-BE7D-51266E3CFCF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350" y="3507991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10102" y="37760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293895" y="3699384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404412" y="334441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56540" y="335878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36660" y="33342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89029" y="335878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91228" y="444163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3492" y="4445535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660" y="376961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9952" y="445223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2934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135937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알고리즘 </a:t>
            </a:r>
            <a:r>
              <a:rPr lang="en-US" altLang="ko-KR" dirty="0" smtClean="0">
                <a:solidFill>
                  <a:schemeClr val="tx1"/>
                </a:solidFill>
              </a:rPr>
              <a:t>5.7] queue</a:t>
            </a:r>
            <a:r>
              <a:rPr lang="ko-KR" altLang="en-US" dirty="0" smtClean="0">
                <a:solidFill>
                  <a:schemeClr val="tx1"/>
                </a:solidFill>
              </a:rPr>
              <a:t>의 원소 검색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가장 앞에 있는 원소를 검색하여 반환하는 연산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 smtClean="0"/>
              <a:t>① 현재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 smtClean="0"/>
              <a:t>의 한자리 뒤</a:t>
            </a:r>
            <a:r>
              <a:rPr lang="en-US" altLang="ko-KR" dirty="0" smtClean="0"/>
              <a:t>(front+1)</a:t>
            </a:r>
            <a:r>
              <a:rPr lang="ko-KR" altLang="en-US" dirty="0" smtClean="0"/>
              <a:t>에 있는 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있는 첫 번째 원소를  반환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187450" y="1700213"/>
            <a:ext cx="56165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smtClean="0">
                <a:latin typeface="Bookman Old Style" pitchFamily="18" charset="0"/>
              </a:rPr>
              <a:t>peek(</a:t>
            </a:r>
            <a:r>
              <a:rPr lang="en-US" altLang="ko-KR" sz="1600" b="1" dirty="0"/>
              <a:t>Queue</a:t>
            </a:r>
            <a:r>
              <a:rPr lang="en-US" altLang="ko-KR" sz="1600" b="1" dirty="0" smtClean="0">
                <a:latin typeface="Bookman Old Style" pitchFamily="18" charset="0"/>
              </a:rPr>
              <a:t>) </a:t>
            </a:r>
            <a:endParaRPr lang="en-US" altLang="ko-KR" sz="1600" b="1" dirty="0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</a:t>
            </a:r>
            <a:r>
              <a:rPr lang="en-US" altLang="ko-KR" sz="1600" b="1" dirty="0" smtClean="0">
                <a:latin typeface="Bookman Old Style" pitchFamily="18" charset="0"/>
              </a:rPr>
              <a:t>if(</a:t>
            </a:r>
            <a:r>
              <a:rPr lang="en-US" altLang="ko-KR" sz="1600" b="1" dirty="0" err="1" smtClean="0">
                <a:latin typeface="Bookman Old Style" pitchFamily="18" charset="0"/>
              </a:rPr>
              <a:t>isEmpty</a:t>
            </a:r>
            <a:r>
              <a:rPr lang="en-US" altLang="ko-KR" sz="1600" b="1" dirty="0" smtClean="0">
                <a:latin typeface="Bookman Old Style" pitchFamily="18" charset="0"/>
              </a:rPr>
              <a:t>(</a:t>
            </a:r>
            <a:r>
              <a:rPr lang="en-US" altLang="ko-KR" sz="1600" b="1" dirty="0" smtClean="0"/>
              <a:t>Queue</a:t>
            </a:r>
            <a:r>
              <a:rPr lang="en-US" altLang="ko-KR" sz="1600" b="1" dirty="0" smtClean="0">
                <a:latin typeface="Bookman Old Style" pitchFamily="18" charset="0"/>
              </a:rPr>
              <a:t>)) </a:t>
            </a:r>
            <a:r>
              <a:rPr lang="en-US" altLang="ko-KR" sz="1600" b="1" dirty="0">
                <a:latin typeface="Bookman Old Style" pitchFamily="18" charset="0"/>
              </a:rPr>
              <a:t>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return </a:t>
            </a:r>
            <a:r>
              <a:rPr lang="en-US" altLang="ko-KR" sz="1600" b="1" dirty="0" smtClean="0"/>
              <a:t>Queue</a:t>
            </a:r>
            <a:r>
              <a:rPr lang="en-US" altLang="ko-KR" sz="1600" b="1" dirty="0" smtClean="0">
                <a:latin typeface="Bookman Old Style" pitchFamily="18" charset="0"/>
              </a:rPr>
              <a:t>[front+1</a:t>
            </a:r>
            <a:r>
              <a:rPr lang="en-US" altLang="ko-KR" sz="1600" b="1" dirty="0">
                <a:latin typeface="Bookman Old Style" pitchFamily="18" charset="0"/>
              </a:rPr>
              <a:t>];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peek()  </a:t>
            </a:r>
          </a:p>
        </p:txBody>
      </p:sp>
      <p:sp>
        <p:nvSpPr>
          <p:cNvPr id="2662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B3FF16-889B-4010-BB28-DD46D84E6D5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316912" cy="5237163"/>
          </a:xfrm>
        </p:spPr>
        <p:txBody>
          <a:bodyPr/>
          <a:lstStyle/>
          <a:p>
            <a:pPr marL="838200" lvl="1" indent="-381000" eaLnBrk="1" hangingPunct="1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연산 과정 </a:t>
            </a: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① </a:t>
            </a:r>
            <a:r>
              <a:rPr lang="ko-KR" altLang="en-US" dirty="0" smtClean="0"/>
              <a:t>공백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createQueue</a:t>
            </a:r>
            <a:r>
              <a:rPr lang="en-US" altLang="ko-KR" dirty="0" smtClean="0"/>
              <a:t>();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 smtClean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 smtClean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②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(Queue, A);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 smtClean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 smtClean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③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(Q, B); </a:t>
            </a:r>
          </a:p>
        </p:txBody>
      </p:sp>
      <p:sp>
        <p:nvSpPr>
          <p:cNvPr id="17415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D1FED0D0-25A0-4C20-A12F-B8A5AF5FAE9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8952" y="2096421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Queue</a:t>
            </a:r>
            <a:endParaRPr lang="ko-KR" altLang="en-US" sz="14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464513" y="2276872"/>
            <a:ext cx="4214973" cy="436263"/>
            <a:chOff x="1653171" y="2265561"/>
            <a:chExt cx="4214973" cy="660527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320356" y="2711344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21685" y="2994372"/>
            <a:ext cx="1151277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rear=-1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5030" y="192190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27158" y="19362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07278" y="191175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59647" y="193627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887263" y="2497111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158806" y="2497111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88952" y="3717514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Queue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29967" y="40415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64513" y="3897965"/>
            <a:ext cx="4214973" cy="512917"/>
            <a:chOff x="1653171" y="2265561"/>
            <a:chExt cx="4214973" cy="660527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320356" y="4332437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21685" y="4615465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rear=-1 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575030" y="3542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27158" y="355736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807278" y="35328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59647" y="355736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1887263" y="4118204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21991" y="4461576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49148" y="5296973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Queue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718630" y="56442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15746" y="56442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524709" y="5477424"/>
            <a:ext cx="4214973" cy="536163"/>
            <a:chOff x="1653171" y="2265561"/>
            <a:chExt cx="4214973" cy="660527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380552" y="5911896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35226" y="51224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787354" y="5136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867474" y="51123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19843" y="51368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1947459" y="5697663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82187" y="6061174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90715" y="6061022"/>
            <a:ext cx="10438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51198 0.0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38576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  <p:bldP spid="61" grpId="0"/>
      <p:bldP spid="64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④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(Queue);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None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⑤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(Queue, </a:t>
            </a:r>
            <a:r>
              <a:rPr lang="en-US" altLang="ko-KR" dirty="0" smtClean="0"/>
              <a:t>C);</a:t>
            </a:r>
          </a:p>
          <a:p>
            <a:pPr marL="1257300" lvl="2" indent="-342900" eaLnBrk="1" hangingPunct="1">
              <a:buFontTx/>
              <a:buNone/>
            </a:pPr>
            <a:r>
              <a:rPr lang="en-US" altLang="ko-KR" dirty="0" smtClean="0"/>
              <a:t>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None/>
            </a:pPr>
            <a:endParaRPr lang="en-US" altLang="ko-KR" dirty="0" smtClean="0"/>
          </a:p>
          <a:p>
            <a:pPr marL="1257300" lvl="2" indent="-342900" eaLnBrk="1" hangingPunct="1">
              <a:buFontTx/>
              <a:buNone/>
            </a:pPr>
            <a:r>
              <a:rPr lang="ko-KR" altLang="en-US" dirty="0" smtClean="0"/>
              <a:t>⑥ 원소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(Queue); </a:t>
            </a: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None/>
            </a:pPr>
            <a:endParaRPr lang="en-US" altLang="ko-KR" dirty="0" smtClean="0"/>
          </a:p>
        </p:txBody>
      </p:sp>
      <p:sp>
        <p:nvSpPr>
          <p:cNvPr id="18442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6667FD5D-21EB-4A24-BA09-66F5EF6F6F4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844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0721" y="172888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0203" y="20266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8551" y="2036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646282" y="1909340"/>
            <a:ext cx="4214973" cy="436263"/>
            <a:chOff x="1653171" y="2265561"/>
            <a:chExt cx="4214973" cy="66052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502125" y="2343812"/>
            <a:ext cx="1042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6799" y="15543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8927" y="156873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89047" y="15442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41416" y="15687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069032" y="2129579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6421" y="2405462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615" y="239596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46342" y="342756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90094" y="36955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573887" y="3618953"/>
            <a:ext cx="4214973" cy="512917"/>
            <a:chOff x="1653171" y="2265561"/>
            <a:chExt cx="4214973" cy="660527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684404" y="326398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6532" y="32783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916652" y="32538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9021" y="3278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3651" y="42034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1220" y="420341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3484" y="4207313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6296" y="3762538"/>
            <a:ext cx="576064" cy="277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58452" y="510981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902204" y="53778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685997" y="5301208"/>
            <a:ext cx="4214973" cy="512917"/>
            <a:chOff x="1653171" y="2265561"/>
            <a:chExt cx="4214973" cy="66052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796514" y="49462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948642" y="496060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762" y="49360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1131" y="49606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6282" y="581334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05594" y="5817243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28762" y="537143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52054" y="582394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-0.19809 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25972 0.003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2934 0.002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30" grpId="0"/>
      <p:bldP spid="45" grpId="0"/>
      <p:bldP spid="47" grpId="0"/>
      <p:bldP spid="48" grpId="0"/>
      <p:bldP spid="50" grpId="0"/>
      <p:bldP spid="63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196975"/>
            <a:ext cx="86423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⑦ 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D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삽입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 smtClean="0">
                <a:latin typeface="굴림체" pitchFamily="49" charset="-127"/>
                <a:ea typeface="굴림체" pitchFamily="49" charset="-127"/>
              </a:rPr>
              <a:t>enQueue</a:t>
            </a:r>
            <a:r>
              <a:rPr lang="en-US" altLang="ko-KR" sz="1800" b="1" kern="0" dirty="0" smtClean="0">
                <a:latin typeface="굴림체" pitchFamily="49" charset="-127"/>
                <a:ea typeface="굴림체" pitchFamily="49" charset="-127"/>
              </a:rPr>
              <a:t>(Queue,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D);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⑧ 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C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삭제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 smtClean="0">
                <a:latin typeface="굴림체" pitchFamily="49" charset="-127"/>
                <a:ea typeface="굴림체" pitchFamily="49" charset="-127"/>
              </a:rPr>
              <a:t>deQueue</a:t>
            </a:r>
            <a:r>
              <a:rPr lang="en-US" altLang="ko-KR" sz="1800" b="1" kern="0" dirty="0" smtClean="0">
                <a:latin typeface="굴림체" pitchFamily="49" charset="-127"/>
                <a:ea typeface="굴림체" pitchFamily="49" charset="-127"/>
              </a:rPr>
              <a:t>(Queue);</a:t>
            </a: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⑨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D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삭제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 smtClean="0">
                <a:latin typeface="굴림체" pitchFamily="49" charset="-127"/>
                <a:ea typeface="굴림체" pitchFamily="49" charset="-127"/>
              </a:rPr>
              <a:t>deQueue</a:t>
            </a:r>
            <a:r>
              <a:rPr lang="en-US" altLang="ko-KR" sz="1800" b="1" kern="0" dirty="0" smtClean="0">
                <a:latin typeface="굴림체" pitchFamily="49" charset="-127"/>
                <a:ea typeface="굴림체" pitchFamily="49" charset="-127"/>
              </a:rPr>
              <a:t>(Queue)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; 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sp>
        <p:nvSpPr>
          <p:cNvPr id="19462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3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293CC51-2571-444A-B315-BF3E3DD434C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158" y="168418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07703" y="1875578"/>
            <a:ext cx="4214973" cy="512917"/>
            <a:chOff x="1653171" y="2265561"/>
            <a:chExt cx="4214973" cy="66052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018220" y="16235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70348" y="163787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0468" y="16133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302837" y="16378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33126" y="2430409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50468" y="194580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70112" y="1952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5563" y="243059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3121" y="2419818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7960" y="3270387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895505" y="3461780"/>
            <a:ext cx="4214973" cy="512917"/>
            <a:chOff x="1653171" y="2265561"/>
            <a:chExt cx="4214973" cy="66052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041010" y="320551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3138" y="32198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73258" y="319536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325627" y="321988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33126" y="398698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8270" y="3532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81907" y="3532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61562" y="3981400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9402" y="3986983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35536" y="516067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763081" y="5352069"/>
            <a:ext cx="4214973" cy="512917"/>
            <a:chOff x="1653171" y="2265561"/>
            <a:chExt cx="4214973" cy="66052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863896" y="51150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016024" y="51294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096144" y="51049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48513" y="51294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000702" y="5877272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49483" y="54222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75573" y="6050984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978" y="5877272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14166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34479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40" grpId="0"/>
      <p:bldP spid="41" grpId="0"/>
      <p:bldP spid="43" grpId="0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선형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잘못된 포화상태 인식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 smtClean="0"/>
              <a:t>queue</a:t>
            </a:r>
            <a:r>
              <a:rPr lang="ko-KR" altLang="en-US" dirty="0" smtClean="0"/>
              <a:t>에서 삽입과 삭제를 반복하면서 아래와 같은 상태일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앞부분에 빈자리가 있지만 ⑧의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 smtClean="0"/>
              <a:t> , </a:t>
            </a:r>
            <a:r>
              <a:rPr lang="ko-KR" altLang="en-US" dirty="0" smtClean="0"/>
              <a:t>⑨의 경우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rear=front=n-1 </a:t>
            </a:r>
            <a:r>
              <a:rPr lang="ko-KR" altLang="en-US" dirty="0" smtClean="0"/>
              <a:t>상태이므로 포화상태로 인식하고 더 이상의 삽입을 수행하지 않는다</a:t>
            </a:r>
            <a:r>
              <a:rPr lang="en-US" altLang="ko-KR" dirty="0" smtClean="0"/>
              <a:t>.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 dirty="0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 dirty="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20487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2CDFF29-40DB-4DBF-A41D-625BE1A5290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8233" y="487709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875778" y="5068483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86295" y="471351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8423" y="472788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18543" y="470336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70912" y="472788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13399" y="559368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180" y="51387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09675" y="5912987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9675" y="559368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8233" y="314645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875778" y="3337843"/>
            <a:ext cx="4214973" cy="512917"/>
            <a:chOff x="1653171" y="2265561"/>
            <a:chExt cx="4214973" cy="66052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986295" y="29828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138423" y="29972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218543" y="29727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270912" y="299724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13399" y="386304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8543" y="3408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62180" y="3408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41835" y="385746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09675" y="386304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34479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8" grpId="0"/>
      <p:bldP spid="39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선형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잘못된 포화상태 인식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 smtClean="0"/>
              <a:t>queue</a:t>
            </a:r>
            <a:r>
              <a:rPr lang="ko-KR" altLang="en-US" dirty="0" smtClean="0"/>
              <a:t>에서 삽입과 삭제를 반복하면서 아래와 같은 상태일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앞부분에 빈자리가 있지만 ⑧의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 smtClean="0"/>
              <a:t> , </a:t>
            </a:r>
            <a:r>
              <a:rPr lang="ko-KR" altLang="en-US" dirty="0" smtClean="0"/>
              <a:t>⑨의 경우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rear=front=n-1 </a:t>
            </a:r>
            <a:r>
              <a:rPr lang="ko-KR" altLang="en-US" dirty="0" smtClean="0"/>
              <a:t>상태이므로 포화상태로 인식하고 더 이상의 삽입을 수행하지 않는다</a:t>
            </a:r>
            <a:r>
              <a:rPr lang="en-US" altLang="ko-KR" dirty="0" smtClean="0"/>
              <a:t>.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61" y="2492896"/>
            <a:ext cx="3755311" cy="91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47" y="3411869"/>
            <a:ext cx="3753725" cy="91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2CDFF29-40DB-4DBF-A41D-625BE1A5290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pic>
        <p:nvPicPr>
          <p:cNvPr id="10245" name="Picture 5" descr="C:\Users\sec\AppData\Local\Microsoft\Windows\Temporary Internet Files\Content.IE5\3HSKU3MR\광주광역시_시내버스_정류장_표지판[2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9" y="4365104"/>
            <a:ext cx="1419622" cy="18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99" y="4858143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96" y="4847160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53" y="4869160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56" y="4869159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53" y="4836143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29" y="4831707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irewall"/>
          <p:cNvSpPr>
            <a:spLocks noEditPoints="1" noChangeArrowheads="1"/>
          </p:cNvSpPr>
          <p:nvPr/>
        </p:nvSpPr>
        <p:spPr bwMode="auto">
          <a:xfrm>
            <a:off x="5988519" y="4329068"/>
            <a:ext cx="311673" cy="19288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196975"/>
            <a:ext cx="813593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굴림체" pitchFamily="49" charset="-127"/>
                <a:ea typeface="굴림체" pitchFamily="49" charset="-127"/>
              </a:rPr>
              <a:t>선형 </a:t>
            </a:r>
            <a:r>
              <a:rPr lang="en-US" altLang="ko-KR" sz="2000" b="1" kern="0" dirty="0">
                <a:latin typeface="굴림체" pitchFamily="49" charset="-127"/>
                <a:ea typeface="굴림체" pitchFamily="49" charset="-127"/>
              </a:rPr>
              <a:t>queue</a:t>
            </a:r>
            <a:r>
              <a:rPr lang="ko-KR" altLang="en-US" sz="2000" b="1" kern="0" dirty="0">
                <a:latin typeface="굴림체" pitchFamily="49" charset="-127"/>
                <a:ea typeface="굴림체" pitchFamily="49" charset="-127"/>
              </a:rPr>
              <a:t>의 잘못된 포화상태 인식의 해결 방법</a:t>
            </a:r>
            <a:r>
              <a:rPr lang="en-US" altLang="ko-KR" sz="2000" b="1" kern="0" dirty="0">
                <a:latin typeface="굴림체" pitchFamily="49" charset="-127"/>
                <a:ea typeface="굴림체" pitchFamily="49" charset="-127"/>
              </a:rPr>
              <a:t>-1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buFontTx/>
              <a:buBlip>
                <a:blip r:embed="rId2"/>
              </a:buBlip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저장된 원소들을 배열의 앞부분으로 이동시키기</a:t>
            </a:r>
          </a:p>
          <a:p>
            <a:pPr marL="1600200" lvl="3" indent="-228600">
              <a:lnSpc>
                <a:spcPct val="6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ko-KR" altLang="en-US" sz="1600" kern="0" dirty="0">
                <a:latin typeface="굴림체" pitchFamily="49" charset="-127"/>
                <a:ea typeface="굴림체" pitchFamily="49" charset="-127"/>
              </a:rPr>
              <a:t>순차자료에서의 이동 작업은 연산이 복잡하여 효율성이 떨어짐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46338"/>
            <a:ext cx="4608512" cy="1103312"/>
          </a:xfrm>
          <a:prstGeom prst="rect">
            <a:avLst/>
          </a:prstGeom>
          <a:noFill/>
          <a:ln w="127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79875"/>
            <a:ext cx="4622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83050"/>
            <a:ext cx="4686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4108450"/>
            <a:ext cx="474503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121150"/>
            <a:ext cx="482441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7657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F0D89582-BCCF-4FF4-9D81-53DF6F83E90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grpSp>
        <p:nvGrpSpPr>
          <p:cNvPr id="27658" name="그룹 15"/>
          <p:cNvGrpSpPr>
            <a:grpSpLocks/>
          </p:cNvGrpSpPr>
          <p:nvPr/>
        </p:nvGrpSpPr>
        <p:grpSpPr bwMode="auto">
          <a:xfrm>
            <a:off x="755650" y="3644900"/>
            <a:ext cx="4175125" cy="506413"/>
            <a:chOff x="755576" y="3645024"/>
            <a:chExt cx="4175373" cy="505725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187402" y="3716365"/>
              <a:ext cx="3743547" cy="432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큐</a:t>
              </a:r>
              <a:r>
                <a:rPr lang="en-US" altLang="ko-KR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자료구조의 작동 원리</a:t>
              </a:r>
              <a:r>
                <a:rPr lang="en-US" altLang="ko-KR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(</a:t>
              </a:r>
              <a:r>
                <a:rPr lang="ko-KR" altLang="en-US" dirty="0" err="1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에니메이션</a:t>
              </a:r>
              <a:r>
                <a:rPr lang="en-US" altLang="ko-KR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)</a:t>
              </a:r>
              <a:endParaRPr lang="ko-KR" altLang="en-US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5" name="실행 단추: 동영상 14">
              <a:hlinkClick r:id="" action="ppaction://noaction" highlightClick="1"/>
            </p:cNvPr>
            <p:cNvSpPr/>
            <p:nvPr/>
          </p:nvSpPr>
          <p:spPr>
            <a:xfrm>
              <a:off x="755576" y="3645024"/>
              <a:ext cx="561985" cy="5057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6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원형 </a:t>
            </a:r>
            <a:r>
              <a:rPr lang="en-US" altLang="ko-KR" dirty="0" smtClean="0"/>
              <a:t>queue</a:t>
            </a:r>
            <a:endParaRPr lang="ko-KR" altLang="en-US" dirty="0" smtClean="0"/>
          </a:p>
          <a:p>
            <a:pPr lvl="1" eaLnBrk="1" hangingPunct="1"/>
            <a:r>
              <a:rPr lang="ko-KR" altLang="en-US" b="1" dirty="0" smtClean="0">
                <a:solidFill>
                  <a:schemeClr val="tx1"/>
                </a:solidFill>
              </a:rPr>
              <a:t>선형 </a:t>
            </a:r>
            <a:r>
              <a:rPr lang="en-US" altLang="ko-KR" b="1" dirty="0" smtClean="0">
                <a:solidFill>
                  <a:schemeClr val="tx1"/>
                </a:solidFill>
              </a:rPr>
              <a:t>queue</a:t>
            </a:r>
            <a:r>
              <a:rPr lang="ko-KR" altLang="en-US" b="1" dirty="0" smtClean="0">
                <a:solidFill>
                  <a:schemeClr val="tx1"/>
                </a:solidFill>
              </a:rPr>
              <a:t>의 잘못된 포화상태 인식의 해결 방법</a:t>
            </a:r>
            <a:r>
              <a:rPr lang="en-US" altLang="ko-KR" b="1" dirty="0" smtClean="0">
                <a:solidFill>
                  <a:schemeClr val="tx1"/>
                </a:solidFill>
              </a:rPr>
              <a:t>-2</a:t>
            </a:r>
          </a:p>
          <a:p>
            <a:pPr lvl="1" eaLnBrk="1" hangingPunct="1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배열을 사용하면서 논리적으로 배열의 처음과 끝이 연결되어 있다고 가정하고 사용</a:t>
            </a:r>
          </a:p>
          <a:p>
            <a:pPr lvl="1" eaLnBrk="1" hangingPunct="1"/>
            <a:r>
              <a:rPr lang="ko-KR" altLang="en-US" dirty="0" smtClean="0">
                <a:solidFill>
                  <a:schemeClr val="tx1"/>
                </a:solidFill>
              </a:rPr>
              <a:t>원형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논리적 구조</a:t>
            </a:r>
          </a:p>
        </p:txBody>
      </p:sp>
      <p:sp>
        <p:nvSpPr>
          <p:cNvPr id="3078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027A4B4-0E3F-4EC4-A41C-FD5BD9544B4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2646" y="325045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72655" y="315237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[0]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202" y="318944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3133" y="317190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19940" y="318291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[3]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59971" y="3985787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3563" y="34972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10074" y="3972208"/>
            <a:ext cx="106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rear=n-1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0150" y="3972208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9670" y="3535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237525" y="3712854"/>
            <a:ext cx="5336366" cy="755808"/>
            <a:chOff x="2998200" y="1017009"/>
            <a:chExt cx="4382113" cy="755808"/>
          </a:xfrm>
        </p:grpSpPr>
        <p:cxnSp>
          <p:nvCxnSpPr>
            <p:cNvPr id="20" name="꺾인 연결선 19"/>
            <p:cNvCxnSpPr/>
            <p:nvPr/>
          </p:nvCxnSpPr>
          <p:spPr>
            <a:xfrm rot="10800000">
              <a:off x="2998200" y="1024743"/>
              <a:ext cx="4382112" cy="748074"/>
            </a:xfrm>
            <a:prstGeom prst="bentConnector3">
              <a:avLst>
                <a:gd name="adj1" fmla="val 107818"/>
              </a:avLst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/>
            <p:nvPr/>
          </p:nvCxnSpPr>
          <p:spPr>
            <a:xfrm rot="16200000" flipH="1">
              <a:off x="6920173" y="1312677"/>
              <a:ext cx="755807" cy="164472"/>
            </a:xfrm>
            <a:prstGeom prst="bentConnector3">
              <a:avLst>
                <a:gd name="adj1" fmla="val -410"/>
              </a:avLst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230628" y="3430148"/>
            <a:ext cx="5099525" cy="553013"/>
            <a:chOff x="2325081" y="742036"/>
            <a:chExt cx="5099525" cy="553013"/>
          </a:xfrm>
        </p:grpSpPr>
        <p:grpSp>
          <p:nvGrpSpPr>
            <p:cNvPr id="23" name="그룹 22"/>
            <p:cNvGrpSpPr/>
            <p:nvPr/>
          </p:nvGrpSpPr>
          <p:grpSpPr>
            <a:xfrm>
              <a:off x="2325081" y="755716"/>
              <a:ext cx="5099525" cy="512917"/>
              <a:chOff x="1653171" y="2265561"/>
              <a:chExt cx="4214973" cy="660527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1653171" y="2265561"/>
                <a:ext cx="4214973" cy="287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1653171" y="2924944"/>
                <a:ext cx="4214973" cy="11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209532" y="2265561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754545" y="2276872"/>
                <a:ext cx="0" cy="6480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272011" y="2265561"/>
                <a:ext cx="0" cy="6480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868144" y="2278015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53171" y="2278015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/>
            <p:cNvCxnSpPr/>
            <p:nvPr/>
          </p:nvCxnSpPr>
          <p:spPr>
            <a:xfrm>
              <a:off x="4925537" y="742036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758508" y="791571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085706" y="762587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6075739" y="318944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[n-2]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681027" y="318291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[n-1]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72655" y="3535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2149" y="349815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…………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2052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6273A744-D2A6-4C11-BD57-CC605C849AE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96794" y="2066291"/>
            <a:ext cx="3384376" cy="3240360"/>
            <a:chOff x="2339752" y="1844824"/>
            <a:chExt cx="3384376" cy="3312368"/>
          </a:xfrm>
        </p:grpSpPr>
        <p:sp>
          <p:nvSpPr>
            <p:cNvPr id="9" name="타원 8"/>
            <p:cNvSpPr/>
            <p:nvPr/>
          </p:nvSpPr>
          <p:spPr>
            <a:xfrm>
              <a:off x="2339752" y="1844824"/>
              <a:ext cx="3384376" cy="331236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타원 9"/>
            <p:cNvSpPr/>
            <p:nvPr/>
          </p:nvSpPr>
          <p:spPr>
            <a:xfrm>
              <a:off x="3224841" y="2565952"/>
              <a:ext cx="1787160" cy="18701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" name="직선 연결선 11"/>
            <p:cNvCxnSpPr>
              <a:stCxn id="9" idx="4"/>
              <a:endCxn id="10" idx="4"/>
            </p:cNvCxnSpPr>
            <p:nvPr/>
          </p:nvCxnSpPr>
          <p:spPr>
            <a:xfrm flipV="1">
              <a:off x="4031940" y="4436063"/>
              <a:ext cx="86481" cy="7211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endCxn id="10" idx="3"/>
            </p:cNvCxnSpPr>
            <p:nvPr/>
          </p:nvCxnSpPr>
          <p:spPr>
            <a:xfrm flipV="1">
              <a:off x="2987824" y="4162192"/>
              <a:ext cx="498741" cy="634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3347864" y="1988840"/>
              <a:ext cx="288033" cy="720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989627" y="3702112"/>
              <a:ext cx="691261" cy="2309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4644008" y="4255783"/>
              <a:ext cx="460816" cy="5408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483768" y="2861196"/>
              <a:ext cx="810107" cy="288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411760" y="3714936"/>
              <a:ext cx="813081" cy="2181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941980" y="517738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[0]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48682" y="448971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0650" y="3378694"/>
            <a:ext cx="576064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6794" y="2405499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[3]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9898" y="4488921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[n-2]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31857" y="5163210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[n-1]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609302" y="22775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42474" y="2825752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14102" y="25823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33874" y="3188962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4287" y="3513050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444806" y="2431421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914102" y="25823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71493" y="261785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76019" y="2251610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185026" y="2310831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803893" y="5617139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 front =0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0785" y="5358607"/>
            <a:ext cx="11144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 rear=n-1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6239" y="5393288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 rear=0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10715" y="4682549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7989" y="423186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5006" y="471332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456834" y="414861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262169" y="3446013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86503" y="264108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7727" y="3625977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 rear=2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5759" y="4744104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 rear=1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81832" y="2626859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 rear=3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8033" y="1268760"/>
            <a:ext cx="537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원형큐에서의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삽입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삭제 연산 과정</a:t>
            </a:r>
            <a:endParaRPr lang="ko-KR" alt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50486" y="4713327"/>
            <a:ext cx="11144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 rear=n-2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1832" y="4978544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 front =1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03620" y="2823765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 front =3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33776" y="3895748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 front =2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8" grpId="1"/>
      <p:bldP spid="39" grpId="0"/>
      <p:bldP spid="40" grpId="0"/>
      <p:bldP spid="41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9" grpId="0"/>
      <p:bldP spid="50" grpId="0"/>
      <p:bldP spid="50" grpId="1"/>
      <p:bldP spid="51" grpId="0"/>
      <p:bldP spid="52" grpId="0"/>
      <p:bldP spid="5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그룹 12"/>
          <p:cNvGrpSpPr>
            <a:grpSpLocks/>
          </p:cNvGrpSpPr>
          <p:nvPr/>
        </p:nvGrpSpPr>
        <p:grpSpPr bwMode="auto">
          <a:xfrm>
            <a:off x="5724525" y="3933825"/>
            <a:ext cx="2471738" cy="2351088"/>
            <a:chOff x="5700713" y="3509963"/>
            <a:chExt cx="3422650" cy="3279775"/>
          </a:xfrm>
        </p:grpSpPr>
        <p:pic>
          <p:nvPicPr>
            <p:cNvPr id="4110" name="Picture 7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713" y="3509963"/>
              <a:ext cx="3422650" cy="327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100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479617"/>
                </p:ext>
              </p:extLst>
            </p:nvPr>
          </p:nvGraphicFramePr>
          <p:xfrm>
            <a:off x="6929438" y="4786313"/>
            <a:ext cx="5715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" name="Visio" r:id="rId4" imgW="571646" imgH="268634" progId="Visio.Drawing.11">
                    <p:link updateAutomatic="1"/>
                  </p:oleObj>
                </mc:Choice>
                <mc:Fallback>
                  <p:oleObj name="Visio" r:id="rId4" imgW="571646" imgH="268634" progId="Visio.Drawing.11">
                    <p:link updateAutomatic="1"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38" y="4786313"/>
                          <a:ext cx="57150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2" name="그룹 11"/>
          <p:cNvGrpSpPr>
            <a:grpSpLocks/>
          </p:cNvGrpSpPr>
          <p:nvPr/>
        </p:nvGrpSpPr>
        <p:grpSpPr bwMode="auto">
          <a:xfrm>
            <a:off x="2051050" y="3860800"/>
            <a:ext cx="2236788" cy="2346325"/>
            <a:chOff x="928688" y="3500438"/>
            <a:chExt cx="3143250" cy="3211512"/>
          </a:xfrm>
        </p:grpSpPr>
        <p:pic>
          <p:nvPicPr>
            <p:cNvPr id="4109" name="Picture 6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88" y="3500438"/>
              <a:ext cx="3143250" cy="321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9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982537"/>
                </p:ext>
              </p:extLst>
            </p:nvPr>
          </p:nvGraphicFramePr>
          <p:xfrm>
            <a:off x="2286000" y="4643438"/>
            <a:ext cx="561975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" name="Visio" r:id="rId7" imgW="562453" imgH="268634" progId="Visio.Drawing.11">
                    <p:link updateAutomatic="1"/>
                  </p:oleObj>
                </mc:Choice>
                <mc:Fallback>
                  <p:oleObj name="Visio" r:id="rId7" imgW="562453" imgH="268634" progId="Visio.Drawing.11">
                    <p:link updateAutomatic="1"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643438"/>
                          <a:ext cx="561975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3" name="그룹 13"/>
          <p:cNvGrpSpPr>
            <a:grpSpLocks/>
          </p:cNvGrpSpPr>
          <p:nvPr/>
        </p:nvGrpSpPr>
        <p:grpSpPr bwMode="auto">
          <a:xfrm>
            <a:off x="4932363" y="1268413"/>
            <a:ext cx="2881312" cy="2243137"/>
            <a:chOff x="4786313" y="295275"/>
            <a:chExt cx="3781425" cy="3071813"/>
          </a:xfrm>
        </p:grpSpPr>
        <p:pic>
          <p:nvPicPr>
            <p:cNvPr id="4108" name="Picture 6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3" y="295275"/>
              <a:ext cx="3781425" cy="307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8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9891298"/>
                </p:ext>
              </p:extLst>
            </p:nvPr>
          </p:nvGraphicFramePr>
          <p:xfrm>
            <a:off x="6786563" y="1357313"/>
            <a:ext cx="5603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" name="Visio" r:id="rId10" imgW="560751" imgH="268634" progId="Visio.Drawing.11">
                    <p:link updateAutomatic="1"/>
                  </p:oleObj>
                </mc:Choice>
                <mc:Fallback>
                  <p:oleObj name="Visio" r:id="rId10" imgW="560751" imgH="268634" progId="Visio.Drawing.11">
                    <p:link updateAutomatic="1"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63" y="1357313"/>
                          <a:ext cx="560387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4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5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61E0448-4FF9-485D-9AA5-D4453999B88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pic>
        <p:nvPicPr>
          <p:cNvPr id="4106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268413"/>
            <a:ext cx="25542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그룹 15"/>
          <p:cNvGrpSpPr>
            <a:grpSpLocks/>
          </p:cNvGrpSpPr>
          <p:nvPr/>
        </p:nvGrpSpPr>
        <p:grpSpPr bwMode="auto">
          <a:xfrm>
            <a:off x="5464175" y="4076700"/>
            <a:ext cx="2608263" cy="2135188"/>
            <a:chOff x="5214938" y="3500438"/>
            <a:chExt cx="3478212" cy="3000375"/>
          </a:xfrm>
        </p:grpSpPr>
        <p:pic>
          <p:nvPicPr>
            <p:cNvPr id="513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938" y="3500438"/>
              <a:ext cx="3478212" cy="30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324179"/>
                </p:ext>
              </p:extLst>
            </p:nvPr>
          </p:nvGraphicFramePr>
          <p:xfrm>
            <a:off x="6643688" y="4714875"/>
            <a:ext cx="561975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" name="Visio" r:id="rId4" imgW="562453" imgH="268634" progId="Visio.Drawing.11">
                    <p:link updateAutomatic="1"/>
                  </p:oleObj>
                </mc:Choice>
                <mc:Fallback>
                  <p:oleObj name="Visio" r:id="rId4" imgW="562453" imgH="268634" progId="Visio.Drawing.11">
                    <p:link updateAutomatic="1"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4714875"/>
                          <a:ext cx="561975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" name="그룹 12"/>
          <p:cNvGrpSpPr>
            <a:grpSpLocks/>
          </p:cNvGrpSpPr>
          <p:nvPr/>
        </p:nvGrpSpPr>
        <p:grpSpPr bwMode="auto">
          <a:xfrm>
            <a:off x="1403350" y="3959225"/>
            <a:ext cx="2860675" cy="2286000"/>
            <a:chOff x="864387" y="4077072"/>
            <a:chExt cx="2859888" cy="2285628"/>
          </a:xfrm>
        </p:grpSpPr>
        <p:pic>
          <p:nvPicPr>
            <p:cNvPr id="513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387" y="4077072"/>
              <a:ext cx="2859888" cy="228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974189"/>
                </p:ext>
              </p:extLst>
            </p:nvPr>
          </p:nvGraphicFramePr>
          <p:xfrm>
            <a:off x="2123728" y="4941168"/>
            <a:ext cx="5603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2" name="Visio" r:id="rId7" imgW="560751" imgH="268634" progId="Visio.Drawing.11">
                    <p:link updateAutomatic="1"/>
                  </p:oleObj>
                </mc:Choice>
                <mc:Fallback>
                  <p:oleObj name="Visio" r:id="rId7" imgW="560751" imgH="268634" progId="Visio.Drawing.11">
                    <p:link updateAutomatic="1"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941168"/>
                          <a:ext cx="560387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" name="그룹 14"/>
          <p:cNvGrpSpPr>
            <a:grpSpLocks/>
          </p:cNvGrpSpPr>
          <p:nvPr/>
        </p:nvGrpSpPr>
        <p:grpSpPr bwMode="auto">
          <a:xfrm>
            <a:off x="5364163" y="1304925"/>
            <a:ext cx="2663825" cy="2087563"/>
            <a:chOff x="5000625" y="428625"/>
            <a:chExt cx="3678238" cy="3057525"/>
          </a:xfrm>
        </p:grpSpPr>
        <p:pic>
          <p:nvPicPr>
            <p:cNvPr id="513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428625"/>
              <a:ext cx="3678238" cy="305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0290325"/>
                </p:ext>
              </p:extLst>
            </p:nvPr>
          </p:nvGraphicFramePr>
          <p:xfrm>
            <a:off x="6643688" y="1714500"/>
            <a:ext cx="557212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3" name="Visio" r:id="rId10" imgW="557006" imgH="268634" progId="Visio.Drawing.11">
                    <p:link updateAutomatic="1"/>
                  </p:oleObj>
                </mc:Choice>
                <mc:Fallback>
                  <p:oleObj name="Visio" r:id="rId10" imgW="557006" imgH="268634" progId="Visio.Drawing.11">
                    <p:link updateAutomatic="1"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1714500"/>
                          <a:ext cx="557212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9" name="그룹 13"/>
          <p:cNvGrpSpPr>
            <a:grpSpLocks/>
          </p:cNvGrpSpPr>
          <p:nvPr/>
        </p:nvGrpSpPr>
        <p:grpSpPr bwMode="auto">
          <a:xfrm>
            <a:off x="1790700" y="1268413"/>
            <a:ext cx="2319338" cy="2324100"/>
            <a:chOff x="1331640" y="1161756"/>
            <a:chExt cx="2319610" cy="2324393"/>
          </a:xfrm>
        </p:grpSpPr>
        <p:pic>
          <p:nvPicPr>
            <p:cNvPr id="5133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161756"/>
              <a:ext cx="2319610" cy="2324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5812206"/>
                </p:ext>
              </p:extLst>
            </p:nvPr>
          </p:nvGraphicFramePr>
          <p:xfrm>
            <a:off x="2123728" y="1988840"/>
            <a:ext cx="56515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" name="Visio" r:id="rId13" imgW="565858" imgH="268634" progId="Visio.Drawing.11">
                    <p:link updateAutomatic="1"/>
                  </p:oleObj>
                </mc:Choice>
                <mc:Fallback>
                  <p:oleObj name="Visio" r:id="rId13" imgW="565858" imgH="268634" progId="Visio.Drawing.11">
                    <p:link updateAutomatic="1"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1988840"/>
                          <a:ext cx="56515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31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145BDF22-1EBE-4944-A8C9-588E9C840AD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그룹 13"/>
          <p:cNvGrpSpPr>
            <a:grpSpLocks/>
          </p:cNvGrpSpPr>
          <p:nvPr/>
        </p:nvGrpSpPr>
        <p:grpSpPr bwMode="auto">
          <a:xfrm>
            <a:off x="1339850" y="3644900"/>
            <a:ext cx="2841625" cy="2519363"/>
            <a:chOff x="671513" y="3643313"/>
            <a:chExt cx="3429000" cy="2952750"/>
          </a:xfrm>
        </p:grpSpPr>
        <p:pic>
          <p:nvPicPr>
            <p:cNvPr id="615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3" y="3643313"/>
              <a:ext cx="3429000" cy="295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703631"/>
                </p:ext>
              </p:extLst>
            </p:nvPr>
          </p:nvGraphicFramePr>
          <p:xfrm>
            <a:off x="1857375" y="4786313"/>
            <a:ext cx="568325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name="Visio" r:id="rId4" imgW="568582" imgH="268634" progId="Visio.Drawing.11">
                    <p:link updateAutomatic="1"/>
                  </p:oleObj>
                </mc:Choice>
                <mc:Fallback>
                  <p:oleObj name="Visio" r:id="rId4" imgW="568582" imgH="268634" progId="Visio.Drawing.11">
                    <p:link updateAutomatic="1"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4786313"/>
                          <a:ext cx="568325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0" name="그룹 12"/>
          <p:cNvGrpSpPr>
            <a:grpSpLocks/>
          </p:cNvGrpSpPr>
          <p:nvPr/>
        </p:nvGrpSpPr>
        <p:grpSpPr bwMode="auto">
          <a:xfrm>
            <a:off x="5724525" y="1179513"/>
            <a:ext cx="2808288" cy="2393950"/>
            <a:chOff x="5072063" y="428625"/>
            <a:chExt cx="3530600" cy="3090863"/>
          </a:xfrm>
        </p:grpSpPr>
        <p:pic>
          <p:nvPicPr>
            <p:cNvPr id="615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3" y="428625"/>
              <a:ext cx="3530600" cy="3090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135377"/>
                </p:ext>
              </p:extLst>
            </p:nvPr>
          </p:nvGraphicFramePr>
          <p:xfrm>
            <a:off x="6308540" y="1674298"/>
            <a:ext cx="565150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Visio" r:id="rId7" imgW="565858" imgH="268634" progId="Visio.Drawing.11">
                    <p:link updateAutomatic="1"/>
                  </p:oleObj>
                </mc:Choice>
                <mc:Fallback>
                  <p:oleObj name="Visio" r:id="rId7" imgW="565858" imgH="268634" progId="Visio.Drawing.11">
                    <p:link updateAutomatic="1"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8540" y="1674298"/>
                          <a:ext cx="565150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1" name="그룹 11"/>
          <p:cNvGrpSpPr>
            <a:grpSpLocks/>
          </p:cNvGrpSpPr>
          <p:nvPr/>
        </p:nvGrpSpPr>
        <p:grpSpPr bwMode="auto">
          <a:xfrm>
            <a:off x="1331913" y="1196975"/>
            <a:ext cx="2597150" cy="2341563"/>
            <a:chOff x="571500" y="428625"/>
            <a:chExt cx="3357563" cy="3109913"/>
          </a:xfrm>
        </p:grpSpPr>
        <p:pic>
          <p:nvPicPr>
            <p:cNvPr id="615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428625"/>
              <a:ext cx="3357563" cy="310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714470"/>
                </p:ext>
              </p:extLst>
            </p:nvPr>
          </p:nvGraphicFramePr>
          <p:xfrm>
            <a:off x="1857375" y="1714500"/>
            <a:ext cx="571500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Visio" r:id="rId10" imgW="571646" imgH="268634" progId="Visio.Drawing.11">
                    <p:link updateAutomatic="1"/>
                  </p:oleObj>
                </mc:Choice>
                <mc:Fallback>
                  <p:oleObj name="Visio" r:id="rId10" imgW="571646" imgH="268634" progId="Visio.Drawing.11">
                    <p:link updateAutomatic="1"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1714500"/>
                          <a:ext cx="571500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53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E51DA07-17DF-4D07-87C9-1B494FF878D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원형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구조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초기 공백 상태 </a:t>
            </a:r>
            <a:r>
              <a:rPr lang="en-US" altLang="ko-KR" dirty="0" smtClean="0"/>
              <a:t>: front = rear = 0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 smtClean="0"/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의 위치가 배열의 마지막 인덱스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에서 논리적인 다음자리인 인덱스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번으로 이동하기 위해서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나머지연산자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ko-KR" altLang="en-US" dirty="0" smtClean="0"/>
              <a:t>를 사용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 smtClean="0"/>
              <a:t>3  </a:t>
            </a:r>
            <a:r>
              <a:rPr lang="en-US" altLang="ko-KR" b="1" dirty="0" smtClean="0"/>
              <a:t>÷ </a:t>
            </a:r>
            <a:r>
              <a:rPr lang="en-US" altLang="ko-KR" dirty="0" smtClean="0"/>
              <a:t> 4 = 0 </a:t>
            </a:r>
            <a:r>
              <a:rPr lang="en-US" altLang="ko-KR" b="1" dirty="0" smtClean="0">
                <a:latin typeface="Times New Roman"/>
              </a:rPr>
              <a:t>…</a:t>
            </a:r>
            <a:r>
              <a:rPr lang="en-US" altLang="ko-KR" b="1" dirty="0" smtClean="0"/>
              <a:t>3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몫</a:t>
            </a:r>
            <a:r>
              <a:rPr lang="en-US" altLang="ko-KR" dirty="0" smtClean="0"/>
              <a:t>=0,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=3)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 smtClean="0"/>
              <a:t>3 </a:t>
            </a:r>
            <a:r>
              <a:rPr lang="en-US" altLang="ko-KR" b="1" dirty="0" smtClean="0"/>
              <a:t>mod</a:t>
            </a:r>
            <a:r>
              <a:rPr lang="en-US" altLang="ko-KR" dirty="0" smtClean="0"/>
              <a:t> 4 = </a:t>
            </a:r>
            <a:r>
              <a:rPr lang="en-US" altLang="ko-KR" b="1" dirty="0" smtClean="0"/>
              <a:t>3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공백 상태와 포화 상태 구분을 쉽게 하기 위해서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가 있는 자리는 사용하지 않고 항상 빈자리로 둔다</a:t>
            </a:r>
            <a:r>
              <a:rPr lang="en-US" altLang="ko-KR" dirty="0" smtClean="0"/>
              <a:t>.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1547813" y="3141663"/>
            <a:ext cx="2940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900" b="1">
                <a:solidFill>
                  <a:srgbClr val="000000"/>
                </a:solidFill>
                <a:latin typeface="굴림" pitchFamily="50" charset="-127"/>
              </a:rPr>
              <a:t>front ← (front+1) mod n;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1547813" y="3546475"/>
            <a:ext cx="35385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1900">
                <a:latin typeface="굴림" pitchFamily="50" charset="-127"/>
              </a:rPr>
              <a:t>rear ← (rear+1) mod n;         </a:t>
            </a:r>
          </a:p>
        </p:txBody>
      </p:sp>
      <p:sp>
        <p:nvSpPr>
          <p:cNvPr id="28678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F4D292C-00E2-4D83-AC94-8392E7327B1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[algorithm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5.8] </a:t>
            </a:r>
            <a:r>
              <a:rPr lang="ko-KR" altLang="en-US" dirty="0" smtClean="0">
                <a:solidFill>
                  <a:schemeClr val="tx1"/>
                </a:solidFill>
              </a:rPr>
              <a:t>공백 원형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 생성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 생성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ko-KR" altLang="en-US" dirty="0" smtClean="0"/>
              <a:t>으로 초기화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403350" y="2349500"/>
            <a:ext cx="3889375" cy="13239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createQueue()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cQueue[n];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front ← 0;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rear ← 0;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createQueue()  </a:t>
            </a:r>
          </a:p>
        </p:txBody>
      </p:sp>
      <p:sp>
        <p:nvSpPr>
          <p:cNvPr id="2970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BA71EDA-A118-44A8-94E3-C73357FCC6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468312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0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400" b="1" dirty="0" smtClean="0">
                <a:solidFill>
                  <a:schemeClr val="tx1"/>
                </a:solidFill>
              </a:rPr>
              <a:t>Queue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에 대한 개념 이해</a:t>
            </a:r>
          </a:p>
          <a:p>
            <a:pPr lvl="1" eaLnBrk="1" hangingPunct="1"/>
            <a:r>
              <a:rPr lang="en-US" altLang="ko-KR" sz="2400" b="1" dirty="0" smtClean="0">
                <a:solidFill>
                  <a:schemeClr val="tx1"/>
                </a:solidFill>
              </a:rPr>
              <a:t>Queue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의 연산</a:t>
            </a:r>
          </a:p>
          <a:p>
            <a:pPr lvl="1" eaLnBrk="1" hangingPunct="1"/>
            <a:r>
              <a:rPr lang="en-US" altLang="ko-KR" sz="2400" b="1" dirty="0" smtClean="0">
                <a:solidFill>
                  <a:schemeClr val="tx1"/>
                </a:solidFill>
              </a:rPr>
              <a:t>Queue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의 구현</a:t>
            </a:r>
          </a:p>
          <a:p>
            <a:pPr lvl="2" eaLnBrk="1" hangingPunct="1"/>
            <a:r>
              <a:rPr lang="ko-KR" altLang="en-US" sz="2000" b="1" dirty="0" smtClean="0"/>
              <a:t>순차 자료구조 방법을 이용한 구현</a:t>
            </a:r>
          </a:p>
          <a:p>
            <a:pPr lvl="2" eaLnBrk="1" hangingPunct="1"/>
            <a:r>
              <a:rPr lang="ko-KR" altLang="en-US" sz="2000" b="1" dirty="0" smtClean="0"/>
              <a:t>연결 자료구조 방법을 이용한 구현</a:t>
            </a:r>
          </a:p>
          <a:p>
            <a:pPr lvl="1" eaLnBrk="1" hangingPunct="1"/>
            <a:r>
              <a:rPr lang="en-US" altLang="ko-KR" sz="2400" b="1" dirty="0" smtClean="0">
                <a:solidFill>
                  <a:schemeClr val="tx1"/>
                </a:solidFill>
              </a:rPr>
              <a:t>Queue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의 응용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28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800" b="1" dirty="0" smtClean="0"/>
          </a:p>
        </p:txBody>
      </p:sp>
      <p:sp>
        <p:nvSpPr>
          <p:cNvPr id="1434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6227D0C-984F-49D5-9987-A14255D7BBC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[algorithm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5.9] </a:t>
            </a:r>
            <a:r>
              <a:rPr lang="ko-KR" altLang="en-US" dirty="0" smtClean="0">
                <a:solidFill>
                  <a:schemeClr val="tx1"/>
                </a:solidFill>
              </a:rPr>
              <a:t>원형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공백상태 검사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공백 상태 </a:t>
            </a:r>
            <a:r>
              <a:rPr lang="en-US" altLang="ko-KR" dirty="0" smtClean="0"/>
              <a:t>: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포화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삽입할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의 다음 위치 </a:t>
            </a:r>
            <a:r>
              <a:rPr lang="en-US" altLang="ko-KR" dirty="0" smtClean="0"/>
              <a:t>= front</a:t>
            </a:r>
            <a:r>
              <a:rPr lang="ko-KR" altLang="en-US" dirty="0" smtClean="0"/>
              <a:t>의 현재 위치</a:t>
            </a:r>
          </a:p>
          <a:p>
            <a:pPr marL="1097280" lvl="3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b="1" dirty="0" smtClean="0"/>
              <a:t>(rear+1)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b="1" dirty="0" smtClean="0"/>
              <a:t> n = front</a:t>
            </a:r>
            <a:r>
              <a:rPr lang="en-US" altLang="ko-KR" dirty="0" smtClean="0"/>
              <a:t> </a:t>
            </a:r>
            <a:endParaRPr lang="en-US" altLang="ko-KR" b="1" dirty="0" smtClean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[algorithm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5.10] </a:t>
            </a:r>
            <a:r>
              <a:rPr lang="ko-KR" altLang="en-US" dirty="0" smtClean="0">
                <a:solidFill>
                  <a:schemeClr val="tx1"/>
                </a:solidFill>
              </a:rPr>
              <a:t>원형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포화상태 검사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258888" y="2636838"/>
            <a:ext cx="51847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isEmpty(cQueue)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if(front=rear)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isEmpty()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58888" y="4437063"/>
            <a:ext cx="6553200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isFull(cQueue)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if(((rear+1) mod n)=front) then return true;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isFull()</a:t>
            </a:r>
          </a:p>
        </p:txBody>
      </p:sp>
      <p:sp>
        <p:nvSpPr>
          <p:cNvPr id="30726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4B32D3F-2272-4BFE-BD6B-D5BF7C86565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[algorithm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5.11] </a:t>
            </a:r>
            <a:r>
              <a:rPr lang="ko-KR" altLang="en-US" dirty="0" smtClean="0">
                <a:solidFill>
                  <a:schemeClr val="tx1"/>
                </a:solidFill>
              </a:rPr>
              <a:t>원형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에서의 원소 삽입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822960" lvl="2" algn="just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dirty="0" smtClean="0"/>
              <a:t>	①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의 값을 조정하여 삽입할 자리를 준비 </a:t>
            </a:r>
            <a:r>
              <a:rPr lang="en-US" altLang="ko-KR" dirty="0" smtClean="0"/>
              <a:t>: rear ← (rear+1)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dirty="0" smtClean="0"/>
              <a:t> n; </a:t>
            </a:r>
          </a:p>
          <a:p>
            <a:pPr marL="822960" lvl="2" algn="just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dirty="0" smtClean="0"/>
              <a:t>	② </a:t>
            </a:r>
            <a:r>
              <a:rPr lang="ko-KR" altLang="en-US" dirty="0" smtClean="0"/>
              <a:t>준비한 자리 </a:t>
            </a:r>
            <a:r>
              <a:rPr lang="en-US" altLang="ko-KR" dirty="0" err="1" smtClean="0"/>
              <a:t>cQueue</a:t>
            </a:r>
            <a:r>
              <a:rPr lang="en-US" altLang="ko-KR" dirty="0" smtClean="0"/>
              <a:t>[rear]</a:t>
            </a:r>
            <a:r>
              <a:rPr lang="ko-KR" altLang="en-US" dirty="0" smtClean="0"/>
              <a:t>에 원소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삽입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None/>
              <a:defRPr/>
            </a:pPr>
            <a:endParaRPr lang="en-US" altLang="ko-KR" dirty="0" smtClean="0"/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403350" y="2422525"/>
            <a:ext cx="5689600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enQueue(cQueue, item)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if(isFull(cQueue)) then Queue_Full();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{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	rear ← (rear+1)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	cQueue [rear] ← item; 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         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enQueue()</a:t>
            </a:r>
          </a:p>
        </p:txBody>
      </p:sp>
      <p:sp>
        <p:nvSpPr>
          <p:cNvPr id="3174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1E89E3F-E3AA-4E82-8AA1-A892381E9F1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1800" smtClean="0">
                <a:solidFill>
                  <a:schemeClr val="tx1"/>
                </a:solidFill>
              </a:rPr>
              <a:t>[algorithm</a:t>
            </a:r>
            <a:r>
              <a:rPr lang="ko-KR" altLang="en-US" sz="1800" smtClean="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5.12], [algorithm</a:t>
            </a:r>
            <a:r>
              <a:rPr lang="ko-KR" altLang="en-US" sz="1800" smtClean="0">
                <a:solidFill>
                  <a:schemeClr val="tx1"/>
                </a:solidFill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</a:rPr>
              <a:t>5.13] </a:t>
            </a:r>
            <a:r>
              <a:rPr lang="ko-KR" altLang="en-US" sz="1800" smtClean="0">
                <a:solidFill>
                  <a:schemeClr val="tx1"/>
                </a:solidFill>
              </a:rPr>
              <a:t>원형 </a:t>
            </a:r>
            <a:r>
              <a:rPr lang="en-US" altLang="ko-KR" sz="1800" smtClean="0">
                <a:solidFill>
                  <a:schemeClr val="tx1"/>
                </a:solidFill>
              </a:rPr>
              <a:t>queue</a:t>
            </a:r>
            <a:r>
              <a:rPr lang="ko-KR" altLang="en-US" sz="1800" smtClean="0">
                <a:solidFill>
                  <a:schemeClr val="tx1"/>
                </a:solidFill>
              </a:rPr>
              <a:t>에서의 원소 삭제 </a:t>
            </a:r>
            <a:r>
              <a:rPr lang="en-US" altLang="ko-KR" sz="1800" smtClean="0">
                <a:solidFill>
                  <a:schemeClr val="tx1"/>
                </a:solidFill>
              </a:rPr>
              <a:t>algorithm</a:t>
            </a:r>
            <a:endParaRPr lang="ko-KR" altLang="en-US" sz="1800" smtClean="0">
              <a:solidFill>
                <a:schemeClr val="tx1"/>
              </a:solidFill>
            </a:endParaRPr>
          </a:p>
          <a:p>
            <a:pPr lvl="2" algn="just" eaLnBrk="1" hangingPunct="1">
              <a:buFontTx/>
              <a:buNone/>
            </a:pPr>
            <a:r>
              <a:rPr lang="ko-KR" altLang="en-US" sz="1600" smtClean="0"/>
              <a:t>	① </a:t>
            </a:r>
            <a:r>
              <a:rPr lang="en-US" altLang="ko-KR" sz="1600" smtClean="0"/>
              <a:t>front</a:t>
            </a:r>
            <a:r>
              <a:rPr lang="ko-KR" altLang="en-US" sz="1600" smtClean="0"/>
              <a:t>의 값을 조정하여 삭제할 자리를 준비 </a:t>
            </a:r>
          </a:p>
          <a:p>
            <a:pPr lvl="2" algn="just" eaLnBrk="1" hangingPunct="1">
              <a:lnSpc>
                <a:spcPct val="70000"/>
              </a:lnSpc>
              <a:buFontTx/>
              <a:buNone/>
            </a:pPr>
            <a:r>
              <a:rPr lang="ko-KR" altLang="en-US" sz="1600" smtClean="0"/>
              <a:t>	② 준비한 자리에 있는 원소 </a:t>
            </a:r>
            <a:r>
              <a:rPr lang="en-US" altLang="ko-KR" sz="1600" smtClean="0"/>
              <a:t>cQueue[front]</a:t>
            </a:r>
            <a:r>
              <a:rPr lang="ko-KR" altLang="en-US" sz="1600" smtClean="0"/>
              <a:t>를 삭제하여 반환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331913" y="2349500"/>
            <a:ext cx="6048375" cy="26765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deQueue(cQueue)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if(isEmpty(cQueue)) then Queue_Empty();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	front ← (front+1)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	return cQueue[front];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deQueue()</a:t>
            </a:r>
          </a:p>
          <a:p>
            <a:pPr eaLnBrk="1" hangingPunct="1">
              <a:lnSpc>
                <a:spcPct val="100000"/>
              </a:lnSpc>
            </a:pPr>
            <a:endParaRPr lang="en-US" altLang="ko-KR" sz="1400" b="1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delete(cQueue)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if(isEmpty(Queue)) then Queue_Empty();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front ← (front+1)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delete()</a:t>
            </a:r>
          </a:p>
        </p:txBody>
      </p:sp>
      <p:sp>
        <p:nvSpPr>
          <p:cNvPr id="3277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2E4C30A-FB4E-457A-8984-C099A6D77E0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/>
              <a:t>연결 </a:t>
            </a:r>
            <a:r>
              <a:rPr lang="en-US" altLang="ko-KR" dirty="0" smtClean="0"/>
              <a:t>queue</a:t>
            </a:r>
            <a:endParaRPr lang="ko-KR" alt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단순 연결 리스트를 이용한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 smtClean="0"/>
              <a:t>queue</a:t>
            </a:r>
            <a:r>
              <a:rPr lang="ko-KR" altLang="en-US" dirty="0" smtClean="0"/>
              <a:t>의 원소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 연결 리스트의 </a:t>
            </a:r>
            <a:r>
              <a:rPr lang="ko-KR" altLang="en-US" dirty="0" err="1" smtClean="0"/>
              <a:t>노드</a:t>
            </a:r>
            <a:endParaRPr lang="ko-KR" altLang="en-US" dirty="0" smtClean="0"/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 smtClean="0"/>
              <a:t>queue</a:t>
            </a:r>
            <a:r>
              <a:rPr lang="ko-KR" altLang="en-US" dirty="0" smtClean="0"/>
              <a:t>의 원소의 순서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링크 포인터로 연결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front : </a:t>
            </a:r>
            <a:r>
              <a:rPr lang="ko-KR" altLang="en-US" dirty="0" smtClean="0"/>
              <a:t>첫 번째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가리키는 포인터 변수 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rear :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가리키는 포인터 변수</a:t>
            </a:r>
          </a:p>
          <a:p>
            <a:pPr marL="54864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상태 표현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초기 상태와 공백 상태 </a:t>
            </a:r>
            <a:r>
              <a:rPr lang="en-US" altLang="ko-KR" dirty="0" smtClean="0"/>
              <a:t>: front = rear =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연결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구조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08500"/>
            <a:ext cx="67691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82C4B01-FE8C-4A19-BDC3-B8E21556A84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[algorithm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5.14] </a:t>
            </a:r>
            <a:r>
              <a:rPr lang="ko-KR" altLang="en-US" dirty="0" smtClean="0">
                <a:solidFill>
                  <a:schemeClr val="tx1"/>
                </a:solidFill>
              </a:rPr>
              <a:t>공백 연결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 생성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초기화 </a:t>
            </a:r>
            <a:r>
              <a:rPr lang="en-US" altLang="ko-KR" dirty="0" smtClean="0"/>
              <a:t>: front = rear =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[algorithm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5.15] </a:t>
            </a:r>
            <a:r>
              <a:rPr lang="ko-KR" altLang="en-US" dirty="0" smtClean="0">
                <a:solidFill>
                  <a:schemeClr val="tx1"/>
                </a:solidFill>
              </a:rPr>
              <a:t>연결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에서 공백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 검사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공백 상태 </a:t>
            </a:r>
            <a:r>
              <a:rPr lang="en-US" altLang="ko-KR" dirty="0" smtClean="0"/>
              <a:t>: front = rear =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116013" y="2060575"/>
            <a:ext cx="3887787" cy="10779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createLinkedQueue()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front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rear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createLinkedQueue()</a:t>
            </a:r>
          </a:p>
        </p:txBody>
      </p:sp>
      <p:sp>
        <p:nvSpPr>
          <p:cNvPr id="3482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218F3FD-B928-4491-A2D2-24DDC8E239A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1116013" y="4221163"/>
            <a:ext cx="5256212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isEmpty(LQueue)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if(front=null)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isEmpty()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143" y="3018893"/>
            <a:ext cx="233269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front</a:t>
            </a:r>
            <a:r>
              <a:rPr lang="ko-KR" altLang="en-US" dirty="0" smtClean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인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0726" y="1685682"/>
            <a:ext cx="1701107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Newnode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107395" y="2442728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44" idx="0"/>
            <a:endCxn id="44" idx="2"/>
          </p:cNvCxnSpPr>
          <p:nvPr/>
        </p:nvCxnSpPr>
        <p:spPr>
          <a:xfrm>
            <a:off x="2611451" y="24427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137983" y="2442728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75786" y="2102130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newnode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041247" y="2109828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57310" y="21021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link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endCxn id="44" idx="1"/>
          </p:cNvCxnSpPr>
          <p:nvPr/>
        </p:nvCxnSpPr>
        <p:spPr>
          <a:xfrm>
            <a:off x="1372009" y="2658752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30381" y="3680715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3" idx="0"/>
            <a:endCxn id="53" idx="2"/>
          </p:cNvCxnSpPr>
          <p:nvPr/>
        </p:nvCxnSpPr>
        <p:spPr>
          <a:xfrm>
            <a:off x="2734437" y="368071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260969" y="3680715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98772" y="3340117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newnode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164233" y="3347815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80296" y="334011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link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endCxn id="53" idx="1"/>
          </p:cNvCxnSpPr>
          <p:nvPr/>
        </p:nvCxnSpPr>
        <p:spPr>
          <a:xfrm>
            <a:off x="1494995" y="3896739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1" name="TextBox 35840"/>
          <p:cNvSpPr txBox="1"/>
          <p:nvPr/>
        </p:nvSpPr>
        <p:spPr>
          <a:xfrm>
            <a:off x="793739" y="122004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연결 </a:t>
            </a:r>
            <a:r>
              <a:rPr lang="en-US" altLang="ko-KR" sz="2000" b="1" dirty="0"/>
              <a:t>queue</a:t>
            </a:r>
            <a:r>
              <a:rPr lang="ko-KR" altLang="en-US" sz="2000" b="1" dirty="0"/>
              <a:t>에서의 원소 삽입 </a:t>
            </a:r>
            <a:r>
              <a:rPr lang="en-US" altLang="ko-KR" sz="2000" b="1" dirty="0" smtClean="0"/>
              <a:t>algorithm</a:t>
            </a:r>
            <a:endParaRPr lang="ko-KR" altLang="en-US" sz="2000" b="1" dirty="0"/>
          </a:p>
        </p:txBody>
      </p:sp>
      <p:sp>
        <p:nvSpPr>
          <p:cNvPr id="35847" name="TextBox 35846"/>
          <p:cNvSpPr txBox="1"/>
          <p:nvPr/>
        </p:nvSpPr>
        <p:spPr>
          <a:xfrm>
            <a:off x="3717276" y="2175238"/>
            <a:ext cx="41152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 ← </a:t>
            </a:r>
            <a:r>
              <a:rPr lang="en-US" altLang="ko-KR" sz="1400" b="1" dirty="0" err="1"/>
              <a:t>getNode</a:t>
            </a:r>
            <a:r>
              <a:rPr lang="en-US" altLang="ko-KR" sz="1400" b="1" dirty="0"/>
              <a:t>();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newnode.data</a:t>
            </a:r>
            <a:r>
              <a:rPr lang="en-US" altLang="ko-KR" sz="1400" b="1" dirty="0"/>
              <a:t> ← item;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newnode.link</a:t>
            </a:r>
            <a:r>
              <a:rPr lang="en-US" altLang="ko-KR" sz="1400" b="1" dirty="0"/>
              <a:t> ← null;</a:t>
            </a:r>
            <a:endParaRPr lang="ko-KR" altLang="en-US" dirty="0"/>
          </a:p>
        </p:txBody>
      </p:sp>
      <p:sp>
        <p:nvSpPr>
          <p:cNvPr id="35848" name="TextBox 35847"/>
          <p:cNvSpPr txBox="1"/>
          <p:nvPr/>
        </p:nvSpPr>
        <p:spPr>
          <a:xfrm>
            <a:off x="4029873" y="3554230"/>
            <a:ext cx="3857146" cy="1139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if (front=null) then {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rear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front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}</a:t>
            </a:r>
          </a:p>
          <a:p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603375" y="435210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68721" y="435210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849" name="TextBox 35848"/>
          <p:cNvSpPr txBox="1"/>
          <p:nvPr/>
        </p:nvSpPr>
        <p:spPr>
          <a:xfrm>
            <a:off x="886600" y="4846822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49962" y="4846822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rear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3923915" y="4895294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2" idx="0"/>
            <a:endCxn id="72" idx="2"/>
          </p:cNvCxnSpPr>
          <p:nvPr/>
        </p:nvCxnSpPr>
        <p:spPr>
          <a:xfrm>
            <a:off x="4427971" y="489529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54503" y="489529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792306" y="4554696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newnode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857767" y="4562394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373830" y="455469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link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endCxn id="72" idx="1"/>
          </p:cNvCxnSpPr>
          <p:nvPr/>
        </p:nvCxnSpPr>
        <p:spPr>
          <a:xfrm>
            <a:off x="3188529" y="5111318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296909" y="5566683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62255" y="5566683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0134" y="6061401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243496" y="6061401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rear</a:t>
            </a:r>
            <a:endParaRPr lang="ko-KR" altLang="en-US" sz="1400" dirty="0"/>
          </a:p>
        </p:txBody>
      </p:sp>
      <p:cxnSp>
        <p:nvCxnSpPr>
          <p:cNvPr id="35853" name="꺾인 연결선 35852"/>
          <p:cNvCxnSpPr>
            <a:endCxn id="80" idx="1"/>
          </p:cNvCxnSpPr>
          <p:nvPr/>
        </p:nvCxnSpPr>
        <p:spPr>
          <a:xfrm rot="5400000">
            <a:off x="2588439" y="5185135"/>
            <a:ext cx="671389" cy="523755"/>
          </a:xfrm>
          <a:prstGeom prst="bentConnector4">
            <a:avLst>
              <a:gd name="adj1" fmla="val 1927"/>
              <a:gd name="adj2" fmla="val 14364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57" name="꺾인 연결선 35856"/>
          <p:cNvCxnSpPr>
            <a:endCxn id="79" idx="1"/>
          </p:cNvCxnSpPr>
          <p:nvPr/>
        </p:nvCxnSpPr>
        <p:spPr>
          <a:xfrm rot="16200000" flipH="1">
            <a:off x="2915656" y="5401453"/>
            <a:ext cx="651129" cy="111377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3" name="직선 화살표 연결선 35862"/>
          <p:cNvCxnSpPr>
            <a:stCxn id="80" idx="0"/>
            <a:endCxn id="72" idx="1"/>
          </p:cNvCxnSpPr>
          <p:nvPr/>
        </p:nvCxnSpPr>
        <p:spPr>
          <a:xfrm flipV="1">
            <a:off x="2896281" y="5111318"/>
            <a:ext cx="1027634" cy="4553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5" name="직선 화살표 연결선 35864"/>
          <p:cNvCxnSpPr>
            <a:stCxn id="79" idx="0"/>
            <a:endCxn id="72" idx="1"/>
          </p:cNvCxnSpPr>
          <p:nvPr/>
        </p:nvCxnSpPr>
        <p:spPr>
          <a:xfrm flipV="1">
            <a:off x="3530935" y="5111318"/>
            <a:ext cx="392980" cy="4553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19407" y="56395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null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46098" y="56288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30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112" grpId="0"/>
      <p:bldP spid="1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9368" y="1828670"/>
            <a:ext cx="276550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front</a:t>
            </a:r>
            <a:r>
              <a:rPr lang="ko-KR" altLang="en-US" dirty="0" smtClean="0"/>
              <a:t> </a:t>
            </a:r>
            <a:r>
              <a:rPr lang="ko-KR" altLang="en-US" dirty="0"/>
              <a:t>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</a:t>
            </a:r>
            <a:endParaRPr lang="ko-KR" altLang="en-US" dirty="0"/>
          </a:p>
        </p:txBody>
      </p:sp>
      <p:sp>
        <p:nvSpPr>
          <p:cNvPr id="35841" name="TextBox 35840"/>
          <p:cNvSpPr txBox="1"/>
          <p:nvPr/>
        </p:nvSpPr>
        <p:spPr>
          <a:xfrm>
            <a:off x="936143" y="134648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연결 </a:t>
            </a:r>
            <a:r>
              <a:rPr lang="en-US" altLang="ko-KR" sz="2000" b="1" dirty="0"/>
              <a:t>queue</a:t>
            </a:r>
            <a:r>
              <a:rPr lang="ko-KR" altLang="en-US" sz="2000" b="1" dirty="0"/>
              <a:t>에서의 원소 삽입 </a:t>
            </a:r>
            <a:r>
              <a:rPr lang="en-US" altLang="ko-KR" sz="2000" b="1" dirty="0" smtClean="0"/>
              <a:t>algorithm</a:t>
            </a:r>
            <a:endParaRPr lang="ko-KR" altLang="en-US" sz="2000" b="1" dirty="0"/>
          </a:p>
        </p:txBody>
      </p:sp>
      <p:sp>
        <p:nvSpPr>
          <p:cNvPr id="35848" name="TextBox 35847"/>
          <p:cNvSpPr txBox="1"/>
          <p:nvPr/>
        </p:nvSpPr>
        <p:spPr>
          <a:xfrm>
            <a:off x="2820731" y="4896474"/>
            <a:ext cx="4179349" cy="1139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else {       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err="1"/>
              <a:t>rear.link</a:t>
            </a:r>
            <a:r>
              <a:rPr lang="en-US" altLang="ko-KR" sz="1400" b="1" dirty="0"/>
              <a:t>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rear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}</a:t>
            </a:r>
          </a:p>
          <a:p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206324" y="2511535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2" idx="0"/>
            <a:endCxn id="72" idx="2"/>
          </p:cNvCxnSpPr>
          <p:nvPr/>
        </p:nvCxnSpPr>
        <p:spPr>
          <a:xfrm>
            <a:off x="1710380" y="251153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0176" y="2178635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56239" y="217093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link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999368" y="3187599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7247" y="3682317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cxnSp>
        <p:nvCxnSpPr>
          <p:cNvPr id="35863" name="직선 화살표 연결선 35862"/>
          <p:cNvCxnSpPr/>
          <p:nvPr/>
        </p:nvCxnSpPr>
        <p:spPr>
          <a:xfrm flipV="1">
            <a:off x="1206324" y="2943191"/>
            <a:ext cx="0" cy="4336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382650" y="2511143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2" idx="0"/>
            <a:endCxn id="52" idx="2"/>
          </p:cNvCxnSpPr>
          <p:nvPr/>
        </p:nvCxnSpPr>
        <p:spPr>
          <a:xfrm>
            <a:off x="2886706" y="251114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553526" y="2511143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stCxn id="61" idx="0"/>
            <a:endCxn id="61" idx="2"/>
          </p:cNvCxnSpPr>
          <p:nvPr/>
        </p:nvCxnSpPr>
        <p:spPr>
          <a:xfrm>
            <a:off x="4057582" y="251114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17652" y="3619647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rear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3390762" y="3192345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865" name="직선 화살표 연결선 35864"/>
          <p:cNvCxnSpPr/>
          <p:nvPr/>
        </p:nvCxnSpPr>
        <p:spPr>
          <a:xfrm flipV="1">
            <a:off x="3567632" y="2945804"/>
            <a:ext cx="0" cy="4835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278099" y="3353282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6" idx="0"/>
            <a:endCxn id="86" idx="2"/>
          </p:cNvCxnSpPr>
          <p:nvPr/>
        </p:nvCxnSpPr>
        <p:spPr>
          <a:xfrm>
            <a:off x="5782155" y="335328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308687" y="3353282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endCxn id="86" idx="1"/>
          </p:cNvCxnSpPr>
          <p:nvPr/>
        </p:nvCxnSpPr>
        <p:spPr>
          <a:xfrm>
            <a:off x="4542713" y="3569306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134541" y="3091962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newnode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200002" y="3099660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716065" y="3091962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link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308630" y="2737680"/>
            <a:ext cx="130021" cy="83162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86" idx="1"/>
          </p:cNvCxnSpPr>
          <p:nvPr/>
        </p:nvCxnSpPr>
        <p:spPr>
          <a:xfrm>
            <a:off x="4373640" y="2727167"/>
            <a:ext cx="904459" cy="8421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3624788" y="3429394"/>
            <a:ext cx="861766" cy="235020"/>
          </a:xfrm>
          <a:prstGeom prst="straightConnector1">
            <a:avLst/>
          </a:prstGeom>
          <a:ln w="28575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3562261" y="3527125"/>
            <a:ext cx="1724516" cy="163589"/>
          </a:xfrm>
          <a:prstGeom prst="bentConnector3">
            <a:avLst>
              <a:gd name="adj1" fmla="val -7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052105" y="3953280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978995" y="4369264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rear</a:t>
            </a:r>
            <a:endParaRPr lang="ko-KR" altLang="en-US" sz="1400" dirty="0"/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5278099" y="3785330"/>
            <a:ext cx="0" cy="4835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endCxn id="52" idx="1"/>
          </p:cNvCxnSpPr>
          <p:nvPr/>
        </p:nvCxnSpPr>
        <p:spPr>
          <a:xfrm>
            <a:off x="1979712" y="2727167"/>
            <a:ext cx="402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61" idx="1"/>
          </p:cNvCxnSpPr>
          <p:nvPr/>
        </p:nvCxnSpPr>
        <p:spPr>
          <a:xfrm>
            <a:off x="3131840" y="2727167"/>
            <a:ext cx="421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 animBg="1"/>
      <p:bldP spid="88" grpId="0" animBg="1"/>
      <p:bldP spid="90" grpId="0"/>
      <p:bldP spid="96" grpId="0" animBg="1"/>
      <p:bldP spid="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 smtClean="0">
                <a:solidFill>
                  <a:schemeClr val="tx1"/>
                </a:solidFill>
              </a:rPr>
              <a:t>[algorithm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5.16] </a:t>
            </a:r>
            <a:r>
              <a:rPr lang="ko-KR" altLang="en-US" dirty="0" smtClean="0">
                <a:solidFill>
                  <a:schemeClr val="tx1"/>
                </a:solidFill>
              </a:rPr>
              <a:t>연결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에서의 원소 삽입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ko-KR" altLang="en-US" dirty="0" smtClean="0"/>
          </a:p>
          <a:p>
            <a:pPr lvl="2" eaLnBrk="1" hangingPunct="1"/>
            <a:endParaRPr lang="en-US" altLang="ko-KR" dirty="0" smtClean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259632" y="1700808"/>
            <a:ext cx="5040312" cy="32924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enQueue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LQueue</a:t>
            </a:r>
            <a:r>
              <a:rPr lang="en-US" altLang="ko-KR" sz="1600" b="1" dirty="0"/>
              <a:t>, item)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 smtClean="0"/>
              <a:t>newnode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← </a:t>
            </a:r>
            <a:r>
              <a:rPr lang="en-US" altLang="ko-KR" sz="1600" b="1" dirty="0" err="1"/>
              <a:t>getNode</a:t>
            </a:r>
            <a:r>
              <a:rPr lang="en-US" altLang="ko-KR" sz="1600" b="1" dirty="0"/>
              <a:t>();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 smtClean="0"/>
              <a:t>newnode.data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← item;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 smtClean="0"/>
              <a:t>newnode.link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← null;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 (front=null) then {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rear ← </a:t>
            </a:r>
            <a:r>
              <a:rPr lang="en-US" altLang="ko-KR" sz="1600" b="1" dirty="0" err="1" smtClean="0"/>
              <a:t>newnode</a:t>
            </a:r>
            <a:r>
              <a:rPr lang="en-US" altLang="ko-KR" sz="1600" b="1" dirty="0" smtClean="0"/>
              <a:t>; </a:t>
            </a:r>
            <a:endParaRPr lang="en-US" altLang="ko-KR" sz="1600" b="1" dirty="0"/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front ← </a:t>
            </a:r>
            <a:r>
              <a:rPr lang="en-US" altLang="ko-KR" sz="1600" b="1" dirty="0" err="1" smtClean="0"/>
              <a:t>newnode</a:t>
            </a:r>
            <a:r>
              <a:rPr lang="en-US" altLang="ko-KR" sz="1600" b="1" dirty="0" smtClean="0"/>
              <a:t>; </a:t>
            </a:r>
            <a:endParaRPr lang="en-US" altLang="ko-KR" sz="1600" b="1" dirty="0"/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{       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rear.link</a:t>
            </a:r>
            <a:r>
              <a:rPr lang="en-US" altLang="ko-KR" sz="1600" b="1" dirty="0"/>
              <a:t> ← </a:t>
            </a:r>
            <a:r>
              <a:rPr lang="en-US" altLang="ko-KR" sz="1600" b="1" dirty="0" err="1" smtClean="0"/>
              <a:t>newnode</a:t>
            </a:r>
            <a:r>
              <a:rPr lang="en-US" altLang="ko-KR" sz="1600" b="1" dirty="0" smtClean="0"/>
              <a:t>;</a:t>
            </a:r>
            <a:endParaRPr lang="en-US" altLang="ko-KR" sz="1600" b="1" dirty="0"/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rear ← </a:t>
            </a:r>
            <a:r>
              <a:rPr lang="en-US" altLang="ko-KR" sz="1600" b="1" dirty="0" err="1" smtClean="0"/>
              <a:t>newnode</a:t>
            </a:r>
            <a:r>
              <a:rPr lang="en-US" altLang="ko-KR" sz="1600" b="1" dirty="0" smtClean="0"/>
              <a:t>;</a:t>
            </a:r>
            <a:endParaRPr lang="en-US" altLang="ko-KR" sz="1600" b="1" dirty="0"/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enQueue</a:t>
            </a:r>
            <a:r>
              <a:rPr lang="en-US" altLang="ko-KR" sz="1600" b="1" dirty="0"/>
              <a:t>()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mtClean="0"/>
              <a:t>① </a:t>
            </a:r>
            <a:r>
              <a:rPr lang="ko-KR" altLang="en-US" smtClean="0"/>
              <a:t>삽입할 새 노드를 생성하여 데이터 필드에 </a:t>
            </a:r>
            <a:r>
              <a:rPr lang="en-US" altLang="ko-KR" smtClean="0"/>
              <a:t>item</a:t>
            </a:r>
            <a:r>
              <a:rPr lang="ko-KR" altLang="en-US" smtClean="0"/>
              <a:t>을 저장한다</a:t>
            </a:r>
            <a:r>
              <a:rPr lang="en-US" altLang="ko-KR" smtClean="0"/>
              <a:t>. </a:t>
            </a:r>
            <a:r>
              <a:rPr lang="ko-KR" altLang="en-US" smtClean="0"/>
              <a:t>삽입할 새 노드는 연결 </a:t>
            </a:r>
            <a:r>
              <a:rPr lang="en-US" altLang="ko-KR" smtClean="0"/>
              <a:t>queue</a:t>
            </a:r>
            <a:r>
              <a:rPr lang="ko-KR" altLang="en-US" smtClean="0"/>
              <a:t>의 마지막 노드가 되어야 하므로 링크 필드에 </a:t>
            </a:r>
            <a:r>
              <a:rPr lang="en-US" altLang="ko-KR" smtClean="0"/>
              <a:t>null</a:t>
            </a:r>
            <a:r>
              <a:rPr lang="ko-KR" altLang="en-US" smtClean="0"/>
              <a:t>을 저장한다</a:t>
            </a:r>
            <a:r>
              <a:rPr lang="en-US" altLang="ko-KR" smtClean="0"/>
              <a:t>. </a:t>
            </a:r>
          </a:p>
          <a:p>
            <a:pPr lvl="2" eaLnBrk="1" hangingPunct="1">
              <a:buFontTx/>
              <a:buNone/>
            </a:pPr>
            <a:endParaRPr lang="en-US" altLang="ko-KR" smtClean="0"/>
          </a:p>
          <a:p>
            <a:pPr lvl="2" eaLnBrk="1" hangingPunct="1">
              <a:buFontTx/>
              <a:buNone/>
            </a:pPr>
            <a:endParaRPr lang="en-US" altLang="ko-KR" smtClean="0"/>
          </a:p>
          <a:p>
            <a:pPr lvl="2" eaLnBrk="1" hangingPunct="1">
              <a:buFontTx/>
              <a:buNone/>
            </a:pPr>
            <a:r>
              <a:rPr lang="en-US" altLang="ko-KR" smtClean="0"/>
              <a:t>② </a:t>
            </a:r>
            <a:r>
              <a:rPr lang="ko-KR" altLang="en-US" smtClean="0"/>
              <a:t>새 노드를 삽입하기 전에 연결 </a:t>
            </a:r>
            <a:r>
              <a:rPr lang="en-US" altLang="ko-KR" smtClean="0"/>
              <a:t>queue</a:t>
            </a:r>
            <a:r>
              <a:rPr lang="ko-KR" altLang="en-US" smtClean="0"/>
              <a:t>가 공백인지 아닌지를 검사한다</a:t>
            </a:r>
            <a:r>
              <a:rPr lang="en-US" altLang="ko-KR" smtClean="0"/>
              <a:t>. </a:t>
            </a:r>
            <a:r>
              <a:rPr lang="ko-KR" altLang="en-US" smtClean="0"/>
              <a:t>연결 </a:t>
            </a:r>
            <a:r>
              <a:rPr lang="en-US" altLang="ko-KR" smtClean="0"/>
              <a:t>queue</a:t>
            </a:r>
            <a:r>
              <a:rPr lang="ko-KR" altLang="en-US" smtClean="0"/>
              <a:t>가 공백인 경우에는 삽입할 새 노드가 </a:t>
            </a:r>
            <a:r>
              <a:rPr lang="en-US" altLang="ko-KR" smtClean="0"/>
              <a:t>queue</a:t>
            </a:r>
            <a:r>
              <a:rPr lang="ko-KR" altLang="en-US" smtClean="0"/>
              <a:t>의 첫 번째 노드이자 마지막 노드이므로 포인터 </a:t>
            </a:r>
            <a:r>
              <a:rPr lang="en-US" altLang="ko-KR" smtClean="0"/>
              <a:t>front</a:t>
            </a:r>
            <a:r>
              <a:rPr lang="ko-KR" altLang="en-US" smtClean="0"/>
              <a:t>와 </a:t>
            </a:r>
            <a:r>
              <a:rPr lang="en-US" altLang="ko-KR" smtClean="0"/>
              <a:t>rear</a:t>
            </a:r>
            <a:r>
              <a:rPr lang="ko-KR" altLang="en-US" smtClean="0"/>
              <a:t>가 모두 새 노드를 가리키도록 설정한다</a:t>
            </a:r>
            <a:r>
              <a:rPr lang="en-US" altLang="ko-KR" smtClean="0"/>
              <a:t>. </a:t>
            </a:r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5038"/>
            <a:ext cx="2990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05038"/>
            <a:ext cx="2990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500563"/>
            <a:ext cx="14763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357688"/>
            <a:ext cx="18669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9"/>
          <p:cNvSpPr>
            <a:spLocks noChangeArrowheads="1"/>
          </p:cNvSpPr>
          <p:nvPr/>
        </p:nvSpPr>
        <p:spPr bwMode="auto">
          <a:xfrm>
            <a:off x="3500438" y="4643438"/>
            <a:ext cx="928687" cy="428625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6873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6D984B9-4C8A-4E54-8049-C5585518E2D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6874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 smtClean="0"/>
              <a:t>③ queue</a:t>
            </a:r>
            <a:r>
              <a:rPr lang="ko-KR" altLang="en-US" smtClean="0"/>
              <a:t>가 공백이 아닌 경우</a:t>
            </a:r>
            <a:r>
              <a:rPr lang="en-US" altLang="ko-KR" smtClean="0"/>
              <a:t>, </a:t>
            </a:r>
            <a:r>
              <a:rPr lang="ko-KR" altLang="en-US" smtClean="0"/>
              <a:t>즉 노드가 있는 경우에는 현재 </a:t>
            </a:r>
            <a:r>
              <a:rPr lang="en-US" altLang="ko-KR" smtClean="0"/>
              <a:t>queue</a:t>
            </a:r>
            <a:r>
              <a:rPr lang="ko-KR" altLang="en-US" smtClean="0"/>
              <a:t>의 마지막 노드의 뒤에 새 노드를 삽입하고 마지막 노드를 가리키는 </a:t>
            </a:r>
            <a:r>
              <a:rPr lang="en-US" altLang="ko-KR" smtClean="0"/>
              <a:t>rear</a:t>
            </a:r>
            <a:r>
              <a:rPr lang="ko-KR" altLang="en-US" smtClean="0"/>
              <a:t>가 삽입한 새 노드를 가리키도록 설정한다</a:t>
            </a:r>
            <a:r>
              <a:rPr lang="en-US" altLang="ko-KR" smtClean="0"/>
              <a:t>. </a:t>
            </a:r>
          </a:p>
          <a:p>
            <a:pPr lvl="2" eaLnBrk="1" hangingPunct="1">
              <a:buFontTx/>
              <a:buNone/>
            </a:pPr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6370638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267200"/>
            <a:ext cx="648017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D1E4E3C-374E-43AE-A766-4610F99889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02188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에 대한 추상적 개념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25" name="Picture 9" descr="C:\Users\sec\AppData\Local\Microsoft\Windows\Temporary Internet Files\Content.IE5\JYR5INCM\IMG_112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8" y="2083220"/>
            <a:ext cx="4608512" cy="307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ec\AppData\Local\Microsoft\Windows\Temporary Internet Files\Content.IE5\3HSKU3MR\train-756868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62333"/>
            <a:ext cx="2380150" cy="8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sec\AppData\Local\Microsoft\Windows\Temporary Internet Files\Content.IE5\3HSKU3MR\train-756868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8" y="4262333"/>
            <a:ext cx="2406693" cy="9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바닥글 개체 틀 5"/>
          <p:cNvSpPr>
            <a:spLocks noGrp="1"/>
          </p:cNvSpPr>
          <p:nvPr>
            <p:ph type="ftr" sz="quarter" idx="10"/>
          </p:nvPr>
        </p:nvSpPr>
        <p:spPr bwMode="auto">
          <a:xfrm>
            <a:off x="2898775" y="6389688"/>
            <a:ext cx="35052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93" name="슬라이드 번호 개체 틀 6"/>
          <p:cNvSpPr txBox="1">
            <a:spLocks/>
          </p:cNvSpPr>
          <p:nvPr/>
        </p:nvSpPr>
        <p:spPr bwMode="auto">
          <a:xfrm>
            <a:off x="611560" y="6389688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25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-0.25 1.11022E-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174037" cy="428625"/>
          </a:xfrm>
        </p:spPr>
        <p:txBody>
          <a:bodyPr/>
          <a:lstStyle/>
          <a:p>
            <a:pPr eaLnBrk="1" hangingPunct="1"/>
            <a:r>
              <a:rPr lang="en-US" altLang="ko-KR" smtClean="0"/>
              <a:t>[algorithm</a:t>
            </a:r>
            <a:r>
              <a:rPr lang="ko-KR" altLang="en-US" smtClean="0"/>
              <a:t> </a:t>
            </a:r>
            <a:r>
              <a:rPr lang="en-US" altLang="ko-KR" smtClean="0"/>
              <a:t>5.17], [</a:t>
            </a:r>
            <a:r>
              <a:rPr lang="ko-KR" altLang="en-US" smtClean="0"/>
              <a:t>알고리즘 </a:t>
            </a:r>
            <a:r>
              <a:rPr lang="en-US" altLang="ko-KR" smtClean="0"/>
              <a:t>5.18] </a:t>
            </a:r>
            <a:r>
              <a:rPr lang="ko-KR" altLang="en-US" smtClean="0"/>
              <a:t>연결 </a:t>
            </a:r>
            <a:r>
              <a:rPr lang="en-US" altLang="ko-KR" smtClean="0"/>
              <a:t>queue</a:t>
            </a:r>
            <a:r>
              <a:rPr lang="ko-KR" altLang="en-US" smtClean="0"/>
              <a:t>에서의 삭제 </a:t>
            </a:r>
            <a:r>
              <a:rPr lang="en-US" altLang="ko-KR" smtClean="0"/>
              <a:t>algorithm</a:t>
            </a:r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en-US" altLang="ko-KR" smtClean="0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6408738" cy="46164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deQueue(LQueue)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if(isEmpty(LQueue)) then Queue_Empty();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        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old ← front;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item ← front.data;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front ← front.link;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if (isEmpty(LQueue)) then rear ← null; 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returnNode(old);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return item;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 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deQueue()  </a:t>
            </a:r>
          </a:p>
          <a:p>
            <a:pPr eaLnBrk="1" hangingPunct="1">
              <a:lnSpc>
                <a:spcPct val="100000"/>
              </a:lnSpc>
            </a:pPr>
            <a:endParaRPr lang="en-US" altLang="ko-KR" sz="1400" b="1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delete(LQueue)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if(isEmpty(LQueue)) then Queue_Empty();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old ← front;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front ← front.link;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if(isEmpty(LQueue)) then rear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returnNode(old);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delete() </a:t>
            </a:r>
          </a:p>
        </p:txBody>
      </p:sp>
      <p:sp>
        <p:nvSpPr>
          <p:cNvPr id="3891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0FE66B40-495A-4825-A98C-2CC747F42F9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40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 smtClean="0"/>
              <a:t>① </a:t>
            </a:r>
            <a:r>
              <a:rPr lang="ko-KR" altLang="en-US" smtClean="0"/>
              <a:t>삭제연산에서 삭제할 노드는 </a:t>
            </a:r>
            <a:r>
              <a:rPr lang="en-US" altLang="ko-KR" smtClean="0"/>
              <a:t>queue</a:t>
            </a:r>
            <a:r>
              <a:rPr lang="ko-KR" altLang="en-US" smtClean="0"/>
              <a:t>의 첫 번째 노드로서 포인터 </a:t>
            </a:r>
            <a:r>
              <a:rPr lang="en-US" altLang="ko-KR" smtClean="0"/>
              <a:t>front</a:t>
            </a:r>
            <a:r>
              <a:rPr lang="ko-KR" altLang="en-US" smtClean="0"/>
              <a:t>가 가리키고 있는 노드이다</a:t>
            </a:r>
            <a:r>
              <a:rPr lang="en-US" altLang="ko-KR" smtClean="0"/>
              <a:t>. front</a:t>
            </a:r>
            <a:r>
              <a:rPr lang="ko-KR" altLang="en-US" smtClean="0"/>
              <a:t>가 가리키는 노드를 포인터 </a:t>
            </a:r>
            <a:r>
              <a:rPr lang="en-US" altLang="ko-KR" smtClean="0"/>
              <a:t>old</a:t>
            </a:r>
            <a:r>
              <a:rPr lang="ko-KR" altLang="en-US" smtClean="0"/>
              <a:t>가 가리키게 하여 삭제할 노드를 지정한다</a:t>
            </a:r>
            <a:r>
              <a:rPr lang="en-US" altLang="ko-KR" smtClean="0"/>
              <a:t>. </a:t>
            </a:r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3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>
              <a:buFontTx/>
              <a:buNone/>
            </a:pPr>
            <a:endParaRPr lang="en-US" altLang="ko-KR" smtClean="0"/>
          </a:p>
          <a:p>
            <a:pPr lvl="2" eaLnBrk="1" hangingPunct="1">
              <a:buFontTx/>
              <a:buNone/>
            </a:pPr>
            <a:r>
              <a:rPr lang="en-US" altLang="ko-KR" smtClean="0"/>
              <a:t>② </a:t>
            </a:r>
            <a:r>
              <a:rPr lang="ko-KR" altLang="en-US" smtClean="0"/>
              <a:t>삭제연산 후에는 현재 </a:t>
            </a:r>
            <a:r>
              <a:rPr lang="en-US" altLang="ko-KR" smtClean="0"/>
              <a:t>front </a:t>
            </a:r>
            <a:r>
              <a:rPr lang="ko-KR" altLang="en-US" smtClean="0"/>
              <a:t>노드의 다음 노드가 </a:t>
            </a:r>
            <a:r>
              <a:rPr lang="en-US" altLang="ko-KR" smtClean="0"/>
              <a:t>front </a:t>
            </a:r>
            <a:r>
              <a:rPr lang="ko-KR" altLang="en-US" smtClean="0"/>
              <a:t>노드</a:t>
            </a:r>
            <a:r>
              <a:rPr lang="en-US" altLang="ko-KR" smtClean="0"/>
              <a:t>(</a:t>
            </a:r>
            <a:r>
              <a:rPr lang="ko-KR" altLang="en-US" smtClean="0"/>
              <a:t>첫번째 노드</a:t>
            </a:r>
            <a:r>
              <a:rPr lang="en-US" altLang="ko-KR" smtClean="0"/>
              <a:t>)</a:t>
            </a:r>
            <a:r>
              <a:rPr lang="ko-KR" altLang="en-US" smtClean="0"/>
              <a:t>가 되어야하므로</a:t>
            </a:r>
            <a:r>
              <a:rPr lang="en-US" altLang="ko-KR" smtClean="0"/>
              <a:t>, </a:t>
            </a:r>
            <a:r>
              <a:rPr lang="ko-KR" altLang="en-US" smtClean="0"/>
              <a:t>포인터 </a:t>
            </a:r>
            <a:r>
              <a:rPr lang="en-US" altLang="ko-KR" smtClean="0"/>
              <a:t>front</a:t>
            </a:r>
            <a:r>
              <a:rPr lang="ko-KR" altLang="en-US" smtClean="0"/>
              <a:t>를 재설정한다</a:t>
            </a:r>
            <a:r>
              <a:rPr lang="en-US" altLang="ko-KR" smtClean="0"/>
              <a:t>. </a:t>
            </a:r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5960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58653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4618038"/>
            <a:ext cx="68024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08513"/>
            <a:ext cx="68008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02A1EDFC-ECB2-4DB5-A6DD-CE81D3E6CFA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 smtClean="0"/>
              <a:t>	③ </a:t>
            </a:r>
            <a:r>
              <a:rPr lang="ko-KR" altLang="en-US" smtClean="0"/>
              <a:t>현재 </a:t>
            </a:r>
            <a:r>
              <a:rPr lang="en-US" altLang="ko-KR" smtClean="0"/>
              <a:t>queue</a:t>
            </a:r>
            <a:r>
              <a:rPr lang="ko-KR" altLang="en-US" smtClean="0"/>
              <a:t>에 노드가 하나뿐이어서 삭제연산 후에 공백 </a:t>
            </a:r>
            <a:r>
              <a:rPr lang="en-US" altLang="ko-KR" smtClean="0"/>
              <a:t>queue</a:t>
            </a:r>
            <a:r>
              <a:rPr lang="ko-KR" altLang="en-US" smtClean="0"/>
              <a:t>가 되는 경우 </a:t>
            </a:r>
            <a:r>
              <a:rPr lang="en-US" altLang="ko-KR" smtClean="0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ko-KR" smtClean="0"/>
              <a:t>    ☞ queue</a:t>
            </a:r>
            <a:r>
              <a:rPr lang="ko-KR" altLang="en-US" smtClean="0"/>
              <a:t>의 마지막 노드가 없어지므로 포인터 </a:t>
            </a:r>
            <a:r>
              <a:rPr lang="en-US" altLang="ko-KR" smtClean="0"/>
              <a:t>rear</a:t>
            </a:r>
            <a:r>
              <a:rPr lang="ko-KR" altLang="en-US" smtClean="0"/>
              <a:t>를 </a:t>
            </a:r>
            <a:r>
              <a:rPr lang="en-US" altLang="ko-KR" smtClean="0"/>
              <a:t>null</a:t>
            </a:r>
            <a:r>
              <a:rPr lang="ko-KR" altLang="en-US" smtClean="0"/>
              <a:t>로 설정한다</a:t>
            </a:r>
            <a:r>
              <a:rPr lang="en-US" altLang="ko-KR" smtClean="0"/>
              <a:t>.  </a:t>
            </a:r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3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3" eaLnBrk="1" hangingPunct="1"/>
            <a:endParaRPr lang="en-US" altLang="ko-KR" smtClean="0"/>
          </a:p>
          <a:p>
            <a:pPr lvl="2" algn="just" eaLnBrk="1" hangingPunct="1">
              <a:buFontTx/>
              <a:buNone/>
            </a:pPr>
            <a:r>
              <a:rPr lang="en-US" altLang="ko-KR" smtClean="0"/>
              <a:t>	</a:t>
            </a:r>
          </a:p>
          <a:p>
            <a:pPr lvl="2" algn="just" eaLnBrk="1" hangingPunct="1">
              <a:buFontTx/>
              <a:buNone/>
            </a:pPr>
            <a:r>
              <a:rPr lang="en-US" altLang="ko-KR" smtClean="0"/>
              <a:t>  </a:t>
            </a:r>
          </a:p>
          <a:p>
            <a:pPr lvl="2" algn="just" eaLnBrk="1" hangingPunct="1">
              <a:buFontTx/>
              <a:buNone/>
            </a:pPr>
            <a:r>
              <a:rPr lang="en-US" altLang="ko-KR" smtClean="0"/>
              <a:t>④ </a:t>
            </a:r>
            <a:r>
              <a:rPr lang="ko-KR" altLang="en-US" smtClean="0"/>
              <a:t>포인터 </a:t>
            </a:r>
            <a:r>
              <a:rPr lang="en-US" altLang="ko-KR" smtClean="0"/>
              <a:t>old</a:t>
            </a:r>
            <a:r>
              <a:rPr lang="ko-KR" altLang="en-US" smtClean="0"/>
              <a:t>가 가리키고 있는 노드를 삭제하고</a:t>
            </a:r>
            <a:r>
              <a:rPr lang="en-US" altLang="ko-KR" smtClean="0"/>
              <a:t>, </a:t>
            </a:r>
            <a:r>
              <a:rPr lang="ko-KR" altLang="en-US" smtClean="0"/>
              <a:t>메모리 공간을 시스템에 반환</a:t>
            </a:r>
            <a:r>
              <a:rPr lang="en-US" altLang="ko-KR" smtClean="0"/>
              <a:t>(returnNode())</a:t>
            </a:r>
            <a:r>
              <a:rPr lang="ko-KR" altLang="en-US" smtClean="0"/>
              <a:t>한다 </a:t>
            </a:r>
          </a:p>
        </p:txBody>
      </p:sp>
      <p:grpSp>
        <p:nvGrpSpPr>
          <p:cNvPr id="39940" name="그룹 12"/>
          <p:cNvGrpSpPr>
            <a:grpSpLocks/>
          </p:cNvGrpSpPr>
          <p:nvPr/>
        </p:nvGrpSpPr>
        <p:grpSpPr bwMode="auto">
          <a:xfrm>
            <a:off x="1835150" y="2492375"/>
            <a:ext cx="6337300" cy="1636713"/>
            <a:chOff x="1835696" y="2492896"/>
            <a:chExt cx="6336704" cy="1636192"/>
          </a:xfrm>
        </p:grpSpPr>
        <p:pic>
          <p:nvPicPr>
            <p:cNvPr id="3994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492896"/>
              <a:ext cx="2199856" cy="163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오른쪽 화살표 6"/>
            <p:cNvSpPr>
              <a:spLocks noChangeArrowheads="1"/>
            </p:cNvSpPr>
            <p:nvPr/>
          </p:nvSpPr>
          <p:spPr bwMode="auto">
            <a:xfrm>
              <a:off x="4355976" y="2852936"/>
              <a:ext cx="857250" cy="4286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pic>
          <p:nvPicPr>
            <p:cNvPr id="3994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492896"/>
              <a:ext cx="2736304" cy="160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1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551E543-FFF2-4754-ACC3-A76C79D747E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mtClean="0">
                <a:solidFill>
                  <a:schemeClr val="tx1"/>
                </a:solidFill>
              </a:rPr>
              <a:t>[algorithm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5.19] </a:t>
            </a:r>
            <a:r>
              <a:rPr lang="ko-KR" altLang="en-US" smtClean="0">
                <a:solidFill>
                  <a:schemeClr val="tx1"/>
                </a:solidFill>
              </a:rPr>
              <a:t>연결 </a:t>
            </a:r>
            <a:r>
              <a:rPr lang="en-US" altLang="ko-KR" smtClean="0">
                <a:solidFill>
                  <a:schemeClr val="tx1"/>
                </a:solidFill>
              </a:rPr>
              <a:t>queue</a:t>
            </a:r>
            <a:r>
              <a:rPr lang="ko-KR" altLang="en-US" smtClean="0">
                <a:solidFill>
                  <a:schemeClr val="tx1"/>
                </a:solidFill>
              </a:rPr>
              <a:t>에서의 원소 검색 </a:t>
            </a:r>
            <a:r>
              <a:rPr lang="en-US" altLang="ko-KR" smtClean="0">
                <a:solidFill>
                  <a:schemeClr val="tx1"/>
                </a:solidFill>
              </a:rPr>
              <a:t>algorithm</a:t>
            </a:r>
            <a:endParaRPr lang="ko-KR" altLang="en-US" smtClean="0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 smtClean="0"/>
              <a:t>연결 </a:t>
            </a:r>
            <a:r>
              <a:rPr lang="en-US" altLang="ko-KR" smtClean="0"/>
              <a:t>queue</a:t>
            </a:r>
            <a:r>
              <a:rPr lang="ko-KR" altLang="en-US" smtClean="0"/>
              <a:t>의 첫 번째 노드</a:t>
            </a:r>
            <a:r>
              <a:rPr lang="en-US" altLang="ko-KR" smtClean="0"/>
              <a:t>, </a:t>
            </a:r>
            <a:r>
              <a:rPr lang="ko-KR" altLang="en-US" smtClean="0"/>
              <a:t>즉 </a:t>
            </a:r>
            <a:r>
              <a:rPr lang="en-US" altLang="ko-KR" smtClean="0"/>
              <a:t>front </a:t>
            </a:r>
            <a:r>
              <a:rPr lang="ko-KR" altLang="en-US" smtClean="0"/>
              <a:t>노드의 데이터 필드 값을 반환</a:t>
            </a:r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en-US" altLang="ko-KR" smtClean="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258888" y="2060575"/>
            <a:ext cx="6049962" cy="10779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peek(LQueue)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         if(isEmpty(LQueue)) then Queue_Empty()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         else return (front.data);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peek()  </a:t>
            </a:r>
          </a:p>
        </p:txBody>
      </p:sp>
      <p:sp>
        <p:nvSpPr>
          <p:cNvPr id="4096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D79217E-F53B-4B12-8FF9-E1E9C3B860C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6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mtClean="0"/>
              <a:t>덱</a:t>
            </a:r>
            <a:r>
              <a:rPr lang="en-US" altLang="ko-KR" smtClean="0"/>
              <a:t>(Deque, double-ended queue)</a:t>
            </a:r>
          </a:p>
          <a:p>
            <a:pPr lvl="1" eaLnBrk="1" hangingPunct="1"/>
            <a:r>
              <a:rPr lang="en-US" altLang="ko-KR" smtClean="0">
                <a:solidFill>
                  <a:schemeClr val="tx1"/>
                </a:solidFill>
              </a:rPr>
              <a:t>queue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개를 반대로 붙여서 만든 자료구조</a:t>
            </a:r>
          </a:p>
          <a:p>
            <a:pPr lvl="1" eaLnBrk="1" hangingPunct="1"/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32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덱</a:t>
            </a:r>
            <a:endParaRPr lang="ko-KR" altLang="en-US" sz="36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41989" name="슬라이드 번호 개체 틀 6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EE10A69-5D58-420E-B587-34FFA713B2E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grpSp>
        <p:nvGrpSpPr>
          <p:cNvPr id="41990" name="그룹 65"/>
          <p:cNvGrpSpPr>
            <a:grpSpLocks/>
          </p:cNvGrpSpPr>
          <p:nvPr/>
        </p:nvGrpSpPr>
        <p:grpSpPr bwMode="auto">
          <a:xfrm>
            <a:off x="1187450" y="2205038"/>
            <a:ext cx="7219950" cy="4117975"/>
            <a:chOff x="1187624" y="2204864"/>
            <a:chExt cx="7219578" cy="4118387"/>
          </a:xfrm>
        </p:grpSpPr>
        <p:pic>
          <p:nvPicPr>
            <p:cNvPr id="41991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204864"/>
              <a:ext cx="7081688" cy="1799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2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93096"/>
              <a:ext cx="7075562" cy="2030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아래쪽 화살표 64"/>
            <p:cNvSpPr/>
            <p:nvPr/>
          </p:nvSpPr>
          <p:spPr>
            <a:xfrm>
              <a:off x="4356111" y="3933824"/>
              <a:ext cx="360344" cy="35881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mtClean="0"/>
              <a:t>운영체제의 작업 </a:t>
            </a:r>
            <a:r>
              <a:rPr lang="en-US" altLang="ko-KR" smtClean="0"/>
              <a:t>queue</a:t>
            </a:r>
            <a:endParaRPr lang="ko-KR" altLang="en-US" smtClean="0"/>
          </a:p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프린터 버퍼 </a:t>
            </a:r>
            <a:r>
              <a:rPr lang="en-US" altLang="ko-KR" smtClean="0">
                <a:solidFill>
                  <a:schemeClr val="tx1"/>
                </a:solidFill>
              </a:rPr>
              <a:t>queue</a:t>
            </a:r>
            <a:endParaRPr lang="ko-KR" altLang="en-US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 smtClean="0"/>
              <a:t>CPU</a:t>
            </a:r>
            <a:r>
              <a:rPr lang="ko-KR" altLang="en-US" smtClean="0"/>
              <a:t>에서 프린터로 보낸 데이터 순서대로</a:t>
            </a:r>
            <a:r>
              <a:rPr lang="en-US" altLang="ko-KR" smtClean="0"/>
              <a:t>(</a:t>
            </a:r>
            <a:r>
              <a:rPr lang="ko-KR" altLang="en-US" smtClean="0"/>
              <a:t>선입선출</a:t>
            </a:r>
            <a:r>
              <a:rPr lang="en-US" altLang="ko-KR" smtClean="0"/>
              <a:t>) </a:t>
            </a:r>
            <a:r>
              <a:rPr lang="ko-KR" altLang="en-US" smtClean="0"/>
              <a:t>프린터에서 출력하기 위해서 선입선출 구조의 </a:t>
            </a:r>
            <a:r>
              <a:rPr lang="en-US" altLang="ko-KR" smtClean="0"/>
              <a:t>queue</a:t>
            </a:r>
            <a:r>
              <a:rPr lang="ko-KR" altLang="en-US" smtClean="0"/>
              <a:t> 사용</a:t>
            </a:r>
          </a:p>
          <a:p>
            <a:pPr lvl="3" eaLnBrk="1" hangingPunct="1"/>
            <a:endParaRPr lang="ko-KR" altLang="en-US" smtClean="0"/>
          </a:p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스케줄링 </a:t>
            </a:r>
            <a:r>
              <a:rPr lang="en-US" altLang="ko-KR" smtClean="0">
                <a:solidFill>
                  <a:schemeClr val="tx1"/>
                </a:solidFill>
              </a:rPr>
              <a:t>queue</a:t>
            </a:r>
            <a:endParaRPr lang="ko-KR" altLang="en-US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 smtClean="0"/>
              <a:t>CPU </a:t>
            </a:r>
            <a:r>
              <a:rPr lang="ko-KR" altLang="en-US" smtClean="0"/>
              <a:t>사용을 요청한 프로세서들의 순서를 스케줄링하기 위해서 </a:t>
            </a:r>
            <a:r>
              <a:rPr lang="en-US" altLang="ko-KR" smtClean="0"/>
              <a:t>queue</a:t>
            </a:r>
            <a:r>
              <a:rPr lang="ko-KR" altLang="en-US" smtClean="0"/>
              <a:t>를 사용</a:t>
            </a:r>
          </a:p>
          <a:p>
            <a:pPr lvl="1" eaLnBrk="1" hangingPunct="1"/>
            <a:endParaRPr lang="ko-KR" alt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smtClean="0"/>
              <a:t>시뮬레이션 </a:t>
            </a:r>
            <a:r>
              <a:rPr lang="en-US" altLang="ko-KR" smtClean="0"/>
              <a:t>queueing</a:t>
            </a:r>
            <a:r>
              <a:rPr lang="ko-KR" altLang="en-US" smtClean="0"/>
              <a:t> 시스템</a:t>
            </a:r>
          </a:p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시뮬레이션을 위한 수학적 모델링에서 대기행렬과 대기시간 등을 모델링하기 위해서 </a:t>
            </a:r>
            <a:r>
              <a:rPr lang="en-US" altLang="ko-KR" smtClean="0">
                <a:solidFill>
                  <a:schemeClr val="tx1"/>
                </a:solidFill>
              </a:rPr>
              <a:t>queue</a:t>
            </a:r>
            <a:r>
              <a:rPr lang="ko-KR" altLang="en-US" smtClean="0">
                <a:solidFill>
                  <a:schemeClr val="tx1"/>
                </a:solidFill>
              </a:rPr>
              <a:t>잉 이론</a:t>
            </a:r>
            <a:r>
              <a:rPr lang="en-US" altLang="ko-KR" smtClean="0">
                <a:solidFill>
                  <a:schemeClr val="tx1"/>
                </a:solidFill>
              </a:rPr>
              <a:t>(Queue theory) </a:t>
            </a:r>
            <a:r>
              <a:rPr lang="ko-KR" altLang="en-US" smtClean="0">
                <a:solidFill>
                  <a:schemeClr val="tx1"/>
                </a:solidFill>
              </a:rPr>
              <a:t>사용</a:t>
            </a:r>
          </a:p>
          <a:p>
            <a:pPr lvl="1" eaLnBrk="1" hangingPunct="1"/>
            <a:endParaRPr lang="en-US" altLang="ko-KR" smtClean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lvl="2" eaLnBrk="1" hangingPunct="1"/>
            <a:endParaRPr lang="en-US" altLang="ko-KR" smtClean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4301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B388AA8E-412E-472D-8461-10EE03812B6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021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/>
              <a:t>queue(Queue)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err="1" smtClean="0">
                <a:solidFill>
                  <a:schemeClr val="tx1"/>
                </a:solidFill>
              </a:rPr>
              <a:t>스택과</a:t>
            </a:r>
            <a:r>
              <a:rPr lang="ko-KR" altLang="en-US" dirty="0" smtClean="0">
                <a:solidFill>
                  <a:schemeClr val="tx1"/>
                </a:solidFill>
              </a:rPr>
              <a:t> 마찬가지로 </a:t>
            </a:r>
            <a:r>
              <a:rPr lang="ko-KR" altLang="en-US" dirty="0" smtClean="0">
                <a:solidFill>
                  <a:srgbClr val="FF0000"/>
                </a:solidFill>
              </a:rPr>
              <a:t>삽입과 삭제의 </a:t>
            </a:r>
            <a:r>
              <a:rPr lang="ko-KR" altLang="en-US" dirty="0" smtClean="0">
                <a:solidFill>
                  <a:schemeClr val="tx1"/>
                </a:solidFill>
              </a:rPr>
              <a:t>위치가 제한되어있는 유한 순서 리스트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뒤에서는 삽입만 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앞에서는 삭제만 할 수 있는 구조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삽입한 순서대로 원소가 나열되어 가장 먼저 삽입</a:t>
            </a:r>
            <a:r>
              <a:rPr lang="en-US" altLang="ko-KR" dirty="0" smtClean="0"/>
              <a:t>(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 smtClean="0"/>
              <a:t>irst-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 smtClean="0"/>
              <a:t>n)</a:t>
            </a:r>
            <a:r>
              <a:rPr lang="ko-KR" altLang="en-US" dirty="0" smtClean="0"/>
              <a:t>한 원소는 맨 앞에 있다가 가장 먼저 삭제</a:t>
            </a:r>
            <a:r>
              <a:rPr lang="en-US" altLang="ko-KR" dirty="0" smtClean="0"/>
              <a:t>(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 smtClean="0"/>
              <a:t>irst-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 smtClean="0"/>
              <a:t>ut)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dirty="0" smtClean="0"/>
              <a:t>    ☞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선입선출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(FIFO, First-In-First-Out)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3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3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238888" y="2003540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38888" y="2651612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679048" y="20035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759168" y="20035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911296" y="199644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919408" y="200468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72306" y="1892809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삽입</a:t>
            </a:r>
            <a:endParaRPr lang="ko-KR" altLang="en-US" sz="1600" dirty="0"/>
          </a:p>
        </p:txBody>
      </p:sp>
      <p:sp>
        <p:nvSpPr>
          <p:cNvPr id="52" name="아래쪽 화살표 51"/>
          <p:cNvSpPr/>
          <p:nvPr/>
        </p:nvSpPr>
        <p:spPr>
          <a:xfrm rot="5400000">
            <a:off x="6661807" y="1894561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아래쪽 화살표 52"/>
          <p:cNvSpPr/>
          <p:nvPr/>
        </p:nvSpPr>
        <p:spPr>
          <a:xfrm rot="5400000">
            <a:off x="886968" y="1851384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7042573" y="2184344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41403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079648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8549515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</a:t>
            </a:r>
            <a:endParaRPr lang="ko-KR" altLang="en-US" sz="16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1704435" y="200468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9817" y="2828262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</a:t>
            </a:r>
            <a:r>
              <a:rPr lang="en-US" altLang="ko-KR" sz="1600" dirty="0" smtClean="0"/>
              <a:t>(front)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60397" y="3098306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86404" y="1847749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삭제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513353" y="5860388"/>
            <a:ext cx="2664296" cy="28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5.1] </a:t>
            </a:r>
            <a:r>
              <a:rPr lang="ko-KR" altLang="en-US" sz="1400" b="1" dirty="0" smtClean="0"/>
              <a:t>큐의 작동 구조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633608" y="2828262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723023" y="2820564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812438" y="2838095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852611" y="2816121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2594018" y="4392349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594018" y="5040421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034178" y="4392349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114298" y="4392349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266426" y="438525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4538" y="439349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27436" y="4281618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삽입</a:t>
            </a:r>
            <a:endParaRPr lang="ko-KR" altLang="en-US" sz="1600" dirty="0"/>
          </a:p>
        </p:txBody>
      </p:sp>
      <p:sp>
        <p:nvSpPr>
          <p:cNvPr id="74" name="아래쪽 화살표 73"/>
          <p:cNvSpPr/>
          <p:nvPr/>
        </p:nvSpPr>
        <p:spPr>
          <a:xfrm rot="5400000">
            <a:off x="8016937" y="4283370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아래쪽 화살표 74"/>
          <p:cNvSpPr/>
          <p:nvPr/>
        </p:nvSpPr>
        <p:spPr>
          <a:xfrm rot="5400000">
            <a:off x="2242098" y="4240193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TextBox 75"/>
          <p:cNvSpPr txBox="1"/>
          <p:nvPr/>
        </p:nvSpPr>
        <p:spPr>
          <a:xfrm>
            <a:off x="3242091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269437" y="4595868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391973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517683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059565" y="439349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04947" y="5217071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</a:t>
            </a:r>
            <a:r>
              <a:rPr lang="en-US" altLang="ko-KR" sz="1600" dirty="0" smtClean="0"/>
              <a:t>(front)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741534" y="4236558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삭제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988738" y="5217071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rear)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4078153" y="5209373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rear)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167568" y="5226904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rear)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207741" y="5204930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뒤</a:t>
            </a:r>
            <a:r>
              <a:rPr lang="en-US" altLang="ko-KR" sz="1600" dirty="0" smtClean="0">
                <a:solidFill>
                  <a:srgbClr val="FF0000"/>
                </a:solidFill>
              </a:rPr>
              <a:t>(rear)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5960" y="5415736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rear)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413021" y="1463069"/>
            <a:ext cx="825867" cy="28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삽입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5785" y="4063719"/>
            <a:ext cx="825867" cy="28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97494" y="3765843"/>
            <a:ext cx="6962903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56475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-0.50556 0.002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4465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3717 0.002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28334 0.002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479 0.0039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-0.41267 0.0041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48038 0.0041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60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76" grpId="0"/>
      <p:bldP spid="77" grpId="0"/>
      <p:bldP spid="78" grpId="0"/>
      <p:bldP spid="79" grpId="0"/>
      <p:bldP spid="81" grpId="0"/>
      <p:bldP spid="83" grpId="0"/>
      <p:bldP spid="83" grpId="1"/>
      <p:bldP spid="84" grpId="0"/>
      <p:bldP spid="84" grpId="1"/>
      <p:bldP spid="85" grpId="0"/>
      <p:bldP spid="85" grpId="1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연산</a:t>
            </a:r>
          </a:p>
          <a:p>
            <a:pPr lvl="2" eaLnBrk="1" hangingPunct="1"/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>
                <a:solidFill>
                  <a:schemeClr val="tx1"/>
                </a:solidFill>
              </a:rPr>
              <a:t>스택과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r>
              <a:rPr lang="ko-KR" altLang="en-US" dirty="0" smtClean="0">
                <a:solidFill>
                  <a:schemeClr val="tx1"/>
                </a:solidFill>
              </a:rPr>
              <a:t>의 연산 비교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786063"/>
            <a:ext cx="7219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B35C681-4D0F-4DC6-B8CC-2BBFE44DF30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연산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mtClean="0"/>
              <a:t>추상 자료형 </a:t>
            </a:r>
            <a:r>
              <a:rPr lang="en-US" altLang="ko-KR" smtClean="0"/>
              <a:t>queue</a:t>
            </a:r>
            <a:endParaRPr lang="ko-KR" altLang="en-US" smtClean="0"/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39750" y="1773238"/>
            <a:ext cx="8208963" cy="43164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j-lt"/>
              </a:rPr>
              <a:t>ADT  Queue 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</a:t>
            </a:r>
            <a:r>
              <a:rPr lang="ko-KR" altLang="en-US" sz="1400" b="1" dirty="0">
                <a:latin typeface="+mj-lt"/>
              </a:rPr>
              <a:t>데이터 </a:t>
            </a:r>
            <a:r>
              <a:rPr lang="en-US" altLang="ko-KR" sz="1400" b="1" dirty="0">
                <a:latin typeface="+mj-lt"/>
              </a:rPr>
              <a:t>:  0</a:t>
            </a:r>
            <a:r>
              <a:rPr lang="ko-KR" altLang="en-US" sz="1400" b="1" dirty="0">
                <a:latin typeface="+mj-lt"/>
              </a:rPr>
              <a:t>개 이상의 원소를 가진 유한 순서 리스트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연산 </a:t>
            </a:r>
            <a:r>
              <a:rPr lang="en-US" altLang="ko-KR" sz="1400" b="1" dirty="0">
                <a:latin typeface="+mj-lt"/>
              </a:rPr>
              <a:t>: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</a:t>
            </a:r>
            <a:r>
              <a:rPr lang="en-US" altLang="ko-KR" sz="1400" b="1" dirty="0" err="1">
                <a:latin typeface="+mj-lt"/>
              </a:rPr>
              <a:t>Q∈Queue</a:t>
            </a:r>
            <a:r>
              <a:rPr lang="en-US" altLang="ko-KR" sz="1400" b="1" dirty="0">
                <a:latin typeface="+mj-lt"/>
              </a:rPr>
              <a:t>; </a:t>
            </a:r>
            <a:r>
              <a:rPr lang="en-US" altLang="ko-KR" sz="1400" b="1" dirty="0" err="1">
                <a:latin typeface="+mj-lt"/>
              </a:rPr>
              <a:t>item∈Element</a:t>
            </a:r>
            <a:r>
              <a:rPr lang="en-US" altLang="ko-KR" sz="1400" b="1" dirty="0">
                <a:latin typeface="+mj-lt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createQueue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US" altLang="ko-KR" sz="1400" b="1" dirty="0">
                <a:latin typeface="+mj-lt"/>
              </a:rPr>
              <a:t>∷= create an empty Q;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</a:t>
            </a:r>
            <a:r>
              <a:rPr lang="ko-KR" altLang="en-US" sz="1400" b="1" dirty="0">
                <a:latin typeface="+mj-lt"/>
              </a:rPr>
              <a:t>공백 </a:t>
            </a:r>
            <a:r>
              <a:rPr lang="en-US" altLang="ko-KR" sz="1400" b="1" dirty="0">
                <a:latin typeface="+mj-lt"/>
              </a:rPr>
              <a:t>queue</a:t>
            </a:r>
            <a:r>
              <a:rPr lang="ko-KR" altLang="en-US" sz="1400" b="1" dirty="0">
                <a:latin typeface="+mj-lt"/>
              </a:rPr>
              <a:t>를 생성하는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enQueue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(Q, item) </a:t>
            </a:r>
            <a:r>
              <a:rPr lang="en-US" altLang="ko-KR" sz="1400" b="1" dirty="0">
                <a:latin typeface="+mj-lt"/>
              </a:rPr>
              <a:t>∷= insert item at the rear of Q;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rear</a:t>
            </a:r>
            <a:r>
              <a:rPr lang="ko-KR" altLang="en-US" sz="1400" b="1" dirty="0">
                <a:latin typeface="+mj-lt"/>
              </a:rPr>
              <a:t>에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삽입하는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isEmpty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(Q)</a:t>
            </a:r>
            <a:r>
              <a:rPr lang="en-US" altLang="ko-KR" sz="1400" b="1" dirty="0">
                <a:latin typeface="+mj-lt"/>
              </a:rPr>
              <a:t> ∷= if (Q is empty) then return true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 else return false;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가 공백인지 아닌지를 확인하는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deQueue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(Q)</a:t>
            </a:r>
            <a:r>
              <a:rPr lang="en-US" altLang="ko-KR" sz="1400" b="1" dirty="0">
                <a:latin typeface="+mj-lt"/>
              </a:rPr>
              <a:t>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 else { delete and return the front item of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</a:t>
            </a:r>
            <a:r>
              <a:rPr lang="en-US" altLang="ko-KR" sz="1400" b="1" dirty="0">
                <a:latin typeface="+mj-lt"/>
              </a:rPr>
              <a:t>queue</a:t>
            </a:r>
            <a:r>
              <a:rPr lang="ko-KR" altLang="en-US" sz="1400" b="1" dirty="0">
                <a:latin typeface="+mj-lt"/>
              </a:rPr>
              <a:t>에서 삭제하고 반환하는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>
                <a:latin typeface="+mj-lt"/>
              </a:rPr>
              <a:t>delete(Q)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else { delete the front item of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삭제하는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>
                <a:latin typeface="+mj-lt"/>
              </a:rPr>
              <a:t>peek(Q)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else { return the front item of the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반환하는 연산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End Queue</a:t>
            </a:r>
          </a:p>
        </p:txBody>
      </p:sp>
      <p:sp>
        <p:nvSpPr>
          <p:cNvPr id="1638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303D28E-1E54-4B11-B08B-4706123E548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/>
              <a:t>선형 </a:t>
            </a:r>
            <a:r>
              <a:rPr lang="en-US" altLang="ko-KR" dirty="0" smtClean="0"/>
              <a:t>queue</a:t>
            </a:r>
            <a:endParaRPr lang="ko-KR" altLang="en-US" dirty="0" smtClean="0"/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배열을 이용한 </a:t>
            </a:r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 smtClean="0"/>
              <a:t>queue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배열의 크기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front : </a:t>
            </a:r>
            <a:r>
              <a:rPr lang="ko-KR" altLang="en-US" dirty="0" smtClean="0"/>
              <a:t>저장된 첫 번째 원소의 인덱스 저장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rear : </a:t>
            </a:r>
            <a:r>
              <a:rPr lang="ko-KR" altLang="en-US" dirty="0" smtClean="0"/>
              <a:t>저장된 마지막 원소의 인덱스 저장</a:t>
            </a:r>
          </a:p>
          <a:p>
            <a:pPr marL="54864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상태 표현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초기 상태 </a:t>
            </a:r>
            <a:r>
              <a:rPr lang="en-US" altLang="ko-KR" dirty="0" smtClean="0"/>
              <a:t>: front = rear =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공백 상태 </a:t>
            </a:r>
            <a:r>
              <a:rPr lang="en-US" altLang="ko-KR" dirty="0" smtClean="0"/>
              <a:t>: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포화 상태 </a:t>
            </a:r>
            <a:r>
              <a:rPr lang="en-US" altLang="ko-KR" dirty="0" smtClean="0"/>
              <a:t>: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n-1  </a:t>
            </a:r>
            <a:r>
              <a:rPr lang="en-US" altLang="ko-KR" dirty="0" smtClean="0"/>
              <a:t>(n : </a:t>
            </a:r>
            <a:r>
              <a:rPr lang="ko-KR" altLang="en-US" dirty="0" smtClean="0"/>
              <a:t>배열의 크기</a:t>
            </a:r>
            <a:r>
              <a:rPr lang="en-US" altLang="ko-KR" dirty="0" smtClean="0"/>
              <a:t>, n-1 : </a:t>
            </a:r>
            <a:r>
              <a:rPr lang="ko-KR" altLang="en-US" dirty="0" smtClean="0"/>
              <a:t>배열의 마지막 인덱스</a:t>
            </a:r>
            <a:r>
              <a:rPr lang="en-US" altLang="ko-KR" dirty="0" smtClean="0"/>
              <a:t>)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 smtClean="0"/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 smtClean="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54FC22D-B161-418D-A469-057FDF17E43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84359" y="4643497"/>
            <a:ext cx="4214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84359" y="5291569"/>
            <a:ext cx="4214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58972" y="4643497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39092" y="4643497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91220" y="4636401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99332" y="46446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2230" y="4532766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삽입</a:t>
            </a:r>
            <a:endParaRPr lang="ko-KR" altLang="en-US" sz="1600" dirty="0"/>
          </a:p>
        </p:txBody>
      </p:sp>
      <p:sp>
        <p:nvSpPr>
          <p:cNvPr id="13" name="아래쪽 화살표 12"/>
          <p:cNvSpPr/>
          <p:nvPr/>
        </p:nvSpPr>
        <p:spPr>
          <a:xfrm rot="5400000">
            <a:off x="6741731" y="4534518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966892" y="4491341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7122497" y="4824301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1327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159572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629439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784359" y="46446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741" y="5468219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</a:t>
            </a:r>
            <a:r>
              <a:rPr lang="en-US" altLang="ko-KR" sz="1600" dirty="0" smtClean="0"/>
              <a:t>(front)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321" y="5738263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6328" y="4487706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삭제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532" y="5468219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802947" y="5460521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892362" y="5478052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535" y="5456078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뒤</a:t>
            </a:r>
            <a:r>
              <a:rPr lang="en-US" altLang="ko-KR" sz="1600" dirty="0" smtClean="0"/>
              <a:t>(rear)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09000" y="4369618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[3]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1132" y="4374453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[2]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981223" y="4380674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[1]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988800" y="4379401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[0]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56077 -0.00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3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-0.51285 0.002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-0.44791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022E-16 L -0.37274 0.0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4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8101</TotalTime>
  <Words>3717</Words>
  <Application>Microsoft Office PowerPoint</Application>
  <PresentationFormat>화면 슬라이드 쇼(4:3)</PresentationFormat>
  <Paragraphs>790</Paragraphs>
  <Slides>45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연결</vt:lpstr>
      </vt:variant>
      <vt:variant>
        <vt:i4>10</vt:i4>
      </vt:variant>
      <vt:variant>
        <vt:lpstr>슬라이드 제목</vt:lpstr>
      </vt:variant>
      <vt:variant>
        <vt:i4>45</vt:i4>
      </vt:variant>
    </vt:vector>
  </HeadingPairs>
  <TitlesOfParts>
    <vt:vector size="72" baseType="lpstr">
      <vt:lpstr>HY동녘M</vt:lpstr>
      <vt:lpstr>HY헤드라인M</vt:lpstr>
      <vt:lpstr>굴림</vt:lpstr>
      <vt:lpstr>굴림체</vt:lpstr>
      <vt:lpstr>돋움</vt:lpstr>
      <vt:lpstr>맑은 고딕</vt:lpstr>
      <vt:lpstr>한양견고딕</vt:lpstr>
      <vt:lpstr>한양신명조</vt:lpstr>
      <vt:lpstr>휴먼매직체</vt:lpstr>
      <vt:lpstr>Arial</vt:lpstr>
      <vt:lpstr>Bookman Old Style</vt:lpstr>
      <vt:lpstr>Courier New</vt:lpstr>
      <vt:lpstr>Gill Sans MT</vt:lpstr>
      <vt:lpstr>Times New Roman</vt:lpstr>
      <vt:lpstr>Wingdings</vt:lpstr>
      <vt:lpstr>Wingdings 3</vt:lpstr>
      <vt:lpstr>원본</vt:lpstr>
      <vt:lpstr>file:///C:\Users\sec\작업용\Visio%20Work\4장_큐_드로잉.vsd\드로잉\~원형큐%20-2\Sheet.60</vt:lpstr>
      <vt:lpstr>file:///C:\Users\sec\작업용\Visio%20Work\4장_큐_드로잉.vsd\드로잉\~원형%20큐-1\Sheet.64</vt:lpstr>
      <vt:lpstr>file:///C:\Users\sec\작업용\Visio%20Work\4장_큐_드로잉.vsd\드로잉\~원형%20큐-1\Sheet.65</vt:lpstr>
      <vt:lpstr>file:///C:\Users\sec\작업용\Visio%20Work\4장_큐_드로잉.vsd\드로잉\~원형큐-4\Sheet.51</vt:lpstr>
      <vt:lpstr>file:///C:\Users\sec\작업용\Visio%20Work\4장_큐_드로잉.vsd\드로잉\~원형큐-3\Sheet.53</vt:lpstr>
      <vt:lpstr>file:///C:\Users\sec\작업용\Visio%20Work\4장_큐_드로잉.vsd\드로잉\~원형큐-3\Sheet.54</vt:lpstr>
      <vt:lpstr>file:///C:\Users\sec\작업용\Visio%20Work\4장_큐_드로잉.vsd\드로잉\~원형큐%20-2\Sheet.59</vt:lpstr>
      <vt:lpstr>file:///C:\Users\sec\작업용\Visio%20Work\4장_큐_드로잉.vsd\드로잉\~원형큐%20-%205\Sheet.48</vt:lpstr>
      <vt:lpstr>file:///C:\Users\sec\작업용\Visio%20Work\4장_큐_드로잉.vsd\드로잉\~원형큐%20-%205\Sheet.49</vt:lpstr>
      <vt:lpstr>file:///C:\Users\sec\작업용\Visio%20Work\4장_큐_드로잉.vsd\드로잉\~원형큐-4\Sheet.50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PC</cp:lastModifiedBy>
  <cp:revision>1278</cp:revision>
  <dcterms:created xsi:type="dcterms:W3CDTF">2005-11-25T02:09:15Z</dcterms:created>
  <dcterms:modified xsi:type="dcterms:W3CDTF">2021-04-20T07:21:52Z</dcterms:modified>
</cp:coreProperties>
</file>