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6635-6FD6-4E2E-A108-B2FD0F87F911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8D515-A05A-45C3-B802-1D09A776D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0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CD25-0993-4E92-801E-30C4384D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B4441-5B37-4160-8EF9-DA614F870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5DF4F-31BF-414D-B344-46AF45C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1F78-8C21-425C-8D4D-E544CD4A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CD19-7EF7-4DB5-A7A8-8AF38ED4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713-E5E2-4B27-A6D8-F1E7934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95378-2D4E-4011-AB78-20DDC034D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9AF0-0839-418B-B651-F587F26E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557B-F259-4585-99C1-A159E2CC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D726A-8CF6-4D19-81AF-E499DEEB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3EA85-8131-4668-9A4C-13113191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6F33A-5864-4CFA-8355-1FCB66FC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671DD-7E5C-45FD-BBCB-7843EF2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D73B5-E8AA-4E84-9304-2329CAB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B326-E4A1-4E11-BEC7-01743C5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5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664" y="260649"/>
            <a:ext cx="4334272" cy="527516"/>
          </a:xfrm>
        </p:spPr>
        <p:txBody>
          <a:bodyPr>
            <a:normAutofit/>
          </a:bodyPr>
          <a:lstStyle>
            <a:lvl1pPr algn="l"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4" y="260648"/>
            <a:ext cx="480053" cy="4800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713587" y="456691"/>
            <a:ext cx="387019" cy="38701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616" y="811379"/>
            <a:ext cx="1114007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0374-2BC4-4547-A875-8D8602C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BFA69-6709-4A89-934E-361DA4D1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F81A7-833E-4FF1-85FE-DC84AD62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63530-157A-499B-9AAD-F280D54E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4B80B-FACC-4540-B53F-283E6F09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56E5-0728-4A37-BB54-6411B0C5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74486-2A10-4978-8A09-DEE64B11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099FB-43CC-447C-83B5-7B8395E4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99976-75D1-409A-85FE-C449CEFF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17404-D39E-4C8C-AF28-D44E6028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F2AF-AE25-42DC-9280-949B7B90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CD05-579D-4F9B-816D-C5EFC792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4BD08-36A9-4B11-A583-2770D897D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6DC6E-BF17-41AB-BD07-D167B633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370CE-5C5E-41A0-A24A-D0CC48B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606E0-0BFE-408F-8969-C5276DB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8C7BB-8BD7-47F6-B3F9-8D1791D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3781E-3765-45F8-9827-DC4D9B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A09BD-2C2B-4FF6-A856-46FB2249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2C311-2AE3-421C-B333-5091F4A1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79382-7F46-4F8A-9EEE-935F8A85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2F7BD-AC19-4B4E-80A9-17665B4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4FE14F-2F52-41EA-B295-288740BB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5290D-7527-4A42-B44B-B12FF1FA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FD441-B5D3-48BA-8287-9487F50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0E757-ADB3-45D9-8AE6-122BA2C1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EBC70-1E5A-4F13-AC25-AE90C86E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91B84-8181-4225-B25B-4D172BBE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DBD75-6F6B-4D33-806A-03D2B12F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0D5A3D-8B89-4569-94E4-2FF5CB1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5E8E9-4AA7-4CE1-A997-A71124D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FB62-4662-4966-A16D-AA70FED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603D7-3C53-4057-8B08-57514B81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F2617-2091-4365-B786-0B61CC62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42E9-4848-4D45-90E9-CC443356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6659D-93C6-43E4-9D0F-AE50286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15CA8-70ED-4779-BE32-2626E0B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1EA3-6B4F-4610-BE02-C607DC22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594B1-9A57-49FB-A1DC-653A9CA1F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2B0E8-DF55-4234-BD6A-2611B401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CBD8E-49C2-4E41-80B8-D8E0936E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16AE-33E8-49B1-8FDE-F312A97C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03608-E3CC-4FF8-B4E4-A2715C92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E26BB6-6892-45C9-A182-1D2BF7F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B2C40-C157-4B37-93CF-787EC42F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18A1-21E7-4E65-84EC-DA3FC4D0F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BC04-A552-478D-B15A-0E47516F0A55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9B0A2-4969-42EF-855C-C9B57040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5CBBE-07AE-45E0-A388-35F2541A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9257" y="6336704"/>
            <a:ext cx="12231257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1373772" y="1508789"/>
            <a:ext cx="342816" cy="672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1373773" y="1508789"/>
            <a:ext cx="2628255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 rot="5400000">
            <a:off x="2605655" y="2790887"/>
            <a:ext cx="2893709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 flipV="1">
            <a:off x="1373772" y="3730171"/>
            <a:ext cx="342816" cy="457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 flipV="1">
            <a:off x="1373773" y="4072987"/>
            <a:ext cx="2628255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369620" y="2630992"/>
            <a:ext cx="68223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914377"/>
            <a:r>
              <a:rPr lang="ko-KR" altLang="en-US" sz="3600" dirty="0" err="1">
                <a:solidFill>
                  <a:schemeClr val="accent1"/>
                </a:solidFill>
                <a:latin typeface="Agency FB" pitchFamily="34" charset="0"/>
              </a:rPr>
              <a:t>솔라윈즈</a:t>
            </a:r>
            <a:r>
              <a:rPr lang="ko-KR" altLang="en-US" sz="3600" dirty="0">
                <a:solidFill>
                  <a:schemeClr val="accent1"/>
                </a:solidFill>
                <a:latin typeface="Agency FB" pitchFamily="34" charset="0"/>
              </a:rPr>
              <a:t> 사태로 두각을 드러낸</a:t>
            </a:r>
            <a:endParaRPr lang="en-US" altLang="ko-KR" sz="3600" dirty="0">
              <a:solidFill>
                <a:schemeClr val="accent1"/>
              </a:solidFill>
              <a:latin typeface="Agency FB" pitchFamily="34" charset="0"/>
            </a:endParaRPr>
          </a:p>
          <a:p>
            <a:pPr defTabSz="914377"/>
            <a:r>
              <a:rPr lang="ko-KR" altLang="en-US" sz="3600" dirty="0">
                <a:solidFill>
                  <a:schemeClr val="accent1"/>
                </a:solidFill>
                <a:latin typeface="Agency FB" pitchFamily="34" charset="0"/>
              </a:rPr>
              <a:t>소프트웨어 코드 서명 시스템 문제</a:t>
            </a:r>
            <a:endParaRPr lang="zh-CN" altLang="zh-CN" sz="3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681" y="2483946"/>
            <a:ext cx="33855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ko-KR" altLang="en-US" sz="6600" dirty="0">
                <a:solidFill>
                  <a:schemeClr val="accent1">
                    <a:lumMod val="75000"/>
                  </a:schemeClr>
                </a:solidFill>
              </a:rPr>
              <a:t>보안뉴스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 rot="18900000">
            <a:off x="4756451" y="2731211"/>
            <a:ext cx="484453" cy="485237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warp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/>
      <p:bldP spid="24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설명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502905" y="1869989"/>
            <a:ext cx="9186190" cy="4343320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02905" y="1474932"/>
            <a:ext cx="9186190" cy="790115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2400" b="1"/>
              <a:t>사건 개요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939" y="2540901"/>
            <a:ext cx="9042156" cy="33018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공격에 활용된 멀 </a:t>
            </a:r>
            <a:r>
              <a:rPr lang="ko-KR" altLang="en-US" dirty="0" err="1"/>
              <a:t>웨어</a:t>
            </a:r>
            <a:r>
              <a:rPr lang="ko-KR" altLang="en-US" dirty="0"/>
              <a:t> 중 하나인 선 </a:t>
            </a:r>
            <a:r>
              <a:rPr lang="ko-KR" altLang="en-US" dirty="0" err="1"/>
              <a:t>스팟은</a:t>
            </a:r>
            <a:r>
              <a:rPr lang="ko-KR" altLang="en-US" dirty="0"/>
              <a:t> 솔라 </a:t>
            </a:r>
            <a:r>
              <a:rPr lang="ko-KR" altLang="en-US" dirty="0" err="1"/>
              <a:t>윈즈</a:t>
            </a:r>
            <a:r>
              <a:rPr lang="ko-KR" altLang="en-US" dirty="0"/>
              <a:t> 개발자들의 빌드 서버에 이미 설치되어 있으며</a:t>
            </a:r>
            <a:r>
              <a:rPr lang="en-US" altLang="ko-KR" dirty="0"/>
              <a:t>,</a:t>
            </a:r>
            <a:br>
              <a:rPr lang="ko-KR" altLang="en-US" sz="1600" dirty="0"/>
            </a:br>
            <a:r>
              <a:rPr lang="ko-KR" altLang="en-US" dirty="0"/>
              <a:t>이것이 공격자들의 주 공격 통로로 이용되었습니다</a:t>
            </a:r>
            <a:r>
              <a:rPr lang="en-US" altLang="ko-KR" dirty="0"/>
              <a:t>.</a:t>
            </a:r>
            <a:br>
              <a:rPr lang="ko-KR" altLang="en-US" sz="1600" dirty="0"/>
            </a:br>
            <a:r>
              <a:rPr lang="ko-KR" altLang="en-US" dirty="0"/>
              <a:t>코드 서명은 코드의 무결성과 진본성을 확인 시켜주는 장치로</a:t>
            </a:r>
            <a:r>
              <a:rPr lang="en-US" altLang="ko-KR" dirty="0"/>
              <a:t>, </a:t>
            </a:r>
            <a:r>
              <a:rPr lang="ko-KR" altLang="en-US" dirty="0"/>
              <a:t>허가된 사람이 아니면 코드를 변경하지 못한다는 개념의 프로세스입니다</a:t>
            </a:r>
            <a:r>
              <a:rPr lang="en-US" altLang="ko-KR" dirty="0"/>
              <a:t>. </a:t>
            </a:r>
            <a:r>
              <a:rPr lang="ko-KR" altLang="en-US" dirty="0"/>
              <a:t>그러나 허가된 사람 즉</a:t>
            </a:r>
            <a:r>
              <a:rPr lang="en-US" altLang="ko-KR" dirty="0"/>
              <a:t>, </a:t>
            </a:r>
            <a:r>
              <a:rPr lang="ko-KR" altLang="en-US" dirty="0"/>
              <a:t>서명이 있으면 안전하다는 믿음으로 인해 준수 사항들을 간과하고 자동화 기술에 의존하여 취약점을 놓쳐 이를 이용해 공격하는 행위가 발생하였습니다</a:t>
            </a:r>
            <a:r>
              <a:rPr lang="en-US" altLang="ko-KR" dirty="0"/>
              <a:t>.</a:t>
            </a:r>
            <a:br>
              <a:rPr lang="ko-KR" altLang="en-US" sz="1600" dirty="0"/>
            </a:br>
            <a:r>
              <a:rPr lang="ko-KR" altLang="en-US" dirty="0"/>
              <a:t>이로 인해</a:t>
            </a:r>
            <a:r>
              <a:rPr lang="en-US" altLang="ko-KR" dirty="0"/>
              <a:t>,</a:t>
            </a:r>
            <a:r>
              <a:rPr lang="ko-KR" altLang="en-US" dirty="0"/>
              <a:t> 공격자들은 재차 확인하는 과정 및 사람이 없으니 수월하게 자신들의 목적에 맞게 코드를 변경할 수 있었습니다</a:t>
            </a:r>
            <a:r>
              <a:rPr lang="en-US" altLang="ko-KR" dirty="0"/>
              <a:t>.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5940" y="-33877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5566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설명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502905" y="1869989"/>
            <a:ext cx="9186190" cy="4343320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02905" y="1474932"/>
            <a:ext cx="9186190" cy="790115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2400" b="1" dirty="0"/>
              <a:t>해결 방안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939" y="2540901"/>
            <a:ext cx="9042156" cy="257703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소프트웨어 코드 자체 감염 시 코드 서명 시스템으로 방어가 불가능하며 감염된 소프트웨어를 공급하는 것이 됩니다</a:t>
            </a:r>
            <a:r>
              <a:rPr lang="en-US" altLang="ko-KR" dirty="0"/>
              <a:t>. </a:t>
            </a:r>
            <a:r>
              <a:rPr lang="ko-KR" altLang="en-US" dirty="0"/>
              <a:t>현재 사용되고 있는 코드의 요소를 분석 후 취약점을 파악해 보안해야 합니다</a:t>
            </a:r>
            <a:r>
              <a:rPr lang="en-US" altLang="ko-KR" dirty="0"/>
              <a:t>.</a:t>
            </a:r>
            <a:r>
              <a:rPr lang="ko-KR" altLang="en-US" dirty="0"/>
              <a:t> 개발자들의 빌드 서버에 멀 </a:t>
            </a:r>
            <a:r>
              <a:rPr lang="ko-KR" altLang="en-US" dirty="0" err="1"/>
              <a:t>웨어가</a:t>
            </a:r>
            <a:r>
              <a:rPr lang="ko-KR" altLang="en-US" dirty="0"/>
              <a:t> 설치되어 있었기 때문에 내부적으로 코드 검사를 실시해 잠재적인 취약점을 찾아내는 것입니다</a:t>
            </a:r>
            <a:r>
              <a:rPr lang="en-US" altLang="ko-KR" dirty="0"/>
              <a:t>.</a:t>
            </a:r>
            <a:r>
              <a:rPr lang="ko-KR" altLang="en-US" dirty="0"/>
              <a:t> 그리고 수동 검사 또는 다른 확인 절차를 도입하여 자동화에 의존하였던 부분들을 </a:t>
            </a:r>
            <a:r>
              <a:rPr lang="ko-KR" altLang="en-US" dirty="0" err="1"/>
              <a:t>고쳐나가야</a:t>
            </a:r>
            <a:r>
              <a:rPr lang="ko-KR" altLang="en-US" dirty="0"/>
              <a:t> 한다고 생각됩니다</a:t>
            </a:r>
            <a:r>
              <a:rPr lang="en-US" altLang="ko-KR" dirty="0"/>
              <a:t>. </a:t>
            </a:r>
            <a:r>
              <a:rPr lang="ko-KR" altLang="en-US" dirty="0"/>
              <a:t>이미 침해 됐다는 생각으로 보완을 강화하고 시스템을 관리하는 것이 좋을 것 같습니다</a:t>
            </a:r>
            <a:r>
              <a:rPr lang="en-US" altLang="ko-KR" dirty="0"/>
              <a:t>.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5940" y="-33877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5355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설명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502905" y="1869989"/>
            <a:ext cx="9186190" cy="4343320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02905" y="1474932"/>
            <a:ext cx="9186190" cy="790115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2400" b="1" dirty="0" err="1"/>
              <a:t>느낀점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4922" y="3429000"/>
            <a:ext cx="9042156" cy="113664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AI </a:t>
            </a:r>
            <a:r>
              <a:rPr lang="ko-KR" altLang="en-US" dirty="0"/>
              <a:t>자동화 시스템에 대한 믿음은 좋지만 맹목적인 신뢰는 오히려 독이 된다고 생각합니다</a:t>
            </a:r>
            <a:r>
              <a:rPr lang="en-US" altLang="ko-KR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개인 정보나 보안에 관한 부분은 여러 가지 확인 절차 등을 추가하여 공격이 감지됐을 때</a:t>
            </a:r>
            <a:r>
              <a:rPr lang="ko-KR" altLang="en-US" sz="1600" dirty="0"/>
              <a:t> </a:t>
            </a:r>
            <a:r>
              <a:rPr lang="ko-KR" altLang="en-US" dirty="0"/>
              <a:t>신속하게 대처할 수 있는 방안 또한 고려해 보는 것도 괜찮을 것 같습니다</a:t>
            </a:r>
            <a:r>
              <a:rPr lang="en-US" altLang="ko-KR" dirty="0"/>
              <a:t>.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5940" y="-33877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17459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232</Words>
  <Application>Microsoft Office PowerPoint</Application>
  <PresentationFormat>와이드스크린</PresentationFormat>
  <Paragraphs>19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Microsoft YaHei</vt:lpstr>
      <vt:lpstr>맑은 고딕</vt:lpstr>
      <vt:lpstr>Agency FB</vt:lpstr>
      <vt:lpstr>Arial</vt:lpstr>
      <vt:lpstr>Office 테마</vt:lpstr>
      <vt:lpstr>PowerPoint 프레젠테이션</vt:lpstr>
      <vt:lpstr>설명</vt:lpstr>
      <vt:lpstr>설명</vt:lpstr>
      <vt:lpstr>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1</cp:revision>
  <dcterms:created xsi:type="dcterms:W3CDTF">2021-03-06T11:58:43Z</dcterms:created>
  <dcterms:modified xsi:type="dcterms:W3CDTF">2021-03-06T13:34:13Z</dcterms:modified>
</cp:coreProperties>
</file>