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1" r:id="rId2"/>
    <p:sldId id="268" r:id="rId3"/>
    <p:sldId id="269" r:id="rId4"/>
    <p:sldId id="270" r:id="rId5"/>
    <p:sldId id="271" r:id="rId6"/>
    <p:sldId id="276" r:id="rId7"/>
    <p:sldId id="277" r:id="rId8"/>
    <p:sldId id="278" r:id="rId9"/>
    <p:sldId id="273" r:id="rId10"/>
    <p:sldId id="274" r:id="rId11"/>
    <p:sldId id="272" r:id="rId12"/>
    <p:sldId id="279" r:id="rId13"/>
    <p:sldId id="280" r:id="rId14"/>
    <p:sldId id="282" r:id="rId15"/>
    <p:sldId id="281" r:id="rId16"/>
    <p:sldId id="283" r:id="rId17"/>
  </p:sldIdLst>
  <p:sldSz cx="9144000" cy="6858000" type="screen4x3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6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1530" y="138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3월 19일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3월 19일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0384" y="1909346"/>
            <a:ext cx="7203233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44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70384" y="5432564"/>
            <a:ext cx="7203233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89679"/>
            <a:ext cx="4596023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630946" y="6289679"/>
            <a:ext cx="1064045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60784" y="4000976"/>
            <a:ext cx="689162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06985" y="489857"/>
            <a:ext cx="1265465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71549" y="489857"/>
            <a:ext cx="5690508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89679"/>
            <a:ext cx="4596023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630946" y="6289679"/>
            <a:ext cx="1064045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60784" y="4000976"/>
            <a:ext cx="689162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9069" y="970112"/>
            <a:ext cx="8805863" cy="535818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5770" y="6534233"/>
            <a:ext cx="689162" cy="222436"/>
          </a:xfrm>
          <a:prstGeom prst="rect">
            <a:avLst/>
          </a:prstGeom>
        </p:spPr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rgbClr val="00B0F0"/>
            </a:gs>
            <a:gs pos="97000">
              <a:srgbClr val="00206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550" y="2541573"/>
            <a:ext cx="72009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44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71550" y="5431536"/>
            <a:ext cx="72009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71550" y="1981200"/>
            <a:ext cx="3429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43450" y="1981200"/>
            <a:ext cx="3429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7201" y="6289679"/>
            <a:ext cx="4596023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630946" y="6289679"/>
            <a:ext cx="1064045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60784" y="4000976"/>
            <a:ext cx="689162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71550" y="1818322"/>
            <a:ext cx="3429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71550" y="2503714"/>
            <a:ext cx="3429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43450" y="1818322"/>
            <a:ext cx="3429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43450" y="2503714"/>
            <a:ext cx="3429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57201" y="6289679"/>
            <a:ext cx="4596023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630946" y="6289679"/>
            <a:ext cx="1064045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60784" y="4000976"/>
            <a:ext cx="689162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85770" y="6325076"/>
            <a:ext cx="689162" cy="222436"/>
          </a:xfrm>
          <a:prstGeom prst="rect">
            <a:avLst/>
          </a:prstGeom>
        </p:spPr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>
          <a:xfrm>
            <a:off x="457201" y="6289679"/>
            <a:ext cx="4596023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>
          <a:xfrm>
            <a:off x="6630946" y="6289679"/>
            <a:ext cx="1064045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>
          <a:xfrm>
            <a:off x="7060784" y="4000976"/>
            <a:ext cx="689162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34864" y="571500"/>
            <a:ext cx="27432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398" y="571500"/>
            <a:ext cx="466344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34864" y="2995012"/>
            <a:ext cx="27432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7201" y="6289679"/>
            <a:ext cx="4596023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630946" y="6289679"/>
            <a:ext cx="1064045" cy="222436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7060784" y="4000976"/>
            <a:ext cx="689162" cy="222436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32170" y="576072"/>
            <a:ext cx="27432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3309" y="-159"/>
            <a:ext cx="54864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dirty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32170" y="2999232"/>
            <a:ext cx="27432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9144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69069" y="189672"/>
            <a:ext cx="8805863" cy="6386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9069" y="970112"/>
            <a:ext cx="8805863" cy="535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>
            <a:cxnSpLocks/>
          </p:cNvCxnSpPr>
          <p:nvPr userDrawn="1"/>
        </p:nvCxnSpPr>
        <p:spPr>
          <a:xfrm>
            <a:off x="169069" y="6461857"/>
            <a:ext cx="8805863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04297" y="6536312"/>
            <a:ext cx="68916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5D1F0BA4-51F7-4968-B381-D262B35A8BB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240" y="80659"/>
            <a:ext cx="1314098" cy="34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2060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tnet.microsoft.com/download/visual-studio-sdk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ko-KR" altLang="en-US" sz="3600" spc="-250" dirty="0">
                <a:solidFill>
                  <a:srgbClr val="002060"/>
                </a:solidFill>
                <a:latin typeface="나눔고딕" panose="020B0600000101010101" charset="-127"/>
                <a:ea typeface="나눔고딕" panose="020B0600000101010101" charset="-127"/>
              </a:rPr>
              <a:t>컴퓨터정보과</a:t>
            </a:r>
            <a:br>
              <a:rPr lang="en-US" altLang="ko-KR" sz="5400" spc="-250" dirty="0">
                <a:solidFill>
                  <a:srgbClr val="002060"/>
                </a:solidFill>
                <a:latin typeface="나눔고딕" panose="020B0600000101010101" charset="-127"/>
                <a:ea typeface="나눔고딕" panose="020B0600000101010101" charset="-127"/>
              </a:rPr>
            </a:br>
            <a:r>
              <a:rPr lang="en-US" altLang="ko-KR" sz="5400" spc="-250" dirty="0">
                <a:solidFill>
                  <a:srgbClr val="002060"/>
                </a:solidFill>
                <a:latin typeface="나눔고딕" panose="020B0600000101010101" charset="-127"/>
                <a:ea typeface="나눔고딕" panose="020B0600000101010101" charset="-127"/>
              </a:rPr>
              <a:t>C# </a:t>
            </a:r>
            <a:r>
              <a:rPr lang="ko-KR" altLang="en-US" sz="5400" spc="-250" dirty="0">
                <a:solidFill>
                  <a:srgbClr val="002060"/>
                </a:solidFill>
                <a:latin typeface="나눔고딕" panose="020B0600000101010101" charset="-127"/>
                <a:ea typeface="나눔고딕" panose="020B0600000101010101" charset="-127"/>
              </a:rPr>
              <a:t>프로그래밍</a:t>
            </a:r>
            <a:endParaRPr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70384" y="5463044"/>
            <a:ext cx="7203233" cy="838696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2021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년도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/1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학기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/3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장은미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B7333-74FC-4C87-9EB1-6F626B84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237AD0-7DBB-4A01-8B52-9BE330665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산술 </a:t>
            </a:r>
            <a:r>
              <a:rPr lang="en-US" altLang="ko-KR" dirty="0"/>
              <a:t>: p.63/p.64 (+,-,*,/,%)</a:t>
            </a:r>
          </a:p>
          <a:p>
            <a:pPr lvl="1"/>
            <a:r>
              <a:rPr lang="ko-KR" altLang="en-US" sz="1600" dirty="0"/>
              <a:t>정수 </a:t>
            </a:r>
            <a:r>
              <a:rPr lang="en-US" altLang="ko-KR" sz="1600" dirty="0"/>
              <a:t>+ </a:t>
            </a:r>
            <a:r>
              <a:rPr lang="ko-KR" altLang="en-US" sz="1600" dirty="0"/>
              <a:t>정수 </a:t>
            </a:r>
            <a:r>
              <a:rPr lang="en-US" altLang="ko-KR" sz="1600" dirty="0"/>
              <a:t>= </a:t>
            </a:r>
            <a:r>
              <a:rPr lang="ko-KR" altLang="en-US" sz="1600" dirty="0"/>
              <a:t>정수</a:t>
            </a:r>
            <a:endParaRPr lang="en-US" altLang="ko-KR" sz="1600" dirty="0"/>
          </a:p>
          <a:p>
            <a:pPr lvl="1"/>
            <a:r>
              <a:rPr lang="ko-KR" altLang="en-US" sz="1600" dirty="0"/>
              <a:t>실수 </a:t>
            </a:r>
            <a:r>
              <a:rPr lang="en-US" altLang="ko-KR" sz="1600" dirty="0"/>
              <a:t>+ </a:t>
            </a:r>
            <a:r>
              <a:rPr lang="ko-KR" altLang="en-US" sz="1600" dirty="0"/>
              <a:t>실수 </a:t>
            </a:r>
            <a:r>
              <a:rPr lang="en-US" altLang="ko-KR" sz="1600" dirty="0"/>
              <a:t>= </a:t>
            </a:r>
            <a:r>
              <a:rPr lang="ko-KR" altLang="en-US" sz="1600" dirty="0"/>
              <a:t>실수 </a:t>
            </a:r>
            <a:endParaRPr lang="en-US" altLang="ko-KR" sz="1600" dirty="0"/>
          </a:p>
          <a:p>
            <a:pPr lvl="1"/>
            <a:r>
              <a:rPr lang="ko-KR" altLang="en-US" sz="1600" dirty="0"/>
              <a:t>정수 </a:t>
            </a:r>
            <a:r>
              <a:rPr lang="en-US" altLang="ko-KR" sz="1600" dirty="0"/>
              <a:t>+ </a:t>
            </a:r>
            <a:r>
              <a:rPr lang="ko-KR" altLang="en-US" sz="1600" dirty="0"/>
              <a:t>실수 </a:t>
            </a:r>
            <a:r>
              <a:rPr lang="en-US" altLang="ko-KR" sz="1600" dirty="0"/>
              <a:t>= </a:t>
            </a:r>
            <a:r>
              <a:rPr lang="ko-KR" altLang="en-US" sz="1600" dirty="0"/>
              <a:t>실수</a:t>
            </a:r>
            <a:endParaRPr lang="en-US" altLang="ko-KR" sz="1600" dirty="0"/>
          </a:p>
          <a:p>
            <a:r>
              <a:rPr lang="ko-KR" altLang="en-US" dirty="0"/>
              <a:t>문자열 연결 </a:t>
            </a:r>
            <a:r>
              <a:rPr lang="en-US" altLang="ko-KR" dirty="0"/>
              <a:t>: p.71 (+)</a:t>
            </a:r>
          </a:p>
          <a:p>
            <a:pPr lvl="1"/>
            <a:r>
              <a:rPr lang="ko-KR" altLang="en-US" sz="1600" dirty="0"/>
              <a:t>문자열 </a:t>
            </a:r>
            <a:r>
              <a:rPr lang="en-US" altLang="ko-KR" sz="1600" dirty="0"/>
              <a:t>+ </a:t>
            </a:r>
            <a:r>
              <a:rPr lang="ko-KR" altLang="en-US" sz="1600" dirty="0"/>
              <a:t>문자열 </a:t>
            </a:r>
            <a:r>
              <a:rPr lang="en-US" altLang="ko-KR" sz="1600" dirty="0"/>
              <a:t>= </a:t>
            </a:r>
            <a:r>
              <a:rPr lang="ko-KR" altLang="en-US" sz="1600" dirty="0"/>
              <a:t>문자열</a:t>
            </a:r>
            <a:endParaRPr lang="en-US" altLang="ko-KR" sz="1600" dirty="0"/>
          </a:p>
          <a:p>
            <a:pPr lvl="1"/>
            <a:r>
              <a:rPr lang="ko-KR" altLang="en-US" sz="1600" dirty="0"/>
              <a:t>숫자 </a:t>
            </a:r>
            <a:r>
              <a:rPr lang="en-US" altLang="ko-KR" sz="1600" dirty="0"/>
              <a:t>+ </a:t>
            </a:r>
            <a:r>
              <a:rPr lang="ko-KR" altLang="en-US" sz="1600" dirty="0"/>
              <a:t>문자열 </a:t>
            </a:r>
            <a:r>
              <a:rPr lang="en-US" altLang="ko-KR" sz="1600" dirty="0"/>
              <a:t>= </a:t>
            </a:r>
            <a:r>
              <a:rPr lang="ko-KR" altLang="en-US" sz="1600" dirty="0"/>
              <a:t>문자열</a:t>
            </a:r>
            <a:endParaRPr lang="en-US" altLang="ko-KR" sz="1600" dirty="0"/>
          </a:p>
          <a:p>
            <a:r>
              <a:rPr lang="ko-KR" altLang="en-US" dirty="0"/>
              <a:t>비교</a:t>
            </a:r>
            <a:r>
              <a:rPr lang="en-US" altLang="ko-KR" dirty="0"/>
              <a:t>(</a:t>
            </a:r>
            <a:r>
              <a:rPr lang="ko-KR" altLang="en-US" dirty="0"/>
              <a:t>관례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p.74</a:t>
            </a:r>
          </a:p>
          <a:p>
            <a:pPr lvl="1"/>
            <a:r>
              <a:rPr lang="ko-KR" altLang="en-US" dirty="0"/>
              <a:t>연산결과 </a:t>
            </a:r>
            <a:r>
              <a:rPr lang="en-US" altLang="ko-KR" dirty="0"/>
              <a:t>: bool</a:t>
            </a:r>
          </a:p>
          <a:p>
            <a:pPr lvl="1"/>
            <a:r>
              <a:rPr lang="en-US" altLang="ko-KR" dirty="0"/>
              <a:t>== , != , &gt; , &lt; , &gt;=, &lt;= </a:t>
            </a:r>
          </a:p>
          <a:p>
            <a:r>
              <a:rPr lang="ko-KR" altLang="en-US" dirty="0"/>
              <a:t>논리 </a:t>
            </a:r>
            <a:r>
              <a:rPr lang="en-US" altLang="ko-KR" dirty="0"/>
              <a:t>: p.75</a:t>
            </a:r>
          </a:p>
          <a:p>
            <a:pPr lvl="1"/>
            <a:r>
              <a:rPr lang="ko-KR" altLang="en-US" dirty="0"/>
              <a:t>연산결과 </a:t>
            </a:r>
            <a:r>
              <a:rPr lang="en-US" altLang="ko-KR" dirty="0"/>
              <a:t>: bool  </a:t>
            </a:r>
            <a:r>
              <a:rPr lang="ko-KR" altLang="en-US" b="1" u="sng" dirty="0">
                <a:solidFill>
                  <a:srgbClr val="FF0000"/>
                </a:solidFill>
              </a:rPr>
              <a:t>피연산자</a:t>
            </a:r>
            <a:r>
              <a:rPr lang="en-US" altLang="ko-KR" b="1" u="sng" dirty="0">
                <a:solidFill>
                  <a:srgbClr val="FF0000"/>
                </a:solidFill>
              </a:rPr>
              <a:t>:bool</a:t>
            </a:r>
          </a:p>
          <a:p>
            <a:pPr lvl="1"/>
            <a:r>
              <a:rPr lang="en-US" altLang="ko-KR" dirty="0"/>
              <a:t>! , ||, &amp;&amp; 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EB5766-FC0D-4F9E-9E2A-CC396A3B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10</a:t>
            </a:fld>
            <a:endParaRPr lang="ko-KR" altLang="en-US" noProof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822C6E-7A35-411D-B66B-BCD39FC00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222" y="1460213"/>
            <a:ext cx="5009129" cy="283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0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B7333-74FC-4C87-9EB1-6F626B84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237AD0-7DBB-4A01-8B52-9BE330665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ko-KR" altLang="en-US" dirty="0"/>
              <a:t>자료형</a:t>
            </a:r>
            <a:r>
              <a:rPr lang="en-US" altLang="ko-KR" dirty="0"/>
              <a:t>) </a:t>
            </a:r>
            <a:r>
              <a:rPr lang="ko-KR" altLang="en-US" dirty="0"/>
              <a:t>연산자 </a:t>
            </a:r>
            <a:r>
              <a:rPr lang="en-US" altLang="ko-KR" dirty="0"/>
              <a:t>p.85</a:t>
            </a:r>
          </a:p>
          <a:p>
            <a:r>
              <a:rPr lang="ko-KR" altLang="en-US" dirty="0"/>
              <a:t>대입</a:t>
            </a:r>
            <a:r>
              <a:rPr lang="en-US" altLang="ko-KR" dirty="0"/>
              <a:t>/</a:t>
            </a:r>
            <a:r>
              <a:rPr lang="ko-KR" altLang="en-US" dirty="0" err="1"/>
              <a:t>복합대입</a:t>
            </a:r>
            <a:r>
              <a:rPr lang="ko-KR" altLang="en-US" dirty="0"/>
              <a:t> </a:t>
            </a:r>
            <a:r>
              <a:rPr lang="en-US" altLang="ko-KR" dirty="0"/>
              <a:t>p.90</a:t>
            </a:r>
          </a:p>
          <a:p>
            <a:pPr lvl="1"/>
            <a:r>
              <a:rPr lang="en-US" altLang="ko-KR" dirty="0"/>
              <a:t>=, += ,-=, *=, /=, …</a:t>
            </a:r>
          </a:p>
          <a:p>
            <a:r>
              <a:rPr lang="ko-KR" altLang="en-US" dirty="0"/>
              <a:t>증감 </a:t>
            </a:r>
            <a:r>
              <a:rPr lang="en-US" altLang="ko-KR" dirty="0"/>
              <a:t>p.93</a:t>
            </a:r>
          </a:p>
          <a:p>
            <a:pPr lvl="1"/>
            <a:r>
              <a:rPr lang="en-US" altLang="ko-KR" dirty="0"/>
              <a:t>++ , --</a:t>
            </a:r>
          </a:p>
          <a:p>
            <a:r>
              <a:rPr lang="ko-KR" altLang="en-US" dirty="0"/>
              <a:t>조건연산자</a:t>
            </a:r>
            <a:r>
              <a:rPr lang="en-US" altLang="ko-KR" dirty="0"/>
              <a:t> (</a:t>
            </a:r>
            <a:r>
              <a:rPr lang="ko-KR" altLang="en-US" dirty="0" err="1"/>
              <a:t>삼항</a:t>
            </a:r>
            <a:r>
              <a:rPr lang="en-US" altLang="ko-KR" dirty="0"/>
              <a:t>) p.142</a:t>
            </a:r>
          </a:p>
          <a:p>
            <a:pPr lvl="1"/>
            <a:r>
              <a:rPr lang="en-US" altLang="ko-KR" dirty="0"/>
              <a:t>?:</a:t>
            </a:r>
          </a:p>
          <a:p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비트연산자</a:t>
            </a: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&amp;, | , ^, ~</a:t>
            </a:r>
          </a:p>
          <a:p>
            <a:pPr lvl="1"/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&lt;&lt;, &gt;&gt;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EB5766-FC0D-4F9E-9E2A-CC396A3B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11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865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5F854-202A-4F06-BE95-57388FF5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E5376-5A0D-42C9-9F6F-7CE381E5B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숫자간</a:t>
            </a:r>
            <a:r>
              <a:rPr lang="en-US" altLang="ko-KR" dirty="0"/>
              <a:t>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1"/>
            <a:r>
              <a:rPr lang="ko-KR" altLang="en-US" dirty="0"/>
              <a:t>강제 </a:t>
            </a:r>
            <a:r>
              <a:rPr lang="en-US" altLang="ko-KR" dirty="0"/>
              <a:t>p.107</a:t>
            </a:r>
          </a:p>
          <a:p>
            <a:pPr lvl="1"/>
            <a:r>
              <a:rPr lang="ko-KR" altLang="en-US" dirty="0"/>
              <a:t>자동 </a:t>
            </a:r>
            <a:r>
              <a:rPr lang="en-US" altLang="ko-KR" dirty="0"/>
              <a:t>p.109 </a:t>
            </a:r>
            <a:r>
              <a:rPr lang="ko-KR" altLang="en-US" dirty="0"/>
              <a:t>표 </a:t>
            </a:r>
            <a:r>
              <a:rPr lang="en-US" altLang="ko-KR" dirty="0"/>
              <a:t>2-25</a:t>
            </a:r>
          </a:p>
          <a:p>
            <a:r>
              <a:rPr lang="ko-KR" altLang="en-US" dirty="0"/>
              <a:t>문자열 </a:t>
            </a:r>
            <a:r>
              <a:rPr lang="en-US" altLang="ko-KR" dirty="0">
                <a:sym typeface="Wingdings" panose="05000000000000000000" pitchFamily="2" charset="2"/>
              </a:rPr>
              <a:t>  </a:t>
            </a:r>
            <a:r>
              <a:rPr lang="ko-KR" altLang="en-US" dirty="0">
                <a:sym typeface="Wingdings" panose="05000000000000000000" pitchFamily="2" charset="2"/>
              </a:rPr>
              <a:t>숫자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문자열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숫자 </a:t>
            </a:r>
            <a:r>
              <a:rPr lang="en-US" altLang="ko-KR" dirty="0">
                <a:sym typeface="Wingdings" panose="05000000000000000000" pitchFamily="2" charset="2"/>
              </a:rPr>
              <a:t>p.110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숫자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문자열 </a:t>
            </a:r>
            <a:r>
              <a:rPr lang="en-US" altLang="ko-KR" dirty="0">
                <a:sym typeface="Wingdings" panose="05000000000000000000" pitchFamily="2" charset="2"/>
              </a:rPr>
              <a:t>p.112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소수점제거 </a:t>
            </a:r>
            <a:r>
              <a:rPr lang="en-US" altLang="ko-KR" dirty="0">
                <a:sym typeface="Wingdings" panose="05000000000000000000" pitchFamily="2" charset="2"/>
              </a:rPr>
              <a:t>p.114</a:t>
            </a: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0.000 vs. 0.###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문자열 </a:t>
            </a:r>
            <a:r>
              <a:rPr lang="en-US" altLang="ko-KR" dirty="0">
                <a:sym typeface="Wingdings" panose="05000000000000000000" pitchFamily="2" charset="2"/>
              </a:rPr>
              <a:t> bool p.116</a:t>
            </a:r>
          </a:p>
          <a:p>
            <a:pPr marL="27432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DC72E5-AD93-4CF1-8ACA-F9BA7973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12</a:t>
            </a:fld>
            <a:endParaRPr lang="ko-KR" altLang="en-US" noProof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2E401E-2AB1-4FF4-9265-D761C91B1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500" y="189672"/>
            <a:ext cx="2781066" cy="31021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F8C684-4CBA-4A5D-8161-6C2583ABB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839" y="2713734"/>
            <a:ext cx="3218092" cy="36145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4096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9F980-7682-401F-AF9B-07B82C9A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조건문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E2F18F-E2C7-42B3-82F7-C3DAE8FBE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p.127</a:t>
            </a:r>
          </a:p>
          <a:p>
            <a:pPr lvl="1"/>
            <a:r>
              <a:rPr lang="ko-KR" altLang="en-US" dirty="0"/>
              <a:t>조건식의 결과는 반드시 </a:t>
            </a:r>
            <a:r>
              <a:rPr lang="en-US" altLang="ko-KR" dirty="0"/>
              <a:t>bool </a:t>
            </a:r>
            <a:r>
              <a:rPr lang="ko-KR" altLang="en-US" dirty="0"/>
              <a:t>형식</a:t>
            </a:r>
            <a:endParaRPr lang="en-US" altLang="ko-KR" dirty="0"/>
          </a:p>
          <a:p>
            <a:pPr lvl="1"/>
            <a:r>
              <a:rPr lang="en-US" altLang="ko-KR" dirty="0"/>
              <a:t>if</a:t>
            </a:r>
          </a:p>
          <a:p>
            <a:pPr lvl="1"/>
            <a:r>
              <a:rPr lang="en-US" altLang="ko-KR" dirty="0"/>
              <a:t>if – else</a:t>
            </a:r>
          </a:p>
          <a:p>
            <a:pPr lvl="1"/>
            <a:r>
              <a:rPr lang="en-US" altLang="ko-KR" dirty="0"/>
              <a:t>if – else if - … - else</a:t>
            </a:r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중첩</a:t>
            </a:r>
            <a:endParaRPr lang="en-US" altLang="ko-KR" dirty="0"/>
          </a:p>
          <a:p>
            <a:r>
              <a:rPr lang="en-US" altLang="ko-KR" dirty="0"/>
              <a:t>switch – case p.138</a:t>
            </a:r>
          </a:p>
          <a:p>
            <a:pPr lvl="1"/>
            <a:r>
              <a:rPr lang="en-US" altLang="ko-KR" dirty="0"/>
              <a:t>switch(</a:t>
            </a:r>
            <a:r>
              <a:rPr lang="ko-KR" altLang="en-US" dirty="0" err="1"/>
              <a:t>선택값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case</a:t>
            </a:r>
          </a:p>
          <a:p>
            <a:pPr lvl="1"/>
            <a:r>
              <a:rPr lang="en-US" altLang="ko-KR" dirty="0"/>
              <a:t>default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A328E5-25FD-4A1D-9132-4D5BFBA7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13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0045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57812-3632-46F3-B64B-B4A243A3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</a:t>
            </a:r>
            <a:r>
              <a:rPr lang="en-US" altLang="ko-KR" dirty="0"/>
              <a:t>Array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5EB021-9FDD-444C-A2A8-5E4E1DE11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 p.158</a:t>
            </a:r>
          </a:p>
          <a:p>
            <a:pPr lvl="1"/>
            <a:r>
              <a:rPr lang="ko-KR" altLang="en-US" dirty="0"/>
              <a:t>자료형</a:t>
            </a:r>
            <a:r>
              <a:rPr lang="en-US" altLang="ko-KR" dirty="0"/>
              <a:t>[] </a:t>
            </a:r>
            <a:r>
              <a:rPr lang="ko-KR" altLang="en-US" dirty="0"/>
              <a:t>배열이름 </a:t>
            </a:r>
            <a:r>
              <a:rPr lang="en-US" altLang="ko-KR" dirty="0"/>
              <a:t>= new </a:t>
            </a:r>
            <a:r>
              <a:rPr lang="ko-KR" altLang="en-US" dirty="0"/>
              <a:t>자료형</a:t>
            </a:r>
            <a:r>
              <a:rPr lang="en-US" altLang="ko-KR" dirty="0"/>
              <a:t>[</a:t>
            </a:r>
            <a:r>
              <a:rPr lang="ko-KR" altLang="en-US" dirty="0"/>
              <a:t>크기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AEC694-0AAC-4F01-94DA-E3F64C71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14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713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34BA9-D2F2-463B-A751-802F0A95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F386E-2AFD-4394-A7C4-C30FF9F88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</a:p>
          <a:p>
            <a:pPr lvl="1"/>
            <a:r>
              <a:rPr lang="ko-KR" altLang="en-US" dirty="0"/>
              <a:t>비교식의 결과는 반드시 </a:t>
            </a:r>
            <a:r>
              <a:rPr lang="en-US" altLang="ko-KR" dirty="0"/>
              <a:t>bool </a:t>
            </a:r>
            <a:r>
              <a:rPr lang="ko-KR" altLang="en-US" dirty="0"/>
              <a:t>형식</a:t>
            </a:r>
            <a:endParaRPr lang="en-US" altLang="ko-KR" dirty="0"/>
          </a:p>
          <a:p>
            <a:pPr lvl="1"/>
            <a:r>
              <a:rPr lang="en-US" altLang="ko-KR" dirty="0"/>
              <a:t>while  p.162</a:t>
            </a:r>
          </a:p>
          <a:p>
            <a:pPr lvl="1"/>
            <a:r>
              <a:rPr lang="en-US" altLang="ko-KR" dirty="0"/>
              <a:t>do-while p.164</a:t>
            </a:r>
          </a:p>
          <a:p>
            <a:r>
              <a:rPr lang="en-US" altLang="ko-KR" dirty="0"/>
              <a:t>for </a:t>
            </a:r>
          </a:p>
          <a:p>
            <a:pPr lvl="1"/>
            <a:r>
              <a:rPr lang="en-US" altLang="ko-KR" dirty="0"/>
              <a:t>for p.166</a:t>
            </a:r>
          </a:p>
          <a:p>
            <a:pPr lvl="2"/>
            <a:r>
              <a:rPr lang="ko-KR" altLang="en-US" dirty="0"/>
              <a:t>비교식의 결과는 반드시 </a:t>
            </a:r>
            <a:r>
              <a:rPr lang="en-US" altLang="ko-KR" dirty="0"/>
              <a:t>bool </a:t>
            </a:r>
            <a:r>
              <a:rPr lang="ko-KR" altLang="en-US" dirty="0"/>
              <a:t>형식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foreach</a:t>
            </a:r>
            <a:r>
              <a:rPr lang="en-US" altLang="ko-KR" dirty="0"/>
              <a:t> p.171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break (p.177)/ continue(p.179)</a:t>
            </a:r>
          </a:p>
          <a:p>
            <a:r>
              <a:rPr lang="ko-KR" altLang="en-US" dirty="0"/>
              <a:t>기타</a:t>
            </a:r>
            <a:r>
              <a:rPr lang="en-US" altLang="ko-KR" dirty="0"/>
              <a:t>: </a:t>
            </a:r>
            <a:r>
              <a:rPr lang="en-US" altLang="ko-KR" dirty="0" err="1"/>
              <a:t>goto</a:t>
            </a:r>
            <a:r>
              <a:rPr lang="en-US" altLang="ko-KR" dirty="0"/>
              <a:t> /return / throw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3A1C5E-170D-40F1-AE1C-39ADAC4E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15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57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621ED-598D-4274-9701-A120F052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CBE5E-80AB-4799-8E0C-C0C3EB16C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69" y="2457974"/>
            <a:ext cx="8805863" cy="3870321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/>
              <a:t>TextBox</a:t>
            </a:r>
            <a:r>
              <a:rPr lang="en-US" altLang="ko-KR" dirty="0"/>
              <a:t>  / Button  / Label</a:t>
            </a:r>
          </a:p>
          <a:p>
            <a:r>
              <a:rPr lang="en-US" altLang="ko-KR" dirty="0" err="1"/>
              <a:t>TextBox</a:t>
            </a:r>
            <a:r>
              <a:rPr lang="ko-KR" altLang="en-US" dirty="0"/>
              <a:t>에서 피연산자</a:t>
            </a:r>
            <a:r>
              <a:rPr lang="en-US" altLang="ko-KR" dirty="0"/>
              <a:t>(ex:5,3) </a:t>
            </a:r>
            <a:r>
              <a:rPr lang="ko-KR" altLang="en-US" dirty="0"/>
              <a:t>연산자</a:t>
            </a:r>
            <a:r>
              <a:rPr lang="en-US" altLang="ko-KR" dirty="0"/>
              <a:t>(ex:+)</a:t>
            </a:r>
            <a:r>
              <a:rPr lang="ko-KR" altLang="en-US" dirty="0"/>
              <a:t>를 입력하고</a:t>
            </a:r>
            <a:endParaRPr lang="en-US" altLang="ko-KR" dirty="0"/>
          </a:p>
          <a:p>
            <a:r>
              <a:rPr lang="en-US" altLang="ko-KR" dirty="0"/>
              <a:t>Button ‘=‘ </a:t>
            </a:r>
            <a:r>
              <a:rPr lang="ko-KR" altLang="en-US" dirty="0"/>
              <a:t>을 클릭하면</a:t>
            </a:r>
            <a:endParaRPr lang="en-US" altLang="ko-KR" dirty="0"/>
          </a:p>
          <a:p>
            <a:r>
              <a:rPr lang="ko-KR" altLang="en-US" dirty="0"/>
              <a:t>계산을 하고 </a:t>
            </a:r>
            <a:endParaRPr lang="en-US" altLang="ko-KR" dirty="0"/>
          </a:p>
          <a:p>
            <a:pPr lvl="1"/>
            <a:r>
              <a:rPr lang="en-US" altLang="ko-KR" dirty="0"/>
              <a:t>double</a:t>
            </a:r>
            <a:r>
              <a:rPr lang="ko-KR" altLang="en-US" dirty="0"/>
              <a:t>형 사용</a:t>
            </a:r>
            <a:endParaRPr lang="en-US" altLang="ko-KR" dirty="0"/>
          </a:p>
          <a:p>
            <a:pPr lvl="1"/>
            <a:r>
              <a:rPr lang="ko-KR" altLang="en-US" dirty="0"/>
              <a:t>실수 출력 형식</a:t>
            </a:r>
            <a:r>
              <a:rPr lang="en-US" altLang="ko-KR" dirty="0"/>
              <a:t>0.###</a:t>
            </a:r>
          </a:p>
          <a:p>
            <a:pPr lvl="1"/>
            <a:r>
              <a:rPr lang="en-US" altLang="ko-KR" dirty="0"/>
              <a:t>+-*/% </a:t>
            </a:r>
            <a:r>
              <a:rPr lang="ko-KR" altLang="en-US" dirty="0"/>
              <a:t>만 계산하고</a:t>
            </a:r>
            <a:r>
              <a:rPr lang="en-US" altLang="ko-KR" dirty="0"/>
              <a:t>, </a:t>
            </a:r>
            <a:r>
              <a:rPr lang="ko-KR" altLang="en-US" dirty="0"/>
              <a:t>나머지는 계산불가 메시지를 </a:t>
            </a:r>
            <a:r>
              <a:rPr lang="en-US" altLang="ko-KR" dirty="0"/>
              <a:t>Label</a:t>
            </a:r>
            <a:r>
              <a:rPr lang="ko-KR" altLang="en-US" dirty="0"/>
              <a:t>에 출력한다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참고</a:t>
            </a:r>
            <a:r>
              <a:rPr lang="en-US" altLang="ko-KR" dirty="0"/>
              <a:t>] if / switch </a:t>
            </a:r>
            <a:r>
              <a:rPr lang="ko-KR" altLang="en-US" dirty="0"/>
              <a:t>무엇을 사용해도 상관없고</a:t>
            </a:r>
            <a:r>
              <a:rPr lang="en-US" altLang="ko-KR" dirty="0"/>
              <a:t>, </a:t>
            </a:r>
            <a:r>
              <a:rPr lang="ko-KR" altLang="en-US" dirty="0"/>
              <a:t>둘 다 해보고</a:t>
            </a:r>
            <a:r>
              <a:rPr lang="en-US" altLang="ko-KR" dirty="0"/>
              <a:t>, </a:t>
            </a:r>
            <a:r>
              <a:rPr lang="ko-KR" altLang="en-US" dirty="0"/>
              <a:t>한 쪽은 주석처리로 연습</a:t>
            </a:r>
            <a:endParaRPr lang="en-US" altLang="ko-KR" dirty="0"/>
          </a:p>
          <a:p>
            <a:r>
              <a:rPr lang="ko-KR" altLang="en-US" dirty="0"/>
              <a:t>결과를 </a:t>
            </a:r>
            <a:r>
              <a:rPr lang="en-US" altLang="ko-KR" dirty="0"/>
              <a:t>Label(ex:8)</a:t>
            </a:r>
            <a:r>
              <a:rPr lang="ko-KR" altLang="en-US" dirty="0"/>
              <a:t>에 출력한다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1501AB-6312-497B-BB9B-F48F27ED9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54" y="978261"/>
            <a:ext cx="5677692" cy="108600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97FA9AD-3989-48EB-BD3B-6DF3EED41224}"/>
              </a:ext>
            </a:extLst>
          </p:cNvPr>
          <p:cNvCxnSpPr>
            <a:cxnSpLocks/>
          </p:cNvCxnSpPr>
          <p:nvPr/>
        </p:nvCxnSpPr>
        <p:spPr>
          <a:xfrm flipH="1" flipV="1">
            <a:off x="1009403" y="1808784"/>
            <a:ext cx="184240" cy="649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EB57132-6E0C-4A5E-B4C6-A3E8A43DE2CF}"/>
              </a:ext>
            </a:extLst>
          </p:cNvPr>
          <p:cNvCxnSpPr>
            <a:cxnSpLocks/>
          </p:cNvCxnSpPr>
          <p:nvPr/>
        </p:nvCxnSpPr>
        <p:spPr>
          <a:xfrm flipV="1">
            <a:off x="1193643" y="1749060"/>
            <a:ext cx="578384" cy="70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390F5C3-B86F-49AF-B9BB-13A3FE680AEA}"/>
              </a:ext>
            </a:extLst>
          </p:cNvPr>
          <p:cNvCxnSpPr>
            <a:cxnSpLocks/>
          </p:cNvCxnSpPr>
          <p:nvPr/>
        </p:nvCxnSpPr>
        <p:spPr>
          <a:xfrm flipV="1">
            <a:off x="1206647" y="1749060"/>
            <a:ext cx="1322797" cy="72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1FBB704-0888-407B-B13F-AC47B43FA290}"/>
              </a:ext>
            </a:extLst>
          </p:cNvPr>
          <p:cNvCxnSpPr>
            <a:cxnSpLocks/>
          </p:cNvCxnSpPr>
          <p:nvPr/>
        </p:nvCxnSpPr>
        <p:spPr>
          <a:xfrm flipV="1">
            <a:off x="2172749" y="1899032"/>
            <a:ext cx="1073985" cy="574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1AF3ADB-B19A-40C2-906C-780C127D7057}"/>
              </a:ext>
            </a:extLst>
          </p:cNvPr>
          <p:cNvCxnSpPr>
            <a:cxnSpLocks/>
          </p:cNvCxnSpPr>
          <p:nvPr/>
        </p:nvCxnSpPr>
        <p:spPr>
          <a:xfrm flipV="1">
            <a:off x="3154261" y="1899034"/>
            <a:ext cx="1239609" cy="57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51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D65CF-53B1-4E19-8AFE-2D5314BB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</a:t>
            </a:r>
            <a:r>
              <a:rPr lang="en-US" altLang="ko-KR" dirty="0"/>
              <a:t>/</a:t>
            </a:r>
            <a:r>
              <a:rPr lang="ko-KR" altLang="en-US" dirty="0"/>
              <a:t>프로그래밍 언어</a:t>
            </a:r>
            <a:r>
              <a:rPr lang="en-US" altLang="ko-KR" dirty="0"/>
              <a:t>/</a:t>
            </a:r>
            <a:r>
              <a:rPr lang="ko-KR" altLang="en-US" dirty="0"/>
              <a:t>프레임워크</a:t>
            </a:r>
            <a:r>
              <a:rPr lang="en-US" altLang="ko-KR" dirty="0"/>
              <a:t>/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98532-2E43-4C8D-B827-6472D3215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C# : </a:t>
            </a:r>
            <a:r>
              <a:rPr lang="ko-KR" altLang="en-US" dirty="0"/>
              <a:t>객체지향언어</a:t>
            </a:r>
            <a:r>
              <a:rPr lang="en-US" altLang="ko-KR" dirty="0"/>
              <a:t>(object-oriented language)</a:t>
            </a:r>
          </a:p>
          <a:p>
            <a:r>
              <a:rPr lang="en-US" altLang="ko-KR" dirty="0"/>
              <a:t>Platform – </a:t>
            </a:r>
            <a:r>
              <a:rPr lang="ko-KR" altLang="en-US" dirty="0"/>
              <a:t>프로그램을 실행하는데 사용하는 </a:t>
            </a:r>
            <a:r>
              <a:rPr lang="en-US" altLang="ko-KR" dirty="0" err="1"/>
              <a:t>hw</a:t>
            </a:r>
            <a:r>
              <a:rPr lang="en-US" altLang="ko-KR" dirty="0"/>
              <a:t>, </a:t>
            </a:r>
            <a:r>
              <a:rPr lang="en-US" altLang="ko-KR" dirty="0" err="1"/>
              <a:t>sw</a:t>
            </a:r>
            <a:r>
              <a:rPr lang="ko-KR" altLang="en-US" dirty="0"/>
              <a:t>의 집합 </a:t>
            </a:r>
            <a:r>
              <a:rPr lang="en-US" altLang="ko-KR" dirty="0"/>
              <a:t>(</a:t>
            </a:r>
            <a:r>
              <a:rPr lang="en-US" altLang="ko-KR" dirty="0" err="1"/>
              <a:t>mac+OS</a:t>
            </a:r>
            <a:r>
              <a:rPr lang="en-US" altLang="ko-KR" dirty="0"/>
              <a:t> X)</a:t>
            </a:r>
          </a:p>
          <a:p>
            <a:pPr lvl="1"/>
            <a:r>
              <a:rPr lang="en-US" altLang="ko-KR" dirty="0"/>
              <a:t>Software Platform : .NET Platform(CLR)</a:t>
            </a:r>
          </a:p>
          <a:p>
            <a:r>
              <a:rPr lang="en-US" altLang="ko-KR" dirty="0"/>
              <a:t>.NET Framework = .NET Platform(CLR) + Library</a:t>
            </a:r>
          </a:p>
          <a:p>
            <a:pPr lvl="1"/>
            <a:r>
              <a:rPr lang="ko-KR" altLang="en-US" dirty="0"/>
              <a:t>응용프로그램 프레임워크</a:t>
            </a:r>
            <a:endParaRPr lang="en-US" altLang="ko-KR" dirty="0"/>
          </a:p>
          <a:p>
            <a:pPr lvl="1"/>
            <a:r>
              <a:rPr lang="ko-KR" altLang="en-US" dirty="0" err="1"/>
              <a:t>웹응용</a:t>
            </a:r>
            <a:r>
              <a:rPr lang="ko-KR" altLang="en-US" dirty="0"/>
              <a:t> 프레임워크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웹서버 프레임워크</a:t>
            </a:r>
            <a:endParaRPr lang="en-US" altLang="ko-KR" dirty="0"/>
          </a:p>
          <a:p>
            <a:pPr lvl="1"/>
            <a:r>
              <a:rPr lang="ko-KR" altLang="en-US" dirty="0"/>
              <a:t>웹서비스 프레임워크</a:t>
            </a:r>
            <a:endParaRPr lang="en-US" altLang="ko-KR" dirty="0"/>
          </a:p>
          <a:p>
            <a:r>
              <a:rPr lang="en-US" altLang="ko-KR" dirty="0"/>
              <a:t>Library : </a:t>
            </a:r>
            <a:r>
              <a:rPr lang="ko-KR" altLang="en-US" dirty="0"/>
              <a:t>미리 만든 코드 집합</a:t>
            </a:r>
            <a:endParaRPr lang="en-US" altLang="ko-KR" dirty="0"/>
          </a:p>
          <a:p>
            <a:r>
              <a:rPr lang="ko-KR" altLang="en-US" dirty="0"/>
              <a:t>프레임워크</a:t>
            </a:r>
            <a:r>
              <a:rPr lang="en-US" altLang="ko-KR" dirty="0"/>
              <a:t> : </a:t>
            </a:r>
            <a:r>
              <a:rPr lang="ko-KR" altLang="en-US" dirty="0"/>
              <a:t>개발을 하고자 하는 프로그램의 초기</a:t>
            </a:r>
            <a:r>
              <a:rPr lang="en-US" altLang="ko-KR" dirty="0"/>
              <a:t>~</a:t>
            </a:r>
            <a:r>
              <a:rPr lang="ko-KR" altLang="en-US" dirty="0"/>
              <a:t>종료의 흐름을 직접 관리</a:t>
            </a:r>
            <a:endParaRPr lang="en-US" altLang="ko-KR" dirty="0"/>
          </a:p>
          <a:p>
            <a:pPr lvl="1"/>
            <a:r>
              <a:rPr lang="en-US" altLang="ko-KR" dirty="0"/>
              <a:t>ex: </a:t>
            </a:r>
            <a:r>
              <a:rPr lang="en-US" altLang="ko-KR" dirty="0" err="1"/>
              <a:t>winform</a:t>
            </a:r>
            <a:r>
              <a:rPr lang="ko-KR" altLang="en-US" dirty="0"/>
              <a:t>의 </a:t>
            </a:r>
            <a:r>
              <a:rPr lang="en-US" altLang="ko-KR" dirty="0"/>
              <a:t>Main() </a:t>
            </a:r>
            <a:r>
              <a:rPr lang="ko-KR" altLang="en-US" dirty="0"/>
              <a:t>메소드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A66A4D-EFAC-4DC9-A3D1-F073C377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2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5229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58461-369C-4969-AD9D-27676EE4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으로 할 수 있는 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B4E21-9A2B-4A23-B173-174FAB8F1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GUI – </a:t>
            </a:r>
            <a:r>
              <a:rPr lang="en-US" altLang="ko-KR" dirty="0" err="1"/>
              <a:t>Winform</a:t>
            </a:r>
            <a:r>
              <a:rPr lang="en-US" altLang="ko-KR" dirty="0"/>
              <a:t> , WPF</a:t>
            </a:r>
          </a:p>
          <a:p>
            <a:r>
              <a:rPr lang="en-US" altLang="ko-KR" dirty="0"/>
              <a:t>WEB – ASP.NET</a:t>
            </a:r>
          </a:p>
          <a:p>
            <a:r>
              <a:rPr lang="en-US" altLang="ko-KR" dirty="0"/>
              <a:t>GAME-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유니티</a:t>
            </a:r>
            <a:r>
              <a:rPr lang="en-US" altLang="ko-KR" dirty="0"/>
              <a:t>), </a:t>
            </a:r>
            <a:r>
              <a:rPr lang="ko-KR" altLang="en-US" dirty="0"/>
              <a:t>서버</a:t>
            </a:r>
            <a:endParaRPr lang="en-US" altLang="ko-KR" dirty="0"/>
          </a:p>
          <a:p>
            <a:r>
              <a:rPr lang="en-US" altLang="ko-KR" dirty="0"/>
              <a:t>ETC…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D77829-CF0A-4556-A61C-220FF734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3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4829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E0B9F-F5E5-4F27-B4C3-BCEC2819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실습환경구축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0C5FA-7E31-4B30-8F60-A5922ABD3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WINDOW</a:t>
            </a:r>
          </a:p>
          <a:p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2019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/>
              <a:t>.NET SDK </a:t>
            </a:r>
            <a:r>
              <a:rPr lang="ko-KR" altLang="en-US" dirty="0"/>
              <a:t>설치 </a:t>
            </a:r>
            <a:r>
              <a:rPr lang="en-US" altLang="ko-KR" dirty="0"/>
              <a:t>: </a:t>
            </a:r>
            <a:r>
              <a:rPr lang="ko-KR" altLang="en-US" dirty="0"/>
              <a:t>현재 </a:t>
            </a:r>
            <a:r>
              <a:rPr lang="en-US" altLang="ko-KR" dirty="0"/>
              <a:t>5.0/</a:t>
            </a:r>
            <a:r>
              <a:rPr lang="ko-KR" altLang="en-US" dirty="0"/>
              <a:t>프리뷰</a:t>
            </a:r>
            <a:r>
              <a:rPr lang="en-US" altLang="ko-KR" dirty="0"/>
              <a:t>6.0</a:t>
            </a:r>
          </a:p>
          <a:p>
            <a:pPr lvl="1"/>
            <a:r>
              <a:rPr lang="en-US" altLang="ko-KR" dirty="0">
                <a:hlinkClick r:id="rId2"/>
              </a:rPr>
              <a:t>https://dotnet.microsoft.com/download/visual-studio-sdks</a:t>
            </a:r>
            <a:endParaRPr lang="en-US" altLang="ko-KR" dirty="0"/>
          </a:p>
          <a:p>
            <a:r>
              <a:rPr lang="en-US" altLang="ko-KR" dirty="0"/>
              <a:t>VS 2019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ko-KR" altLang="en-US" dirty="0"/>
              <a:t>닷넷 </a:t>
            </a:r>
            <a:r>
              <a:rPr lang="en-US" altLang="ko-KR" dirty="0"/>
              <a:t>5.0 </a:t>
            </a:r>
            <a:r>
              <a:rPr lang="ko-KR" altLang="en-US" dirty="0"/>
              <a:t>프로젝트 활성화</a:t>
            </a:r>
            <a:endParaRPr lang="en-US" altLang="ko-KR" dirty="0"/>
          </a:p>
          <a:p>
            <a:r>
              <a:rPr lang="ko-KR" altLang="en-US" dirty="0"/>
              <a:t>프로젝트 생성</a:t>
            </a:r>
            <a:endParaRPr lang="en-US" altLang="ko-KR" dirty="0"/>
          </a:p>
          <a:p>
            <a:r>
              <a:rPr lang="ko-KR" altLang="en-US" dirty="0"/>
              <a:t>프로젝트 실행 </a:t>
            </a:r>
            <a:r>
              <a:rPr lang="en-US" altLang="ko-KR" dirty="0"/>
              <a:t>(Ctrl+F5 / F5)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6DFBF0-5712-4EE1-8B5F-03B4198F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4</a:t>
            </a:fld>
            <a:endParaRPr lang="ko-KR" altLang="en-US" noProof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56AFF7-CFA2-4944-8E3F-318CF8F16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400" y="1270130"/>
            <a:ext cx="3221370" cy="9751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558533-E1F9-4E91-B858-9B04B6E3F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400" y="186372"/>
            <a:ext cx="2678693" cy="9337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1710E64-7322-4806-9B88-DC482D1FF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400" y="2894390"/>
            <a:ext cx="3128967" cy="18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2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F2AE4-502C-43F5-8D24-AE9E8B26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자료형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19097-3148-4295-98AC-3A787C2D9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b="1" dirty="0"/>
              <a:t>정수</a:t>
            </a:r>
            <a:r>
              <a:rPr lang="ko-KR" altLang="en-US" dirty="0"/>
              <a:t>  </a:t>
            </a:r>
            <a:r>
              <a:rPr lang="en-US" altLang="ko-KR" dirty="0"/>
              <a:t>Integer: 1 , 0 (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byte(1) short(2) int(4) long(8)  p.79</a:t>
            </a:r>
          </a:p>
          <a:p>
            <a:pPr lvl="2"/>
            <a:r>
              <a:rPr lang="en-US" altLang="ko-KR" dirty="0"/>
              <a:t>100 vs</a:t>
            </a:r>
            <a:r>
              <a:rPr lang="ko-KR" altLang="en-US" dirty="0"/>
              <a:t> </a:t>
            </a:r>
            <a:r>
              <a:rPr lang="en-US" altLang="ko-KR" dirty="0"/>
              <a:t>100L  p.102</a:t>
            </a:r>
          </a:p>
          <a:p>
            <a:r>
              <a:rPr lang="ko-KR" altLang="en-US" b="1" dirty="0"/>
              <a:t>실수</a:t>
            </a:r>
            <a:r>
              <a:rPr lang="ko-KR" altLang="en-US" dirty="0"/>
              <a:t> </a:t>
            </a:r>
            <a:r>
              <a:rPr lang="en-US" altLang="ko-KR" dirty="0"/>
              <a:t>: 1.0 , 0.0 (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float(4), double(8)  - </a:t>
            </a:r>
            <a:r>
              <a:rPr lang="ko-KR" altLang="en-US" dirty="0"/>
              <a:t>부동소수점</a:t>
            </a:r>
            <a:r>
              <a:rPr lang="en-US" altLang="ko-KR" dirty="0"/>
              <a:t> p.84</a:t>
            </a:r>
          </a:p>
          <a:p>
            <a:pPr lvl="2"/>
            <a:r>
              <a:rPr lang="en-US" altLang="ko-KR" dirty="0"/>
              <a:t>100.1F vs. 100.1 vs. 100.1M</a:t>
            </a:r>
          </a:p>
          <a:p>
            <a:pPr lvl="1"/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decimal(16) - 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고정소수점</a:t>
            </a: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ko-KR" altLang="en-US" b="1" dirty="0"/>
              <a:t>문자</a:t>
            </a:r>
            <a:r>
              <a:rPr lang="ko-KR" altLang="en-US" dirty="0"/>
              <a:t> </a:t>
            </a:r>
            <a:r>
              <a:rPr lang="en-US" altLang="ko-KR" dirty="0" err="1"/>
              <a:t>Charater</a:t>
            </a:r>
            <a:r>
              <a:rPr lang="en-US" altLang="ko-KR" dirty="0"/>
              <a:t>: ‘1’, ‘0’ (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내부적으로 정수</a:t>
            </a:r>
            <a:endParaRPr lang="en-US" altLang="ko-KR" dirty="0"/>
          </a:p>
          <a:p>
            <a:pPr lvl="1"/>
            <a:r>
              <a:rPr lang="en-US" altLang="ko-KR" dirty="0"/>
              <a:t>char (2) p.85</a:t>
            </a:r>
          </a:p>
          <a:p>
            <a:r>
              <a:rPr lang="ko-KR" altLang="en-US" b="1" dirty="0"/>
              <a:t>문자열</a:t>
            </a:r>
            <a:r>
              <a:rPr lang="en-US" altLang="ko-KR" dirty="0"/>
              <a:t> String:  “1”, “0” (</a:t>
            </a:r>
            <a:r>
              <a:rPr lang="ko-KR" altLang="en-US" dirty="0"/>
              <a:t>참조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string (variable) p.87</a:t>
            </a:r>
          </a:p>
          <a:p>
            <a:r>
              <a:rPr lang="ko-KR" altLang="en-US" b="1" dirty="0"/>
              <a:t>논리형</a:t>
            </a:r>
            <a:r>
              <a:rPr lang="ko-KR" altLang="en-US" dirty="0"/>
              <a:t> </a:t>
            </a:r>
            <a:r>
              <a:rPr lang="en-US" altLang="ko-KR" dirty="0"/>
              <a:t>Boolean: true , false (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bool (1) p.87</a:t>
            </a:r>
          </a:p>
          <a:p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오브젝트형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Object (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참조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모든 형태의 다룰 수 있는 데이터 형식</a:t>
            </a: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object a = 10;   object b = “10”;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29F3DD-7433-4F9A-B79A-F62A91D2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5</a:t>
            </a:fld>
            <a:endParaRPr lang="ko-KR" altLang="en-US" noProof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AA19D2-EBC0-468C-9270-2ABBB0C24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701" y="677781"/>
            <a:ext cx="3149400" cy="2402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389FF5-2523-42B5-B795-20BD3BA014C7}"/>
              </a:ext>
            </a:extLst>
          </p:cNvPr>
          <p:cNvSpPr txBox="1"/>
          <p:nvPr/>
        </p:nvSpPr>
        <p:spPr>
          <a:xfrm>
            <a:off x="6007232" y="3177752"/>
            <a:ext cx="22785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</a:rPr>
              <a:t>참조 형식 </a:t>
            </a:r>
            <a:endParaRPr lang="en-US" altLang="ko-KR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</a:rPr>
              <a:t>문자열 형식</a:t>
            </a:r>
            <a:endParaRPr lang="en-US" altLang="ko-KR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</a:rPr>
              <a:t>오브젝트 형식 ▪ </a:t>
            </a:r>
            <a:endParaRPr lang="en-US" altLang="ko-KR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</a:rPr>
              <a:t>값 형식</a:t>
            </a:r>
            <a:endParaRPr lang="en-US" altLang="ko-KR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</a:rPr>
              <a:t>숫자 형식</a:t>
            </a:r>
            <a:endParaRPr lang="en-US" altLang="ko-KR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</a:rPr>
              <a:t>논리 형식 </a:t>
            </a:r>
          </a:p>
        </p:txBody>
      </p:sp>
    </p:spTree>
    <p:extLst>
      <p:ext uri="{BB962C8B-B14F-4D97-AF65-F5344CB8AC3E}">
        <p14:creationId xmlns:p14="http://schemas.microsoft.com/office/powerpoint/2010/main" val="321401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D11F2-94A6-414C-90E4-4E872E75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B250AD5-A435-4961-8F13-91198F88D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63" y="1303790"/>
            <a:ext cx="8805862" cy="4690157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95C303-35DA-47CB-B180-93BD0BD8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6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598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F0F55-5173-49B6-A60A-DE30AA09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1409641-F211-469A-8FD2-495482211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553" y="1056890"/>
            <a:ext cx="3754735" cy="3647457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6C7668-BBA2-4222-8F03-701F6F6F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7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2874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A118B-086A-46B1-8C48-539E4F03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실수형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159BFC2-E24C-4B03-A75E-BD224B968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69" y="1067330"/>
            <a:ext cx="6520489" cy="2870746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569138-988E-48D3-BCC1-5343EBB8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8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49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F5BFA-BF07-4748-BE41-F54D105F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variable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A9CBCB-FB89-4593-A6EF-874412D4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프로그램에서 필요한 데이터를 일시적으로 저장할 수 있는 공간 </a:t>
            </a:r>
            <a:r>
              <a:rPr lang="en-US" altLang="ko-KR" dirty="0"/>
              <a:t>(p.79)</a:t>
            </a:r>
          </a:p>
          <a:p>
            <a:pPr lvl="1"/>
            <a:r>
              <a:rPr lang="ko-KR" altLang="en-US" dirty="0"/>
              <a:t>코드관점 </a:t>
            </a:r>
            <a:r>
              <a:rPr lang="en-US" altLang="ko-KR" dirty="0"/>
              <a:t>: </a:t>
            </a:r>
            <a:r>
              <a:rPr lang="ko-KR" altLang="en-US" dirty="0"/>
              <a:t>값을 대입시켜 변화시킬 수 있는 요소</a:t>
            </a:r>
            <a:endParaRPr lang="en-US" altLang="ko-KR" dirty="0"/>
          </a:p>
          <a:p>
            <a:pPr lvl="1"/>
            <a:r>
              <a:rPr lang="ko-KR" altLang="en-US" dirty="0"/>
              <a:t>메모리관점 </a:t>
            </a:r>
            <a:r>
              <a:rPr lang="en-US" altLang="ko-KR" dirty="0"/>
              <a:t>: </a:t>
            </a:r>
            <a:r>
              <a:rPr lang="ko-KR" altLang="en-US" dirty="0"/>
              <a:t>데이터를 담는 일정 크기</a:t>
            </a:r>
            <a:r>
              <a:rPr lang="en-US" altLang="ko-KR" dirty="0"/>
              <a:t>(</a:t>
            </a:r>
            <a:r>
              <a:rPr lang="ko-KR" altLang="en-US" dirty="0"/>
              <a:t>데이터 형식</a:t>
            </a:r>
            <a:r>
              <a:rPr lang="en-US" altLang="ko-KR" dirty="0"/>
              <a:t>)</a:t>
            </a:r>
            <a:r>
              <a:rPr lang="ko-KR" altLang="en-US" dirty="0"/>
              <a:t>의 공간</a:t>
            </a:r>
            <a:endParaRPr lang="en-US" altLang="ko-KR" dirty="0"/>
          </a:p>
          <a:p>
            <a:r>
              <a:rPr lang="ko-KR" altLang="en-US" dirty="0"/>
              <a:t>초기화</a:t>
            </a:r>
            <a:r>
              <a:rPr lang="en-US" altLang="ko-KR" dirty="0"/>
              <a:t>/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r>
              <a:rPr lang="ko-KR" altLang="en-US" dirty="0"/>
              <a:t>선언 </a:t>
            </a:r>
            <a:r>
              <a:rPr lang="en-US" altLang="ko-KR" dirty="0"/>
              <a:t>: </a:t>
            </a:r>
            <a:r>
              <a:rPr lang="ko-KR" altLang="en-US" dirty="0"/>
              <a:t>자료형</a:t>
            </a:r>
            <a:r>
              <a:rPr lang="en-US" altLang="ko-KR" dirty="0"/>
              <a:t> </a:t>
            </a:r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초기값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double data = 3.14192;</a:t>
            </a:r>
          </a:p>
          <a:p>
            <a:r>
              <a:rPr lang="en-US" altLang="ko-KR" dirty="0"/>
              <a:t>Overflow :  </a:t>
            </a:r>
            <a:r>
              <a:rPr lang="ko-KR" altLang="en-US" dirty="0"/>
              <a:t>자료형</a:t>
            </a:r>
            <a:r>
              <a:rPr lang="en-US" altLang="ko-KR" dirty="0"/>
              <a:t>.</a:t>
            </a:r>
            <a:r>
              <a:rPr lang="en-US" altLang="ko-KR" dirty="0" err="1"/>
              <a:t>MinValue</a:t>
            </a:r>
            <a:r>
              <a:rPr lang="en-US" altLang="ko-KR" dirty="0"/>
              <a:t> , </a:t>
            </a:r>
            <a:r>
              <a:rPr lang="ko-KR" altLang="en-US" dirty="0"/>
              <a:t>자료형</a:t>
            </a:r>
            <a:r>
              <a:rPr lang="en-US" altLang="ko-KR" dirty="0"/>
              <a:t>.</a:t>
            </a:r>
            <a:r>
              <a:rPr lang="en-US" altLang="ko-KR" dirty="0" err="1"/>
              <a:t>MaxValue</a:t>
            </a:r>
            <a:r>
              <a:rPr lang="en-US" altLang="ko-KR" dirty="0"/>
              <a:t> (p.81)</a:t>
            </a:r>
          </a:p>
          <a:p>
            <a:r>
              <a:rPr lang="ko-KR" altLang="en-US" dirty="0"/>
              <a:t>상수</a:t>
            </a:r>
            <a:r>
              <a:rPr lang="en-US" altLang="ko-KR" dirty="0"/>
              <a:t> :</a:t>
            </a:r>
          </a:p>
          <a:p>
            <a:pPr lvl="1"/>
            <a:r>
              <a:rPr lang="ko-KR" altLang="en-US" dirty="0" err="1"/>
              <a:t>리터럴</a:t>
            </a:r>
            <a:r>
              <a:rPr lang="ko-KR" altLang="en-US" dirty="0"/>
              <a:t> </a:t>
            </a:r>
            <a:r>
              <a:rPr lang="en-US" altLang="ko-KR" dirty="0"/>
              <a:t>literal</a:t>
            </a:r>
          </a:p>
          <a:p>
            <a:pPr lvl="1"/>
            <a:r>
              <a:rPr lang="ko-KR" altLang="en-US" dirty="0" err="1"/>
              <a:t>심볼릴</a:t>
            </a:r>
            <a:r>
              <a:rPr lang="ko-KR" altLang="en-US" dirty="0"/>
              <a:t> </a:t>
            </a:r>
            <a:r>
              <a:rPr lang="en-US" altLang="ko-KR" dirty="0"/>
              <a:t>symbolic</a:t>
            </a:r>
          </a:p>
          <a:p>
            <a:pPr lvl="2"/>
            <a:r>
              <a:rPr lang="en-US" altLang="ko-KR" dirty="0"/>
              <a:t>const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B4AA2E-AC2B-4FD9-911D-1AA4F88B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9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0280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1548</TotalTime>
  <Words>772</Words>
  <Application>Microsoft Office PowerPoint</Application>
  <PresentationFormat>화면 슬라이드 쇼(4:3)</PresentationFormat>
  <Paragraphs>154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나눔고딕</vt:lpstr>
      <vt:lpstr>나눔바른고딕</vt:lpstr>
      <vt:lpstr>맑은 고딕</vt:lpstr>
      <vt:lpstr>Arial</vt:lpstr>
      <vt:lpstr>다이아몬드 눈금 16x9</vt:lpstr>
      <vt:lpstr>컴퓨터정보과 C# 프로그래밍</vt:lpstr>
      <vt:lpstr>플랫폼/프로그래밍 언어/프레임워크/라이브러리</vt:lpstr>
      <vt:lpstr>C#으로 할 수 있는 일</vt:lpstr>
      <vt:lpstr>실습환경구축</vt:lpstr>
      <vt:lpstr>기본 자료형 </vt:lpstr>
      <vt:lpstr>정수형</vt:lpstr>
      <vt:lpstr>정수형</vt:lpstr>
      <vt:lpstr>실수형</vt:lpstr>
      <vt:lpstr>변수 variable</vt:lpstr>
      <vt:lpstr>연산자 (1)</vt:lpstr>
      <vt:lpstr>연산자 (2)</vt:lpstr>
      <vt:lpstr>자료형 변환</vt:lpstr>
      <vt:lpstr>제어문 - 조건문</vt:lpstr>
      <vt:lpstr>배열 Array</vt:lpstr>
      <vt:lpstr>제어문 - 반복문</vt:lpstr>
      <vt:lpstr>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레이아웃</dc:title>
  <dc:creator>은미 장</dc:creator>
  <cp:lastModifiedBy>Eunmee Jang</cp:lastModifiedBy>
  <cp:revision>54</cp:revision>
  <dcterms:created xsi:type="dcterms:W3CDTF">2019-01-07T08:25:29Z</dcterms:created>
  <dcterms:modified xsi:type="dcterms:W3CDTF">2021-03-19T07:42:43Z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